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598" r:id="rId4"/>
    <p:sldId id="435" r:id="rId5"/>
    <p:sldId id="599" r:id="rId6"/>
    <p:sldId id="601" r:id="rId7"/>
    <p:sldId id="600" r:id="rId8"/>
  </p:sldIdLst>
  <p:sldSz cx="12192000" cy="6858000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A1B"/>
    <a:srgbClr val="0033CC"/>
    <a:srgbClr val="FF3399"/>
    <a:srgbClr val="FFFF99"/>
    <a:srgbClr val="FFFFFF"/>
    <a:srgbClr val="FFFFCC"/>
    <a:srgbClr val="F3F7FB"/>
    <a:srgbClr val="FFFF00"/>
    <a:srgbClr val="F5EB1F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5" autoAdjust="0"/>
    <p:restoredTop sz="94660"/>
  </p:normalViewPr>
  <p:slideViewPr>
    <p:cSldViewPr showGuides="1">
      <p:cViewPr varScale="1">
        <p:scale>
          <a:sx n="163" d="100"/>
          <a:sy n="163" d="100"/>
        </p:scale>
        <p:origin x="474" y="120"/>
      </p:cViewPr>
      <p:guideLst>
        <p:guide orient="horz" pos="1253"/>
        <p:guide pos="3840"/>
        <p:guide pos="9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16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3BED3-D4C1-449F-B847-9ED74AC1DE71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E4D1B-620A-457B-B676-B71A2DCF98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53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97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1727449" y="1988841"/>
            <a:ext cx="8737103" cy="3240757"/>
          </a:xfrm>
        </p:spPr>
        <p:txBody>
          <a:bodyPr anchor="ctr" anchorCtr="0"/>
          <a:lstStyle>
            <a:lvl1pPr marL="342900" indent="-342900" algn="l" defTabSz="914400" rtl="0" eaLnBrk="1" latinLnBrk="1" hangingPunct="1">
              <a:spcBef>
                <a:spcPts val="1200"/>
              </a:spcBef>
              <a:buFont typeface="Arial" pitchFamily="34" charset="0"/>
              <a:buChar char="•"/>
              <a:defRPr lang="ko-KR" altLang="en-US" sz="2400" b="1" kern="120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6646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609600" y="1052736"/>
            <a:ext cx="10972800" cy="5328592"/>
          </a:xfrm>
        </p:spPr>
        <p:txBody>
          <a:bodyPr/>
          <a:lstStyle>
            <a:lvl1pPr marL="342900" indent="-342900" algn="l" defTabSz="914400" rtl="0" eaLnBrk="1" latinLnBrk="1" hangingPunct="1">
              <a:spcBef>
                <a:spcPts val="1200"/>
              </a:spcBef>
              <a:buFont typeface="Arial" pitchFamily="34" charset="0"/>
              <a:buChar char="•"/>
              <a:defRPr lang="ko-KR" altLang="en-US" sz="2400" b="1" kern="120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7805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2017-10-05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E946-436B-4F10-9EA1-8C3DC3CE1D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2016-12-05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E946-436B-4F10-9EA1-8C3DC3CE1D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85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47856"/>
            <a:ext cx="10972800" cy="5728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682" y="764709"/>
            <a:ext cx="11544637" cy="5848828"/>
          </a:xfrm>
          <a:prstGeom prst="roundRect">
            <a:avLst>
              <a:gd name="adj" fmla="val 1251"/>
            </a:avLst>
          </a:prstGeom>
          <a:noFill/>
          <a:ln w="3175">
            <a:noFill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1" hangingPunct="1">
              <a:spcBef>
                <a:spcPts val="900"/>
              </a:spcBef>
              <a:buFont typeface="Arial" pitchFamily="34" charset="0"/>
              <a:buChar char="•"/>
            </a:pPr>
            <a:r>
              <a:rPr lang="ko-KR" altLang="en-US" dirty="0"/>
              <a:t>마스터 텍스트 스타일을 편집합니다</a:t>
            </a:r>
          </a:p>
          <a:p>
            <a:pPr marL="742950" lvl="1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/>
              <a:t>둘째 수준</a:t>
            </a:r>
          </a:p>
          <a:p>
            <a:pPr marL="1143000" lvl="2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dirty="0"/>
              <a:t>셋째 수준</a:t>
            </a:r>
          </a:p>
          <a:p>
            <a:pPr marL="1600200" lvl="3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/>
              <a:t>넷째 수준</a:t>
            </a:r>
          </a:p>
          <a:p>
            <a:pPr marL="2057400" lvl="4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</a:pPr>
            <a:r>
              <a:rPr lang="ko-KR" altLang="en-US" dirty="0"/>
              <a:t>다섯째 수준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431370" y="620688"/>
            <a:ext cx="11329259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4038600" y="6661870"/>
            <a:ext cx="41148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11184565" y="6661870"/>
            <a:ext cx="683752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defRPr>
            </a:lvl1pPr>
          </a:lstStyle>
          <a:p>
            <a:fld id="{D6667735-D60F-427D-9549-94E76B4725B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>
          <a:xfrm>
            <a:off x="323682" y="6661870"/>
            <a:ext cx="1129341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/>
  <p:txStyles>
    <p:titleStyle>
      <a:lvl1pPr algn="l" defTabSz="914400" rtl="0" eaLnBrk="1" latinLnBrk="1" hangingPunct="1">
        <a:spcBef>
          <a:spcPct val="0"/>
        </a:spcBef>
        <a:buNone/>
        <a:defRPr lang="ko-KR" altLang="en-US" sz="1800" b="1" kern="1200" dirty="0" smtClean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1200"/>
        </a:spcBef>
        <a:buFont typeface="Arial" pitchFamily="34" charset="0"/>
        <a:buChar char="•"/>
        <a:defRPr lang="ko-KR" altLang="en-US" sz="2000" b="1" kern="1200" dirty="0" smtClean="0">
          <a:ln>
            <a:noFill/>
          </a:ln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400" kern="1200" dirty="0" smtClean="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200" kern="1200" dirty="0" smtClean="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100" kern="1200" dirty="0" smtClean="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100" kern="1200" dirty="0" smtClean="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172456"/>
            <a:ext cx="1097280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682" y="996912"/>
            <a:ext cx="11544637" cy="5616624"/>
          </a:xfrm>
          <a:prstGeom prst="roundRect">
            <a:avLst>
              <a:gd name="adj" fmla="val 1251"/>
            </a:avLst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1" hangingPunct="1">
              <a:spcBef>
                <a:spcPts val="900"/>
              </a:spcBef>
              <a:buFont typeface="Arial" pitchFamily="34" charset="0"/>
              <a:buChar char="•"/>
            </a:pPr>
            <a:r>
              <a:rPr lang="ko-KR" altLang="en-US" dirty="0"/>
              <a:t>마스터 텍스트 스타일을 편집합니다</a:t>
            </a:r>
          </a:p>
          <a:p>
            <a:pPr marL="742950" lvl="1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/>
              <a:t>둘째 수준</a:t>
            </a:r>
          </a:p>
          <a:p>
            <a:pPr marL="1143000" lvl="2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dirty="0"/>
              <a:t>셋째 수준</a:t>
            </a:r>
          </a:p>
          <a:p>
            <a:pPr marL="1600200" lvl="3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/>
              <a:t>넷째 수준</a:t>
            </a:r>
          </a:p>
          <a:p>
            <a:pPr marL="2057400" lvl="4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</a:pPr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713530"/>
            <a:ext cx="2844800" cy="12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585858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713530"/>
            <a:ext cx="3860800" cy="12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rgbClr val="585858"/>
                </a:solidFill>
              </a:defRPr>
            </a:lvl1pPr>
          </a:lstStyle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713530"/>
            <a:ext cx="2844800" cy="12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585858"/>
                </a:solidFill>
              </a:defRPr>
            </a:lvl1pPr>
          </a:lstStyle>
          <a:p>
            <a:fld id="{7A8BE946-436B-4F10-9EA1-8C3DC3CE1D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824192" y="16184"/>
            <a:ext cx="4032448" cy="873940"/>
          </a:xfrm>
          <a:prstGeom prst="rect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100000">
                <a:schemeClr val="bg1"/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</p:sldLayoutIdLst>
  <p:hf hdr="0"/>
  <p:txStyles>
    <p:titleStyle>
      <a:lvl1pPr algn="l" defTabSz="914400" rtl="0" eaLnBrk="1" latinLnBrk="1" hangingPunct="1">
        <a:spcBef>
          <a:spcPct val="0"/>
        </a:spcBef>
        <a:buNone/>
        <a:defRPr lang="ko-KR" altLang="en-US" sz="3600" b="1" kern="1200" dirty="0" smtClean="0">
          <a:solidFill>
            <a:srgbClr val="3F649B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800" b="1" kern="1200" dirty="0" smtClean="0">
          <a:ln>
            <a:noFill/>
          </a:ln>
          <a:solidFill>
            <a:srgbClr val="3F649B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2000" kern="1200" dirty="0" smtClean="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dirty="0" smtClean="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kern="1200" dirty="0" smtClean="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600" kern="1200" dirty="0" smtClean="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vworld.kr/dev/v4dv_geocoderguide_s002.d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pi.vworld.kr/reference/staticmap.js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world.kr/dev/v4dv_geocoderguide2_s002.do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vworld.kr/dev/v4dv_static2_s001.do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125.60.28.89:10082/fhic/rest/getLatestCoord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83632" y="1628801"/>
            <a:ext cx="6840760" cy="1008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ko-KR" altLang="en-US" sz="2000" b="1" kern="0" dirty="0">
                <a:solidFill>
                  <a:srgbClr val="000000"/>
                </a:solidFill>
                <a:latin typeface="+mn-ea"/>
                <a:cs typeface="Tahoma" pitchFamily="34" charset="0"/>
              </a:rPr>
              <a:t>소방헬기 통합지휘 시스템 </a:t>
            </a:r>
            <a:r>
              <a:rPr lang="en-US" altLang="ko-KR" sz="2000" b="1" kern="0" dirty="0">
                <a:solidFill>
                  <a:srgbClr val="000000"/>
                </a:solidFill>
                <a:latin typeface="+mn-ea"/>
                <a:cs typeface="Tahoma" pitchFamily="34" charset="0"/>
              </a:rPr>
              <a:t>GPS </a:t>
            </a:r>
            <a:r>
              <a:rPr lang="ko-KR" altLang="en-US" sz="2000" b="1" kern="0" dirty="0">
                <a:solidFill>
                  <a:srgbClr val="000000"/>
                </a:solidFill>
                <a:latin typeface="+mn-ea"/>
                <a:cs typeface="Tahoma" pitchFamily="34" charset="0"/>
              </a:rPr>
              <a:t>주소 활용 방안</a:t>
            </a:r>
            <a:endParaRPr lang="en-US" altLang="ko-KR" sz="2000" b="1" kern="0" dirty="0">
              <a:solidFill>
                <a:srgbClr val="000000"/>
              </a:solidFill>
              <a:latin typeface="+mn-ea"/>
              <a:cs typeface="Tahoma" pitchFamily="34" charset="0"/>
            </a:endParaRPr>
          </a:p>
        </p:txBody>
      </p:sp>
      <p:graphicFrame>
        <p:nvGraphicFramePr>
          <p:cNvPr id="7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699774"/>
              </p:ext>
            </p:extLst>
          </p:nvPr>
        </p:nvGraphicFramePr>
        <p:xfrm>
          <a:off x="4503527" y="5301209"/>
          <a:ext cx="3946949" cy="733425"/>
        </p:xfrm>
        <a:graphic>
          <a:graphicData uri="http://schemas.openxmlformats.org/drawingml/2006/table">
            <a:tbl>
              <a:tblPr/>
              <a:tblGrid>
                <a:gridCol w="98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문 서 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개정번호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</a:p>
                  </a:txBody>
                  <a:tcPr marL="99060" marR="9906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개정일자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21/04/23</a:t>
                      </a:r>
                    </a:p>
                  </a:txBody>
                  <a:tcPr marL="99060" marR="9906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2783632" y="1412776"/>
            <a:ext cx="6840760" cy="1440160"/>
            <a:chOff x="1802606" y="1412776"/>
            <a:chExt cx="6228000" cy="1656184"/>
          </a:xfrm>
        </p:grpSpPr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1802606" y="3068960"/>
              <a:ext cx="6228000" cy="0"/>
            </a:xfrm>
            <a:prstGeom prst="line">
              <a:avLst/>
            </a:prstGeom>
            <a:noFill/>
            <a:ln w="28575" cmpd="thinThick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V="1">
              <a:off x="1802606" y="1412776"/>
              <a:ext cx="6228000" cy="0"/>
            </a:xfrm>
            <a:prstGeom prst="line">
              <a:avLst/>
            </a:prstGeom>
            <a:noFill/>
            <a:ln w="28575" cmpd="thickThin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D6BC2-DD0B-489C-AE48-50CE13D5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공공지도 </a:t>
            </a:r>
            <a:r>
              <a:rPr lang="en-US" altLang="ko-KR" dirty="0"/>
              <a:t>API (VWORLD </a:t>
            </a:r>
            <a:r>
              <a:rPr lang="ko-KR" altLang="en-US" dirty="0"/>
              <a:t>오픈</a:t>
            </a:r>
            <a:r>
              <a:rPr lang="en-US" altLang="ko-KR" dirty="0"/>
              <a:t>API) </a:t>
            </a:r>
            <a:r>
              <a:rPr lang="ko-KR" altLang="en-US" dirty="0"/>
              <a:t>기능 요약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89871-FEEE-447B-A3F0-C340441D8A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CAF2E1-4E8D-4A24-BBC6-76A38570E3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620BF5-C928-4352-8317-C5DA59318FA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3" name="내용 개체 틀 5">
            <a:extLst>
              <a:ext uri="{FF2B5EF4-FFF2-40B4-BE49-F238E27FC236}">
                <a16:creationId xmlns:a16="http://schemas.microsoft.com/office/drawing/2014/main" id="{898D0F74-9898-4496-8A83-C97FCE496A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9032" y="764704"/>
            <a:ext cx="8229600" cy="3096344"/>
          </a:xfrm>
        </p:spPr>
        <p:txBody>
          <a:bodyPr>
            <a:normAutofit/>
          </a:bodyPr>
          <a:lstStyle/>
          <a:p>
            <a:r>
              <a:rPr lang="en-US" altLang="ko-KR" sz="1200" dirty="0">
                <a:hlinkClick r:id="rId2"/>
              </a:rPr>
              <a:t>https://www.vworld.kr/dev/v4dv_geocoderguide_s002.do</a:t>
            </a:r>
            <a:br>
              <a:rPr lang="en-US" altLang="ko-KR" sz="1200" dirty="0"/>
            </a:br>
            <a:r>
              <a:rPr lang="en-US" altLang="ko-KR" sz="1200" dirty="0"/>
              <a:t>ID : signal6236, P.W : sicis3662!</a:t>
            </a:r>
          </a:p>
          <a:p>
            <a:r>
              <a:rPr lang="en-US" altLang="ko-KR" sz="1200" dirty="0"/>
              <a:t>Geocoder API 2.0 </a:t>
            </a:r>
            <a:r>
              <a:rPr lang="ko-KR" altLang="en-US" sz="1200" dirty="0"/>
              <a:t>레퍼런스 </a:t>
            </a:r>
            <a:r>
              <a:rPr lang="en-US" altLang="ko-KR" sz="1200" dirty="0"/>
              <a:t>API</a:t>
            </a:r>
            <a:r>
              <a:rPr lang="ko-KR" altLang="en-US" sz="1200" dirty="0"/>
              <a:t>를 이용 </a:t>
            </a:r>
            <a:r>
              <a:rPr lang="en-US" altLang="ko-KR" sz="1200" dirty="0"/>
              <a:t>GPS </a:t>
            </a:r>
            <a:r>
              <a:rPr lang="ko-KR" altLang="en-US" sz="1200" dirty="0"/>
              <a:t>좌표를 주소로 변환 기능 특징</a:t>
            </a:r>
          </a:p>
          <a:p>
            <a:pPr marL="0" indent="0">
              <a:buNone/>
            </a:pPr>
            <a:r>
              <a:rPr lang="en-US" altLang="ko-KR" sz="1200" dirty="0"/>
              <a:t>- </a:t>
            </a:r>
            <a:r>
              <a:rPr lang="ko-KR" altLang="en-US" sz="1200" dirty="0"/>
              <a:t>특정 </a:t>
            </a:r>
            <a:r>
              <a:rPr lang="en-US" altLang="ko-KR" sz="1200" dirty="0"/>
              <a:t>GPS </a:t>
            </a:r>
            <a:r>
              <a:rPr lang="ko-KR" altLang="en-US" sz="1200" dirty="0"/>
              <a:t>좌표에 대응되는 지번주소</a:t>
            </a:r>
            <a:r>
              <a:rPr lang="en-US" altLang="ko-KR" sz="1200" dirty="0"/>
              <a:t>, </a:t>
            </a:r>
            <a:r>
              <a:rPr lang="ko-KR" altLang="en-US" sz="1200" dirty="0"/>
              <a:t>도로명주소 참조 가능</a:t>
            </a:r>
          </a:p>
          <a:p>
            <a:pPr marL="0" indent="0">
              <a:buNone/>
            </a:pPr>
            <a:r>
              <a:rPr lang="en-US" altLang="ko-KR" sz="1200" dirty="0"/>
              <a:t>- </a:t>
            </a:r>
            <a:r>
              <a:rPr lang="ko-KR" altLang="en-US" sz="1200" dirty="0"/>
              <a:t>도로명주소 없는 경우 지번주소만 참조 가능</a:t>
            </a:r>
            <a:r>
              <a:rPr lang="en-US" altLang="ko-KR" sz="1200" dirty="0"/>
              <a:t>(</a:t>
            </a:r>
            <a:r>
              <a:rPr lang="ko-KR" altLang="en-US" sz="1200" dirty="0"/>
              <a:t>예</a:t>
            </a:r>
            <a:r>
              <a:rPr lang="en-US" altLang="ko-KR" sz="1200" dirty="0"/>
              <a:t>: </a:t>
            </a:r>
            <a:r>
              <a:rPr lang="ko-KR" altLang="en-US" sz="1200" dirty="0"/>
              <a:t>산악 지형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- </a:t>
            </a:r>
            <a:r>
              <a:rPr lang="ko-KR" altLang="en-US" sz="1200" dirty="0"/>
              <a:t>좌표 위치가 해상인 경우 주소 없음</a:t>
            </a:r>
          </a:p>
          <a:p>
            <a:r>
              <a:rPr lang="en-US" altLang="ko-KR" sz="1200" dirty="0"/>
              <a:t>Static Map API 2.0 </a:t>
            </a:r>
            <a:r>
              <a:rPr lang="ko-KR" altLang="en-US" sz="1200" dirty="0"/>
              <a:t>레퍼런스 </a:t>
            </a:r>
            <a:r>
              <a:rPr lang="en-US" altLang="ko-KR" sz="1200" dirty="0"/>
              <a:t>API</a:t>
            </a:r>
            <a:r>
              <a:rPr lang="ko-KR" altLang="en-US" sz="1200" dirty="0"/>
              <a:t>를 이용 중심좌표 기준 지도 이미지 획득 기능 특징</a:t>
            </a:r>
          </a:p>
          <a:p>
            <a:pPr marL="0" indent="0">
              <a:buNone/>
            </a:pPr>
            <a:r>
              <a:rPr lang="en-US" altLang="ko-KR" sz="1200" dirty="0"/>
              <a:t>- </a:t>
            </a:r>
            <a:r>
              <a:rPr lang="ko-KR" altLang="en-US" sz="1200" dirty="0"/>
              <a:t>지도위에 마커</a:t>
            </a:r>
            <a:r>
              <a:rPr lang="en-US" altLang="ko-KR" sz="1200" dirty="0"/>
              <a:t>, </a:t>
            </a:r>
            <a:r>
              <a:rPr lang="ko-KR" altLang="en-US" sz="1200" dirty="0"/>
              <a:t>경로 표시 가능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- 7 ~ 18 </a:t>
            </a:r>
            <a:r>
              <a:rPr lang="ko-KR" altLang="en-US" sz="1200" dirty="0"/>
              <a:t>범위 </a:t>
            </a:r>
            <a:r>
              <a:rPr lang="en-US" altLang="ko-KR" sz="1200" dirty="0"/>
              <a:t>zoom </a:t>
            </a:r>
            <a:r>
              <a:rPr lang="ko-KR" altLang="en-US" sz="1200" dirty="0"/>
              <a:t>확대</a:t>
            </a:r>
            <a:r>
              <a:rPr lang="en-US" altLang="ko-KR" sz="1200" dirty="0"/>
              <a:t>/</a:t>
            </a:r>
            <a:r>
              <a:rPr lang="ko-KR" altLang="en-US" sz="1200" dirty="0"/>
              <a:t>축소 지원</a:t>
            </a:r>
          </a:p>
          <a:p>
            <a:pPr marL="0" indent="0">
              <a:buNone/>
            </a:pPr>
            <a:endParaRPr lang="en-US" altLang="ko-KR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6AE420-DE7B-4D25-8293-4D5E39523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42" y="3770095"/>
            <a:ext cx="2481064" cy="248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5CE738-4D5A-45CF-A523-238DED6432BA}"/>
              </a:ext>
            </a:extLst>
          </p:cNvPr>
          <p:cNvSpPr txBox="1"/>
          <p:nvPr/>
        </p:nvSpPr>
        <p:spPr>
          <a:xfrm>
            <a:off x="4223792" y="6246595"/>
            <a:ext cx="10786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0033CC"/>
                </a:solidFill>
              </a:rPr>
              <a:t>zoom 14</a:t>
            </a:r>
            <a:endParaRPr lang="ko-KR" altLang="en-US" sz="1200" dirty="0">
              <a:solidFill>
                <a:srgbClr val="0033CC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E309339-13B6-47C5-BF58-1C95054AC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236" y="3770095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4BF306-48C1-4102-81D5-05419D890208}"/>
              </a:ext>
            </a:extLst>
          </p:cNvPr>
          <p:cNvSpPr txBox="1"/>
          <p:nvPr/>
        </p:nvSpPr>
        <p:spPr>
          <a:xfrm>
            <a:off x="1020298" y="6257631"/>
            <a:ext cx="13681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0033CC"/>
                </a:solidFill>
              </a:rPr>
              <a:t>zoom 18</a:t>
            </a:r>
            <a:endParaRPr lang="ko-KR" altLang="en-US" sz="1200" dirty="0">
              <a:solidFill>
                <a:srgbClr val="0033CC"/>
              </a:solidFill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92E06E3-61B8-4ABC-90E0-8CFF08043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066" y="3770095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EF349E-F4B8-4ED6-8B05-217CCDEBBC7C}"/>
              </a:ext>
            </a:extLst>
          </p:cNvPr>
          <p:cNvSpPr txBox="1"/>
          <p:nvPr/>
        </p:nvSpPr>
        <p:spPr>
          <a:xfrm>
            <a:off x="7497000" y="6259031"/>
            <a:ext cx="10786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0033CC"/>
                </a:solidFill>
              </a:rPr>
              <a:t>zoom 10</a:t>
            </a:r>
            <a:endParaRPr lang="ko-KR" altLang="en-US" sz="12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98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99328FD-10EB-464D-96E6-D969D09F4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052736"/>
            <a:ext cx="6728761" cy="59492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EBD6BC2-DD0B-489C-AE48-50CE13D5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 Map API 2.0 </a:t>
            </a:r>
            <a:r>
              <a:rPr lang="ko-KR" altLang="en-US" dirty="0"/>
              <a:t>레퍼런스 </a:t>
            </a:r>
            <a:r>
              <a:rPr lang="en-US" altLang="ko-KR" dirty="0"/>
              <a:t>API </a:t>
            </a:r>
            <a:r>
              <a:rPr lang="ko-KR" altLang="en-US" dirty="0"/>
              <a:t>시험 방법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89871-FEEE-447B-A3F0-C340441D8A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CAF2E1-4E8D-4A24-BBC6-76A38570E3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620BF5-C928-4352-8317-C5DA59318FA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8558FC-7303-422C-9625-1DA8978BA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2348880"/>
            <a:ext cx="3125390" cy="312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내용 개체 틀 5">
            <a:extLst>
              <a:ext uri="{FF2B5EF4-FFF2-40B4-BE49-F238E27FC236}">
                <a16:creationId xmlns:a16="http://schemas.microsoft.com/office/drawing/2014/main" id="{DB41E9BE-3DDD-4456-B516-9A8EAAA619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9376" y="713268"/>
            <a:ext cx="8229600" cy="448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>
                <a:hlinkClick r:id="rId4"/>
              </a:rPr>
              <a:t>https://api.vworld.kr/reference/staticmap.jsp</a:t>
            </a:r>
            <a:r>
              <a:rPr lang="en-US" altLang="ko-KR" sz="1200" dirty="0"/>
              <a:t> </a:t>
            </a:r>
            <a:r>
              <a:rPr lang="ko-KR" altLang="en-US" sz="1200" dirty="0"/>
              <a:t>페이지를 통해 시험 가능</a:t>
            </a:r>
            <a:endParaRPr lang="en-US" altLang="ko-KR" sz="1200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37AF3-7EFB-4656-80C6-210AE299E207}"/>
              </a:ext>
            </a:extLst>
          </p:cNvPr>
          <p:cNvSpPr/>
          <p:nvPr/>
        </p:nvSpPr>
        <p:spPr>
          <a:xfrm rot="16200000">
            <a:off x="7194129" y="3566388"/>
            <a:ext cx="196131" cy="312132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25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D6BC2-DD0B-489C-AE48-50CE13D5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Geocoder API 2.0 </a:t>
            </a:r>
            <a:r>
              <a:rPr lang="ko-KR" altLang="en-US" dirty="0"/>
              <a:t>레퍼런스 </a:t>
            </a:r>
            <a:r>
              <a:rPr lang="en-US" altLang="ko-KR" dirty="0"/>
              <a:t>API</a:t>
            </a:r>
            <a:r>
              <a:rPr lang="ko-KR" altLang="en-US" dirty="0"/>
              <a:t>를 이용 </a:t>
            </a:r>
            <a:r>
              <a:rPr lang="en-US" altLang="ko-KR" dirty="0"/>
              <a:t>GPS </a:t>
            </a:r>
            <a:r>
              <a:rPr lang="ko-KR" altLang="en-US" dirty="0"/>
              <a:t>좌표를 주소로 변환</a:t>
            </a:r>
            <a:r>
              <a:rPr lang="en-US" altLang="ko-KR" dirty="0"/>
              <a:t> </a:t>
            </a:r>
            <a:r>
              <a:rPr lang="ko-KR" altLang="en-US" dirty="0"/>
              <a:t>예시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89871-FEEE-447B-A3F0-C340441D8A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CAF2E1-4E8D-4A24-BBC6-76A38570E3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620BF5-C928-4352-8317-C5DA59318FA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B989F3-A690-4850-A55A-EFEED5ADFEF4}"/>
              </a:ext>
            </a:extLst>
          </p:cNvPr>
          <p:cNvSpPr/>
          <p:nvPr/>
        </p:nvSpPr>
        <p:spPr>
          <a:xfrm>
            <a:off x="474204" y="786789"/>
            <a:ext cx="10158300" cy="161159"/>
          </a:xfrm>
          <a:prstGeom prst="rect">
            <a:avLst/>
          </a:prstGeom>
          <a:solidFill>
            <a:schemeClr val="accent5">
              <a:lumMod val="20000"/>
              <a:lumOff val="80000"/>
              <a:alpha val="37000"/>
            </a:scheme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" rIns="72000" bIns="3600" anchor="ctr">
            <a:spAutoFit/>
          </a:bodyPr>
          <a:lstStyle/>
          <a:p>
            <a:r>
              <a:rPr lang="ko-KR" altLang="en-US" sz="1000" dirty="0">
                <a:solidFill>
                  <a:schemeClr val="tx1"/>
                </a:solidFill>
              </a:rPr>
              <a:t>사용 예시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10" name="표 7">
            <a:extLst>
              <a:ext uri="{FF2B5EF4-FFF2-40B4-BE49-F238E27FC236}">
                <a16:creationId xmlns:a16="http://schemas.microsoft.com/office/drawing/2014/main" id="{13D365BA-96C3-4C96-B8D0-640DC498C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635739"/>
              </p:ext>
            </p:extLst>
          </p:nvPr>
        </p:nvGraphicFramePr>
        <p:xfrm>
          <a:off x="474204" y="980728"/>
          <a:ext cx="10158300" cy="350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8300">
                  <a:extLst>
                    <a:ext uri="{9D8B030D-6E8A-4147-A177-3AD203B41FA5}">
                      <a16:colId xmlns:a16="http://schemas.microsoft.com/office/drawing/2014/main" val="459794664"/>
                    </a:ext>
                  </a:extLst>
                </a:gridCol>
              </a:tblGrid>
              <a:tr h="303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$ curl -vv "http://api.vworld.kr/req/address?service=address&amp;request=getAddress&amp;version=2.0&amp;crs=epsg:4326&amp;point=126.978275264,37.566642192&amp;format=json&amp;type=both&amp;zipcode=true&amp;simple=false&amp;key=D16B536B-7B42-3477-AD30-32CF5C5F99DD"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&gt; GET /req/address?service=address&amp;request=getAddress&amp;version=2.0&amp;crs=epsg:4326&amp;point=126.978275264,37.566642192&amp;format=json&amp;type=both&amp;zipcode=true&amp;simple=false&amp;key=D16B536B-7B42-3477-AD30-32CF5C5F99DD HTTP/1.1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&gt; Host: api.vworld.kr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&gt; User-Agent: curl/7.58.0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&gt; Accept: */*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 HTTP/1.1 200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 Date: Fri, 23 Apr 2021 12:12:40 GMT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 Server: Apache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 Set-Cookie: SCOUTER=x7he2arlipp93l; Expires=Wed, 11-May-2089 15:29:06 GMT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 Set-Cookie: JSESSIONID=DC1F803492F87CE97780C6AA296ED6F5.api2_svr_11; Version=1; Path="/"; HttpOnly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 Content-Length: 1013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 P3P: CP='CAO PSA CONi OTR OUR DEM ONL'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 Content-Type: application/json;charset=UTF-8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{"response" : {"service" : {"name" : "address", "version" : "2.0", "operation" : "getAddress", "time" : "15(ms)"}, "status" : "OK", "input" : {"point" : {"x" : "126.978275264", "y" : "37.566642192"}, "crs" : "epsg:4326", "type" : "both"}, "result" : [{"zipcode" : "04524", "type" : "parcel", "text" : "</a:t>
                      </a:r>
                      <a:r>
                        <a:rPr lang="ko-KR" altLang="en-US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서울특별시 중구 태평로</a:t>
                      </a: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ko-KR" altLang="en-US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가 </a:t>
                      </a: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31", "</a:t>
                      </a: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structure" : {"level0" : "</a:t>
                      </a:r>
                      <a:r>
                        <a:rPr lang="ko-KR" altLang="en-US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대한민국</a:t>
                      </a: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", "</a:t>
                      </a: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level1" : "</a:t>
                      </a:r>
                      <a:r>
                        <a:rPr lang="ko-KR" altLang="en-US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서울특별시</a:t>
                      </a: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", "</a:t>
                      </a: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level2" : "</a:t>
                      </a:r>
                      <a:r>
                        <a:rPr lang="ko-KR" altLang="en-US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중구</a:t>
                      </a: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", "</a:t>
                      </a: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level3" : "", "level4L" : "</a:t>
                      </a:r>
                      <a:r>
                        <a:rPr lang="ko-KR" altLang="en-US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태평로</a:t>
                      </a: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ko-KR" altLang="en-US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가</a:t>
                      </a: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", "</a:t>
                      </a: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level4LC" : "1114010300", "level4A" : "</a:t>
                      </a:r>
                      <a:r>
                        <a:rPr lang="ko-KR" altLang="en-US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명동</a:t>
                      </a: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", "</a:t>
                      </a: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level4AC" : "1114055000", "level5" : "31", "detail" : ""}}, {"zipcode" : "04524", "type" : "road", "text" : "</a:t>
                      </a:r>
                      <a:r>
                        <a:rPr lang="ko-KR" altLang="en-US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서울특별시 중구 태평로</a:t>
                      </a: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ko-KR" altLang="en-US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가 세종대로 </a:t>
                      </a: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110 </a:t>
                      </a:r>
                      <a:r>
                        <a:rPr lang="ko-KR" altLang="en-US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서울특별시 청사 신관</a:t>
                      </a: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", "</a:t>
                      </a: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structure" : {"level0" : "</a:t>
                      </a:r>
                      <a:r>
                        <a:rPr lang="ko-KR" altLang="en-US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대한민국</a:t>
                      </a: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", "</a:t>
                      </a: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level1" : "</a:t>
                      </a:r>
                      <a:r>
                        <a:rPr lang="ko-KR" altLang="en-US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서울특별시</a:t>
                      </a: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", "</a:t>
                      </a: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level2" : "</a:t>
                      </a:r>
                      <a:r>
                        <a:rPr lang="ko-KR" altLang="en-US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중구</a:t>
                      </a: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", "</a:t>
                      </a: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level3" : "</a:t>
                      </a:r>
                      <a:r>
                        <a:rPr lang="ko-KR" altLang="en-US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태평로</a:t>
                      </a: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ko-KR" altLang="en-US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가</a:t>
                      </a: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", "</a:t>
                      </a: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level4L" : "</a:t>
                      </a:r>
                      <a:r>
                        <a:rPr lang="ko-KR" altLang="en-US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세종대로</a:t>
                      </a: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", "</a:t>
                      </a: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level4LC" : "2005001", "level4A" : "</a:t>
                      </a:r>
                      <a:r>
                        <a:rPr lang="ko-KR" altLang="en-US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명동</a:t>
                      </a: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", "</a:t>
                      </a: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level4AC" : "1114055000", "level5" : "110", "detail" : "</a:t>
                      </a:r>
                      <a:r>
                        <a:rPr lang="ko-KR" altLang="en-US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서울특별시 청사 신관</a:t>
                      </a: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"}}]}}</a:t>
                      </a:r>
                      <a:endParaRPr lang="da-DK" altLang="ko-KR" sz="900" b="0" dirty="0">
                        <a:solidFill>
                          <a:srgbClr val="0033CC"/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908840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D8D587-5DA1-4351-B164-96AF8FF16063}"/>
              </a:ext>
            </a:extLst>
          </p:cNvPr>
          <p:cNvSpPr/>
          <p:nvPr/>
        </p:nvSpPr>
        <p:spPr>
          <a:xfrm>
            <a:off x="474204" y="4648200"/>
            <a:ext cx="10158300" cy="315047"/>
          </a:xfrm>
          <a:prstGeom prst="rect">
            <a:avLst/>
          </a:prstGeom>
          <a:solidFill>
            <a:schemeClr val="accent5">
              <a:lumMod val="20000"/>
              <a:lumOff val="80000"/>
              <a:alpha val="37000"/>
            </a:scheme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" rIns="72000" bIns="3600" anchor="t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API </a:t>
            </a:r>
            <a:r>
              <a:rPr lang="ko-KR" altLang="en-US" sz="1000" dirty="0">
                <a:solidFill>
                  <a:schemeClr val="tx1"/>
                </a:solidFill>
              </a:rPr>
              <a:t>문서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000" dirty="0">
                <a:solidFill>
                  <a:schemeClr val="tx1"/>
                </a:solidFill>
                <a:hlinkClick r:id="rId2"/>
              </a:rPr>
              <a:t>https://www.vworld.kr/dev/v4dv_geocoderguide2_s002.do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738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D6BC2-DD0B-489C-AE48-50CE13D5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 Map API 2.0 </a:t>
            </a:r>
            <a:r>
              <a:rPr lang="ko-KR" altLang="en-US" dirty="0"/>
              <a:t>레퍼런스 </a:t>
            </a:r>
            <a:r>
              <a:rPr lang="en-US" altLang="ko-KR" dirty="0"/>
              <a:t>API </a:t>
            </a:r>
            <a:r>
              <a:rPr lang="ko-KR" altLang="en-US" dirty="0"/>
              <a:t>예시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89871-FEEE-447B-A3F0-C340441D8A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CAF2E1-4E8D-4A24-BBC6-76A38570E3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620BF5-C928-4352-8317-C5DA59318FA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B989F3-A690-4850-A55A-EFEED5ADFEF4}"/>
              </a:ext>
            </a:extLst>
          </p:cNvPr>
          <p:cNvSpPr/>
          <p:nvPr/>
        </p:nvSpPr>
        <p:spPr>
          <a:xfrm>
            <a:off x="474204" y="786789"/>
            <a:ext cx="10158300" cy="161159"/>
          </a:xfrm>
          <a:prstGeom prst="rect">
            <a:avLst/>
          </a:prstGeom>
          <a:solidFill>
            <a:schemeClr val="accent5">
              <a:lumMod val="20000"/>
              <a:lumOff val="80000"/>
              <a:alpha val="37000"/>
            </a:scheme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" rIns="72000" bIns="3600" anchor="ctr">
            <a:spAutoFit/>
          </a:bodyPr>
          <a:lstStyle/>
          <a:p>
            <a:r>
              <a:rPr lang="ko-KR" altLang="en-US" sz="1000" dirty="0">
                <a:solidFill>
                  <a:schemeClr val="tx1"/>
                </a:solidFill>
              </a:rPr>
              <a:t>사용 예시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10" name="표 7">
            <a:extLst>
              <a:ext uri="{FF2B5EF4-FFF2-40B4-BE49-F238E27FC236}">
                <a16:creationId xmlns:a16="http://schemas.microsoft.com/office/drawing/2014/main" id="{13D365BA-96C3-4C96-B8D0-640DC498C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744102"/>
              </p:ext>
            </p:extLst>
          </p:nvPr>
        </p:nvGraphicFramePr>
        <p:xfrm>
          <a:off x="474204" y="980728"/>
          <a:ext cx="10158300" cy="3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8300">
                  <a:extLst>
                    <a:ext uri="{9D8B030D-6E8A-4147-A177-3AD203B41FA5}">
                      <a16:colId xmlns:a16="http://schemas.microsoft.com/office/drawing/2014/main" val="459794664"/>
                    </a:ext>
                  </a:extLst>
                </a:gridCol>
              </a:tblGrid>
              <a:tr h="303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$ curl -vv 'http://api.vworld.kr/req/image?service=image&amp;request=getmap&amp;key=D16B536B-7B42-3477-AD30-32CF5C5F99DD&amp;center=126.978275264,37.566642192&amp;zoom=15&amp;size=400,400&amp;crs=epsg:4326&amp;marker=l</a:t>
                      </a:r>
                      <a:r>
                        <a:rPr lang="en-US" altLang="ko-KR" sz="9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abel</a:t>
                      </a: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:|color:red|point:126.978275264</a:t>
                      </a:r>
                      <a:r>
                        <a:rPr lang="en-US" altLang="ko-KR" sz="9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%20</a:t>
                      </a: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37.566642192</a:t>
                      </a:r>
                      <a:r>
                        <a:rPr lang="pt-BR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' -o map.png</a:t>
                      </a:r>
                      <a:endParaRPr lang="da-DK" altLang="ko-KR" sz="900" b="0" dirty="0">
                        <a:solidFill>
                          <a:srgbClr val="0033CC"/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908840"/>
                  </a:ext>
                </a:extLst>
              </a:tr>
            </a:tbl>
          </a:graphicData>
        </a:graphic>
      </p:graphicFrame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54515B08-1969-478B-A44D-9B43BFC63B1D}"/>
              </a:ext>
            </a:extLst>
          </p:cNvPr>
          <p:cNvSpPr/>
          <p:nvPr/>
        </p:nvSpPr>
        <p:spPr>
          <a:xfrm>
            <a:off x="1775520" y="1412776"/>
            <a:ext cx="216024" cy="288032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A9FE68-7815-4805-BA79-32E3F63705BA}"/>
              </a:ext>
            </a:extLst>
          </p:cNvPr>
          <p:cNvSpPr txBox="1"/>
          <p:nvPr/>
        </p:nvSpPr>
        <p:spPr>
          <a:xfrm>
            <a:off x="1991544" y="1378791"/>
            <a:ext cx="17281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33CC"/>
                </a:solidFill>
              </a:rPr>
              <a:t>map.png</a:t>
            </a:r>
            <a:endParaRPr lang="ko-KR" altLang="en-US" sz="1200" dirty="0">
              <a:solidFill>
                <a:srgbClr val="0033CC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88F231-8A8F-4552-B576-803D8B1C651E}"/>
              </a:ext>
            </a:extLst>
          </p:cNvPr>
          <p:cNvSpPr/>
          <p:nvPr/>
        </p:nvSpPr>
        <p:spPr>
          <a:xfrm>
            <a:off x="474204" y="4648200"/>
            <a:ext cx="10158300" cy="315047"/>
          </a:xfrm>
          <a:prstGeom prst="rect">
            <a:avLst/>
          </a:prstGeom>
          <a:solidFill>
            <a:schemeClr val="accent5">
              <a:lumMod val="20000"/>
              <a:lumOff val="80000"/>
              <a:alpha val="37000"/>
            </a:scheme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" rIns="72000" bIns="3600" anchor="t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API </a:t>
            </a:r>
            <a:r>
              <a:rPr lang="ko-KR" altLang="en-US" sz="1000" dirty="0">
                <a:solidFill>
                  <a:schemeClr val="tx1"/>
                </a:solidFill>
              </a:rPr>
              <a:t>문서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000" dirty="0">
                <a:solidFill>
                  <a:schemeClr val="tx1"/>
                </a:solidFill>
                <a:hlinkClick r:id="rId2"/>
              </a:rPr>
              <a:t>https://www.vworld.kr/dev/v4dv_static2_s001.do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F1791A8-744D-4864-800C-35879EADEE6D}"/>
              </a:ext>
            </a:extLst>
          </p:cNvPr>
          <p:cNvSpPr/>
          <p:nvPr/>
        </p:nvSpPr>
        <p:spPr>
          <a:xfrm>
            <a:off x="8472266" y="1019767"/>
            <a:ext cx="288030" cy="393009"/>
          </a:xfrm>
          <a:prstGeom prst="ellipse">
            <a:avLst/>
          </a:prstGeom>
          <a:ln w="15875">
            <a:solidFill>
              <a:srgbClr val="FF0000"/>
            </a:solidFill>
            <a:prstDash val="sys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AF3E41-D066-4F9E-9D1A-9C32378A57CE}"/>
              </a:ext>
            </a:extLst>
          </p:cNvPr>
          <p:cNvSpPr/>
          <p:nvPr/>
        </p:nvSpPr>
        <p:spPr>
          <a:xfrm>
            <a:off x="8688288" y="1474994"/>
            <a:ext cx="974270" cy="145770"/>
          </a:xfrm>
          <a:prstGeom prst="rect">
            <a:avLst/>
          </a:prstGeom>
          <a:solidFill>
            <a:srgbClr val="FFFFCC">
              <a:alpha val="87000"/>
            </a:srgb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10800" tIns="3600" rIns="10800" bIns="3600" anchor="ctr">
            <a:spAutoFit/>
          </a:bodyPr>
          <a:lstStyle/>
          <a:p>
            <a:r>
              <a:rPr lang="en-US" altLang="ko-KR" sz="900" dirty="0">
                <a:solidFill>
                  <a:schemeClr val="tx1"/>
                </a:solidFill>
              </a:rPr>
              <a:t>Space </a:t>
            </a:r>
            <a:r>
              <a:rPr lang="ko-KR" altLang="en-US" sz="900" dirty="0">
                <a:solidFill>
                  <a:schemeClr val="tx1"/>
                </a:solidFill>
              </a:rPr>
              <a:t>문자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9C4DF4B-1ADE-4961-AA94-A8F582C66440}"/>
              </a:ext>
            </a:extLst>
          </p:cNvPr>
          <p:cNvCxnSpPr>
            <a:cxnSpLocks/>
            <a:stCxn id="14" idx="1"/>
            <a:endCxn id="13" idx="4"/>
          </p:cNvCxnSpPr>
          <p:nvPr/>
        </p:nvCxnSpPr>
        <p:spPr>
          <a:xfrm flipH="1" flipV="1">
            <a:off x="8616281" y="1412776"/>
            <a:ext cx="72007" cy="135103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04A6DF51-B4B5-42EA-A494-E3EB4D4E2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04" y="1748347"/>
            <a:ext cx="2409056" cy="240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5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D6BC2-DD0B-489C-AE48-50CE13D5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지도서버 연계 </a:t>
            </a:r>
            <a:r>
              <a:rPr lang="en-US" altLang="ko-KR" dirty="0"/>
              <a:t>GPS </a:t>
            </a:r>
            <a:r>
              <a:rPr lang="ko-KR" altLang="en-US" dirty="0"/>
              <a:t>데이터 획득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89871-FEEE-447B-A3F0-C340441D8A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CAF2E1-4E8D-4A24-BBC6-76A38570E3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620BF5-C928-4352-8317-C5DA59318FA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3" name="내용 개체 틀 5">
            <a:extLst>
              <a:ext uri="{FF2B5EF4-FFF2-40B4-BE49-F238E27FC236}">
                <a16:creationId xmlns:a16="http://schemas.microsoft.com/office/drawing/2014/main" id="{898D0F74-9898-4496-8A83-C97FCE496A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9032" y="764704"/>
            <a:ext cx="8229600" cy="5040560"/>
          </a:xfrm>
        </p:spPr>
        <p:txBody>
          <a:bodyPr>
            <a:normAutofit/>
          </a:bodyPr>
          <a:lstStyle/>
          <a:p>
            <a:r>
              <a:rPr lang="ko-KR" altLang="en-US" sz="1200" dirty="0"/>
              <a:t>행망내 지도 서버를 통해 </a:t>
            </a:r>
            <a:r>
              <a:rPr lang="en-US" altLang="ko-KR" sz="1200" dirty="0"/>
              <a:t>GPS </a:t>
            </a:r>
            <a:r>
              <a:rPr lang="ko-KR" altLang="en-US" sz="1200" dirty="0"/>
              <a:t>데이터 획득</a:t>
            </a:r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en-US" altLang="ko-KR" sz="1200" dirty="0">
                <a:hlinkClick r:id="rId2"/>
              </a:rPr>
              <a:t>http://125.60.28.89:10082/fhic/rest/getLatestCoords</a:t>
            </a:r>
            <a:endParaRPr lang="en-US" altLang="ko-KR" sz="1200" dirty="0"/>
          </a:p>
          <a:p>
            <a:r>
              <a:rPr lang="ko-KR" altLang="en-US" sz="1200" dirty="0"/>
              <a:t>응답 </a:t>
            </a:r>
            <a:r>
              <a:rPr lang="en-US" altLang="ko-KR" sz="1200" dirty="0"/>
              <a:t>- json </a:t>
            </a:r>
            <a:r>
              <a:rPr lang="ko-KR" altLang="en-US" sz="1200" dirty="0"/>
              <a:t>배열형식으로 모든 헬기에 대한 최신 좌표 전송</a:t>
            </a:r>
            <a:r>
              <a:rPr lang="en-US" altLang="ko-KR" sz="1200" dirty="0"/>
              <a:t>, </a:t>
            </a:r>
            <a:r>
              <a:rPr lang="ko-KR" altLang="en-US" sz="1200" dirty="0"/>
              <a:t>호기번호</a:t>
            </a:r>
            <a:r>
              <a:rPr lang="en-US" altLang="ko-KR" sz="1200" dirty="0"/>
              <a:t>, </a:t>
            </a:r>
            <a:r>
              <a:rPr lang="ko-KR" altLang="en-US" sz="1200" dirty="0"/>
              <a:t>경도</a:t>
            </a:r>
            <a:r>
              <a:rPr lang="en-US" altLang="ko-KR" sz="1200" dirty="0"/>
              <a:t>, </a:t>
            </a:r>
            <a:r>
              <a:rPr lang="ko-KR" altLang="en-US" sz="1200" dirty="0"/>
              <a:t>위도</a:t>
            </a:r>
            <a:r>
              <a:rPr lang="en-US" altLang="ko-KR" sz="1200" dirty="0"/>
              <a:t>, </a:t>
            </a:r>
            <a:r>
              <a:rPr lang="ko-KR" altLang="en-US" sz="1200" dirty="0"/>
              <a:t>상태코드</a:t>
            </a:r>
            <a:r>
              <a:rPr lang="en-US" altLang="ko-KR" sz="1200" dirty="0"/>
              <a:t>, </a:t>
            </a:r>
            <a:r>
              <a:rPr lang="ko-KR" altLang="en-US" sz="1200" dirty="0"/>
              <a:t>전송일</a:t>
            </a:r>
          </a:p>
          <a:p>
            <a:r>
              <a:rPr lang="ko-KR" altLang="en-US" sz="1200" dirty="0"/>
              <a:t>   상태코드 정의</a:t>
            </a:r>
            <a:br>
              <a:rPr lang="en-US" altLang="ko-KR" sz="1200" dirty="0"/>
            </a:br>
            <a:r>
              <a:rPr lang="ko-KR" altLang="en-US" sz="1200" dirty="0"/>
              <a:t>      </a:t>
            </a:r>
            <a:r>
              <a:rPr lang="en-US" altLang="ko-KR" sz="1200" dirty="0"/>
              <a:t>000 : </a:t>
            </a:r>
            <a:r>
              <a:rPr lang="ko-KR" altLang="en-US" sz="1200" dirty="0"/>
              <a:t>비행 전</a:t>
            </a:r>
            <a:br>
              <a:rPr lang="en-US" altLang="ko-KR" sz="1200" dirty="0"/>
            </a:br>
            <a:r>
              <a:rPr lang="ko-KR" altLang="en-US" sz="1200" dirty="0"/>
              <a:t>      </a:t>
            </a:r>
            <a:r>
              <a:rPr lang="en-US" altLang="ko-KR" sz="1200" dirty="0"/>
              <a:t>001 : </a:t>
            </a:r>
            <a:r>
              <a:rPr lang="ko-KR" altLang="en-US" sz="1200" dirty="0"/>
              <a:t>비행 시작 보고 이후</a:t>
            </a:r>
            <a:br>
              <a:rPr lang="en-US" altLang="ko-KR" sz="1200" dirty="0"/>
            </a:br>
            <a:r>
              <a:rPr lang="ko-KR" altLang="en-US" sz="1200" dirty="0"/>
              <a:t>      </a:t>
            </a:r>
            <a:r>
              <a:rPr lang="en-US" altLang="ko-KR" sz="1200" dirty="0"/>
              <a:t>002 : </a:t>
            </a:r>
            <a:r>
              <a:rPr lang="ko-KR" altLang="en-US" sz="1200" dirty="0"/>
              <a:t>비행 종료 보고 이후</a:t>
            </a:r>
            <a:br>
              <a:rPr lang="en-US" altLang="ko-KR" sz="1200" dirty="0"/>
            </a:br>
            <a:r>
              <a:rPr lang="en-US" altLang="ko-KR" sz="1200" dirty="0"/>
              <a:t>[</a:t>
            </a:r>
            <a:br>
              <a:rPr lang="en-US" altLang="ko-KR" sz="1200" dirty="0"/>
            </a:br>
            <a:r>
              <a:rPr lang="en-US" altLang="ko-KR" sz="1200" dirty="0"/>
              <a:t>   {  "</a:t>
            </a:r>
            <a:r>
              <a:rPr lang="en-US" altLang="ko-KR" sz="1200" dirty="0" err="1"/>
              <a:t>fcno</a:t>
            </a:r>
            <a:r>
              <a:rPr lang="en-US" altLang="ko-KR" sz="1200" dirty="0"/>
              <a:t>": "1234", "longitude": "126.127335", "latitude": "33.147167", "state_code":"001", "</a:t>
            </a:r>
            <a:r>
              <a:rPr lang="en-US" altLang="ko-KR" sz="1200" dirty="0" err="1"/>
              <a:t>send_date</a:t>
            </a:r>
            <a:r>
              <a:rPr lang="en-US" altLang="ko-KR" sz="1200" dirty="0"/>
              <a:t>": "20210324115546" },</a:t>
            </a:r>
            <a:br>
              <a:rPr lang="en-US" altLang="ko-KR" sz="1200" dirty="0"/>
            </a:br>
            <a:r>
              <a:rPr lang="en-US" altLang="ko-KR" sz="1200" dirty="0"/>
              <a:t>   {  "</a:t>
            </a:r>
            <a:r>
              <a:rPr lang="en-US" altLang="ko-KR" sz="1200" dirty="0" err="1"/>
              <a:t>fcno</a:t>
            </a:r>
            <a:r>
              <a:rPr lang="en-US" altLang="ko-KR" sz="1200" dirty="0"/>
              <a:t>": "1234", "longitude": "126.127335", "latitude": "33.147167", "state_code":"001", "</a:t>
            </a:r>
            <a:r>
              <a:rPr lang="en-US" altLang="ko-KR" sz="1200" dirty="0" err="1"/>
              <a:t>send_date</a:t>
            </a:r>
            <a:r>
              <a:rPr lang="en-US" altLang="ko-KR" sz="1200" dirty="0"/>
              <a:t>": "20210324115546" }</a:t>
            </a:r>
            <a:br>
              <a:rPr lang="en-US" altLang="ko-KR" sz="1200" dirty="0"/>
            </a:br>
            <a:r>
              <a:rPr lang="en-US" altLang="ko-KR" sz="1200" dirty="0"/>
              <a:t>]</a:t>
            </a:r>
          </a:p>
          <a:p>
            <a:r>
              <a:rPr lang="en-US" altLang="ko-KR" sz="1200" dirty="0" err="1"/>
              <a:t>fcno</a:t>
            </a:r>
            <a:r>
              <a:rPr lang="en-US" altLang="ko-KR" sz="1200" dirty="0"/>
              <a:t>: </a:t>
            </a:r>
            <a:r>
              <a:rPr lang="ko-KR" altLang="en-US" sz="1200" dirty="0"/>
              <a:t>호기 번호로 헬기 구분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375971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113795</TotalTime>
  <Words>949</Words>
  <Application>Microsoft Office PowerPoint</Application>
  <PresentationFormat>와이드스크린</PresentationFormat>
  <Paragraphs>58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Consolas</vt:lpstr>
      <vt:lpstr>Office 테마</vt:lpstr>
      <vt:lpstr>1_Office 테마</vt:lpstr>
      <vt:lpstr>PowerPoint 프레젠테이션</vt:lpstr>
      <vt:lpstr>공공지도 API (VWORLD 오픈API) 기능 요약</vt:lpstr>
      <vt:lpstr>Static Map API 2.0 레퍼런스 API 시험 방법</vt:lpstr>
      <vt:lpstr>Geocoder API 2.0 레퍼런스 API를 이용 GPS 좌표를 주소로 변환 예시</vt:lpstr>
      <vt:lpstr>Static Map API 2.0 레퍼런스 API 예시</vt:lpstr>
      <vt:lpstr>지도서버 연계 GPS 데이터 획득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hillkim</dc:creator>
  <cp:lastModifiedBy>Hill Kim</cp:lastModifiedBy>
  <cp:revision>1429</cp:revision>
  <cp:lastPrinted>2017-05-23T10:57:56Z</cp:lastPrinted>
  <dcterms:created xsi:type="dcterms:W3CDTF">2010-06-29T00:41:31Z</dcterms:created>
  <dcterms:modified xsi:type="dcterms:W3CDTF">2021-04-27T13:25:59Z</dcterms:modified>
</cp:coreProperties>
</file>