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906000" cy="6858000" type="A4"/>
  <p:notesSz cx="6889750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3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 young choi" initials="gyc" lastIdx="1" clrIdx="0"/>
  <p:cmAuthor id="2" name="Hill Kim" initials="HK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9"/>
    <p:restoredTop sz="95059"/>
  </p:normalViewPr>
  <p:slideViewPr>
    <p:cSldViewPr snapToGrid="0">
      <p:cViewPr varScale="1">
        <p:scale>
          <a:sx n="110" d="100"/>
          <a:sy n="110" d="100"/>
        </p:scale>
        <p:origin x="1758" y="114"/>
      </p:cViewPr>
      <p:guideLst>
        <p:guide orient="horz" pos="2158"/>
        <p:guide pos="311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882" y="-78"/>
      </p:cViewPr>
      <p:guideLst>
        <p:guide orient="horz" pos="3153"/>
        <p:guide pos="216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676"/>
          </a:xfrm>
          <a:prstGeom prst="rect">
            <a:avLst/>
          </a:prstGeom>
        </p:spPr>
        <p:txBody>
          <a:bodyPr vert="horz" lIns="96616" tIns="48308" rIns="96616" bIns="48308"/>
          <a:lstStyle>
            <a:lvl1pPr algn="l">
              <a:defRPr sz="13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502676"/>
          </a:xfrm>
          <a:prstGeom prst="rect">
            <a:avLst/>
          </a:prstGeom>
        </p:spPr>
        <p:txBody>
          <a:bodyPr vert="horz" lIns="96616" tIns="48308" rIns="96616" bIns="48308"/>
          <a:lstStyle>
            <a:lvl1pPr algn="r">
              <a:defRPr sz="1300"/>
            </a:lvl1pPr>
          </a:lstStyle>
          <a:p>
            <a:pPr lvl="0">
              <a:defRPr lang="ko-KR" altLang="en-US"/>
            </a:pPr>
            <a:fld id="{2B3E710F-FC3B-4F40-97F2-89A453C26BBB}" type="datetime1">
              <a:rPr lang="ko-KR" altLang="en-US"/>
              <a:pPr lvl="0">
                <a:defRPr lang="ko-KR" altLang="en-US"/>
              </a:pPr>
              <a:t>2021-05-26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anchor="b"/>
          <a:lstStyle>
            <a:lvl1pPr algn="l">
              <a:defRPr sz="13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2597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anchor="b"/>
          <a:lstStyle>
            <a:lvl1pPr algn="r">
              <a:defRPr sz="1300"/>
            </a:lvl1pPr>
          </a:lstStyle>
          <a:p>
            <a:pPr lvl="0">
              <a:defRPr lang="ko-KR" altLang="en-US"/>
            </a:pPr>
            <a:fld id="{CDB35F1D-21FB-4F97-AF4A-632DB56DC38D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676"/>
          </a:xfrm>
          <a:prstGeom prst="rect">
            <a:avLst/>
          </a:prstGeom>
        </p:spPr>
        <p:txBody>
          <a:bodyPr vert="horz" lIns="96616" tIns="48308" rIns="96616" bIns="48308"/>
          <a:lstStyle>
            <a:lvl1pPr algn="l">
              <a:defRPr sz="13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676"/>
          </a:xfrm>
          <a:prstGeom prst="rect">
            <a:avLst/>
          </a:prstGeom>
        </p:spPr>
        <p:txBody>
          <a:bodyPr vert="horz" lIns="96616" tIns="48308" rIns="96616" bIns="48308"/>
          <a:lstStyle>
            <a:lvl1pPr algn="r">
              <a:defRPr sz="1300"/>
            </a:lvl1pPr>
          </a:lstStyle>
          <a:p>
            <a:pPr lvl="0">
              <a:defRPr lang="ko-KR" altLang="en-US"/>
            </a:pPr>
            <a:fld id="{986C292F-1BC4-47B2-BFD6-A246BFEDCFEC}" type="datetime1">
              <a:rPr lang="ko-KR" altLang="en-US"/>
              <a:pPr lvl="0">
                <a:defRPr lang="ko-KR" altLang="en-US"/>
              </a:pPr>
              <a:t>2021-05-26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03300" y="1252538"/>
            <a:ext cx="4883150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821506"/>
            <a:ext cx="5511800" cy="3944868"/>
          </a:xfrm>
          <a:prstGeom prst="rect">
            <a:avLst/>
          </a:prstGeom>
        </p:spPr>
        <p:txBody>
          <a:bodyPr vert="horz" lIns="96616" tIns="48308" rIns="96616" bIns="48308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anchor="b"/>
          <a:lstStyle>
            <a:lvl1pPr algn="l">
              <a:defRPr sz="13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7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anchor="b"/>
          <a:lstStyle>
            <a:lvl1pPr algn="r">
              <a:defRPr sz="1300"/>
            </a:lvl1pPr>
          </a:lstStyle>
          <a:p>
            <a:pPr lvl="0">
              <a:defRPr lang="ko-KR" altLang="en-US"/>
            </a:pPr>
            <a:fld id="{2F8ABD7C-6E41-4C6B-B7AA-6980C749C1C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 lang="ko-KR" altLang="en-US"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79638"/>
            <a:ext cx="8420100" cy="2387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44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1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41"/>
          <p:cNvSpPr>
            <a:spLocks noChangeShapeType="1"/>
          </p:cNvSpPr>
          <p:nvPr userDrawn="1"/>
        </p:nvSpPr>
        <p:spPr bwMode="auto">
          <a:xfrm flipV="1">
            <a:off x="373063" y="469900"/>
            <a:ext cx="9140825" cy="0"/>
          </a:xfrm>
          <a:prstGeom prst="line">
            <a:avLst/>
          </a:prstGeom>
          <a:noFill/>
          <a:ln w="57150" cmpd="thinThick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4" name="Text Box 32">
            <a:extLst>
              <a:ext uri="{FF2B5EF4-FFF2-40B4-BE49-F238E27FC236}">
                <a16:creationId xmlns:a16="http://schemas.microsoft.com/office/drawing/2014/main" id="{BAF5B41F-DFCF-41EA-B952-0CFD9D9819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53000" y="206375"/>
            <a:ext cx="4648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화면 설계서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실시간 영상 재생 앱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)_V2.0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Line 58"/>
          <p:cNvSpPr>
            <a:spLocks noChangeShapeType="1"/>
          </p:cNvSpPr>
          <p:nvPr userDrawn="1"/>
        </p:nvSpPr>
        <p:spPr bwMode="auto">
          <a:xfrm>
            <a:off x="377825" y="6498709"/>
            <a:ext cx="9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9" name="Rectangle 37"/>
          <p:cNvSpPr>
            <a:spLocks noChangeArrowheads="1"/>
          </p:cNvSpPr>
          <p:nvPr userDrawn="1"/>
        </p:nvSpPr>
        <p:spPr bwMode="auto">
          <a:xfrm>
            <a:off x="4485600" y="6562800"/>
            <a:ext cx="396445" cy="21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149" tIns="44574" rIns="89149" bIns="44574">
            <a:spAutoFit/>
          </a:bodyPr>
          <a:lstStyle/>
          <a:p>
            <a:pPr algn="ctr" defTabSz="892197">
              <a:defRPr/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  <a:fld id="{6CED0709-01E5-4F25-82A9-F909DDD44B71}" type="slidenum">
              <a:rPr lang="en-US" altLang="ko-KR" sz="800" b="1" smtClean="0">
                <a:latin typeface="맑은 고딕" pitchFamily="50" charset="-127"/>
                <a:ea typeface="맑은 고딕" pitchFamily="50" charset="-127"/>
              </a:rPr>
              <a:pPr algn="ctr" defTabSz="892197">
                <a:defRPr/>
              </a:pPr>
              <a:t>‹#›</a:t>
            </a:fld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</a:p>
        </p:txBody>
      </p:sp>
      <p:sp>
        <p:nvSpPr>
          <p:cNvPr id="10" name="Text Box 52">
            <a:extLst>
              <a:ext uri="{FF2B5EF4-FFF2-40B4-BE49-F238E27FC236}">
                <a16:creationId xmlns:a16="http://schemas.microsoft.com/office/drawing/2014/main" id="{6C2A9F10-E6A3-4A79-8C25-B161DABF09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61950" y="6526298"/>
            <a:ext cx="3797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ko-KR" altLang="en-US" dirty="0">
                <a:latin typeface="바탕체" panose="02030609000101010101" pitchFamily="17" charset="-127"/>
              </a:rPr>
              <a:t>실시간 영상 재생 앱</a:t>
            </a:r>
            <a:endParaRPr lang="en-US" altLang="ko-KR" dirty="0">
              <a:latin typeface="바탕체" panose="02030609000101010101" pitchFamily="17" charset="-127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보안요구항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9036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3123122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화면경로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7959458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</a:t>
            </a:r>
            <a:r>
              <a:rPr lang="en-US" altLang="ko-KR" sz="800" baseline="0" dirty="0">
                <a:solidFill>
                  <a:schemeClr val="tx1"/>
                </a:solidFill>
              </a:rPr>
              <a:t> 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768146" y="36000"/>
            <a:ext cx="2160000" cy="180000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algn="l">
              <a:defRPr sz="800" b="1"/>
            </a:lvl1pPr>
          </a:lstStyle>
          <a:p>
            <a:endParaRPr lang="ko-KR" altLang="en-US" dirty="0"/>
          </a:p>
        </p:txBody>
      </p:sp>
      <p:sp>
        <p:nvSpPr>
          <p:cNvPr id="18" name="텍스트 개체 틀 2"/>
          <p:cNvSpPr>
            <a:spLocks noGrp="1"/>
          </p:cNvSpPr>
          <p:nvPr>
            <p:ph type="body" idx="1"/>
          </p:nvPr>
        </p:nvSpPr>
        <p:spPr>
          <a:xfrm>
            <a:off x="8748337" y="38659"/>
            <a:ext cx="1080000" cy="174683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marL="0" indent="0" algn="l">
              <a:buNone/>
              <a:defRPr sz="800" b="1">
                <a:solidFill>
                  <a:srgbClr val="0070C0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</a:t>
            </a:r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3903455" y="36000"/>
            <a:ext cx="3960000" cy="180000"/>
          </a:xfrm>
          <a:prstGeom prst="rect">
            <a:avLst/>
          </a:prstGeom>
        </p:spPr>
        <p:txBody>
          <a:bodyPr lIns="72000" tIns="0" rIns="36000" bIns="0" anchor="ctr" anchorCtr="0">
            <a:normAutofit/>
          </a:bodyPr>
          <a:lstStyle>
            <a:lvl1pPr marL="0" indent="0">
              <a:buNone/>
              <a:defRPr sz="800" b="0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화면명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Rectangle 37"/>
          <p:cNvSpPr>
            <a:spLocks noChangeArrowheads="1"/>
          </p:cNvSpPr>
          <p:nvPr userDrawn="1"/>
        </p:nvSpPr>
        <p:spPr bwMode="auto">
          <a:xfrm>
            <a:off x="3822789" y="6645117"/>
            <a:ext cx="396445" cy="21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149" tIns="44574" rIns="89149" bIns="44574">
            <a:spAutoFit/>
          </a:bodyPr>
          <a:lstStyle/>
          <a:p>
            <a:pPr algn="ctr" defTabSz="892197">
              <a:defRPr/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  <a:fld id="{6CED0709-01E5-4F25-82A9-F909DDD44B71}" type="slidenum">
              <a:rPr lang="en-US" altLang="ko-KR" sz="800" b="1" smtClean="0">
                <a:latin typeface="맑은 고딕" pitchFamily="50" charset="-127"/>
                <a:ea typeface="맑은 고딕" pitchFamily="50" charset="-127"/>
              </a:rPr>
              <a:pPr algn="ctr" defTabSz="892197">
                <a:defRPr/>
              </a:pPr>
              <a:t>‹#›</a:t>
            </a:fld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1942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9036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3123122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화면경로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7959458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</a:t>
            </a:r>
            <a:r>
              <a:rPr lang="en-US" altLang="ko-KR" sz="800" baseline="0" dirty="0">
                <a:solidFill>
                  <a:schemeClr val="tx1"/>
                </a:solidFill>
              </a:rPr>
              <a:t> 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768146" y="36000"/>
            <a:ext cx="2160000" cy="180000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algn="l">
              <a:defRPr sz="800" b="1"/>
            </a:lvl1pPr>
          </a:lstStyle>
          <a:p>
            <a:endParaRPr lang="ko-KR" altLang="en-US" dirty="0"/>
          </a:p>
        </p:txBody>
      </p:sp>
      <p:sp>
        <p:nvSpPr>
          <p:cNvPr id="18" name="텍스트 개체 틀 2"/>
          <p:cNvSpPr>
            <a:spLocks noGrp="1"/>
          </p:cNvSpPr>
          <p:nvPr>
            <p:ph type="body" idx="1"/>
          </p:nvPr>
        </p:nvSpPr>
        <p:spPr>
          <a:xfrm>
            <a:off x="8748337" y="38659"/>
            <a:ext cx="1080000" cy="174683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marL="0" indent="0" algn="l">
              <a:buNone/>
              <a:defRPr sz="800" b="1">
                <a:solidFill>
                  <a:srgbClr val="0070C0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</a:t>
            </a:r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3903455" y="36000"/>
            <a:ext cx="3960000" cy="180000"/>
          </a:xfrm>
          <a:prstGeom prst="rect">
            <a:avLst/>
          </a:prstGeom>
        </p:spPr>
        <p:txBody>
          <a:bodyPr lIns="72000" tIns="0" rIns="36000" bIns="0" anchor="ctr" anchorCtr="0">
            <a:normAutofit/>
          </a:bodyPr>
          <a:lstStyle>
            <a:lvl1pPr marL="0" indent="0">
              <a:buNone/>
              <a:defRPr sz="800" b="0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화면명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Rectangle 37"/>
          <p:cNvSpPr>
            <a:spLocks noChangeArrowheads="1"/>
          </p:cNvSpPr>
          <p:nvPr userDrawn="1"/>
        </p:nvSpPr>
        <p:spPr bwMode="auto">
          <a:xfrm>
            <a:off x="3822789" y="6645117"/>
            <a:ext cx="396445" cy="21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149" tIns="44574" rIns="89149" bIns="44574">
            <a:spAutoFit/>
          </a:bodyPr>
          <a:lstStyle/>
          <a:p>
            <a:pPr algn="ctr" defTabSz="892197">
              <a:defRPr/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  <a:fld id="{6CED0709-01E5-4F25-82A9-F909DDD44B71}" type="slidenum">
              <a:rPr lang="en-US" altLang="ko-KR" sz="800" b="1" smtClean="0">
                <a:latin typeface="맑은 고딕" pitchFamily="50" charset="-127"/>
                <a:ea typeface="맑은 고딕" pitchFamily="50" charset="-127"/>
              </a:rPr>
              <a:pPr algn="ctr" defTabSz="892197">
                <a:defRPr/>
              </a:pPr>
              <a:t>‹#›</a:t>
            </a:fld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</a:p>
        </p:txBody>
      </p:sp>
      <p:cxnSp>
        <p:nvCxnSpPr>
          <p:cNvPr id="32" name="직선 연결선 31"/>
          <p:cNvCxnSpPr/>
          <p:nvPr userDrawn="1"/>
        </p:nvCxnSpPr>
        <p:spPr>
          <a:xfrm>
            <a:off x="0" y="6674339"/>
            <a:ext cx="795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 userDrawn="1"/>
        </p:nvCxnSpPr>
        <p:spPr>
          <a:xfrm>
            <a:off x="7959458" y="-1"/>
            <a:ext cx="0" cy="685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 userDrawn="1"/>
        </p:nvCxnSpPr>
        <p:spPr>
          <a:xfrm flipV="1">
            <a:off x="0" y="1400432"/>
            <a:ext cx="7965989" cy="82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 userDrawn="1"/>
        </p:nvSpPr>
        <p:spPr>
          <a:xfrm>
            <a:off x="5660922" y="399690"/>
            <a:ext cx="1775610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kern="0" dirty="0">
                <a:solidFill>
                  <a:srgbClr val="000000"/>
                </a:solidFill>
              </a:rPr>
              <a:t>관리자로 </a:t>
            </a:r>
            <a:r>
              <a:rPr kumimoji="1" lang="ko-KR" altLang="en-US" sz="800" kern="0" dirty="0" err="1">
                <a:solidFill>
                  <a:srgbClr val="000000"/>
                </a:solidFill>
              </a:rPr>
              <a:t>접속중입니다</a:t>
            </a:r>
            <a:r>
              <a:rPr kumimoji="1" lang="en-US" altLang="ko-KR" sz="800" kern="0" dirty="0">
                <a:solidFill>
                  <a:srgbClr val="000000"/>
                </a:solidFill>
              </a:rPr>
              <a:t>.   </a:t>
            </a:r>
            <a:r>
              <a:rPr kumimoji="1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 LOGOUT</a:t>
            </a:r>
            <a:endParaRPr kumimoji="1" lang="ko-KR" alt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0" name="직선 연결선 39"/>
          <p:cNvCxnSpPr/>
          <p:nvPr userDrawn="1"/>
        </p:nvCxnSpPr>
        <p:spPr>
          <a:xfrm>
            <a:off x="0" y="601362"/>
            <a:ext cx="7965989" cy="82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 userDrawn="1"/>
        </p:nvSpPr>
        <p:spPr>
          <a:xfrm>
            <a:off x="1697616" y="870894"/>
            <a:ext cx="549313" cy="153888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latin typeface="+mn-ea"/>
                <a:ea typeface="+mn-ea"/>
              </a:rPr>
              <a:t>환경설정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2245436" y="870894"/>
            <a:ext cx="549313" cy="153888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latin typeface="+mn-ea"/>
                <a:ea typeface="+mn-ea"/>
              </a:rPr>
              <a:t>전시관리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2801492" y="870894"/>
            <a:ext cx="549313" cy="153888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latin typeface="+mn-ea"/>
                <a:ea typeface="+mn-ea"/>
              </a:rPr>
              <a:t>상품정보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3357546" y="870894"/>
            <a:ext cx="549313" cy="153888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latin typeface="+mn-ea"/>
                <a:ea typeface="+mn-ea"/>
              </a:rPr>
              <a:t>주문관리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3946549" y="870894"/>
            <a:ext cx="549313" cy="153888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latin typeface="+mn-ea"/>
                <a:ea typeface="+mn-ea"/>
              </a:rPr>
              <a:t>회원관리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4535554" y="870894"/>
            <a:ext cx="549313" cy="153888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latin typeface="+mn-ea"/>
              </a:rPr>
              <a:t>고객센터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5108082" y="870894"/>
            <a:ext cx="805793" cy="153888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 err="1">
                <a:latin typeface="+mn-ea"/>
              </a:rPr>
              <a:t>입점업체관리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49" name="TextBox 48"/>
          <p:cNvSpPr txBox="1"/>
          <p:nvPr userDrawn="1"/>
        </p:nvSpPr>
        <p:spPr>
          <a:xfrm>
            <a:off x="5919511" y="870894"/>
            <a:ext cx="549313" cy="153888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latin typeface="+mn-ea"/>
              </a:rPr>
              <a:t>정산관리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50" name="TextBox 49"/>
          <p:cNvSpPr txBox="1"/>
          <p:nvPr userDrawn="1"/>
        </p:nvSpPr>
        <p:spPr>
          <a:xfrm>
            <a:off x="581396" y="1097439"/>
            <a:ext cx="421072" cy="153888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latin typeface="+mn-ea"/>
                <a:ea typeface="+mn-ea"/>
              </a:rPr>
              <a:t>관리자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 userDrawn="1"/>
        </p:nvSpPr>
        <p:spPr>
          <a:xfrm>
            <a:off x="6492040" y="870894"/>
            <a:ext cx="292832" cy="153888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latin typeface="+mn-ea"/>
                <a:ea typeface="+mn-ea"/>
              </a:rPr>
              <a:t>통계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 userDrawn="1"/>
        </p:nvSpPr>
        <p:spPr>
          <a:xfrm>
            <a:off x="6858620" y="870894"/>
            <a:ext cx="1062273" cy="153888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latin typeface="+mn-ea"/>
              </a:rPr>
              <a:t>판로지원사업관리</a:t>
            </a:r>
            <a:endParaRPr lang="en-US" altLang="ko-KR" sz="1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942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9036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3123122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화면경로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7959458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</a:t>
            </a:r>
            <a:r>
              <a:rPr lang="en-US" altLang="ko-KR" sz="800" baseline="0" dirty="0">
                <a:solidFill>
                  <a:schemeClr val="tx1"/>
                </a:solidFill>
              </a:rPr>
              <a:t> 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768146" y="36000"/>
            <a:ext cx="2160000" cy="180000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algn="l">
              <a:defRPr sz="800" b="1"/>
            </a:lvl1pPr>
          </a:lstStyle>
          <a:p>
            <a:endParaRPr lang="ko-KR" altLang="en-US" dirty="0"/>
          </a:p>
        </p:txBody>
      </p:sp>
      <p:sp>
        <p:nvSpPr>
          <p:cNvPr id="18" name="텍스트 개체 틀 2"/>
          <p:cNvSpPr>
            <a:spLocks noGrp="1"/>
          </p:cNvSpPr>
          <p:nvPr>
            <p:ph type="body" idx="1"/>
          </p:nvPr>
        </p:nvSpPr>
        <p:spPr>
          <a:xfrm>
            <a:off x="8748337" y="38659"/>
            <a:ext cx="1080000" cy="174683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marL="0" indent="0" algn="l">
              <a:buNone/>
              <a:defRPr sz="800" b="1">
                <a:solidFill>
                  <a:schemeClr val="tx1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</a:t>
            </a:r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3903455" y="36000"/>
            <a:ext cx="3960000" cy="180000"/>
          </a:xfrm>
          <a:prstGeom prst="rect">
            <a:avLst/>
          </a:prstGeom>
        </p:spPr>
        <p:txBody>
          <a:bodyPr lIns="72000" tIns="0" rIns="36000" bIns="0" anchor="ctr" anchorCtr="0">
            <a:normAutofit/>
          </a:bodyPr>
          <a:lstStyle>
            <a:lvl1pPr marL="0" indent="0">
              <a:buNone/>
              <a:defRPr sz="800" b="0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화면명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Rectangle 37"/>
          <p:cNvSpPr>
            <a:spLocks noChangeArrowheads="1"/>
          </p:cNvSpPr>
          <p:nvPr userDrawn="1"/>
        </p:nvSpPr>
        <p:spPr bwMode="auto">
          <a:xfrm>
            <a:off x="3822789" y="6645117"/>
            <a:ext cx="396445" cy="21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149" tIns="44574" rIns="89149" bIns="44574">
            <a:spAutoFit/>
          </a:bodyPr>
          <a:lstStyle/>
          <a:p>
            <a:pPr algn="ctr" defTabSz="892197">
              <a:defRPr/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  <a:fld id="{6CED0709-01E5-4F25-82A9-F909DDD44B71}" type="slidenum">
              <a:rPr lang="en-US" altLang="ko-KR" sz="800" b="1" smtClean="0">
                <a:latin typeface="맑은 고딕" pitchFamily="50" charset="-127"/>
                <a:ea typeface="맑은 고딕" pitchFamily="50" charset="-127"/>
              </a:rPr>
              <a:pPr algn="ctr" defTabSz="892197">
                <a:defRPr/>
              </a:pPr>
              <a:t>‹#›</a:t>
            </a:fld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</a:p>
        </p:txBody>
      </p:sp>
      <p:cxnSp>
        <p:nvCxnSpPr>
          <p:cNvPr id="32" name="직선 연결선 31"/>
          <p:cNvCxnSpPr/>
          <p:nvPr userDrawn="1"/>
        </p:nvCxnSpPr>
        <p:spPr>
          <a:xfrm>
            <a:off x="0" y="6674339"/>
            <a:ext cx="795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 userDrawn="1"/>
        </p:nvCxnSpPr>
        <p:spPr>
          <a:xfrm>
            <a:off x="7959458" y="-1"/>
            <a:ext cx="0" cy="685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50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다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9036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3123122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화면경로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7959458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</a:t>
            </a:r>
            <a:r>
              <a:rPr lang="en-US" altLang="ko-KR" sz="800" baseline="0" dirty="0">
                <a:solidFill>
                  <a:schemeClr val="tx1"/>
                </a:solidFill>
              </a:rPr>
              <a:t> 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768146" y="36000"/>
            <a:ext cx="2160000" cy="180000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algn="l">
              <a:defRPr sz="800" b="1"/>
            </a:lvl1pPr>
          </a:lstStyle>
          <a:p>
            <a:endParaRPr lang="ko-KR" altLang="en-US" dirty="0"/>
          </a:p>
        </p:txBody>
      </p:sp>
      <p:sp>
        <p:nvSpPr>
          <p:cNvPr id="18" name="텍스트 개체 틀 2"/>
          <p:cNvSpPr>
            <a:spLocks noGrp="1"/>
          </p:cNvSpPr>
          <p:nvPr>
            <p:ph type="body" idx="1"/>
          </p:nvPr>
        </p:nvSpPr>
        <p:spPr>
          <a:xfrm>
            <a:off x="8748337" y="38659"/>
            <a:ext cx="1080000" cy="174683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marL="0" indent="0" algn="l">
              <a:buNone/>
              <a:defRPr sz="800" b="1">
                <a:solidFill>
                  <a:srgbClr val="0070C0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</a:t>
            </a:r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3903455" y="36000"/>
            <a:ext cx="3960000" cy="180000"/>
          </a:xfrm>
          <a:prstGeom prst="rect">
            <a:avLst/>
          </a:prstGeom>
        </p:spPr>
        <p:txBody>
          <a:bodyPr lIns="72000" tIns="0" rIns="36000" bIns="0" anchor="ctr" anchorCtr="0">
            <a:normAutofit/>
          </a:bodyPr>
          <a:lstStyle>
            <a:lvl1pPr marL="0" indent="0">
              <a:buNone/>
              <a:defRPr sz="800" b="0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화면명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0" y="6674339"/>
            <a:ext cx="9903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7959458" y="-1"/>
            <a:ext cx="0" cy="685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7"/>
          <p:cNvSpPr>
            <a:spLocks noChangeArrowheads="1"/>
          </p:cNvSpPr>
          <p:nvPr userDrawn="1"/>
        </p:nvSpPr>
        <p:spPr bwMode="auto">
          <a:xfrm>
            <a:off x="3822789" y="6635592"/>
            <a:ext cx="396445" cy="21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149" tIns="44574" rIns="89149" bIns="44574">
            <a:spAutoFit/>
          </a:bodyPr>
          <a:lstStyle/>
          <a:p>
            <a:pPr algn="ctr" defTabSz="892197">
              <a:defRPr/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  <a:fld id="{6CED0709-01E5-4F25-82A9-F909DDD44B71}" type="slidenum">
              <a:rPr lang="en-US" altLang="ko-KR" sz="800" b="1" smtClean="0">
                <a:latin typeface="맑은 고딕" pitchFamily="50" charset="-127"/>
                <a:ea typeface="맑은 고딕" pitchFamily="50" charset="-127"/>
              </a:rPr>
              <a:pPr algn="ctr" defTabSz="892197">
                <a:defRPr/>
              </a:pPr>
              <a:t>‹#›</a:t>
            </a:fld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0DD578-70E5-4A93-8FC3-AD5AE48064BC}"/>
              </a:ext>
            </a:extLst>
          </p:cNvPr>
          <p:cNvSpPr/>
          <p:nvPr userDrawn="1"/>
        </p:nvSpPr>
        <p:spPr bwMode="auto">
          <a:xfrm>
            <a:off x="7958667" y="6676147"/>
            <a:ext cx="1953947" cy="180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  <a:ea typeface="+mn-ea"/>
              </a:rPr>
              <a:t>다음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  <a:ea typeface="+mn-ea"/>
              </a:rPr>
              <a:t>Page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  <a:ea typeface="+mn-ea"/>
              </a:rPr>
              <a:t>에 계속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CF1AE3C-540B-4DCF-AC76-2D099960463B}"/>
              </a:ext>
            </a:extLst>
          </p:cNvPr>
          <p:cNvCxnSpPr/>
          <p:nvPr userDrawn="1"/>
        </p:nvCxnSpPr>
        <p:spPr>
          <a:xfrm>
            <a:off x="0" y="747827"/>
            <a:ext cx="7959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E3256FCC-40F4-43BA-8912-B129E8811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08466" y="308118"/>
            <a:ext cx="7560000" cy="439709"/>
          </a:xfrm>
          <a:prstGeom prst="rect">
            <a:avLst/>
          </a:prstGeom>
        </p:spPr>
        <p:txBody>
          <a:bodyPr wrap="square" lIns="0" tIns="108000" rIns="0" bIns="108000" anchor="ctr" anchorCtr="0">
            <a:spAutoFit/>
          </a:bodyPr>
          <a:lstStyle>
            <a:lvl1pPr marL="0" indent="0" algn="l">
              <a:buFont typeface="Wingdings" panose="05000000000000000000" pitchFamily="2" charset="2"/>
              <a:buNone/>
              <a:defRPr sz="16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</a:t>
            </a:r>
          </a:p>
        </p:txBody>
      </p:sp>
    </p:spTree>
    <p:extLst>
      <p:ext uri="{BB962C8B-B14F-4D97-AF65-F5344CB8AC3E}">
        <p14:creationId xmlns:p14="http://schemas.microsoft.com/office/powerpoint/2010/main" val="88964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9036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3123122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화면경로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7959458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</a:t>
            </a:r>
            <a:r>
              <a:rPr lang="en-US" altLang="ko-KR" sz="800" baseline="0" dirty="0">
                <a:solidFill>
                  <a:schemeClr val="tx1"/>
                </a:solidFill>
              </a:rPr>
              <a:t> 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768146" y="36000"/>
            <a:ext cx="2160000" cy="180000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algn="l">
              <a:defRPr sz="800" b="1"/>
            </a:lvl1pPr>
          </a:lstStyle>
          <a:p>
            <a:endParaRPr lang="ko-KR" altLang="en-US" dirty="0"/>
          </a:p>
        </p:txBody>
      </p:sp>
      <p:sp>
        <p:nvSpPr>
          <p:cNvPr id="18" name="텍스트 개체 틀 2"/>
          <p:cNvSpPr>
            <a:spLocks noGrp="1"/>
          </p:cNvSpPr>
          <p:nvPr>
            <p:ph type="body" idx="1"/>
          </p:nvPr>
        </p:nvSpPr>
        <p:spPr>
          <a:xfrm>
            <a:off x="8748337" y="38659"/>
            <a:ext cx="1080000" cy="174683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marL="0" indent="0" algn="l">
              <a:buNone/>
              <a:defRPr sz="800" b="1">
                <a:solidFill>
                  <a:srgbClr val="0070C0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</a:t>
            </a:r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3903455" y="36000"/>
            <a:ext cx="3960000" cy="180000"/>
          </a:xfrm>
          <a:prstGeom prst="rect">
            <a:avLst/>
          </a:prstGeom>
        </p:spPr>
        <p:txBody>
          <a:bodyPr lIns="72000" tIns="0" rIns="36000" bIns="0" anchor="ctr" anchorCtr="0">
            <a:normAutofit/>
          </a:bodyPr>
          <a:lstStyle>
            <a:lvl1pPr marL="0" indent="0">
              <a:buNone/>
              <a:defRPr sz="800" b="0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화면명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9524" y="259425"/>
            <a:ext cx="7959600" cy="180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  <a:ea typeface="+mn-ea"/>
              </a:rPr>
              <a:t>이전페이지에서 계속</a:t>
            </a:r>
          </a:p>
        </p:txBody>
      </p:sp>
      <p:sp>
        <p:nvSpPr>
          <p:cNvPr id="20" name="Rectangle 37"/>
          <p:cNvSpPr>
            <a:spLocks noChangeArrowheads="1"/>
          </p:cNvSpPr>
          <p:nvPr userDrawn="1"/>
        </p:nvSpPr>
        <p:spPr bwMode="auto">
          <a:xfrm>
            <a:off x="3822789" y="6635592"/>
            <a:ext cx="396445" cy="21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149" tIns="44574" rIns="89149" bIns="44574">
            <a:spAutoFit/>
          </a:bodyPr>
          <a:lstStyle/>
          <a:p>
            <a:pPr algn="ctr" defTabSz="892197">
              <a:defRPr/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  <a:fld id="{6CED0709-01E5-4F25-82A9-F909DDD44B71}" type="slidenum">
              <a:rPr lang="en-US" altLang="ko-KR" sz="800" b="1" smtClean="0">
                <a:latin typeface="맑은 고딕" pitchFamily="50" charset="-127"/>
                <a:ea typeface="맑은 고딕" pitchFamily="50" charset="-127"/>
              </a:rPr>
              <a:pPr algn="ctr" defTabSz="892197">
                <a:defRPr/>
              </a:pPr>
              <a:t>‹#›</a:t>
            </a:fld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0" y="6674339"/>
            <a:ext cx="795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7959458" y="-1"/>
            <a:ext cx="0" cy="685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12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전_다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9036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3123122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화면경로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7959458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</a:t>
            </a:r>
            <a:r>
              <a:rPr lang="en-US" altLang="ko-KR" sz="800" baseline="0" dirty="0">
                <a:solidFill>
                  <a:schemeClr val="tx1"/>
                </a:solidFill>
              </a:rPr>
              <a:t> 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768146" y="36000"/>
            <a:ext cx="2160000" cy="180000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algn="l">
              <a:defRPr sz="800" b="1"/>
            </a:lvl1pPr>
          </a:lstStyle>
          <a:p>
            <a:endParaRPr lang="ko-KR" altLang="en-US" dirty="0"/>
          </a:p>
        </p:txBody>
      </p:sp>
      <p:sp>
        <p:nvSpPr>
          <p:cNvPr id="18" name="텍스트 개체 틀 2"/>
          <p:cNvSpPr>
            <a:spLocks noGrp="1"/>
          </p:cNvSpPr>
          <p:nvPr>
            <p:ph type="body" idx="1"/>
          </p:nvPr>
        </p:nvSpPr>
        <p:spPr>
          <a:xfrm>
            <a:off x="8748337" y="38659"/>
            <a:ext cx="1080000" cy="174683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marL="0" indent="0" algn="l">
              <a:buNone/>
              <a:defRPr sz="800" b="1">
                <a:solidFill>
                  <a:srgbClr val="0070C0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</a:t>
            </a:r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3903455" y="36000"/>
            <a:ext cx="3960000" cy="180000"/>
          </a:xfrm>
          <a:prstGeom prst="rect">
            <a:avLst/>
          </a:prstGeom>
        </p:spPr>
        <p:txBody>
          <a:bodyPr lIns="72000" tIns="0" rIns="36000" bIns="0" anchor="ctr" anchorCtr="0">
            <a:normAutofit/>
          </a:bodyPr>
          <a:lstStyle>
            <a:lvl1pPr marL="0" indent="0">
              <a:buNone/>
              <a:defRPr sz="800" b="0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화면명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Rectangle 37"/>
          <p:cNvSpPr>
            <a:spLocks noChangeArrowheads="1"/>
          </p:cNvSpPr>
          <p:nvPr userDrawn="1"/>
        </p:nvSpPr>
        <p:spPr bwMode="auto">
          <a:xfrm>
            <a:off x="3822789" y="6635592"/>
            <a:ext cx="396445" cy="21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149" tIns="44574" rIns="89149" bIns="44574">
            <a:spAutoFit/>
          </a:bodyPr>
          <a:lstStyle/>
          <a:p>
            <a:pPr algn="ctr" defTabSz="892197">
              <a:defRPr/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  <a:fld id="{6CED0709-01E5-4F25-82A9-F909DDD44B71}" type="slidenum">
              <a:rPr lang="en-US" altLang="ko-KR" sz="800" b="1" smtClean="0">
                <a:latin typeface="맑은 고딕" pitchFamily="50" charset="-127"/>
                <a:ea typeface="맑은 고딕" pitchFamily="50" charset="-127"/>
              </a:rPr>
              <a:pPr algn="ctr" defTabSz="892197">
                <a:defRPr/>
              </a:pPr>
              <a:t>‹#›</a:t>
            </a:fld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0" y="6674339"/>
            <a:ext cx="9903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 userDrawn="1"/>
        </p:nvCxnSpPr>
        <p:spPr>
          <a:xfrm>
            <a:off x="7959458" y="-1"/>
            <a:ext cx="0" cy="685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 userDrawn="1"/>
        </p:nvSpPr>
        <p:spPr bwMode="auto">
          <a:xfrm>
            <a:off x="7958667" y="6676147"/>
            <a:ext cx="1953947" cy="180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  <a:ea typeface="+mn-ea"/>
              </a:rPr>
              <a:t>다음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  <a:ea typeface="+mn-ea"/>
              </a:rPr>
              <a:t>Page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  <a:ea typeface="+mn-ea"/>
              </a:rPr>
              <a:t>에 계속</a:t>
            </a:r>
          </a:p>
        </p:txBody>
      </p:sp>
      <p:sp>
        <p:nvSpPr>
          <p:cNvPr id="27" name="직사각형 26"/>
          <p:cNvSpPr/>
          <p:nvPr userDrawn="1"/>
        </p:nvSpPr>
        <p:spPr bwMode="auto">
          <a:xfrm>
            <a:off x="9524" y="259425"/>
            <a:ext cx="7959600" cy="180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  <a:ea typeface="+mn-ea"/>
              </a:rPr>
              <a:t>이전페이지에서 계속</a:t>
            </a:r>
          </a:p>
        </p:txBody>
      </p:sp>
    </p:spTree>
    <p:extLst>
      <p:ext uri="{BB962C8B-B14F-4D97-AF65-F5344CB8AC3E}">
        <p14:creationId xmlns:p14="http://schemas.microsoft.com/office/powerpoint/2010/main" val="70243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팝업_레이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9036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3123122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화면경로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7959458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</a:t>
            </a:r>
            <a:r>
              <a:rPr lang="en-US" altLang="ko-KR" sz="800" baseline="0" dirty="0">
                <a:solidFill>
                  <a:schemeClr val="tx1"/>
                </a:solidFill>
              </a:rPr>
              <a:t> 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768146" y="36000"/>
            <a:ext cx="2160000" cy="180000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algn="l">
              <a:defRPr sz="800" b="1"/>
            </a:lvl1pPr>
          </a:lstStyle>
          <a:p>
            <a:endParaRPr lang="ko-KR" altLang="en-US" dirty="0"/>
          </a:p>
        </p:txBody>
      </p:sp>
      <p:sp>
        <p:nvSpPr>
          <p:cNvPr id="18" name="텍스트 개체 틀 2"/>
          <p:cNvSpPr>
            <a:spLocks noGrp="1"/>
          </p:cNvSpPr>
          <p:nvPr>
            <p:ph type="body" idx="1"/>
          </p:nvPr>
        </p:nvSpPr>
        <p:spPr>
          <a:xfrm>
            <a:off x="8748337" y="38659"/>
            <a:ext cx="1080000" cy="174683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marL="0" indent="0" algn="l">
              <a:buNone/>
              <a:defRPr sz="800" b="1">
                <a:solidFill>
                  <a:srgbClr val="0070C0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</a:t>
            </a:r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3903455" y="36000"/>
            <a:ext cx="3960000" cy="180000"/>
          </a:xfrm>
          <a:prstGeom prst="rect">
            <a:avLst/>
          </a:prstGeom>
        </p:spPr>
        <p:txBody>
          <a:bodyPr lIns="72000" tIns="0" rIns="36000" bIns="0" anchor="ctr" anchorCtr="0">
            <a:normAutofit/>
          </a:bodyPr>
          <a:lstStyle>
            <a:lvl1pPr marL="0" indent="0">
              <a:buNone/>
              <a:defRPr sz="800" b="0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화면명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6674339"/>
            <a:ext cx="795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7959458" y="-1"/>
            <a:ext cx="0" cy="685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7"/>
          <p:cNvSpPr>
            <a:spLocks noChangeArrowheads="1"/>
          </p:cNvSpPr>
          <p:nvPr userDrawn="1"/>
        </p:nvSpPr>
        <p:spPr bwMode="auto">
          <a:xfrm>
            <a:off x="3822789" y="6635592"/>
            <a:ext cx="396445" cy="21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149" tIns="44574" rIns="89149" bIns="44574">
            <a:spAutoFit/>
          </a:bodyPr>
          <a:lstStyle/>
          <a:p>
            <a:pPr algn="ctr" defTabSz="892197">
              <a:defRPr/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  <a:fld id="{6CED0709-01E5-4F25-82A9-F909DDD44B71}" type="slidenum">
              <a:rPr lang="en-US" altLang="ko-KR" sz="800" b="1" smtClean="0">
                <a:latin typeface="맑은 고딕" pitchFamily="50" charset="-127"/>
                <a:ea typeface="맑은 고딕" pitchFamily="50" charset="-127"/>
              </a:rPr>
              <a:pPr algn="ctr" defTabSz="892197">
                <a:defRPr/>
              </a:pPr>
              <a:t>‹#›</a:t>
            </a:fld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6902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팝업_레이어_다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9036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3123122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화면경로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7959458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</a:t>
            </a:r>
            <a:r>
              <a:rPr lang="en-US" altLang="ko-KR" sz="800" baseline="0" dirty="0">
                <a:solidFill>
                  <a:schemeClr val="tx1"/>
                </a:solidFill>
              </a:rPr>
              <a:t> 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768146" y="36000"/>
            <a:ext cx="2160000" cy="180000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algn="l">
              <a:defRPr sz="800" b="1"/>
            </a:lvl1pPr>
          </a:lstStyle>
          <a:p>
            <a:endParaRPr lang="ko-KR" altLang="en-US" dirty="0"/>
          </a:p>
        </p:txBody>
      </p:sp>
      <p:sp>
        <p:nvSpPr>
          <p:cNvPr id="18" name="텍스트 개체 틀 2"/>
          <p:cNvSpPr>
            <a:spLocks noGrp="1"/>
          </p:cNvSpPr>
          <p:nvPr>
            <p:ph type="body" idx="1"/>
          </p:nvPr>
        </p:nvSpPr>
        <p:spPr>
          <a:xfrm>
            <a:off x="8748337" y="38659"/>
            <a:ext cx="1080000" cy="174683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marL="0" indent="0" algn="l">
              <a:buNone/>
              <a:defRPr sz="800" b="1">
                <a:solidFill>
                  <a:srgbClr val="0070C0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</a:t>
            </a:r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3903455" y="36000"/>
            <a:ext cx="3960000" cy="180000"/>
          </a:xfrm>
          <a:prstGeom prst="rect">
            <a:avLst/>
          </a:prstGeom>
        </p:spPr>
        <p:txBody>
          <a:bodyPr lIns="72000" tIns="0" rIns="36000" bIns="0" anchor="ctr" anchorCtr="0">
            <a:normAutofit/>
          </a:bodyPr>
          <a:lstStyle>
            <a:lvl1pPr marL="0" indent="0">
              <a:buNone/>
              <a:defRPr sz="800" b="0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화면명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6674339"/>
            <a:ext cx="795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7959458" y="-1"/>
            <a:ext cx="0" cy="685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7"/>
          <p:cNvSpPr>
            <a:spLocks noChangeArrowheads="1"/>
          </p:cNvSpPr>
          <p:nvPr userDrawn="1"/>
        </p:nvSpPr>
        <p:spPr bwMode="auto">
          <a:xfrm>
            <a:off x="3822789" y="6635592"/>
            <a:ext cx="396445" cy="21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149" tIns="44574" rIns="89149" bIns="44574">
            <a:spAutoFit/>
          </a:bodyPr>
          <a:lstStyle/>
          <a:p>
            <a:pPr algn="ctr" defTabSz="892197">
              <a:defRPr/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  <a:fld id="{6CED0709-01E5-4F25-82A9-F909DDD44B71}" type="slidenum">
              <a:rPr lang="en-US" altLang="ko-KR" sz="800" b="1" smtClean="0">
                <a:latin typeface="맑은 고딕" pitchFamily="50" charset="-127"/>
                <a:ea typeface="맑은 고딕" pitchFamily="50" charset="-127"/>
              </a:rPr>
              <a:pPr algn="ctr" defTabSz="892197">
                <a:defRPr/>
              </a:pPr>
              <a:t>‹#›</a:t>
            </a:fld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83EF72-FB6C-4883-B64D-B8A7CAAD9C6D}"/>
              </a:ext>
            </a:extLst>
          </p:cNvPr>
          <p:cNvSpPr/>
          <p:nvPr userDrawn="1"/>
        </p:nvSpPr>
        <p:spPr bwMode="auto">
          <a:xfrm>
            <a:off x="7958667" y="6676147"/>
            <a:ext cx="1953947" cy="180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  <a:ea typeface="+mn-ea"/>
              </a:rPr>
              <a:t>다음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  <a:ea typeface="+mn-ea"/>
              </a:rPr>
              <a:t>Page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  <a:ea typeface="+mn-ea"/>
              </a:rPr>
              <a:t>에 계속</a:t>
            </a:r>
          </a:p>
        </p:txBody>
      </p:sp>
    </p:spTree>
    <p:extLst>
      <p:ext uri="{BB962C8B-B14F-4D97-AF65-F5344CB8AC3E}">
        <p14:creationId xmlns:p14="http://schemas.microsoft.com/office/powerpoint/2010/main" val="335896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05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76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80" r:id="rId3"/>
    <p:sldLayoutId id="2147483670" r:id="rId4"/>
    <p:sldLayoutId id="2147483669" r:id="rId5"/>
    <p:sldLayoutId id="2147483668" r:id="rId6"/>
    <p:sldLayoutId id="2147483672" r:id="rId7"/>
    <p:sldLayoutId id="2147483681" r:id="rId8"/>
    <p:sldLayoutId id="2147483671" r:id="rId9"/>
    <p:sldLayoutId id="2147483682" r:id="rId10"/>
    <p:sldLayoutId id="2147483683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sicis.co.kr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50"/>
          <p:cNvSpPr>
            <a:spLocks noChangeArrowheads="1"/>
          </p:cNvSpPr>
          <p:nvPr/>
        </p:nvSpPr>
        <p:spPr bwMode="auto">
          <a:xfrm>
            <a:off x="368300" y="6203950"/>
            <a:ext cx="90836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Copyright © 2020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㈜</a:t>
            </a:r>
            <a:r>
              <a:rPr lang="ko-KR" altLang="en-US" sz="1200" b="1" dirty="0" err="1">
                <a:latin typeface="맑은 고딕" pitchFamily="50" charset="-127"/>
                <a:ea typeface="맑은 고딕" pitchFamily="50" charset="-127"/>
              </a:rPr>
              <a:t>씨그널정보통신</a:t>
            </a:r>
            <a:endParaRPr lang="ko-KR" altLang="en-US" sz="12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기업의 사전 승인 없이 본 내용의 전부 또는 일부에 대한 복사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전재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배포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사용을 금합니다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Line 422"/>
          <p:cNvSpPr>
            <a:spLocks noChangeShapeType="1"/>
          </p:cNvSpPr>
          <p:nvPr/>
        </p:nvSpPr>
        <p:spPr bwMode="auto">
          <a:xfrm>
            <a:off x="434975" y="2549525"/>
            <a:ext cx="90360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4" name="Text Box 423"/>
          <p:cNvSpPr txBox="1">
            <a:spLocks noChangeArrowheads="1"/>
          </p:cNvSpPr>
          <p:nvPr/>
        </p:nvSpPr>
        <p:spPr bwMode="auto">
          <a:xfrm>
            <a:off x="2701925" y="2046288"/>
            <a:ext cx="6756400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rIns="36000">
            <a:spAutoFit/>
          </a:bodyPr>
          <a:lstStyle/>
          <a:p>
            <a:pPr algn="r">
              <a:spcBef>
                <a:spcPct val="50000"/>
              </a:spcBef>
            </a:pPr>
            <a:r>
              <a:rPr lang="ko-KR" altLang="en-US" sz="2800" b="1" dirty="0">
                <a:latin typeface="바탕체" pitchFamily="17" charset="-127"/>
              </a:rPr>
              <a:t>소방헬기 통합시스템 구축</a:t>
            </a:r>
          </a:p>
        </p:txBody>
      </p:sp>
      <p:sp>
        <p:nvSpPr>
          <p:cNvPr id="5125" name="Text Box 424"/>
          <p:cNvSpPr txBox="1">
            <a:spLocks noChangeArrowheads="1"/>
          </p:cNvSpPr>
          <p:nvPr/>
        </p:nvSpPr>
        <p:spPr bwMode="auto">
          <a:xfrm>
            <a:off x="5241925" y="5113338"/>
            <a:ext cx="420846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rIns="36000"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문서번호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:</a:t>
            </a:r>
            <a:endParaRPr lang="en-US" altLang="ko-KR" sz="16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6" name="Text Box 425"/>
          <p:cNvSpPr txBox="1">
            <a:spLocks noChangeArrowheads="1"/>
          </p:cNvSpPr>
          <p:nvPr/>
        </p:nvSpPr>
        <p:spPr bwMode="auto">
          <a:xfrm>
            <a:off x="7334250" y="5495925"/>
            <a:ext cx="2128838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rIns="36000"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VER 2.0</a:t>
            </a:r>
          </a:p>
        </p:txBody>
      </p:sp>
      <p:sp>
        <p:nvSpPr>
          <p:cNvPr id="5128" name="Text Box 426"/>
          <p:cNvSpPr txBox="1">
            <a:spLocks noChangeArrowheads="1"/>
          </p:cNvSpPr>
          <p:nvPr/>
        </p:nvSpPr>
        <p:spPr bwMode="auto">
          <a:xfrm>
            <a:off x="2439988" y="2587625"/>
            <a:ext cx="7019925" cy="40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rIns="36000" bIns="46800">
            <a:spAutoFit/>
          </a:bodyPr>
          <a:lstStyle/>
          <a:p>
            <a:pPr algn="r">
              <a:spcBef>
                <a:spcPct val="50000"/>
              </a:spcBef>
            </a:pPr>
            <a:r>
              <a:rPr lang="ko-KR" altLang="en-US" sz="2000" b="1" dirty="0">
                <a:latin typeface="바탕체" pitchFamily="17" charset="-127"/>
              </a:rPr>
              <a:t>실시간 영상 재생 앱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UIMFD0003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로그인 </a:t>
            </a:r>
            <a:r>
              <a:rPr lang="en-US" altLang="ko-KR"/>
              <a:t>&gt;</a:t>
            </a:r>
            <a:r>
              <a:rPr lang="ko-KR" altLang="en-US"/>
              <a:t> 영상재생</a:t>
            </a:r>
          </a:p>
        </p:txBody>
      </p:sp>
      <p:graphicFrame>
        <p:nvGraphicFramePr>
          <p:cNvPr id="81" name="Group 202"/>
          <p:cNvGraphicFramePr>
            <a:graphicFrameLocks noGrp="1"/>
          </p:cNvGraphicFramePr>
          <p:nvPr/>
        </p:nvGraphicFramePr>
        <p:xfrm>
          <a:off x="7963250" y="259170"/>
          <a:ext cx="1939840" cy="1117800"/>
        </p:xfrm>
        <a:graphic>
          <a:graphicData uri="http://schemas.openxmlformats.org/drawingml/2006/table">
            <a:tbl>
              <a:tblPr/>
              <a:tblGrid>
                <a:gridCol w="187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en-US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dk1"/>
                          </a:solidFill>
                        </a:rPr>
                        <a:t>전화면 선택된 영상을 재생한다</a:t>
                      </a: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.</a:t>
                      </a:r>
                      <a:endParaRPr lang="ko-KR" altLang="en-US" sz="9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en-US" altLang="ko-KR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 화면 재생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en-US" altLang="ko-KR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Back 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클릭 시 이전 목록 페이지로 이동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8146" y="36000"/>
            <a:ext cx="2160000" cy="180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영상재생</a:t>
            </a:r>
          </a:p>
        </p:txBody>
      </p:sp>
      <p:sp>
        <p:nvSpPr>
          <p:cNvPr id="20" name="사각형: 둥근 모서리 19"/>
          <p:cNvSpPr/>
          <p:nvPr/>
        </p:nvSpPr>
        <p:spPr>
          <a:xfrm rot="16200000">
            <a:off x="2302652" y="378415"/>
            <a:ext cx="2808312" cy="4608512"/>
          </a:xfrm>
          <a:prstGeom prst="roundRect">
            <a:avLst>
              <a:gd name="adj" fmla="val 2811"/>
            </a:avLst>
          </a:pr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42" name="Picture 8" descr="VLC for Android - Apps on Google Play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27590" y="1364266"/>
            <a:ext cx="4359642" cy="2650328"/>
          </a:xfrm>
          <a:prstGeom prst="rect">
            <a:avLst/>
          </a:prstGeom>
          <a:noFill/>
        </p:spPr>
      </p:pic>
      <p:sp>
        <p:nvSpPr>
          <p:cNvPr id="44" name="사각형: 둥근 모서리 43"/>
          <p:cNvSpPr/>
          <p:nvPr/>
        </p:nvSpPr>
        <p:spPr>
          <a:xfrm>
            <a:off x="1527590" y="1364266"/>
            <a:ext cx="4090333" cy="2650328"/>
          </a:xfrm>
          <a:prstGeom prst="roundRect">
            <a:avLst>
              <a:gd name="adj" fmla="val 7163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5" name="모서리가 둥근 직사각형 12"/>
          <p:cNvSpPr/>
          <p:nvPr/>
        </p:nvSpPr>
        <p:spPr>
          <a:xfrm>
            <a:off x="1252353" y="1419308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49" name="모서리가 둥근 직사각형 12"/>
          <p:cNvSpPr/>
          <p:nvPr/>
        </p:nvSpPr>
        <p:spPr>
          <a:xfrm>
            <a:off x="6108923" y="3338164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54" name="사각형: 둥근 모서리 53"/>
          <p:cNvSpPr/>
          <p:nvPr/>
        </p:nvSpPr>
        <p:spPr>
          <a:xfrm>
            <a:off x="5668717" y="3261960"/>
            <a:ext cx="342347" cy="376853"/>
          </a:xfrm>
          <a:prstGeom prst="roundRect">
            <a:avLst>
              <a:gd name="adj" fmla="val 7163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UIMFD0004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로그인 </a:t>
            </a:r>
            <a:r>
              <a:rPr lang="en-US" altLang="ko-KR"/>
              <a:t>&gt;</a:t>
            </a:r>
            <a:r>
              <a:rPr lang="ko-KR" altLang="en-US"/>
              <a:t> 앱 설정</a:t>
            </a:r>
          </a:p>
        </p:txBody>
      </p:sp>
      <p:graphicFrame>
        <p:nvGraphicFramePr>
          <p:cNvPr id="81" name="Group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89344"/>
              </p:ext>
            </p:extLst>
          </p:nvPr>
        </p:nvGraphicFramePr>
        <p:xfrm>
          <a:off x="7963250" y="259170"/>
          <a:ext cx="1931373" cy="2090475"/>
        </p:xfrm>
        <a:graphic>
          <a:graphicData uri="http://schemas.openxmlformats.org/drawingml/2006/table">
            <a:tbl>
              <a:tblPr firstRow="1" bandRow="1"/>
              <a:tblGrid>
                <a:gridCol w="218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2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225"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en-US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</a:rPr>
                        <a:t>앱 설정을 수행한다</a:t>
                      </a:r>
                      <a:r>
                        <a:rPr lang="en-US" altLang="ko-KR" sz="900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25"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en-US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자동 로그인 사용여부를 지정한다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기본값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False)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225"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en-US" sz="900" b="0" i="0" u="none" strike="noStrike" kern="1200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Full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HD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 고화질 영상을 재생할 것인지를 설정한다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225"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en-US" altLang="ko-KR" sz="900" b="0" i="0" u="none" strike="noStrike" kern="1200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1" lang="ko-KR" altLang="en-US" sz="900" b="0" i="0" u="none" strike="noStrike" kern="1200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지도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ZOOM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의 범위를 입력한다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범위 미만 혹은 초과시 메시지가 뜬다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0" lv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숫자가 클수록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ZOOM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이 확대된다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60867"/>
                  </a:ext>
                </a:extLst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8146" y="36000"/>
            <a:ext cx="2160000" cy="180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앱 설정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2135163" y="1227787"/>
            <a:ext cx="2808312" cy="3482830"/>
          </a:xfrm>
          <a:prstGeom prst="roundRect">
            <a:avLst>
              <a:gd name="adj" fmla="val 28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243579" y="1763636"/>
            <a:ext cx="2547625" cy="860201"/>
          </a:xfrm>
          <a:prstGeom prst="rect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>
              <a:solidFill>
                <a:srgbClr val="0070C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566213" y="2151897"/>
            <a:ext cx="1163134" cy="267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  <a:latin typeface="Tahoma"/>
                <a:cs typeface="Tahoma"/>
              </a:rPr>
              <a:t>자동 로그인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25501" y="2172002"/>
            <a:ext cx="240712" cy="22770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2289101" y="1818030"/>
            <a:ext cx="936351" cy="216534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10799" bIns="10799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1100" b="1">
                <a:solidFill>
                  <a:schemeClr val="accent2"/>
                </a:solidFill>
              </a:rPr>
              <a:t>시스템 설정</a:t>
            </a:r>
            <a:endParaRPr lang="en-US" altLang="ko-KR" sz="1100" b="1">
              <a:solidFill>
                <a:schemeClr val="accent2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337157" y="2028301"/>
            <a:ext cx="2284947" cy="0"/>
          </a:xfrm>
          <a:prstGeom prst="line">
            <a:avLst/>
          </a:prstGeom>
          <a:ln>
            <a:solidFill>
              <a:schemeClr val="bg1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243579" y="2845754"/>
            <a:ext cx="2547625" cy="1153553"/>
          </a:xfrm>
          <a:prstGeom prst="rect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>
              <a:solidFill>
                <a:srgbClr val="0070C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566212" y="3234015"/>
            <a:ext cx="1830423" cy="267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en-US" altLang="ko-KR" sz="1000" dirty="0">
                <a:solidFill>
                  <a:schemeClr val="tx1"/>
                </a:solidFill>
                <a:latin typeface="Tahoma"/>
                <a:cs typeface="Tahoma"/>
              </a:rPr>
              <a:t>Full HD </a:t>
            </a:r>
            <a:r>
              <a:rPr lang="ko-KR" altLang="en-US" sz="1000" dirty="0">
                <a:solidFill>
                  <a:schemeClr val="tx1"/>
                </a:solidFill>
                <a:latin typeface="Tahoma"/>
                <a:cs typeface="Tahoma"/>
              </a:rPr>
              <a:t>고화질 재생</a:t>
            </a: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25501" y="3254120"/>
            <a:ext cx="240712" cy="227700"/>
          </a:xfrm>
          <a:prstGeom prst="rect">
            <a:avLst/>
          </a:prstGeom>
        </p:spPr>
      </p:pic>
      <p:sp>
        <p:nvSpPr>
          <p:cNvPr id="75" name="직사각형 74"/>
          <p:cNvSpPr/>
          <p:nvPr/>
        </p:nvSpPr>
        <p:spPr>
          <a:xfrm>
            <a:off x="2289101" y="2900148"/>
            <a:ext cx="936351" cy="216534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10799" bIns="10799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1100" dirty="0">
                <a:solidFill>
                  <a:srgbClr val="FF6600"/>
                </a:solidFill>
              </a:rPr>
              <a:t>옵션</a:t>
            </a:r>
            <a:endParaRPr lang="en-US" altLang="ko-KR" sz="1100" dirty="0">
              <a:solidFill>
                <a:srgbClr val="FF6600"/>
              </a:solidFill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2337157" y="3110419"/>
            <a:ext cx="22849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/>
          <p:cNvSpPr/>
          <p:nvPr/>
        </p:nvSpPr>
        <p:spPr>
          <a:xfrm>
            <a:off x="2289101" y="2131964"/>
            <a:ext cx="2333003" cy="334528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6" name="모서리가 둥근 직사각형 12"/>
          <p:cNvSpPr/>
          <p:nvPr/>
        </p:nvSpPr>
        <p:spPr>
          <a:xfrm>
            <a:off x="2013864" y="2187006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/>
              <a:t>1</a:t>
            </a:r>
          </a:p>
        </p:txBody>
      </p:sp>
      <p:sp>
        <p:nvSpPr>
          <p:cNvPr id="90" name="사각형: 둥근 모서리 89"/>
          <p:cNvSpPr/>
          <p:nvPr/>
        </p:nvSpPr>
        <p:spPr>
          <a:xfrm>
            <a:off x="2289101" y="3191385"/>
            <a:ext cx="2333003" cy="310539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1" name="모서리가 둥근 직사각형 12"/>
          <p:cNvSpPr/>
          <p:nvPr/>
        </p:nvSpPr>
        <p:spPr>
          <a:xfrm>
            <a:off x="2026056" y="3240332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/>
              <a:t>2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125737" y="1230215"/>
            <a:ext cx="2827262" cy="420404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 lang="ko-KR" altLang="en-US"/>
            </a:pPr>
            <a:r>
              <a:rPr lang="ko-KR" altLang="en-US" sz="1500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92" name="직사각형 70"/>
          <p:cNvSpPr/>
          <p:nvPr/>
        </p:nvSpPr>
        <p:spPr>
          <a:xfrm>
            <a:off x="2242800" y="4161600"/>
            <a:ext cx="1087200" cy="284400"/>
          </a:xfrm>
          <a:prstGeom prst="rect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rgbClr val="0070C0"/>
                </a:solidFill>
              </a:rPr>
              <a:t>취소</a:t>
            </a:r>
          </a:p>
        </p:txBody>
      </p:sp>
      <p:sp>
        <p:nvSpPr>
          <p:cNvPr id="93" name="직사각형 70"/>
          <p:cNvSpPr/>
          <p:nvPr/>
        </p:nvSpPr>
        <p:spPr>
          <a:xfrm>
            <a:off x="3666354" y="4163278"/>
            <a:ext cx="1085413" cy="286077"/>
          </a:xfrm>
          <a:prstGeom prst="rect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rgbClr val="0070C0"/>
                </a:solidFill>
              </a:rPr>
              <a:t>확인</a:t>
            </a:r>
          </a:p>
        </p:txBody>
      </p:sp>
      <p:cxnSp>
        <p:nvCxnSpPr>
          <p:cNvPr id="94" name="직선 연결선 93"/>
          <p:cNvCxnSpPr/>
          <p:nvPr/>
        </p:nvCxnSpPr>
        <p:spPr>
          <a:xfrm rot="5400000">
            <a:off x="3368385" y="4323194"/>
            <a:ext cx="277093" cy="0"/>
          </a:xfrm>
          <a:prstGeom prst="line">
            <a:avLst/>
          </a:prstGeom>
          <a:ln w="19050">
            <a:solidFill>
              <a:schemeClr val="bg1">
                <a:lumMod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9DA4184-6F06-4A78-8DD8-853188138E41}"/>
              </a:ext>
            </a:extLst>
          </p:cNvPr>
          <p:cNvSpPr/>
          <p:nvPr/>
        </p:nvSpPr>
        <p:spPr>
          <a:xfrm>
            <a:off x="2325501" y="3569565"/>
            <a:ext cx="899951" cy="267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 dirty="0">
                <a:solidFill>
                  <a:schemeClr val="tx1"/>
                </a:solidFill>
                <a:latin typeface="Tahoma"/>
                <a:cs typeface="Tahoma"/>
              </a:rPr>
              <a:t>지도 </a:t>
            </a:r>
            <a:r>
              <a:rPr lang="ko-KR" altLang="en-US" sz="1000" dirty="0" err="1">
                <a:solidFill>
                  <a:schemeClr val="tx1"/>
                </a:solidFill>
                <a:latin typeface="Tahoma"/>
                <a:cs typeface="Tahoma"/>
              </a:rPr>
              <a:t>줌레벨</a:t>
            </a:r>
            <a:r>
              <a:rPr lang="ko-KR" altLang="en-US" sz="100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0AEB08-7EA1-41F3-8F01-BFC71E4541ED}"/>
              </a:ext>
            </a:extLst>
          </p:cNvPr>
          <p:cNvSpPr txBox="1"/>
          <p:nvPr/>
        </p:nvSpPr>
        <p:spPr>
          <a:xfrm>
            <a:off x="3147780" y="3587055"/>
            <a:ext cx="44090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EB17597-8F04-4FA0-9F1D-C60F0D0E2DBB}"/>
              </a:ext>
            </a:extLst>
          </p:cNvPr>
          <p:cNvSpPr/>
          <p:nvPr/>
        </p:nvSpPr>
        <p:spPr>
          <a:xfrm>
            <a:off x="3541178" y="3569737"/>
            <a:ext cx="899951" cy="267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en-US" altLang="ko-KR" sz="1000" dirty="0">
                <a:solidFill>
                  <a:schemeClr val="tx1"/>
                </a:solidFill>
                <a:latin typeface="Tahoma"/>
                <a:cs typeface="Tahoma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Tahoma"/>
                <a:cs typeface="Tahoma"/>
              </a:rPr>
              <a:t>범위 </a:t>
            </a:r>
            <a:r>
              <a:rPr lang="en-US" altLang="ko-KR" sz="1000" dirty="0">
                <a:solidFill>
                  <a:schemeClr val="tx1"/>
                </a:solidFill>
                <a:latin typeface="Tahoma"/>
                <a:cs typeface="Tahoma"/>
              </a:rPr>
              <a:t>8~18)</a:t>
            </a:r>
            <a:r>
              <a:rPr lang="ko-KR" altLang="en-US" sz="100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01ECD1C-171A-417B-ADED-35815519CF51}"/>
              </a:ext>
            </a:extLst>
          </p:cNvPr>
          <p:cNvSpPr/>
          <p:nvPr/>
        </p:nvSpPr>
        <p:spPr>
          <a:xfrm>
            <a:off x="2289100" y="3536630"/>
            <a:ext cx="2333003" cy="310539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6" name="모서리가 둥근 직사각형 12">
            <a:extLst>
              <a:ext uri="{FF2B5EF4-FFF2-40B4-BE49-F238E27FC236}">
                <a16:creationId xmlns:a16="http://schemas.microsoft.com/office/drawing/2014/main" id="{8BC10F6E-B8E7-4F39-A54A-03B05DCD2867}"/>
              </a:ext>
            </a:extLst>
          </p:cNvPr>
          <p:cNvSpPr/>
          <p:nvPr/>
        </p:nvSpPr>
        <p:spPr>
          <a:xfrm>
            <a:off x="2032305" y="3596552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 dirty="0"/>
              <a:t>3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1317BBC-9B51-411E-8738-CB6BED22679D}"/>
              </a:ext>
            </a:extLst>
          </p:cNvPr>
          <p:cNvCxnSpPr>
            <a:cxnSpLocks/>
          </p:cNvCxnSpPr>
          <p:nvPr/>
        </p:nvCxnSpPr>
        <p:spPr>
          <a:xfrm>
            <a:off x="3419072" y="3742173"/>
            <a:ext cx="1864827" cy="537933"/>
          </a:xfrm>
          <a:prstGeom prst="straightConnector1">
            <a:avLst/>
          </a:prstGeom>
          <a:ln w="9525">
            <a:solidFill>
              <a:srgbClr val="00206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3E0566B-705B-4AA5-A618-AA3C3FB40E02}"/>
              </a:ext>
            </a:extLst>
          </p:cNvPr>
          <p:cNvSpPr/>
          <p:nvPr/>
        </p:nvSpPr>
        <p:spPr>
          <a:xfrm>
            <a:off x="5284863" y="4102589"/>
            <a:ext cx="1370803" cy="355034"/>
          </a:xfrm>
          <a:prstGeom prst="rect">
            <a:avLst/>
          </a:prstGeom>
          <a:solidFill>
            <a:srgbClr val="FFFF99">
              <a:alpha val="71000"/>
            </a:srgb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10800" bIns="10800" anchor="ctr">
            <a:spAutoFit/>
          </a:bodyPr>
          <a:lstStyle/>
          <a:p>
            <a:pPr algn="ctr">
              <a:defRPr lang="ko-KR" altLang="en-US"/>
            </a:pPr>
            <a:r>
              <a:rPr lang="en-US" altLang="ko-KR" sz="1000" dirty="0">
                <a:solidFill>
                  <a:schemeClr val="tx1"/>
                </a:solidFill>
              </a:rPr>
              <a:t>If “7” </a:t>
            </a:r>
            <a:r>
              <a:rPr lang="ko-KR" altLang="en-US" sz="1000" dirty="0">
                <a:solidFill>
                  <a:schemeClr val="tx1"/>
                </a:solidFill>
              </a:rPr>
              <a:t>또는 </a:t>
            </a:r>
            <a:r>
              <a:rPr lang="en-US" altLang="ko-KR" sz="1000" dirty="0">
                <a:solidFill>
                  <a:schemeClr val="tx1"/>
                </a:solidFill>
              </a:rPr>
              <a:t>“19” </a:t>
            </a:r>
            <a:r>
              <a:rPr lang="ko-KR" altLang="en-US" sz="1000" dirty="0" err="1">
                <a:solidFill>
                  <a:schemeClr val="tx1"/>
                </a:solidFill>
              </a:rPr>
              <a:t>입력시</a:t>
            </a:r>
            <a:r>
              <a:rPr lang="ko-KR" altLang="en-US" sz="1000" dirty="0">
                <a:solidFill>
                  <a:schemeClr val="tx1"/>
                </a:solidFill>
              </a:rPr>
              <a:t> 다음과 같은 메시지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40EE41E2-8C3D-4A14-9DB5-87A1D5098D0E}"/>
              </a:ext>
            </a:extLst>
          </p:cNvPr>
          <p:cNvSpPr/>
          <p:nvPr/>
        </p:nvSpPr>
        <p:spPr>
          <a:xfrm>
            <a:off x="5283899" y="4457623"/>
            <a:ext cx="1370803" cy="252994"/>
          </a:xfrm>
          <a:prstGeom prst="flowChartTerminator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ZOOM </a:t>
            </a:r>
            <a:r>
              <a:rPr lang="ko-KR" altLang="en-US" sz="1000" dirty="0"/>
              <a:t>범위 오류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UIMFD0005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로그인 </a:t>
            </a:r>
            <a:r>
              <a:rPr lang="en-US" altLang="ko-KR" dirty="0"/>
              <a:t>&gt;</a:t>
            </a:r>
            <a:r>
              <a:rPr lang="ko-KR" altLang="en-US" dirty="0"/>
              <a:t> 사용자 정보</a:t>
            </a:r>
          </a:p>
        </p:txBody>
      </p:sp>
      <p:graphicFrame>
        <p:nvGraphicFramePr>
          <p:cNvPr id="81" name="Group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268367"/>
              </p:ext>
            </p:extLst>
          </p:nvPr>
        </p:nvGraphicFramePr>
        <p:xfrm>
          <a:off x="7963250" y="259170"/>
          <a:ext cx="1936215" cy="1398960"/>
        </p:xfrm>
        <a:graphic>
          <a:graphicData uri="http://schemas.openxmlformats.org/drawingml/2006/table">
            <a:tbl>
              <a:tblPr firstRow="1" bandRow="1"/>
              <a:tblGrid>
                <a:gridCol w="187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en-US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dk1"/>
                          </a:solidFill>
                        </a:rPr>
                        <a:t>사용자 정보를 확인하고 비밀번호를 변경한다.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en-US" altLang="ko-KR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등록된 사용자 정보 확인 가능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en-US" altLang="ko-KR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비밀번호 변경화면으로 이동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38"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en-US" altLang="ko-KR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- 현재 비밀번호와 새 비밀번호를 입력하여 비밀번호를 변경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8146" y="36000"/>
            <a:ext cx="2160000" cy="180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사용자 정보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726328" y="1305187"/>
            <a:ext cx="2808312" cy="3482830"/>
          </a:xfrm>
          <a:prstGeom prst="roundRect">
            <a:avLst>
              <a:gd name="adj" fmla="val 28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34744" y="1841036"/>
            <a:ext cx="2547625" cy="2176383"/>
          </a:xfrm>
          <a:prstGeom prst="rect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>
              <a:solidFill>
                <a:srgbClr val="0070C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38365" y="2154600"/>
            <a:ext cx="331200" cy="26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en-US" altLang="ko-KR" sz="1000">
                <a:solidFill>
                  <a:schemeClr val="tx1"/>
                </a:solidFill>
                <a:latin typeface="Tahoma"/>
                <a:cs typeface="Tahoma"/>
              </a:rPr>
              <a:t>ID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880266" y="1895430"/>
            <a:ext cx="936351" cy="216534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10799" bIns="10799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1100" b="1">
                <a:solidFill>
                  <a:schemeClr val="accent2"/>
                </a:solidFill>
              </a:rPr>
              <a:t>사용자 정보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928322" y="2105701"/>
            <a:ext cx="2284947" cy="0"/>
          </a:xfrm>
          <a:prstGeom prst="line">
            <a:avLst/>
          </a:prstGeom>
          <a:ln>
            <a:solidFill>
              <a:schemeClr val="bg1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16903" y="1307615"/>
            <a:ext cx="2827262" cy="420404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 lang="ko-KR" altLang="en-US"/>
            </a:pPr>
            <a:r>
              <a:rPr lang="ko-KR" altLang="en-US" sz="1500">
                <a:solidFill>
                  <a:schemeClr val="bg1"/>
                </a:solidFill>
              </a:rPr>
              <a:t>사용자 정보</a:t>
            </a:r>
          </a:p>
        </p:txBody>
      </p:sp>
      <p:sp>
        <p:nvSpPr>
          <p:cNvPr id="92" name="직사각형 70"/>
          <p:cNvSpPr/>
          <p:nvPr/>
        </p:nvSpPr>
        <p:spPr>
          <a:xfrm>
            <a:off x="990000" y="4237200"/>
            <a:ext cx="2221200" cy="284400"/>
          </a:xfrm>
          <a:prstGeom prst="rect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rgbClr val="0070C0"/>
                </a:solidFill>
              </a:rPr>
              <a:t>확인</a:t>
            </a:r>
          </a:p>
        </p:txBody>
      </p:sp>
      <p:sp>
        <p:nvSpPr>
          <p:cNvPr id="97" name="직사각형 41"/>
          <p:cNvSpPr/>
          <p:nvPr/>
        </p:nvSpPr>
        <p:spPr>
          <a:xfrm>
            <a:off x="909790" y="2406600"/>
            <a:ext cx="442800" cy="26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  <a:latin typeface="Tahoma"/>
                <a:cs typeface="Tahoma"/>
              </a:rPr>
              <a:t>이름</a:t>
            </a:r>
          </a:p>
        </p:txBody>
      </p:sp>
      <p:sp>
        <p:nvSpPr>
          <p:cNvPr id="100" name="직사각형 41"/>
          <p:cNvSpPr/>
          <p:nvPr/>
        </p:nvSpPr>
        <p:spPr>
          <a:xfrm>
            <a:off x="909790" y="2658600"/>
            <a:ext cx="442800" cy="26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  <a:latin typeface="Tahoma"/>
                <a:cs typeface="Tahoma"/>
              </a:rPr>
              <a:t>소속</a:t>
            </a:r>
          </a:p>
        </p:txBody>
      </p:sp>
      <p:sp>
        <p:nvSpPr>
          <p:cNvPr id="101" name="직사각형 41"/>
          <p:cNvSpPr/>
          <p:nvPr/>
        </p:nvSpPr>
        <p:spPr>
          <a:xfrm>
            <a:off x="909790" y="2910600"/>
            <a:ext cx="442800" cy="26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  <a:latin typeface="Tahoma"/>
                <a:cs typeface="Tahoma"/>
              </a:rPr>
              <a:t>전화</a:t>
            </a:r>
          </a:p>
        </p:txBody>
      </p:sp>
      <p:sp>
        <p:nvSpPr>
          <p:cNvPr id="102" name="직사각형 41"/>
          <p:cNvSpPr/>
          <p:nvPr/>
        </p:nvSpPr>
        <p:spPr>
          <a:xfrm>
            <a:off x="909790" y="3162600"/>
            <a:ext cx="651600" cy="26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  <a:latin typeface="Tahoma"/>
                <a:cs typeface="Tahoma"/>
              </a:rPr>
              <a:t>등록일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1414029" y="2201186"/>
            <a:ext cx="1731818" cy="1558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1413565" y="2435175"/>
            <a:ext cx="17316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413565" y="2699700"/>
            <a:ext cx="17316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1413565" y="2950200"/>
            <a:ext cx="17316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1413565" y="3205800"/>
            <a:ext cx="17316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9" name="직사각형 70"/>
          <p:cNvSpPr/>
          <p:nvPr/>
        </p:nvSpPr>
        <p:spPr>
          <a:xfrm>
            <a:off x="991561" y="3506400"/>
            <a:ext cx="2169585" cy="284400"/>
          </a:xfrm>
          <a:prstGeom prst="rect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rgbClr val="0070C0"/>
                </a:solidFill>
              </a:rPr>
              <a:t>비밀번호 변경</a:t>
            </a:r>
          </a:p>
        </p:txBody>
      </p:sp>
      <p:sp>
        <p:nvSpPr>
          <p:cNvPr id="110" name="사각형: 둥근 모서리 19"/>
          <p:cNvSpPr/>
          <p:nvPr/>
        </p:nvSpPr>
        <p:spPr>
          <a:xfrm>
            <a:off x="3940383" y="1304233"/>
            <a:ext cx="2808312" cy="3482830"/>
          </a:xfrm>
          <a:prstGeom prst="roundRect">
            <a:avLst>
              <a:gd name="adj" fmla="val 28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1" name="직사각형 36"/>
          <p:cNvSpPr/>
          <p:nvPr/>
        </p:nvSpPr>
        <p:spPr>
          <a:xfrm>
            <a:off x="4048799" y="1840082"/>
            <a:ext cx="2547625" cy="2202360"/>
          </a:xfrm>
          <a:prstGeom prst="rect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>
              <a:solidFill>
                <a:srgbClr val="0070C0"/>
              </a:solidFill>
            </a:endParaRPr>
          </a:p>
        </p:txBody>
      </p:sp>
      <p:sp>
        <p:nvSpPr>
          <p:cNvPr id="114" name="직사각형 44"/>
          <p:cNvSpPr/>
          <p:nvPr/>
        </p:nvSpPr>
        <p:spPr>
          <a:xfrm>
            <a:off x="4094321" y="1894476"/>
            <a:ext cx="936351" cy="217714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10799" bIns="10799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1100" b="1">
                <a:solidFill>
                  <a:schemeClr val="accent2"/>
                </a:solidFill>
              </a:rPr>
              <a:t>비밀번호 변경</a:t>
            </a:r>
          </a:p>
        </p:txBody>
      </p:sp>
      <p:cxnSp>
        <p:nvCxnSpPr>
          <p:cNvPr id="115" name="직선 연결선 3"/>
          <p:cNvCxnSpPr/>
          <p:nvPr/>
        </p:nvCxnSpPr>
        <p:spPr>
          <a:xfrm>
            <a:off x="4142377" y="2104747"/>
            <a:ext cx="2284947" cy="0"/>
          </a:xfrm>
          <a:prstGeom prst="line">
            <a:avLst/>
          </a:prstGeom>
          <a:ln>
            <a:solidFill>
              <a:schemeClr val="bg1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33"/>
          <p:cNvSpPr/>
          <p:nvPr/>
        </p:nvSpPr>
        <p:spPr>
          <a:xfrm>
            <a:off x="3930957" y="1306662"/>
            <a:ext cx="2827262" cy="420404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 lang="ko-KR" altLang="en-US"/>
            </a:pPr>
            <a:r>
              <a:rPr lang="ko-KR" altLang="en-US" sz="1500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126" name="직사각형 70"/>
          <p:cNvSpPr/>
          <p:nvPr/>
        </p:nvSpPr>
        <p:spPr>
          <a:xfrm>
            <a:off x="4048020" y="4238046"/>
            <a:ext cx="1087200" cy="284400"/>
          </a:xfrm>
          <a:prstGeom prst="rect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rgbClr val="0070C0"/>
                </a:solidFill>
              </a:rPr>
              <a:t>취소</a:t>
            </a:r>
          </a:p>
        </p:txBody>
      </p:sp>
      <p:sp>
        <p:nvSpPr>
          <p:cNvPr id="127" name="직사각형 70"/>
          <p:cNvSpPr/>
          <p:nvPr/>
        </p:nvSpPr>
        <p:spPr>
          <a:xfrm>
            <a:off x="5471574" y="4239725"/>
            <a:ext cx="1085413" cy="286077"/>
          </a:xfrm>
          <a:prstGeom prst="rect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rgbClr val="0070C0"/>
                </a:solidFill>
              </a:rPr>
              <a:t>변경</a:t>
            </a:r>
          </a:p>
        </p:txBody>
      </p:sp>
      <p:cxnSp>
        <p:nvCxnSpPr>
          <p:cNvPr id="128" name="직선 연결선 127"/>
          <p:cNvCxnSpPr/>
          <p:nvPr/>
        </p:nvCxnSpPr>
        <p:spPr>
          <a:xfrm rot="5400000">
            <a:off x="5173606" y="4399640"/>
            <a:ext cx="277093" cy="0"/>
          </a:xfrm>
          <a:prstGeom prst="line">
            <a:avLst/>
          </a:prstGeom>
          <a:ln w="19050">
            <a:solidFill>
              <a:schemeClr val="bg1">
                <a:lumMod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4427550" y="2465934"/>
            <a:ext cx="1731600" cy="27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1000">
                <a:solidFill>
                  <a:schemeClr val="bg2">
                    <a:lumMod val="70000"/>
                  </a:schemeClr>
                </a:solidFill>
              </a:rPr>
              <a:t>새</a:t>
            </a:r>
            <a:r>
              <a:rPr lang="en-US" altLang="ko-KR" sz="1000">
                <a:solidFill>
                  <a:schemeClr val="bg2">
                    <a:lumMod val="70000"/>
                  </a:schemeClr>
                </a:solidFill>
              </a:rPr>
              <a:t> </a:t>
            </a:r>
            <a:r>
              <a:rPr lang="ko-KR" altLang="en-US" sz="1000">
                <a:solidFill>
                  <a:schemeClr val="bg2">
                    <a:lumMod val="70000"/>
                  </a:schemeClr>
                </a:solidFill>
              </a:rPr>
              <a:t>비밀번호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4427550" y="2820009"/>
            <a:ext cx="1731600" cy="27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1000">
                <a:solidFill>
                  <a:schemeClr val="bg2">
                    <a:lumMod val="70000"/>
                  </a:schemeClr>
                </a:solidFill>
              </a:rPr>
              <a:t>새</a:t>
            </a:r>
            <a:r>
              <a:rPr lang="en-US" altLang="ko-KR" sz="1000">
                <a:solidFill>
                  <a:schemeClr val="bg2">
                    <a:lumMod val="70000"/>
                  </a:schemeClr>
                </a:solidFill>
              </a:rPr>
              <a:t> </a:t>
            </a:r>
            <a:r>
              <a:rPr lang="ko-KR" altLang="en-US" sz="1000">
                <a:solidFill>
                  <a:schemeClr val="bg2">
                    <a:lumMod val="70000"/>
                  </a:schemeClr>
                </a:solidFill>
              </a:rPr>
              <a:t>비밀번호 확인</a:t>
            </a:r>
          </a:p>
        </p:txBody>
      </p:sp>
      <p:sp>
        <p:nvSpPr>
          <p:cNvPr id="132" name="사각형: 둥근 모서리 84"/>
          <p:cNvSpPr/>
          <p:nvPr/>
        </p:nvSpPr>
        <p:spPr>
          <a:xfrm>
            <a:off x="946941" y="2114646"/>
            <a:ext cx="2341663" cy="1314354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3" name="모서리가 둥근 직사각형 12"/>
          <p:cNvSpPr/>
          <p:nvPr/>
        </p:nvSpPr>
        <p:spPr>
          <a:xfrm>
            <a:off x="658516" y="2280771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/>
              <a:t>1</a:t>
            </a:r>
          </a:p>
        </p:txBody>
      </p:sp>
      <p:sp>
        <p:nvSpPr>
          <p:cNvPr id="134" name="모서리가 둥근 직사각형 12"/>
          <p:cNvSpPr/>
          <p:nvPr/>
        </p:nvSpPr>
        <p:spPr>
          <a:xfrm>
            <a:off x="649857" y="3588293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135" name="사각형: 둥근 모서리 84"/>
          <p:cNvSpPr/>
          <p:nvPr/>
        </p:nvSpPr>
        <p:spPr>
          <a:xfrm>
            <a:off x="943478" y="3524250"/>
            <a:ext cx="2341663" cy="292581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6" name="사각형: 둥근 모서리 84"/>
          <p:cNvSpPr/>
          <p:nvPr/>
        </p:nvSpPr>
        <p:spPr>
          <a:xfrm>
            <a:off x="4164659" y="2336318"/>
            <a:ext cx="2341663" cy="959201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7" name="모서리가 둥근 직사각형 12"/>
          <p:cNvSpPr/>
          <p:nvPr/>
        </p:nvSpPr>
        <p:spPr>
          <a:xfrm>
            <a:off x="3884893" y="2554604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/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UIMFD0006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로그인 </a:t>
            </a:r>
            <a:r>
              <a:rPr lang="en-US" altLang="ko-KR"/>
              <a:t>&gt;</a:t>
            </a:r>
            <a:r>
              <a:rPr lang="ko-KR" altLang="en-US"/>
              <a:t> 앱 정보</a:t>
            </a:r>
          </a:p>
        </p:txBody>
      </p:sp>
      <p:graphicFrame>
        <p:nvGraphicFramePr>
          <p:cNvPr id="81" name="Group 202"/>
          <p:cNvGraphicFramePr>
            <a:graphicFrameLocks noGrp="1"/>
          </p:cNvGraphicFramePr>
          <p:nvPr/>
        </p:nvGraphicFramePr>
        <p:xfrm>
          <a:off x="7963250" y="259170"/>
          <a:ext cx="1936215" cy="986718"/>
        </p:xfrm>
        <a:graphic>
          <a:graphicData uri="http://schemas.openxmlformats.org/drawingml/2006/table">
            <a:tbl>
              <a:tblPr firstRow="1" bandRow="1"/>
              <a:tblGrid>
                <a:gridCol w="187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en-US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dk1"/>
                          </a:solidFill>
                        </a:rPr>
                        <a:t>앱 정보를 표시한다</a:t>
                      </a: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.</a:t>
                      </a:r>
                      <a:endParaRPr lang="ko-KR" altLang="en-US" sz="9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en-US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앱 이름 및 버전 표시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238"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en-US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제작사 정보 확인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8146" y="36000"/>
            <a:ext cx="2160000" cy="180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앱 정보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2077184" y="1205131"/>
            <a:ext cx="2875816" cy="3719207"/>
          </a:xfrm>
          <a:prstGeom prst="roundRect">
            <a:avLst>
              <a:gd name="adj" fmla="val 28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243579" y="1794752"/>
            <a:ext cx="2547625" cy="582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365152" y="1807931"/>
            <a:ext cx="2344633" cy="416588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10799" bIns="10799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1200" dirty="0">
                <a:solidFill>
                  <a:srgbClr val="0070C0"/>
                </a:solidFill>
              </a:rPr>
              <a:t>소방헬기 통합지휘 시스템 앱</a:t>
            </a:r>
          </a:p>
          <a:p>
            <a:pPr lvl="0">
              <a:defRPr lang="ko-KR" altLang="en-US"/>
            </a:pPr>
            <a:r>
              <a:rPr lang="en-US" altLang="ko-KR" sz="1200" dirty="0">
                <a:solidFill>
                  <a:schemeClr val="tx1"/>
                </a:solidFill>
              </a:rPr>
              <a:t>Version 1.0 (1)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243579" y="2501252"/>
            <a:ext cx="2547625" cy="16993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>
              <a:solidFill>
                <a:srgbClr val="0070C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289101" y="2555646"/>
            <a:ext cx="2351792" cy="1324529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10799" bIns="10799" anchor="t">
            <a:spAutoFit/>
          </a:bodyPr>
          <a:lstStyle/>
          <a:p>
            <a:pPr lvl="0">
              <a:defRPr lang="ko-KR" altLang="en-US"/>
            </a:pPr>
            <a:r>
              <a:rPr lang="ko-KR" altLang="en-US" sz="1200" dirty="0">
                <a:solidFill>
                  <a:srgbClr val="0070C0"/>
                </a:solidFill>
              </a:rPr>
              <a:t>제작사 정보</a:t>
            </a:r>
          </a:p>
          <a:p>
            <a:pPr lvl="0">
              <a:defRPr lang="ko-KR" altLang="en-US"/>
            </a:pPr>
            <a:endParaRPr lang="ko-KR" altLang="en-US" sz="12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endParaRPr lang="en-US" altLang="ko-KR" sz="1200" dirty="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endParaRPr lang="en-US" altLang="ko-KR" sz="1200" dirty="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r>
              <a:rPr lang="ko-KR" altLang="en-US" sz="1200" dirty="0" err="1">
                <a:solidFill>
                  <a:schemeClr val="tx1"/>
                </a:solidFill>
              </a:rPr>
              <a:t>씨그널정보통신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endParaRPr lang="ko-KR" altLang="en-US" sz="1200" dirty="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r>
              <a:rPr lang="en-US" altLang="ko-KR" sz="1100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http://www.sicis.co.kr</a:t>
            </a:r>
            <a:r>
              <a:rPr lang="en-US" altLang="ko-KR" sz="11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2243579" y="1768716"/>
            <a:ext cx="2547625" cy="608443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" name="모서리가 둥근 직사각형 12"/>
          <p:cNvSpPr/>
          <p:nvPr/>
        </p:nvSpPr>
        <p:spPr>
          <a:xfrm>
            <a:off x="1968342" y="1823759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/>
              <a:t>1</a:t>
            </a:r>
          </a:p>
        </p:txBody>
      </p:sp>
      <p:sp>
        <p:nvSpPr>
          <p:cNvPr id="34" name="사각형: 둥근 모서리 33"/>
          <p:cNvSpPr/>
          <p:nvPr/>
        </p:nvSpPr>
        <p:spPr>
          <a:xfrm>
            <a:off x="2243579" y="2491733"/>
            <a:ext cx="2547625" cy="1749921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5" name="모서리가 둥근 직사각형 12"/>
          <p:cNvSpPr/>
          <p:nvPr/>
        </p:nvSpPr>
        <p:spPr>
          <a:xfrm>
            <a:off x="1968342" y="2546776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/>
              <a:t>2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066400" y="1213200"/>
            <a:ext cx="2886600" cy="298800"/>
          </a:xfrm>
          <a:prstGeom prst="rect">
            <a:avLst/>
          </a:prstGeom>
          <a:solidFill>
            <a:srgbClr val="0171B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 lang="ko-KR" altLang="en-US"/>
            </a:pPr>
            <a:r>
              <a:rPr lang="ko-KR" altLang="en-US" sz="1500" dirty="0">
                <a:solidFill>
                  <a:schemeClr val="bg1"/>
                </a:solidFill>
              </a:rPr>
              <a:t>앱 정보</a:t>
            </a:r>
          </a:p>
        </p:txBody>
      </p:sp>
      <p:pic>
        <p:nvPicPr>
          <p:cNvPr id="3074" name="Picture 2" descr="(주)씨그널정보통신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472851" y="2808421"/>
            <a:ext cx="910590" cy="45529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3075" name="직사각형 70"/>
          <p:cNvSpPr/>
          <p:nvPr/>
        </p:nvSpPr>
        <p:spPr>
          <a:xfrm>
            <a:off x="2192785" y="4394295"/>
            <a:ext cx="2559246" cy="336354"/>
          </a:xfrm>
          <a:prstGeom prst="rect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rgbClr val="0070C0"/>
                </a:solidFill>
              </a:rPr>
              <a:t>확인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8"/>
          <p:cNvSpPr txBox="1">
            <a:spLocks noChangeArrowheads="1"/>
          </p:cNvSpPr>
          <p:nvPr/>
        </p:nvSpPr>
        <p:spPr>
          <a:xfrm>
            <a:off x="3644900" y="544513"/>
            <a:ext cx="2633663" cy="29177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24" tIns="45711" rIns="91424" bIns="45711">
            <a:spAutoFit/>
          </a:bodyPr>
          <a:lstStyle/>
          <a:p>
            <a:pPr algn="ctr">
              <a:defRPr lang="ko-KR" altLang="en-US"/>
            </a:pPr>
            <a:r>
              <a:rPr kumimoji="0" lang="ko-KR" altLang="en-US" sz="1400" b="1" u="sng">
                <a:latin typeface="맑은 고딕"/>
                <a:ea typeface="맑은 고딕"/>
              </a:rPr>
              <a:t>개 정 이 력</a:t>
            </a:r>
          </a:p>
        </p:txBody>
      </p:sp>
      <p:graphicFrame>
        <p:nvGraphicFramePr>
          <p:cNvPr id="3" name="Group 139"/>
          <p:cNvGraphicFramePr>
            <a:graphicFrameLocks noGrp="1"/>
          </p:cNvGraphicFramePr>
          <p:nvPr/>
        </p:nvGraphicFramePr>
        <p:xfrm>
          <a:off x="442913" y="1016000"/>
          <a:ext cx="9078912" cy="3435348"/>
        </p:xfrm>
        <a:graphic>
          <a:graphicData uri="http://schemas.openxmlformats.org/drawingml/2006/table">
            <a:tbl>
              <a:tblPr/>
              <a:tblGrid>
                <a:gridCol w="841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8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15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1660">
                <a:tc>
                  <a:txBody>
                    <a:bodyPr/>
                    <a:lstStyle/>
                    <a:p>
                      <a:pPr marL="0" lvl="0" indent="0" algn="ctr" defTabSz="9000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ko-KR" altLang="en-US" sz="1100" b="1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버전</a:t>
                      </a:r>
                      <a:endParaRPr kumimoji="0" lang="ko-KR" altLang="en-US" sz="1100" b="1" i="0" u="none" strike="noStrike" cap="none" normalizeH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9996" marR="91436"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ko-KR" altLang="en-US" sz="1100" b="1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변경일</a:t>
                      </a:r>
                      <a:endParaRPr kumimoji="0" lang="ko-KR" altLang="en-US" sz="1100" b="1" i="0" u="none" strike="noStrike" cap="none" normalizeH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9996" marR="91436"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ko-KR" altLang="en-US" sz="1100" b="1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변경사유</a:t>
                      </a:r>
                      <a:r>
                        <a:rPr kumimoji="0" lang="en-US" altLang="ko-KR" sz="1100" b="1" i="0" u="none" strike="noStrike" cap="none" normalizeH="0" baseline="300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kumimoji="0" lang="en-US" altLang="ko-KR" sz="1100" b="1" i="0" u="none" strike="noStrike" cap="none" normalizeH="0" baseline="30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9996" marR="91436"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ko-KR" altLang="en-US" sz="1100" b="1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변경내용</a:t>
                      </a:r>
                      <a:r>
                        <a:rPr kumimoji="0" lang="en-US" altLang="ko-KR" sz="1100" b="1" i="0" u="none" strike="noStrike" cap="none" normalizeH="0" baseline="300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kumimoji="0" lang="en-US" altLang="ko-KR" sz="1100" b="1" i="0" u="none" strike="noStrike" cap="none" normalizeH="0" baseline="30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9996" marR="91436"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ko-KR" altLang="en-US" sz="1100" b="1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작성자</a:t>
                      </a:r>
                      <a:endParaRPr kumimoji="0" lang="ko-KR" altLang="en-US" sz="1100" b="1" i="0" u="none" strike="noStrike" cap="none" normalizeH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9996" marR="91436"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ko-KR" altLang="en-US" sz="1100" b="1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승인자</a:t>
                      </a:r>
                      <a:endParaRPr kumimoji="0" lang="ko-KR" altLang="en-US" sz="1100" b="1" i="0" u="none" strike="noStrike" cap="none" normalizeH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9996" marR="91436"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08">
                <a:tc>
                  <a:txBody>
                    <a:bodyPr/>
                    <a:lstStyle/>
                    <a:p>
                      <a:pPr marL="0" lvl="0" indent="0" algn="ctr" defTabSz="9000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0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1.0</a:t>
                      </a:r>
                      <a:endParaRPr kumimoji="0" lang="en-US" altLang="ko-KR" sz="1000" b="0" i="0" u="none" strike="noStrike" cap="none" normalizeH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9996" marR="91436"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0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2021. 03. 11</a:t>
                      </a:r>
                      <a:endParaRPr kumimoji="0" lang="en-US" altLang="ko-KR" sz="1000" b="0" i="0" u="none" strike="noStrike" cap="none" normalizeH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9996" marR="91436"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kumimoji="0" lang="ko-KR" altLang="en-US" sz="10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최초작성</a:t>
                      </a:r>
                      <a:endParaRPr kumimoji="1" lang="ko-KR" altLang="en-US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kumimoji="1" lang="ko-KR" altLang="en-US" sz="10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산출물 최초 작성</a:t>
                      </a:r>
                      <a:endParaRPr kumimoji="1" lang="ko-KR" altLang="en-US" sz="1000" b="0" i="0" u="none" strike="noStrike" cap="none" normalizeH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en-US" sz="10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박지형</a:t>
                      </a:r>
                      <a:endParaRPr kumimoji="1" lang="en-US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en-US" sz="1000" b="0" i="0" u="none" strike="noStrike" cap="none" normalizeH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08">
                <a:tc>
                  <a:txBody>
                    <a:bodyPr/>
                    <a:lstStyle/>
                    <a:p>
                      <a:pPr marL="0" lvl="0" indent="0" algn="ctr" defTabSz="9000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ko-KR" altLang="en-US" sz="10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1.0</a:t>
                      </a:r>
                    </a:p>
                  </a:txBody>
                  <a:tcPr marL="89996" marR="91436"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ko-KR" altLang="en-US" sz="10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2021.03.30</a:t>
                      </a:r>
                    </a:p>
                  </a:txBody>
                  <a:tcPr marL="89996" marR="91436"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kumimoji="1" lang="ko-KR" altLang="en-US" sz="10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화면 및 기능 수정</a:t>
                      </a: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kumimoji="1" lang="ko-KR" altLang="en-US" sz="10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화면 수정 및 기능 변경</a:t>
                      </a: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en-US" sz="10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박종민</a:t>
                      </a: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en-US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08">
                <a:tc>
                  <a:txBody>
                    <a:bodyPr/>
                    <a:lstStyle/>
                    <a:p>
                      <a:pPr marL="0" lvl="0" indent="0" algn="ctr" defTabSz="9000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0" lang="en-US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9996" marR="91436"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0" lang="en-US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9996" marR="91436"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endParaRPr kumimoji="1" lang="ko-KR" altLang="en-US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kumimoji="1" lang="ko-KR" altLang="en-US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en-US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en-US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608">
                <a:tc>
                  <a:txBody>
                    <a:bodyPr/>
                    <a:lstStyle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608">
                <a:tc>
                  <a:txBody>
                    <a:bodyPr/>
                    <a:lstStyle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608">
                <a:tc>
                  <a:txBody>
                    <a:bodyPr/>
                    <a:lstStyle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608">
                <a:tc>
                  <a:txBody>
                    <a:bodyPr/>
                    <a:lstStyle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608">
                <a:tc>
                  <a:txBody>
                    <a:bodyPr/>
                    <a:lstStyle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608">
                <a:tc>
                  <a:txBody>
                    <a:bodyPr/>
                    <a:lstStyle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7608">
                <a:tc>
                  <a:txBody>
                    <a:bodyPr/>
                    <a:lstStyle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608">
                <a:tc>
                  <a:txBody>
                    <a:bodyPr/>
                    <a:lstStyle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ko-KR" altLang="ko-KR" sz="10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305" marR="62305" marT="67602" marB="676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 Box 289"/>
          <p:cNvSpPr txBox="1">
            <a:spLocks noChangeArrowheads="1"/>
          </p:cNvSpPr>
          <p:nvPr/>
        </p:nvSpPr>
        <p:spPr>
          <a:xfrm>
            <a:off x="316298" y="6117409"/>
            <a:ext cx="5537767" cy="40011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lstStyle/>
          <a:p>
            <a:pPr eaLnBrk="1" hangingPunct="1">
              <a:defRPr lang="ko-KR" altLang="en-US"/>
            </a:pPr>
            <a:r>
              <a:rPr lang="en-US" altLang="ko-KR" sz="1000" baseline="30000">
                <a:latin typeface="맑은 고딕"/>
                <a:ea typeface="맑은 고딕"/>
              </a:rPr>
              <a:t>1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변경 사유</a:t>
            </a:r>
            <a:r>
              <a:rPr lang="en-US" altLang="ko-KR" sz="1000">
                <a:latin typeface="맑은 고딕"/>
                <a:ea typeface="맑은 고딕"/>
              </a:rPr>
              <a:t>: </a:t>
            </a:r>
            <a:r>
              <a:rPr lang="ko-KR" altLang="en-US" sz="1000">
                <a:latin typeface="맑은 고딕"/>
                <a:ea typeface="맑은 고딕"/>
              </a:rPr>
              <a:t>변경 내용이 이전 문서에 대해 최초작성</a:t>
            </a:r>
            <a:r>
              <a:rPr lang="en-US" altLang="ko-KR" sz="1000">
                <a:latin typeface="맑은 고딕"/>
                <a:ea typeface="맑은 고딕"/>
              </a:rPr>
              <a:t>/</a:t>
            </a:r>
            <a:r>
              <a:rPr lang="ko-KR" altLang="en-US" sz="1000">
                <a:latin typeface="맑은 고딕"/>
                <a:ea typeface="맑은 고딕"/>
              </a:rPr>
              <a:t>승인</a:t>
            </a:r>
            <a:r>
              <a:rPr lang="en-US" altLang="ko-KR" sz="1000">
                <a:latin typeface="맑은 고딕"/>
                <a:ea typeface="맑은 고딕"/>
              </a:rPr>
              <a:t>/</a:t>
            </a:r>
            <a:r>
              <a:rPr lang="ko-KR" altLang="en-US" sz="1000">
                <a:latin typeface="맑은 고딕"/>
                <a:ea typeface="맑은 고딕"/>
              </a:rPr>
              <a:t>추가</a:t>
            </a:r>
            <a:r>
              <a:rPr lang="en-US" altLang="ko-KR" sz="1000">
                <a:latin typeface="맑은 고딕"/>
                <a:ea typeface="맑은 고딕"/>
              </a:rPr>
              <a:t>/</a:t>
            </a:r>
            <a:r>
              <a:rPr lang="ko-KR" altLang="en-US" sz="1000">
                <a:latin typeface="맑은 고딕"/>
                <a:ea typeface="맑은 고딕"/>
              </a:rPr>
              <a:t>수정</a:t>
            </a:r>
            <a:r>
              <a:rPr lang="en-US" altLang="ko-KR" sz="1000">
                <a:latin typeface="맑은 고딕"/>
                <a:ea typeface="맑은 고딕"/>
              </a:rPr>
              <a:t>/</a:t>
            </a:r>
            <a:r>
              <a:rPr lang="ko-KR" altLang="en-US" sz="1000">
                <a:latin typeface="맑은 고딕"/>
                <a:ea typeface="맑은 고딕"/>
              </a:rPr>
              <a:t>삭제 중 선택 기입</a:t>
            </a:r>
          </a:p>
          <a:p>
            <a:pPr eaLnBrk="1" hangingPunct="1">
              <a:defRPr lang="ko-KR" altLang="en-US"/>
            </a:pPr>
            <a:r>
              <a:rPr lang="en-US" altLang="ko-KR" sz="1000" baseline="30000">
                <a:latin typeface="맑은 고딕"/>
                <a:ea typeface="맑은 고딕"/>
              </a:rPr>
              <a:t>2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변경 내용</a:t>
            </a:r>
            <a:r>
              <a:rPr lang="en-US" altLang="ko-KR" sz="1000">
                <a:latin typeface="맑은 고딕"/>
                <a:ea typeface="맑은 고딕"/>
              </a:rPr>
              <a:t>: </a:t>
            </a:r>
            <a:r>
              <a:rPr lang="ko-KR" altLang="en-US" sz="1000">
                <a:latin typeface="맑은 고딕"/>
                <a:ea typeface="맑은 고딕"/>
              </a:rPr>
              <a:t>변경이 발생되는 위치와 변경 내용을 자세히 기록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장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r>
              <a:rPr lang="ko-KR" altLang="en-US" sz="1000">
                <a:latin typeface="맑은 고딕"/>
                <a:ea typeface="맑은 고딕"/>
              </a:rPr>
              <a:t>절과 변경 내용을 기술한다</a:t>
            </a:r>
            <a:r>
              <a:rPr lang="en-US" altLang="ko-KR" sz="1000">
                <a:latin typeface="맑은 고딕"/>
                <a:ea typeface="맑은 고딕"/>
              </a:rPr>
              <a:t>.)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250355"/>
              </p:ext>
            </p:extLst>
          </p:nvPr>
        </p:nvGraphicFramePr>
        <p:xfrm>
          <a:off x="304800" y="815321"/>
          <a:ext cx="8990013" cy="4361115"/>
        </p:xfrm>
        <a:graphic>
          <a:graphicData uri="http://schemas.openxmlformats.org/drawingml/2006/table">
            <a:tbl>
              <a:tblPr/>
              <a:tblGrid>
                <a:gridCol w="446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0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5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1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7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 altLang="en-US"/>
                      </a:pPr>
                      <a:r>
                        <a:rPr kumimoji="1" lang="en-US" altLang="ko-KR" sz="1100" b="1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100" b="1" i="0" u="none" strike="noStrike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 altLang="en-US"/>
                      </a:pPr>
                      <a:r>
                        <a:rPr kumimoji="1" lang="ko-KR" altLang="en-US" sz="1100" b="1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</a:t>
                      </a:r>
                      <a:r>
                        <a:rPr kumimoji="1" lang="en-US" altLang="ko-KR" sz="1100" b="1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100" b="1" i="0" u="none" strike="noStrike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 altLang="en-US"/>
                      </a:pPr>
                      <a:r>
                        <a:rPr kumimoji="1" lang="ko-KR" altLang="en-US" sz="1100" b="1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 altLang="en-US"/>
                      </a:pPr>
                      <a:r>
                        <a:rPr kumimoji="1" lang="ko-KR" altLang="en-US" sz="1100" b="1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ko-KR" altLang="en-US" sz="1100" b="1" i="0" u="none" strike="noStrike" cap="none" normalizeH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/>
                      </a:pPr>
                      <a:r>
                        <a:rPr kumimoji="1" lang="ko-KR" altLang="en-US" sz="1100" b="1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구분</a:t>
                      </a:r>
                      <a:endParaRPr kumimoji="1" lang="ko-KR" altLang="en-US" sz="1100" b="1" i="0" u="none" strike="noStrike" cap="none" normalizeH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 altLang="en-US"/>
                      </a:pPr>
                      <a:r>
                        <a:rPr kumimoji="1" lang="ko-KR" altLang="en-US" sz="1100" b="1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kumimoji="1" lang="ko-KR" altLang="en-US" sz="1100" b="1" i="0" u="none" strike="noStrike" cap="none" normalizeH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 altLang="en-US"/>
                      </a:pPr>
                      <a:endParaRPr kumimoji="1" lang="en-US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UIMFD0001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로그인</a:t>
                      </a:r>
                    </a:p>
                  </a:txBody>
                  <a:tcPr marL="7620" marR="7620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사용자 로그인 화면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00000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 altLang="en-US"/>
                      </a:pPr>
                      <a:endParaRPr kumimoji="1" lang="ko-KR" altLang="en-US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 altLang="en-US"/>
                      </a:pPr>
                      <a:endParaRPr kumimoji="1" lang="ko-KR" altLang="en-US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UIMFD0002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재생 목록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채널 목록 조회 및 재생 시작 기능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00000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 altLang="en-US"/>
                      </a:pPr>
                      <a:endParaRPr kumimoji="1" lang="en-US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34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 altLang="en-US"/>
                      </a:pPr>
                      <a:endParaRPr kumimoji="1" lang="ko-KR" altLang="en-US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UIMFD0002-1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재생목록 즐겨찾기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채널 목록 즐겨찾기 지정 및 목록 보기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 altLang="en-US"/>
                      </a:pPr>
                      <a:endParaRPr kumimoji="1" lang="en-US" altLang="ko-KR" sz="1000" b="0" i="0" u="none" strike="noStrike" cap="none" normalizeH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534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 altLang="en-US"/>
                      </a:pPr>
                      <a:endParaRPr kumimoji="1" lang="ko-KR" altLang="en-US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UIMFD0003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영상 재생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전 화면 영상 재생 화면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 altLang="en-US"/>
                      </a:pPr>
                      <a:endParaRPr kumimoji="1" lang="en-US" altLang="ko-KR" sz="1000" b="0" i="0" u="none" strike="noStrike" cap="none" normalizeH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386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 altLang="en-US"/>
                      </a:pPr>
                      <a:endParaRPr kumimoji="1" lang="ko-KR" altLang="en-US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UIMFD0004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앱 설정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앱 설정 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 altLang="en-US"/>
                      </a:pPr>
                      <a:endParaRPr kumimoji="1" lang="en-US" altLang="ko-KR" sz="1000" b="0" i="0" u="none" strike="noStrike" cap="none" normalizeH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 altLang="en-US"/>
                      </a:pPr>
                      <a:endParaRPr kumimoji="1" lang="ko-KR" altLang="en-US" sz="1000" b="0" i="0" u="none" strike="noStrike" kern="1200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UIMFD0005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사용자 정보</a:t>
                      </a:r>
                    </a:p>
                  </a:txBody>
                  <a:tcPr marL="7620" marR="7620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사용자 정보 표시 및 비밀번호 변경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00000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 altLang="en-US"/>
                      </a:pPr>
                      <a:endParaRPr kumimoji="1" lang="en-US" altLang="ko-KR" sz="1000" b="0" i="0" u="none" strike="noStrike" cap="none" normalizeH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336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 altLang="en-US"/>
                      </a:pPr>
                      <a:endParaRPr kumimoji="1" lang="ko-KR" altLang="en-US" sz="1000" b="0" i="0" u="none" strike="noStrike" kern="1200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UIMFD0006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앱 정보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앱 버전 정보 표시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00000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 altLang="en-US"/>
                      </a:pPr>
                      <a:endParaRPr kumimoji="1" lang="en-US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 altLang="en-US"/>
                      </a:pPr>
                      <a:endParaRPr kumimoji="1" lang="ko-KR" altLang="en-US" sz="1000" b="0" i="0" u="none" strike="noStrike" kern="1200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00000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 altLang="en-US"/>
                      </a:pPr>
                      <a:endParaRPr kumimoji="1" lang="en-US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 altLang="en-US"/>
                      </a:pPr>
                      <a:endParaRPr kumimoji="1" lang="ko-KR" altLang="en-US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00000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 altLang="en-US"/>
                      </a:pPr>
                      <a:endParaRPr kumimoji="1" lang="en-US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 altLang="en-US"/>
                      </a:pPr>
                      <a:endParaRPr kumimoji="1" lang="ko-KR" altLang="en-US" sz="1000" b="0" i="0" u="none" strike="noStrike" kern="1200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 altLang="en-US"/>
                      </a:pPr>
                      <a:endParaRPr kumimoji="1" lang="en-US" sz="1000" b="0" i="0" u="none" strike="noStrike" kern="1200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00000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 altLang="en-US"/>
                      </a:pPr>
                      <a:endParaRPr kumimoji="1" lang="ko-KR" altLang="en-US" sz="1000" b="0" i="0" u="none" strike="noStrike" kern="1200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0" marR="7620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00000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/>
                      </a:pPr>
                      <a:endParaRPr kumimoji="1" lang="ko-KR" altLang="en-US" sz="1000" b="0" i="0" u="none" strike="noStrike" kern="1200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 altLang="en-US"/>
                      </a:pPr>
                      <a:endParaRPr kumimoji="1" lang="en-US" altLang="ko-KR" sz="1000" b="0" i="0" u="none" strike="noStrike" kern="1200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0" marR="7620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 altLang="en-US"/>
                      </a:pPr>
                      <a:endParaRPr kumimoji="1" lang="en-US" altLang="ko-KR" sz="1000" b="0" i="0" u="none" strike="noStrike" kern="1200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 altLang="en-US"/>
                      </a:pPr>
                      <a:endParaRPr kumimoji="1" lang="ko-KR" altLang="en-US" sz="1000" b="0" i="0" u="none" strike="noStrike" kern="1200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 altLang="en-US"/>
                      </a:pPr>
                      <a:endParaRPr kumimoji="1" lang="en-US" altLang="ko-KR" sz="1000" b="0" i="0" u="none" strike="noStrike" kern="1200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00000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 altLang="en-US"/>
                      </a:pPr>
                      <a:endParaRPr kumimoji="1" lang="ko-KR" altLang="en-US" sz="1000" b="0" i="0" u="none" strike="noStrike" kern="1200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0" marR="7620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00000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/>
                      </a:pPr>
                      <a:endParaRPr kumimoji="1" lang="ko-KR" altLang="en-US" sz="1000" b="0" i="0" u="none" strike="noStrike" kern="1200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 altLang="en-US"/>
                      </a:pPr>
                      <a:endParaRPr kumimoji="1" lang="en-US" altLang="ko-KR" sz="1000" b="0" i="0" u="none" strike="noStrike" kern="1200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0" marR="7620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 altLang="en-US"/>
                      </a:pPr>
                      <a:endParaRPr kumimoji="1" lang="en-US" altLang="ko-KR" sz="1000" b="0" i="0" u="none" strike="noStrike" kern="1200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 altLang="en-US"/>
                      </a:pPr>
                      <a:endParaRPr kumimoji="1" lang="ko-KR" altLang="en-US" sz="1000" b="0" i="0" u="none" strike="noStrike" kern="1200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 altLang="en-US"/>
                      </a:pPr>
                      <a:endParaRPr kumimoji="1" lang="en-US" altLang="ko-KR" sz="1000" b="0" i="0" u="none" strike="noStrike" kern="1200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00000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 altLang="en-US"/>
                      </a:pPr>
                      <a:endParaRPr kumimoji="1" lang="ko-KR" altLang="en-US" sz="1000" b="0" i="0" u="none" strike="noStrike" kern="1200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0" marR="7620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00000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/>
                      </a:pPr>
                      <a:endParaRPr kumimoji="1" lang="ko-KR" altLang="en-US" sz="1000" b="0" i="0" u="none" strike="noStrike" kern="1200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 altLang="en-US"/>
                      </a:pPr>
                      <a:endParaRPr kumimoji="1" lang="en-US" altLang="ko-KR" sz="1000" b="0" i="0" u="none" strike="noStrike" kern="1200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0" marR="7620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 altLang="en-US"/>
                      </a:pPr>
                      <a:endParaRPr kumimoji="1" lang="en-US" altLang="ko-KR" sz="1000" b="0" i="0" u="none" strike="noStrike" kern="1200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7504" y="209725"/>
            <a:ext cx="4269997" cy="216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 lang="ko-KR" altLang="en-US"/>
            </a:pPr>
            <a:r>
              <a:rPr lang="ko-KR" altLang="en-US" sz="900">
                <a:latin typeface="바탕체"/>
              </a:rPr>
              <a:t>소방청 소방헬기 통합지휘시스템 구축</a:t>
            </a: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>
          <a:xfrm>
            <a:off x="331788" y="493028"/>
            <a:ext cx="1172116" cy="2956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spcBef>
                <a:spcPct val="20000"/>
              </a:spcBef>
              <a:defRPr lang="ko-KR" altLang="en-US"/>
            </a:pPr>
            <a:r>
              <a:rPr lang="en-US" altLang="ko-KR" sz="1400">
                <a:latin typeface="바탕체"/>
                <a:ea typeface="바탕체"/>
              </a:rPr>
              <a:t>1. </a:t>
            </a:r>
            <a:r>
              <a:rPr lang="ko-KR" altLang="en-US" sz="1400">
                <a:latin typeface="+mn-ea"/>
                <a:ea typeface="+mn-ea"/>
              </a:rPr>
              <a:t>화면목록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91"/>
          <p:cNvGraphicFramePr>
            <a:graphicFrameLocks noGrp="1"/>
          </p:cNvGraphicFramePr>
          <p:nvPr/>
        </p:nvGraphicFramePr>
        <p:xfrm>
          <a:off x="304800" y="815321"/>
          <a:ext cx="6132575" cy="2192655"/>
        </p:xfrm>
        <a:graphic>
          <a:graphicData uri="http://schemas.openxmlformats.org/drawingml/2006/table">
            <a:tbl>
              <a:tblPr firstRow="1" bandRow="1"/>
              <a:tblGrid>
                <a:gridCol w="1487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4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 altLang="en-US"/>
                      </a:pPr>
                      <a:r>
                        <a:rPr kumimoji="1" lang="ko-KR" altLang="en-US" sz="1100" b="1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kumimoji="1" lang="ko-KR" altLang="en-US" sz="1100" b="1" i="0" u="none" strike="noStrike" cap="none" normalizeH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 altLang="en-US"/>
                      </a:pPr>
                      <a:r>
                        <a:rPr kumimoji="1" lang="ko-KR" altLang="en-US" sz="1100" b="1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kumimoji="1" lang="ko-KR" altLang="en-US" sz="1100" b="1" i="0" u="none" strike="noStrike" cap="none" normalizeH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 altLang="en-US"/>
                      </a:pPr>
                      <a:r>
                        <a:rPr kumimoji="1" lang="ko-KR" altLang="en-US" sz="1100" b="1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kumimoji="1" lang="ko-KR" altLang="en-US" sz="1100" b="1" i="0" u="none" strike="noStrike" cap="none" normalizeH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 altLang="en-US"/>
                      </a:pPr>
                      <a:r>
                        <a:rPr kumimoji="1" lang="ko-KR" altLang="en-US" sz="10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앱 이름</a:t>
                      </a:r>
                      <a:endParaRPr kumimoji="1" lang="en-US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한글</a:t>
                      </a: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소방헬기통합지휘시스템</a:t>
                      </a:r>
                    </a:p>
                    <a:p>
                      <a:pPr algn="l">
                        <a:defRPr lang="ko-KR" altLang="en-US"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  FFHCS(Fire Fighting Helicopter Command System)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앱 이름 정보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 altLang="en-US"/>
                      </a:pPr>
                      <a:r>
                        <a:rPr kumimoji="1" lang="ko-KR" altLang="en-US" sz="10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앱 사용 환경</a:t>
                      </a:r>
                      <a:endParaRPr kumimoji="1" lang="en-US" altLang="ko-KR" sz="10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Android 6.0 </a:t>
                      </a: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 altLang="en-US"/>
                      </a:pPr>
                      <a:r>
                        <a:rPr kumimoji="1" lang="ko-KR" altLang="en-US" sz="10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앱 메인 컬러</a:t>
                      </a:r>
                      <a:endParaRPr kumimoji="1" lang="ko-KR" altLang="en-US" sz="1000" b="0" i="0" u="none" strike="noStrike" cap="none" normalizeH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앱 바탕 색</a:t>
                      </a: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 프레임 색상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 lang="ko-KR" altLang="en-US"/>
                      </a:pPr>
                      <a:r>
                        <a:rPr kumimoji="1" lang="ko-KR" altLang="en-US" sz="10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앱 아이콘</a:t>
                      </a:r>
                      <a:endParaRPr kumimoji="1" lang="ko-KR" altLang="en-US" sz="1000" b="0" i="0" u="none" strike="noStrike" cap="none" normalizeH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앱 아이콘 디자인</a:t>
                      </a:r>
                    </a:p>
                    <a:p>
                      <a:pPr algn="l">
                        <a:defRPr lang="ko-KR" altLang="en-US"/>
                      </a:pP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defRPr lang="ko-KR" altLang="en-US"/>
                      </a:pP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defRPr lang="ko-KR" altLang="en-US"/>
                      </a:pP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7504" y="209725"/>
            <a:ext cx="4269997" cy="216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 lang="ko-KR" altLang="en-US"/>
            </a:pPr>
            <a:r>
              <a:rPr lang="ko-KR" altLang="en-US" sz="900">
                <a:latin typeface="바탕체"/>
              </a:rPr>
              <a:t>소방청 소방헬기 통합지휘시스템 구축</a:t>
            </a: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>
          <a:xfrm>
            <a:off x="331787" y="493028"/>
            <a:ext cx="1045528" cy="2956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spcBef>
                <a:spcPct val="20000"/>
              </a:spcBef>
              <a:defRPr lang="ko-KR" altLang="en-US"/>
            </a:pPr>
            <a:r>
              <a:rPr lang="en-US" altLang="ko-KR" sz="1400">
                <a:latin typeface="바탕체"/>
                <a:ea typeface="바탕체"/>
              </a:rPr>
              <a:t>2. </a:t>
            </a:r>
            <a:r>
              <a:rPr lang="ko-KR" altLang="en-US" sz="1400">
                <a:latin typeface="+mn-ea"/>
                <a:ea typeface="+mn-ea"/>
              </a:rPr>
              <a:t>앱 사양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171219" y="2438955"/>
            <a:ext cx="580408" cy="5804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38914" y="2048472"/>
            <a:ext cx="2442686" cy="2303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7504" y="209725"/>
            <a:ext cx="4269997" cy="216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 lang="ko-KR" altLang="en-US"/>
            </a:pPr>
            <a:r>
              <a:rPr lang="ko-KR" altLang="en-US" sz="900">
                <a:latin typeface="바탕체"/>
              </a:rPr>
              <a:t>소방청 소방헬기 통합지휘시스템 구축</a:t>
            </a: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>
          <a:xfrm>
            <a:off x="331788" y="493028"/>
            <a:ext cx="2836227" cy="2956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spcBef>
                <a:spcPct val="20000"/>
              </a:spcBef>
              <a:defRPr lang="ko-KR" altLang="en-US"/>
            </a:pPr>
            <a:r>
              <a:rPr lang="en-US" altLang="ko-KR" sz="1400">
                <a:latin typeface="바탕체"/>
                <a:ea typeface="바탕체"/>
              </a:rPr>
              <a:t>3. </a:t>
            </a:r>
            <a:r>
              <a:rPr lang="ko-KR" altLang="en-US" sz="1400">
                <a:latin typeface="+mn-ea"/>
                <a:ea typeface="+mn-ea"/>
              </a:rPr>
              <a:t>앱 전체 서비스 페이지 전개도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000306" y="1061018"/>
            <a:ext cx="936104" cy="129614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/>
              <a:t>UIMFD0001</a:t>
            </a:r>
            <a:r>
              <a:rPr lang="ko-KR" altLang="en-US" sz="1000"/>
              <a:t>로그인</a:t>
            </a:r>
            <a:endParaRPr lang="en-US" altLang="ko-KR" sz="1000"/>
          </a:p>
        </p:txBody>
      </p:sp>
      <p:sp>
        <p:nvSpPr>
          <p:cNvPr id="15" name="직사각형 14"/>
          <p:cNvSpPr/>
          <p:nvPr/>
        </p:nvSpPr>
        <p:spPr>
          <a:xfrm>
            <a:off x="3956177" y="1058840"/>
            <a:ext cx="936104" cy="129614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/>
              <a:t>UIMFD0005</a:t>
            </a:r>
          </a:p>
          <a:p>
            <a:pPr algn="ctr">
              <a:defRPr lang="ko-KR" altLang="en-US"/>
            </a:pPr>
            <a:r>
              <a:rPr lang="ko-KR" altLang="en-US" sz="1000"/>
              <a:t>앱 정보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696368" y="3329395"/>
            <a:ext cx="936104" cy="129614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/>
              <a:t>UIMFD0003</a:t>
            </a:r>
          </a:p>
          <a:p>
            <a:pPr algn="ctr">
              <a:defRPr lang="ko-KR" altLang="en-US"/>
            </a:pPr>
            <a:r>
              <a:rPr lang="ko-KR" altLang="en-US" sz="1000"/>
              <a:t>영상 재생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364243" y="3329395"/>
            <a:ext cx="936104" cy="129614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/>
              <a:t>UIMFD0002</a:t>
            </a:r>
          </a:p>
          <a:p>
            <a:pPr algn="ctr">
              <a:defRPr lang="ko-KR" altLang="en-US"/>
            </a:pPr>
            <a:r>
              <a:rPr lang="ko-KR" altLang="en-US" sz="1000"/>
              <a:t>재생목록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992512" y="3329395"/>
            <a:ext cx="936104" cy="129614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/>
              <a:t>UIMFD0004</a:t>
            </a:r>
          </a:p>
          <a:p>
            <a:pPr algn="ctr">
              <a:defRPr lang="ko-KR" altLang="en-US"/>
            </a:pPr>
            <a:r>
              <a:rPr lang="ko-KR" altLang="en-US" sz="1000"/>
              <a:t>앱 설정</a:t>
            </a:r>
            <a:endParaRPr lang="en-US" altLang="ko-KR" sz="1000"/>
          </a:p>
        </p:txBody>
      </p:sp>
      <p:sp>
        <p:nvSpPr>
          <p:cNvPr id="20" name="화살표: 오른쪽 19"/>
          <p:cNvSpPr/>
          <p:nvPr/>
        </p:nvSpPr>
        <p:spPr>
          <a:xfrm>
            <a:off x="1071268" y="1490888"/>
            <a:ext cx="432048" cy="24358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68176" y="1756672"/>
            <a:ext cx="603267" cy="153888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rgbClr val="0033CC"/>
                </a:solidFill>
                <a:latin typeface="+mn-ea"/>
              </a:rPr>
              <a:t>앱 실행</a:t>
            </a:r>
            <a:endParaRPr lang="en-US" altLang="ko-KR" sz="1000">
              <a:solidFill>
                <a:srgbClr val="0033CC"/>
              </a:solidFill>
              <a:latin typeface="+mn-ea"/>
            </a:endParaRPr>
          </a:p>
        </p:txBody>
      </p:sp>
      <p:cxnSp>
        <p:nvCxnSpPr>
          <p:cNvPr id="22" name="직선 화살표 연결선 21"/>
          <p:cNvCxnSpPr>
            <a:stCxn id="11" idx="3"/>
            <a:endCxn id="15" idx="1"/>
          </p:cNvCxnSpPr>
          <p:nvPr/>
        </p:nvCxnSpPr>
        <p:spPr>
          <a:xfrm flipV="1">
            <a:off x="2936410" y="1706912"/>
            <a:ext cx="1019767" cy="2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116430" y="1879236"/>
            <a:ext cx="603267" cy="307777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rgbClr val="0033CC"/>
                </a:solidFill>
                <a:latin typeface="+mn-ea"/>
              </a:rPr>
              <a:t>앱정보 페이지</a:t>
            </a:r>
            <a:endParaRPr lang="en-US" altLang="ko-KR" sz="1000">
              <a:solidFill>
                <a:srgbClr val="0033CC"/>
              </a:solidFill>
              <a:latin typeface="+mn-ea"/>
            </a:endParaRPr>
          </a:p>
        </p:txBody>
      </p:sp>
      <p:cxnSp>
        <p:nvCxnSpPr>
          <p:cNvPr id="25" name="직선 화살표 연결선 39"/>
          <p:cNvCxnSpPr>
            <a:stCxn id="11" idx="2"/>
            <a:endCxn id="18" idx="0"/>
          </p:cNvCxnSpPr>
          <p:nvPr/>
        </p:nvCxnSpPr>
        <p:spPr>
          <a:xfrm rot="5400000">
            <a:off x="1664211" y="2525247"/>
            <a:ext cx="972233" cy="6360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39"/>
          <p:cNvCxnSpPr>
            <a:stCxn id="18" idx="0"/>
            <a:endCxn id="17" idx="0"/>
          </p:cNvCxnSpPr>
          <p:nvPr/>
        </p:nvCxnSpPr>
        <p:spPr>
          <a:xfrm rot="5400000" flipH="1" flipV="1">
            <a:off x="2498357" y="2663333"/>
            <a:ext cx="12700" cy="133212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39"/>
          <p:cNvCxnSpPr>
            <a:stCxn id="17" idx="0"/>
            <a:endCxn id="19" idx="0"/>
          </p:cNvCxnSpPr>
          <p:nvPr/>
        </p:nvCxnSpPr>
        <p:spPr>
          <a:xfrm rot="5400000" flipH="1" flipV="1">
            <a:off x="3812492" y="2681323"/>
            <a:ext cx="12700" cy="129614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564195" y="2705414"/>
            <a:ext cx="1296145" cy="307777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1000">
                <a:solidFill>
                  <a:srgbClr val="0033CC"/>
                </a:solidFill>
                <a:latin typeface="+mn-ea"/>
              </a:rPr>
              <a:t>로그인 성공시 재생목록 페이지로 이동</a:t>
            </a:r>
            <a:endParaRPr lang="en-US" altLang="ko-KR" sz="1000">
              <a:solidFill>
                <a:srgbClr val="0033CC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8209" y="2299360"/>
            <a:ext cx="1539371" cy="307777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rgbClr val="0033CC"/>
                </a:solidFill>
                <a:latin typeface="+mn-ea"/>
              </a:rPr>
              <a:t>로그인 실패시</a:t>
            </a:r>
          </a:p>
          <a:p>
            <a:pPr algn="ctr">
              <a:defRPr lang="ko-KR" altLang="en-US"/>
            </a:pPr>
            <a:r>
              <a:rPr lang="ko-KR" altLang="en-US" sz="1000">
                <a:solidFill>
                  <a:srgbClr val="0033CC"/>
                </a:solidFill>
                <a:latin typeface="+mn-ea"/>
              </a:rPr>
              <a:t>오류 출력</a:t>
            </a:r>
            <a:endParaRPr lang="en-US" altLang="ko-KR" sz="1000">
              <a:solidFill>
                <a:srgbClr val="0033CC"/>
              </a:solidFill>
              <a:latin typeface="+mn-ea"/>
            </a:endParaRPr>
          </a:p>
        </p:txBody>
      </p:sp>
      <p:cxnSp>
        <p:nvCxnSpPr>
          <p:cNvPr id="30" name="직선 화살표 연결선 39"/>
          <p:cNvCxnSpPr>
            <a:stCxn id="11" idx="2"/>
            <a:endCxn id="11" idx="1"/>
          </p:cNvCxnSpPr>
          <p:nvPr/>
        </p:nvCxnSpPr>
        <p:spPr>
          <a:xfrm rot="5400000" flipH="1">
            <a:off x="1910296" y="1799100"/>
            <a:ext cx="648072" cy="468052"/>
          </a:xfrm>
          <a:prstGeom prst="bentConnector4">
            <a:avLst>
              <a:gd name="adj1" fmla="val -35274"/>
              <a:gd name="adj2" fmla="val 1488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365061" y="4853395"/>
            <a:ext cx="936104" cy="129614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/>
              <a:t>UIMFD0002-1</a:t>
            </a:r>
          </a:p>
          <a:p>
            <a:pPr algn="ctr">
              <a:defRPr lang="ko-KR" altLang="en-US"/>
            </a:pPr>
            <a:r>
              <a:rPr lang="ko-KR" altLang="en-US" sz="1000"/>
              <a:t>재생목록</a:t>
            </a:r>
          </a:p>
          <a:p>
            <a:pPr algn="ctr">
              <a:defRPr lang="ko-KR" altLang="en-US"/>
            </a:pPr>
            <a:r>
              <a:rPr lang="ko-KR" altLang="en-US" sz="1000"/>
              <a:t>즐겨찾기</a:t>
            </a:r>
          </a:p>
        </p:txBody>
      </p:sp>
      <p:cxnSp>
        <p:nvCxnSpPr>
          <p:cNvPr id="33" name="직선 화살표 연결선 39"/>
          <p:cNvCxnSpPr>
            <a:stCxn id="18" idx="2"/>
            <a:endCxn id="31" idx="0"/>
          </p:cNvCxnSpPr>
          <p:nvPr/>
        </p:nvCxnSpPr>
        <p:spPr>
          <a:xfrm rot="16200000" flipH="1">
            <a:off x="1718776" y="4739058"/>
            <a:ext cx="227856" cy="8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18"/>
          <p:cNvSpPr/>
          <p:nvPr/>
        </p:nvSpPr>
        <p:spPr>
          <a:xfrm>
            <a:off x="5304140" y="3333629"/>
            <a:ext cx="936104" cy="129614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/>
              <a:t>UIMFD000</a:t>
            </a:r>
            <a:r>
              <a:rPr lang="ko-KR" altLang="en-US" sz="1000"/>
              <a:t>6</a:t>
            </a:r>
          </a:p>
          <a:p>
            <a:pPr algn="ctr">
              <a:defRPr lang="ko-KR" altLang="en-US"/>
            </a:pPr>
            <a:r>
              <a:rPr lang="ko-KR" altLang="en-US" sz="1000"/>
              <a:t>사용자 정보</a:t>
            </a:r>
          </a:p>
        </p:txBody>
      </p:sp>
      <p:cxnSp>
        <p:nvCxnSpPr>
          <p:cNvPr id="36" name="직선 화살표 연결선 39"/>
          <p:cNvCxnSpPr/>
          <p:nvPr/>
        </p:nvCxnSpPr>
        <p:spPr>
          <a:xfrm rot="5400000" flipH="1" flipV="1">
            <a:off x="5114947" y="2685556"/>
            <a:ext cx="12700" cy="129614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0"/>
          <p:cNvSpPr/>
          <p:nvPr/>
        </p:nvSpPr>
        <p:spPr>
          <a:xfrm>
            <a:off x="5310000" y="4852800"/>
            <a:ext cx="936000" cy="1296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UIMFD000</a:t>
            </a:r>
            <a:r>
              <a:rPr lang="ko-KR" altLang="en-US" sz="1000"/>
              <a:t>6</a:t>
            </a:r>
            <a:r>
              <a:rPr lang="en-US" altLang="ko-KR" sz="1000"/>
              <a:t>-1</a:t>
            </a:r>
          </a:p>
          <a:p>
            <a:pPr algn="ctr">
              <a:defRPr lang="ko-KR" altLang="en-US"/>
            </a:pPr>
            <a:r>
              <a:rPr lang="ko-KR" altLang="en-US" sz="1000"/>
              <a:t>비밀번호</a:t>
            </a:r>
          </a:p>
          <a:p>
            <a:pPr algn="ctr">
              <a:defRPr lang="ko-KR" altLang="en-US"/>
            </a:pPr>
            <a:r>
              <a:rPr lang="ko-KR" altLang="en-US" sz="1000"/>
              <a:t>변경</a:t>
            </a:r>
          </a:p>
        </p:txBody>
      </p:sp>
      <p:cxnSp>
        <p:nvCxnSpPr>
          <p:cNvPr id="38" name="직선 화살표 연결선 39"/>
          <p:cNvCxnSpPr/>
          <p:nvPr/>
        </p:nvCxnSpPr>
        <p:spPr>
          <a:xfrm rot="16200000" flipH="1">
            <a:off x="5681176" y="4728667"/>
            <a:ext cx="227856" cy="8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7504" y="209725"/>
            <a:ext cx="4269997" cy="216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 lang="ko-KR" altLang="en-US"/>
            </a:pPr>
            <a:r>
              <a:rPr lang="ko-KR" altLang="en-US" sz="900">
                <a:latin typeface="바탕체"/>
              </a:rPr>
              <a:t>소방청 소방헬기 통합지휘시스템 구축</a:t>
            </a: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>
          <a:xfrm>
            <a:off x="331788" y="493028"/>
            <a:ext cx="1464627" cy="2956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spcBef>
                <a:spcPct val="20000"/>
              </a:spcBef>
              <a:defRPr lang="ko-KR" altLang="en-US"/>
            </a:pPr>
            <a:r>
              <a:rPr lang="en-US" altLang="ko-KR" sz="1400">
                <a:latin typeface="바탕체"/>
                <a:ea typeface="바탕체"/>
              </a:rPr>
              <a:t>4. </a:t>
            </a:r>
            <a:r>
              <a:rPr lang="ko-KR" altLang="en-US" sz="1400">
                <a:latin typeface="+mn-ea"/>
                <a:ea typeface="+mn-ea"/>
              </a:rPr>
              <a:t>앱 화면 구성</a:t>
            </a:r>
          </a:p>
        </p:txBody>
      </p:sp>
      <p:sp>
        <p:nvSpPr>
          <p:cNvPr id="31" name="사각형: 둥근 모서리 30"/>
          <p:cNvSpPr/>
          <p:nvPr/>
        </p:nvSpPr>
        <p:spPr>
          <a:xfrm>
            <a:off x="1839189" y="1330391"/>
            <a:ext cx="2808312" cy="4608512"/>
          </a:xfrm>
          <a:prstGeom prst="roundRect">
            <a:avLst>
              <a:gd name="adj" fmla="val 2811"/>
            </a:avLst>
          </a:pr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856093" y="1822705"/>
            <a:ext cx="2777724" cy="410558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/>
          </a:p>
        </p:txBody>
      </p:sp>
      <p:sp>
        <p:nvSpPr>
          <p:cNvPr id="33" name="직사각형 32"/>
          <p:cNvSpPr/>
          <p:nvPr/>
        </p:nvSpPr>
        <p:spPr>
          <a:xfrm>
            <a:off x="923378" y="1478475"/>
            <a:ext cx="798500" cy="199373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10799" bIns="10799" anchor="ctr">
            <a:spAutoFit/>
          </a:bodyPr>
          <a:lstStyle/>
          <a:p>
            <a:pPr algn="r">
              <a:defRPr lang="ko-KR" altLang="en-US"/>
            </a:pPr>
            <a:r>
              <a:rPr lang="ko-KR" altLang="en-US" sz="1000" b="1">
                <a:solidFill>
                  <a:schemeClr val="accent1">
                    <a:lumMod val="75000"/>
                  </a:schemeClr>
                </a:solidFill>
              </a:rPr>
              <a:t>채널 상태</a:t>
            </a:r>
            <a:endParaRPr lang="en-US" altLang="ko-KR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4" name="직선 화살표 연결선 33"/>
          <p:cNvCxnSpPr>
            <a:cxnSpLocks/>
            <a:stCxn id="33" idx="3"/>
            <a:endCxn id="35" idx="1"/>
          </p:cNvCxnSpPr>
          <p:nvPr/>
        </p:nvCxnSpPr>
        <p:spPr>
          <a:xfrm>
            <a:off x="1721878" y="1578162"/>
            <a:ext cx="200291" cy="48130"/>
          </a:xfrm>
          <a:prstGeom prst="straightConnector1">
            <a:avLst/>
          </a:prstGeom>
          <a:ln w="9525">
            <a:solidFill>
              <a:srgbClr val="00206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922169" y="1476703"/>
            <a:ext cx="1908985" cy="299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rgbClr val="171A1B"/>
                </a:solidFill>
              </a:rPr>
              <a:t>온라인</a:t>
            </a:r>
            <a:r>
              <a:rPr lang="en-US" altLang="ko-KR" sz="1000">
                <a:solidFill>
                  <a:srgbClr val="171A1B"/>
                </a:solidFill>
              </a:rPr>
              <a:t>: 1 </a:t>
            </a:r>
            <a:r>
              <a:rPr lang="ko-KR" altLang="en-US" sz="1000">
                <a:solidFill>
                  <a:srgbClr val="171A1B"/>
                </a:solidFill>
              </a:rPr>
              <a:t>오프라인</a:t>
            </a:r>
            <a:r>
              <a:rPr lang="en-US" altLang="ko-KR" sz="1000">
                <a:solidFill>
                  <a:srgbClr val="171A1B"/>
                </a:solidFill>
              </a:rPr>
              <a:t>: 1</a:t>
            </a:r>
            <a:endParaRPr lang="ko-KR" altLang="en-US" sz="1000">
              <a:solidFill>
                <a:srgbClr val="171A1B"/>
              </a:solidFill>
            </a:endParaRPr>
          </a:p>
        </p:txBody>
      </p:sp>
      <p:pic>
        <p:nvPicPr>
          <p:cNvPr id="36" name="Picture 4" descr="Menu, lines, hamburger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333352" y="1476704"/>
            <a:ext cx="238509" cy="238509"/>
          </a:xfrm>
          <a:prstGeom prst="rect">
            <a:avLst/>
          </a:prstGeom>
          <a:noFill/>
        </p:spPr>
      </p:pic>
      <p:sp>
        <p:nvSpPr>
          <p:cNvPr id="37" name="직사각형 36"/>
          <p:cNvSpPr/>
          <p:nvPr/>
        </p:nvSpPr>
        <p:spPr>
          <a:xfrm>
            <a:off x="1063119" y="2573850"/>
            <a:ext cx="638730" cy="199778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10799" bIns="10799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accent1">
                    <a:lumMod val="75000"/>
                  </a:schemeClr>
                </a:solidFill>
              </a:rPr>
              <a:t>재생목록</a:t>
            </a:r>
            <a:endParaRPr lang="en-US" altLang="ko-KR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8" name="직선 화살표 연결선 37"/>
          <p:cNvCxnSpPr>
            <a:stCxn id="37" idx="3"/>
          </p:cNvCxnSpPr>
          <p:nvPr/>
        </p:nvCxnSpPr>
        <p:spPr>
          <a:xfrm>
            <a:off x="1701849" y="2673056"/>
            <a:ext cx="267460" cy="31169"/>
          </a:xfrm>
          <a:prstGeom prst="straightConnector1">
            <a:avLst/>
          </a:prstGeom>
          <a:ln w="9525">
            <a:solidFill>
              <a:srgbClr val="00206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866143" y="1345125"/>
            <a:ext cx="2414744" cy="351600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10799" bIns="10799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1000" b="1" dirty="0">
                <a:solidFill>
                  <a:schemeClr val="accent1">
                    <a:lumMod val="75000"/>
                  </a:schemeClr>
                </a:solidFill>
              </a:rPr>
              <a:t>메뉴</a:t>
            </a:r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0">
              <a:defRPr lang="ko-KR" altLang="en-US"/>
            </a:pPr>
            <a:r>
              <a:rPr lang="ko-KR" altLang="en-US" sz="1000" b="1" dirty="0">
                <a:solidFill>
                  <a:schemeClr val="accent1">
                    <a:lumMod val="75000"/>
                  </a:schemeClr>
                </a:solidFill>
              </a:rPr>
              <a:t>설정, 사용자 정보, </a:t>
            </a:r>
            <a:r>
              <a:rPr lang="ko-KR" altLang="en-US" sz="1000" b="1" dirty="0" err="1">
                <a:solidFill>
                  <a:schemeClr val="accent1">
                    <a:lumMod val="75000"/>
                  </a:schemeClr>
                </a:solidFill>
              </a:rPr>
              <a:t>앱정보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0" name="직선 화살표 연결선 39"/>
          <p:cNvCxnSpPr>
            <a:stCxn id="39" idx="1"/>
            <a:endCxn id="36" idx="3"/>
          </p:cNvCxnSpPr>
          <p:nvPr/>
        </p:nvCxnSpPr>
        <p:spPr>
          <a:xfrm rot="10800000" flipV="1">
            <a:off x="4571861" y="1520925"/>
            <a:ext cx="294282" cy="75033"/>
          </a:xfrm>
          <a:prstGeom prst="straightConnector1">
            <a:avLst/>
          </a:prstGeom>
          <a:ln w="9525">
            <a:solidFill>
              <a:srgbClr val="00206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005585" y="2176794"/>
            <a:ext cx="2414932" cy="436294"/>
          </a:xfrm>
          <a:prstGeom prst="rect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/>
          </a:p>
        </p:txBody>
      </p:sp>
      <p:sp>
        <p:nvSpPr>
          <p:cNvPr id="44" name="직사각형 43"/>
          <p:cNvSpPr/>
          <p:nvPr/>
        </p:nvSpPr>
        <p:spPr>
          <a:xfrm>
            <a:off x="2005585" y="2688641"/>
            <a:ext cx="2414932" cy="436294"/>
          </a:xfrm>
          <a:prstGeom prst="rect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/>
          </a:p>
        </p:txBody>
      </p:sp>
      <p:pic>
        <p:nvPicPr>
          <p:cNvPr id="47" name="Picture 8" descr="VLC for Android - Apps on Google Play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805229" y="1752572"/>
            <a:ext cx="2090540" cy="1045270"/>
          </a:xfrm>
          <a:prstGeom prst="rect">
            <a:avLst/>
          </a:prstGeom>
          <a:noFill/>
        </p:spPr>
      </p:pic>
      <p:cxnSp>
        <p:nvCxnSpPr>
          <p:cNvPr id="48" name="직선 화살표 연결선 47"/>
          <p:cNvCxnSpPr/>
          <p:nvPr/>
        </p:nvCxnSpPr>
        <p:spPr>
          <a:xfrm>
            <a:off x="4500571" y="2363187"/>
            <a:ext cx="118698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4499915" y="2546951"/>
            <a:ext cx="118764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2" name="사각형: 둥근 모서리 51"/>
          <p:cNvSpPr/>
          <p:nvPr/>
        </p:nvSpPr>
        <p:spPr>
          <a:xfrm>
            <a:off x="2005586" y="1892259"/>
            <a:ext cx="1093750" cy="174655"/>
          </a:xfrm>
          <a:prstGeom prst="roundRect">
            <a:avLst>
              <a:gd name="adj" fmla="val 7882"/>
            </a:avLst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5" name="사각형: 둥근 모서리 54"/>
          <p:cNvSpPr/>
          <p:nvPr/>
        </p:nvSpPr>
        <p:spPr>
          <a:xfrm>
            <a:off x="3366796" y="1892259"/>
            <a:ext cx="1133118" cy="174656"/>
          </a:xfrm>
          <a:prstGeom prst="roundRect">
            <a:avLst>
              <a:gd name="adj" fmla="val 7882"/>
            </a:avLst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즐겨찾기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99131" y="1794776"/>
            <a:ext cx="922388" cy="355034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10799" bIns="10799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accent1">
                    <a:lumMod val="75000"/>
                  </a:schemeClr>
                </a:solidFill>
              </a:rPr>
              <a:t>재생목록</a:t>
            </a:r>
          </a:p>
          <a:p>
            <a:pPr algn="ctr">
              <a:defRPr lang="ko-KR" altLang="en-US"/>
            </a:pPr>
            <a:r>
              <a:rPr lang="ko-KR" altLang="en-US" sz="1000" b="1">
                <a:solidFill>
                  <a:schemeClr val="accent1">
                    <a:lumMod val="75000"/>
                  </a:schemeClr>
                </a:solidFill>
              </a:rPr>
              <a:t>카테고리</a:t>
            </a:r>
            <a:endParaRPr lang="en-US" altLang="ko-KR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7" name="직선 화살표 연결선 56"/>
          <p:cNvCxnSpPr>
            <a:stCxn id="56" idx="3"/>
          </p:cNvCxnSpPr>
          <p:nvPr/>
        </p:nvCxnSpPr>
        <p:spPr>
          <a:xfrm>
            <a:off x="1721519" y="1972293"/>
            <a:ext cx="267460" cy="31169"/>
          </a:xfrm>
          <a:prstGeom prst="straightConnector1">
            <a:avLst/>
          </a:prstGeom>
          <a:ln w="9525">
            <a:solidFill>
              <a:srgbClr val="00206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9" idx="2"/>
          </p:cNvCxnSpPr>
          <p:nvPr/>
        </p:nvCxnSpPr>
        <p:spPr>
          <a:xfrm>
            <a:off x="3769485" y="1156329"/>
            <a:ext cx="190832" cy="325809"/>
          </a:xfrm>
          <a:prstGeom prst="straightConnector1">
            <a:avLst/>
          </a:prstGeom>
          <a:ln w="9525">
            <a:solidFill>
              <a:srgbClr val="00206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3299560" y="802647"/>
            <a:ext cx="939849" cy="35368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10799" bIns="10799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chemeClr val="accent1">
                    <a:lumMod val="75000"/>
                  </a:schemeClr>
                </a:solidFill>
              </a:rPr>
              <a:t>채널 상태로 목록 필터링</a:t>
            </a:r>
            <a:endParaRPr lang="en-US" altLang="ko-KR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790031" y="636380"/>
            <a:ext cx="2490856" cy="153888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1000">
                <a:solidFill>
                  <a:srgbClr val="0033CC"/>
                </a:solidFill>
                <a:latin typeface="+mn-ea"/>
              </a:rPr>
              <a:t>전체목록</a:t>
            </a:r>
            <a:r>
              <a:rPr lang="en-US" altLang="ko-KR" sz="1000">
                <a:solidFill>
                  <a:srgbClr val="0033CC"/>
                </a:solidFill>
                <a:latin typeface="+mn-ea"/>
              </a:rPr>
              <a:t>(</a:t>
            </a:r>
            <a:r>
              <a:rPr lang="ko-KR" altLang="en-US" sz="1000">
                <a:solidFill>
                  <a:srgbClr val="0033CC"/>
                </a:solidFill>
                <a:latin typeface="+mn-ea"/>
              </a:rPr>
              <a:t>테두리만 나오게 디자인</a:t>
            </a:r>
            <a:r>
              <a:rPr lang="en-US" altLang="ko-KR" sz="1000">
                <a:solidFill>
                  <a:srgbClr val="0033CC"/>
                </a:solidFill>
                <a:latin typeface="+mn-ea"/>
              </a:rPr>
              <a:t>)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790031" y="811943"/>
            <a:ext cx="603267" cy="153888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1000">
                <a:solidFill>
                  <a:srgbClr val="0033CC"/>
                </a:solidFill>
                <a:latin typeface="+mn-ea"/>
              </a:rPr>
              <a:t>온라인</a:t>
            </a:r>
            <a:endParaRPr lang="en-US" altLang="ko-KR" sz="1000">
              <a:solidFill>
                <a:srgbClr val="0033CC"/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790031" y="1005576"/>
            <a:ext cx="603267" cy="153888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1000">
                <a:solidFill>
                  <a:srgbClr val="0033CC"/>
                </a:solidFill>
                <a:latin typeface="+mn-ea"/>
              </a:rPr>
              <a:t>오프라인</a:t>
            </a:r>
            <a:endParaRPr lang="en-US" altLang="ko-KR" sz="1000">
              <a:solidFill>
                <a:srgbClr val="0033CC"/>
              </a:solidFill>
              <a:latin typeface="+mn-ea"/>
            </a:endParaRPr>
          </a:p>
        </p:txBody>
      </p:sp>
      <p:sp>
        <p:nvSpPr>
          <p:cNvPr id="8" name="왼쪽 중괄호 7"/>
          <p:cNvSpPr/>
          <p:nvPr/>
        </p:nvSpPr>
        <p:spPr>
          <a:xfrm>
            <a:off x="4344322" y="670602"/>
            <a:ext cx="143957" cy="461682"/>
          </a:xfrm>
          <a:prstGeom prst="leftBrace">
            <a:avLst>
              <a:gd name="adj1" fmla="val 8333"/>
              <a:gd name="adj2" fmla="val 50000"/>
            </a:avLst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437150" y="787184"/>
            <a:ext cx="264407" cy="232357"/>
          </a:xfrm>
          <a:prstGeom prst="rect">
            <a:avLst/>
          </a:prstGeom>
          <a:solidFill>
            <a:srgbClr val="0070C0"/>
          </a:solidFill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437150" y="1016121"/>
            <a:ext cx="264407" cy="226858"/>
          </a:xfrm>
          <a:prstGeom prst="rect">
            <a:avLst/>
          </a:prstGeom>
          <a:solidFill>
            <a:srgbClr val="0070C0"/>
          </a:solidFill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4437150" y="560266"/>
            <a:ext cx="264407" cy="236077"/>
          </a:xfrm>
          <a:prstGeom prst="rect">
            <a:avLst/>
          </a:prstGeom>
          <a:solidFill>
            <a:srgbClr val="0070C0"/>
          </a:solidFill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861029" y="1484389"/>
            <a:ext cx="248196" cy="2216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92E96F-0E88-43C3-8A99-1B2F13FFB6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82182">
            <a:off x="4126770" y="1517015"/>
            <a:ext cx="174656" cy="174656"/>
          </a:xfrm>
          <a:prstGeom prst="rect">
            <a:avLst/>
          </a:prstGeom>
        </p:spPr>
      </p:pic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CA0B242-8647-484C-AC06-F06730853741}"/>
              </a:ext>
            </a:extLst>
          </p:cNvPr>
          <p:cNvCxnSpPr>
            <a:cxnSpLocks/>
          </p:cNvCxnSpPr>
          <p:nvPr/>
        </p:nvCxnSpPr>
        <p:spPr>
          <a:xfrm flipH="1">
            <a:off x="4246565" y="1193603"/>
            <a:ext cx="1321840" cy="328302"/>
          </a:xfrm>
          <a:prstGeom prst="straightConnector1">
            <a:avLst/>
          </a:prstGeom>
          <a:ln w="9525">
            <a:solidFill>
              <a:srgbClr val="00206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7ABDF5A-CB9D-4E86-8C19-010B03601B4F}"/>
              </a:ext>
            </a:extLst>
          </p:cNvPr>
          <p:cNvSpPr/>
          <p:nvPr/>
        </p:nvSpPr>
        <p:spPr>
          <a:xfrm>
            <a:off x="5548773" y="1076217"/>
            <a:ext cx="2414744" cy="201144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10799" bIns="10799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1000" b="1" dirty="0">
                <a:solidFill>
                  <a:schemeClr val="accent1">
                    <a:lumMod val="75000"/>
                  </a:schemeClr>
                </a:solidFill>
              </a:rPr>
              <a:t>재생목록 갱신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672DD99-B6F3-4AD6-8AE8-57AEB0833B9C}"/>
              </a:ext>
            </a:extLst>
          </p:cNvPr>
          <p:cNvSpPr/>
          <p:nvPr/>
        </p:nvSpPr>
        <p:spPr>
          <a:xfrm>
            <a:off x="4716939" y="2732400"/>
            <a:ext cx="826373" cy="355034"/>
          </a:xfrm>
          <a:prstGeom prst="rect">
            <a:avLst/>
          </a:prstGeom>
          <a:solidFill>
            <a:srgbClr val="FFFF99">
              <a:alpha val="71000"/>
            </a:srgb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10800" bIns="1080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Back </a:t>
            </a:r>
            <a:r>
              <a:rPr lang="ko-KR" altLang="en-US" sz="1000" dirty="0" err="1">
                <a:solidFill>
                  <a:schemeClr val="tx1"/>
                </a:solidFill>
              </a:rPr>
              <a:t>버튼시</a:t>
            </a:r>
            <a:r>
              <a:rPr lang="ko-KR" altLang="en-US" sz="1000" dirty="0">
                <a:solidFill>
                  <a:schemeClr val="tx1"/>
                </a:solidFill>
              </a:rPr>
              <a:t> 목록이동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1B40815-0E50-44EF-B554-AAAE4D642599}"/>
              </a:ext>
            </a:extLst>
          </p:cNvPr>
          <p:cNvSpPr/>
          <p:nvPr/>
        </p:nvSpPr>
        <p:spPr>
          <a:xfrm>
            <a:off x="4731751" y="1860017"/>
            <a:ext cx="942520" cy="355034"/>
          </a:xfrm>
          <a:prstGeom prst="rect">
            <a:avLst/>
          </a:prstGeom>
          <a:solidFill>
            <a:srgbClr val="FFFF99">
              <a:alpha val="71000"/>
            </a:srgb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10800" bIns="1080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000" dirty="0">
                <a:solidFill>
                  <a:schemeClr val="tx1"/>
                </a:solidFill>
              </a:rPr>
              <a:t>재생 항목 </a:t>
            </a:r>
            <a:r>
              <a:rPr lang="ko-KR" altLang="en-US" sz="1000" dirty="0" err="1">
                <a:solidFill>
                  <a:schemeClr val="tx1"/>
                </a:solidFill>
              </a:rPr>
              <a:t>탭시</a:t>
            </a:r>
            <a:endParaRPr lang="ko-KR" altLang="en-US" sz="10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000" dirty="0">
                <a:solidFill>
                  <a:schemeClr val="tx1"/>
                </a:solidFill>
              </a:rPr>
              <a:t>전체 화면 상영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8146" y="36000"/>
            <a:ext cx="2160000" cy="180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로그인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UIMFD0001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로그인</a:t>
            </a:r>
          </a:p>
        </p:txBody>
      </p:sp>
      <p:graphicFrame>
        <p:nvGraphicFramePr>
          <p:cNvPr id="81" name="Group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998463"/>
              </p:ext>
            </p:extLst>
          </p:nvPr>
        </p:nvGraphicFramePr>
        <p:xfrm>
          <a:off x="7963250" y="259170"/>
          <a:ext cx="1939840" cy="2077920"/>
        </p:xfrm>
        <a:graphic>
          <a:graphicData uri="http://schemas.openxmlformats.org/drawingml/2006/table">
            <a:tbl>
              <a:tblPr/>
              <a:tblGrid>
                <a:gridCol w="187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en-US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dk1"/>
                          </a:solidFill>
                        </a:rPr>
                        <a:t>앱 실행 후 로그인 페이지가 나타난다</a:t>
                      </a: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dk1"/>
                          </a:solidFill>
                        </a:rPr>
                        <a:t>자동 로그인 옵션을 선택한 경우 이 단계를 건너 뛴다</a:t>
                      </a: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en-US" altLang="ko-KR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/>
                        <a:buNone/>
                        <a:defRPr lang="ko-KR"/>
                      </a:pPr>
                      <a:r>
                        <a:rPr lang="en-US" altLang="ko-KR" sz="900">
                          <a:latin typeface="+mn-ea"/>
                        </a:rPr>
                        <a:t>ID, Password </a:t>
                      </a:r>
                      <a:r>
                        <a:rPr lang="ko-KR" altLang="en-US" sz="900">
                          <a:latin typeface="+mn-ea"/>
                        </a:rPr>
                        <a:t>입력 및 </a:t>
                      </a:r>
                    </a:p>
                    <a:p>
                      <a:pPr marL="0" lvl="0" indent="0">
                        <a:buFont typeface="Arial"/>
                        <a:buNone/>
                        <a:defRPr lang="ko-KR"/>
                      </a:pPr>
                      <a:r>
                        <a:rPr lang="ko-KR" altLang="en-US" sz="900">
                          <a:latin typeface="+mn-ea"/>
                        </a:rPr>
                        <a:t>시스템 접속</a:t>
                      </a:r>
                      <a:endParaRPr lang="en-US" altLang="ko-KR" sz="900">
                        <a:latin typeface="+mn-ea"/>
                      </a:endParaRP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238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en-US" altLang="ko-KR" sz="9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endParaRPr kumimoji="1" lang="en-US" altLang="ko-KR" sz="900" b="0" i="0" u="none" strike="noStrike" cap="none" normalizeH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 lang="ko-KR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시스템 메시지</a:t>
                      </a:r>
                    </a:p>
                    <a:p>
                      <a:pPr marL="0" lv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 lang="ko-KR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ID/Password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다시 확인해주세요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lv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 lang="ko-KR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인증된 사용자 기기가 아닙니다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lv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 lang="ko-KR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서버 연결에 실패했습니다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사각형: 둥근 모서리 5"/>
          <p:cNvSpPr/>
          <p:nvPr/>
        </p:nvSpPr>
        <p:spPr>
          <a:xfrm>
            <a:off x="2065754" y="1259681"/>
            <a:ext cx="2808312" cy="4338637"/>
          </a:xfrm>
          <a:prstGeom prst="roundRect">
            <a:avLst>
              <a:gd name="adj" fmla="val 2811"/>
            </a:avLst>
          </a:pr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356897" y="1384812"/>
            <a:ext cx="2270417" cy="546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</a:rPr>
              <a:t>소방헬기 </a:t>
            </a:r>
          </a:p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</a:rPr>
              <a:t>통합지휘 시스템</a:t>
            </a:r>
          </a:p>
        </p:txBody>
      </p:sp>
      <p:sp>
        <p:nvSpPr>
          <p:cNvPr id="2053" name="사각형: 둥근 모서리 5"/>
          <p:cNvSpPr/>
          <p:nvPr/>
        </p:nvSpPr>
        <p:spPr>
          <a:xfrm>
            <a:off x="2065356" y="2169293"/>
            <a:ext cx="2808312" cy="3419871"/>
          </a:xfrm>
          <a:prstGeom prst="roundRect">
            <a:avLst>
              <a:gd name="adj" fmla="val 28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4" name="직사각형 8"/>
          <p:cNvSpPr/>
          <p:nvPr/>
        </p:nvSpPr>
        <p:spPr>
          <a:xfrm>
            <a:off x="2415105" y="2559274"/>
            <a:ext cx="2113519" cy="23450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>
              <a:defRPr lang="ko-KR" altLang="en-US"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055" name="직사각형 8"/>
          <p:cNvSpPr/>
          <p:nvPr/>
        </p:nvSpPr>
        <p:spPr>
          <a:xfrm>
            <a:off x="2415600" y="2847900"/>
            <a:ext cx="2113200" cy="234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lvl="0">
              <a:defRPr lang="ko-KR" altLang="en-US"/>
            </a:pPr>
            <a:endParaRPr lang="ko-KR" altLang="en-US" sz="1000">
              <a:solidFill>
                <a:schemeClr val="tx1"/>
              </a:solidFill>
            </a:endParaRPr>
          </a:p>
        </p:txBody>
      </p:sp>
      <p:pic>
        <p:nvPicPr>
          <p:cNvPr id="2058" name="그림 205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15600" y="2559446"/>
            <a:ext cx="259419" cy="224928"/>
          </a:xfrm>
          <a:prstGeom prst="rect">
            <a:avLst/>
          </a:prstGeom>
        </p:spPr>
      </p:pic>
      <p:pic>
        <p:nvPicPr>
          <p:cNvPr id="2059" name="그림 205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15600" y="2851500"/>
            <a:ext cx="253102" cy="234000"/>
          </a:xfrm>
          <a:prstGeom prst="rect">
            <a:avLst/>
          </a:prstGeom>
        </p:spPr>
      </p:pic>
      <p:sp>
        <p:nvSpPr>
          <p:cNvPr id="2060" name="TextBox 2059"/>
          <p:cNvSpPr txBox="1"/>
          <p:nvPr/>
        </p:nvSpPr>
        <p:spPr>
          <a:xfrm>
            <a:off x="2649934" y="2552302"/>
            <a:ext cx="1035844" cy="261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>
                    <a:lumMod val="60000"/>
                  </a:schemeClr>
                </a:solidFill>
              </a:rPr>
              <a:t>Username</a:t>
            </a:r>
          </a:p>
        </p:txBody>
      </p:sp>
      <p:sp>
        <p:nvSpPr>
          <p:cNvPr id="2061" name="TextBox 2060"/>
          <p:cNvSpPr txBox="1"/>
          <p:nvPr/>
        </p:nvSpPr>
        <p:spPr>
          <a:xfrm>
            <a:off x="2643980" y="2834480"/>
            <a:ext cx="1035844" cy="261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>
                    <a:lumMod val="60000"/>
                  </a:schemeClr>
                </a:solidFill>
              </a:rPr>
              <a:t>Password</a:t>
            </a:r>
          </a:p>
        </p:txBody>
      </p:sp>
      <p:sp>
        <p:nvSpPr>
          <p:cNvPr id="2062" name="직사각형 12"/>
          <p:cNvSpPr/>
          <p:nvPr/>
        </p:nvSpPr>
        <p:spPr>
          <a:xfrm>
            <a:off x="2415600" y="3240300"/>
            <a:ext cx="2120550" cy="3090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900" b="1">
                <a:latin typeface="맑은 고딕"/>
                <a:ea typeface="맑은 고딕"/>
              </a:rPr>
              <a:t>로그인</a:t>
            </a:r>
          </a:p>
        </p:txBody>
      </p:sp>
      <p:sp>
        <p:nvSpPr>
          <p:cNvPr id="2064" name="직사각형 12"/>
          <p:cNvSpPr/>
          <p:nvPr/>
        </p:nvSpPr>
        <p:spPr>
          <a:xfrm>
            <a:off x="2419172" y="3583200"/>
            <a:ext cx="2120550" cy="3090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900" b="1">
                <a:latin typeface="맑은 고딕"/>
                <a:ea typeface="맑은 고딕"/>
              </a:rPr>
              <a:t>입력지우기</a:t>
            </a:r>
          </a:p>
        </p:txBody>
      </p:sp>
      <p:pic>
        <p:nvPicPr>
          <p:cNvPr id="2065" name="그림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43710" y="4106067"/>
            <a:ext cx="240712" cy="227700"/>
          </a:xfrm>
          <a:prstGeom prst="rect">
            <a:avLst/>
          </a:prstGeom>
        </p:spPr>
      </p:pic>
      <p:pic>
        <p:nvPicPr>
          <p:cNvPr id="2066" name="그림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43750" y="4367100"/>
            <a:ext cx="239760" cy="226800"/>
          </a:xfrm>
          <a:prstGeom prst="rect">
            <a:avLst/>
          </a:prstGeom>
        </p:spPr>
      </p:pic>
      <p:pic>
        <p:nvPicPr>
          <p:cNvPr id="2067" name="그림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43750" y="4633500"/>
            <a:ext cx="239760" cy="226800"/>
          </a:xfrm>
          <a:prstGeom prst="rect">
            <a:avLst/>
          </a:prstGeom>
        </p:spPr>
      </p:pic>
      <p:cxnSp>
        <p:nvCxnSpPr>
          <p:cNvPr id="2068" name="직선 연결선 2067"/>
          <p:cNvCxnSpPr/>
          <p:nvPr/>
        </p:nvCxnSpPr>
        <p:spPr>
          <a:xfrm flipV="1">
            <a:off x="2309415" y="4012010"/>
            <a:ext cx="2381250" cy="0"/>
          </a:xfrm>
          <a:prstGeom prst="line">
            <a:avLst/>
          </a:prstGeom>
          <a:ln>
            <a:solidFill>
              <a:schemeClr val="bg1">
                <a:lumMod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9" name="직사각형 14"/>
          <p:cNvSpPr/>
          <p:nvPr/>
        </p:nvSpPr>
        <p:spPr>
          <a:xfrm>
            <a:off x="3122335" y="4087668"/>
            <a:ext cx="1163134" cy="267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  <a:latin typeface="Tahoma"/>
                <a:cs typeface="Tahoma"/>
              </a:rPr>
              <a:t>아이디</a:t>
            </a:r>
            <a:r>
              <a:rPr lang="en-US" altLang="ko-KR" sz="100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ko-KR" altLang="en-US" sz="1000">
                <a:solidFill>
                  <a:schemeClr val="tx1"/>
                </a:solidFill>
                <a:latin typeface="Tahoma"/>
                <a:cs typeface="Tahoma"/>
              </a:rPr>
              <a:t>저장</a:t>
            </a:r>
          </a:p>
        </p:txBody>
      </p:sp>
      <p:sp>
        <p:nvSpPr>
          <p:cNvPr id="2070" name="직사각형 14"/>
          <p:cNvSpPr/>
          <p:nvPr/>
        </p:nvSpPr>
        <p:spPr>
          <a:xfrm>
            <a:off x="3121200" y="4349100"/>
            <a:ext cx="1162800" cy="26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  <a:latin typeface="Tahoma"/>
                <a:cs typeface="Tahoma"/>
              </a:rPr>
              <a:t>패스워드 저장</a:t>
            </a:r>
          </a:p>
        </p:txBody>
      </p:sp>
      <p:sp>
        <p:nvSpPr>
          <p:cNvPr id="2071" name="직사각형 14"/>
          <p:cNvSpPr/>
          <p:nvPr/>
        </p:nvSpPr>
        <p:spPr>
          <a:xfrm>
            <a:off x="3121200" y="4597500"/>
            <a:ext cx="1162800" cy="26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  <a:latin typeface="Tahoma"/>
                <a:cs typeface="Tahoma"/>
              </a:rPr>
              <a:t>자동 로그인</a:t>
            </a:r>
          </a:p>
        </p:txBody>
      </p:sp>
      <p:sp>
        <p:nvSpPr>
          <p:cNvPr id="2072" name="모서리가 둥근 직사각형 12"/>
          <p:cNvSpPr/>
          <p:nvPr/>
        </p:nvSpPr>
        <p:spPr>
          <a:xfrm>
            <a:off x="2117278" y="2718809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2073" name="모서리가 둥근 직사각형 12"/>
          <p:cNvSpPr/>
          <p:nvPr/>
        </p:nvSpPr>
        <p:spPr>
          <a:xfrm>
            <a:off x="2225858" y="5152544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2074" name="사각형: 둥근 모서리 29"/>
          <p:cNvSpPr/>
          <p:nvPr/>
        </p:nvSpPr>
        <p:spPr>
          <a:xfrm>
            <a:off x="2158949" y="5087407"/>
            <a:ext cx="2636130" cy="375354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UIMFD0002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로그인 </a:t>
            </a:r>
            <a:r>
              <a:rPr lang="en-US" altLang="ko-KR"/>
              <a:t>&gt;</a:t>
            </a:r>
            <a:r>
              <a:rPr lang="ko-KR" altLang="en-US"/>
              <a:t> 재생목록</a:t>
            </a:r>
          </a:p>
        </p:txBody>
      </p:sp>
      <p:graphicFrame>
        <p:nvGraphicFramePr>
          <p:cNvPr id="81" name="Group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484895"/>
              </p:ext>
            </p:extLst>
          </p:nvPr>
        </p:nvGraphicFramePr>
        <p:xfrm>
          <a:off x="7963250" y="259170"/>
          <a:ext cx="1936215" cy="5945760"/>
        </p:xfrm>
        <a:graphic>
          <a:graphicData uri="http://schemas.openxmlformats.org/drawingml/2006/table">
            <a:tbl>
              <a:tblPr/>
              <a:tblGrid>
                <a:gridCol w="187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en-US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</a:rPr>
                        <a:t>로그인 후 보여지는 메인 페이지로 페이지 </a:t>
                      </a:r>
                      <a:r>
                        <a:rPr lang="ko-KR" altLang="en-US" sz="900" dirty="0" err="1">
                          <a:solidFill>
                            <a:schemeClr val="dk1"/>
                          </a:solidFill>
                        </a:rPr>
                        <a:t>시작시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dk1"/>
                          </a:solidFill>
                        </a:rPr>
                        <a:t>"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</a:rPr>
                        <a:t>재생목록 자동 갱신</a:t>
                      </a:r>
                      <a:r>
                        <a:rPr lang="en-US" altLang="ko-KR" sz="900" dirty="0">
                          <a:solidFill>
                            <a:schemeClr val="dk1"/>
                          </a:solidFill>
                        </a:rPr>
                        <a:t>" 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</a:rPr>
                        <a:t>옵션이 선택된 경우</a:t>
                      </a:r>
                      <a:r>
                        <a:rPr lang="en-US" altLang="ko-KR" sz="900" dirty="0">
                          <a:solidFill>
                            <a:schemeClr val="dk1"/>
                          </a:solidFill>
                        </a:rPr>
                        <a:t>" 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</a:rPr>
                        <a:t>서버로부터 재생 목록을 받아 갱신하며 이후 목록 페이지에 머무르는 동안 자동 목록 갱신 주기에 맞춰서 목록을 갱신</a:t>
                      </a:r>
                      <a:endParaRPr lang="en-US" altLang="ko-KR"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</a:rPr>
                        <a:t>재생 </a:t>
                      </a:r>
                      <a:r>
                        <a:rPr lang="ko-KR" altLang="en-US" sz="900" dirty="0" err="1">
                          <a:solidFill>
                            <a:schemeClr val="dk1"/>
                          </a:solidFill>
                        </a:rPr>
                        <a:t>완료후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</a:rPr>
                        <a:t> 목록으로 </a:t>
                      </a:r>
                      <a:r>
                        <a:rPr lang="ko-KR" altLang="en-US" sz="900" dirty="0" err="1">
                          <a:solidFill>
                            <a:schemeClr val="dk1"/>
                          </a:solidFill>
                        </a:rPr>
                        <a:t>돌아왔을때도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</a:rPr>
                        <a:t> 목록 갱신을 수행한다</a:t>
                      </a:r>
                      <a:r>
                        <a:rPr lang="en-US" altLang="ko-KR" sz="900" dirty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</a:rPr>
                        <a:t>목록 갱신 실패시에는 이전 목록을 보여주며 실패 오류를 화면 하단에 표시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en-US" altLang="ko-KR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카메라 상태 표시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* 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온라인 재생 항목 수</a:t>
                      </a:r>
                    </a:p>
                    <a:p>
                      <a:pPr marL="0" lv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* 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오프라인 재생 항목 수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en-US" altLang="ko-KR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목록 필터링 기능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* 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전체 목록 보기</a:t>
                      </a:r>
                    </a:p>
                    <a:p>
                      <a:pPr marL="0" lv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* 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즐겨찾기 목록 보기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38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en-US" altLang="ko-KR" sz="900" b="0" i="0" u="none" strike="noStrike" kern="1200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1" lang="en-US" altLang="ko-KR" sz="900" b="0" i="0" u="none" strike="noStrike" kern="1200" cap="none" normalizeH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재생 항목 표시</a:t>
                      </a:r>
                    </a:p>
                    <a:p>
                      <a:pPr marL="0" lv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- 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재생 항목 이름</a:t>
                      </a:r>
                    </a:p>
                    <a:p>
                      <a:pPr marL="0" lv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- 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이미지로 온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/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오프라인 표시</a:t>
                      </a:r>
                    </a:p>
                    <a:p>
                      <a:pPr marL="0" lv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- 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온라인 시작 종료 시간 표시</a:t>
                      </a:r>
                      <a:endParaRPr lang="en-US" altLang="ko-KR" sz="9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en-US" altLang="ko-KR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 lang="ko-KR"/>
                      </a:pPr>
                      <a:r>
                        <a:rPr lang="ko-KR" altLang="en-US" sz="900">
                          <a:latin typeface="+mn-ea"/>
                          <a:ea typeface="+mn-ea"/>
                        </a:rPr>
                        <a:t>즐겨찾기 추가</a:t>
                      </a:r>
                      <a:r>
                        <a:rPr lang="en-US" altLang="ko-KR" sz="90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900">
                        <a:latin typeface="+mn-ea"/>
                        <a:ea typeface="+mn-ea"/>
                      </a:endParaRP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en-US" altLang="ko-KR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  <a:buFont typeface="Arial"/>
                        <a:buNone/>
                        <a:defRPr lang="ko-KR" altLang="en-US"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재생 항목 </a:t>
                      </a:r>
                      <a:r>
                        <a:rPr lang="ko-KR" altLang="en-US" sz="900" b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 err="1">
                          <a:latin typeface="+mn-ea"/>
                          <a:ea typeface="+mn-ea"/>
                        </a:rPr>
                        <a:t>토글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 방식으로 아래 재생 버튼 화면 보이거나 숨김</a:t>
                      </a:r>
                    </a:p>
                    <a:p>
                      <a:pPr marL="0" indent="0" algn="l">
                        <a:spcAft>
                          <a:spcPts val="0"/>
                        </a:spcAft>
                        <a:buFontTx/>
                        <a:buNone/>
                        <a:defRPr lang="ko-KR" altLang="en-US"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각 카메라 영상 채널 </a:t>
                      </a:r>
                      <a:r>
                        <a:rPr lang="ko-KR" altLang="en-US" sz="900" b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 영상 표시영역에 재생 시작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  <a:p>
                      <a:pPr marL="0" indent="0" algn="l">
                        <a:spcAft>
                          <a:spcPts val="0"/>
                        </a:spcAft>
                        <a:buFontTx/>
                        <a:buNone/>
                        <a:defRPr lang="ko-KR" altLang="en-US"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 만약 카메라가 </a:t>
                      </a:r>
                      <a:r>
                        <a:rPr lang="ko-KR" altLang="en-US" sz="900" b="0" dirty="0" err="1">
                          <a:latin typeface="+mn-ea"/>
                          <a:ea typeface="+mn-ea"/>
                        </a:rPr>
                        <a:t>동작중이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 아니라면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메시지를 하단에 표시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재생화면에 우측상단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아이콘 클릭 시 영상재생 중단</a:t>
                      </a:r>
                      <a:endParaRPr lang="en-US" altLang="ko-KR" sz="9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재생화면에 우측상단 </a:t>
                      </a:r>
                      <a:r>
                        <a:rPr lang="ko-KR" altLang="en-US" sz="9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크게하기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아이콘 클릭 시 전체화면으로 재생</a:t>
                      </a:r>
                      <a:endParaRPr lang="en-US" altLang="ko-KR" sz="9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en-US" altLang="ko-KR" sz="900" b="0" i="0" u="none" strike="noStrike" cap="none" normalizeH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  <a:buFontTx/>
                        <a:buNone/>
                        <a:defRPr lang="ko-KR" altLang="en-US"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GPS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좌표 주소 </a:t>
                      </a:r>
                      <a:r>
                        <a:rPr lang="ko-KR" altLang="en-US" sz="900" b="0" dirty="0" err="1">
                          <a:latin typeface="+mn-ea"/>
                          <a:ea typeface="+mn-ea"/>
                        </a:rPr>
                        <a:t>존재시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표시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689432"/>
                  </a:ext>
                </a:extLst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8146" y="36000"/>
            <a:ext cx="2160000" cy="180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재생목록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931136" y="1016155"/>
            <a:ext cx="2808312" cy="4608512"/>
          </a:xfrm>
          <a:prstGeom prst="roundRect">
            <a:avLst>
              <a:gd name="adj" fmla="val 2811"/>
            </a:avLst>
          </a:pr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23039" y="1517057"/>
            <a:ext cx="2803702" cy="410558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/>
          </a:p>
        </p:txBody>
      </p:sp>
      <p:sp>
        <p:nvSpPr>
          <p:cNvPr id="32" name="직사각형 31"/>
          <p:cNvSpPr/>
          <p:nvPr/>
        </p:nvSpPr>
        <p:spPr>
          <a:xfrm>
            <a:off x="1048764" y="1862558"/>
            <a:ext cx="2414932" cy="436294"/>
          </a:xfrm>
          <a:prstGeom prst="rect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/>
          </a:p>
        </p:txBody>
      </p:sp>
      <p:sp>
        <p:nvSpPr>
          <p:cNvPr id="33" name="직사각형 32"/>
          <p:cNvSpPr/>
          <p:nvPr/>
        </p:nvSpPr>
        <p:spPr>
          <a:xfrm>
            <a:off x="1474026" y="1880842"/>
            <a:ext cx="1584176" cy="216534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10799" bIns="10799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1100" b="1">
                <a:solidFill>
                  <a:schemeClr val="tx1"/>
                </a:solidFill>
              </a:rPr>
              <a:t>경기 </a:t>
            </a:r>
            <a:r>
              <a:rPr lang="en-US" altLang="ko-KR" sz="1100" b="1">
                <a:solidFill>
                  <a:schemeClr val="tx1"/>
                </a:solidFill>
              </a:rPr>
              <a:t>1</a:t>
            </a:r>
            <a:r>
              <a:rPr lang="ko-KR" altLang="en-US" sz="1100" b="1">
                <a:solidFill>
                  <a:schemeClr val="tx1"/>
                </a:solidFill>
              </a:rPr>
              <a:t>호기</a:t>
            </a:r>
            <a:endParaRPr lang="en-US" altLang="ko-KR" sz="1100" b="1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48764" y="2374405"/>
            <a:ext cx="2414932" cy="436294"/>
          </a:xfrm>
          <a:prstGeom prst="rect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/>
          </a:p>
        </p:txBody>
      </p:sp>
      <p:sp>
        <p:nvSpPr>
          <p:cNvPr id="40" name="사각형: 둥근 모서리 39"/>
          <p:cNvSpPr/>
          <p:nvPr/>
        </p:nvSpPr>
        <p:spPr>
          <a:xfrm>
            <a:off x="1048765" y="1578023"/>
            <a:ext cx="1093750" cy="174655"/>
          </a:xfrm>
          <a:prstGeom prst="roundRect">
            <a:avLst>
              <a:gd name="adj" fmla="val 7882"/>
            </a:avLst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rgbClr val="0070C0"/>
                </a:solidFill>
              </a:rPr>
              <a:t>전체</a:t>
            </a:r>
          </a:p>
        </p:txBody>
      </p:sp>
      <p:sp>
        <p:nvSpPr>
          <p:cNvPr id="41" name="사각형: 둥근 모서리 40"/>
          <p:cNvSpPr/>
          <p:nvPr/>
        </p:nvSpPr>
        <p:spPr>
          <a:xfrm>
            <a:off x="2409975" y="1578023"/>
            <a:ext cx="1133118" cy="174656"/>
          </a:xfrm>
          <a:prstGeom prst="roundRect">
            <a:avLst>
              <a:gd name="adj" fmla="val 7882"/>
            </a:avLst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rgbClr val="0070D6"/>
                </a:solidFill>
              </a:rPr>
              <a:t>즐겨찾기</a:t>
            </a:r>
          </a:p>
        </p:txBody>
      </p:sp>
      <p:sp>
        <p:nvSpPr>
          <p:cNvPr id="51" name="모서리가 둥근 직사각형 12"/>
          <p:cNvSpPr/>
          <p:nvPr/>
        </p:nvSpPr>
        <p:spPr>
          <a:xfrm>
            <a:off x="682091" y="1182158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52" name="사각형: 둥근 모서리 51"/>
          <p:cNvSpPr/>
          <p:nvPr/>
        </p:nvSpPr>
        <p:spPr>
          <a:xfrm>
            <a:off x="957328" y="1504618"/>
            <a:ext cx="2706480" cy="311115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3" name="모서리가 둥근 직사각형 12"/>
          <p:cNvSpPr/>
          <p:nvPr/>
        </p:nvSpPr>
        <p:spPr>
          <a:xfrm>
            <a:off x="682091" y="1547953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55" name="모서리가 둥근 직사각형 12"/>
          <p:cNvSpPr/>
          <p:nvPr/>
        </p:nvSpPr>
        <p:spPr>
          <a:xfrm>
            <a:off x="3600090" y="1856262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/>
              <a:t>4</a:t>
            </a:r>
            <a:endParaRPr lang="ko-KR" altLang="en-US" sz="1200"/>
          </a:p>
        </p:txBody>
      </p:sp>
      <p:sp>
        <p:nvSpPr>
          <p:cNvPr id="68" name="직사각형 67"/>
          <p:cNvSpPr/>
          <p:nvPr/>
        </p:nvSpPr>
        <p:spPr>
          <a:xfrm>
            <a:off x="1474026" y="2390025"/>
            <a:ext cx="1584176" cy="216534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10799" bIns="10799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1100" b="1" dirty="0">
                <a:solidFill>
                  <a:schemeClr val="tx1"/>
                </a:solidFill>
              </a:rPr>
              <a:t>경기 </a:t>
            </a:r>
            <a:r>
              <a:rPr lang="en-US" altLang="ko-KR" sz="1100" b="1" dirty="0">
                <a:solidFill>
                  <a:schemeClr val="tx1"/>
                </a:solidFill>
              </a:rPr>
              <a:t>2</a:t>
            </a:r>
            <a:r>
              <a:rPr lang="ko-KR" altLang="en-US" sz="1100" b="1" dirty="0">
                <a:solidFill>
                  <a:schemeClr val="tx1"/>
                </a:solidFill>
              </a:rPr>
              <a:t>호기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480869" y="2585694"/>
            <a:ext cx="1686717" cy="211203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36000" rIns="0" bIns="3600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>
                <a:solidFill>
                  <a:schemeClr val="tx1"/>
                </a:solidFill>
              </a:rPr>
              <a:t>                    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61649" y="1963817"/>
            <a:ext cx="241658" cy="24165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51124" y="2457183"/>
            <a:ext cx="241658" cy="24165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50" name="Picture 2" descr="Bookmark, favorite, rate, rating, star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254165" y="2446533"/>
            <a:ext cx="185756" cy="185756"/>
          </a:xfrm>
          <a:prstGeom prst="rect">
            <a:avLst/>
          </a:prstGeom>
          <a:noFill/>
        </p:spPr>
      </p:pic>
      <p:pic>
        <p:nvPicPr>
          <p:cNvPr id="2052" name="Picture 4" descr="Bookmark, media, network, social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224918" y="1913630"/>
            <a:ext cx="199002" cy="199002"/>
          </a:xfrm>
          <a:prstGeom prst="rect">
            <a:avLst/>
          </a:prstGeom>
          <a:noFill/>
        </p:spPr>
      </p:pic>
      <p:sp>
        <p:nvSpPr>
          <p:cNvPr id="74" name="직사각형 73"/>
          <p:cNvSpPr/>
          <p:nvPr/>
        </p:nvSpPr>
        <p:spPr>
          <a:xfrm>
            <a:off x="967442" y="1141267"/>
            <a:ext cx="1676100" cy="299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rgbClr val="171A1B"/>
                </a:solidFill>
              </a:rPr>
              <a:t>온라인</a:t>
            </a:r>
            <a:r>
              <a:rPr lang="en-US" altLang="ko-KR" sz="1000">
                <a:solidFill>
                  <a:srgbClr val="171A1B"/>
                </a:solidFill>
              </a:rPr>
              <a:t>: 1 </a:t>
            </a:r>
            <a:r>
              <a:rPr lang="ko-KR" altLang="en-US" sz="1000">
                <a:solidFill>
                  <a:srgbClr val="171A1B"/>
                </a:solidFill>
              </a:rPr>
              <a:t>오프라인</a:t>
            </a:r>
            <a:r>
              <a:rPr lang="en-US" altLang="ko-KR" sz="1000">
                <a:solidFill>
                  <a:srgbClr val="171A1B"/>
                </a:solidFill>
              </a:rPr>
              <a:t>: 1</a:t>
            </a:r>
            <a:endParaRPr lang="ko-KR" altLang="en-US" sz="1000">
              <a:solidFill>
                <a:srgbClr val="171A1B"/>
              </a:solidFill>
            </a:endParaRPr>
          </a:p>
        </p:txBody>
      </p:sp>
      <p:pic>
        <p:nvPicPr>
          <p:cNvPr id="75" name="Picture 4" descr="Menu, lines, hamburger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378625" y="1141268"/>
            <a:ext cx="238509" cy="238509"/>
          </a:xfrm>
          <a:prstGeom prst="rect">
            <a:avLst/>
          </a:prstGeom>
          <a:noFill/>
        </p:spPr>
      </p:pic>
      <p:sp>
        <p:nvSpPr>
          <p:cNvPr id="77" name="사각형: 둥근 모서리 76"/>
          <p:cNvSpPr/>
          <p:nvPr/>
        </p:nvSpPr>
        <p:spPr>
          <a:xfrm>
            <a:off x="3181095" y="1888807"/>
            <a:ext cx="387271" cy="311115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8" name="사각형: 둥근 모서리 77"/>
          <p:cNvSpPr/>
          <p:nvPr/>
        </p:nvSpPr>
        <p:spPr>
          <a:xfrm>
            <a:off x="1117228" y="1865047"/>
            <a:ext cx="1652839" cy="420810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9" name="모서리가 둥근 직사각형 12"/>
          <p:cNvSpPr/>
          <p:nvPr/>
        </p:nvSpPr>
        <p:spPr>
          <a:xfrm>
            <a:off x="925565" y="1870099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/>
              <a:t>3</a:t>
            </a:r>
            <a:endParaRPr lang="ko-KR" altLang="en-US" sz="1200"/>
          </a:p>
        </p:txBody>
      </p:sp>
      <p:sp>
        <p:nvSpPr>
          <p:cNvPr id="80" name="사각형: 둥근 모서리 79"/>
          <p:cNvSpPr/>
          <p:nvPr/>
        </p:nvSpPr>
        <p:spPr>
          <a:xfrm>
            <a:off x="4266630" y="1016155"/>
            <a:ext cx="2808312" cy="4608512"/>
          </a:xfrm>
          <a:prstGeom prst="roundRect">
            <a:avLst>
              <a:gd name="adj" fmla="val 2811"/>
            </a:avLst>
          </a:pr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4312655" y="1504618"/>
            <a:ext cx="2795043" cy="409692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/>
          </a:p>
        </p:txBody>
      </p:sp>
      <p:sp>
        <p:nvSpPr>
          <p:cNvPr id="83" name="직사각형 82"/>
          <p:cNvSpPr/>
          <p:nvPr/>
        </p:nvSpPr>
        <p:spPr>
          <a:xfrm>
            <a:off x="4433026" y="1862558"/>
            <a:ext cx="2414932" cy="436294"/>
          </a:xfrm>
          <a:prstGeom prst="rect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/>
          </a:p>
        </p:txBody>
      </p:sp>
      <p:sp>
        <p:nvSpPr>
          <p:cNvPr id="84" name="직사각형 83"/>
          <p:cNvSpPr/>
          <p:nvPr/>
        </p:nvSpPr>
        <p:spPr>
          <a:xfrm>
            <a:off x="4858288" y="1880842"/>
            <a:ext cx="1584176" cy="216534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10799" bIns="10799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1100" b="1">
                <a:solidFill>
                  <a:schemeClr val="tx1"/>
                </a:solidFill>
              </a:rPr>
              <a:t>경기 </a:t>
            </a:r>
            <a:r>
              <a:rPr lang="en-US" altLang="ko-KR" sz="1100" b="1">
                <a:solidFill>
                  <a:schemeClr val="tx1"/>
                </a:solidFill>
              </a:rPr>
              <a:t>1</a:t>
            </a:r>
            <a:r>
              <a:rPr lang="ko-KR" altLang="en-US" sz="1100" b="1">
                <a:solidFill>
                  <a:schemeClr val="tx1"/>
                </a:solidFill>
              </a:rPr>
              <a:t>호기</a:t>
            </a:r>
            <a:endParaRPr lang="en-US" altLang="ko-KR" sz="1100" b="1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433026" y="3570831"/>
            <a:ext cx="2414932" cy="436294"/>
          </a:xfrm>
          <a:prstGeom prst="rect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 dirty="0"/>
          </a:p>
        </p:txBody>
      </p:sp>
      <p:sp>
        <p:nvSpPr>
          <p:cNvPr id="86" name="사각형: 둥근 모서리 85"/>
          <p:cNvSpPr/>
          <p:nvPr/>
        </p:nvSpPr>
        <p:spPr>
          <a:xfrm>
            <a:off x="4433027" y="1578023"/>
            <a:ext cx="1093750" cy="174655"/>
          </a:xfrm>
          <a:prstGeom prst="roundRect">
            <a:avLst>
              <a:gd name="adj" fmla="val 7882"/>
            </a:avLst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rgbClr val="0070C0"/>
                </a:solidFill>
              </a:rPr>
              <a:t>전체</a:t>
            </a:r>
          </a:p>
        </p:txBody>
      </p:sp>
      <p:sp>
        <p:nvSpPr>
          <p:cNvPr id="87" name="사각형: 둥근 모서리 86"/>
          <p:cNvSpPr/>
          <p:nvPr/>
        </p:nvSpPr>
        <p:spPr>
          <a:xfrm>
            <a:off x="5794237" y="1578023"/>
            <a:ext cx="1133118" cy="174656"/>
          </a:xfrm>
          <a:prstGeom prst="roundRect">
            <a:avLst>
              <a:gd name="adj" fmla="val 7882"/>
            </a:avLst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rgbClr val="0070D6"/>
                </a:solidFill>
              </a:rPr>
              <a:t>즐겨찾기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4858288" y="3586451"/>
            <a:ext cx="1584176" cy="216534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10799" bIns="10799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1100" b="1" dirty="0">
                <a:solidFill>
                  <a:schemeClr val="tx1"/>
                </a:solidFill>
              </a:rPr>
              <a:t>경기 </a:t>
            </a:r>
            <a:r>
              <a:rPr lang="en-US" altLang="ko-KR" sz="1100" b="1" dirty="0">
                <a:solidFill>
                  <a:schemeClr val="tx1"/>
                </a:solidFill>
              </a:rPr>
              <a:t>2</a:t>
            </a:r>
            <a:r>
              <a:rPr lang="ko-KR" altLang="en-US" sz="1100" b="1" dirty="0">
                <a:solidFill>
                  <a:schemeClr val="tx1"/>
                </a:solidFill>
              </a:rPr>
              <a:t>호기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874656" y="3783247"/>
            <a:ext cx="1686717" cy="211203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36000" rIns="0" bIns="3600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>
                <a:solidFill>
                  <a:schemeClr val="tx1"/>
                </a:solidFill>
              </a:rPr>
              <a:t>    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               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527750" y="1965600"/>
            <a:ext cx="241200" cy="2412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516336" y="3653609"/>
            <a:ext cx="241658" cy="24165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7" name="Picture 2" descr="Bookmark, favorite, rate, rating, star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638427" y="3642959"/>
            <a:ext cx="185756" cy="185756"/>
          </a:xfrm>
          <a:prstGeom prst="rect">
            <a:avLst/>
          </a:prstGeom>
          <a:noFill/>
        </p:spPr>
      </p:pic>
      <p:pic>
        <p:nvPicPr>
          <p:cNvPr id="98" name="Picture 4" descr="Bookmark, media, network, social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609180" y="1913630"/>
            <a:ext cx="199002" cy="199002"/>
          </a:xfrm>
          <a:prstGeom prst="rect">
            <a:avLst/>
          </a:prstGeom>
          <a:noFill/>
        </p:spPr>
      </p:pic>
      <p:pic>
        <p:nvPicPr>
          <p:cNvPr id="100" name="Picture 4" descr="Menu, lines, hamburger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714119" y="1141268"/>
            <a:ext cx="238509" cy="238509"/>
          </a:xfrm>
          <a:prstGeom prst="rect">
            <a:avLst/>
          </a:prstGeom>
          <a:noFill/>
        </p:spPr>
      </p:pic>
      <p:sp>
        <p:nvSpPr>
          <p:cNvPr id="106" name="직사각형 105"/>
          <p:cNvSpPr/>
          <p:nvPr/>
        </p:nvSpPr>
        <p:spPr>
          <a:xfrm>
            <a:off x="4447806" y="2978165"/>
            <a:ext cx="2400151" cy="548863"/>
          </a:xfrm>
          <a:prstGeom prst="rect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/>
          </a:p>
        </p:txBody>
      </p:sp>
      <p:sp>
        <p:nvSpPr>
          <p:cNvPr id="57" name="Text Box"/>
          <p:cNvSpPr/>
          <p:nvPr/>
        </p:nvSpPr>
        <p:spPr>
          <a:xfrm>
            <a:off x="4456800" y="3016298"/>
            <a:ext cx="1198800" cy="23400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9728" tIns="45720" rIns="109728" bIns="4572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lang="ko-KR" altLang="en-US"/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/>
                <a:ea typeface="Segoe UI Symbol"/>
                <a:cs typeface="Segoe UI"/>
              </a:rPr>
              <a:t>1.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/>
                <a:ea typeface="Segoe UI Symbol"/>
                <a:cs typeface="Segoe UI"/>
              </a:rPr>
              <a:t>계기판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  <a:latin typeface="Segoe UI Light"/>
              <a:ea typeface="Segoe UI Symbol"/>
              <a:cs typeface="Segoe UI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5624508" y="3011587"/>
            <a:ext cx="1199675" cy="232529"/>
            <a:chOff x="4546323" y="2409847"/>
            <a:chExt cx="1199675" cy="232529"/>
          </a:xfrm>
          <a:solidFill>
            <a:schemeClr val="bg1"/>
          </a:solidFill>
        </p:grpSpPr>
        <p:sp>
          <p:nvSpPr>
            <p:cNvPr id="109" name="Text Box"/>
            <p:cNvSpPr/>
            <p:nvPr/>
          </p:nvSpPr>
          <p:spPr>
            <a:xfrm>
              <a:off x="4546323" y="2409847"/>
              <a:ext cx="1199675" cy="232529"/>
            </a:xfrm>
            <a:prstGeom prst="rect">
              <a:avLst/>
            </a:prstGeom>
            <a:grpFill/>
            <a:ln w="25400" algn="ctr"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09728" tIns="45720" rIns="109728" bIns="4572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lang="ko-KR" altLang="en-US"/>
              </a:pP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Light"/>
                  <a:ea typeface="Segoe UI Symbol"/>
                  <a:cs typeface="Segoe UI"/>
                </a:rPr>
                <a:t>  </a:t>
              </a:r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Light"/>
                  <a:ea typeface="Segoe UI Symbol"/>
                  <a:cs typeface="Segoe UI"/>
                </a:rPr>
                <a:t>2.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Light"/>
                  <a:ea typeface="Segoe UI Symbol"/>
                  <a:cs typeface="Segoe UI"/>
                </a:rPr>
                <a:t>승객</a:t>
              </a:r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Light"/>
                  <a:ea typeface="Segoe UI Symbol"/>
                  <a:cs typeface="Segoe UI"/>
                </a:rPr>
                <a:t>(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Light"/>
                  <a:ea typeface="Segoe UI Symbol"/>
                  <a:cs typeface="Segoe UI"/>
                </a:rPr>
                <a:t>환자</a:t>
              </a:r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Light"/>
                  <a:ea typeface="Segoe UI Symbol"/>
                  <a:cs typeface="Segoe UI"/>
                </a:rPr>
                <a:t>)</a:t>
              </a:r>
            </a:p>
          </p:txBody>
        </p:sp>
        <p:pic>
          <p:nvPicPr>
            <p:cNvPr id="110" name="Picture 6" descr="Circle, play"/>
            <p:cNvPicPr>
              <a:picLocks noChangeAspect="1" noChangeArrowheads="1"/>
            </p:cNvPicPr>
            <p:nvPr/>
          </p:nvPicPr>
          <p:blipFill rotWithShape="1"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4586408" y="2452077"/>
              <a:ext cx="160663" cy="160663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</p:pic>
      </p:grpSp>
      <p:grpSp>
        <p:nvGrpSpPr>
          <p:cNvPr id="111" name="그룹 110"/>
          <p:cNvGrpSpPr/>
          <p:nvPr/>
        </p:nvGrpSpPr>
        <p:grpSpPr>
          <a:xfrm>
            <a:off x="4457545" y="3247086"/>
            <a:ext cx="1199675" cy="232529"/>
            <a:chOff x="4546323" y="2409847"/>
            <a:chExt cx="1199675" cy="232529"/>
          </a:xfrm>
          <a:solidFill>
            <a:schemeClr val="bg1"/>
          </a:solidFill>
        </p:grpSpPr>
        <p:sp>
          <p:nvSpPr>
            <p:cNvPr id="112" name="Text Box"/>
            <p:cNvSpPr/>
            <p:nvPr/>
          </p:nvSpPr>
          <p:spPr>
            <a:xfrm>
              <a:off x="4546323" y="2409847"/>
              <a:ext cx="1199675" cy="232529"/>
            </a:xfrm>
            <a:prstGeom prst="rect">
              <a:avLst/>
            </a:prstGeom>
            <a:grpFill/>
            <a:ln w="25400" algn="ctr"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09728" tIns="45720" rIns="109728" bIns="4572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lang="ko-KR" altLang="en-US"/>
              </a:pPr>
              <a:r>
                <a:rPr lang="ko-KR" altLang="en-US" sz="100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Light"/>
                  <a:ea typeface="Segoe UI Symbol"/>
                  <a:cs typeface="Segoe UI"/>
                </a:rPr>
                <a:t>        </a:t>
              </a:r>
              <a:r>
                <a:rPr lang="en-US" altLang="ko-KR" sz="100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Light"/>
                  <a:ea typeface="Segoe UI Symbol"/>
                  <a:cs typeface="Segoe UI"/>
                </a:rPr>
                <a:t>3.</a:t>
              </a:r>
              <a:r>
                <a:rPr lang="ko-KR" altLang="en-US" sz="100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Light"/>
                  <a:ea typeface="Segoe UI Symbol"/>
                  <a:cs typeface="Segoe UI"/>
                </a:rPr>
                <a:t>전방</a:t>
              </a:r>
            </a:p>
          </p:txBody>
        </p:sp>
        <p:pic>
          <p:nvPicPr>
            <p:cNvPr id="113" name="Picture 6" descr="Circle, play"/>
            <p:cNvPicPr>
              <a:picLocks noChangeAspect="1" noChangeArrowheads="1"/>
            </p:cNvPicPr>
            <p:nvPr/>
          </p:nvPicPr>
          <p:blipFill rotWithShape="1"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4586408" y="2452077"/>
              <a:ext cx="160663" cy="160663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</p:pic>
      </p:grpSp>
      <p:sp>
        <p:nvSpPr>
          <p:cNvPr id="115" name="Text Box"/>
          <p:cNvSpPr/>
          <p:nvPr/>
        </p:nvSpPr>
        <p:spPr>
          <a:xfrm>
            <a:off x="5624507" y="3250298"/>
            <a:ext cx="1199675" cy="232529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9728" tIns="45720" rIns="109728" bIns="4572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lang="ko-KR" altLang="en-US"/>
            </a:pPr>
            <a:r>
              <a:rPr lang="en-US" altLang="ko-KR" sz="1000">
                <a:solidFill>
                  <a:schemeClr val="tx1">
                    <a:lumMod val="85000"/>
                    <a:lumOff val="15000"/>
                  </a:schemeClr>
                </a:solidFill>
                <a:latin typeface="Segoe UI Light"/>
                <a:ea typeface="Segoe UI Symbol"/>
                <a:cs typeface="Segoe UI"/>
              </a:rPr>
              <a:t>4.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Segoe UI Light"/>
                <a:ea typeface="Segoe UI Symbol"/>
                <a:cs typeface="Segoe UI"/>
              </a:rPr>
              <a:t>호이스트</a:t>
            </a:r>
            <a:endParaRPr lang="de-DE" sz="1000">
              <a:solidFill>
                <a:schemeClr val="tx1">
                  <a:lumMod val="85000"/>
                  <a:lumOff val="15000"/>
                </a:schemeClr>
              </a:solidFill>
              <a:latin typeface="Segoe UI Light"/>
              <a:ea typeface="Segoe UI Symbol"/>
              <a:cs typeface="Segoe UI"/>
            </a:endParaRPr>
          </a:p>
        </p:txBody>
      </p:sp>
      <p:sp>
        <p:nvSpPr>
          <p:cNvPr id="56" name="모서리가 둥근 직사각형 12"/>
          <p:cNvSpPr/>
          <p:nvPr/>
        </p:nvSpPr>
        <p:spPr>
          <a:xfrm>
            <a:off x="4100048" y="2277172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 dirty="0"/>
              <a:t>5</a:t>
            </a:r>
            <a:endParaRPr lang="ko-KR" altLang="en-US" sz="1200" dirty="0"/>
          </a:p>
        </p:txBody>
      </p:sp>
      <p:cxnSp>
        <p:nvCxnSpPr>
          <p:cNvPr id="61" name="직선 화살표 연결선 60"/>
          <p:cNvCxnSpPr>
            <a:cxnSpLocks/>
            <a:endCxn id="117" idx="1"/>
          </p:cNvCxnSpPr>
          <p:nvPr/>
        </p:nvCxnSpPr>
        <p:spPr>
          <a:xfrm>
            <a:off x="3065046" y="2191330"/>
            <a:ext cx="1332143" cy="697486"/>
          </a:xfrm>
          <a:prstGeom prst="straightConnector1">
            <a:avLst/>
          </a:prstGeom>
          <a:ln w="9525">
            <a:solidFill>
              <a:srgbClr val="00206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2842207" y="1140671"/>
            <a:ext cx="261185" cy="233200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>
          <a:xfrm>
            <a:off x="4323600" y="1144800"/>
            <a:ext cx="1677600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ko-KR" altLang="en-US" sz="1000">
                <a:solidFill>
                  <a:srgbClr val="171A1B"/>
                </a:solidFill>
              </a:rPr>
              <a:t>온라인</a:t>
            </a:r>
            <a:r>
              <a:rPr lang="en-US" altLang="ko-KR" sz="1000">
                <a:solidFill>
                  <a:srgbClr val="171A1B"/>
                </a:solidFill>
              </a:rPr>
              <a:t>: 1 </a:t>
            </a:r>
            <a:r>
              <a:rPr lang="ko-KR" altLang="en-US" sz="1000">
                <a:solidFill>
                  <a:srgbClr val="171A1B"/>
                </a:solidFill>
              </a:rPr>
              <a:t>오프라인</a:t>
            </a:r>
            <a:r>
              <a:rPr lang="en-US" altLang="ko-KR" sz="1000">
                <a:solidFill>
                  <a:srgbClr val="171A1B"/>
                </a:solidFill>
              </a:rPr>
              <a:t>: 1</a:t>
            </a:r>
            <a:endParaRPr lang="ko-KR" altLang="en-US" sz="1000">
              <a:solidFill>
                <a:srgbClr val="171A1B"/>
              </a:solidFill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6138354" y="1124725"/>
            <a:ext cx="296903" cy="265092"/>
          </a:xfrm>
          <a:prstGeom prst="rect">
            <a:avLst/>
          </a:prstGeom>
        </p:spPr>
      </p:pic>
      <p:sp>
        <p:nvSpPr>
          <p:cNvPr id="50" name="사각형: 둥근 모서리 49"/>
          <p:cNvSpPr/>
          <p:nvPr/>
        </p:nvSpPr>
        <p:spPr>
          <a:xfrm>
            <a:off x="957328" y="1127116"/>
            <a:ext cx="1678670" cy="334528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17740BD2-3A41-41FF-811E-981953C379B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82182">
            <a:off x="3143612" y="1176513"/>
            <a:ext cx="174656" cy="174656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3A371FD6-A2ED-4C94-85C9-479FA5D90B2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82182">
            <a:off x="6485083" y="1165244"/>
            <a:ext cx="174656" cy="174656"/>
          </a:xfrm>
          <a:prstGeom prst="rect">
            <a:avLst/>
          </a:prstGeom>
        </p:spPr>
      </p:pic>
      <p:sp>
        <p:nvSpPr>
          <p:cNvPr id="90" name="Text Box">
            <a:extLst>
              <a:ext uri="{FF2B5EF4-FFF2-40B4-BE49-F238E27FC236}">
                <a16:creationId xmlns:a16="http://schemas.microsoft.com/office/drawing/2014/main" id="{46FFF504-5E6F-43BE-AE0E-7225F553149F}"/>
              </a:ext>
            </a:extLst>
          </p:cNvPr>
          <p:cNvSpPr/>
          <p:nvPr/>
        </p:nvSpPr>
        <p:spPr>
          <a:xfrm>
            <a:off x="4443214" y="2296395"/>
            <a:ext cx="2381085" cy="681771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9728" tIns="45720" rIns="109728" bIns="4572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lang="ko-KR" altLang="en-US"/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/>
                <a:ea typeface="Segoe UI Symbol"/>
                <a:cs typeface="Segoe UI"/>
              </a:rPr>
              <a:t>  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Segoe UI Light"/>
              <a:ea typeface="Segoe UI Symbol"/>
              <a:cs typeface="Segoe UI"/>
            </a:endParaRPr>
          </a:p>
        </p:txBody>
      </p:sp>
      <p:pic>
        <p:nvPicPr>
          <p:cNvPr id="99" name="Picture 6" descr="Circle, play">
            <a:extLst>
              <a:ext uri="{FF2B5EF4-FFF2-40B4-BE49-F238E27FC236}">
                <a16:creationId xmlns:a16="http://schemas.microsoft.com/office/drawing/2014/main" id="{1A9BA177-FE5A-4140-BC23-B452544EA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4499066" y="3064659"/>
            <a:ext cx="160663" cy="16066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</p:pic>
      <p:pic>
        <p:nvPicPr>
          <p:cNvPr id="101" name="Picture 6" descr="Circle, play">
            <a:extLst>
              <a:ext uri="{FF2B5EF4-FFF2-40B4-BE49-F238E27FC236}">
                <a16:creationId xmlns:a16="http://schemas.microsoft.com/office/drawing/2014/main" id="{9C9CF0D8-D305-4321-94F3-A46475210D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5664593" y="3291443"/>
            <a:ext cx="160663" cy="16066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6129FEC-8C0D-4F9F-A973-DCB9F811DFC0}"/>
              </a:ext>
            </a:extLst>
          </p:cNvPr>
          <p:cNvSpPr/>
          <p:nvPr/>
        </p:nvSpPr>
        <p:spPr>
          <a:xfrm>
            <a:off x="5285497" y="2652162"/>
            <a:ext cx="645516" cy="201144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10799" bIns="10799" anchor="ctr">
            <a:spAutoFit/>
          </a:bodyPr>
          <a:lstStyle/>
          <a:p>
            <a:pPr lvl="0">
              <a:defRPr lang="ko-KR" altLang="en-US"/>
            </a:pPr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000" b="1" dirty="0">
                <a:solidFill>
                  <a:schemeClr val="accent1">
                    <a:lumMod val="75000"/>
                  </a:schemeClr>
                </a:solidFill>
              </a:rPr>
              <a:t>영상 표시</a:t>
            </a:r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7" name="사각형: 둥근 모서리 116"/>
          <p:cNvSpPr/>
          <p:nvPr/>
        </p:nvSpPr>
        <p:spPr>
          <a:xfrm>
            <a:off x="4397189" y="2250602"/>
            <a:ext cx="2530166" cy="1276427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5A6E215-E96A-4E21-9A0E-298EEC005D4C}"/>
              </a:ext>
            </a:extLst>
          </p:cNvPr>
          <p:cNvSpPr/>
          <p:nvPr/>
        </p:nvSpPr>
        <p:spPr>
          <a:xfrm>
            <a:off x="3696562" y="2890529"/>
            <a:ext cx="614473" cy="508922"/>
          </a:xfrm>
          <a:prstGeom prst="rect">
            <a:avLst/>
          </a:prstGeom>
          <a:solidFill>
            <a:srgbClr val="FFFF99">
              <a:alpha val="71000"/>
            </a:srgb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10800" bIns="1080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000" dirty="0" err="1">
                <a:solidFill>
                  <a:schemeClr val="tx1"/>
                </a:solidFill>
              </a:rPr>
              <a:t>클릭시</a:t>
            </a:r>
            <a:endParaRPr lang="ko-KR" altLang="en-US" sz="10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000" dirty="0">
                <a:solidFill>
                  <a:schemeClr val="tx1"/>
                </a:solidFill>
              </a:rPr>
              <a:t>재생목록</a:t>
            </a:r>
          </a:p>
          <a:p>
            <a:pPr algn="ctr">
              <a:defRPr lang="ko-KR" altLang="en-US"/>
            </a:pPr>
            <a:r>
              <a:rPr lang="ko-KR" altLang="en-US" sz="1000" dirty="0">
                <a:solidFill>
                  <a:schemeClr val="tx1"/>
                </a:solidFill>
              </a:rPr>
              <a:t>표시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F2357E8C-DBB8-4023-8E5D-3F3A4F2F98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479978" y="2431991"/>
            <a:ext cx="241658" cy="2559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13D4E40-1CB8-4D98-997F-3BA49993EC62}"/>
              </a:ext>
            </a:extLst>
          </p:cNvPr>
          <p:cNvSpPr/>
          <p:nvPr/>
        </p:nvSpPr>
        <p:spPr>
          <a:xfrm>
            <a:off x="4864736" y="3812177"/>
            <a:ext cx="1584176" cy="185755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10799" bIns="10799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>
                <a:solidFill>
                  <a:schemeClr val="tx1"/>
                </a:solidFill>
              </a:rPr>
              <a:t>경기도 안양시 </a:t>
            </a:r>
            <a:r>
              <a:rPr lang="ko-KR" altLang="en-US" sz="900" dirty="0" err="1">
                <a:solidFill>
                  <a:schemeClr val="tx1"/>
                </a:solidFill>
              </a:rPr>
              <a:t>호계동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F64F3FD4-7326-46CE-B60A-DD915130B956}"/>
              </a:ext>
            </a:extLst>
          </p:cNvPr>
          <p:cNvSpPr/>
          <p:nvPr/>
        </p:nvSpPr>
        <p:spPr>
          <a:xfrm>
            <a:off x="4397189" y="3767100"/>
            <a:ext cx="2530166" cy="321451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0" name="모서리가 둥근 직사각형 12">
            <a:extLst>
              <a:ext uri="{FF2B5EF4-FFF2-40B4-BE49-F238E27FC236}">
                <a16:creationId xmlns:a16="http://schemas.microsoft.com/office/drawing/2014/main" id="{0D793BAE-3B51-4521-AFF6-8AF52CCF9DAE}"/>
              </a:ext>
            </a:extLst>
          </p:cNvPr>
          <p:cNvSpPr/>
          <p:nvPr/>
        </p:nvSpPr>
        <p:spPr>
          <a:xfrm>
            <a:off x="4274922" y="3896173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 dirty="0"/>
              <a:t>6</a:t>
            </a:r>
            <a:endParaRPr lang="ko-KR" altLang="en-US" sz="1200" dirty="0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13710706-E7D8-45B9-9628-B6C6DCD0B66F}"/>
              </a:ext>
            </a:extLst>
          </p:cNvPr>
          <p:cNvGrpSpPr/>
          <p:nvPr/>
        </p:nvGrpSpPr>
        <p:grpSpPr>
          <a:xfrm>
            <a:off x="4456800" y="2315937"/>
            <a:ext cx="2367382" cy="663584"/>
            <a:chOff x="3022694" y="2155443"/>
            <a:chExt cx="1780753" cy="763127"/>
          </a:xfrm>
        </p:grpSpPr>
        <p:pic>
          <p:nvPicPr>
            <p:cNvPr id="89" name="Picture 5">
              <a:extLst>
                <a:ext uri="{FF2B5EF4-FFF2-40B4-BE49-F238E27FC236}">
                  <a16:creationId xmlns:a16="http://schemas.microsoft.com/office/drawing/2014/main" id="{F2B261C1-A57B-4861-B097-BF838036D0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2694" y="2155443"/>
              <a:ext cx="1780753" cy="763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9B92B82D-18E6-44FF-89C8-E9514824540A}"/>
                </a:ext>
              </a:extLst>
            </p:cNvPr>
            <p:cNvSpPr/>
            <p:nvPr/>
          </p:nvSpPr>
          <p:spPr>
            <a:xfrm>
              <a:off x="4479423" y="2159497"/>
              <a:ext cx="108000" cy="99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b="1" dirty="0">
                  <a:solidFill>
                    <a:srgbClr val="FF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□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A65C19D-8EEF-4054-A3AF-F25853392559}"/>
                </a:ext>
              </a:extLst>
            </p:cNvPr>
            <p:cNvSpPr/>
            <p:nvPr/>
          </p:nvSpPr>
          <p:spPr>
            <a:xfrm>
              <a:off x="4623439" y="2159497"/>
              <a:ext cx="108000" cy="99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b="1" dirty="0">
                  <a:solidFill>
                    <a:srgbClr val="FF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×</a:t>
              </a:r>
              <a:endParaRPr lang="ko-KR" altLang="en-US" sz="6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UIMFD0002-1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로그인 </a:t>
            </a:r>
            <a:r>
              <a:rPr lang="en-US" altLang="ko-KR"/>
              <a:t>&gt;</a:t>
            </a:r>
            <a:r>
              <a:rPr lang="ko-KR" altLang="en-US"/>
              <a:t> 재생목록 즐겨찾기</a:t>
            </a:r>
          </a:p>
        </p:txBody>
      </p:sp>
      <p:graphicFrame>
        <p:nvGraphicFramePr>
          <p:cNvPr id="81" name="Group 202"/>
          <p:cNvGraphicFramePr>
            <a:graphicFrameLocks noGrp="1"/>
          </p:cNvGraphicFramePr>
          <p:nvPr/>
        </p:nvGraphicFramePr>
        <p:xfrm>
          <a:off x="7963250" y="259170"/>
          <a:ext cx="1939840" cy="973800"/>
        </p:xfrm>
        <a:graphic>
          <a:graphicData uri="http://schemas.openxmlformats.org/drawingml/2006/table">
            <a:tbl>
              <a:tblPr/>
              <a:tblGrid>
                <a:gridCol w="187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en-US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dk1"/>
                          </a:solidFill>
                        </a:rPr>
                        <a:t>즐겨찾기에 등록된 항목만 표시한다</a:t>
                      </a: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.</a:t>
                      </a:r>
                      <a:endParaRPr lang="ko-KR" altLang="en-US" sz="9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en-US" altLang="ko-KR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즐겨찾기 목록 카메라 상태 표시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* 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총 헬기 대수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* 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온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/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오프라인 헬기 대수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8146" y="36000"/>
            <a:ext cx="2160000" cy="180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재생목록 즐겨찾기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2077184" y="1205131"/>
            <a:ext cx="2808312" cy="4608512"/>
          </a:xfrm>
          <a:prstGeom prst="roundRect">
            <a:avLst>
              <a:gd name="adj" fmla="val 2811"/>
            </a:avLst>
          </a:prstGeom>
          <a:solidFill>
            <a:srgbClr val="0070C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080233" y="1697445"/>
            <a:ext cx="2796566" cy="409692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/>
          </a:p>
        </p:txBody>
      </p:sp>
      <p:sp>
        <p:nvSpPr>
          <p:cNvPr id="40" name="사각형: 둥근 모서리 39"/>
          <p:cNvSpPr/>
          <p:nvPr/>
        </p:nvSpPr>
        <p:spPr>
          <a:xfrm>
            <a:off x="2243581" y="1766999"/>
            <a:ext cx="1093750" cy="174655"/>
          </a:xfrm>
          <a:prstGeom prst="roundRect">
            <a:avLst>
              <a:gd name="adj" fmla="val 7882"/>
            </a:avLst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41" name="사각형: 둥근 모서리 40"/>
          <p:cNvSpPr/>
          <p:nvPr/>
        </p:nvSpPr>
        <p:spPr>
          <a:xfrm>
            <a:off x="3604791" y="1766999"/>
            <a:ext cx="1133118" cy="174656"/>
          </a:xfrm>
          <a:prstGeom prst="roundRect">
            <a:avLst>
              <a:gd name="adj" fmla="val 7882"/>
            </a:avLst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rgbClr val="0070C0"/>
                </a:solidFill>
              </a:rPr>
              <a:t>즐겨찾기</a:t>
            </a:r>
          </a:p>
        </p:txBody>
      </p:sp>
      <p:sp>
        <p:nvSpPr>
          <p:cNvPr id="51" name="모서리가 둥근 직사각형 12"/>
          <p:cNvSpPr/>
          <p:nvPr/>
        </p:nvSpPr>
        <p:spPr>
          <a:xfrm>
            <a:off x="1828139" y="1371134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27" name="직사각형 26"/>
          <p:cNvSpPr/>
          <p:nvPr/>
        </p:nvSpPr>
        <p:spPr>
          <a:xfrm>
            <a:off x="2243581" y="2039287"/>
            <a:ext cx="2414932" cy="436294"/>
          </a:xfrm>
          <a:prstGeom prst="rect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/>
          </a:p>
        </p:txBody>
      </p:sp>
      <p:sp>
        <p:nvSpPr>
          <p:cNvPr id="30" name="직사각형 29"/>
          <p:cNvSpPr/>
          <p:nvPr/>
        </p:nvSpPr>
        <p:spPr>
          <a:xfrm>
            <a:off x="2668842" y="2069818"/>
            <a:ext cx="1584176" cy="217457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10799" bIns="10799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1100" b="1">
                <a:solidFill>
                  <a:schemeClr val="tx1"/>
                </a:solidFill>
              </a:rPr>
              <a:t>경기 </a:t>
            </a:r>
            <a:r>
              <a:rPr lang="en-US" altLang="ko-KR" sz="1100" b="1">
                <a:solidFill>
                  <a:schemeClr val="tx1"/>
                </a:solidFill>
              </a:rPr>
              <a:t>1</a:t>
            </a:r>
            <a:r>
              <a:rPr lang="ko-KR" altLang="en-US" sz="1100" b="1">
                <a:solidFill>
                  <a:schemeClr val="tx1"/>
                </a:solidFill>
              </a:rPr>
              <a:t>호기</a:t>
            </a:r>
            <a:endParaRPr lang="en-US" altLang="ko-KR" sz="1100" b="1">
              <a:solidFill>
                <a:schemeClr val="tx1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56465" y="2152793"/>
            <a:ext cx="241658" cy="24165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6" name="Picture 4" descr="Bookmark, media, network, social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419734" y="2102606"/>
            <a:ext cx="199002" cy="199002"/>
          </a:xfrm>
          <a:prstGeom prst="rect">
            <a:avLst/>
          </a:prstGeom>
          <a:noFill/>
        </p:spPr>
      </p:pic>
      <p:pic>
        <p:nvPicPr>
          <p:cNvPr id="38" name="Picture 4" descr="Menu, lines, hamburger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524673" y="1330244"/>
            <a:ext cx="238509" cy="238509"/>
          </a:xfrm>
          <a:prstGeom prst="rect">
            <a:avLst/>
          </a:prstGeom>
          <a:noFill/>
        </p:spPr>
      </p:pic>
      <p:sp>
        <p:nvSpPr>
          <p:cNvPr id="50" name="사각형: 둥근 모서리 49"/>
          <p:cNvSpPr/>
          <p:nvPr/>
        </p:nvSpPr>
        <p:spPr>
          <a:xfrm>
            <a:off x="2103377" y="1316092"/>
            <a:ext cx="1923340" cy="334528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146043" y="1330244"/>
            <a:ext cx="1821950" cy="299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rgbClr val="171A1B"/>
                </a:solidFill>
              </a:rPr>
              <a:t>온라인</a:t>
            </a:r>
            <a:r>
              <a:rPr lang="en-US" altLang="ko-KR" sz="1000">
                <a:solidFill>
                  <a:srgbClr val="171A1B"/>
                </a:solidFill>
              </a:rPr>
              <a:t>: 1 </a:t>
            </a:r>
            <a:r>
              <a:rPr lang="ko-KR" altLang="en-US" sz="1000">
                <a:solidFill>
                  <a:srgbClr val="171A1B"/>
                </a:solidFill>
              </a:rPr>
              <a:t>오프라인</a:t>
            </a:r>
            <a:r>
              <a:rPr lang="en-US" altLang="ko-KR" sz="1000">
                <a:solidFill>
                  <a:srgbClr val="171A1B"/>
                </a:solidFill>
              </a:rPr>
              <a:t>: 1</a:t>
            </a:r>
            <a:endParaRPr lang="ko-KR" altLang="en-US" sz="1000">
              <a:solidFill>
                <a:srgbClr val="171A1B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9B5CEEE-AC57-4483-B18E-77DB5040D3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051319" y="1330485"/>
            <a:ext cx="296903" cy="26509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CEB4F66-89AA-445B-A738-F0A54F4CC3D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82182">
            <a:off x="4315031" y="1384750"/>
            <a:ext cx="174656" cy="17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910</Words>
  <Application>Microsoft Office PowerPoint</Application>
  <PresentationFormat>A4 용지(210x297mm)</PresentationFormat>
  <Paragraphs>300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HY헤드라인M</vt:lpstr>
      <vt:lpstr>맑은 고딕</vt:lpstr>
      <vt:lpstr>바탕체</vt:lpstr>
      <vt:lpstr>Arial</vt:lpstr>
      <vt:lpstr>Segoe UI Light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로그인</vt:lpstr>
      <vt:lpstr>재생목록</vt:lpstr>
      <vt:lpstr>재생목록 즐겨찾기</vt:lpstr>
      <vt:lpstr>영상재생</vt:lpstr>
      <vt:lpstr>앱 설정</vt:lpstr>
      <vt:lpstr>사용자 정보</vt:lpstr>
      <vt:lpstr>앱 정보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40con</dc:creator>
  <cp:lastModifiedBy>USER</cp:lastModifiedBy>
  <cp:revision>518</cp:revision>
  <dcterms:created xsi:type="dcterms:W3CDTF">2017-03-06T06:26:39Z</dcterms:created>
  <dcterms:modified xsi:type="dcterms:W3CDTF">2021-05-26T11:25:29Z</dcterms:modified>
  <cp:version>0906.0100.01</cp:version>
</cp:coreProperties>
</file>