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423" r:id="rId4"/>
    <p:sldId id="595" r:id="rId5"/>
    <p:sldId id="435" r:id="rId6"/>
    <p:sldId id="591" r:id="rId7"/>
    <p:sldId id="590" r:id="rId8"/>
    <p:sldId id="592" r:id="rId9"/>
    <p:sldId id="593" r:id="rId10"/>
    <p:sldId id="598" r:id="rId11"/>
    <p:sldId id="596" r:id="rId12"/>
    <p:sldId id="599" r:id="rId13"/>
    <p:sldId id="600" r:id="rId14"/>
    <p:sldId id="601" r:id="rId15"/>
    <p:sldId id="597" r:id="rId16"/>
  </p:sldIdLst>
  <p:sldSz cx="12192000" cy="6858000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A1B"/>
    <a:srgbClr val="0033CC"/>
    <a:srgbClr val="FF3399"/>
    <a:srgbClr val="FFFF99"/>
    <a:srgbClr val="FFFFFF"/>
    <a:srgbClr val="FFFFCC"/>
    <a:srgbClr val="F3F7FB"/>
    <a:srgbClr val="FFFF00"/>
    <a:srgbClr val="F5EB1F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5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660" y="108"/>
      </p:cViewPr>
      <p:guideLst>
        <p:guide orient="horz" pos="1253"/>
        <p:guide pos="3840"/>
        <p:guide pos="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1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3BED3-D4C1-449F-B847-9ED74AC1DE71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E4D1B-620A-457B-B676-B71A2DCF98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3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97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1727449" y="1988841"/>
            <a:ext cx="8737103" cy="3240757"/>
          </a:xfrm>
        </p:spPr>
        <p:txBody>
          <a:bodyPr anchor="ctr" anchorCtr="0"/>
          <a:lstStyle>
            <a:lvl1pPr marL="342900" indent="-342900" algn="l" defTabSz="914400" rtl="0" eaLnBrk="1" latinLnBrk="1" hangingPunct="1">
              <a:spcBef>
                <a:spcPts val="1200"/>
              </a:spcBef>
              <a:buFont typeface="Arial" pitchFamily="34" charset="0"/>
              <a:buChar char="•"/>
              <a:defRPr lang="ko-KR" altLang="en-US" sz="2400" b="1" kern="120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6646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609600" y="1052736"/>
            <a:ext cx="10972800" cy="5328592"/>
          </a:xfrm>
        </p:spPr>
        <p:txBody>
          <a:bodyPr/>
          <a:lstStyle>
            <a:lvl1pPr marL="342900" indent="-342900" algn="l" defTabSz="914400" rtl="0" eaLnBrk="1" latinLnBrk="1" hangingPunct="1">
              <a:spcBef>
                <a:spcPts val="1200"/>
              </a:spcBef>
              <a:buFont typeface="Arial" pitchFamily="34" charset="0"/>
              <a:buChar char="•"/>
              <a:defRPr lang="ko-KR" altLang="en-US" sz="2400" b="1" kern="120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7805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2017-10-05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E946-436B-4F10-9EA1-8C3DC3CE1D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2016-12-05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E946-436B-4F10-9EA1-8C3DC3CE1D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85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47856"/>
            <a:ext cx="10972800" cy="57283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682" y="764709"/>
            <a:ext cx="11544637" cy="5848828"/>
          </a:xfrm>
          <a:prstGeom prst="roundRect">
            <a:avLst>
              <a:gd name="adj" fmla="val 1251"/>
            </a:avLst>
          </a:prstGeom>
          <a:noFill/>
          <a:ln w="3175">
            <a:noFill/>
          </a:ln>
          <a:effectLst/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1" hangingPunct="1">
              <a:spcBef>
                <a:spcPts val="900"/>
              </a:spcBef>
              <a:buFont typeface="Arial" pitchFamily="34" charset="0"/>
              <a:buChar char="•"/>
            </a:pPr>
            <a:r>
              <a:rPr lang="ko-KR" altLang="en-US" dirty="0"/>
              <a:t>마스터 텍스트 스타일을 편집합니다</a:t>
            </a:r>
          </a:p>
          <a:p>
            <a:pPr marL="742950" lvl="1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/>
              <a:t>둘째 수준</a:t>
            </a:r>
          </a:p>
          <a:p>
            <a:pPr marL="1143000" lvl="2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dirty="0"/>
              <a:t>셋째 수준</a:t>
            </a:r>
          </a:p>
          <a:p>
            <a:pPr marL="1600200" lvl="3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/>
              <a:t>넷째 수준</a:t>
            </a:r>
          </a:p>
          <a:p>
            <a:pPr marL="2057400" lvl="4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</a:pPr>
            <a:r>
              <a:rPr lang="ko-KR" altLang="en-US" dirty="0"/>
              <a:t>다섯째 수준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431370" y="620688"/>
            <a:ext cx="11329259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4038600" y="6661870"/>
            <a:ext cx="4114800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1184565" y="6661870"/>
            <a:ext cx="683752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defRPr>
            </a:lvl1pPr>
          </a:lstStyle>
          <a:p>
            <a:fld id="{D6667735-D60F-427D-9549-94E76B4725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>
          <a:xfrm>
            <a:off x="323682" y="6661870"/>
            <a:ext cx="1129341" cy="19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/>
  <p:txStyles>
    <p:titleStyle>
      <a:lvl1pPr algn="l" defTabSz="914400" rtl="0" eaLnBrk="1" latinLnBrk="1" hangingPunct="1">
        <a:spcBef>
          <a:spcPct val="0"/>
        </a:spcBef>
        <a:buNone/>
        <a:defRPr lang="ko-KR" altLang="en-US" sz="1800" b="1" kern="1200" dirty="0" smtClean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1200"/>
        </a:spcBef>
        <a:buFont typeface="Arial" pitchFamily="34" charset="0"/>
        <a:buChar char="•"/>
        <a:defRPr lang="ko-KR" altLang="en-US" sz="2000" b="1" kern="1200" dirty="0" smtClean="0">
          <a:ln>
            <a:noFill/>
          </a:ln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400" kern="1200" dirty="0" smtClean="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200" kern="1200" dirty="0" smtClean="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100" kern="1200" dirty="0" smtClean="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100" kern="1200" dirty="0" smtClean="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172456"/>
            <a:ext cx="1097280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682" y="996912"/>
            <a:ext cx="11544637" cy="5616624"/>
          </a:xfrm>
          <a:prstGeom prst="roundRect">
            <a:avLst>
              <a:gd name="adj" fmla="val 1251"/>
            </a:avLst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1" hangingPunct="1">
              <a:spcBef>
                <a:spcPts val="900"/>
              </a:spcBef>
              <a:buFont typeface="Arial" pitchFamily="34" charset="0"/>
              <a:buChar char="•"/>
            </a:pPr>
            <a:r>
              <a:rPr lang="ko-KR" altLang="en-US" dirty="0"/>
              <a:t>마스터 텍스트 스타일을 편집합니다</a:t>
            </a:r>
          </a:p>
          <a:p>
            <a:pPr marL="742950" lvl="1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/>
              <a:t>둘째 수준</a:t>
            </a:r>
          </a:p>
          <a:p>
            <a:pPr marL="1143000" lvl="2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dirty="0"/>
              <a:t>셋째 수준</a:t>
            </a:r>
          </a:p>
          <a:p>
            <a:pPr marL="1600200" lvl="3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/>
              <a:t>넷째 수준</a:t>
            </a:r>
          </a:p>
          <a:p>
            <a:pPr marL="2057400" lvl="4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</a:pPr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713530"/>
            <a:ext cx="2844800" cy="12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585858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713530"/>
            <a:ext cx="3860800" cy="12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rgbClr val="585858"/>
                </a:solidFill>
              </a:defRPr>
            </a:lvl1pPr>
          </a:lstStyle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713530"/>
            <a:ext cx="2844800" cy="12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585858"/>
                </a:solidFill>
              </a:defRPr>
            </a:lvl1pPr>
          </a:lstStyle>
          <a:p>
            <a:fld id="{7A8BE946-436B-4F10-9EA1-8C3DC3CE1D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824192" y="16184"/>
            <a:ext cx="4032448" cy="873940"/>
          </a:xfrm>
          <a:prstGeom prst="rect">
            <a:avLst/>
          </a:prstGeom>
          <a:gradFill>
            <a:gsLst>
              <a:gs pos="0">
                <a:schemeClr val="bg1">
                  <a:alpha val="4000"/>
                </a:schemeClr>
              </a:gs>
              <a:gs pos="100000">
                <a:schemeClr val="bg1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</p:sldLayoutIdLst>
  <p:hf hdr="0"/>
  <p:txStyles>
    <p:titleStyle>
      <a:lvl1pPr algn="l" defTabSz="914400" rtl="0" eaLnBrk="1" latinLnBrk="1" hangingPunct="1">
        <a:spcBef>
          <a:spcPct val="0"/>
        </a:spcBef>
        <a:buNone/>
        <a:defRPr lang="ko-KR" altLang="en-US" sz="3600" b="1" kern="1200" dirty="0" smtClean="0">
          <a:solidFill>
            <a:srgbClr val="3F649B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800" b="1" kern="1200" dirty="0" smtClean="0">
          <a:ln>
            <a:noFill/>
          </a:ln>
          <a:solidFill>
            <a:srgbClr val="3F649B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dirty="0" smtClean="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dirty="0" smtClean="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kern="1200" dirty="0" smtClean="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600" kern="1200" dirty="0" smtClean="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ocean.com/community/tutorials/nodejs-server-sent-events-build-realtime-app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i.vworld.kr/reference/staticmap.js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v1/playlists" TargetMode="External"/><Relationship Id="rId2" Type="http://schemas.openxmlformats.org/officeDocument/2006/relationships/hyperlink" Target="http://localhost:8000/v1/auth/user-login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83632" y="1628801"/>
            <a:ext cx="6840760" cy="100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ko-KR" altLang="en-US" sz="2400" b="1" kern="0" dirty="0">
                <a:solidFill>
                  <a:srgbClr val="000000"/>
                </a:solidFill>
                <a:latin typeface="+mn-ea"/>
                <a:cs typeface="Tahoma" pitchFamily="34" charset="0"/>
              </a:rPr>
              <a:t>소방헬기 통합지휘 시스템 모바일 서비스 </a:t>
            </a:r>
            <a:r>
              <a:rPr lang="en-US" altLang="ko-KR" sz="2400" b="1" kern="0" dirty="0">
                <a:solidFill>
                  <a:srgbClr val="000000"/>
                </a:solidFill>
                <a:latin typeface="+mn-ea"/>
                <a:cs typeface="Tahoma" pitchFamily="34" charset="0"/>
              </a:rPr>
              <a:t>API</a:t>
            </a:r>
          </a:p>
        </p:txBody>
      </p:sp>
      <p:graphicFrame>
        <p:nvGraphicFramePr>
          <p:cNvPr id="7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35613"/>
              </p:ext>
            </p:extLst>
          </p:nvPr>
        </p:nvGraphicFramePr>
        <p:xfrm>
          <a:off x="4503527" y="5301209"/>
          <a:ext cx="3946949" cy="733425"/>
        </p:xfrm>
        <a:graphic>
          <a:graphicData uri="http://schemas.openxmlformats.org/drawingml/2006/table">
            <a:tbl>
              <a:tblPr/>
              <a:tblGrid>
                <a:gridCol w="98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문 서 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개정번호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9060" marR="9906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21/04/28</a:t>
                      </a:r>
                    </a:p>
                  </a:txBody>
                  <a:tcPr marL="99060" marR="9906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2783632" y="1412776"/>
            <a:ext cx="6840760" cy="1440160"/>
            <a:chOff x="1802606" y="1412776"/>
            <a:chExt cx="6228000" cy="1656184"/>
          </a:xfrm>
        </p:grpSpPr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1802606" y="3068960"/>
              <a:ext cx="6228000" cy="0"/>
            </a:xfrm>
            <a:prstGeom prst="line">
              <a:avLst/>
            </a:prstGeom>
            <a:noFill/>
            <a:ln w="28575" cmpd="thinThick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1802606" y="1412776"/>
              <a:ext cx="6228000" cy="0"/>
            </a:xfrm>
            <a:prstGeom prst="line">
              <a:avLst/>
            </a:prstGeom>
            <a:noFill/>
            <a:ln w="28575" cmpd="thickThin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6BC2-DD0B-489C-AE48-50CE13D5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API – </a:t>
            </a:r>
            <a:r>
              <a:rPr lang="ko-KR" altLang="en-US" dirty="0"/>
              <a:t>카메라 목록 조회</a:t>
            </a:r>
            <a:r>
              <a:rPr lang="en-US" altLang="ko-KR" dirty="0"/>
              <a:t>(Cond.)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89871-FEEE-447B-A3F0-C340441D8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AF2E1-4E8D-4A24-BBC6-76A38570E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20BF5-C928-4352-8317-C5DA59318F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75FC972-EFF9-45DA-8FE1-D021136F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136604"/>
              </p:ext>
            </p:extLst>
          </p:nvPr>
        </p:nvGraphicFramePr>
        <p:xfrm>
          <a:off x="479376" y="947216"/>
          <a:ext cx="5328592" cy="825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2735478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63003317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49275445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0102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필드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예시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956274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parcel: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지번주소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road: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도로명주소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040982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text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9564587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157DF9-6030-46E8-88C7-651CB5B3E2F8}"/>
              </a:ext>
            </a:extLst>
          </p:cNvPr>
          <p:cNvSpPr/>
          <p:nvPr/>
        </p:nvSpPr>
        <p:spPr>
          <a:xfrm>
            <a:off x="479376" y="1844824"/>
            <a:ext cx="7560840" cy="161159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" rIns="72000" bIns="360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Addresses </a:t>
            </a:r>
            <a:r>
              <a:rPr lang="ko-KR" altLang="en-US" sz="1000" dirty="0">
                <a:solidFill>
                  <a:schemeClr val="tx1"/>
                </a:solidFill>
              </a:rPr>
              <a:t>예제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9" name="표 7">
            <a:extLst>
              <a:ext uri="{FF2B5EF4-FFF2-40B4-BE49-F238E27FC236}">
                <a16:creationId xmlns:a16="http://schemas.microsoft.com/office/drawing/2014/main" id="{A3EDE3B7-3587-4348-93E4-C13BC5CF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101371"/>
              </p:ext>
            </p:extLst>
          </p:nvPr>
        </p:nvGraphicFramePr>
        <p:xfrm>
          <a:off x="479376" y="2038763"/>
          <a:ext cx="7560840" cy="14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0">
                  <a:extLst>
                    <a:ext uri="{9D8B030D-6E8A-4147-A177-3AD203B41FA5}">
                      <a16:colId xmlns:a16="http://schemas.microsoft.com/office/drawing/2014/main" val="459794664"/>
                    </a:ext>
                  </a:extLst>
                </a:gridCol>
              </a:tblGrid>
              <a:tr h="303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"addresses": [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   "type": "parcel",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   "text": "</a:t>
                      </a:r>
                      <a:r>
                        <a:rPr lang="ko-KR" altLang="en-US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서울특별시 중구 태평로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가 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31"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 },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   "type": "road",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   "text": "</a:t>
                      </a:r>
                      <a:r>
                        <a:rPr lang="ko-KR" altLang="en-US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서울특별시 중구 태평로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가 세종대로 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110 </a:t>
                      </a:r>
                      <a:r>
                        <a:rPr lang="ko-KR" altLang="en-US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서울특별시 청사 신관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08840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A41021-6FF0-4090-895E-DE446F137029}"/>
              </a:ext>
            </a:extLst>
          </p:cNvPr>
          <p:cNvSpPr/>
          <p:nvPr/>
        </p:nvSpPr>
        <p:spPr>
          <a:xfrm>
            <a:off x="479376" y="725881"/>
            <a:ext cx="1296144" cy="161159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" rIns="72000" bIns="360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Addresses </a:t>
            </a:r>
            <a:r>
              <a:rPr lang="ko-KR" altLang="en-US" sz="1000" dirty="0">
                <a:solidFill>
                  <a:schemeClr val="tx1"/>
                </a:solidFill>
              </a:rPr>
              <a:t>필드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74D69CD-6C50-4C0D-B67A-FC3E957DC2F6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2495600" y="3212977"/>
            <a:ext cx="641176" cy="613294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050E74-1CFB-48D5-941D-97C881F1ADA3}"/>
              </a:ext>
            </a:extLst>
          </p:cNvPr>
          <p:cNvSpPr/>
          <p:nvPr/>
        </p:nvSpPr>
        <p:spPr>
          <a:xfrm>
            <a:off x="609600" y="3826271"/>
            <a:ext cx="5054352" cy="508922"/>
          </a:xfrm>
          <a:prstGeom prst="rect">
            <a:avLst/>
          </a:prstGeom>
          <a:solidFill>
            <a:srgbClr val="FFFF99">
              <a:alpha val="71000"/>
            </a:srgb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800" bIns="1080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- addresses </a:t>
            </a:r>
            <a:r>
              <a:rPr lang="ko-KR" altLang="en-US" sz="1000" dirty="0">
                <a:solidFill>
                  <a:schemeClr val="tx1"/>
                </a:solidFill>
              </a:rPr>
              <a:t>배열은 최대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개이며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개 또는 하나도 없을 수 있음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GPS </a:t>
            </a:r>
            <a:r>
              <a:rPr lang="ko-KR" altLang="en-US" sz="1000" dirty="0">
                <a:solidFill>
                  <a:schemeClr val="tx1"/>
                </a:solidFill>
              </a:rPr>
              <a:t>좌표에 해당하는 도로명주소가 없는 경우 있을 수 있음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해상인 경우 아예 지번도 없을 수 있음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6BC2-DD0B-489C-AE48-50CE13D5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API – </a:t>
            </a:r>
            <a:r>
              <a:rPr lang="ko-KR" altLang="en-US" dirty="0"/>
              <a:t>카메라 목록 변경 이벤트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89871-FEEE-447B-A3F0-C340441D8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AF2E1-4E8D-4A24-BBC6-76A38570E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20BF5-C928-4352-8317-C5DA59318F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19B6436-A15B-473B-8A20-71E689695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036389"/>
              </p:ext>
            </p:extLst>
          </p:nvPr>
        </p:nvGraphicFramePr>
        <p:xfrm>
          <a:off x="479376" y="764704"/>
          <a:ext cx="8229600" cy="2108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1544">
                  <a:extLst>
                    <a:ext uri="{9D8B030D-6E8A-4147-A177-3AD203B41FA5}">
                      <a16:colId xmlns:a16="http://schemas.microsoft.com/office/drawing/2014/main" val="3218057469"/>
                    </a:ext>
                  </a:extLst>
                </a:gridCol>
                <a:gridCol w="7128056">
                  <a:extLst>
                    <a:ext uri="{9D8B030D-6E8A-4147-A177-3AD203B41FA5}">
                      <a16:colId xmlns:a16="http://schemas.microsoft.com/office/drawing/2014/main" val="516115129"/>
                    </a:ext>
                  </a:extLst>
                </a:gridCol>
              </a:tblGrid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제목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현 카메라 목록 내용 변경을 통보 받기 위해 사용한다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9567643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메소드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GET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/v1/playlists/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events?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change_only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=[1|0]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1176794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로그인 여부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0764095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입력 파라미터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change_only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요청 이후 수정 변경 사항만 받을지 여부 지정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변경사항만 받기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0: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접속 직후 모든 데이터 받기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007127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결과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"records": [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&lt;Camera Group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List&gt;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]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}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3318882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비고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HTML5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표준의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EventSource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방식을 사용하며 클라이언트는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HTTP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소켓을 닫지 말고 계속 수신 상태를 유지한다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참고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hlinkClick r:id="rId2"/>
                        </a:rPr>
                        <a:t>https://www.digitalocean.com/community/tutorials/nodejs-server-sent-events-build-realtime-app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98944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5856CD-96A6-43D7-B27D-EA5E615E4584}"/>
              </a:ext>
            </a:extLst>
          </p:cNvPr>
          <p:cNvSpPr/>
          <p:nvPr/>
        </p:nvSpPr>
        <p:spPr>
          <a:xfrm>
            <a:off x="479376" y="3019037"/>
            <a:ext cx="7560840" cy="161159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" rIns="72000" bIns="3600" anchor="ctr">
            <a:spAutoFit/>
          </a:bodyPr>
          <a:lstStyle/>
          <a:p>
            <a:r>
              <a:rPr lang="ko-KR" altLang="en-US" sz="1000" dirty="0">
                <a:solidFill>
                  <a:schemeClr val="tx1"/>
                </a:solidFill>
              </a:rPr>
              <a:t>응답 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9" name="표 7">
            <a:extLst>
              <a:ext uri="{FF2B5EF4-FFF2-40B4-BE49-F238E27FC236}">
                <a16:creationId xmlns:a16="http://schemas.microsoft.com/office/drawing/2014/main" id="{AE63B8A5-D146-4E01-A2B6-9FAE1CC01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742509"/>
              </p:ext>
            </p:extLst>
          </p:nvPr>
        </p:nvGraphicFramePr>
        <p:xfrm>
          <a:off x="479376" y="3212976"/>
          <a:ext cx="7560840" cy="308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0">
                  <a:extLst>
                    <a:ext uri="{9D8B030D-6E8A-4147-A177-3AD203B41FA5}">
                      <a16:colId xmlns:a16="http://schemas.microsoft.com/office/drawing/2014/main" val="459794664"/>
                    </a:ext>
                  </a:extLst>
                </a:gridCol>
              </a:tblGrid>
              <a:tr h="303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 HTTP/1.1 200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 X-Powered-By: Express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 Access-Control-Allow-Origin: *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 Content-Type: text/event-stream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 Connection: keep-alive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 Cache-Control: no-cache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 Date: Tue, 27 Apr 2021 11:59:00 GMT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 Transfer-Encoding: chunked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{"records":[{"id":"3A7iaEmx3ZQYGKHBfV2Kou","vmsGroupName":"mobile</a:t>
                      </a:r>
                      <a:r>
                        <a:rPr lang="ko-KR" altLang="en-US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테스트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","category":"","status":1,"onlineAt":1617166005321,"offlineAt":null,"cameras":[{"id":"3TYyoD9Gr3da1JR8WE6sVw","chType":1,"vmsEnable":1,"vmsName":"</a:t>
                      </a:r>
                      <a:r>
                        <a:rPr lang="ko-KR" altLang="en-US" sz="9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셀링스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","vmsUrl1":"rtsp://naiz.re.kr:8002/7/stream1","vmsUrl2":"rtsp://naiz.re.kr:8002/7/stream2","vmsOnline1":true,"vmsOnline2":true,"vmsId":"admin","vmsPassword":"admin"}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]}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ko-KR" altLang="en-US" sz="9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시간이 지나고 이벤트가 있는 경우 변경된 데이터 반복</a:t>
                      </a:r>
                      <a:endParaRPr lang="en-US" altLang="ko-KR" sz="900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{"records":[{"id":"3A7iaEmx3ZQYGKHBfV2Kou","vmsGroupName":"mobile</a:t>
                      </a:r>
                      <a:r>
                        <a:rPr lang="ko-KR" altLang="en-US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테스트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","category":"","status":1,"onlineAt":1617166005321,"offlineAt":null,"cameras":[{"id":"3TYyoD9Gr3da1JR8WE6sVw","chType":1,"vmsEnable":1,"vmsName":"</a:t>
                      </a:r>
                      <a:r>
                        <a:rPr lang="ko-KR" altLang="en-US" sz="9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셀링스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","vmsUrl1":"rtsp://naiz.re.kr:8002/7/stream1","vmsUrl2":"rtsp://naiz.re.kr:8002/7/stream2","vmsOnline1":true,"vmsOnline2":true,"vmsId":"admin","vmsPassword":"admin"}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]}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08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20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6BC2-DD0B-489C-AE48-50CE13D5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맵 이미지 획득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89871-FEEE-447B-A3F0-C340441D8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AF2E1-4E8D-4A24-BBC6-76A38570E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20BF5-C928-4352-8317-C5DA59318F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072074-88C2-4369-A7CD-ACCC5A065926}"/>
              </a:ext>
            </a:extLst>
          </p:cNvPr>
          <p:cNvSpPr/>
          <p:nvPr/>
        </p:nvSpPr>
        <p:spPr>
          <a:xfrm>
            <a:off x="474204" y="786789"/>
            <a:ext cx="10158300" cy="161159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" rIns="72000" bIns="3600" anchor="ctr">
            <a:spAutoFit/>
          </a:bodyPr>
          <a:lstStyle/>
          <a:p>
            <a:r>
              <a:rPr lang="ko-KR" altLang="en-US" sz="1000" dirty="0">
                <a:solidFill>
                  <a:schemeClr val="tx1"/>
                </a:solidFill>
              </a:rPr>
              <a:t>사용 예시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0" name="표 7">
            <a:extLst>
              <a:ext uri="{FF2B5EF4-FFF2-40B4-BE49-F238E27FC236}">
                <a16:creationId xmlns:a16="http://schemas.microsoft.com/office/drawing/2014/main" id="{04EDB875-7493-4CFC-B184-6915BA7B0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72321"/>
              </p:ext>
            </p:extLst>
          </p:nvPr>
        </p:nvGraphicFramePr>
        <p:xfrm>
          <a:off x="474204" y="980728"/>
          <a:ext cx="10158300" cy="3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8300">
                  <a:extLst>
                    <a:ext uri="{9D8B030D-6E8A-4147-A177-3AD203B41FA5}">
                      <a16:colId xmlns:a16="http://schemas.microsoft.com/office/drawing/2014/main" val="459794664"/>
                    </a:ext>
                  </a:extLst>
                </a:gridCol>
              </a:tblGrid>
              <a:tr h="303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$ curl -vv 'http://api.vworld.kr/req/image?service=image&amp;request=getmap&amp;key=D16B536B-7B42-3477-AD30-32CF5C5F99DD&amp;center=126.978275264,37.566642192&amp;zoom=15&amp;size=400,400&amp;crs=epsg:4326&amp;marker=l</a:t>
                      </a:r>
                      <a:r>
                        <a:rPr lang="en-US" altLang="ko-KR" sz="900" b="0" dirty="0" err="1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abel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:|color:red|point:126.978275264</a:t>
                      </a:r>
                      <a:r>
                        <a:rPr lang="en-US" altLang="ko-KR" sz="9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%20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37.566642192</a:t>
                      </a:r>
                      <a:r>
                        <a:rPr lang="pt-BR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' -o map.png</a:t>
                      </a:r>
                      <a:endParaRPr lang="da-DK" altLang="ko-KR" sz="900" b="0" dirty="0">
                        <a:solidFill>
                          <a:srgbClr val="0033CC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08840"/>
                  </a:ext>
                </a:extLst>
              </a:tr>
            </a:tbl>
          </a:graphicData>
        </a:graphic>
      </p:graphicFrame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534CEA06-0A26-499A-AE4A-740985DB9F4C}"/>
              </a:ext>
            </a:extLst>
          </p:cNvPr>
          <p:cNvSpPr/>
          <p:nvPr/>
        </p:nvSpPr>
        <p:spPr>
          <a:xfrm>
            <a:off x="1775520" y="1412776"/>
            <a:ext cx="216024" cy="288032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20E43B-BCEF-4E59-BA41-639C4F1BC628}"/>
              </a:ext>
            </a:extLst>
          </p:cNvPr>
          <p:cNvSpPr txBox="1"/>
          <p:nvPr/>
        </p:nvSpPr>
        <p:spPr>
          <a:xfrm>
            <a:off x="1991544" y="1378791"/>
            <a:ext cx="17281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33CC"/>
                </a:solidFill>
              </a:rPr>
              <a:t>map.png</a:t>
            </a:r>
            <a:endParaRPr lang="ko-KR" altLang="en-US" sz="1200" dirty="0">
              <a:solidFill>
                <a:srgbClr val="0033CC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B4485FD-8355-4353-BAE0-BB0D30CBDBD6}"/>
              </a:ext>
            </a:extLst>
          </p:cNvPr>
          <p:cNvSpPr/>
          <p:nvPr/>
        </p:nvSpPr>
        <p:spPr>
          <a:xfrm>
            <a:off x="8472266" y="1019767"/>
            <a:ext cx="288030" cy="393009"/>
          </a:xfrm>
          <a:prstGeom prst="ellipse">
            <a:avLst/>
          </a:prstGeom>
          <a:ln w="15875">
            <a:solidFill>
              <a:srgbClr val="FF0000"/>
            </a:solidFill>
            <a:prstDash val="sys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C52990-EDC1-453A-BC5A-2C84CB2BEE55}"/>
              </a:ext>
            </a:extLst>
          </p:cNvPr>
          <p:cNvSpPr/>
          <p:nvPr/>
        </p:nvSpPr>
        <p:spPr>
          <a:xfrm>
            <a:off x="8688288" y="1474994"/>
            <a:ext cx="974270" cy="145770"/>
          </a:xfrm>
          <a:prstGeom prst="rect">
            <a:avLst/>
          </a:prstGeom>
          <a:solidFill>
            <a:srgbClr val="FFFFCC">
              <a:alpha val="87000"/>
            </a:srgb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10800" tIns="3600" rIns="10800" bIns="3600" anchor="ctr">
            <a:spAutoFit/>
          </a:bodyPr>
          <a:lstStyle/>
          <a:p>
            <a:r>
              <a:rPr lang="en-US" altLang="ko-KR" sz="900" dirty="0">
                <a:solidFill>
                  <a:schemeClr val="tx1"/>
                </a:solidFill>
              </a:rPr>
              <a:t>Space </a:t>
            </a:r>
            <a:r>
              <a:rPr lang="ko-KR" altLang="en-US" sz="900" dirty="0">
                <a:solidFill>
                  <a:schemeClr val="tx1"/>
                </a:solidFill>
              </a:rPr>
              <a:t>문자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A2CEA78-9333-4331-9859-207D8E82CB22}"/>
              </a:ext>
            </a:extLst>
          </p:cNvPr>
          <p:cNvCxnSpPr>
            <a:cxnSpLocks/>
            <a:stCxn id="14" idx="1"/>
            <a:endCxn id="13" idx="4"/>
          </p:cNvCxnSpPr>
          <p:nvPr/>
        </p:nvCxnSpPr>
        <p:spPr>
          <a:xfrm flipH="1" flipV="1">
            <a:off x="8616281" y="1412776"/>
            <a:ext cx="72007" cy="135103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F74BC95A-14A2-4E7B-A9BB-E7386B501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4" y="1748347"/>
            <a:ext cx="2409056" cy="240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13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99328FD-10EB-464D-96E6-D969D09F4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052736"/>
            <a:ext cx="6728761" cy="59492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EBD6BC2-DD0B-489C-AE48-50CE13D5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Map API 2.0 </a:t>
            </a:r>
            <a:r>
              <a:rPr lang="ko-KR" altLang="en-US" dirty="0"/>
              <a:t>레퍼런스 </a:t>
            </a:r>
            <a:r>
              <a:rPr lang="en-US" altLang="ko-KR" dirty="0"/>
              <a:t>API </a:t>
            </a:r>
            <a:r>
              <a:rPr lang="ko-KR" altLang="en-US" dirty="0"/>
              <a:t>시험 방법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89871-FEEE-447B-A3F0-C340441D8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AF2E1-4E8D-4A24-BBC6-76A38570E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20BF5-C928-4352-8317-C5DA59318F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8558FC-7303-422C-9625-1DA8978BA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2348880"/>
            <a:ext cx="3125390" cy="312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내용 개체 틀 5">
            <a:extLst>
              <a:ext uri="{FF2B5EF4-FFF2-40B4-BE49-F238E27FC236}">
                <a16:creationId xmlns:a16="http://schemas.microsoft.com/office/drawing/2014/main" id="{DB41E9BE-3DDD-4456-B516-9A8EAAA619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9376" y="713268"/>
            <a:ext cx="8229600" cy="448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hlinkClick r:id="rId4"/>
              </a:rPr>
              <a:t>https://api.vworld.kr/reference/staticmap.jsp</a:t>
            </a:r>
            <a:r>
              <a:rPr lang="en-US" altLang="ko-KR" sz="1200" dirty="0"/>
              <a:t> </a:t>
            </a:r>
            <a:r>
              <a:rPr lang="ko-KR" altLang="en-US" sz="1200" dirty="0"/>
              <a:t>페이지를 통해 시험 가능</a:t>
            </a:r>
            <a:endParaRPr lang="en-US" altLang="ko-KR" sz="1200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CA37AF3-7EFB-4656-80C6-210AE299E207}"/>
              </a:ext>
            </a:extLst>
          </p:cNvPr>
          <p:cNvSpPr/>
          <p:nvPr/>
        </p:nvSpPr>
        <p:spPr>
          <a:xfrm rot="16200000">
            <a:off x="7194129" y="3566388"/>
            <a:ext cx="196131" cy="312132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397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6BC2-DD0B-489C-AE48-50CE13D5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API – play </a:t>
            </a:r>
            <a:r>
              <a:rPr lang="ko-KR" altLang="en-US" dirty="0"/>
              <a:t>이력 로그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89871-FEEE-447B-A3F0-C340441D8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AF2E1-4E8D-4A24-BBC6-76A38570E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20BF5-C928-4352-8317-C5DA59318F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19B6436-A15B-473B-8A20-71E689695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506584"/>
              </p:ext>
            </p:extLst>
          </p:nvPr>
        </p:nvGraphicFramePr>
        <p:xfrm>
          <a:off x="479376" y="764704"/>
          <a:ext cx="8229600" cy="2108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1544">
                  <a:extLst>
                    <a:ext uri="{9D8B030D-6E8A-4147-A177-3AD203B41FA5}">
                      <a16:colId xmlns:a16="http://schemas.microsoft.com/office/drawing/2014/main" val="3218057469"/>
                    </a:ext>
                  </a:extLst>
                </a:gridCol>
                <a:gridCol w="7128056">
                  <a:extLst>
                    <a:ext uri="{9D8B030D-6E8A-4147-A177-3AD203B41FA5}">
                      <a16:colId xmlns:a16="http://schemas.microsoft.com/office/drawing/2014/main" val="516115129"/>
                    </a:ext>
                  </a:extLst>
                </a:gridCol>
              </a:tblGrid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제목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play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시작을 서버에 알린다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9567643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메소드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POST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/v1/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playlogs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/play-start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1176794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로그인 여부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0764095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입력 파라미터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{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"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cameraId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": "&lt;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cameraId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&gt;",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"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statusCode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": "&lt;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statusCode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&gt;"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}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007127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결과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result: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{</a:t>
                      </a:r>
                    </a:p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&lt;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playlogId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&gt;</a:t>
                      </a:r>
                    </a:p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}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3318882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비고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98944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D28406-FB61-4D61-82B0-E6FF16360E85}"/>
              </a:ext>
            </a:extLst>
          </p:cNvPr>
          <p:cNvSpPr/>
          <p:nvPr/>
        </p:nvSpPr>
        <p:spPr>
          <a:xfrm>
            <a:off x="482128" y="3022991"/>
            <a:ext cx="5299409" cy="161159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" rIns="72000" bIns="360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&lt;</a:t>
            </a:r>
            <a:r>
              <a:rPr lang="en-US" altLang="ko-KR" sz="1000" dirty="0" err="1">
                <a:solidFill>
                  <a:schemeClr val="tx1"/>
                </a:solidFill>
              </a:rPr>
              <a:t>statusCode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 err="1">
                <a:solidFill>
                  <a:schemeClr val="tx1"/>
                </a:solidFill>
              </a:rPr>
              <a:t>코드표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635793E-AC32-4F6F-B8A1-EE9D53452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34621"/>
              </p:ext>
            </p:extLst>
          </p:nvPr>
        </p:nvGraphicFramePr>
        <p:xfrm>
          <a:off x="482128" y="3206138"/>
          <a:ext cx="6477968" cy="11713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8748">
                  <a:extLst>
                    <a:ext uri="{9D8B030D-6E8A-4147-A177-3AD203B41FA5}">
                      <a16:colId xmlns:a16="http://schemas.microsoft.com/office/drawing/2014/main" val="3218057469"/>
                    </a:ext>
                  </a:extLst>
                </a:gridCol>
                <a:gridCol w="5089220">
                  <a:extLst>
                    <a:ext uri="{9D8B030D-6E8A-4147-A177-3AD203B41FA5}">
                      <a16:colId xmlns:a16="http://schemas.microsoft.com/office/drawing/2014/main" val="516115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Status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Code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567643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Success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1176794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RTSP Content Not found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0764095"/>
                  </a:ext>
                </a:extLst>
              </a:tr>
              <a:tr h="2737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Unauthorized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007127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408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Request Timeout(RTSP </a:t>
                      </a:r>
                      <a:r>
                        <a:rPr lang="ko-KR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서버 접속 실패</a:t>
                      </a:r>
                      <a:r>
                        <a:rPr lang="en-US" altLang="ko-KR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98944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3FD7C37-82D5-4F47-B16F-B976C01B4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26093"/>
              </p:ext>
            </p:extLst>
          </p:nvPr>
        </p:nvGraphicFramePr>
        <p:xfrm>
          <a:off x="490112" y="4465498"/>
          <a:ext cx="8229600" cy="1651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1544">
                  <a:extLst>
                    <a:ext uri="{9D8B030D-6E8A-4147-A177-3AD203B41FA5}">
                      <a16:colId xmlns:a16="http://schemas.microsoft.com/office/drawing/2014/main" val="3218057469"/>
                    </a:ext>
                  </a:extLst>
                </a:gridCol>
                <a:gridCol w="7128056">
                  <a:extLst>
                    <a:ext uri="{9D8B030D-6E8A-4147-A177-3AD203B41FA5}">
                      <a16:colId xmlns:a16="http://schemas.microsoft.com/office/drawing/2014/main" val="516115129"/>
                    </a:ext>
                  </a:extLst>
                </a:gridCol>
              </a:tblGrid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제목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사용자가 재생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종료시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서버에 종료를 알린다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(play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 성공한 경우만 처리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9567643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메소드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PUT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/v1/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playlogs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/play-update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1176794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로그인 여부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0764095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입력 파라미터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{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playlogId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 "&lt;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playlogId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&gt;"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}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007127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결과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3318882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비고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989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29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6BC2-DD0B-489C-AE48-50CE13D5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ko-KR" altLang="en-US" dirty="0"/>
              <a:t>흐름도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89871-FEEE-447B-A3F0-C340441D8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AF2E1-4E8D-4A24-BBC6-76A38570E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20BF5-C928-4352-8317-C5DA59318F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5D59BAD-A8BB-4271-9BC4-CC3006224F26}"/>
              </a:ext>
            </a:extLst>
          </p:cNvPr>
          <p:cNvSpPr/>
          <p:nvPr/>
        </p:nvSpPr>
        <p:spPr>
          <a:xfrm>
            <a:off x="1127448" y="1607881"/>
            <a:ext cx="820296" cy="264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+mn-ea"/>
              </a:rPr>
              <a:t>앱사용자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21">
            <a:extLst>
              <a:ext uri="{FF2B5EF4-FFF2-40B4-BE49-F238E27FC236}">
                <a16:creationId xmlns:a16="http://schemas.microsoft.com/office/drawing/2014/main" id="{F0337D84-E651-4D3B-8B43-9346903AF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205190"/>
              </p:ext>
            </p:extLst>
          </p:nvPr>
        </p:nvGraphicFramePr>
        <p:xfrm>
          <a:off x="3128659" y="1469290"/>
          <a:ext cx="894928" cy="259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94928">
                  <a:extLst>
                    <a:ext uri="{9D8B030D-6E8A-4147-A177-3AD203B41FA5}">
                      <a16:colId xmlns:a16="http://schemas.microsoft.com/office/drawing/2014/main" val="2616496068"/>
                    </a:ext>
                  </a:extLst>
                </a:gridCol>
              </a:tblGrid>
              <a:tr h="240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Users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434011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A6046AC1-4E74-4CF6-9C0C-EA1DAD465B80}"/>
              </a:ext>
            </a:extLst>
          </p:cNvPr>
          <p:cNvSpPr/>
          <p:nvPr/>
        </p:nvSpPr>
        <p:spPr>
          <a:xfrm>
            <a:off x="2279576" y="2023466"/>
            <a:ext cx="792088" cy="79208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/>
              <a:t>앱</a:t>
            </a:r>
            <a:endParaRPr lang="en-US" altLang="ko-KR" sz="1000" dirty="0"/>
          </a:p>
          <a:p>
            <a:pPr algn="ctr"/>
            <a:r>
              <a:rPr lang="ko-KR" altLang="en-US" sz="1000" dirty="0"/>
              <a:t>로그인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07AD1B8-9E03-4933-A14C-0908147857D5}"/>
              </a:ext>
            </a:extLst>
          </p:cNvPr>
          <p:cNvSpPr/>
          <p:nvPr/>
        </p:nvSpPr>
        <p:spPr>
          <a:xfrm>
            <a:off x="789459" y="2386911"/>
            <a:ext cx="1327127" cy="185756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800" bIns="10800" anchor="ctr">
            <a:spAutoFit/>
          </a:bodyPr>
          <a:lstStyle/>
          <a:p>
            <a:pPr algn="ctr"/>
            <a:r>
              <a:rPr lang="en-US" altLang="ko-KR" sz="900" dirty="0">
                <a:solidFill>
                  <a:srgbClr val="0033CC"/>
                </a:solidFill>
              </a:rPr>
              <a:t>ID, </a:t>
            </a:r>
            <a:r>
              <a:rPr lang="ko-KR" altLang="en-US" sz="900" dirty="0">
                <a:solidFill>
                  <a:srgbClr val="0033CC"/>
                </a:solidFill>
              </a:rPr>
              <a:t>패스워드</a:t>
            </a:r>
            <a:r>
              <a:rPr lang="en-US" altLang="ko-KR" sz="900" dirty="0">
                <a:solidFill>
                  <a:srgbClr val="0033CC"/>
                </a:solidFill>
              </a:rPr>
              <a:t>, </a:t>
            </a:r>
            <a:r>
              <a:rPr lang="ko-KR" altLang="en-US" sz="900" dirty="0">
                <a:solidFill>
                  <a:srgbClr val="0033CC"/>
                </a:solidFill>
              </a:rPr>
              <a:t>전화번호</a:t>
            </a:r>
            <a:endParaRPr lang="en-US" altLang="ko-KR" sz="900" dirty="0">
              <a:solidFill>
                <a:srgbClr val="0033CC"/>
              </a:solidFill>
            </a:endParaRPr>
          </a:p>
        </p:txBody>
      </p:sp>
      <p:cxnSp>
        <p:nvCxnSpPr>
          <p:cNvPr id="127" name="직선 화살표 연결선 24">
            <a:extLst>
              <a:ext uri="{FF2B5EF4-FFF2-40B4-BE49-F238E27FC236}">
                <a16:creationId xmlns:a16="http://schemas.microsoft.com/office/drawing/2014/main" id="{03AD0EC8-541E-4CF4-990E-0CF00F16B276}"/>
              </a:ext>
            </a:extLst>
          </p:cNvPr>
          <p:cNvCxnSpPr>
            <a:cxnSpLocks/>
            <a:stCxn id="8" idx="2"/>
            <a:endCxn id="22" idx="6"/>
          </p:cNvCxnSpPr>
          <p:nvPr/>
        </p:nvCxnSpPr>
        <p:spPr>
          <a:xfrm rot="5400000">
            <a:off x="2978324" y="1821711"/>
            <a:ext cx="691140" cy="5044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24">
            <a:extLst>
              <a:ext uri="{FF2B5EF4-FFF2-40B4-BE49-F238E27FC236}">
                <a16:creationId xmlns:a16="http://schemas.microsoft.com/office/drawing/2014/main" id="{02CB2B83-8D35-4D16-9F03-AEBFD23A29D0}"/>
              </a:ext>
            </a:extLst>
          </p:cNvPr>
          <p:cNvCxnSpPr>
            <a:cxnSpLocks/>
            <a:stCxn id="22" idx="0"/>
            <a:endCxn id="86" idx="3"/>
          </p:cNvCxnSpPr>
          <p:nvPr/>
        </p:nvCxnSpPr>
        <p:spPr>
          <a:xfrm rot="16200000" flipV="1">
            <a:off x="2170034" y="1517880"/>
            <a:ext cx="283297" cy="7278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24">
            <a:extLst>
              <a:ext uri="{FF2B5EF4-FFF2-40B4-BE49-F238E27FC236}">
                <a16:creationId xmlns:a16="http://schemas.microsoft.com/office/drawing/2014/main" id="{850BFCAD-8CD4-4B69-B0E2-41EECC45FD17}"/>
              </a:ext>
            </a:extLst>
          </p:cNvPr>
          <p:cNvCxnSpPr>
            <a:cxnSpLocks/>
            <a:stCxn id="86" idx="2"/>
            <a:endCxn id="22" idx="2"/>
          </p:cNvCxnSpPr>
          <p:nvPr/>
        </p:nvCxnSpPr>
        <p:spPr>
          <a:xfrm rot="16200000" flipH="1">
            <a:off x="1635060" y="1774993"/>
            <a:ext cx="547053" cy="7419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F469D4F-307F-49F2-9D49-C7A0D77B98E6}"/>
              </a:ext>
            </a:extLst>
          </p:cNvPr>
          <p:cNvSpPr/>
          <p:nvPr/>
        </p:nvSpPr>
        <p:spPr>
          <a:xfrm>
            <a:off x="2152701" y="1549535"/>
            <a:ext cx="681211" cy="185756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800" bIns="10800" anchor="ctr">
            <a:spAutoFit/>
          </a:bodyPr>
          <a:lstStyle/>
          <a:p>
            <a:pPr algn="ctr"/>
            <a:r>
              <a:rPr lang="ko-KR" altLang="en-US" sz="900" dirty="0" err="1">
                <a:solidFill>
                  <a:srgbClr val="0033CC"/>
                </a:solidFill>
              </a:rPr>
              <a:t>인증토큰</a:t>
            </a:r>
            <a:endParaRPr lang="en-US" altLang="ko-KR" sz="900" dirty="0">
              <a:solidFill>
                <a:srgbClr val="0033CC"/>
              </a:solidFill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AC383EB8-94F5-4CC0-8268-2DAD176F72D0}"/>
              </a:ext>
            </a:extLst>
          </p:cNvPr>
          <p:cNvSpPr/>
          <p:nvPr/>
        </p:nvSpPr>
        <p:spPr>
          <a:xfrm>
            <a:off x="2696213" y="2958805"/>
            <a:ext cx="792088" cy="79208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/>
              <a:t>카메라목록</a:t>
            </a:r>
            <a:endParaRPr lang="en-US" altLang="ko-KR" sz="1000" dirty="0"/>
          </a:p>
          <a:p>
            <a:pPr algn="ctr"/>
            <a:r>
              <a:rPr lang="ko-KR" altLang="en-US" sz="1000" dirty="0"/>
              <a:t>검색</a:t>
            </a: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5F5432B0-254C-4907-AC66-6692FE401F12}"/>
              </a:ext>
            </a:extLst>
          </p:cNvPr>
          <p:cNvSpPr/>
          <p:nvPr/>
        </p:nvSpPr>
        <p:spPr>
          <a:xfrm>
            <a:off x="2360431" y="4066561"/>
            <a:ext cx="792088" cy="79208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/>
              <a:t>재생</a:t>
            </a: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57962C38-DBD3-4D94-AAEA-02E69DC49ABE}"/>
              </a:ext>
            </a:extLst>
          </p:cNvPr>
          <p:cNvSpPr/>
          <p:nvPr/>
        </p:nvSpPr>
        <p:spPr>
          <a:xfrm>
            <a:off x="5550399" y="2235476"/>
            <a:ext cx="792088" cy="79208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/>
              <a:t>사용자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</a:t>
            </a:r>
          </a:p>
        </p:txBody>
      </p:sp>
      <p:graphicFrame>
        <p:nvGraphicFramePr>
          <p:cNvPr id="143" name="표 21">
            <a:extLst>
              <a:ext uri="{FF2B5EF4-FFF2-40B4-BE49-F238E27FC236}">
                <a16:creationId xmlns:a16="http://schemas.microsoft.com/office/drawing/2014/main" id="{09BE414C-D422-4433-B835-0E16328B1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41001"/>
              </p:ext>
            </p:extLst>
          </p:nvPr>
        </p:nvGraphicFramePr>
        <p:xfrm>
          <a:off x="5864560" y="1438367"/>
          <a:ext cx="894928" cy="259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94928">
                  <a:extLst>
                    <a:ext uri="{9D8B030D-6E8A-4147-A177-3AD203B41FA5}">
                      <a16:colId xmlns:a16="http://schemas.microsoft.com/office/drawing/2014/main" val="2616496068"/>
                    </a:ext>
                  </a:extLst>
                </a:gridCol>
              </a:tblGrid>
              <a:tr h="240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Admins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434011"/>
                  </a:ext>
                </a:extLst>
              </a:tr>
            </a:tbl>
          </a:graphicData>
        </a:graphic>
      </p:graphicFrame>
      <p:sp>
        <p:nvSpPr>
          <p:cNvPr id="147" name="타원 146">
            <a:extLst>
              <a:ext uri="{FF2B5EF4-FFF2-40B4-BE49-F238E27FC236}">
                <a16:creationId xmlns:a16="http://schemas.microsoft.com/office/drawing/2014/main" id="{F4DA4120-E2C6-4310-BE9D-275FEA97F38B}"/>
              </a:ext>
            </a:extLst>
          </p:cNvPr>
          <p:cNvSpPr/>
          <p:nvPr/>
        </p:nvSpPr>
        <p:spPr>
          <a:xfrm>
            <a:off x="6965119" y="2023466"/>
            <a:ext cx="792088" cy="79208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/>
              <a:t>관리자</a:t>
            </a:r>
            <a:endParaRPr lang="en-US" altLang="ko-KR" sz="1000" dirty="0"/>
          </a:p>
          <a:p>
            <a:pPr algn="ctr"/>
            <a:r>
              <a:rPr lang="ko-KR" altLang="en-US" sz="1000" dirty="0"/>
              <a:t>로그인</a:t>
            </a:r>
          </a:p>
        </p:txBody>
      </p:sp>
      <p:graphicFrame>
        <p:nvGraphicFramePr>
          <p:cNvPr id="148" name="표 21">
            <a:extLst>
              <a:ext uri="{FF2B5EF4-FFF2-40B4-BE49-F238E27FC236}">
                <a16:creationId xmlns:a16="http://schemas.microsoft.com/office/drawing/2014/main" id="{52DACD72-0B7E-4841-951D-C522A0C8A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517072"/>
              </p:ext>
            </p:extLst>
          </p:nvPr>
        </p:nvGraphicFramePr>
        <p:xfrm>
          <a:off x="4187268" y="2725590"/>
          <a:ext cx="894928" cy="42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94928">
                  <a:extLst>
                    <a:ext uri="{9D8B030D-6E8A-4147-A177-3AD203B41FA5}">
                      <a16:colId xmlns:a16="http://schemas.microsoft.com/office/drawing/2014/main" val="2616496068"/>
                    </a:ext>
                  </a:extLst>
                </a:gridCol>
              </a:tblGrid>
              <a:tr h="240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Camera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Groups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434011"/>
                  </a:ext>
                </a:extLst>
              </a:tr>
            </a:tbl>
          </a:graphicData>
        </a:graphic>
      </p:graphicFrame>
      <p:graphicFrame>
        <p:nvGraphicFramePr>
          <p:cNvPr id="149" name="표 21">
            <a:extLst>
              <a:ext uri="{FF2B5EF4-FFF2-40B4-BE49-F238E27FC236}">
                <a16:creationId xmlns:a16="http://schemas.microsoft.com/office/drawing/2014/main" id="{A4DCAB67-DF1C-4021-BF0C-C17ED9351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43760"/>
              </p:ext>
            </p:extLst>
          </p:nvPr>
        </p:nvGraphicFramePr>
        <p:xfrm>
          <a:off x="4187268" y="3531135"/>
          <a:ext cx="894928" cy="259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94928">
                  <a:extLst>
                    <a:ext uri="{9D8B030D-6E8A-4147-A177-3AD203B41FA5}">
                      <a16:colId xmlns:a16="http://schemas.microsoft.com/office/drawing/2014/main" val="2616496068"/>
                    </a:ext>
                  </a:extLst>
                </a:gridCol>
              </a:tblGrid>
              <a:tr h="240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Cameras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434011"/>
                  </a:ext>
                </a:extLst>
              </a:tr>
            </a:tbl>
          </a:graphicData>
        </a:graphic>
      </p:graphicFrame>
      <p:cxnSp>
        <p:nvCxnSpPr>
          <p:cNvPr id="150" name="직선 화살표 연결선 24">
            <a:extLst>
              <a:ext uri="{FF2B5EF4-FFF2-40B4-BE49-F238E27FC236}">
                <a16:creationId xmlns:a16="http://schemas.microsoft.com/office/drawing/2014/main" id="{20070D9D-CA52-45F1-939D-E49CE3A2ACC5}"/>
              </a:ext>
            </a:extLst>
          </p:cNvPr>
          <p:cNvCxnSpPr>
            <a:cxnSpLocks/>
            <a:stCxn id="148" idx="1"/>
            <a:endCxn id="139" idx="7"/>
          </p:cNvCxnSpPr>
          <p:nvPr/>
        </p:nvCxnSpPr>
        <p:spPr>
          <a:xfrm rot="10800000" flipV="1">
            <a:off x="3372302" y="2938950"/>
            <a:ext cx="814966" cy="1358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24">
            <a:extLst>
              <a:ext uri="{FF2B5EF4-FFF2-40B4-BE49-F238E27FC236}">
                <a16:creationId xmlns:a16="http://schemas.microsoft.com/office/drawing/2014/main" id="{CF42F33E-6C9A-42C0-8CDD-726F6BD26678}"/>
              </a:ext>
            </a:extLst>
          </p:cNvPr>
          <p:cNvCxnSpPr>
            <a:cxnSpLocks/>
            <a:stCxn id="149" idx="1"/>
            <a:endCxn id="139" idx="6"/>
          </p:cNvCxnSpPr>
          <p:nvPr/>
        </p:nvCxnSpPr>
        <p:spPr>
          <a:xfrm rot="10800000">
            <a:off x="3488302" y="3354849"/>
            <a:ext cx="698967" cy="3058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8" name="표 21">
            <a:extLst>
              <a:ext uri="{FF2B5EF4-FFF2-40B4-BE49-F238E27FC236}">
                <a16:creationId xmlns:a16="http://schemas.microsoft.com/office/drawing/2014/main" id="{2BA50899-25B1-4C72-BC45-BB7304D05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834719"/>
              </p:ext>
            </p:extLst>
          </p:nvPr>
        </p:nvGraphicFramePr>
        <p:xfrm>
          <a:off x="4178501" y="4169040"/>
          <a:ext cx="1136637" cy="42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36637">
                  <a:extLst>
                    <a:ext uri="{9D8B030D-6E8A-4147-A177-3AD203B41FA5}">
                      <a16:colId xmlns:a16="http://schemas.microsoft.com/office/drawing/2014/main" val="2616496068"/>
                    </a:ext>
                  </a:extLst>
                </a:gridCol>
              </a:tblGrid>
              <a:tr h="240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Play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Monitoring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434011"/>
                  </a:ext>
                </a:extLst>
              </a:tr>
            </a:tbl>
          </a:graphicData>
        </a:graphic>
      </p:graphicFrame>
      <p:graphicFrame>
        <p:nvGraphicFramePr>
          <p:cNvPr id="159" name="표 21">
            <a:extLst>
              <a:ext uri="{FF2B5EF4-FFF2-40B4-BE49-F238E27FC236}">
                <a16:creationId xmlns:a16="http://schemas.microsoft.com/office/drawing/2014/main" id="{B812B6B4-5E46-4298-B95D-8BBD05C87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95227"/>
              </p:ext>
            </p:extLst>
          </p:nvPr>
        </p:nvGraphicFramePr>
        <p:xfrm>
          <a:off x="4167275" y="4974585"/>
          <a:ext cx="1136637" cy="259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36637">
                  <a:extLst>
                    <a:ext uri="{9D8B030D-6E8A-4147-A177-3AD203B41FA5}">
                      <a16:colId xmlns:a16="http://schemas.microsoft.com/office/drawing/2014/main" val="2616496068"/>
                    </a:ext>
                  </a:extLst>
                </a:gridCol>
              </a:tblGrid>
              <a:tr h="240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Play Logs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434011"/>
                  </a:ext>
                </a:extLst>
              </a:tr>
            </a:tbl>
          </a:graphicData>
        </a:graphic>
      </p:graphicFrame>
      <p:cxnSp>
        <p:nvCxnSpPr>
          <p:cNvPr id="160" name="직선 화살표 연결선 24">
            <a:extLst>
              <a:ext uri="{FF2B5EF4-FFF2-40B4-BE49-F238E27FC236}">
                <a16:creationId xmlns:a16="http://schemas.microsoft.com/office/drawing/2014/main" id="{DBF18A9C-3A5E-4005-A731-8E15B578D57A}"/>
              </a:ext>
            </a:extLst>
          </p:cNvPr>
          <p:cNvCxnSpPr>
            <a:cxnSpLocks/>
            <a:stCxn id="140" idx="6"/>
            <a:endCxn id="158" idx="1"/>
          </p:cNvCxnSpPr>
          <p:nvPr/>
        </p:nvCxnSpPr>
        <p:spPr>
          <a:xfrm flipV="1">
            <a:off x="3152519" y="4382400"/>
            <a:ext cx="1025982" cy="802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24">
            <a:extLst>
              <a:ext uri="{FF2B5EF4-FFF2-40B4-BE49-F238E27FC236}">
                <a16:creationId xmlns:a16="http://schemas.microsoft.com/office/drawing/2014/main" id="{C5725838-CF7B-45F3-96F9-699153AE7FB3}"/>
              </a:ext>
            </a:extLst>
          </p:cNvPr>
          <p:cNvCxnSpPr>
            <a:cxnSpLocks/>
            <a:stCxn id="140" idx="5"/>
            <a:endCxn id="159" idx="1"/>
          </p:cNvCxnSpPr>
          <p:nvPr/>
        </p:nvCxnSpPr>
        <p:spPr>
          <a:xfrm rot="16200000" flipH="1">
            <a:off x="3421160" y="4358009"/>
            <a:ext cx="361475" cy="11307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C728C4B6-726D-4BA5-97B7-C5469D5A724A}"/>
              </a:ext>
            </a:extLst>
          </p:cNvPr>
          <p:cNvSpPr/>
          <p:nvPr/>
        </p:nvSpPr>
        <p:spPr>
          <a:xfrm>
            <a:off x="3132544" y="2749991"/>
            <a:ext cx="1083485" cy="185756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800" bIns="10800" anchor="ctr">
            <a:spAutoFit/>
          </a:bodyPr>
          <a:lstStyle/>
          <a:p>
            <a:pPr algn="ctr"/>
            <a:r>
              <a:rPr lang="ko-KR" altLang="en-US" sz="900">
                <a:solidFill>
                  <a:srgbClr val="0033CC"/>
                </a:solidFill>
              </a:rPr>
              <a:t>컨텐츠 정보</a:t>
            </a:r>
            <a:endParaRPr lang="en-US" altLang="ko-KR" sz="900" dirty="0">
              <a:solidFill>
                <a:srgbClr val="0033CC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B8F166B2-F4DC-4848-99D3-BC2CF1A1EB7D}"/>
              </a:ext>
            </a:extLst>
          </p:cNvPr>
          <p:cNvSpPr/>
          <p:nvPr/>
        </p:nvSpPr>
        <p:spPr>
          <a:xfrm>
            <a:off x="3157870" y="4122285"/>
            <a:ext cx="888054" cy="185756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800" bIns="10800" anchor="ctr">
            <a:spAutoFit/>
          </a:bodyPr>
          <a:lstStyle/>
          <a:p>
            <a:pPr algn="ctr"/>
            <a:r>
              <a:rPr lang="ko-KR" altLang="en-US" sz="900" dirty="0">
                <a:solidFill>
                  <a:srgbClr val="0033CC"/>
                </a:solidFill>
              </a:rPr>
              <a:t>재생 로그</a:t>
            </a:r>
            <a:endParaRPr lang="en-US" altLang="ko-KR" sz="900" dirty="0">
              <a:solidFill>
                <a:srgbClr val="0033CC"/>
              </a:solidFill>
            </a:endParaRPr>
          </a:p>
        </p:txBody>
      </p:sp>
      <p:cxnSp>
        <p:nvCxnSpPr>
          <p:cNvPr id="175" name="직선 화살표 연결선 24">
            <a:extLst>
              <a:ext uri="{FF2B5EF4-FFF2-40B4-BE49-F238E27FC236}">
                <a16:creationId xmlns:a16="http://schemas.microsoft.com/office/drawing/2014/main" id="{DDF6FDD0-E2B8-4D50-BBED-AC6C7FC0E4D0}"/>
              </a:ext>
            </a:extLst>
          </p:cNvPr>
          <p:cNvCxnSpPr>
            <a:cxnSpLocks/>
            <a:stCxn id="141" idx="1"/>
            <a:endCxn id="8" idx="3"/>
          </p:cNvCxnSpPr>
          <p:nvPr/>
        </p:nvCxnSpPr>
        <p:spPr>
          <a:xfrm rot="16200000" flipV="1">
            <a:off x="4468671" y="1153747"/>
            <a:ext cx="752645" cy="16428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타원 178">
            <a:extLst>
              <a:ext uri="{FF2B5EF4-FFF2-40B4-BE49-F238E27FC236}">
                <a16:creationId xmlns:a16="http://schemas.microsoft.com/office/drawing/2014/main" id="{4838B44C-46E5-46C5-AEC3-87457F9EB3FE}"/>
              </a:ext>
            </a:extLst>
          </p:cNvPr>
          <p:cNvSpPr/>
          <p:nvPr/>
        </p:nvSpPr>
        <p:spPr>
          <a:xfrm>
            <a:off x="6342487" y="3330197"/>
            <a:ext cx="792088" cy="79208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/>
              <a:t>재생</a:t>
            </a:r>
            <a:endParaRPr lang="en-US" altLang="ko-KR" sz="1000" dirty="0"/>
          </a:p>
          <a:p>
            <a:pPr algn="ctr"/>
            <a:r>
              <a:rPr lang="ko-KR" altLang="en-US" sz="1000" dirty="0"/>
              <a:t>모니터링</a:t>
            </a:r>
          </a:p>
        </p:txBody>
      </p:sp>
      <p:cxnSp>
        <p:nvCxnSpPr>
          <p:cNvPr id="180" name="직선 화살표 연결선 24">
            <a:extLst>
              <a:ext uri="{FF2B5EF4-FFF2-40B4-BE49-F238E27FC236}">
                <a16:creationId xmlns:a16="http://schemas.microsoft.com/office/drawing/2014/main" id="{670DBF27-E800-4C9E-A363-156AADBD2E93}"/>
              </a:ext>
            </a:extLst>
          </p:cNvPr>
          <p:cNvCxnSpPr>
            <a:cxnSpLocks/>
            <a:stCxn id="158" idx="3"/>
            <a:endCxn id="179" idx="3"/>
          </p:cNvCxnSpPr>
          <p:nvPr/>
        </p:nvCxnSpPr>
        <p:spPr>
          <a:xfrm flipV="1">
            <a:off x="5315138" y="4006286"/>
            <a:ext cx="1143348" cy="3761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E1B23F41-EAD1-49D1-9C32-D179F5C04731}"/>
              </a:ext>
            </a:extLst>
          </p:cNvPr>
          <p:cNvSpPr/>
          <p:nvPr/>
        </p:nvSpPr>
        <p:spPr>
          <a:xfrm>
            <a:off x="6342487" y="4203945"/>
            <a:ext cx="792088" cy="79208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/>
              <a:t>이력</a:t>
            </a:r>
            <a:endParaRPr lang="en-US" altLang="ko-KR" sz="1000" dirty="0"/>
          </a:p>
          <a:p>
            <a:pPr algn="ctr"/>
            <a:r>
              <a:rPr lang="ko-KR" altLang="en-US" sz="1000" dirty="0"/>
              <a:t>조회</a:t>
            </a: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86C119CB-3E86-40C4-BD18-15F5D4F7CF73}"/>
              </a:ext>
            </a:extLst>
          </p:cNvPr>
          <p:cNvSpPr/>
          <p:nvPr/>
        </p:nvSpPr>
        <p:spPr>
          <a:xfrm>
            <a:off x="6342487" y="5125675"/>
            <a:ext cx="792088" cy="79208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/>
              <a:t>이력</a:t>
            </a:r>
            <a:endParaRPr lang="en-US" altLang="ko-KR" sz="1000" dirty="0"/>
          </a:p>
          <a:p>
            <a:pPr algn="ctr"/>
            <a:r>
              <a:rPr lang="ko-KR" altLang="en-US" sz="1000" dirty="0"/>
              <a:t>통계</a:t>
            </a:r>
          </a:p>
        </p:txBody>
      </p:sp>
      <p:cxnSp>
        <p:nvCxnSpPr>
          <p:cNvPr id="186" name="직선 화살표 연결선 24">
            <a:extLst>
              <a:ext uri="{FF2B5EF4-FFF2-40B4-BE49-F238E27FC236}">
                <a16:creationId xmlns:a16="http://schemas.microsoft.com/office/drawing/2014/main" id="{FE0C4A8E-E6C8-483E-ADFA-6A333F608BD2}"/>
              </a:ext>
            </a:extLst>
          </p:cNvPr>
          <p:cNvCxnSpPr>
            <a:cxnSpLocks/>
            <a:stCxn id="159" idx="3"/>
            <a:endCxn id="185" idx="2"/>
          </p:cNvCxnSpPr>
          <p:nvPr/>
        </p:nvCxnSpPr>
        <p:spPr>
          <a:xfrm>
            <a:off x="5303912" y="5104125"/>
            <a:ext cx="1038575" cy="4175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24">
            <a:extLst>
              <a:ext uri="{FF2B5EF4-FFF2-40B4-BE49-F238E27FC236}">
                <a16:creationId xmlns:a16="http://schemas.microsoft.com/office/drawing/2014/main" id="{3F496848-85A8-4A29-BC85-43F83B4E3804}"/>
              </a:ext>
            </a:extLst>
          </p:cNvPr>
          <p:cNvCxnSpPr>
            <a:cxnSpLocks/>
            <a:stCxn id="159" idx="3"/>
            <a:endCxn id="184" idx="2"/>
          </p:cNvCxnSpPr>
          <p:nvPr/>
        </p:nvCxnSpPr>
        <p:spPr>
          <a:xfrm flipV="1">
            <a:off x="5303912" y="4599989"/>
            <a:ext cx="1038575" cy="5041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5CD9CDD-6BC3-43B2-9AA7-478FB6179FC3}"/>
              </a:ext>
            </a:extLst>
          </p:cNvPr>
          <p:cNvSpPr/>
          <p:nvPr/>
        </p:nvSpPr>
        <p:spPr>
          <a:xfrm>
            <a:off x="8688288" y="2442941"/>
            <a:ext cx="820296" cy="264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관리자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9" name="직선 화살표 연결선 24">
            <a:extLst>
              <a:ext uri="{FF2B5EF4-FFF2-40B4-BE49-F238E27FC236}">
                <a16:creationId xmlns:a16="http://schemas.microsoft.com/office/drawing/2014/main" id="{F28EA3EA-44FA-47F1-AD2A-C2AD0542AA09}"/>
              </a:ext>
            </a:extLst>
          </p:cNvPr>
          <p:cNvCxnSpPr>
            <a:cxnSpLocks/>
            <a:stCxn id="198" idx="1"/>
            <a:endCxn id="147" idx="6"/>
          </p:cNvCxnSpPr>
          <p:nvPr/>
        </p:nvCxnSpPr>
        <p:spPr>
          <a:xfrm rot="10800000">
            <a:off x="7757208" y="2419511"/>
            <a:ext cx="931081" cy="1557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4">
            <a:extLst>
              <a:ext uri="{FF2B5EF4-FFF2-40B4-BE49-F238E27FC236}">
                <a16:creationId xmlns:a16="http://schemas.microsoft.com/office/drawing/2014/main" id="{DD351906-28CB-42FE-B450-A076E8485D1A}"/>
              </a:ext>
            </a:extLst>
          </p:cNvPr>
          <p:cNvCxnSpPr>
            <a:cxnSpLocks/>
            <a:stCxn id="143" idx="2"/>
            <a:endCxn id="147" idx="2"/>
          </p:cNvCxnSpPr>
          <p:nvPr/>
        </p:nvCxnSpPr>
        <p:spPr>
          <a:xfrm rot="16200000" flipH="1">
            <a:off x="6277540" y="1731930"/>
            <a:ext cx="722063" cy="6530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타원 209">
            <a:extLst>
              <a:ext uri="{FF2B5EF4-FFF2-40B4-BE49-F238E27FC236}">
                <a16:creationId xmlns:a16="http://schemas.microsoft.com/office/drawing/2014/main" id="{8C4CCA25-9DD4-4C1F-B383-5052AE635E6D}"/>
              </a:ext>
            </a:extLst>
          </p:cNvPr>
          <p:cNvSpPr/>
          <p:nvPr/>
        </p:nvSpPr>
        <p:spPr>
          <a:xfrm>
            <a:off x="7578113" y="1191275"/>
            <a:ext cx="792088" cy="792088"/>
          </a:xfrm>
          <a:prstGeom prst="ellips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dirty="0"/>
              <a:t>관리자</a:t>
            </a:r>
            <a:endParaRPr lang="en-US" altLang="ko-KR" sz="1000" dirty="0"/>
          </a:p>
          <a:p>
            <a:pPr algn="ctr"/>
            <a:r>
              <a:rPr lang="ko-KR" altLang="en-US" sz="1000" dirty="0"/>
              <a:t>관리</a:t>
            </a:r>
          </a:p>
        </p:txBody>
      </p:sp>
      <p:cxnSp>
        <p:nvCxnSpPr>
          <p:cNvPr id="211" name="직선 화살표 연결선 24">
            <a:extLst>
              <a:ext uri="{FF2B5EF4-FFF2-40B4-BE49-F238E27FC236}">
                <a16:creationId xmlns:a16="http://schemas.microsoft.com/office/drawing/2014/main" id="{8F684895-DDAB-49F4-96AC-89DB670AECA6}"/>
              </a:ext>
            </a:extLst>
          </p:cNvPr>
          <p:cNvCxnSpPr>
            <a:cxnSpLocks/>
            <a:stCxn id="210" idx="2"/>
            <a:endCxn id="143" idx="3"/>
          </p:cNvCxnSpPr>
          <p:nvPr/>
        </p:nvCxnSpPr>
        <p:spPr>
          <a:xfrm rot="10800000">
            <a:off x="6759489" y="1567907"/>
            <a:ext cx="818625" cy="194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33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6BC2-DD0B-489C-AE48-50CE13D5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테이블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89871-FEEE-447B-A3F0-C340441D8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AF2E1-4E8D-4A24-BBC6-76A38570E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20BF5-C928-4352-8317-C5DA59318F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A3BE18-00FB-428F-8942-5D7C65A1D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65014"/>
              </p:ext>
            </p:extLst>
          </p:nvPr>
        </p:nvGraphicFramePr>
        <p:xfrm>
          <a:off x="407368" y="980728"/>
          <a:ext cx="6336704" cy="201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27354786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630033178"/>
                    </a:ext>
                  </a:extLst>
                </a:gridCol>
                <a:gridCol w="3047833">
                  <a:extLst>
                    <a:ext uri="{9D8B030D-6E8A-4147-A177-3AD203B41FA5}">
                      <a16:colId xmlns:a16="http://schemas.microsoft.com/office/drawing/2014/main" val="492754453"/>
                    </a:ext>
                  </a:extLst>
                </a:gridCol>
                <a:gridCol w="1200639">
                  <a:extLst>
                    <a:ext uri="{9D8B030D-6E8A-4147-A177-3AD203B41FA5}">
                      <a16:colId xmlns:a16="http://schemas.microsoft.com/office/drawing/2014/main" val="50102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필드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예시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956274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그룹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040982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createdAt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datetime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레코드 생성 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0054172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removedAt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datetime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VMS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서버 채널 목록에서 제거 되었는지 여부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826795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disabled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bool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관리자에 의해 사용중지 됐는지 여부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4834575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category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그룹 카테고리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1079146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vmsServer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VMS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7494790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vmsGroupKey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카메라 그룹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key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4839791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vmsGroupName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카메라 그룹 이름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경기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9564587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F8D1E765-AB45-4DF6-B023-90541B686DCF}"/>
              </a:ext>
            </a:extLst>
          </p:cNvPr>
          <p:cNvSpPr/>
          <p:nvPr/>
        </p:nvSpPr>
        <p:spPr>
          <a:xfrm>
            <a:off x="407368" y="796985"/>
            <a:ext cx="5299409" cy="161159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" rIns="72000" bIns="360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Camera Groups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1F003B97-0D37-4B9B-AF33-79E3FEA21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869314"/>
              </p:ext>
            </p:extLst>
          </p:nvPr>
        </p:nvGraphicFramePr>
        <p:xfrm>
          <a:off x="407368" y="3311712"/>
          <a:ext cx="6336704" cy="2701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27354786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630033178"/>
                    </a:ext>
                  </a:extLst>
                </a:gridCol>
                <a:gridCol w="3047833">
                  <a:extLst>
                    <a:ext uri="{9D8B030D-6E8A-4147-A177-3AD203B41FA5}">
                      <a16:colId xmlns:a16="http://schemas.microsoft.com/office/drawing/2014/main" val="492754453"/>
                    </a:ext>
                  </a:extLst>
                </a:gridCol>
                <a:gridCol w="1200639">
                  <a:extLst>
                    <a:ext uri="{9D8B030D-6E8A-4147-A177-3AD203B41FA5}">
                      <a16:colId xmlns:a16="http://schemas.microsoft.com/office/drawing/2014/main" val="50102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필드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예시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956274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서버 카메라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040982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createdAt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datetime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레코드 생성 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0054172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number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계기판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승객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환자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전방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호이스트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9510437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removedAt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datetime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VMS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서버 채널 목록에서 제거 되었는지 여부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7163099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vmsKey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카메라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key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4358779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vmsEnable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number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VMS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서버에서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enable, disable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되었는지 여부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041973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vmsName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VMS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서버에서 부여한 카메라 이름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경기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-1.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계기판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9564587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vmsUrl1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카메라 고화질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재생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URL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9579413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vmsUrl2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카메라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저화질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재생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2173568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id="{E3674D0A-6BD9-4CFA-9236-A9C77CE36132}"/>
              </a:ext>
            </a:extLst>
          </p:cNvPr>
          <p:cNvSpPr/>
          <p:nvPr/>
        </p:nvSpPr>
        <p:spPr>
          <a:xfrm>
            <a:off x="407368" y="3127969"/>
            <a:ext cx="5299409" cy="161159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" rIns="72000" bIns="360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Cameras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08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6BC2-DD0B-489C-AE48-50CE13D5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API </a:t>
            </a:r>
            <a:r>
              <a:rPr lang="ko-KR" altLang="en-US" dirty="0"/>
              <a:t>요청</a:t>
            </a:r>
            <a:r>
              <a:rPr lang="en-US" altLang="ko-KR" dirty="0"/>
              <a:t>/</a:t>
            </a:r>
            <a:r>
              <a:rPr lang="ko-KR" altLang="en-US" dirty="0"/>
              <a:t>응답 형식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89871-FEEE-447B-A3F0-C340441D8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AF2E1-4E8D-4A24-BBC6-76A38570E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20BF5-C928-4352-8317-C5DA59318F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898D0F74-9898-4496-8A83-C97FCE496A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9032" y="764705"/>
            <a:ext cx="8229600" cy="337764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API </a:t>
            </a:r>
            <a:r>
              <a:rPr lang="ko-KR" altLang="en-US" sz="1200" dirty="0"/>
              <a:t>요청에는 </a:t>
            </a:r>
            <a:r>
              <a:rPr lang="en-US" altLang="ko-KR" sz="1200" dirty="0"/>
              <a:t>GET, POST, PUT, DELETE </a:t>
            </a:r>
            <a:r>
              <a:rPr lang="ko-KR" altLang="en-US" sz="1200" dirty="0"/>
              <a:t>방식이 있음</a:t>
            </a:r>
            <a:r>
              <a:rPr lang="en-US" altLang="ko-KR" sz="1200" dirty="0"/>
              <a:t>(</a:t>
            </a:r>
            <a:r>
              <a:rPr lang="ko-KR" altLang="en-US" sz="1200" dirty="0"/>
              <a:t>내용은 </a:t>
            </a:r>
            <a:r>
              <a:rPr lang="en-US" altLang="ko-KR" sz="1200" dirty="0"/>
              <a:t>json </a:t>
            </a:r>
            <a:r>
              <a:rPr lang="ko-KR" altLang="en-US" sz="1200" dirty="0"/>
              <a:t>형식</a:t>
            </a:r>
            <a:r>
              <a:rPr lang="en-US" altLang="ko-KR" sz="1200" dirty="0"/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FBBCD6-5B93-4024-ACA8-A15AAC088222}"/>
              </a:ext>
            </a:extLst>
          </p:cNvPr>
          <p:cNvSpPr/>
          <p:nvPr/>
        </p:nvSpPr>
        <p:spPr>
          <a:xfrm>
            <a:off x="551384" y="1123096"/>
            <a:ext cx="7704856" cy="1043554"/>
          </a:xfrm>
          <a:prstGeom prst="rect">
            <a:avLst/>
          </a:prstGeom>
          <a:noFill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100" dirty="0"/>
              <a:t>HTTP/1.1 200 OK</a:t>
            </a:r>
            <a:endParaRPr lang="ko-KR" altLang="en-US" sz="1100" dirty="0"/>
          </a:p>
          <a:p>
            <a:r>
              <a:rPr lang="en-US" altLang="ko-KR" sz="1100" dirty="0"/>
              <a:t>…</a:t>
            </a:r>
            <a:endParaRPr lang="ko-KR" altLang="en-US" sz="1100" dirty="0"/>
          </a:p>
          <a:p>
            <a:endParaRPr lang="en-US" altLang="ko-KR" sz="1100" dirty="0"/>
          </a:p>
          <a:p>
            <a:r>
              <a:rPr lang="en-US" altLang="ko-KR" sz="1100" dirty="0"/>
              <a:t>Json Format Data</a:t>
            </a:r>
            <a:endParaRPr lang="ko-KR" altLang="en-US" sz="1100" dirty="0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005A80AD-D634-4626-A639-6913ACB0ED52}"/>
              </a:ext>
            </a:extLst>
          </p:cNvPr>
          <p:cNvSpPr/>
          <p:nvPr/>
        </p:nvSpPr>
        <p:spPr>
          <a:xfrm>
            <a:off x="3359696" y="1195103"/>
            <a:ext cx="216024" cy="4346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A0AA4EDE-F96A-407A-B603-CFCF00643432}"/>
              </a:ext>
            </a:extLst>
          </p:cNvPr>
          <p:cNvSpPr/>
          <p:nvPr/>
        </p:nvSpPr>
        <p:spPr>
          <a:xfrm>
            <a:off x="3359696" y="1732028"/>
            <a:ext cx="216024" cy="2818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527D16-9EA5-4BBF-B599-132AE4476D1E}"/>
              </a:ext>
            </a:extLst>
          </p:cNvPr>
          <p:cNvSpPr/>
          <p:nvPr/>
        </p:nvSpPr>
        <p:spPr>
          <a:xfrm>
            <a:off x="3683732" y="1346697"/>
            <a:ext cx="1980220" cy="185756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800" bIns="10800" anchor="ctr">
            <a:spAutoFit/>
          </a:bodyPr>
          <a:lstStyle/>
          <a:p>
            <a:r>
              <a:rPr lang="en-US" altLang="ko-KR" sz="900" dirty="0">
                <a:solidFill>
                  <a:srgbClr val="0033CC"/>
                </a:solidFill>
              </a:rPr>
              <a:t>HTTP Header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BE5A3D-9EA9-4C11-84D3-B724F722DA3D}"/>
              </a:ext>
            </a:extLst>
          </p:cNvPr>
          <p:cNvSpPr/>
          <p:nvPr/>
        </p:nvSpPr>
        <p:spPr>
          <a:xfrm>
            <a:off x="3683732" y="1756054"/>
            <a:ext cx="1980220" cy="185756"/>
          </a:xfrm>
          <a:prstGeom prst="rect">
            <a:avLst/>
          </a:prstGeom>
          <a:noFill/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800" bIns="10800" anchor="ctr">
            <a:spAutoFit/>
          </a:bodyPr>
          <a:lstStyle/>
          <a:p>
            <a:r>
              <a:rPr lang="en-US" altLang="ko-KR" sz="900" dirty="0">
                <a:solidFill>
                  <a:srgbClr val="0033CC"/>
                </a:solidFill>
              </a:rPr>
              <a:t>HTTP Body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621C07-975C-46A6-959C-416E196861FB}"/>
              </a:ext>
            </a:extLst>
          </p:cNvPr>
          <p:cNvSpPr/>
          <p:nvPr/>
        </p:nvSpPr>
        <p:spPr>
          <a:xfrm>
            <a:off x="551384" y="2381757"/>
            <a:ext cx="5299409" cy="161159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" rIns="72000" bIns="3600" anchor="ctr">
            <a:spAutoFit/>
          </a:bodyPr>
          <a:lstStyle/>
          <a:p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요청에 대한 성공 실패는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HTTP Header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내 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Http Status Code 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를 통해 반환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9142B34C-D365-4B59-A8EC-08CBE01FF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70641"/>
              </p:ext>
            </p:extLst>
          </p:nvPr>
        </p:nvGraphicFramePr>
        <p:xfrm>
          <a:off x="551384" y="2564904"/>
          <a:ext cx="7704856" cy="172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51769">
                  <a:extLst>
                    <a:ext uri="{9D8B030D-6E8A-4147-A177-3AD203B41FA5}">
                      <a16:colId xmlns:a16="http://schemas.microsoft.com/office/drawing/2014/main" val="3218057469"/>
                    </a:ext>
                  </a:extLst>
                </a:gridCol>
                <a:gridCol w="6053087">
                  <a:extLst>
                    <a:ext uri="{9D8B030D-6E8A-4147-A177-3AD203B41FA5}">
                      <a16:colId xmlns:a16="http://schemas.microsoft.com/office/drawing/2014/main" val="516115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Status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Code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567643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성공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1176794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Bad Request(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클라이언트 입력이 잘못되었을 때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0764095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Unauthorized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007127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Internal Server Error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3318882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Bad Gateway – This indicates an invalid response from an upstream server.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989440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503 Service Unavailable – This indicates that something unexpected happened on server side (It can be anything like server overload, some parts of the system failed, etc.)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43291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EDC7571-19FC-4DFE-9928-4A4992E71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931154"/>
              </p:ext>
            </p:extLst>
          </p:nvPr>
        </p:nvGraphicFramePr>
        <p:xfrm>
          <a:off x="545324" y="4645033"/>
          <a:ext cx="7710916" cy="78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58188">
                  <a:extLst>
                    <a:ext uri="{9D8B030D-6E8A-4147-A177-3AD203B41FA5}">
                      <a16:colId xmlns:a16="http://schemas.microsoft.com/office/drawing/2014/main" val="2386604790"/>
                    </a:ext>
                  </a:extLst>
                </a:gridCol>
                <a:gridCol w="3276364">
                  <a:extLst>
                    <a:ext uri="{9D8B030D-6E8A-4147-A177-3AD203B41FA5}">
                      <a16:colId xmlns:a16="http://schemas.microsoft.com/office/drawing/2014/main" val="3218057469"/>
                    </a:ext>
                  </a:extLst>
                </a:gridCol>
                <a:gridCol w="3276364">
                  <a:extLst>
                    <a:ext uri="{9D8B030D-6E8A-4147-A177-3AD203B41FA5}">
                      <a16:colId xmlns:a16="http://schemas.microsoft.com/office/drawing/2014/main" val="1784419888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실패에 대한 응답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내용이 있는 경우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실패에 대한 응답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내용이 없는 경우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567643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HTTP Body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{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result: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"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오류 내용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"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}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43291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2C1A5A-6811-423F-80FB-0B34FED05C98}"/>
              </a:ext>
            </a:extLst>
          </p:cNvPr>
          <p:cNvSpPr/>
          <p:nvPr/>
        </p:nvSpPr>
        <p:spPr>
          <a:xfrm>
            <a:off x="545324" y="4428373"/>
            <a:ext cx="5299409" cy="161159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" rIns="72000" bIns="3600" anchor="ctr">
            <a:spAutoFit/>
          </a:bodyPr>
          <a:lstStyle/>
          <a:p>
            <a:r>
              <a:rPr lang="ko-KR" altLang="en-US" sz="1000" dirty="0">
                <a:solidFill>
                  <a:schemeClr val="tx1"/>
                </a:solidFill>
              </a:rPr>
              <a:t>실패에 대한 </a:t>
            </a:r>
            <a:r>
              <a:rPr lang="en-US" altLang="ko-KR" sz="1000" dirty="0">
                <a:solidFill>
                  <a:schemeClr val="tx1"/>
                </a:solidFill>
              </a:rPr>
              <a:t>HTTP Body </a:t>
            </a:r>
            <a:r>
              <a:rPr lang="ko-KR" altLang="en-US" sz="1000" dirty="0">
                <a:solidFill>
                  <a:schemeClr val="tx1"/>
                </a:solidFill>
              </a:rPr>
              <a:t>응답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5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6BC2-DD0B-489C-AE48-50CE13D5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API </a:t>
            </a:r>
            <a:r>
              <a:rPr lang="ko-KR" altLang="en-US" dirty="0"/>
              <a:t>요청</a:t>
            </a:r>
            <a:r>
              <a:rPr lang="en-US" altLang="ko-KR" dirty="0"/>
              <a:t>/</a:t>
            </a:r>
            <a:r>
              <a:rPr lang="ko-KR" altLang="en-US" dirty="0"/>
              <a:t>응답 형식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89871-FEEE-447B-A3F0-C340441D8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AF2E1-4E8D-4A24-BBC6-76A38570E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20BF5-C928-4352-8317-C5DA59318F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EDC7571-19FC-4DFE-9928-4A4992E71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48363"/>
              </p:ext>
            </p:extLst>
          </p:nvPr>
        </p:nvGraphicFramePr>
        <p:xfrm>
          <a:off x="545324" y="989616"/>
          <a:ext cx="7710916" cy="935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58188">
                  <a:extLst>
                    <a:ext uri="{9D8B030D-6E8A-4147-A177-3AD203B41FA5}">
                      <a16:colId xmlns:a16="http://schemas.microsoft.com/office/drawing/2014/main" val="2386604790"/>
                    </a:ext>
                  </a:extLst>
                </a:gridCol>
                <a:gridCol w="3276364">
                  <a:extLst>
                    <a:ext uri="{9D8B030D-6E8A-4147-A177-3AD203B41FA5}">
                      <a16:colId xmlns:a16="http://schemas.microsoft.com/office/drawing/2014/main" val="3218057469"/>
                    </a:ext>
                  </a:extLst>
                </a:gridCol>
                <a:gridCol w="3276364">
                  <a:extLst>
                    <a:ext uri="{9D8B030D-6E8A-4147-A177-3AD203B41FA5}">
                      <a16:colId xmlns:a16="http://schemas.microsoft.com/office/drawing/2014/main" val="1784419888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응답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내용이 있는 경우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응답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내용이 없는 경우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567643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HTTP Body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{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"feild1":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"value",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"feild2":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"value"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}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432911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2C1A5A-6811-423F-80FB-0B34FED05C98}"/>
              </a:ext>
            </a:extLst>
          </p:cNvPr>
          <p:cNvSpPr/>
          <p:nvPr/>
        </p:nvSpPr>
        <p:spPr>
          <a:xfrm>
            <a:off x="545324" y="772956"/>
            <a:ext cx="5299409" cy="161159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" rIns="72000" bIns="360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GET </a:t>
            </a:r>
            <a:r>
              <a:rPr lang="ko-KR" altLang="en-US" sz="1000" dirty="0">
                <a:solidFill>
                  <a:schemeClr val="tx1"/>
                </a:solidFill>
              </a:rPr>
              <a:t>단일 객체 응답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A32D3C9B-C5B3-464D-922A-511E090D2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435244"/>
              </p:ext>
            </p:extLst>
          </p:nvPr>
        </p:nvGraphicFramePr>
        <p:xfrm>
          <a:off x="545324" y="2258512"/>
          <a:ext cx="7710916" cy="261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58188">
                  <a:extLst>
                    <a:ext uri="{9D8B030D-6E8A-4147-A177-3AD203B41FA5}">
                      <a16:colId xmlns:a16="http://schemas.microsoft.com/office/drawing/2014/main" val="2386604790"/>
                    </a:ext>
                  </a:extLst>
                </a:gridCol>
                <a:gridCol w="3276364">
                  <a:extLst>
                    <a:ext uri="{9D8B030D-6E8A-4147-A177-3AD203B41FA5}">
                      <a16:colId xmlns:a16="http://schemas.microsoft.com/office/drawing/2014/main" val="3218057469"/>
                    </a:ext>
                  </a:extLst>
                </a:gridCol>
                <a:gridCol w="3276364">
                  <a:extLst>
                    <a:ext uri="{9D8B030D-6E8A-4147-A177-3AD203B41FA5}">
                      <a16:colId xmlns:a16="http://schemas.microsoft.com/office/drawing/2014/main" val="1784419888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응답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내용이 있는 경우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응답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내용이 없는 경우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567643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HTTP Body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"meta": {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"page": { "no": 1, "size:" 20, "total": 200 }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},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"records": [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{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"type": "people",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// ...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},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{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"type": "people",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// ...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}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]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}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"meta": {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"page": { "no": 1, "size:" 20, "total": 200 }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},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"records": [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]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}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432911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BCE1E7-7834-406F-B51E-2D4E207A1338}"/>
              </a:ext>
            </a:extLst>
          </p:cNvPr>
          <p:cNvSpPr/>
          <p:nvPr/>
        </p:nvSpPr>
        <p:spPr>
          <a:xfrm>
            <a:off x="545324" y="2041852"/>
            <a:ext cx="5299409" cy="161159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" rIns="72000" bIns="360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GET </a:t>
            </a:r>
            <a:r>
              <a:rPr lang="ko-KR" altLang="en-US" sz="1000" dirty="0">
                <a:solidFill>
                  <a:schemeClr val="tx1"/>
                </a:solidFill>
              </a:rPr>
              <a:t>배열 응답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9A6DB5B-4FE1-4507-BDD4-E5195F58B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255558"/>
              </p:ext>
            </p:extLst>
          </p:nvPr>
        </p:nvGraphicFramePr>
        <p:xfrm>
          <a:off x="545324" y="5203808"/>
          <a:ext cx="7710916" cy="78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58188">
                  <a:extLst>
                    <a:ext uri="{9D8B030D-6E8A-4147-A177-3AD203B41FA5}">
                      <a16:colId xmlns:a16="http://schemas.microsoft.com/office/drawing/2014/main" val="2386604790"/>
                    </a:ext>
                  </a:extLst>
                </a:gridCol>
                <a:gridCol w="3276364">
                  <a:extLst>
                    <a:ext uri="{9D8B030D-6E8A-4147-A177-3AD203B41FA5}">
                      <a16:colId xmlns:a16="http://schemas.microsoft.com/office/drawing/2014/main" val="3218057469"/>
                    </a:ext>
                  </a:extLst>
                </a:gridCol>
                <a:gridCol w="3276364">
                  <a:extLst>
                    <a:ext uri="{9D8B030D-6E8A-4147-A177-3AD203B41FA5}">
                      <a16:colId xmlns:a16="http://schemas.microsoft.com/office/drawing/2014/main" val="1784419888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응답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내용이 있는 경우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응답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내용이 없는 경우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567643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HTTP Body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{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"result":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"value"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}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{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}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432911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0A6FCE-5D0B-4E4E-8230-6D50A3F079EC}"/>
              </a:ext>
            </a:extLst>
          </p:cNvPr>
          <p:cNvSpPr/>
          <p:nvPr/>
        </p:nvSpPr>
        <p:spPr>
          <a:xfrm>
            <a:off x="545324" y="4987148"/>
            <a:ext cx="5299409" cy="161159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" rIns="72000" bIns="360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POST, PUT, DELETE </a:t>
            </a:r>
            <a:r>
              <a:rPr lang="ko-KR" altLang="en-US" sz="1000" dirty="0">
                <a:solidFill>
                  <a:schemeClr val="tx1"/>
                </a:solidFill>
              </a:rPr>
              <a:t>응답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1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6BC2-DD0B-489C-AE48-50CE13D5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API - </a:t>
            </a:r>
            <a:r>
              <a:rPr lang="ko-KR" altLang="en-US" dirty="0"/>
              <a:t>로그인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89871-FEEE-447B-A3F0-C340441D8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AF2E1-4E8D-4A24-BBC6-76A38570E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20BF5-C928-4352-8317-C5DA59318F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19B6436-A15B-473B-8A20-71E689695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51859"/>
              </p:ext>
            </p:extLst>
          </p:nvPr>
        </p:nvGraphicFramePr>
        <p:xfrm>
          <a:off x="479376" y="764704"/>
          <a:ext cx="8229600" cy="241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1544">
                  <a:extLst>
                    <a:ext uri="{9D8B030D-6E8A-4147-A177-3AD203B41FA5}">
                      <a16:colId xmlns:a16="http://schemas.microsoft.com/office/drawing/2014/main" val="3218057469"/>
                    </a:ext>
                  </a:extLst>
                </a:gridCol>
                <a:gridCol w="7128056">
                  <a:extLst>
                    <a:ext uri="{9D8B030D-6E8A-4147-A177-3AD203B41FA5}">
                      <a16:colId xmlns:a16="http://schemas.microsoft.com/office/drawing/2014/main" val="516115129"/>
                    </a:ext>
                  </a:extLst>
                </a:gridCol>
              </a:tblGrid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제목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9567643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메소드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POST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/v1/auth/user-login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1176794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로그인 여부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0764095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입력 파라미터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{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"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userId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": "&lt;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userId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&gt;",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"password": "&lt;password&gt;",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"signature": "&lt;signature&gt;"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}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007127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결과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{</a:t>
                      </a:r>
                    </a:p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user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&lt;user info&gt;,</a:t>
                      </a:r>
                    </a:p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token: "&lt;API token&gt;"</a:t>
                      </a:r>
                    </a:p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}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3318882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비고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signature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핸드폰 전화번호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01012341234)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98944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DCA6AD3-CB41-43BB-8F69-7D01FDCC8C87}"/>
              </a:ext>
            </a:extLst>
          </p:cNvPr>
          <p:cNvSpPr/>
          <p:nvPr/>
        </p:nvSpPr>
        <p:spPr>
          <a:xfrm>
            <a:off x="479376" y="3307069"/>
            <a:ext cx="5040560" cy="161159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" rIns="72000" bIns="3600" anchor="ctr">
            <a:spAutoFit/>
          </a:bodyPr>
          <a:lstStyle/>
          <a:p>
            <a:r>
              <a:rPr lang="ko-KR" altLang="en-US" sz="1000" dirty="0">
                <a:solidFill>
                  <a:schemeClr val="tx1"/>
                </a:solidFill>
              </a:rPr>
              <a:t>사용자 </a:t>
            </a:r>
            <a:r>
              <a:rPr lang="en-US" altLang="ko-KR" sz="1000" dirty="0">
                <a:solidFill>
                  <a:schemeClr val="tx1"/>
                </a:solidFill>
              </a:rPr>
              <a:t>Login </a:t>
            </a:r>
            <a:r>
              <a:rPr lang="ko-KR" altLang="en-US" sz="1000" dirty="0">
                <a:solidFill>
                  <a:schemeClr val="tx1"/>
                </a:solidFill>
              </a:rPr>
              <a:t>예제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4DC66DF7-FFCB-4603-AB80-1E457637E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199566"/>
              </p:ext>
            </p:extLst>
          </p:nvPr>
        </p:nvGraphicFramePr>
        <p:xfrm>
          <a:off x="479376" y="3501008"/>
          <a:ext cx="5040560" cy="25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0">
                  <a:extLst>
                    <a:ext uri="{9D8B030D-6E8A-4147-A177-3AD203B41FA5}">
                      <a16:colId xmlns:a16="http://schemas.microsoft.com/office/drawing/2014/main" val="459794664"/>
                    </a:ext>
                  </a:extLst>
                </a:gridCol>
              </a:tblGrid>
              <a:tr h="303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curl -S -v -X POST -H "Content-Type: application/json" -d '{"userId":"</a:t>
                      </a:r>
                      <a:r>
                        <a:rPr lang="en-US" altLang="ko-KR" sz="9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test1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","password":"","signature":"</a:t>
                      </a:r>
                      <a:r>
                        <a:rPr lang="en-US" altLang="ko-KR" sz="9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01012345678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"}' 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hlinkClick r:id="rId2"/>
                        </a:rPr>
                        <a:t>http://localhost:8000/v1/auth/user-login</a:t>
                      </a:r>
                      <a:endParaRPr lang="en-US" altLang="ko-KR" sz="900" b="0" dirty="0">
                        <a:solidFill>
                          <a:srgbClr val="0033CC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 "result":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   "id": "vTMvJVNXZPa5yxNU1E1ScN",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   "createdAt": 1616721205067,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   "userId": "test1",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   "name": "</a:t>
                      </a:r>
                      <a:r>
                        <a:rPr lang="ko-KR" altLang="en-US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시험자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   "</a:t>
                      </a: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email": "",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   "division": "",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   "phone": "01012345678",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   "level": ""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 },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 "token": "</a:t>
                      </a:r>
                      <a:r>
                        <a:rPr lang="da-DK" altLang="ko-KR" sz="9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eyJhbGciOiJIUzI1NiIsInR5cCI6IkpXVCJ9.eyJ1c2VyIjp7ImlkIjoidlRNdkpWTlhaUGE1eXhOVTFFMVNjTiIsImNyZW...VmmoCug</a:t>
                      </a: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T="36000" marB="360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0884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52C9EAEB-B1F9-4392-8320-C525D093610F}"/>
              </a:ext>
            </a:extLst>
          </p:cNvPr>
          <p:cNvSpPr/>
          <p:nvPr/>
        </p:nvSpPr>
        <p:spPr>
          <a:xfrm>
            <a:off x="5633120" y="3307069"/>
            <a:ext cx="5040560" cy="161159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" rIns="72000" bIns="3600" anchor="ctr">
            <a:spAutoFit/>
          </a:bodyPr>
          <a:lstStyle/>
          <a:p>
            <a:r>
              <a:rPr lang="ko-KR" altLang="en-US" sz="1000" dirty="0">
                <a:solidFill>
                  <a:schemeClr val="tx1"/>
                </a:solidFill>
              </a:rPr>
              <a:t>수신된 토큰을 가지고 인증 페이지 접근 예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491BDA9D-123C-4448-9DD6-930B6E4FC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60322"/>
              </p:ext>
            </p:extLst>
          </p:nvPr>
        </p:nvGraphicFramePr>
        <p:xfrm>
          <a:off x="5633120" y="3501008"/>
          <a:ext cx="5040560" cy="17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0">
                  <a:extLst>
                    <a:ext uri="{9D8B030D-6E8A-4147-A177-3AD203B41FA5}">
                      <a16:colId xmlns:a16="http://schemas.microsoft.com/office/drawing/2014/main" val="459794664"/>
                    </a:ext>
                  </a:extLst>
                </a:gridCol>
              </a:tblGrid>
              <a:tr h="303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curl -S -v -H "Authorization: Bearer </a:t>
                      </a:r>
                      <a:r>
                        <a:rPr lang="da-DK" altLang="ko-KR" sz="9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eyJhbGciOiJIUzI1NiIsInR5cCI6IkpXVCJ9.eyJ1c2VyIjp7ImlkIjoidlRNdkpWTlhaUGE1eXhOVTFFMVNjTiIsImNyZW...VmmoCug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" 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  <a:hlinkClick r:id="rId3"/>
                        </a:rPr>
                        <a:t>http://localhost:8000/v1/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user/all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 GET /v1/users/all HTTP/1.1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 Host: localhost:8000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 User-Agent: curl/7.73.0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 Accept: */*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 Authorization: Bearer </a:t>
                      </a:r>
                      <a:r>
                        <a:rPr lang="da-DK" altLang="ko-KR" sz="9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eyJhbGciOiJIUzI1NiIsInR5cCI6IkpXVCJ9.eyJ1c2VyIjp7ImlkIjoidlRNdkpWTlhaUGE1eXhOVTFFMVNjTiIsImNyZW...VmmoCug</a:t>
                      </a:r>
                      <a:endParaRPr lang="da-DK" altLang="ko-KR" sz="900" b="0" dirty="0">
                        <a:solidFill>
                          <a:srgbClr val="0033CC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altLang="ko-KR" sz="900" b="0" dirty="0">
                        <a:solidFill>
                          <a:srgbClr val="0033CC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08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72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6BC2-DD0B-489C-AE48-50CE13D5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API – </a:t>
            </a:r>
            <a:r>
              <a:rPr lang="ko-KR" altLang="en-US" dirty="0"/>
              <a:t>패스워드 변경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89871-FEEE-447B-A3F0-C340441D8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AF2E1-4E8D-4A24-BBC6-76A38570E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20BF5-C928-4352-8317-C5DA59318F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19B6436-A15B-473B-8A20-71E689695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97536"/>
              </p:ext>
            </p:extLst>
          </p:nvPr>
        </p:nvGraphicFramePr>
        <p:xfrm>
          <a:off x="479376" y="764704"/>
          <a:ext cx="8229600" cy="1803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1544">
                  <a:extLst>
                    <a:ext uri="{9D8B030D-6E8A-4147-A177-3AD203B41FA5}">
                      <a16:colId xmlns:a16="http://schemas.microsoft.com/office/drawing/2014/main" val="3218057469"/>
                    </a:ext>
                  </a:extLst>
                </a:gridCol>
                <a:gridCol w="7128056">
                  <a:extLst>
                    <a:ext uri="{9D8B030D-6E8A-4147-A177-3AD203B41FA5}">
                      <a16:colId xmlns:a16="http://schemas.microsoft.com/office/drawing/2014/main" val="516115129"/>
                    </a:ext>
                  </a:extLst>
                </a:gridCol>
              </a:tblGrid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제목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패스워드 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9567643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메소드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POST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/v1/auth/user-password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1176794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로그인 여부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0764095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입력 파라미터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{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"password": "&lt;password&gt;"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}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007127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결과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{</a:t>
                      </a:r>
                    </a:p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}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3318882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비고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989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7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6BC2-DD0B-489C-AE48-50CE13D5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API – </a:t>
            </a:r>
            <a:r>
              <a:rPr lang="ko-KR" altLang="en-US" dirty="0"/>
              <a:t>현 사용자 정보 조회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89871-FEEE-447B-A3F0-C340441D8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AF2E1-4E8D-4A24-BBC6-76A38570E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20BF5-C928-4352-8317-C5DA59318F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19B6436-A15B-473B-8A20-71E689695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891026"/>
              </p:ext>
            </p:extLst>
          </p:nvPr>
        </p:nvGraphicFramePr>
        <p:xfrm>
          <a:off x="479376" y="764704"/>
          <a:ext cx="8229600" cy="1651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1544">
                  <a:extLst>
                    <a:ext uri="{9D8B030D-6E8A-4147-A177-3AD203B41FA5}">
                      <a16:colId xmlns:a16="http://schemas.microsoft.com/office/drawing/2014/main" val="3218057469"/>
                    </a:ext>
                  </a:extLst>
                </a:gridCol>
                <a:gridCol w="7128056">
                  <a:extLst>
                    <a:ext uri="{9D8B030D-6E8A-4147-A177-3AD203B41FA5}">
                      <a16:colId xmlns:a16="http://schemas.microsoft.com/office/drawing/2014/main" val="516115129"/>
                    </a:ext>
                  </a:extLst>
                </a:gridCol>
              </a:tblGrid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제목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현 사용자 정보 조회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9567643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메소드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GET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/v1/auth/user-current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1176794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로그인 여부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0764095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입력 파라미터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007127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결과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&lt;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사용자 정보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}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3318882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비고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98944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425ADFB-CFC4-43B6-BAE1-2AECDE243C75}"/>
              </a:ext>
            </a:extLst>
          </p:cNvPr>
          <p:cNvSpPr/>
          <p:nvPr/>
        </p:nvSpPr>
        <p:spPr>
          <a:xfrm>
            <a:off x="479376" y="2535557"/>
            <a:ext cx="7128792" cy="161159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" rIns="72000" bIns="3600" anchor="ctr">
            <a:spAutoFit/>
          </a:bodyPr>
          <a:lstStyle/>
          <a:p>
            <a:r>
              <a:rPr lang="ko-KR" altLang="en-US" sz="1000" dirty="0">
                <a:solidFill>
                  <a:schemeClr val="tx1"/>
                </a:solidFill>
              </a:rPr>
              <a:t>예제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77614455-17DE-4D40-AEEF-1C2B06588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473027"/>
              </p:ext>
            </p:extLst>
          </p:nvPr>
        </p:nvGraphicFramePr>
        <p:xfrm>
          <a:off x="479376" y="2729496"/>
          <a:ext cx="7128792" cy="4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792">
                  <a:extLst>
                    <a:ext uri="{9D8B030D-6E8A-4147-A177-3AD203B41FA5}">
                      <a16:colId xmlns:a16="http://schemas.microsoft.com/office/drawing/2014/main" val="459794664"/>
                    </a:ext>
                  </a:extLst>
                </a:gridCol>
              </a:tblGrid>
              <a:tr h="303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curl -S -v -H "Authorization: Bearer ${token}" http://localhost:8000/v1/auth/user-current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{"id":"vTMvJVNXZPa5yxNU1E1ScN","createdAt":1616721205067,"userId":"test1","name":"</a:t>
                      </a:r>
                      <a:r>
                        <a:rPr lang="ko-KR" altLang="en-US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시험자</a:t>
                      </a:r>
                      <a:r>
                        <a:rPr lang="en-US" altLang="ko-KR" sz="900" b="0" dirty="0">
                          <a:solidFill>
                            <a:srgbClr val="0033CC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","email":"","division":"","phone":"01012345678","level":""}</a:t>
                      </a:r>
                      <a:endParaRPr lang="da-DK" altLang="ko-KR" sz="900" b="0" dirty="0">
                        <a:solidFill>
                          <a:srgbClr val="0033CC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08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12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6BC2-DD0B-489C-AE48-50CE13D5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API – </a:t>
            </a:r>
            <a:r>
              <a:rPr lang="ko-KR" altLang="en-US" dirty="0"/>
              <a:t>카메라 목록 조회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89871-FEEE-447B-A3F0-C340441D8A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AF2E1-4E8D-4A24-BBC6-76A38570E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667735-D60F-427D-9549-94E76B4725B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20BF5-C928-4352-8317-C5DA59318F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19B6436-A15B-473B-8A20-71E689695299}"/>
              </a:ext>
            </a:extLst>
          </p:cNvPr>
          <p:cNvGraphicFramePr>
            <a:graphicFrameLocks noGrp="1"/>
          </p:cNvGraphicFramePr>
          <p:nvPr/>
        </p:nvGraphicFramePr>
        <p:xfrm>
          <a:off x="479376" y="764704"/>
          <a:ext cx="8229600" cy="1956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1544">
                  <a:extLst>
                    <a:ext uri="{9D8B030D-6E8A-4147-A177-3AD203B41FA5}">
                      <a16:colId xmlns:a16="http://schemas.microsoft.com/office/drawing/2014/main" val="3218057469"/>
                    </a:ext>
                  </a:extLst>
                </a:gridCol>
                <a:gridCol w="7128056">
                  <a:extLst>
                    <a:ext uri="{9D8B030D-6E8A-4147-A177-3AD203B41FA5}">
                      <a16:colId xmlns:a16="http://schemas.microsoft.com/office/drawing/2014/main" val="516115129"/>
                    </a:ext>
                  </a:extLst>
                </a:gridCol>
              </a:tblGrid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제목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현 카메라 목록을 조회한다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모바일 채널 목록 구성에 사용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9567643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메소드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GET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/v1/playlists/all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1176794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로그인 여부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Y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0764095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입력 파라미터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007127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결과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"records": [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&lt;Camera Group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List&gt;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]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}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3318882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비고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98944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75FC972-EFF9-45DA-8FE1-D021136FBCF2}"/>
              </a:ext>
            </a:extLst>
          </p:cNvPr>
          <p:cNvGraphicFramePr>
            <a:graphicFrameLocks noGrp="1"/>
          </p:cNvGraphicFramePr>
          <p:nvPr/>
        </p:nvGraphicFramePr>
        <p:xfrm>
          <a:off x="479376" y="3239704"/>
          <a:ext cx="5328592" cy="2468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27354786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63003317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49275445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50102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필드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예시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956274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그룹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040982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vmsGroupName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그룹 이름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경기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9564587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category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그룹 카테고리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6848791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cameras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array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&lt;Camera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List&gt;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525107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status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number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0: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없음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1: Online, 2: Offline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8147292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onlineAt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datetime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온라인 시작 시간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520597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offlineAt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datetime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오프라인 시작 시간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7727482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longitude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빈 문자열일 수 있음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6171673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위도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"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8188771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addresses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array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&lt;Address&gt;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7228868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3974AA43-406E-41D5-BCD2-0B2BD28B5D47}"/>
              </a:ext>
            </a:extLst>
          </p:cNvPr>
          <p:cNvSpPr/>
          <p:nvPr/>
        </p:nvSpPr>
        <p:spPr>
          <a:xfrm>
            <a:off x="479376" y="3055961"/>
            <a:ext cx="5299409" cy="161159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" rIns="72000" bIns="360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&lt;Camera Group List&gt;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80061DC-7536-49E2-9C10-BEDE8767DF1A}"/>
              </a:ext>
            </a:extLst>
          </p:cNvPr>
          <p:cNvGraphicFramePr>
            <a:graphicFrameLocks noGrp="1"/>
          </p:cNvGraphicFramePr>
          <p:nvPr/>
        </p:nvGraphicFramePr>
        <p:xfrm>
          <a:off x="5951984" y="3239704"/>
          <a:ext cx="5328592" cy="2925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8835">
                  <a:extLst>
                    <a:ext uri="{9D8B030D-6E8A-4147-A177-3AD203B41FA5}">
                      <a16:colId xmlns:a16="http://schemas.microsoft.com/office/drawing/2014/main" val="4273547862"/>
                    </a:ext>
                  </a:extLst>
                </a:gridCol>
                <a:gridCol w="787178">
                  <a:extLst>
                    <a:ext uri="{9D8B030D-6E8A-4147-A177-3AD203B41FA5}">
                      <a16:colId xmlns:a16="http://schemas.microsoft.com/office/drawing/2014/main" val="2630033178"/>
                    </a:ext>
                  </a:extLst>
                </a:gridCol>
                <a:gridCol w="2353434">
                  <a:extLst>
                    <a:ext uri="{9D8B030D-6E8A-4147-A177-3AD203B41FA5}">
                      <a16:colId xmlns:a16="http://schemas.microsoft.com/office/drawing/2014/main" val="492754453"/>
                    </a:ext>
                  </a:extLst>
                </a:gridCol>
                <a:gridCol w="1219145">
                  <a:extLst>
                    <a:ext uri="{9D8B030D-6E8A-4147-A177-3AD203B41FA5}">
                      <a16:colId xmlns:a16="http://schemas.microsoft.com/office/drawing/2014/main" val="50102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필드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 예시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956274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Camera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040982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chType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number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채널 타입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계기판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2: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승객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환자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), 3: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전방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4: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호이스트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2917863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vmsEnable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number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VMS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서버에서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enable, disable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되었는지 여부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8506915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vmsName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카메라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경기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계기판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9564587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vmsUrl1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카메라 고화질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재생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URL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6260618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vmsUrl2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string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카메라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저화질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재생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722305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vmsOnline1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boolean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고화질 카메라 스트리밍 여부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1558688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vmsOnline2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boolean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저화질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카메라 스트리밍 여부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0457477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vmsId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스트리밍 접속 사용자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9145535"/>
                  </a:ext>
                </a:extLst>
              </a:tr>
              <a:tr h="156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vmsPassword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string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스트리밍 접속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Password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276065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B003FA-4685-4F99-9EDC-CAB931FD0372}"/>
              </a:ext>
            </a:extLst>
          </p:cNvPr>
          <p:cNvSpPr/>
          <p:nvPr/>
        </p:nvSpPr>
        <p:spPr>
          <a:xfrm>
            <a:off x="5951984" y="3055961"/>
            <a:ext cx="5299409" cy="161159"/>
          </a:xfrm>
          <a:prstGeom prst="rect">
            <a:avLst/>
          </a:prstGeom>
          <a:solidFill>
            <a:schemeClr val="accent5">
              <a:lumMod val="20000"/>
              <a:lumOff val="80000"/>
              <a:alpha val="37000"/>
            </a:scheme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" rIns="72000" bIns="360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&lt;Camera List&gt;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8665CB96-FC81-49E2-8A74-5D2387758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344" y="543127"/>
            <a:ext cx="1762743" cy="2885873"/>
          </a:xfrm>
          <a:prstGeom prst="rect">
            <a:avLst/>
          </a:prstGeom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BA7709C-1582-4486-8DBB-9BC4A3D6E15C}"/>
              </a:ext>
            </a:extLst>
          </p:cNvPr>
          <p:cNvSpPr/>
          <p:nvPr/>
        </p:nvSpPr>
        <p:spPr>
          <a:xfrm>
            <a:off x="9264352" y="1016867"/>
            <a:ext cx="1584176" cy="323901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F1FCFF3-C220-4757-A333-033D7C6F4415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>
            <a:off x="8857129" y="1001300"/>
            <a:ext cx="407223" cy="177518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6F174D6-4F0E-4FD3-84D4-770C521ED67B}"/>
              </a:ext>
            </a:extLst>
          </p:cNvPr>
          <p:cNvSpPr/>
          <p:nvPr/>
        </p:nvSpPr>
        <p:spPr>
          <a:xfrm>
            <a:off x="7824192" y="900727"/>
            <a:ext cx="1032937" cy="201145"/>
          </a:xfrm>
          <a:prstGeom prst="rect">
            <a:avLst/>
          </a:prstGeom>
          <a:solidFill>
            <a:srgbClr val="FFFF99">
              <a:alpha val="71000"/>
            </a:srgb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800" bIns="1080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Camera Group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EBAA7F6-102E-4D19-9DF9-5F8723D1777B}"/>
              </a:ext>
            </a:extLst>
          </p:cNvPr>
          <p:cNvSpPr/>
          <p:nvPr/>
        </p:nvSpPr>
        <p:spPr>
          <a:xfrm>
            <a:off x="9264352" y="1375192"/>
            <a:ext cx="1584176" cy="323901"/>
          </a:xfrm>
          <a:prstGeom prst="roundRect">
            <a:avLst>
              <a:gd name="adj" fmla="val 13780"/>
            </a:avLst>
          </a:prstGeom>
          <a:noFill/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BB361C5-DB09-4BBF-999C-FDF710924A81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819021" y="1485925"/>
            <a:ext cx="445331" cy="50286"/>
          </a:xfrm>
          <a:prstGeom prst="straightConnector1">
            <a:avLst/>
          </a:prstGeom>
          <a:ln w="9525">
            <a:solidFill>
              <a:srgbClr val="00206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FB56043-3D94-404A-9127-43559FD438A6}"/>
              </a:ext>
            </a:extLst>
          </p:cNvPr>
          <p:cNvSpPr/>
          <p:nvPr/>
        </p:nvSpPr>
        <p:spPr>
          <a:xfrm>
            <a:off x="7786084" y="1231464"/>
            <a:ext cx="1032937" cy="508922"/>
          </a:xfrm>
          <a:prstGeom prst="rect">
            <a:avLst/>
          </a:prstGeom>
          <a:solidFill>
            <a:srgbClr val="FFFF99">
              <a:alpha val="71000"/>
            </a:srgbClr>
          </a:solidFill>
          <a:ln w="6350">
            <a:noFill/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10800" bIns="1080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Camera</a:t>
            </a:r>
          </a:p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chType</a:t>
            </a:r>
            <a:r>
              <a:rPr lang="ko-KR" altLang="en-US" sz="1000" dirty="0">
                <a:solidFill>
                  <a:schemeClr val="tx1"/>
                </a:solidFill>
              </a:rPr>
              <a:t>으로 위치 지정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93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113176</TotalTime>
  <Words>1813</Words>
  <Application>Microsoft Office PowerPoint</Application>
  <PresentationFormat>와이드스크린</PresentationFormat>
  <Paragraphs>470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Consolas</vt:lpstr>
      <vt:lpstr>Office 테마</vt:lpstr>
      <vt:lpstr>1_Office 테마</vt:lpstr>
      <vt:lpstr>PowerPoint 프레젠테이션</vt:lpstr>
      <vt:lpstr>Data 흐름도</vt:lpstr>
      <vt:lpstr>DB 테이블</vt:lpstr>
      <vt:lpstr>JSON API 요청/응답 형식(1/2)</vt:lpstr>
      <vt:lpstr>JSON API 요청/응답 형식(2/2)</vt:lpstr>
      <vt:lpstr>JSON API - 로그인</vt:lpstr>
      <vt:lpstr>JSON API – 패스워드 변경</vt:lpstr>
      <vt:lpstr>JSON API – 현 사용자 정보 조회</vt:lpstr>
      <vt:lpstr>JSON API – 카메라 목록 조회</vt:lpstr>
      <vt:lpstr>JSON API – 카메라 목록 조회(Cond.)</vt:lpstr>
      <vt:lpstr>JSON API – 카메라 목록 변경 이벤트</vt:lpstr>
      <vt:lpstr>외부 맵 이미지 획득</vt:lpstr>
      <vt:lpstr>Static Map API 2.0 레퍼런스 API 시험 방법</vt:lpstr>
      <vt:lpstr>JSON API – play 이력 로그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hillkim</dc:creator>
  <cp:lastModifiedBy>Hill Kim</cp:lastModifiedBy>
  <cp:revision>1426</cp:revision>
  <cp:lastPrinted>2017-05-23T10:57:56Z</cp:lastPrinted>
  <dcterms:created xsi:type="dcterms:W3CDTF">2010-06-29T00:41:31Z</dcterms:created>
  <dcterms:modified xsi:type="dcterms:W3CDTF">2021-04-29T02:42:45Z</dcterms:modified>
</cp:coreProperties>
</file>