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192a625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192a625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192a6252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192a6252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192a6252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192a6252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192a6252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192a6252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192a6252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192a6252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192a6252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192a6252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192a6252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192a6252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192a6252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192a6252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192a6252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192a6252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192a6252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192a6252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192a6252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192a6252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192a6252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192a6252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192a6252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192a6252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192a6252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192a6252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192a6252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192a6252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192a6252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192a6252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192a6252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192a6252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65ca02f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65ca02f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192a625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192a625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192a625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192a625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1993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199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192a6252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192a625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192a625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192a625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192a6252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192a6252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39BFF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講義テーマ:</a:t>
            </a:r>
            <a:r>
              <a:rPr lang="ja"/>
              <a:t> </a:t>
            </a:r>
            <a:r>
              <a:rPr lang="ja"/>
              <a:t>アルゴリズム</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2021 年 7 月 27 日</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もしプログラムで書くなら...?</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PHP Java で</a:t>
            </a:r>
            <a:r>
              <a:rPr lang="ja"/>
              <a:t>書くであろうコード</a:t>
            </a:r>
            <a:endParaRPr/>
          </a:p>
        </p:txBody>
      </p:sp>
      <p:sp>
        <p:nvSpPr>
          <p:cNvPr id="163" name="Google Shape;163;p23"/>
          <p:cNvSpPr txBox="1"/>
          <p:nvPr/>
        </p:nvSpPr>
        <p:spPr>
          <a:xfrm>
            <a:off x="1944300" y="1184850"/>
            <a:ext cx="4828800" cy="15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ja" sz="2500">
                <a:latin typeface="Roboto"/>
                <a:ea typeface="Roboto"/>
                <a:cs typeface="Roboto"/>
                <a:sym typeface="Roboto"/>
              </a:rPr>
              <a:t>PHP</a:t>
            </a:r>
            <a:endParaRPr b="1" sz="2500">
              <a:latin typeface="Roboto"/>
              <a:ea typeface="Roboto"/>
              <a:cs typeface="Roboto"/>
              <a:sym typeface="Roboto"/>
            </a:endParaRPr>
          </a:p>
          <a:p>
            <a:pPr indent="0" lvl="0" marL="0" rtl="0" algn="l">
              <a:lnSpc>
                <a:spcPct val="150000"/>
              </a:lnSpc>
              <a:spcBef>
                <a:spcPts val="0"/>
              </a:spcBef>
              <a:spcAft>
                <a:spcPts val="0"/>
              </a:spcAft>
              <a:buNone/>
            </a:pPr>
            <a:r>
              <a:rPr lang="ja" sz="1500">
                <a:solidFill>
                  <a:srgbClr val="C586C0"/>
                </a:solidFill>
                <a:highlight>
                  <a:srgbClr val="1E1E1E"/>
                </a:highlight>
                <a:latin typeface="Courier New"/>
                <a:ea typeface="Courier New"/>
                <a:cs typeface="Courier New"/>
                <a:sym typeface="Courier New"/>
              </a:rPr>
              <a:t>for</a:t>
            </a:r>
            <a:r>
              <a:rPr lang="ja" sz="1500">
                <a:solidFill>
                  <a:srgbClr val="D4D4D4"/>
                </a:solidFill>
                <a:highlight>
                  <a:srgbClr val="1E1E1E"/>
                </a:highlight>
                <a:latin typeface="Courier New"/>
                <a:ea typeface="Courier New"/>
                <a:cs typeface="Courier New"/>
                <a:sym typeface="Courier New"/>
              </a:rPr>
              <a:t>(</a:t>
            </a:r>
            <a:r>
              <a:rPr lang="ja" sz="1500">
                <a:solidFill>
                  <a:srgbClr val="9CDCFE"/>
                </a:solidFill>
                <a:highlight>
                  <a:srgbClr val="1E1E1E"/>
                </a:highlight>
                <a:latin typeface="Courier New"/>
                <a:ea typeface="Courier New"/>
                <a:cs typeface="Courier New"/>
                <a:sym typeface="Courier New"/>
              </a:rPr>
              <a:t>$i</a:t>
            </a:r>
            <a:r>
              <a:rPr lang="ja" sz="1500">
                <a:solidFill>
                  <a:srgbClr val="D4D4D4"/>
                </a:solidFill>
                <a:highlight>
                  <a:srgbClr val="1E1E1E"/>
                </a:highlight>
                <a:latin typeface="Courier New"/>
                <a:ea typeface="Courier New"/>
                <a:cs typeface="Courier New"/>
                <a:sym typeface="Courier New"/>
              </a:rPr>
              <a:t> = </a:t>
            </a:r>
            <a:r>
              <a:rPr lang="ja" sz="1500">
                <a:solidFill>
                  <a:srgbClr val="B5CEA8"/>
                </a:solidFill>
                <a:highlight>
                  <a:srgbClr val="1E1E1E"/>
                </a:highlight>
                <a:latin typeface="Courier New"/>
                <a:ea typeface="Courier New"/>
                <a:cs typeface="Courier New"/>
                <a:sym typeface="Courier New"/>
              </a:rPr>
              <a:t>0</a:t>
            </a:r>
            <a:r>
              <a:rPr lang="ja" sz="1500">
                <a:solidFill>
                  <a:srgbClr val="D4D4D4"/>
                </a:solidFill>
                <a:highlight>
                  <a:srgbClr val="1E1E1E"/>
                </a:highlight>
                <a:latin typeface="Courier New"/>
                <a:ea typeface="Courier New"/>
                <a:cs typeface="Courier New"/>
                <a:sym typeface="Courier New"/>
              </a:rPr>
              <a:t>; </a:t>
            </a:r>
            <a:r>
              <a:rPr lang="ja" sz="1500">
                <a:solidFill>
                  <a:srgbClr val="9CDCFE"/>
                </a:solidFill>
                <a:highlight>
                  <a:srgbClr val="1E1E1E"/>
                </a:highlight>
                <a:latin typeface="Courier New"/>
                <a:ea typeface="Courier New"/>
                <a:cs typeface="Courier New"/>
                <a:sym typeface="Courier New"/>
              </a:rPr>
              <a:t>$i</a:t>
            </a:r>
            <a:r>
              <a:rPr lang="ja" sz="1500">
                <a:solidFill>
                  <a:srgbClr val="D4D4D4"/>
                </a:solidFill>
                <a:highlight>
                  <a:srgbClr val="1E1E1E"/>
                </a:highlight>
                <a:latin typeface="Courier New"/>
                <a:ea typeface="Courier New"/>
                <a:cs typeface="Courier New"/>
                <a:sym typeface="Courier New"/>
              </a:rPr>
              <a:t> &lt; </a:t>
            </a:r>
            <a:r>
              <a:rPr lang="ja" sz="1500">
                <a:solidFill>
                  <a:srgbClr val="9CDCFE"/>
                </a:solidFill>
                <a:highlight>
                  <a:srgbClr val="1E1E1E"/>
                </a:highlight>
                <a:latin typeface="Courier New"/>
                <a:ea typeface="Courier New"/>
                <a:cs typeface="Courier New"/>
                <a:sym typeface="Courier New"/>
              </a:rPr>
              <a:t>$last_num</a:t>
            </a:r>
            <a:r>
              <a:rPr lang="ja" sz="1500">
                <a:solidFill>
                  <a:srgbClr val="D4D4D4"/>
                </a:solidFill>
                <a:highlight>
                  <a:srgbClr val="1E1E1E"/>
                </a:highlight>
                <a:latin typeface="Courier New"/>
                <a:ea typeface="Courier New"/>
                <a:cs typeface="Courier New"/>
                <a:sym typeface="Courier New"/>
              </a:rPr>
              <a:t>; </a:t>
            </a:r>
            <a:r>
              <a:rPr lang="ja" sz="1500">
                <a:solidFill>
                  <a:srgbClr val="9CDCFE"/>
                </a:solidFill>
                <a:highlight>
                  <a:srgbClr val="1E1E1E"/>
                </a:highlight>
                <a:latin typeface="Courier New"/>
                <a:ea typeface="Courier New"/>
                <a:cs typeface="Courier New"/>
                <a:sym typeface="Courier New"/>
              </a:rPr>
              <a:t>$i</a:t>
            </a:r>
            <a:r>
              <a:rPr lang="ja"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ja" sz="1500">
                <a:solidFill>
                  <a:srgbClr val="D4D4D4"/>
                </a:solidFill>
                <a:highlight>
                  <a:srgbClr val="1E1E1E"/>
                </a:highlight>
                <a:latin typeface="Courier New"/>
                <a:ea typeface="Courier New"/>
                <a:cs typeface="Courier New"/>
                <a:sym typeface="Courier New"/>
              </a:rPr>
              <a:t>   </a:t>
            </a:r>
            <a:r>
              <a:rPr lang="ja" sz="1500">
                <a:solidFill>
                  <a:srgbClr val="9CDCFE"/>
                </a:solidFill>
                <a:highlight>
                  <a:srgbClr val="1E1E1E"/>
                </a:highlight>
                <a:latin typeface="Courier New"/>
                <a:ea typeface="Courier New"/>
                <a:cs typeface="Courier New"/>
                <a:sym typeface="Courier New"/>
              </a:rPr>
              <a:t>$answer</a:t>
            </a:r>
            <a:r>
              <a:rPr lang="ja" sz="1500">
                <a:solidFill>
                  <a:srgbClr val="D4D4D4"/>
                </a:solidFill>
                <a:highlight>
                  <a:srgbClr val="1E1E1E"/>
                </a:highlight>
                <a:latin typeface="Courier New"/>
                <a:ea typeface="Courier New"/>
                <a:cs typeface="Courier New"/>
                <a:sym typeface="Courier New"/>
              </a:rPr>
              <a:t> += </a:t>
            </a:r>
            <a:r>
              <a:rPr lang="ja" sz="1500">
                <a:solidFill>
                  <a:srgbClr val="9CDCFE"/>
                </a:solidFill>
                <a:highlight>
                  <a:srgbClr val="1E1E1E"/>
                </a:highlight>
                <a:latin typeface="Courier New"/>
                <a:ea typeface="Courier New"/>
                <a:cs typeface="Courier New"/>
                <a:sym typeface="Courier New"/>
              </a:rPr>
              <a:t>$i</a:t>
            </a:r>
            <a:r>
              <a:rPr lang="ja" sz="1500">
                <a:solidFill>
                  <a:srgbClr val="D4D4D4"/>
                </a:solidFill>
                <a:highlight>
                  <a:srgbClr val="1E1E1E"/>
                </a:highlight>
                <a:latin typeface="Courier New"/>
                <a:ea typeface="Courier New"/>
                <a:cs typeface="Courier New"/>
                <a:sym typeface="Courier New"/>
              </a:rPr>
              <a:t> + </a:t>
            </a:r>
            <a:r>
              <a:rPr lang="ja" sz="1500">
                <a:solidFill>
                  <a:srgbClr val="B5CEA8"/>
                </a:solidFill>
                <a:highlight>
                  <a:srgbClr val="1E1E1E"/>
                </a:highlight>
                <a:latin typeface="Courier New"/>
                <a:ea typeface="Courier New"/>
                <a:cs typeface="Courier New"/>
                <a:sym typeface="Courier New"/>
              </a:rPr>
              <a:t>1</a:t>
            </a:r>
            <a:r>
              <a:rPr lang="ja"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ja"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
        <p:nvSpPr>
          <p:cNvPr id="164" name="Google Shape;164;p23"/>
          <p:cNvSpPr txBox="1"/>
          <p:nvPr/>
        </p:nvSpPr>
        <p:spPr>
          <a:xfrm>
            <a:off x="1944300" y="2905900"/>
            <a:ext cx="5134500" cy="164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500">
                <a:latin typeface="Roboto"/>
                <a:ea typeface="Roboto"/>
                <a:cs typeface="Roboto"/>
                <a:sym typeface="Roboto"/>
              </a:rPr>
              <a:t>Java</a:t>
            </a:r>
            <a:endParaRPr b="1" sz="2500">
              <a:latin typeface="Roboto"/>
              <a:ea typeface="Roboto"/>
              <a:cs typeface="Roboto"/>
              <a:sym typeface="Roboto"/>
            </a:endParaRPr>
          </a:p>
          <a:p>
            <a:pPr indent="0" lvl="0" marL="0" rtl="0" algn="l">
              <a:lnSpc>
                <a:spcPct val="150000"/>
              </a:lnSpc>
              <a:spcBef>
                <a:spcPts val="0"/>
              </a:spcBef>
              <a:spcAft>
                <a:spcPts val="0"/>
              </a:spcAft>
              <a:buNone/>
            </a:pPr>
            <a:r>
              <a:rPr lang="ja" sz="1500">
                <a:solidFill>
                  <a:srgbClr val="C586C0"/>
                </a:solidFill>
                <a:highlight>
                  <a:srgbClr val="1E1E1E"/>
                </a:highlight>
                <a:latin typeface="Courier New"/>
                <a:ea typeface="Courier New"/>
                <a:cs typeface="Courier New"/>
                <a:sym typeface="Courier New"/>
              </a:rPr>
              <a:t>for</a:t>
            </a:r>
            <a:r>
              <a:rPr lang="ja" sz="1500">
                <a:solidFill>
                  <a:srgbClr val="D4D4D4"/>
                </a:solidFill>
                <a:highlight>
                  <a:srgbClr val="1E1E1E"/>
                </a:highlight>
                <a:latin typeface="Courier New"/>
                <a:ea typeface="Courier New"/>
                <a:cs typeface="Courier New"/>
                <a:sym typeface="Courier New"/>
              </a:rPr>
              <a:t> (</a:t>
            </a:r>
            <a:r>
              <a:rPr lang="ja" sz="1500">
                <a:solidFill>
                  <a:srgbClr val="4EC9B0"/>
                </a:solidFill>
                <a:highlight>
                  <a:srgbClr val="1E1E1E"/>
                </a:highlight>
                <a:latin typeface="Courier New"/>
                <a:ea typeface="Courier New"/>
                <a:cs typeface="Courier New"/>
                <a:sym typeface="Courier New"/>
              </a:rPr>
              <a:t>int</a:t>
            </a:r>
            <a:r>
              <a:rPr lang="ja" sz="1500">
                <a:solidFill>
                  <a:srgbClr val="D4D4D4"/>
                </a:solidFill>
                <a:highlight>
                  <a:srgbClr val="1E1E1E"/>
                </a:highlight>
                <a:latin typeface="Courier New"/>
                <a:ea typeface="Courier New"/>
                <a:cs typeface="Courier New"/>
                <a:sym typeface="Courier New"/>
              </a:rPr>
              <a:t> </a:t>
            </a:r>
            <a:r>
              <a:rPr lang="ja" sz="1500">
                <a:solidFill>
                  <a:srgbClr val="9CDCFE"/>
                </a:solidFill>
                <a:highlight>
                  <a:srgbClr val="1E1E1E"/>
                </a:highlight>
                <a:latin typeface="Courier New"/>
                <a:ea typeface="Courier New"/>
                <a:cs typeface="Courier New"/>
                <a:sym typeface="Courier New"/>
              </a:rPr>
              <a:t>i</a:t>
            </a:r>
            <a:r>
              <a:rPr lang="ja" sz="1500">
                <a:solidFill>
                  <a:srgbClr val="D4D4D4"/>
                </a:solidFill>
                <a:highlight>
                  <a:srgbClr val="1E1E1E"/>
                </a:highlight>
                <a:latin typeface="Courier New"/>
                <a:ea typeface="Courier New"/>
                <a:cs typeface="Courier New"/>
                <a:sym typeface="Courier New"/>
              </a:rPr>
              <a:t> = </a:t>
            </a:r>
            <a:r>
              <a:rPr lang="ja" sz="1500">
                <a:solidFill>
                  <a:srgbClr val="B5CEA8"/>
                </a:solidFill>
                <a:highlight>
                  <a:srgbClr val="1E1E1E"/>
                </a:highlight>
                <a:latin typeface="Courier New"/>
                <a:ea typeface="Courier New"/>
                <a:cs typeface="Courier New"/>
                <a:sym typeface="Courier New"/>
              </a:rPr>
              <a:t>1</a:t>
            </a:r>
            <a:r>
              <a:rPr lang="ja" sz="1500">
                <a:solidFill>
                  <a:srgbClr val="D4D4D4"/>
                </a:solidFill>
                <a:highlight>
                  <a:srgbClr val="1E1E1E"/>
                </a:highlight>
                <a:latin typeface="Courier New"/>
                <a:ea typeface="Courier New"/>
                <a:cs typeface="Courier New"/>
                <a:sym typeface="Courier New"/>
              </a:rPr>
              <a:t>; i &lt;= last_num; i++){</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ja" sz="1500">
                <a:solidFill>
                  <a:srgbClr val="D4D4D4"/>
                </a:solidFill>
                <a:highlight>
                  <a:srgbClr val="1E1E1E"/>
                </a:highlight>
                <a:latin typeface="Courier New"/>
                <a:ea typeface="Courier New"/>
                <a:cs typeface="Courier New"/>
                <a:sym typeface="Courier New"/>
              </a:rPr>
              <a:t>     </a:t>
            </a:r>
            <a:r>
              <a:rPr lang="ja" sz="1500">
                <a:solidFill>
                  <a:srgbClr val="D4D4D4"/>
                </a:solidFill>
                <a:highlight>
                  <a:srgbClr val="1E1E1E"/>
                </a:highlight>
                <a:latin typeface="Courier New"/>
                <a:ea typeface="Courier New"/>
                <a:cs typeface="Courier New"/>
                <a:sym typeface="Courier New"/>
              </a:rPr>
              <a:t>answer += i + </a:t>
            </a:r>
            <a:r>
              <a:rPr lang="ja" sz="1500">
                <a:solidFill>
                  <a:srgbClr val="B5CEA8"/>
                </a:solidFill>
                <a:highlight>
                  <a:srgbClr val="1E1E1E"/>
                </a:highlight>
                <a:latin typeface="Courier New"/>
                <a:ea typeface="Courier New"/>
                <a:cs typeface="Courier New"/>
                <a:sym typeface="Courier New"/>
              </a:rPr>
              <a:t>1</a:t>
            </a:r>
            <a:r>
              <a:rPr lang="ja"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ja"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実は...</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71900" y="250900"/>
            <a:ext cx="8222100" cy="125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こちらをご覧ください</a:t>
            </a:r>
            <a:endParaRPr/>
          </a:p>
          <a:p>
            <a:pPr indent="0" lvl="0" marL="0" rtl="0" algn="l">
              <a:spcBef>
                <a:spcPts val="0"/>
              </a:spcBef>
              <a:spcAft>
                <a:spcPts val="0"/>
              </a:spcAft>
              <a:buNone/>
            </a:pPr>
            <a:r>
              <a:rPr lang="ja"/>
              <a:t> </a:t>
            </a:r>
            <a:r>
              <a:rPr lang="ja" sz="2100"/>
              <a:t>1 ~ 1億までの加算</a:t>
            </a:r>
            <a:endParaRPr sz="2100"/>
          </a:p>
        </p:txBody>
      </p:sp>
      <p:sp>
        <p:nvSpPr>
          <p:cNvPr id="175" name="Google Shape;175;p2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for文利用</a:t>
            </a:r>
            <a:endParaRPr/>
          </a:p>
          <a:p>
            <a:pPr indent="0" lvl="0" marL="0" rtl="0" algn="ctr">
              <a:spcBef>
                <a:spcPts val="1600"/>
              </a:spcBef>
              <a:spcAft>
                <a:spcPts val="1600"/>
              </a:spcAft>
              <a:buNone/>
            </a:pPr>
            <a:r>
              <a:rPr b="1" lang="ja" sz="2600"/>
              <a:t>922秒</a:t>
            </a:r>
            <a:endParaRPr b="1" sz="2600"/>
          </a:p>
        </p:txBody>
      </p:sp>
      <p:sp>
        <p:nvSpPr>
          <p:cNvPr id="176" name="Google Shape;176;p2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 ＋... +  nを</a:t>
            </a:r>
            <a:r>
              <a:rPr lang="ja"/>
              <a:t>求める公式を利用</a:t>
            </a:r>
            <a:endParaRPr/>
          </a:p>
          <a:p>
            <a:pPr indent="0" lvl="0" marL="0" rtl="0" algn="ctr">
              <a:spcBef>
                <a:spcPts val="1600"/>
              </a:spcBef>
              <a:spcAft>
                <a:spcPts val="1600"/>
              </a:spcAft>
              <a:buNone/>
            </a:pPr>
            <a:r>
              <a:rPr b="1" lang="ja" sz="2600"/>
              <a:t>0.000013秒</a:t>
            </a:r>
            <a:endParaRPr b="1" sz="2600"/>
          </a:p>
        </p:txBody>
      </p:sp>
      <p:pic>
        <p:nvPicPr>
          <p:cNvPr id="177" name="Google Shape;177;p25"/>
          <p:cNvPicPr preferRelativeResize="0"/>
          <p:nvPr/>
        </p:nvPicPr>
        <p:blipFill>
          <a:blip r:embed="rId3">
            <a:alphaModFix/>
          </a:blip>
          <a:stretch>
            <a:fillRect/>
          </a:stretch>
        </p:blipFill>
        <p:spPr>
          <a:xfrm>
            <a:off x="250900" y="2929100"/>
            <a:ext cx="4139901" cy="1255500"/>
          </a:xfrm>
          <a:prstGeom prst="rect">
            <a:avLst/>
          </a:prstGeom>
          <a:noFill/>
          <a:ln>
            <a:noFill/>
          </a:ln>
        </p:spPr>
      </p:pic>
      <p:pic>
        <p:nvPicPr>
          <p:cNvPr id="178" name="Google Shape;178;p25"/>
          <p:cNvPicPr preferRelativeResize="0"/>
          <p:nvPr/>
        </p:nvPicPr>
        <p:blipFill>
          <a:blip r:embed="rId4">
            <a:alphaModFix/>
          </a:blip>
          <a:stretch>
            <a:fillRect/>
          </a:stretch>
        </p:blipFill>
        <p:spPr>
          <a:xfrm>
            <a:off x="4694250" y="2929088"/>
            <a:ext cx="4139900" cy="13057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460950" y="75510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使った公式  ½n(n+1)</a:t>
            </a:r>
            <a:endParaRPr/>
          </a:p>
        </p:txBody>
      </p:sp>
      <p:sp>
        <p:nvSpPr>
          <p:cNvPr id="184" name="Google Shape;184;p26"/>
          <p:cNvSpPr txBox="1"/>
          <p:nvPr>
            <p:ph type="title"/>
          </p:nvPr>
        </p:nvSpPr>
        <p:spPr>
          <a:xfrm>
            <a:off x="1589100" y="2106250"/>
            <a:ext cx="5965800" cy="19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n = 10</a:t>
            </a:r>
            <a:br>
              <a:rPr lang="ja"/>
            </a:br>
            <a:r>
              <a:rPr lang="ja"/>
              <a:t>10/2 * (10 + 1) = 5 * (11)</a:t>
            </a:r>
            <a:endParaRPr/>
          </a:p>
          <a:p>
            <a:pPr indent="0" lvl="0" marL="0" rtl="0" algn="l">
              <a:spcBef>
                <a:spcPts val="0"/>
              </a:spcBef>
              <a:spcAft>
                <a:spcPts val="0"/>
              </a:spcAft>
              <a:buNone/>
            </a:pPr>
            <a:r>
              <a:rPr lang="ja"/>
              <a:t>= 55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実に</a:t>
            </a:r>
            <a:r>
              <a:rPr b="1" lang="ja"/>
              <a:t>7000万分の1秒</a:t>
            </a:r>
            <a:r>
              <a:rPr lang="ja"/>
              <a:t>にまで！！！</a:t>
            </a:r>
            <a:endParaRPr/>
          </a:p>
        </p:txBody>
      </p:sp>
      <p:sp>
        <p:nvSpPr>
          <p:cNvPr id="190" name="Google Shape;190;p27"/>
          <p:cNvSpPr txBox="1"/>
          <p:nvPr>
            <p:ph idx="1" type="body"/>
          </p:nvPr>
        </p:nvSpPr>
        <p:spPr>
          <a:xfrm>
            <a:off x="471900" y="1919075"/>
            <a:ext cx="8222100" cy="26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このように</a:t>
            </a:r>
            <a:endParaRPr/>
          </a:p>
          <a:p>
            <a:pPr indent="0" lvl="0" marL="0" rtl="0" algn="l">
              <a:spcBef>
                <a:spcPts val="1600"/>
              </a:spcBef>
              <a:spcAft>
                <a:spcPts val="0"/>
              </a:spcAft>
              <a:buNone/>
            </a:pPr>
            <a:r>
              <a:rPr b="1" lang="ja"/>
              <a:t>やりたい事 解きたい問題</a:t>
            </a:r>
            <a:r>
              <a:rPr lang="ja"/>
              <a:t>に適切な計算方法を使うことで</a:t>
            </a:r>
            <a:endParaRPr/>
          </a:p>
          <a:p>
            <a:pPr indent="0" lvl="0" marL="0" rtl="0" algn="l">
              <a:spcBef>
                <a:spcPts val="1600"/>
              </a:spcBef>
              <a:spcAft>
                <a:spcPts val="0"/>
              </a:spcAft>
              <a:buNone/>
            </a:pPr>
            <a:r>
              <a:rPr lang="ja"/>
              <a:t>圧倒的な</a:t>
            </a:r>
            <a:r>
              <a:rPr b="1" lang="ja"/>
              <a:t>時間の節約</a:t>
            </a:r>
            <a:r>
              <a:rPr lang="ja"/>
              <a:t>、また</a:t>
            </a:r>
            <a:r>
              <a:rPr b="1" lang="ja"/>
              <a:t>アドバンテージ</a:t>
            </a:r>
            <a:r>
              <a:rPr lang="ja"/>
              <a:t>を得ることが可能です。</a:t>
            </a:r>
            <a:endParaRPr/>
          </a:p>
          <a:p>
            <a:pPr indent="0" lvl="0" marL="0" rtl="0" algn="l">
              <a:spcBef>
                <a:spcPts val="1600"/>
              </a:spcBef>
              <a:spcAft>
                <a:spcPts val="0"/>
              </a:spcAft>
              <a:buNone/>
            </a:pPr>
            <a:r>
              <a:rPr lang="ja"/>
              <a:t>今回のように</a:t>
            </a:r>
            <a:r>
              <a:rPr b="1" lang="ja"/>
              <a:t>forだとn回</a:t>
            </a:r>
            <a:r>
              <a:rPr lang="ja"/>
              <a:t>の計算を必要になってしまった場合でも</a:t>
            </a:r>
            <a:endParaRPr/>
          </a:p>
          <a:p>
            <a:pPr indent="0" lvl="0" marL="0" rtl="0" algn="l">
              <a:spcBef>
                <a:spcPts val="1600"/>
              </a:spcBef>
              <a:spcAft>
                <a:spcPts val="1600"/>
              </a:spcAft>
              <a:buNone/>
            </a:pPr>
            <a:r>
              <a:rPr lang="ja"/>
              <a:t>1回の計算で算出できれば分かりやすいし、時間もかかりませんよね？</a:t>
            </a:r>
            <a:endParaRPr/>
          </a:p>
        </p:txBody>
      </p:sp>
      <p:sp>
        <p:nvSpPr>
          <p:cNvPr id="191" name="Google Shape;191;p27"/>
          <p:cNvSpPr txBox="1"/>
          <p:nvPr/>
        </p:nvSpPr>
        <p:spPr>
          <a:xfrm>
            <a:off x="4572000" y="4529975"/>
            <a:ext cx="41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lt2"/>
                </a:solidFill>
                <a:latin typeface="Roboto"/>
                <a:ea typeface="Roboto"/>
                <a:cs typeface="Roboto"/>
                <a:sym typeface="Roboto"/>
              </a:rPr>
              <a:t>Java PHP Pythonのサンプルコード用意してます</a:t>
            </a:r>
            <a:endParaRPr>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例題:ソートアルゴリズム</a:t>
            </a:r>
            <a:endParaRPr/>
          </a:p>
        </p:txBody>
      </p:sp>
      <p:sp>
        <p:nvSpPr>
          <p:cNvPr id="197" name="Google Shape;197;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ソートアルゴリズムとは</a:t>
            </a:r>
            <a:endParaRPr/>
          </a:p>
          <a:p>
            <a:pPr indent="0" lvl="0" marL="0" rtl="0" algn="l">
              <a:spcBef>
                <a:spcPts val="1600"/>
              </a:spcBef>
              <a:spcAft>
                <a:spcPts val="0"/>
              </a:spcAft>
              <a:buNone/>
            </a:pPr>
            <a:r>
              <a:rPr lang="ja"/>
              <a:t>データを一定の規則に並べ変える手順/手法のことです。</a:t>
            </a:r>
            <a:endParaRPr/>
          </a:p>
          <a:p>
            <a:pPr indent="0" lvl="0" marL="0" rtl="0" algn="ctr">
              <a:spcBef>
                <a:spcPts val="1600"/>
              </a:spcBef>
              <a:spcAft>
                <a:spcPts val="0"/>
              </a:spcAft>
              <a:buNone/>
            </a:pPr>
            <a:r>
              <a:rPr lang="ja"/>
              <a:t>[背の順, 名前の順,  本の巻数順, 値段順 etc...]</a:t>
            </a:r>
            <a:endParaRPr/>
          </a:p>
          <a:p>
            <a:pPr indent="0" lvl="0" marL="0" rtl="0" algn="l">
              <a:spcBef>
                <a:spcPts val="1600"/>
              </a:spcBef>
              <a:spcAft>
                <a:spcPts val="0"/>
              </a:spcAft>
              <a:buNone/>
            </a:pPr>
            <a:r>
              <a:rPr lang="ja"/>
              <a:t>これらに並び替える時も自然と使っていたかもしれませんね。</a:t>
            </a:r>
            <a:endParaRPr/>
          </a:p>
          <a:p>
            <a:pPr indent="0" lvl="0" marL="0" rtl="0" algn="l">
              <a:spcBef>
                <a:spcPts val="1600"/>
              </a:spcBef>
              <a:spcAft>
                <a:spcPts val="1600"/>
              </a:spcAft>
              <a:buNone/>
            </a:pPr>
            <a:r>
              <a:rPr lang="ja"/>
              <a:t>そのなんとなくを明確に手順として確立してあるものがアルゴリズムです。</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なぜソートを学ぶのか？</a:t>
            </a:r>
            <a:endParaRPr/>
          </a:p>
        </p:txBody>
      </p:sp>
      <p:sp>
        <p:nvSpPr>
          <p:cNvPr id="203" name="Google Shape;203;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まず現代のビックデータを扱う上で</a:t>
            </a:r>
            <a:br>
              <a:rPr lang="ja"/>
            </a:br>
            <a:r>
              <a:rPr lang="ja"/>
              <a:t>散乱したものから目当ての物を探し出すことは困難です。</a:t>
            </a:r>
            <a:endParaRPr/>
          </a:p>
          <a:p>
            <a:pPr indent="0" lvl="0" marL="0" rtl="0" algn="l">
              <a:spcBef>
                <a:spcPts val="1600"/>
              </a:spcBef>
              <a:spcAft>
                <a:spcPts val="0"/>
              </a:spcAft>
              <a:buNone/>
            </a:pPr>
            <a:r>
              <a:rPr lang="ja"/>
              <a:t>それに加え、データを順に処理したい時なども並んでいる方が都合がいい場合がかなり多く、特に時系列や金額順、登録日時順などは頻繁に出ます。</a:t>
            </a:r>
            <a:endParaRPr/>
          </a:p>
          <a:p>
            <a:pPr indent="0" lvl="0" marL="0" rtl="0" algn="l">
              <a:spcBef>
                <a:spcPts val="1600"/>
              </a:spcBef>
              <a:spcAft>
                <a:spcPts val="1600"/>
              </a:spcAft>
              <a:buNone/>
            </a:pPr>
            <a:r>
              <a:rPr lang="ja"/>
              <a:t>その上、ソートを行うにあたって、効率的なアルゴリズムを学習することにもなるので今後の土台としても優秀です。</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どんな種類がある？</a:t>
            </a:r>
            <a:endParaRPr/>
          </a:p>
        </p:txBody>
      </p:sp>
      <p:sp>
        <p:nvSpPr>
          <p:cNvPr id="209" name="Google Shape;209;p30"/>
          <p:cNvSpPr txBox="1"/>
          <p:nvPr>
            <p:ph idx="4294967295" type="body"/>
          </p:nvPr>
        </p:nvSpPr>
        <p:spPr>
          <a:xfrm>
            <a:off x="460950" y="762125"/>
            <a:ext cx="8222100" cy="424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選択ソート</a:t>
            </a:r>
            <a:br>
              <a:rPr lang="ja"/>
            </a:br>
            <a:r>
              <a:rPr lang="ja"/>
              <a:t>		データ群から最小値を選び先頭へ入れる</a:t>
            </a:r>
            <a:br>
              <a:rPr lang="ja"/>
            </a:br>
            <a:r>
              <a:rPr lang="ja"/>
              <a:t>		次に小さい値を先頭から二番目...etc と繰り返す</a:t>
            </a:r>
            <a:br>
              <a:rPr lang="ja"/>
            </a:br>
            <a:r>
              <a:rPr lang="ja"/>
              <a:t>バブルソート</a:t>
            </a:r>
            <a:br>
              <a:rPr lang="ja"/>
            </a:br>
            <a:r>
              <a:rPr lang="ja"/>
              <a:t>		左右を比較し、小さな値を左に 大きな値を右に移す</a:t>
            </a:r>
            <a:br>
              <a:rPr lang="ja"/>
            </a:br>
            <a:r>
              <a:rPr lang="ja"/>
              <a:t>		これを繰り返し並べ替える</a:t>
            </a:r>
            <a:br>
              <a:rPr lang="ja"/>
            </a:br>
            <a:r>
              <a:rPr lang="ja"/>
              <a:t>挿入ソート</a:t>
            </a:r>
            <a:br>
              <a:rPr lang="ja"/>
            </a:br>
            <a:r>
              <a:rPr lang="ja"/>
              <a:t>		全ての値と順に比較を行い、適切な場所が見つかれば挿入</a:t>
            </a:r>
            <a:br>
              <a:rPr lang="ja"/>
            </a:br>
            <a:r>
              <a:rPr lang="ja"/>
              <a:t>		これを全値で行い、並べ替える。</a:t>
            </a:r>
            <a:br>
              <a:rPr lang="ja"/>
            </a:br>
            <a:r>
              <a:rPr lang="ja"/>
              <a:t>クイックソート</a:t>
            </a:r>
            <a:br>
              <a:rPr lang="ja"/>
            </a:br>
            <a:r>
              <a:rPr lang="ja"/>
              <a:t>		基準のデータを選び、その値以上か以下かでグループ分けを行う</a:t>
            </a:r>
            <a:br>
              <a:rPr lang="ja"/>
            </a:br>
            <a:r>
              <a:rPr lang="ja"/>
              <a:t>		分けたグループ内で更に同じように繰り返していく</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詳しくはWebで！</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対象</a:t>
            </a:r>
            <a:endParaRPr/>
          </a:p>
        </p:txBody>
      </p:sp>
      <p:sp>
        <p:nvSpPr>
          <p:cNvPr id="74" name="Google Shape;74;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ja"/>
              <a:t>最近学び始めた</a:t>
            </a:r>
            <a:endParaRPr/>
          </a:p>
          <a:p>
            <a:pPr indent="-342900" lvl="0" marL="457200" rtl="0" algn="l">
              <a:spcBef>
                <a:spcPts val="1600"/>
              </a:spcBef>
              <a:spcAft>
                <a:spcPts val="0"/>
              </a:spcAft>
              <a:buSzPts val="1800"/>
              <a:buChar char="●"/>
            </a:pPr>
            <a:r>
              <a:rPr lang="ja"/>
              <a:t>まだ馴染みがない</a:t>
            </a:r>
            <a:endParaRPr/>
          </a:p>
          <a:p>
            <a:pPr indent="-342900" lvl="0" marL="457200" rtl="0" algn="l">
              <a:spcBef>
                <a:spcPts val="1600"/>
              </a:spcBef>
              <a:spcAft>
                <a:spcPts val="1600"/>
              </a:spcAft>
              <a:buSzPts val="1800"/>
              <a:buChar char="●"/>
            </a:pPr>
            <a:r>
              <a:rPr lang="ja"/>
              <a:t>綺麗なプログラムしてみたい</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バブルソート やってみましょう</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例題 : ソートアルゴリズム (バブルソート)</a:t>
            </a:r>
            <a:endParaRPr/>
          </a:p>
        </p:txBody>
      </p:sp>
      <p:sp>
        <p:nvSpPr>
          <p:cNvPr id="225" name="Google Shape;225;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サンプルプログラム(Java PHP Python)を後ほど配布します。</a:t>
            </a:r>
            <a:endParaRPr/>
          </a:p>
          <a:p>
            <a:pPr indent="0" lvl="0" marL="0" rtl="0" algn="l">
              <a:spcBef>
                <a:spcPts val="1600"/>
              </a:spcBef>
              <a:spcAft>
                <a:spcPts val="0"/>
              </a:spcAft>
              <a:buNone/>
            </a:pPr>
            <a:r>
              <a:rPr lang="ja" strike="sngStrike"/>
              <a:t>出力系の処理は行っていないので</a:t>
            </a:r>
            <a:br>
              <a:rPr lang="ja" strike="sngStrike"/>
            </a:br>
            <a:r>
              <a:rPr lang="ja" strike="sngStrike"/>
              <a:t>ご自身で echo println printなど行って下さい。</a:t>
            </a:r>
            <a:endParaRPr strike="sngStrike"/>
          </a:p>
          <a:p>
            <a:pPr indent="0" lvl="0" marL="0" rtl="0" algn="l">
              <a:spcBef>
                <a:spcPts val="1600"/>
              </a:spcBef>
              <a:spcAft>
                <a:spcPts val="0"/>
              </a:spcAft>
              <a:buNone/>
            </a:pPr>
            <a:r>
              <a:rPr b="1" lang="ja" sz="3700"/>
              <a:t>ソースコードを紛失しました</a:t>
            </a:r>
            <a:endParaRPr b="1" sz="3700"/>
          </a:p>
          <a:p>
            <a:pPr indent="0" lvl="0" marL="0" rtl="0" algn="l">
              <a:spcBef>
                <a:spcPts val="1600"/>
              </a:spcBef>
              <a:spcAft>
                <a:spcPts val="1600"/>
              </a:spcAft>
              <a:buNone/>
            </a:pPr>
            <a:r>
              <a:rPr lang="ja"/>
              <a:t>では実際の動きを見てみましょう。</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例 </a:t>
            </a:r>
            <a:r>
              <a:rPr lang="ja"/>
              <a:t>これらを </a:t>
            </a:r>
            <a:r>
              <a:rPr b="1" lang="ja"/>
              <a:t>左から 昇順に</a:t>
            </a:r>
            <a:r>
              <a:rPr lang="ja"/>
              <a:t> 並べ替えよ。</a:t>
            </a:r>
            <a:endParaRPr/>
          </a:p>
        </p:txBody>
      </p:sp>
      <p:sp>
        <p:nvSpPr>
          <p:cNvPr id="231" name="Google Shape;231;p34"/>
          <p:cNvSpPr txBox="1"/>
          <p:nvPr/>
        </p:nvSpPr>
        <p:spPr>
          <a:xfrm>
            <a:off x="483150" y="1052138"/>
            <a:ext cx="8056800" cy="82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ja" sz="3500">
                <a:latin typeface="Roboto"/>
                <a:ea typeface="Roboto"/>
                <a:cs typeface="Roboto"/>
                <a:sym typeface="Roboto"/>
              </a:rPr>
              <a:t> [5]    [2]    [9]    [6]    [1]</a:t>
            </a:r>
            <a:endParaRPr sz="3500">
              <a:latin typeface="Roboto"/>
              <a:ea typeface="Roboto"/>
              <a:cs typeface="Roboto"/>
              <a:sym typeface="Roboto"/>
            </a:endParaRPr>
          </a:p>
        </p:txBody>
      </p:sp>
      <p:sp>
        <p:nvSpPr>
          <p:cNvPr id="232" name="Google Shape;232;p34"/>
          <p:cNvSpPr txBox="1"/>
          <p:nvPr/>
        </p:nvSpPr>
        <p:spPr>
          <a:xfrm>
            <a:off x="483150" y="1905900"/>
            <a:ext cx="8056800" cy="82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ja" sz="3500">
                <a:latin typeface="Roboto"/>
                <a:ea typeface="Roboto"/>
                <a:cs typeface="Roboto"/>
                <a:sym typeface="Roboto"/>
              </a:rPr>
              <a:t> [5]    [2]    [9]    [1]    [6]</a:t>
            </a:r>
            <a:endParaRPr sz="3500">
              <a:latin typeface="Roboto"/>
              <a:ea typeface="Roboto"/>
              <a:cs typeface="Roboto"/>
              <a:sym typeface="Roboto"/>
            </a:endParaRPr>
          </a:p>
        </p:txBody>
      </p:sp>
      <p:sp>
        <p:nvSpPr>
          <p:cNvPr id="233" name="Google Shape;233;p34"/>
          <p:cNvSpPr txBox="1"/>
          <p:nvPr/>
        </p:nvSpPr>
        <p:spPr>
          <a:xfrm>
            <a:off x="483150" y="2759650"/>
            <a:ext cx="8056800" cy="82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ja" sz="3500">
                <a:latin typeface="Roboto"/>
                <a:ea typeface="Roboto"/>
                <a:cs typeface="Roboto"/>
                <a:sym typeface="Roboto"/>
              </a:rPr>
              <a:t> [5]    [2]    [1]    [9]    [6]</a:t>
            </a:r>
            <a:endParaRPr sz="3500">
              <a:latin typeface="Roboto"/>
              <a:ea typeface="Roboto"/>
              <a:cs typeface="Roboto"/>
              <a:sym typeface="Roboto"/>
            </a:endParaRPr>
          </a:p>
        </p:txBody>
      </p:sp>
      <p:sp>
        <p:nvSpPr>
          <p:cNvPr id="234" name="Google Shape;234;p34"/>
          <p:cNvSpPr txBox="1"/>
          <p:nvPr/>
        </p:nvSpPr>
        <p:spPr>
          <a:xfrm>
            <a:off x="483150" y="3613400"/>
            <a:ext cx="8056800" cy="82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ja" sz="3500">
                <a:latin typeface="Roboto"/>
                <a:ea typeface="Roboto"/>
                <a:cs typeface="Roboto"/>
                <a:sym typeface="Roboto"/>
              </a:rPr>
              <a:t> [5]    [1]    [2]    [9]    [6]</a:t>
            </a:r>
            <a:endParaRPr sz="35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例 </a:t>
            </a:r>
            <a:r>
              <a:rPr lang="ja"/>
              <a:t>これらを </a:t>
            </a:r>
            <a:r>
              <a:rPr b="1" lang="ja"/>
              <a:t>左から 昇順に</a:t>
            </a:r>
            <a:r>
              <a:rPr lang="ja"/>
              <a:t> 並べ替えよ。</a:t>
            </a:r>
            <a:endParaRPr/>
          </a:p>
        </p:txBody>
      </p:sp>
      <p:sp>
        <p:nvSpPr>
          <p:cNvPr id="240" name="Google Shape;240;p35"/>
          <p:cNvSpPr txBox="1"/>
          <p:nvPr/>
        </p:nvSpPr>
        <p:spPr>
          <a:xfrm>
            <a:off x="483150" y="1052138"/>
            <a:ext cx="8056800" cy="82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ja" sz="3500">
                <a:latin typeface="Roboto"/>
                <a:ea typeface="Roboto"/>
                <a:cs typeface="Roboto"/>
                <a:sym typeface="Roboto"/>
              </a:rPr>
              <a:t> [5]    [1]    [2]    [9]    [6]</a:t>
            </a:r>
            <a:endParaRPr sz="3500">
              <a:latin typeface="Roboto"/>
              <a:ea typeface="Roboto"/>
              <a:cs typeface="Roboto"/>
              <a:sym typeface="Roboto"/>
            </a:endParaRPr>
          </a:p>
        </p:txBody>
      </p:sp>
      <p:sp>
        <p:nvSpPr>
          <p:cNvPr id="241" name="Google Shape;241;p35"/>
          <p:cNvSpPr txBox="1"/>
          <p:nvPr/>
        </p:nvSpPr>
        <p:spPr>
          <a:xfrm>
            <a:off x="483150" y="1905900"/>
            <a:ext cx="8056800" cy="82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ja" sz="3500">
                <a:latin typeface="Roboto"/>
                <a:ea typeface="Roboto"/>
                <a:cs typeface="Roboto"/>
                <a:sym typeface="Roboto"/>
              </a:rPr>
              <a:t> [1]    [5]    [2]    [9]    [6]</a:t>
            </a:r>
            <a:endParaRPr sz="3500">
              <a:latin typeface="Roboto"/>
              <a:ea typeface="Roboto"/>
              <a:cs typeface="Roboto"/>
              <a:sym typeface="Roboto"/>
            </a:endParaRPr>
          </a:p>
        </p:txBody>
      </p:sp>
      <p:sp>
        <p:nvSpPr>
          <p:cNvPr id="242" name="Google Shape;242;p35"/>
          <p:cNvSpPr txBox="1"/>
          <p:nvPr/>
        </p:nvSpPr>
        <p:spPr>
          <a:xfrm>
            <a:off x="483150" y="2759650"/>
            <a:ext cx="8056800" cy="82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ja" sz="3500">
                <a:latin typeface="Roboto"/>
                <a:ea typeface="Roboto"/>
                <a:cs typeface="Roboto"/>
                <a:sym typeface="Roboto"/>
              </a:rPr>
              <a:t> [1]    [5]    [2]    [6]    [9]</a:t>
            </a:r>
            <a:endParaRPr sz="3500">
              <a:latin typeface="Roboto"/>
              <a:ea typeface="Roboto"/>
              <a:cs typeface="Roboto"/>
              <a:sym typeface="Roboto"/>
            </a:endParaRPr>
          </a:p>
        </p:txBody>
      </p:sp>
      <p:sp>
        <p:nvSpPr>
          <p:cNvPr id="243" name="Google Shape;243;p35"/>
          <p:cNvSpPr txBox="1"/>
          <p:nvPr/>
        </p:nvSpPr>
        <p:spPr>
          <a:xfrm>
            <a:off x="483150" y="3613400"/>
            <a:ext cx="8056800" cy="82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ja" sz="3500">
                <a:latin typeface="Roboto"/>
                <a:ea typeface="Roboto"/>
                <a:cs typeface="Roboto"/>
                <a:sym typeface="Roboto"/>
              </a:rPr>
              <a:t> [1]    [2]    [5]    [6]    [9]</a:t>
            </a:r>
            <a:endParaRPr sz="3500">
              <a:latin typeface="Roboto"/>
              <a:ea typeface="Roboto"/>
              <a:cs typeface="Roboto"/>
              <a:sym typeface="Roboto"/>
            </a:endParaRPr>
          </a:p>
          <a:p>
            <a:pPr indent="0" lvl="0" marL="0" rtl="0" algn="ctr">
              <a:spcBef>
                <a:spcPts val="0"/>
              </a:spcBef>
              <a:spcAft>
                <a:spcPts val="0"/>
              </a:spcAft>
              <a:buNone/>
            </a:pPr>
            <a:r>
              <a:t/>
            </a:r>
            <a:endParaRPr sz="35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結果</a:t>
            </a:r>
            <a:endParaRPr/>
          </a:p>
        </p:txBody>
      </p:sp>
      <p:sp>
        <p:nvSpPr>
          <p:cNvPr id="249" name="Google Shape;249;p36"/>
          <p:cNvSpPr txBox="1"/>
          <p:nvPr/>
        </p:nvSpPr>
        <p:spPr>
          <a:xfrm>
            <a:off x="483150" y="2002688"/>
            <a:ext cx="8056800" cy="82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ja" sz="3500">
                <a:latin typeface="Roboto"/>
                <a:ea typeface="Roboto"/>
                <a:cs typeface="Roboto"/>
                <a:sym typeface="Roboto"/>
              </a:rPr>
              <a:t> [5]    [2]    [9]    [6]    [1]</a:t>
            </a:r>
            <a:endParaRPr sz="3500">
              <a:latin typeface="Roboto"/>
              <a:ea typeface="Roboto"/>
              <a:cs typeface="Roboto"/>
              <a:sym typeface="Roboto"/>
            </a:endParaRPr>
          </a:p>
        </p:txBody>
      </p:sp>
      <p:sp>
        <p:nvSpPr>
          <p:cNvPr id="250" name="Google Shape;250;p36"/>
          <p:cNvSpPr txBox="1"/>
          <p:nvPr/>
        </p:nvSpPr>
        <p:spPr>
          <a:xfrm>
            <a:off x="483150" y="3613400"/>
            <a:ext cx="8056800" cy="82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ja" sz="3500">
                <a:latin typeface="Roboto"/>
                <a:ea typeface="Roboto"/>
                <a:cs typeface="Roboto"/>
                <a:sym typeface="Roboto"/>
              </a:rPr>
              <a:t> [1]    [2]    [5]    [6]    [9]</a:t>
            </a:r>
            <a:endParaRPr sz="3500">
              <a:latin typeface="Roboto"/>
              <a:ea typeface="Roboto"/>
              <a:cs typeface="Roboto"/>
              <a:sym typeface="Roboto"/>
            </a:endParaRPr>
          </a:p>
          <a:p>
            <a:pPr indent="0" lvl="0" marL="0" rtl="0" algn="ctr">
              <a:spcBef>
                <a:spcPts val="0"/>
              </a:spcBef>
              <a:spcAft>
                <a:spcPts val="0"/>
              </a:spcAft>
              <a:buNone/>
            </a:pPr>
            <a:r>
              <a:t/>
            </a:r>
            <a:endParaRPr sz="3500">
              <a:latin typeface="Roboto"/>
              <a:ea typeface="Roboto"/>
              <a:cs typeface="Roboto"/>
              <a:sym typeface="Roboto"/>
            </a:endParaRPr>
          </a:p>
        </p:txBody>
      </p:sp>
      <p:sp>
        <p:nvSpPr>
          <p:cNvPr id="251" name="Google Shape;251;p36"/>
          <p:cNvSpPr/>
          <p:nvPr/>
        </p:nvSpPr>
        <p:spPr>
          <a:xfrm>
            <a:off x="4316400" y="2954288"/>
            <a:ext cx="390300" cy="5298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ちなみにJava PHP だとこんな感じ</a:t>
            </a:r>
            <a:endParaRPr/>
          </a:p>
          <a:p>
            <a:pPr indent="0" lvl="0" marL="0" rtl="0" algn="l">
              <a:spcBef>
                <a:spcPts val="0"/>
              </a:spcBef>
              <a:spcAft>
                <a:spcPts val="0"/>
              </a:spcAft>
              <a:buNone/>
            </a:pPr>
            <a:r>
              <a:rPr lang="ja" sz="1200"/>
              <a:t>※ソースコードを紛失しました。</a:t>
            </a:r>
            <a:endParaRPr sz="1200"/>
          </a:p>
        </p:txBody>
      </p:sp>
      <p:pic>
        <p:nvPicPr>
          <p:cNvPr id="257" name="Google Shape;257;p37"/>
          <p:cNvPicPr preferRelativeResize="0"/>
          <p:nvPr/>
        </p:nvPicPr>
        <p:blipFill>
          <a:blip r:embed="rId3">
            <a:alphaModFix/>
          </a:blip>
          <a:stretch>
            <a:fillRect/>
          </a:stretch>
        </p:blipFill>
        <p:spPr>
          <a:xfrm>
            <a:off x="324195" y="2081000"/>
            <a:ext cx="3776680" cy="3062500"/>
          </a:xfrm>
          <a:prstGeom prst="rect">
            <a:avLst/>
          </a:prstGeom>
          <a:noFill/>
          <a:ln>
            <a:noFill/>
          </a:ln>
        </p:spPr>
      </p:pic>
      <p:pic>
        <p:nvPicPr>
          <p:cNvPr id="258" name="Google Shape;258;p37"/>
          <p:cNvPicPr preferRelativeResize="0"/>
          <p:nvPr/>
        </p:nvPicPr>
        <p:blipFill>
          <a:blip r:embed="rId4">
            <a:alphaModFix/>
          </a:blip>
          <a:stretch>
            <a:fillRect/>
          </a:stretch>
        </p:blipFill>
        <p:spPr>
          <a:xfrm>
            <a:off x="4253276" y="2410088"/>
            <a:ext cx="4738324" cy="24043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課題　ジャンケン(三すくみ)アルゴリズム</a:t>
            </a:r>
            <a:endParaRPr/>
          </a:p>
        </p:txBody>
      </p:sp>
      <p:sp>
        <p:nvSpPr>
          <p:cNvPr id="264" name="Google Shape;264;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ジャンケンのアルゴリズム</a:t>
            </a:r>
            <a:endParaRPr/>
          </a:p>
          <a:p>
            <a:pPr indent="0" lvl="0" marL="0" rtl="0" algn="l">
              <a:spcBef>
                <a:spcPts val="1600"/>
              </a:spcBef>
              <a:spcAft>
                <a:spcPts val="0"/>
              </a:spcAft>
              <a:buNone/>
            </a:pPr>
            <a:r>
              <a:rPr lang="ja"/>
              <a:t>勝敗を判断するための方法を考えてもらいます。</a:t>
            </a:r>
            <a:endParaRPr/>
          </a:p>
          <a:p>
            <a:pPr indent="0" lvl="0" marL="0" rtl="0" algn="l">
              <a:spcBef>
                <a:spcPts val="1600"/>
              </a:spcBef>
              <a:spcAft>
                <a:spcPts val="0"/>
              </a:spcAft>
              <a:buNone/>
            </a:pPr>
            <a:r>
              <a:rPr lang="ja"/>
              <a:t>PHPでもJavaでもJSでもPythonでもC++でもできるなら大丈夫です。</a:t>
            </a:r>
            <a:endParaRPr/>
          </a:p>
          <a:p>
            <a:pPr indent="0" lvl="0" marL="0" rtl="0" algn="l">
              <a:spcBef>
                <a:spcPts val="1600"/>
              </a:spcBef>
              <a:spcAft>
                <a:spcPts val="0"/>
              </a:spcAft>
              <a:buNone/>
            </a:pPr>
            <a:r>
              <a:rPr lang="ja"/>
              <a:t>ただし答えはJava　PHP　Pythonのみ配布します。</a:t>
            </a:r>
            <a:endParaRPr/>
          </a:p>
          <a:p>
            <a:pPr indent="0" lvl="0" marL="0" rtl="0" algn="l">
              <a:spcBef>
                <a:spcPts val="1600"/>
              </a:spcBef>
              <a:spcAft>
                <a:spcPts val="1600"/>
              </a:spcAft>
              <a:buNone/>
            </a:pPr>
            <a:r>
              <a:rPr lang="ja"/>
              <a:t>ルールは次のページ</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ジャンケン ルール</a:t>
            </a:r>
            <a:endParaRPr/>
          </a:p>
        </p:txBody>
      </p:sp>
      <p:sp>
        <p:nvSpPr>
          <p:cNvPr id="270" name="Google Shape;270;p39"/>
          <p:cNvSpPr txBox="1"/>
          <p:nvPr>
            <p:ph idx="1" type="body"/>
          </p:nvPr>
        </p:nvSpPr>
        <p:spPr>
          <a:xfrm>
            <a:off x="471900" y="1919075"/>
            <a:ext cx="8222100" cy="2710200"/>
          </a:xfrm>
          <a:prstGeom prst="rect">
            <a:avLst/>
          </a:prstGeom>
        </p:spPr>
        <p:txBody>
          <a:bodyPr anchorCtr="0" anchor="ctr" bIns="91425" lIns="91425" spcFirstLastPara="1" rIns="91425" wrap="square" tIns="91425">
            <a:noAutofit/>
          </a:bodyPr>
          <a:lstStyle/>
          <a:p>
            <a:pPr indent="-374650" lvl="0" marL="457200" rtl="0" algn="l">
              <a:spcBef>
                <a:spcPts val="0"/>
              </a:spcBef>
              <a:spcAft>
                <a:spcPts val="0"/>
              </a:spcAft>
              <a:buSzPts val="2300"/>
              <a:buAutoNum type="arabicPeriod"/>
            </a:pPr>
            <a:r>
              <a:rPr lang="ja" sz="2300"/>
              <a:t>2人(Player と CPU)で勝負すること</a:t>
            </a:r>
            <a:endParaRPr sz="2300"/>
          </a:p>
          <a:p>
            <a:pPr indent="-374650" lvl="0" marL="457200" rtl="0" algn="l">
              <a:spcBef>
                <a:spcPts val="0"/>
              </a:spcBef>
              <a:spcAft>
                <a:spcPts val="0"/>
              </a:spcAft>
              <a:buSzPts val="2300"/>
              <a:buAutoNum type="arabicPeriod"/>
            </a:pPr>
            <a:r>
              <a:rPr lang="ja" sz="2300"/>
              <a:t>グー チョキ パーの3つ使うこと</a:t>
            </a:r>
            <a:endParaRPr sz="2300"/>
          </a:p>
          <a:p>
            <a:pPr indent="-374650" lvl="0" marL="457200" rtl="0" algn="l">
              <a:spcBef>
                <a:spcPts val="0"/>
              </a:spcBef>
              <a:spcAft>
                <a:spcPts val="0"/>
              </a:spcAft>
              <a:buSzPts val="2300"/>
              <a:buAutoNum type="arabicPeriod"/>
            </a:pPr>
            <a:r>
              <a:rPr lang="ja" sz="2300"/>
              <a:t>入力はPlayer１だけ受け取ること</a:t>
            </a:r>
            <a:endParaRPr sz="2300"/>
          </a:p>
          <a:p>
            <a:pPr indent="-374650" lvl="0" marL="457200" rtl="0" algn="l">
              <a:spcBef>
                <a:spcPts val="0"/>
              </a:spcBef>
              <a:spcAft>
                <a:spcPts val="0"/>
              </a:spcAft>
              <a:buSzPts val="2300"/>
              <a:buAutoNum type="arabicPeriod"/>
            </a:pPr>
            <a:r>
              <a:rPr lang="ja" sz="2300"/>
              <a:t>どの組み合わせでも必ず結果が正しく表示されること</a:t>
            </a:r>
            <a:endParaRPr sz="2300"/>
          </a:p>
          <a:p>
            <a:pPr indent="-374650" lvl="0" marL="457200" rtl="0" algn="l">
              <a:spcBef>
                <a:spcPts val="0"/>
              </a:spcBef>
              <a:spcAft>
                <a:spcPts val="0"/>
              </a:spcAft>
              <a:buSzPts val="2300"/>
              <a:buAutoNum type="arabicPeriod"/>
            </a:pPr>
            <a:r>
              <a:rPr lang="ja" sz="2300"/>
              <a:t>例外処理はなくても良い</a:t>
            </a:r>
            <a:endParaRPr sz="2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応用問題 </a:t>
            </a:r>
            <a:endParaRPr/>
          </a:p>
        </p:txBody>
      </p:sp>
      <p:sp>
        <p:nvSpPr>
          <p:cNvPr id="276" name="Google Shape;276;p40"/>
          <p:cNvSpPr txBox="1"/>
          <p:nvPr>
            <p:ph idx="1" type="body"/>
          </p:nvPr>
        </p:nvSpPr>
        <p:spPr>
          <a:xfrm>
            <a:off x="471900" y="1919075"/>
            <a:ext cx="6372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300"/>
              <a:t>ジャンケンのアルゴリズムを使って</a:t>
            </a:r>
            <a:endParaRPr sz="2300"/>
          </a:p>
          <a:p>
            <a:pPr indent="0" lvl="0" marL="0" rtl="0" algn="l">
              <a:spcBef>
                <a:spcPts val="1600"/>
              </a:spcBef>
              <a:spcAft>
                <a:spcPts val="0"/>
              </a:spcAft>
              <a:buNone/>
            </a:pPr>
            <a:r>
              <a:rPr lang="ja" sz="2300"/>
              <a:t>CPUと無限に戦えるようにしましょう</a:t>
            </a:r>
            <a:endParaRPr sz="2300"/>
          </a:p>
          <a:p>
            <a:pPr indent="0" lvl="0" marL="0" rtl="0" algn="l">
              <a:spcBef>
                <a:spcPts val="1600"/>
              </a:spcBef>
              <a:spcAft>
                <a:spcPts val="0"/>
              </a:spcAft>
              <a:buNone/>
            </a:pPr>
            <a:r>
              <a:rPr lang="ja" sz="2300"/>
              <a:t>勝敗数をカウントするなどは</a:t>
            </a:r>
            <a:br>
              <a:rPr lang="ja" sz="2300"/>
            </a:br>
            <a:r>
              <a:rPr lang="ja" sz="2300"/>
              <a:t>面白いかもしれません</a:t>
            </a:r>
            <a:endParaRPr sz="2300"/>
          </a:p>
          <a:p>
            <a:pPr indent="0" lvl="0" marL="0" rtl="0" algn="l">
              <a:spcBef>
                <a:spcPts val="1600"/>
              </a:spcBef>
              <a:spcAft>
                <a:spcPts val="1600"/>
              </a:spcAft>
              <a:buNone/>
            </a:pPr>
            <a:r>
              <a:rPr lang="ja" sz="2300"/>
              <a:t>例外処理の対応もやってみてください。</a:t>
            </a:r>
            <a:br>
              <a:rPr lang="ja" sz="2300"/>
            </a:b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今回の目的など</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アルゴリズムというものの理解</a:t>
            </a:r>
            <a:endParaRPr/>
          </a:p>
          <a:p>
            <a:pPr indent="0" lvl="0" marL="0" rtl="0" algn="l">
              <a:spcBef>
                <a:spcPts val="1600"/>
              </a:spcBef>
              <a:spcAft>
                <a:spcPts val="0"/>
              </a:spcAft>
              <a:buNone/>
            </a:pPr>
            <a:r>
              <a:rPr lang="ja"/>
              <a:t>・複雑な計算の処理</a:t>
            </a:r>
            <a:endParaRPr/>
          </a:p>
          <a:p>
            <a:pPr indent="0" lvl="0" marL="0" rtl="0" algn="l">
              <a:spcBef>
                <a:spcPts val="1600"/>
              </a:spcBef>
              <a:spcAft>
                <a:spcPts val="0"/>
              </a:spcAft>
              <a:buNone/>
            </a:pPr>
            <a:r>
              <a:rPr lang="ja"/>
              <a:t>・繰り返し行う処理の適切な解き方</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ja"/>
              <a:t>などを見つける練習</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000"/>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1000"/>
                                        <p:tgtEl>
                                          <p:spTgt spid="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つまり...?</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論理的思考の強化 及び 習得練習！</a:t>
            </a:r>
            <a:endParaRPr/>
          </a:p>
        </p:txBody>
      </p:sp>
      <p:sp>
        <p:nvSpPr>
          <p:cNvPr id="91" name="Google Shape;91;p17"/>
          <p:cNvSpPr txBox="1"/>
          <p:nvPr>
            <p:ph idx="1" type="body"/>
          </p:nvPr>
        </p:nvSpPr>
        <p:spPr>
          <a:xfrm>
            <a:off x="471900" y="1919075"/>
            <a:ext cx="8222100" cy="2710200"/>
          </a:xfrm>
          <a:prstGeom prst="rect">
            <a:avLst/>
          </a:prstGeom>
        </p:spPr>
        <p:txBody>
          <a:bodyPr anchorCtr="0" anchor="ctr" bIns="91425" lIns="91425" spcFirstLastPara="1" rIns="91425" wrap="square" tIns="91425">
            <a:noAutofit/>
          </a:bodyPr>
          <a:lstStyle/>
          <a:p>
            <a:pPr indent="-342900" lvl="0" marL="457200" rtl="0" algn="l">
              <a:lnSpc>
                <a:spcPct val="300000"/>
              </a:lnSpc>
              <a:spcBef>
                <a:spcPts val="0"/>
              </a:spcBef>
              <a:spcAft>
                <a:spcPts val="0"/>
              </a:spcAft>
              <a:buSzPts val="1800"/>
              <a:buAutoNum type="arabicPeriod"/>
            </a:pPr>
            <a:r>
              <a:rPr lang="ja"/>
              <a:t>プログラミングにおける根本的な考え方を学ぶ</a:t>
            </a:r>
            <a:endParaRPr/>
          </a:p>
          <a:p>
            <a:pPr indent="-342900" lvl="0" marL="457200" rtl="0" algn="l">
              <a:lnSpc>
                <a:spcPct val="300000"/>
              </a:lnSpc>
              <a:spcBef>
                <a:spcPts val="0"/>
              </a:spcBef>
              <a:spcAft>
                <a:spcPts val="0"/>
              </a:spcAft>
              <a:buSzPts val="1800"/>
              <a:buAutoNum type="arabicPeriod"/>
            </a:pPr>
            <a:r>
              <a:rPr lang="ja"/>
              <a:t>複雑な計算や処理に出会った時に対処する疑似経験</a:t>
            </a:r>
            <a:endParaRPr/>
          </a:p>
          <a:p>
            <a:pPr indent="-342900" lvl="0" marL="457200" rtl="0" algn="l">
              <a:lnSpc>
                <a:spcPct val="300000"/>
              </a:lnSpc>
              <a:spcBef>
                <a:spcPts val="0"/>
              </a:spcBef>
              <a:spcAft>
                <a:spcPts val="0"/>
              </a:spcAft>
              <a:buSzPts val="1800"/>
              <a:buAutoNum type="arabicPeriod"/>
            </a:pPr>
            <a:r>
              <a:rPr lang="ja"/>
              <a:t>実際どのぐらい記述量が変わるのかアハ体験</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7" name="Google Shape;97;p18"/>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a:solidFill>
                  <a:schemeClr val="lt1"/>
                </a:solidFill>
              </a:rPr>
              <a:t>5 分</a:t>
            </a:r>
            <a:endParaRPr>
              <a:solidFill>
                <a:schemeClr val="lt1"/>
              </a:solidFill>
            </a:endParaRPr>
          </a:p>
        </p:txBody>
      </p:sp>
      <p:grpSp>
        <p:nvGrpSpPr>
          <p:cNvPr id="98" name="Google Shape;98;p18"/>
          <p:cNvGrpSpPr/>
          <p:nvPr/>
        </p:nvGrpSpPr>
        <p:grpSpPr>
          <a:xfrm>
            <a:off x="912820" y="1610215"/>
            <a:ext cx="198900" cy="593656"/>
            <a:chOff x="777447" y="1610215"/>
            <a:chExt cx="198900" cy="593656"/>
          </a:xfrm>
        </p:grpSpPr>
        <p:cxnSp>
          <p:nvCxnSpPr>
            <p:cNvPr id="99" name="Google Shape;99;p1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0" name="Google Shape;100;p18"/>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8"/>
          <p:cNvSpPr txBox="1"/>
          <p:nvPr>
            <p:ph idx="4294967295" type="body"/>
          </p:nvPr>
        </p:nvSpPr>
        <p:spPr>
          <a:xfrm>
            <a:off x="340925" y="968450"/>
            <a:ext cx="2242800" cy="312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600"/>
              </a:spcAft>
              <a:buNone/>
            </a:pPr>
            <a:r>
              <a:rPr lang="ja" sz="1600">
                <a:solidFill>
                  <a:schemeClr val="lt1"/>
                </a:solidFill>
              </a:rPr>
              <a:t>アルゴリズムについて</a:t>
            </a:r>
            <a:endParaRPr sz="1600">
              <a:solidFill>
                <a:schemeClr val="lt1"/>
              </a:solidFill>
            </a:endParaRPr>
          </a:p>
        </p:txBody>
      </p:sp>
      <p:sp>
        <p:nvSpPr>
          <p:cNvPr id="102" name="Google Shape;102;p18"/>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3" name="Google Shape;103;p18"/>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a:solidFill>
                  <a:schemeClr val="lt1"/>
                </a:solidFill>
              </a:rPr>
              <a:t>10 分</a:t>
            </a:r>
            <a:endParaRPr>
              <a:solidFill>
                <a:schemeClr val="lt1"/>
              </a:solidFill>
            </a:endParaRPr>
          </a:p>
        </p:txBody>
      </p:sp>
      <p:grpSp>
        <p:nvGrpSpPr>
          <p:cNvPr id="104" name="Google Shape;104;p18"/>
          <p:cNvGrpSpPr/>
          <p:nvPr/>
        </p:nvGrpSpPr>
        <p:grpSpPr>
          <a:xfrm>
            <a:off x="2266282" y="2938958"/>
            <a:ext cx="198900" cy="593656"/>
            <a:chOff x="2223534" y="2938958"/>
            <a:chExt cx="198900" cy="593656"/>
          </a:xfrm>
        </p:grpSpPr>
        <p:cxnSp>
          <p:nvCxnSpPr>
            <p:cNvPr id="105" name="Google Shape;105;p1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6" name="Google Shape;106;p18"/>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8"/>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solidFill>
                  <a:schemeClr val="lt1"/>
                </a:solidFill>
              </a:rPr>
              <a:t>例題: 1~nを足した合計</a:t>
            </a:r>
            <a:endParaRPr sz="1600">
              <a:solidFill>
                <a:schemeClr val="lt1"/>
              </a:solidFill>
            </a:endParaRPr>
          </a:p>
        </p:txBody>
      </p:sp>
      <p:sp>
        <p:nvSpPr>
          <p:cNvPr id="108" name="Google Shape;108;p18"/>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9" name="Google Shape;109;p18"/>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a:solidFill>
                  <a:schemeClr val="lt1"/>
                </a:solidFill>
              </a:rPr>
              <a:t>10 分</a:t>
            </a:r>
            <a:endParaRPr>
              <a:solidFill>
                <a:schemeClr val="lt1"/>
              </a:solidFill>
            </a:endParaRPr>
          </a:p>
        </p:txBody>
      </p:sp>
      <p:grpSp>
        <p:nvGrpSpPr>
          <p:cNvPr id="110" name="Google Shape;110;p18"/>
          <p:cNvGrpSpPr/>
          <p:nvPr/>
        </p:nvGrpSpPr>
        <p:grpSpPr>
          <a:xfrm>
            <a:off x="4058732" y="1610215"/>
            <a:ext cx="198900" cy="593656"/>
            <a:chOff x="3918084" y="1610215"/>
            <a:chExt cx="198900" cy="593656"/>
          </a:xfrm>
        </p:grpSpPr>
        <p:cxnSp>
          <p:nvCxnSpPr>
            <p:cNvPr id="111" name="Google Shape;111;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2" name="Google Shape;112;p18"/>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8"/>
          <p:cNvSpPr txBox="1"/>
          <p:nvPr>
            <p:ph idx="4294967295" type="body"/>
          </p:nvPr>
        </p:nvSpPr>
        <p:spPr>
          <a:xfrm>
            <a:off x="3077500" y="810600"/>
            <a:ext cx="26793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solidFill>
                  <a:schemeClr val="lt1"/>
                </a:solidFill>
              </a:rPr>
              <a:t>例題 : ソートアルゴリズム</a:t>
            </a:r>
            <a:endParaRPr sz="1600">
              <a:solidFill>
                <a:schemeClr val="lt1"/>
              </a:solidFill>
            </a:endParaRPr>
          </a:p>
        </p:txBody>
      </p:sp>
      <p:sp>
        <p:nvSpPr>
          <p:cNvPr id="114" name="Google Shape;114;p18"/>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5" name="Google Shape;115;p18"/>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a:solidFill>
                  <a:schemeClr val="lt1"/>
                </a:solidFill>
              </a:rPr>
              <a:t>25 分</a:t>
            </a:r>
            <a:endParaRPr>
              <a:solidFill>
                <a:schemeClr val="lt1"/>
              </a:solidFill>
            </a:endParaRPr>
          </a:p>
        </p:txBody>
      </p:sp>
      <p:grpSp>
        <p:nvGrpSpPr>
          <p:cNvPr id="116" name="Google Shape;116;p18"/>
          <p:cNvGrpSpPr/>
          <p:nvPr/>
        </p:nvGrpSpPr>
        <p:grpSpPr>
          <a:xfrm>
            <a:off x="5973070" y="2938958"/>
            <a:ext cx="198900" cy="593656"/>
            <a:chOff x="5958946" y="2938958"/>
            <a:chExt cx="198900" cy="593656"/>
          </a:xfrm>
        </p:grpSpPr>
        <p:cxnSp>
          <p:nvCxnSpPr>
            <p:cNvPr id="117" name="Google Shape;117;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18" name="Google Shape;118;p18"/>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8"/>
          <p:cNvSpPr txBox="1"/>
          <p:nvPr>
            <p:ph idx="4294967295" type="body"/>
          </p:nvPr>
        </p:nvSpPr>
        <p:spPr>
          <a:xfrm>
            <a:off x="4709750" y="3757725"/>
            <a:ext cx="28854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solidFill>
                  <a:schemeClr val="lt1"/>
                </a:solidFill>
              </a:rPr>
              <a:t>課題:ジャンケンアルゴリズム</a:t>
            </a:r>
            <a:endParaRPr sz="1600">
              <a:solidFill>
                <a:schemeClr val="lt1"/>
              </a:solidFill>
            </a:endParaRPr>
          </a:p>
        </p:txBody>
      </p:sp>
      <p:sp>
        <p:nvSpPr>
          <p:cNvPr id="120" name="Google Shape;120;p18"/>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8"/>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a:solidFill>
                  <a:schemeClr val="lt1"/>
                </a:solidFill>
              </a:rPr>
              <a:t>10 分</a:t>
            </a:r>
            <a:endParaRPr>
              <a:solidFill>
                <a:schemeClr val="lt1"/>
              </a:solidFill>
            </a:endParaRPr>
          </a:p>
        </p:txBody>
      </p:sp>
      <p:grpSp>
        <p:nvGrpSpPr>
          <p:cNvPr id="122" name="Google Shape;122;p18"/>
          <p:cNvGrpSpPr/>
          <p:nvPr/>
        </p:nvGrpSpPr>
        <p:grpSpPr>
          <a:xfrm>
            <a:off x="7669807" y="1610215"/>
            <a:ext cx="198900" cy="593656"/>
            <a:chOff x="3918084" y="1610215"/>
            <a:chExt cx="198900" cy="593656"/>
          </a:xfrm>
        </p:grpSpPr>
        <p:cxnSp>
          <p:nvCxnSpPr>
            <p:cNvPr id="123" name="Google Shape;123;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4" name="Google Shape;124;p18"/>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8"/>
          <p:cNvSpPr txBox="1"/>
          <p:nvPr>
            <p:ph idx="4294967295" type="body"/>
          </p:nvPr>
        </p:nvSpPr>
        <p:spPr>
          <a:xfrm>
            <a:off x="7144500" y="687350"/>
            <a:ext cx="12495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solidFill>
                  <a:schemeClr val="lt1"/>
                </a:solidFill>
              </a:rPr>
              <a:t>課題の配布</a:t>
            </a:r>
            <a:br>
              <a:rPr lang="ja" sz="1600">
                <a:solidFill>
                  <a:schemeClr val="lt1"/>
                </a:solidFill>
              </a:rPr>
            </a:br>
            <a:r>
              <a:rPr lang="ja" sz="1600">
                <a:solidFill>
                  <a:schemeClr val="lt1"/>
                </a:solidFill>
              </a:rPr>
              <a:t>質疑応答 </a:t>
            </a:r>
            <a:endParaRPr sz="1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そもそも アルゴリズムって？</a:t>
            </a:r>
            <a:endParaRPr/>
          </a:p>
        </p:txBody>
      </p:sp>
      <p:sp>
        <p:nvSpPr>
          <p:cNvPr id="131" name="Google Shape;131;p19"/>
          <p:cNvSpPr txBox="1"/>
          <p:nvPr>
            <p:ph idx="1" type="body"/>
          </p:nvPr>
        </p:nvSpPr>
        <p:spPr>
          <a:xfrm>
            <a:off x="471900" y="1919075"/>
            <a:ext cx="8222100" cy="45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簡単に言うと...</a:t>
            </a:r>
            <a:endParaRPr/>
          </a:p>
        </p:txBody>
      </p:sp>
      <p:sp>
        <p:nvSpPr>
          <p:cNvPr id="132" name="Google Shape;132;p19"/>
          <p:cNvSpPr txBox="1"/>
          <p:nvPr>
            <p:ph idx="1" type="body"/>
          </p:nvPr>
        </p:nvSpPr>
        <p:spPr>
          <a:xfrm>
            <a:off x="471900" y="2378075"/>
            <a:ext cx="8222100" cy="1162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ja" sz="2300"/>
              <a:t>物事を解決するための方法、手段！</a:t>
            </a:r>
            <a:endParaRPr b="1" sz="2300"/>
          </a:p>
          <a:p>
            <a:pPr indent="0" lvl="0" marL="0" rtl="0" algn="l">
              <a:lnSpc>
                <a:spcPct val="100000"/>
              </a:lnSpc>
              <a:spcBef>
                <a:spcPts val="1600"/>
              </a:spcBef>
              <a:spcAft>
                <a:spcPts val="1600"/>
              </a:spcAft>
              <a:buNone/>
            </a:pPr>
            <a:r>
              <a:rPr b="1" lang="ja" sz="2300"/>
              <a:t>問題を解くための一定の手順のことです！</a:t>
            </a:r>
            <a:endParaRPr b="1"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例題 1 : 1 ~ n を順番に足した合計を求める </a:t>
            </a:r>
            <a:endParaRPr/>
          </a:p>
        </p:txBody>
      </p:sp>
      <p:sp>
        <p:nvSpPr>
          <p:cNvPr id="138" name="Google Shape;138;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アルゴリズムはある意味 </a:t>
            </a:r>
            <a:r>
              <a:rPr b="1" lang="ja" sz="2100" u="sng"/>
              <a:t>数学の公式 </a:t>
            </a:r>
            <a:r>
              <a:rPr lang="ja"/>
              <a:t>です。</a:t>
            </a:r>
            <a:endParaRPr/>
          </a:p>
          <a:p>
            <a:pPr indent="0" lvl="0" marL="0" rtl="0" algn="l">
              <a:spcBef>
                <a:spcPts val="1600"/>
              </a:spcBef>
              <a:spcAft>
                <a:spcPts val="0"/>
              </a:spcAft>
              <a:buNone/>
            </a:pPr>
            <a:r>
              <a:rPr lang="ja"/>
              <a:t>数学の公式とは</a:t>
            </a:r>
            <a:r>
              <a:rPr b="1" lang="ja"/>
              <a:t>決まったルール</a:t>
            </a:r>
            <a:r>
              <a:rPr lang="ja"/>
              <a:t>で、</a:t>
            </a:r>
            <a:r>
              <a:rPr b="1" lang="ja"/>
              <a:t>答えを求める手段</a:t>
            </a:r>
            <a:r>
              <a:rPr lang="ja"/>
              <a:t>です。</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ja"/>
              <a:t>そこで、明確な回答が存在するこちらを解いてみましょう。</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例題 1 : 1 ~ n を順番に足した合計を求める</a:t>
            </a:r>
            <a:endParaRPr/>
          </a:p>
        </p:txBody>
      </p:sp>
      <p:sp>
        <p:nvSpPr>
          <p:cNvPr id="144" name="Google Shape;144;p21"/>
          <p:cNvSpPr txBox="1"/>
          <p:nvPr/>
        </p:nvSpPr>
        <p:spPr>
          <a:xfrm>
            <a:off x="288000" y="807025"/>
            <a:ext cx="2238300" cy="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a:solidFill>
                  <a:schemeClr val="lt2"/>
                </a:solidFill>
                <a:latin typeface="Roboto"/>
                <a:ea typeface="Roboto"/>
                <a:cs typeface="Roboto"/>
                <a:sym typeface="Roboto"/>
              </a:rPr>
              <a:t>1~5を足した場合</a:t>
            </a:r>
            <a:endParaRPr b="1">
              <a:solidFill>
                <a:schemeClr val="lt2"/>
              </a:solidFill>
              <a:latin typeface="Roboto"/>
              <a:ea typeface="Roboto"/>
              <a:cs typeface="Roboto"/>
              <a:sym typeface="Roboto"/>
            </a:endParaRPr>
          </a:p>
        </p:txBody>
      </p:sp>
      <p:sp>
        <p:nvSpPr>
          <p:cNvPr id="145" name="Google Shape;145;p21"/>
          <p:cNvSpPr txBox="1"/>
          <p:nvPr/>
        </p:nvSpPr>
        <p:spPr>
          <a:xfrm>
            <a:off x="288000" y="1334425"/>
            <a:ext cx="8447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500">
                <a:solidFill>
                  <a:schemeClr val="lt2"/>
                </a:solidFill>
                <a:latin typeface="Roboto"/>
                <a:ea typeface="Roboto"/>
                <a:cs typeface="Roboto"/>
                <a:sym typeface="Roboto"/>
              </a:rPr>
              <a:t>1 + 2 + 3 + 4 + 5  = </a:t>
            </a:r>
            <a:endParaRPr sz="3500">
              <a:solidFill>
                <a:schemeClr val="lt2"/>
              </a:solidFill>
              <a:latin typeface="Roboto"/>
              <a:ea typeface="Roboto"/>
              <a:cs typeface="Roboto"/>
              <a:sym typeface="Roboto"/>
            </a:endParaRPr>
          </a:p>
        </p:txBody>
      </p:sp>
      <p:sp>
        <p:nvSpPr>
          <p:cNvPr id="146" name="Google Shape;146;p21"/>
          <p:cNvSpPr txBox="1"/>
          <p:nvPr/>
        </p:nvSpPr>
        <p:spPr>
          <a:xfrm>
            <a:off x="257775" y="2213050"/>
            <a:ext cx="2238300" cy="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a:solidFill>
                  <a:schemeClr val="lt2"/>
                </a:solidFill>
                <a:latin typeface="Roboto"/>
                <a:ea typeface="Roboto"/>
                <a:cs typeface="Roboto"/>
                <a:sym typeface="Roboto"/>
              </a:rPr>
              <a:t>1~10を足した場合</a:t>
            </a:r>
            <a:endParaRPr b="1">
              <a:solidFill>
                <a:schemeClr val="lt2"/>
              </a:solidFill>
              <a:latin typeface="Roboto"/>
              <a:ea typeface="Roboto"/>
              <a:cs typeface="Roboto"/>
              <a:sym typeface="Roboto"/>
            </a:endParaRPr>
          </a:p>
        </p:txBody>
      </p:sp>
      <p:sp>
        <p:nvSpPr>
          <p:cNvPr id="147" name="Google Shape;147;p21"/>
          <p:cNvSpPr txBox="1"/>
          <p:nvPr/>
        </p:nvSpPr>
        <p:spPr>
          <a:xfrm>
            <a:off x="318225" y="2642875"/>
            <a:ext cx="8447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500">
                <a:solidFill>
                  <a:schemeClr val="lt2"/>
                </a:solidFill>
                <a:latin typeface="Roboto"/>
                <a:ea typeface="Roboto"/>
                <a:cs typeface="Roboto"/>
                <a:sym typeface="Roboto"/>
              </a:rPr>
              <a:t>1 + 2 + 3 + 4 + 5 + 6 + 7 + 8 + 9 + 10 = </a:t>
            </a:r>
            <a:endParaRPr sz="3500">
              <a:solidFill>
                <a:schemeClr val="lt2"/>
              </a:solidFill>
              <a:latin typeface="Roboto"/>
              <a:ea typeface="Roboto"/>
              <a:cs typeface="Roboto"/>
              <a:sym typeface="Roboto"/>
            </a:endParaRPr>
          </a:p>
        </p:txBody>
      </p:sp>
      <p:sp>
        <p:nvSpPr>
          <p:cNvPr id="148" name="Google Shape;148;p21"/>
          <p:cNvSpPr txBox="1"/>
          <p:nvPr/>
        </p:nvSpPr>
        <p:spPr>
          <a:xfrm>
            <a:off x="4052525" y="1334425"/>
            <a:ext cx="714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500">
                <a:solidFill>
                  <a:schemeClr val="lt2"/>
                </a:solidFill>
                <a:latin typeface="Roboto"/>
                <a:ea typeface="Roboto"/>
                <a:cs typeface="Roboto"/>
                <a:sym typeface="Roboto"/>
              </a:rPr>
              <a:t>15</a:t>
            </a:r>
            <a:endParaRPr sz="3500">
              <a:solidFill>
                <a:schemeClr val="lt2"/>
              </a:solidFill>
              <a:latin typeface="Roboto"/>
              <a:ea typeface="Roboto"/>
              <a:cs typeface="Roboto"/>
              <a:sym typeface="Roboto"/>
            </a:endParaRPr>
          </a:p>
        </p:txBody>
      </p:sp>
      <p:sp>
        <p:nvSpPr>
          <p:cNvPr id="149" name="Google Shape;149;p21"/>
          <p:cNvSpPr txBox="1"/>
          <p:nvPr/>
        </p:nvSpPr>
        <p:spPr>
          <a:xfrm>
            <a:off x="7906625" y="2642863"/>
            <a:ext cx="714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500">
                <a:solidFill>
                  <a:schemeClr val="lt2"/>
                </a:solidFill>
                <a:latin typeface="Roboto"/>
                <a:ea typeface="Roboto"/>
                <a:cs typeface="Roboto"/>
                <a:sym typeface="Roboto"/>
              </a:rPr>
              <a:t>5</a:t>
            </a:r>
            <a:r>
              <a:rPr lang="ja" sz="3500">
                <a:solidFill>
                  <a:schemeClr val="lt2"/>
                </a:solidFill>
                <a:latin typeface="Roboto"/>
                <a:ea typeface="Roboto"/>
                <a:cs typeface="Roboto"/>
                <a:sym typeface="Roboto"/>
              </a:rPr>
              <a:t>5</a:t>
            </a:r>
            <a:endParaRPr sz="3500">
              <a:solidFill>
                <a:schemeClr val="lt2"/>
              </a:solidFill>
              <a:latin typeface="Roboto"/>
              <a:ea typeface="Roboto"/>
              <a:cs typeface="Roboto"/>
              <a:sym typeface="Roboto"/>
            </a:endParaRPr>
          </a:p>
        </p:txBody>
      </p:sp>
      <p:sp>
        <p:nvSpPr>
          <p:cNvPr id="150" name="Google Shape;150;p21"/>
          <p:cNvSpPr txBox="1"/>
          <p:nvPr/>
        </p:nvSpPr>
        <p:spPr>
          <a:xfrm>
            <a:off x="288000" y="3619075"/>
            <a:ext cx="2238300" cy="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a:solidFill>
                  <a:schemeClr val="lt2"/>
                </a:solidFill>
                <a:latin typeface="Roboto"/>
                <a:ea typeface="Roboto"/>
                <a:cs typeface="Roboto"/>
                <a:sym typeface="Roboto"/>
              </a:rPr>
              <a:t>1~100を足した場合</a:t>
            </a:r>
            <a:endParaRPr b="1">
              <a:solidFill>
                <a:schemeClr val="lt2"/>
              </a:solidFill>
              <a:latin typeface="Roboto"/>
              <a:ea typeface="Roboto"/>
              <a:cs typeface="Roboto"/>
              <a:sym typeface="Roboto"/>
            </a:endParaRPr>
          </a:p>
        </p:txBody>
      </p:sp>
      <p:sp>
        <p:nvSpPr>
          <p:cNvPr id="151" name="Google Shape;151;p21"/>
          <p:cNvSpPr txBox="1"/>
          <p:nvPr/>
        </p:nvSpPr>
        <p:spPr>
          <a:xfrm>
            <a:off x="348450" y="4048900"/>
            <a:ext cx="8447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500">
                <a:solidFill>
                  <a:schemeClr val="lt2"/>
                </a:solidFill>
                <a:latin typeface="Roboto"/>
                <a:ea typeface="Roboto"/>
                <a:cs typeface="Roboto"/>
                <a:sym typeface="Roboto"/>
              </a:rPr>
              <a:t>1 + 2 + 3 + 4 + 5 + 6 + 7 + ... + 100 = </a:t>
            </a:r>
            <a:endParaRPr sz="3500">
              <a:solidFill>
                <a:schemeClr val="lt2"/>
              </a:solidFill>
              <a:latin typeface="Roboto"/>
              <a:ea typeface="Roboto"/>
              <a:cs typeface="Roboto"/>
              <a:sym typeface="Roboto"/>
            </a:endParaRPr>
          </a:p>
        </p:txBody>
      </p:sp>
      <p:sp>
        <p:nvSpPr>
          <p:cNvPr id="152" name="Google Shape;152;p21"/>
          <p:cNvSpPr txBox="1"/>
          <p:nvPr/>
        </p:nvSpPr>
        <p:spPr>
          <a:xfrm>
            <a:off x="7499200" y="4048900"/>
            <a:ext cx="1236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3500">
                <a:solidFill>
                  <a:schemeClr val="lt2"/>
                </a:solidFill>
                <a:latin typeface="Roboto"/>
                <a:ea typeface="Roboto"/>
                <a:cs typeface="Roboto"/>
                <a:sym typeface="Roboto"/>
              </a:rPr>
              <a:t>5050</a:t>
            </a:r>
            <a:endParaRPr sz="3500">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