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69" r:id="rId4"/>
    <p:sldMasterId id="2147483687" r:id="rId5"/>
  </p:sldMasterIdLst>
  <p:notesMasterIdLst>
    <p:notesMasterId r:id="rId33"/>
  </p:notesMasterIdLst>
  <p:handoutMasterIdLst>
    <p:handoutMasterId r:id="rId34"/>
  </p:handoutMasterIdLst>
  <p:sldIdLst>
    <p:sldId id="256" r:id="rId6"/>
    <p:sldId id="258" r:id="rId7"/>
    <p:sldId id="257" r:id="rId8"/>
    <p:sldId id="264" r:id="rId9"/>
    <p:sldId id="271" r:id="rId10"/>
    <p:sldId id="282" r:id="rId11"/>
    <p:sldId id="283" r:id="rId12"/>
    <p:sldId id="284" r:id="rId13"/>
    <p:sldId id="287" r:id="rId14"/>
    <p:sldId id="285" r:id="rId15"/>
    <p:sldId id="286" r:id="rId16"/>
    <p:sldId id="28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59" r:id="rId25"/>
    <p:sldId id="263" r:id="rId26"/>
    <p:sldId id="268" r:id="rId27"/>
    <p:sldId id="265" r:id="rId28"/>
    <p:sldId id="262" r:id="rId29"/>
    <p:sldId id="269" r:id="rId30"/>
    <p:sldId id="270" r:id="rId31"/>
    <p:sldId id="288" r:id="rId32"/>
  </p:sldIdLst>
  <p:sldSz cx="12192000" cy="6858000"/>
  <p:notesSz cx="6858000" cy="9144000"/>
  <p:defaultTextStyle>
    <a:defPPr rtl="0">
      <a:defRPr lang="ja-jp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イントロダクション" id="{603AEB7C-E7EF-465B-97C9-44BA44421851}">
          <p14:sldIdLst>
            <p14:sldId id="256"/>
            <p14:sldId id="258"/>
            <p14:sldId id="257"/>
            <p14:sldId id="264"/>
            <p14:sldId id="271"/>
            <p14:sldId id="282"/>
            <p14:sldId id="283"/>
            <p14:sldId id="284"/>
            <p14:sldId id="287"/>
            <p14:sldId id="285"/>
            <p14:sldId id="286"/>
            <p14:sldId id="28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システム説明" id="{E747C291-F74C-4973-8AA6-C5FCA4E28BE2}">
          <p14:sldIdLst>
            <p14:sldId id="259"/>
            <p14:sldId id="263"/>
            <p14:sldId id="268"/>
            <p14:sldId id="265"/>
            <p14:sldId id="262"/>
          </p14:sldIdLst>
        </p14:section>
        <p14:section name="まとめ" id="{40C25DDF-4877-4D29-ABF2-5367088AB7AC}">
          <p14:sldIdLst>
            <p14:sldId id="269"/>
            <p14:sldId id="270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導入後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1人月あたりの時間</c:v>
                </c:pt>
                <c:pt idx="1">
                  <c:v>1回当たりのテスト時間</c:v>
                </c:pt>
                <c:pt idx="2">
                  <c:v>メンテナンス時間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0.25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50-414F-971F-E9103EEA20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導入前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1人月あたりの時間</c:v>
                </c:pt>
                <c:pt idx="1">
                  <c:v>1回当たりのテスト時間</c:v>
                </c:pt>
                <c:pt idx="2">
                  <c:v>メンテナンス時間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16.7</c:v>
                </c:pt>
                <c:pt idx="1">
                  <c:v>4.17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50-414F-971F-E9103EEA2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83592224"/>
        <c:axId val="1534201504"/>
      </c:barChart>
      <c:catAx>
        <c:axId val="983592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34201504"/>
        <c:crosses val="autoZero"/>
        <c:auto val="1"/>
        <c:lblAlgn val="ctr"/>
        <c:lblOffset val="100"/>
        <c:noMultiLvlLbl val="0"/>
      </c:catAx>
      <c:valAx>
        <c:axId val="1534201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83592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導入前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Sheet1!$A$2:$A$37</c:f>
              <c:strCache>
                <c:ptCount val="36"/>
                <c:pt idx="0">
                  <c:v>1か月</c:v>
                </c:pt>
                <c:pt idx="1">
                  <c:v>2か月</c:v>
                </c:pt>
                <c:pt idx="2">
                  <c:v>3か月</c:v>
                </c:pt>
                <c:pt idx="3">
                  <c:v>4か月</c:v>
                </c:pt>
                <c:pt idx="4">
                  <c:v>5か月</c:v>
                </c:pt>
                <c:pt idx="5">
                  <c:v>6か月</c:v>
                </c:pt>
                <c:pt idx="6">
                  <c:v>7か月</c:v>
                </c:pt>
                <c:pt idx="7">
                  <c:v>8か月</c:v>
                </c:pt>
                <c:pt idx="8">
                  <c:v>9か月</c:v>
                </c:pt>
                <c:pt idx="9">
                  <c:v>10か月</c:v>
                </c:pt>
                <c:pt idx="10">
                  <c:v>11か月</c:v>
                </c:pt>
                <c:pt idx="11">
                  <c:v>12か月</c:v>
                </c:pt>
                <c:pt idx="12">
                  <c:v>13か月</c:v>
                </c:pt>
                <c:pt idx="13">
                  <c:v>14か月</c:v>
                </c:pt>
                <c:pt idx="14">
                  <c:v>15か月</c:v>
                </c:pt>
                <c:pt idx="15">
                  <c:v>16か月</c:v>
                </c:pt>
                <c:pt idx="16">
                  <c:v>17か月</c:v>
                </c:pt>
                <c:pt idx="17">
                  <c:v>18か月</c:v>
                </c:pt>
                <c:pt idx="18">
                  <c:v>19か月</c:v>
                </c:pt>
                <c:pt idx="19">
                  <c:v>20か月</c:v>
                </c:pt>
                <c:pt idx="20">
                  <c:v>21か月</c:v>
                </c:pt>
                <c:pt idx="21">
                  <c:v>22か月</c:v>
                </c:pt>
                <c:pt idx="22">
                  <c:v>23か月</c:v>
                </c:pt>
                <c:pt idx="23">
                  <c:v>24か月</c:v>
                </c:pt>
                <c:pt idx="24">
                  <c:v>25か月</c:v>
                </c:pt>
                <c:pt idx="25">
                  <c:v>26か月</c:v>
                </c:pt>
                <c:pt idx="26">
                  <c:v>27か月</c:v>
                </c:pt>
                <c:pt idx="27">
                  <c:v>28か月</c:v>
                </c:pt>
                <c:pt idx="28">
                  <c:v>29か月</c:v>
                </c:pt>
                <c:pt idx="29">
                  <c:v>30か月</c:v>
                </c:pt>
                <c:pt idx="30">
                  <c:v>31か月</c:v>
                </c:pt>
                <c:pt idx="31">
                  <c:v>32か月</c:v>
                </c:pt>
                <c:pt idx="32">
                  <c:v>33か月</c:v>
                </c:pt>
                <c:pt idx="33">
                  <c:v>34か月</c:v>
                </c:pt>
                <c:pt idx="34">
                  <c:v>35か月</c:v>
                </c:pt>
                <c:pt idx="35">
                  <c:v>36か月</c:v>
                </c:pt>
              </c:strCache>
            </c:str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104375</c:v>
                </c:pt>
                <c:pt idx="1">
                  <c:v>208750</c:v>
                </c:pt>
                <c:pt idx="2">
                  <c:v>313125</c:v>
                </c:pt>
                <c:pt idx="3">
                  <c:v>417500</c:v>
                </c:pt>
                <c:pt idx="4">
                  <c:v>521875</c:v>
                </c:pt>
                <c:pt idx="5">
                  <c:v>626250</c:v>
                </c:pt>
                <c:pt idx="6">
                  <c:v>730625</c:v>
                </c:pt>
                <c:pt idx="7">
                  <c:v>835000</c:v>
                </c:pt>
                <c:pt idx="8">
                  <c:v>939375</c:v>
                </c:pt>
                <c:pt idx="9">
                  <c:v>1043750</c:v>
                </c:pt>
                <c:pt idx="10">
                  <c:v>1148125</c:v>
                </c:pt>
                <c:pt idx="11">
                  <c:v>1252500</c:v>
                </c:pt>
                <c:pt idx="12">
                  <c:v>1356875</c:v>
                </c:pt>
                <c:pt idx="13">
                  <c:v>1461250</c:v>
                </c:pt>
                <c:pt idx="14">
                  <c:v>1565625</c:v>
                </c:pt>
                <c:pt idx="15">
                  <c:v>1670000</c:v>
                </c:pt>
                <c:pt idx="16">
                  <c:v>1774375</c:v>
                </c:pt>
                <c:pt idx="17">
                  <c:v>1878750</c:v>
                </c:pt>
                <c:pt idx="18">
                  <c:v>1983125</c:v>
                </c:pt>
                <c:pt idx="19">
                  <c:v>2087500</c:v>
                </c:pt>
                <c:pt idx="20">
                  <c:v>2191875</c:v>
                </c:pt>
                <c:pt idx="21">
                  <c:v>2296250</c:v>
                </c:pt>
                <c:pt idx="22">
                  <c:v>2400625</c:v>
                </c:pt>
                <c:pt idx="23">
                  <c:v>2505000</c:v>
                </c:pt>
                <c:pt idx="24">
                  <c:v>2609375</c:v>
                </c:pt>
                <c:pt idx="25">
                  <c:v>2713750</c:v>
                </c:pt>
                <c:pt idx="26">
                  <c:v>2818125</c:v>
                </c:pt>
                <c:pt idx="27">
                  <c:v>2922500</c:v>
                </c:pt>
                <c:pt idx="28">
                  <c:v>3026875</c:v>
                </c:pt>
                <c:pt idx="29">
                  <c:v>3131250</c:v>
                </c:pt>
                <c:pt idx="30">
                  <c:v>3235625</c:v>
                </c:pt>
                <c:pt idx="31">
                  <c:v>3340000</c:v>
                </c:pt>
                <c:pt idx="32">
                  <c:v>3444375</c:v>
                </c:pt>
                <c:pt idx="33">
                  <c:v>3548750</c:v>
                </c:pt>
                <c:pt idx="34">
                  <c:v>3653125</c:v>
                </c:pt>
                <c:pt idx="35">
                  <c:v>3757500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7A-4BCD-8AE9-E1180945AD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導入後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Sheet1!$A$2:$A$37</c:f>
              <c:strCache>
                <c:ptCount val="36"/>
                <c:pt idx="0">
                  <c:v>1か月</c:v>
                </c:pt>
                <c:pt idx="1">
                  <c:v>2か月</c:v>
                </c:pt>
                <c:pt idx="2">
                  <c:v>3か月</c:v>
                </c:pt>
                <c:pt idx="3">
                  <c:v>4か月</c:v>
                </c:pt>
                <c:pt idx="4">
                  <c:v>5か月</c:v>
                </c:pt>
                <c:pt idx="5">
                  <c:v>6か月</c:v>
                </c:pt>
                <c:pt idx="6">
                  <c:v>7か月</c:v>
                </c:pt>
                <c:pt idx="7">
                  <c:v>8か月</c:v>
                </c:pt>
                <c:pt idx="8">
                  <c:v>9か月</c:v>
                </c:pt>
                <c:pt idx="9">
                  <c:v>10か月</c:v>
                </c:pt>
                <c:pt idx="10">
                  <c:v>11か月</c:v>
                </c:pt>
                <c:pt idx="11">
                  <c:v>12か月</c:v>
                </c:pt>
                <c:pt idx="12">
                  <c:v>13か月</c:v>
                </c:pt>
                <c:pt idx="13">
                  <c:v>14か月</c:v>
                </c:pt>
                <c:pt idx="14">
                  <c:v>15か月</c:v>
                </c:pt>
                <c:pt idx="15">
                  <c:v>16か月</c:v>
                </c:pt>
                <c:pt idx="16">
                  <c:v>17か月</c:v>
                </c:pt>
                <c:pt idx="17">
                  <c:v>18か月</c:v>
                </c:pt>
                <c:pt idx="18">
                  <c:v>19か月</c:v>
                </c:pt>
                <c:pt idx="19">
                  <c:v>20か月</c:v>
                </c:pt>
                <c:pt idx="20">
                  <c:v>21か月</c:v>
                </c:pt>
                <c:pt idx="21">
                  <c:v>22か月</c:v>
                </c:pt>
                <c:pt idx="22">
                  <c:v>23か月</c:v>
                </c:pt>
                <c:pt idx="23">
                  <c:v>24か月</c:v>
                </c:pt>
                <c:pt idx="24">
                  <c:v>25か月</c:v>
                </c:pt>
                <c:pt idx="25">
                  <c:v>26か月</c:v>
                </c:pt>
                <c:pt idx="26">
                  <c:v>27か月</c:v>
                </c:pt>
                <c:pt idx="27">
                  <c:v>28か月</c:v>
                </c:pt>
                <c:pt idx="28">
                  <c:v>29か月</c:v>
                </c:pt>
                <c:pt idx="29">
                  <c:v>30か月</c:v>
                </c:pt>
                <c:pt idx="30">
                  <c:v>31か月</c:v>
                </c:pt>
                <c:pt idx="31">
                  <c:v>32か月</c:v>
                </c:pt>
                <c:pt idx="32">
                  <c:v>33か月</c:v>
                </c:pt>
                <c:pt idx="33">
                  <c:v>34か月</c:v>
                </c:pt>
                <c:pt idx="34">
                  <c:v>35か月</c:v>
                </c:pt>
                <c:pt idx="35">
                  <c:v>36か月</c:v>
                </c:pt>
              </c:strCache>
            </c:strRef>
          </c:cat>
          <c:val>
            <c:numRef>
              <c:f>Sheet1!$C$2:$C$37</c:f>
              <c:numCache>
                <c:formatCode>General</c:formatCode>
                <c:ptCount val="36"/>
                <c:pt idx="0">
                  <c:v>1018750</c:v>
                </c:pt>
                <c:pt idx="1">
                  <c:v>1037500</c:v>
                </c:pt>
                <c:pt idx="2">
                  <c:v>1056250</c:v>
                </c:pt>
                <c:pt idx="3">
                  <c:v>1075000</c:v>
                </c:pt>
                <c:pt idx="4">
                  <c:v>1093750</c:v>
                </c:pt>
                <c:pt idx="5">
                  <c:v>1112500</c:v>
                </c:pt>
                <c:pt idx="6">
                  <c:v>1131250</c:v>
                </c:pt>
                <c:pt idx="7">
                  <c:v>1150000</c:v>
                </c:pt>
                <c:pt idx="8">
                  <c:v>1168750</c:v>
                </c:pt>
                <c:pt idx="9">
                  <c:v>1187500</c:v>
                </c:pt>
                <c:pt idx="10">
                  <c:v>1206250</c:v>
                </c:pt>
                <c:pt idx="11">
                  <c:v>1225000</c:v>
                </c:pt>
                <c:pt idx="12">
                  <c:v>1243750</c:v>
                </c:pt>
                <c:pt idx="13">
                  <c:v>1262500</c:v>
                </c:pt>
                <c:pt idx="14">
                  <c:v>1281250</c:v>
                </c:pt>
                <c:pt idx="15">
                  <c:v>1300000</c:v>
                </c:pt>
                <c:pt idx="16">
                  <c:v>1318750</c:v>
                </c:pt>
                <c:pt idx="17">
                  <c:v>1337500</c:v>
                </c:pt>
                <c:pt idx="18">
                  <c:v>1356250</c:v>
                </c:pt>
                <c:pt idx="19">
                  <c:v>1375000</c:v>
                </c:pt>
                <c:pt idx="20">
                  <c:v>1393750</c:v>
                </c:pt>
                <c:pt idx="21">
                  <c:v>1412500</c:v>
                </c:pt>
                <c:pt idx="22">
                  <c:v>1431250</c:v>
                </c:pt>
                <c:pt idx="23">
                  <c:v>1450000</c:v>
                </c:pt>
                <c:pt idx="24">
                  <c:v>1468750</c:v>
                </c:pt>
                <c:pt idx="25">
                  <c:v>1487500</c:v>
                </c:pt>
                <c:pt idx="26">
                  <c:v>1506250</c:v>
                </c:pt>
                <c:pt idx="27">
                  <c:v>1525000</c:v>
                </c:pt>
                <c:pt idx="28">
                  <c:v>1543750</c:v>
                </c:pt>
                <c:pt idx="29">
                  <c:v>1562500</c:v>
                </c:pt>
                <c:pt idx="30">
                  <c:v>1581250</c:v>
                </c:pt>
                <c:pt idx="31">
                  <c:v>1600000</c:v>
                </c:pt>
                <c:pt idx="32">
                  <c:v>1618750</c:v>
                </c:pt>
                <c:pt idx="33">
                  <c:v>1637500</c:v>
                </c:pt>
                <c:pt idx="34">
                  <c:v>1656250</c:v>
                </c:pt>
                <c:pt idx="35">
                  <c:v>1675000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7A-4BCD-8AE9-E1180945A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5187648"/>
        <c:axId val="375188608"/>
      </c:lineChart>
      <c:catAx>
        <c:axId val="375187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75188608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37518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75187648"/>
        <c:crosses val="autoZero"/>
        <c:crossBetween val="between"/>
        <c:majorUnit val="1000000"/>
        <c:dispUnits>
          <c:builtInUnit val="tenThousands"/>
          <c:dispUnitsLbl>
            <c:layout>
              <c:manualLayout>
                <c:xMode val="edge"/>
                <c:yMode val="edge"/>
                <c:x val="2.0840115088304859E-2"/>
                <c:y val="0.18564243137832073"/>
              </c:manualLayout>
            </c:layout>
            <c:tx>
              <c:rich>
                <a:bodyPr rot="0" spcFirstLastPara="1" vertOverflow="ellipsis" vert="eaVert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ja-JP" altLang="en-US" dirty="0"/>
                    <a:t>万円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eaVert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運用コスト推移予測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手動</c:v>
                </c:pt>
              </c:strCache>
            </c:strRef>
          </c:tx>
          <c:spPr>
            <a:ln w="82550" cap="rnd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1か月目</c:v>
                </c:pt>
                <c:pt idx="1">
                  <c:v>12か月目</c:v>
                </c:pt>
                <c:pt idx="2">
                  <c:v>24か月目</c:v>
                </c:pt>
                <c:pt idx="3">
                  <c:v>36か月目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104375</c:v>
                </c:pt>
                <c:pt idx="1">
                  <c:v>1252500</c:v>
                </c:pt>
                <c:pt idx="2">
                  <c:v>2505000</c:v>
                </c:pt>
                <c:pt idx="3">
                  <c:v>3757500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F7-4FB0-8F2A-4DC1B57630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 自動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1か月目</c:v>
                </c:pt>
                <c:pt idx="1">
                  <c:v>12か月目</c:v>
                </c:pt>
                <c:pt idx="2">
                  <c:v>24か月目</c:v>
                </c:pt>
                <c:pt idx="3">
                  <c:v>36か月目</c:v>
                </c:pt>
              </c:strCache>
            </c:strRef>
          </c:cat>
          <c:val>
            <c:numRef>
              <c:f>Sheet1!$C$2:$C$5</c:f>
              <c:numCache>
                <c:formatCode>#,##0</c:formatCode>
                <c:ptCount val="4"/>
                <c:pt idx="0">
                  <c:v>6250</c:v>
                </c:pt>
                <c:pt idx="1">
                  <c:v>75000</c:v>
                </c:pt>
                <c:pt idx="2">
                  <c:v>150000</c:v>
                </c:pt>
                <c:pt idx="3">
                  <c:v>225000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F7-4FB0-8F2A-4DC1B57630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 開発 + メンテ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1か月目</c:v>
                </c:pt>
                <c:pt idx="1">
                  <c:v>12か月目</c:v>
                </c:pt>
                <c:pt idx="2">
                  <c:v>24か月目</c:v>
                </c:pt>
                <c:pt idx="3">
                  <c:v>36か月目</c:v>
                </c:pt>
              </c:strCache>
            </c:strRef>
          </c:cat>
          <c:val>
            <c:numRef>
              <c:f>Sheet1!$D$2:$D$5</c:f>
              <c:numCache>
                <c:formatCode>#,##0</c:formatCode>
                <c:ptCount val="4"/>
                <c:pt idx="0">
                  <c:v>1012500</c:v>
                </c:pt>
                <c:pt idx="1">
                  <c:v>1150000</c:v>
                </c:pt>
                <c:pt idx="2">
                  <c:v>1300000</c:v>
                </c:pt>
                <c:pt idx="3">
                  <c:v>1450000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F7-4FB0-8F2A-4DC1B576304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A+B 合計</c:v>
                </c:pt>
              </c:strCache>
            </c:strRef>
          </c:tx>
          <c:spPr>
            <a:ln w="76200" cap="rnd" cmpd="sng">
              <a:solidFill>
                <a:schemeClr val="accent4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1か月目</c:v>
                </c:pt>
                <c:pt idx="1">
                  <c:v>12か月目</c:v>
                </c:pt>
                <c:pt idx="2">
                  <c:v>24か月目</c:v>
                </c:pt>
                <c:pt idx="3">
                  <c:v>36か月目</c:v>
                </c:pt>
              </c:strCache>
            </c:strRef>
          </c:cat>
          <c:val>
            <c:numRef>
              <c:f>Sheet1!$E$2:$E$5</c:f>
              <c:numCache>
                <c:formatCode>#,##0</c:formatCode>
                <c:ptCount val="4"/>
                <c:pt idx="0">
                  <c:v>1018750</c:v>
                </c:pt>
                <c:pt idx="1">
                  <c:v>1225000</c:v>
                </c:pt>
                <c:pt idx="2">
                  <c:v>1450000</c:v>
                </c:pt>
                <c:pt idx="3">
                  <c:v>1675000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F7-4FB0-8F2A-4DC1B5763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8600000"/>
        <c:axId val="1198599040"/>
      </c:lineChart>
      <c:catAx>
        <c:axId val="119860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98599040"/>
        <c:crosses val="autoZero"/>
        <c:auto val="1"/>
        <c:lblAlgn val="ctr"/>
        <c:lblOffset val="100"/>
        <c:noMultiLvlLbl val="0"/>
      </c:catAx>
      <c:valAx>
        <c:axId val="119859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9860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CE45126-3F65-4981-ABB3-DD6FC54F6202}" type="datetime1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5/11/2025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88A98BC-2DB8-47A3-A77F-B9E32C26623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DDEC968-1A13-4642-89D1-2590D276A54D}" type="datetime1">
              <a:rPr lang="en-US" altLang="ja-JP" smtClean="0"/>
              <a:pPr/>
              <a:t>5/11/2025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9BB1A04-13E8-48CD-97F9-AC2568E1A8D4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BB1A04-13E8-48CD-97F9-AC2568E1A8D4}" type="slidenum">
              <a:rPr lang="en-US" altLang="ja-JP" smtClean="0"/>
              <a:t>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ja-JP" altLang="en-US" b="1" dirty="0"/>
              <a:t>マルチ</a:t>
            </a:r>
            <a:r>
              <a:rPr lang="en-US" altLang="ja-JP" b="1" dirty="0"/>
              <a:t>OS</a:t>
            </a:r>
            <a:r>
              <a:rPr lang="ja-JP" altLang="en-US" b="1" dirty="0"/>
              <a:t>対応</a:t>
            </a:r>
            <a:r>
              <a:rPr lang="ja-JP" altLang="en-US" dirty="0"/>
              <a:t>（</a:t>
            </a:r>
            <a:r>
              <a:rPr lang="en-US" altLang="ja-JP" dirty="0"/>
              <a:t>Win/macOS/Linux</a:t>
            </a:r>
            <a:r>
              <a:rPr lang="ja-JP" altLang="en-US" dirty="0"/>
              <a:t>）</a:t>
            </a:r>
          </a:p>
          <a:p>
            <a:pPr>
              <a:buNone/>
            </a:pPr>
            <a:r>
              <a:rPr lang="ja-JP" altLang="en-US" dirty="0"/>
              <a:t>静的型付けで</a:t>
            </a:r>
            <a:r>
              <a:rPr lang="ja-JP" altLang="en-US" b="1" dirty="0"/>
              <a:t>保守性が高い</a:t>
            </a:r>
            <a:endParaRPr lang="ja-JP" altLang="en-US" dirty="0"/>
          </a:p>
          <a:p>
            <a:pPr>
              <a:buNone/>
            </a:pPr>
            <a:r>
              <a:rPr lang="en-US" altLang="ja-JP" dirty="0"/>
              <a:t>Selenium</a:t>
            </a:r>
            <a:r>
              <a:rPr lang="ja-JP" altLang="en-US" dirty="0"/>
              <a:t>や</a:t>
            </a:r>
            <a:r>
              <a:rPr lang="en-US" altLang="ja-JP" dirty="0"/>
              <a:t>Excel</a:t>
            </a:r>
            <a:r>
              <a:rPr lang="ja-JP" altLang="en-US" dirty="0"/>
              <a:t>操作ライブラリが</a:t>
            </a:r>
            <a:r>
              <a:rPr lang="ja-JP" altLang="en-US" b="1" dirty="0"/>
              <a:t>成熟・安定</a:t>
            </a:r>
            <a:endParaRPr lang="ja-JP" altLang="en-US" dirty="0"/>
          </a:p>
          <a:p>
            <a:r>
              <a:rPr lang="en-US" altLang="ja-JP" dirty="0"/>
              <a:t>UI</a:t>
            </a:r>
            <a:r>
              <a:rPr lang="ja-JP" altLang="en-US" dirty="0"/>
              <a:t>フレームワーク（</a:t>
            </a:r>
            <a:r>
              <a:rPr lang="en-US" altLang="ja-JP" dirty="0"/>
              <a:t>Avalonia</a:t>
            </a:r>
            <a:r>
              <a:rPr lang="ja-JP" altLang="en-US" dirty="0"/>
              <a:t>）は</a:t>
            </a:r>
            <a:r>
              <a:rPr lang="en-US" altLang="ja-JP" b="1" dirty="0"/>
              <a:t>WPF</a:t>
            </a:r>
            <a:r>
              <a:rPr lang="ja-JP" altLang="en-US" b="1" dirty="0"/>
              <a:t>ライク</a:t>
            </a:r>
            <a:r>
              <a:rPr lang="ja-JP" altLang="en-US" dirty="0"/>
              <a:t>で習得しやすい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altLang="ja-JP" smtClean="0"/>
              <a:pPr/>
              <a:t>23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614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画像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91912042-0307-7C02-CB19-A31F449F6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6949" y="64710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2300A05-872B-4510-BDCF-0009EE2D4084}" type="datetime1">
              <a:rPr lang="en-US" altLang="ja-JP" noProof="0" smtClean="0"/>
              <a:t>5/11/2025</a:t>
            </a:fld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FA267FE6-8A07-EB20-792D-BCC9FF1E6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25" y="6511131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>
                <a:latin typeface="Meiryo UI" panose="020B0604030504040204" pitchFamily="50" charset="-128"/>
                <a:ea typeface="Meiryo UI" panose="020B0604030504040204" pitchFamily="50" charset="-128"/>
              </a:rPr>
              <a:t>Copyright © Soma </a:t>
            </a:r>
            <a:r>
              <a:rPr lang="en-US" altLang="ja-JP" noProof="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Munehiro</a:t>
            </a:r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A154FB35-564F-3A94-6972-265E8D088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1386" y="646946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ja-JP" altLang="en-US" noProof="0"/>
              <a:t>アイコンをクリックして写真を追加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2CE797-94D6-4FD5-9790-4F9BD6CB112A}" type="datetime1">
              <a:rPr lang="en-US" altLang="ja-JP" noProof="0" smtClean="0"/>
              <a:t>5/11/2025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3EBF98-1F18-4CAB-938D-B8FEE5DE9692}" type="datetime1">
              <a:rPr lang="en-US" altLang="ja-JP" noProof="0" smtClean="0"/>
              <a:t>5/11/2025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キャプション付き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2" name="テキスト プレースホルダー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4DCCB4-2749-4915-9A91-B27AF0DDA3AE}" type="datetime1">
              <a:rPr lang="en-US" altLang="ja-JP" noProof="0" smtClean="0"/>
              <a:t>5/11/2025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ja-JP" altLang="en-U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ja-JP" altLang="en-U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10078C-2C52-45B6-992D-DD1BD18ECFD2}" type="datetime1">
              <a:rPr lang="en-US" altLang="ja-JP" noProof="0" smtClean="0"/>
              <a:t>5/11/2025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8" name="テキスト プレースホルダー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9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0" name="テキスト プレースホルダー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1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テキスト プレースホルダー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E754F-2025-4E34-B105-C3B6A4441956}" type="datetime1">
              <a:rPr lang="en-US" altLang="ja-JP" noProof="0" smtClean="0"/>
              <a:t>5/11/2025</a:t>
            </a:fld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写真の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9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図プレースホルダー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1" name="テキスト プレースホルダー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3" name="図プレースホルダー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4" name="テキスト プレースホルダー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5" name="テキスト プレースホルダー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6" name="図プレースホルダー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27" name="テキスト プレースホルダー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A4748C-606B-4453-AA71-3376579F4A30}" type="datetime1">
              <a:rPr lang="en-US" altLang="ja-JP" noProof="0" smtClean="0"/>
              <a:t>5/11/2025</a:t>
            </a:fld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B9830-BA9D-4C98-878D-7B84A3D2754C}" type="datetime1">
              <a:rPr lang="en-US" altLang="ja-JP" smtClean="0"/>
              <a:t>5/11/2025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/>
              <a:t>Copyright © Soma Munehiro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1893E3-8EF8-40B9-BFA2-C029E21CA712}" type="datetime1">
              <a:rPr lang="en-US" altLang="ja-JP" smtClean="0"/>
              <a:t>5/11/2025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/>
              <a:t>Copyright © Soma Munehiro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smtClean="0"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C1492B-AF2E-ACE2-384E-118B25660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009141-4E99-EF15-C447-D37F99870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E434B-DF47-9A89-F213-4D31B73F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39D1-945B-4133-9928-11282CAD0A11}" type="datetime1">
              <a:rPr kumimoji="1" lang="en-US" altLang="ja-JP" smtClean="0"/>
              <a:t>5/11/2025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8A4BB6-F234-B528-57DC-6D8BD843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© Soma Munehiro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8C4D47-25B2-6561-2F64-7BFD72BC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36C2-FC59-4D06-94D1-ADB974521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208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50B2FC-3109-1807-4736-108EEFB9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242477-7E19-0ED0-F997-A1F274003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FAD8B2-0D07-CBB5-49DB-496DE7D3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C740-BC17-4072-BD61-EAC83FD5BE74}" type="datetime1">
              <a:rPr kumimoji="1" lang="en-US" altLang="ja-JP" smtClean="0"/>
              <a:t>5/11/2025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D94DEE-BD2D-9380-48AF-F05C511C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© Soma Munehiro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D05DD1-9B6C-AA2D-D473-53A9DC8F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36C2-FC59-4D06-94D1-ADB974521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88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E6861-6DF3-4BCB-B13F-652374E4D331}" type="datetime1">
              <a:rPr lang="en-US" altLang="ja-JP" noProof="0" smtClean="0"/>
              <a:t>5/11/2025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8B8D58-F702-70FE-0801-098DAB24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E0C297-9B46-B7EC-C1DD-560220DAF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E6FD15-FB2C-CE57-DBA9-FAE66319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7066-74E1-4C6C-9F99-189256052155}" type="datetime1">
              <a:rPr kumimoji="1" lang="en-US" altLang="ja-JP" smtClean="0"/>
              <a:t>5/11/2025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DC44D5-1CDD-8E0F-0A80-D3EF32C7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© Soma Munehiro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52FC87-AD69-9B3F-9234-6EB2F39A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36C2-FC59-4D06-94D1-ADB974521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035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0BD238-C0DF-28A6-A549-AE745C9C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ED4850-33F5-1B1C-0001-A85308ECB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3D1783-4169-6D87-9C65-48D023B19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499707-F6E9-9D11-1224-924EB82C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E82A-501D-4C3B-B0E9-D5D535C2FCAF}" type="datetime1">
              <a:rPr kumimoji="1" lang="en-US" altLang="ja-JP" smtClean="0"/>
              <a:t>5/11/2025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AB4F17-82B8-932F-BA16-7BB21860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© Soma Munehiro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C40100-0C6B-B15E-9911-6825D9C2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36C2-FC59-4D06-94D1-ADB974521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360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4A109-E5B3-795A-2E61-29BF2D7A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FEB92-1404-96B1-9305-1FFAB79F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261A95-FC0E-3BAA-0ED0-C1151882B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93BAFD-9F19-FC35-B0C0-FD6027D98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1E7FF5-644D-EE0B-87A9-951312A4B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D5679A-3A13-A09C-B051-8D0179D2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612A-86C3-4EEF-A69C-05F8FBCD39BE}" type="datetime1">
              <a:rPr kumimoji="1" lang="en-US" altLang="ja-JP" smtClean="0"/>
              <a:t>5/11/2025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3FF649-8743-791C-567C-32CB8236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© Soma Munehiro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D1EEE0-F690-A4AA-DB1B-DF2B43B3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36C2-FC59-4D06-94D1-ADB974521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943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EC2A5-46E6-BFA7-D15F-EE779BC2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1353AF-597A-5BA0-C311-BC8B1BDF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B78-7163-4C32-BFE3-7A9A7470D058}" type="datetime1">
              <a:rPr kumimoji="1" lang="en-US" altLang="ja-JP" smtClean="0"/>
              <a:t>5/11/2025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33350D-46FB-50AE-35C7-308B99F1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© Soma Munehiro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C809EC-BCC2-B62F-66F4-C4223ED4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36C2-FC59-4D06-94D1-ADB974521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6189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70CD8C-5FD2-1ED4-91BE-C4E99B1C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4F6A-9908-4F6B-870E-C4D7B55C2DC5}" type="datetime1">
              <a:rPr kumimoji="1" lang="en-US" altLang="ja-JP" smtClean="0"/>
              <a:t>5/11/2025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AB589D-0154-16E6-A0B4-0BEC3FCC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© Soma Munehiro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352E6D-22E0-EBA0-6B87-8BE7016F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36C2-FC59-4D06-94D1-ADB974521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524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9A3DC-9CF5-9071-6E67-BA87E41D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878A0F-ED61-FA8F-F3FC-5D1E6EFD6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48D1BC-72F4-5547-BCD7-BF5533572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95E359-583F-C138-AFDE-8E200049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44B0-88C6-4740-B08E-5BDC756149B1}" type="datetime1">
              <a:rPr kumimoji="1" lang="en-US" altLang="ja-JP" smtClean="0"/>
              <a:t>5/11/2025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094798-C29A-0154-1FD4-0D4397E1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© Soma Munehiro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69ABC0-099F-5790-5A8A-742FFCFD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36C2-FC59-4D06-94D1-ADB974521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077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EFE24-987C-CD23-AD5C-122CB199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F0C19C3-F4D1-E74B-1461-F4B9BB8AA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DD109B-E64D-5BC6-A0DE-8547B204B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C1F9D3-B37F-B54B-9839-09C99D60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39D2-13C8-41EC-B1C8-0F803A957864}" type="datetime1">
              <a:rPr kumimoji="1" lang="en-US" altLang="ja-JP" smtClean="0"/>
              <a:t>5/11/2025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816338-A33B-28DC-1AF0-3A626C1D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© Soma Munehiro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EFA761-9FCE-8DC7-CE51-758D5DAB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36C2-FC59-4D06-94D1-ADB974521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8253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CC29F-3C59-F9C3-7653-FFFFAEC7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2849DB-9BBD-C2B2-4BF9-E2D8AB077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0E7C23-AA56-E3ED-1035-561A8A7D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27C7-2CDE-4422-8D1C-CDF8D34386C8}" type="datetime1">
              <a:rPr kumimoji="1" lang="en-US" altLang="ja-JP" smtClean="0"/>
              <a:t>5/11/2025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4FE094-2C17-E9FF-C454-40F93FC5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© Soma Munehiro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E8F20B-C973-7E53-F0BD-C6188905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36C2-FC59-4D06-94D1-ADB974521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4094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0ABDDB8-5B6F-EC47-52CE-89FBB375B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9AEB62-3EB7-5129-883A-B7E186C6F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FD42F8-B008-411A-E472-13A0102B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8FF7-56DC-48D1-8742-5EE32A24C637}" type="datetime1">
              <a:rPr kumimoji="1" lang="en-US" altLang="ja-JP" smtClean="0"/>
              <a:t>5/11/2025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F4DCC-23A0-ED23-0E0E-64290231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 © Soma Munehiro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8339D-2C2E-0DB8-ABDA-F17C2621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36C2-FC59-4D06-94D1-ADB974521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43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28600" lvl="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</a:pPr>
            <a:r>
              <a:rPr lang="ja-JP" altLang="en-US" sz="1800" kern="1200">
                <a:solidFill>
                  <a:srgbClr val="FFFFFF"/>
                </a:solidFill>
                <a:effectLst/>
                <a:latin typeface="Tw Cen MT" panose="020B0602020104020603" pitchFamily="34" charset="0"/>
                <a:ea typeface="ＭＳ Ｐゴシック" panose="020B0600070205080204" pitchFamily="50" charset="-128"/>
                <a:cs typeface="+mn-cs"/>
              </a:rPr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D108D8-A250-46A5-AAFB-2971ABFE1F74}" type="datetime1">
              <a:rPr lang="en-US" altLang="ja-JP" noProof="0" smtClean="0"/>
              <a:t>5/11/2025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47EEED-51DE-4AAD-93D8-E9263B44B2DE}" type="datetime1">
              <a:rPr lang="en-US" altLang="ja-JP" noProof="0" smtClean="0"/>
              <a:t>5/11/2025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215DF5-5EDD-412C-A977-04F26060B611}" type="datetime1">
              <a:rPr lang="en-US" altLang="ja-JP" noProof="0" smtClean="0"/>
              <a:t>5/11/2025</a:t>
            </a:fld>
            <a:endParaRPr lang="ja-JP" altLang="en-US" noProof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E33835-2D00-4D1F-A64D-62C8752B93E0}" type="datetime1">
              <a:rPr lang="en-US" altLang="ja-JP" noProof="0" smtClean="0"/>
              <a:t>5/11/2025</a:t>
            </a:fld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6975A-4648-4147-B9B4-71F2DC4D4B46}" type="datetime1">
              <a:rPr lang="en-US" altLang="ja-JP" noProof="0" smtClean="0"/>
              <a:t>5/11/2025</a:t>
            </a:fld>
            <a:endParaRPr lang="ja-JP" altLang="en-US" noProof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EC52EF-6917-4191-9B00-55DD77E9C20E}" type="datetime1">
              <a:rPr lang="en-US" altLang="ja-JP" noProof="0" smtClean="0"/>
              <a:t>5/11/2025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3A67C9-21AD-41EC-8EB3-89EB17A94590}" type="datetime1">
              <a:rPr lang="en-US" altLang="ja-JP" noProof="0" smtClean="0"/>
              <a:t>5/11/2025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画像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175" y="6349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グループ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グループ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ja-JP" altLang="en-US" noProof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616949" y="64710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3256CB3-F4C8-4273-8156-2ED010603ADD}" type="datetime1">
              <a:rPr lang="en-US" altLang="ja-JP" noProof="0" smtClean="0"/>
              <a:t>5/11/2025</a:t>
            </a:fld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525" y="6511131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noProof="0" dirty="0">
                <a:latin typeface="Meiryo UI" panose="020B0604030504040204" pitchFamily="50" charset="-128"/>
                <a:ea typeface="Meiryo UI" panose="020B0604030504040204" pitchFamily="50" charset="-128"/>
              </a:rPr>
              <a:t>Copyright © Soma </a:t>
            </a:r>
            <a:r>
              <a:rPr lang="en-US" altLang="ja-JP" noProof="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Munehiro</a:t>
            </a:r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11386" y="646946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D22F896-40B5-4ADD-8801-0D06FADFA095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4BC103-5C3E-2FA3-6C72-D3D5E8AB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EBF7CE-8EA8-0848-E953-76ECFBF86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C99D47-4BAE-FF9F-108A-56D544A07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5613-B534-42B4-924C-7E2F66BE28CA}" type="datetime1">
              <a:rPr kumimoji="1" lang="en-US" altLang="ja-JP" smtClean="0"/>
              <a:t>5/11/2025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D9358-D49A-35DE-A4A1-524C3810D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Copyright © Soma Munehiro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3A9CB0-9461-03F3-8546-A03CCF88A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36C2-FC59-4D06-94D1-ADB974521B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30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長方形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12" name="画像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画像 4" descr="電球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グループ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対角の 2 つの角を丸めた四角形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ChangeAspect="1" noMove="1" noResize="1" noEditPoints="1" noAdjustHandles="1" noChangeArrowheads="1" noChangeShapeType="1" noTextEdi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16" name="グループ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フリーフォーム(F)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フリーフォーム(F)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フリーフォーム(F)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フリーフォーム(F)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フリーフォーム(F)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フリーフォーム(F)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フリーフォーム(F)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フリーフォーム(F)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フリーフォーム(F)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長方形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フリーフォーム(F)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フリーフォーム(F)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フリーフォーム(F)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フリーフォーム(F)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フリーフォーム(F)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フリーフォーム(F)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フリーフォーム(F)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フリーフォーム(F)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フリーフォーム(F)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長方形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en-US" altLang="ja-JP" dirty="0"/>
              <a:t>Test automation tools</a:t>
            </a:r>
            <a:endParaRPr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b="0" i="0" dirty="0">
                <a:solidFill>
                  <a:schemeClr val="tx1"/>
                </a:solidFill>
                <a:effectLst/>
              </a:rPr>
              <a:t>操作の可視化と一元管理によるテスト効率化</a:t>
            </a:r>
            <a:endParaRPr lang="en-US" altLang="ja-JP" b="0" i="0" dirty="0">
              <a:solidFill>
                <a:schemeClr val="tx1"/>
              </a:solidFill>
              <a:effectLst/>
            </a:endParaRPr>
          </a:p>
          <a:p>
            <a:pPr algn="r" rtl="0"/>
            <a:r>
              <a:rPr lang="en-US" altLang="ja-JP" dirty="0">
                <a:solidFill>
                  <a:schemeClr val="tx1"/>
                </a:solidFill>
              </a:rPr>
              <a:t>2025/5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長方形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B55ADCCA-C8F4-FC4E-1DB1-8D78CFCF1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導入前後の作業時間</a:t>
            </a:r>
          </a:p>
        </p:txBody>
      </p:sp>
      <p:graphicFrame>
        <p:nvGraphicFramePr>
          <p:cNvPr id="21" name="コンテンツ プレースホルダー 20">
            <a:extLst>
              <a:ext uri="{FF2B5EF4-FFF2-40B4-BE49-F238E27FC236}">
                <a16:creationId xmlns:a16="http://schemas.microsoft.com/office/drawing/2014/main" id="{E7C603A1-E649-BD9F-3A12-4B1AD3853B8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8623592"/>
              </p:ext>
            </p:extLst>
          </p:nvPr>
        </p:nvGraphicFramePr>
        <p:xfrm>
          <a:off x="1141413" y="3073400"/>
          <a:ext cx="4878387" cy="27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76306F32-FA0F-D2B4-F56D-8FA4BCBD1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ja-JP" altLang="en-US" dirty="0"/>
              <a:t>累計作業コスト</a:t>
            </a:r>
            <a:r>
              <a:rPr lang="en-US" altLang="ja-JP" sz="1600" dirty="0"/>
              <a:t>(</a:t>
            </a:r>
            <a:r>
              <a:rPr lang="ja-JP" altLang="en-US" sz="1600" dirty="0"/>
              <a:t>アプリ開発費を含む</a:t>
            </a:r>
            <a:r>
              <a:rPr lang="en-US" altLang="ja-JP" sz="1600" dirty="0"/>
              <a:t>)</a:t>
            </a:r>
            <a:endParaRPr lang="ja-JP" altLang="en-US" dirty="0"/>
          </a:p>
        </p:txBody>
      </p:sp>
      <p:graphicFrame>
        <p:nvGraphicFramePr>
          <p:cNvPr id="33" name="コンテンツ プレースホルダー 32">
            <a:extLst>
              <a:ext uri="{FF2B5EF4-FFF2-40B4-BE49-F238E27FC236}">
                <a16:creationId xmlns:a16="http://schemas.microsoft.com/office/drawing/2014/main" id="{F5961A20-5794-49DE-65C9-732B9E71C65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87548259"/>
              </p:ext>
            </p:extLst>
          </p:nvPr>
        </p:nvGraphicFramePr>
        <p:xfrm>
          <a:off x="6172200" y="3073400"/>
          <a:ext cx="4875213" cy="271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D6825493-25C7-A297-7FB3-F8F34F5E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B447CB95-BE12-4E79-5BA4-DAD3110F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9</a:t>
            </a:fld>
            <a:endParaRPr lang="ja-JP" altLang="en-US" noProof="0"/>
          </a:p>
        </p:txBody>
      </p:sp>
      <p:sp>
        <p:nvSpPr>
          <p:cNvPr id="46" name="タイトル 1">
            <a:extLst>
              <a:ext uri="{FF2B5EF4-FFF2-40B4-BE49-F238E27FC236}">
                <a16:creationId xmlns:a16="http://schemas.microsoft.com/office/drawing/2014/main" id="{148FCD2F-6A6A-DCB4-2C80-F8F27F18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 </a:t>
            </a:r>
            <a:r>
              <a:rPr kumimoji="1" lang="ja-JP" altLang="en-US" dirty="0"/>
              <a:t>コスト削減効果</a:t>
            </a:r>
            <a:br>
              <a:rPr kumimoji="1" lang="en-US" altLang="ja-JP" sz="2000" dirty="0"/>
            </a:br>
            <a:br>
              <a:rPr kumimoji="1" lang="en-US" altLang="ja-JP" sz="2000" dirty="0"/>
            </a:br>
            <a:r>
              <a:rPr kumimoji="1" lang="ja-JP" altLang="en-US" sz="2000" dirty="0"/>
              <a:t>導入時の効果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872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Graphic spid="21" grpId="0">
        <p:bldAsOne/>
      </p:bldGraphic>
      <p:bldP spid="17" grpId="0" build="p"/>
      <p:bldGraphic spid="3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8250D-147B-7CC0-EFBF-B0665FD9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ja-JP" dirty="0"/>
              <a:t>4.</a:t>
            </a:r>
            <a:r>
              <a:rPr lang="ja-JP" altLang="en-US" dirty="0"/>
              <a:t> </a:t>
            </a:r>
            <a:r>
              <a:rPr kumimoji="1" lang="ja-JP" altLang="en-US" dirty="0"/>
              <a:t>コスト削減効果</a:t>
            </a:r>
            <a:br>
              <a:rPr kumimoji="1" lang="en-US" altLang="ja-JP" sz="2000" dirty="0"/>
            </a:br>
            <a:br>
              <a:rPr kumimoji="1" lang="en-US" altLang="ja-JP" sz="2000" dirty="0"/>
            </a:br>
            <a:r>
              <a:rPr lang="ja-JP" altLang="en-US" sz="2000" dirty="0"/>
              <a:t>導入時の効果</a:t>
            </a:r>
            <a:endParaRPr kumimoji="1" lang="ja-JP" altLang="en-US" dirty="0"/>
          </a:p>
        </p:txBody>
      </p:sp>
      <p:graphicFrame>
        <p:nvGraphicFramePr>
          <p:cNvPr id="20" name="コンテンツ プレースホルダー 19">
            <a:extLst>
              <a:ext uri="{FF2B5EF4-FFF2-40B4-BE49-F238E27FC236}">
                <a16:creationId xmlns:a16="http://schemas.microsoft.com/office/drawing/2014/main" id="{C949CB07-61BF-6053-E964-8D2579624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452062"/>
              </p:ext>
            </p:extLst>
          </p:nvPr>
        </p:nvGraphicFramePr>
        <p:xfrm>
          <a:off x="5156200" y="592138"/>
          <a:ext cx="5891213" cy="5199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5AD280-FAAA-B01B-D866-3154526B6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月当たり </a:t>
            </a:r>
            <a:r>
              <a:rPr lang="en-US" altLang="ja-JP" b="1" dirty="0"/>
              <a:t>85625</a:t>
            </a:r>
            <a:r>
              <a:rPr lang="ja-JP" altLang="en-US" b="1" dirty="0"/>
              <a:t>円の削減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12</a:t>
            </a:r>
            <a:r>
              <a:rPr kumimoji="1" lang="ja-JP" altLang="en-US" dirty="0"/>
              <a:t>人月</a:t>
            </a:r>
            <a:r>
              <a:rPr lang="ja-JP" altLang="en-US" dirty="0"/>
              <a:t>の運用で開発コスト回収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テスト件数や頻度が増えれば</a:t>
            </a:r>
            <a:br>
              <a:rPr lang="en-US" altLang="ja-JP" dirty="0"/>
            </a:br>
            <a:r>
              <a:rPr lang="ja-JP" altLang="en-US" dirty="0"/>
              <a:t>さらに</a:t>
            </a:r>
            <a:r>
              <a:rPr lang="ja-JP" altLang="en-US" b="1" dirty="0"/>
              <a:t>大きな削減効果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初期投資は一年程度で回収でき</a:t>
            </a:r>
            <a:br>
              <a:rPr lang="en-US" altLang="ja-JP" dirty="0"/>
            </a:br>
            <a:r>
              <a:rPr lang="ja-JP" altLang="en-US" dirty="0"/>
              <a:t>以降はほぼ</a:t>
            </a:r>
            <a:r>
              <a:rPr lang="ja-JP" altLang="en-US" b="1" dirty="0"/>
              <a:t>メンテナンスコストのみ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自動化率向上に伴い</a:t>
            </a:r>
            <a:br>
              <a:rPr lang="en-US" altLang="ja-JP" dirty="0"/>
            </a:br>
            <a:r>
              <a:rPr lang="ja-JP" altLang="en-US" b="1" dirty="0"/>
              <a:t>更なる品質・スピードアップ</a:t>
            </a:r>
            <a:r>
              <a:rPr lang="ja-JP" altLang="en-US" dirty="0"/>
              <a:t>が期待できる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1871D2-A8B3-D77F-7DDE-8DD04870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EB15BB-FA24-FFB9-C13A-57593534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10</a:t>
            </a:fld>
            <a:endParaRPr lang="ja-JP" altLang="en-US" noProof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7306FB5-B796-284F-37B4-787335C65AFB}"/>
              </a:ext>
            </a:extLst>
          </p:cNvPr>
          <p:cNvSpPr/>
          <p:nvPr/>
        </p:nvSpPr>
        <p:spPr>
          <a:xfrm>
            <a:off x="864704" y="1808922"/>
            <a:ext cx="10546682" cy="279959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n>
                  <a:solidFill>
                    <a:schemeClr val="accent1">
                      <a:shade val="1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運用費 工数 ともに</a:t>
            </a:r>
            <a:endParaRPr kumimoji="1" lang="en-US" altLang="ja-JP" dirty="0">
              <a:ln>
                <a:solidFill>
                  <a:schemeClr val="accent1">
                    <a:shade val="1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ja-JP" altLang="en-US" sz="6600" b="1" dirty="0">
                <a:ln>
                  <a:solidFill>
                    <a:schemeClr val="accent1">
                      <a:shade val="1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約</a:t>
            </a:r>
            <a:r>
              <a:rPr lang="en-US" altLang="ja-JP" sz="6600" b="1" dirty="0">
                <a:ln>
                  <a:solidFill>
                    <a:schemeClr val="accent1">
                      <a:shade val="1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82</a:t>
            </a:r>
            <a:r>
              <a:rPr lang="ja-JP" altLang="en-US" sz="6600" b="1" dirty="0">
                <a:ln>
                  <a:solidFill>
                    <a:schemeClr val="accent1">
                      <a:shade val="1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％削減</a:t>
            </a:r>
            <a:r>
              <a:rPr kumimoji="1" lang="ja-JP" altLang="en-US" sz="6600" b="1" dirty="0">
                <a:ln>
                  <a:solidFill>
                    <a:schemeClr val="accent1">
                      <a:shade val="1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！</a:t>
            </a:r>
            <a:endParaRPr kumimoji="1" lang="ja-JP" altLang="en-US" b="1" dirty="0">
              <a:ln>
                <a:solidFill>
                  <a:schemeClr val="accent1">
                    <a:shade val="1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7796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1E979C-F1D3-9A0E-419D-CB6E3A597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4A2FA-98B4-5C86-8CE1-F7E5E1CA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導入することで得られるメリット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FD50E2-5533-297E-ACEC-BFBBC630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ja-JP" altLang="en-US" dirty="0"/>
              <a:t>テスト実行の効率化・自動化</a:t>
            </a:r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/>
              <a:t>属人化の解消・誰でも使える</a:t>
            </a:r>
            <a:r>
              <a:rPr lang="en-US" altLang="ja-JP" dirty="0"/>
              <a:t>UI</a:t>
            </a:r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/>
              <a:t>一元的な情報管理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/>
              <a:t>品質向上と不具合早期発見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/>
              <a:t>コミュニケーションの円滑化</a:t>
            </a:r>
            <a:endParaRPr lang="en-US" altLang="ja-JP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dirty="0"/>
              <a:t>将来的な拡張性と保守性の確保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1DFAF1-8DA0-4157-4B9D-36DCB4E7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8D798B-F0C3-3207-9C24-34370152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11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830256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F18CBF6-65B2-B5B0-E76C-A87137322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19AA2-C937-912C-D02D-F078DDEE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導入することで得られるメリット</a:t>
            </a:r>
            <a:br>
              <a:rPr kumimoji="1" lang="en-US" altLang="ja-JP" sz="1800" dirty="0"/>
            </a:br>
            <a:br>
              <a:rPr kumimoji="1" lang="en-US" altLang="ja-JP" sz="1800" dirty="0"/>
            </a:br>
            <a:r>
              <a:rPr kumimoji="1" lang="ja-JP" altLang="en-US" sz="1800" dirty="0"/>
              <a:t>①</a:t>
            </a:r>
            <a:r>
              <a:rPr lang="ja-JP" altLang="en-US" sz="1800" dirty="0"/>
              <a:t>テスト実行の効率化・自動化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9291C7-3786-4CC8-58F9-5502FDC74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ブラウザを立ち上げずに非表示実行（ヘッドレス）も可能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定型的なテストを繰り返し実行 → 作業時間を大幅短縮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実施状況を</a:t>
            </a:r>
            <a:r>
              <a:rPr lang="en-US" altLang="ja-JP" dirty="0"/>
              <a:t>GUI</a:t>
            </a:r>
            <a:r>
              <a:rPr lang="ja-JP" altLang="en-US" dirty="0"/>
              <a:t>で確認・操作でき、確認漏れを防止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スクリプトの自動生成により実装負荷も軽減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シナリオ選択から実行までが直感的なワークフローに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F29A05-4B1B-4307-9752-26A4F699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305651-4248-57B9-939A-4AD883D4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12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590213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5EFC6DF-1709-385B-146A-F636B1BE7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06D6E-4CE3-3325-95AE-C62D92A5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導入することで得られるメリット</a:t>
            </a:r>
            <a:br>
              <a:rPr kumimoji="1" lang="en-US" altLang="ja-JP" sz="1800" dirty="0"/>
            </a:br>
            <a:br>
              <a:rPr kumimoji="1" lang="en-US" altLang="ja-JP" sz="1800" dirty="0"/>
            </a:br>
            <a:r>
              <a:rPr kumimoji="1" lang="ja-JP" altLang="en-US" sz="1800" dirty="0"/>
              <a:t>②</a:t>
            </a:r>
            <a:r>
              <a:rPr lang="ja-JP" altLang="en-US" sz="1800" dirty="0"/>
              <a:t>属人化の解消・誰でも使える</a:t>
            </a:r>
            <a:r>
              <a:rPr lang="en-US" altLang="ja-JP" sz="1800" dirty="0"/>
              <a:t>UI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2C10B6-5353-A077-BA88-976C763D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テストシナリオは</a:t>
            </a:r>
            <a:r>
              <a:rPr lang="en-US" altLang="ja-JP" dirty="0"/>
              <a:t>Excel</a:t>
            </a:r>
            <a:r>
              <a:rPr lang="ja-JP" altLang="en-US" dirty="0"/>
              <a:t>形式 → 誰でも記述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編集可能開発経験のないテスターも</a:t>
            </a:r>
            <a:r>
              <a:rPr lang="en-US" altLang="ja-JP" dirty="0"/>
              <a:t>GUI</a:t>
            </a:r>
            <a:r>
              <a:rPr lang="ja-JP" altLang="en-US" dirty="0"/>
              <a:t>で簡単に操作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実行テスト結果や不具合も</a:t>
            </a:r>
            <a:r>
              <a:rPr lang="en-US" altLang="ja-JP" dirty="0"/>
              <a:t>GUI</a:t>
            </a:r>
            <a:r>
              <a:rPr lang="ja-JP" altLang="en-US" dirty="0"/>
              <a:t>に記録 → 情報の散逸防止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担当者依存の運用から、チーム全体での共有に移行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ツールが記録を支援するため「手順を覚える必要がない」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BEACC0-DA3C-B663-C4F2-7A502DA6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2C8C15-F533-00BB-4BC7-A38F5707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13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267454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31E816-F089-0CE8-02CC-1F26B6B71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4B968-B574-563B-144D-9EC72087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導入することで得られるメリット</a:t>
            </a:r>
            <a:br>
              <a:rPr kumimoji="1" lang="en-US" altLang="ja-JP" sz="1800" dirty="0"/>
            </a:br>
            <a:br>
              <a:rPr kumimoji="1" lang="en-US" altLang="ja-JP" sz="1800" dirty="0"/>
            </a:br>
            <a:r>
              <a:rPr lang="ja-JP" altLang="en-US" sz="1800" dirty="0"/>
              <a:t>③一元的な情報管理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2CBBC8-D325-2958-527E-1E6718E82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実行ログ・スクリーンショットを自動保存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テスト進捗や失敗時の状態を時系列で記録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不具合報告（発生日、担当者、対応状況など）を一元管理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各シナリオと対応づけたファイル構造で検索性も高い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履歴管理により、再発や未対応の追跡も容易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0027CE-A16C-267C-C120-E503503E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AF077D-A1BC-6D80-0C06-FBA11241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14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812742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94DB5FA-3EB2-CD3F-956C-D1F6599E6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A21A9-8994-1568-16FA-390FC8CD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導入することで得られるメリット</a:t>
            </a:r>
            <a:br>
              <a:rPr kumimoji="1" lang="en-US" altLang="ja-JP" sz="1800" dirty="0"/>
            </a:br>
            <a:br>
              <a:rPr kumimoji="1" lang="en-US" altLang="ja-JP" sz="1800" dirty="0"/>
            </a:br>
            <a:r>
              <a:rPr kumimoji="1" lang="ja-JP" altLang="en-US" sz="1800" dirty="0"/>
              <a:t>④</a:t>
            </a:r>
            <a:r>
              <a:rPr lang="ja-JP" altLang="en-US" sz="1800" dirty="0"/>
              <a:t>品質向上と不具合早期発見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D81BB4-0718-6F95-06F5-AB118FD3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テスト実施の抜け・漏れがなくなる（チェックリスト型）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スクリプトのベースが</a:t>
            </a:r>
            <a:r>
              <a:rPr lang="en-US" altLang="ja-JP" dirty="0"/>
              <a:t>GUI</a:t>
            </a:r>
            <a:r>
              <a:rPr lang="ja-JP" altLang="en-US" dirty="0"/>
              <a:t>から自動生成 → 実装精度が向上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実行時の期待結果と実際の挙動がすぐ比較できる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不具合の再現手順も記録により明確化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回帰テストにも即応 → 修正後の品質確認が迅速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CEC4362-0F3D-1915-D1BD-D8E0A1C0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B27792-7680-F519-5F26-206744DA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15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256988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354F4CA-FD8C-0447-3C3C-811A6D784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6DA48-774A-9306-3342-AD392F04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導入することで得られるメリット</a:t>
            </a:r>
            <a:br>
              <a:rPr kumimoji="1" lang="en-US" altLang="ja-JP" sz="1800" dirty="0"/>
            </a:br>
            <a:br>
              <a:rPr kumimoji="1" lang="en-US" altLang="ja-JP" sz="1800" dirty="0"/>
            </a:br>
            <a:r>
              <a:rPr kumimoji="1" lang="ja-JP" altLang="en-US" sz="1800" dirty="0"/>
              <a:t>④</a:t>
            </a:r>
            <a:r>
              <a:rPr lang="ja-JP" altLang="en-US" sz="1800" dirty="0"/>
              <a:t>品質向上と不具合早期発見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BE986A-4EE0-C3D9-716E-5E0F35548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テスト実施の抜け・漏れがなくなる（チェックリスト型）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スクリプトのベースが</a:t>
            </a:r>
            <a:r>
              <a:rPr lang="en-US" altLang="ja-JP" dirty="0"/>
              <a:t>GUI</a:t>
            </a:r>
            <a:r>
              <a:rPr lang="ja-JP" altLang="en-US" dirty="0"/>
              <a:t>から自動生成 → 実装精度が向上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実行時の期待結果と実際の挙動がすぐ比較できる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不具合の再現手順も記録により明確化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回帰テストにも即応 → 修正後の品質確認が迅速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CF2026-DAE7-5B5B-D200-C3B08693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B68D3F-9EEA-DA24-2B73-8C505438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16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068055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E03B79D-6F6A-29E3-BEA7-81BB8CEF4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4B6F6-71F9-107B-129A-5309F2EE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導入することで得られるメリット</a:t>
            </a:r>
            <a:br>
              <a:rPr kumimoji="1" lang="en-US" altLang="ja-JP" sz="1800" dirty="0"/>
            </a:br>
            <a:br>
              <a:rPr kumimoji="1" lang="en-US" altLang="ja-JP" sz="1800" dirty="0"/>
            </a:br>
            <a:r>
              <a:rPr kumimoji="1" lang="ja-JP" altLang="en-US" sz="1800" dirty="0"/>
              <a:t>⑤</a:t>
            </a:r>
            <a:r>
              <a:rPr lang="ja-JP" altLang="en-US" sz="1800" dirty="0"/>
              <a:t>コミュニケーションの円滑化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5B616F-B06E-C76B-287E-6CE23CFE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テスト状況や不具合一覧が可視化され報告しやすい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エビデンス（証跡）として使えるスクリーンショットを自動添付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対応者別に不具合のステータス管理が可能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フィードバックサイクルが早まり、開発チームとの連携も強化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仕様書・報告書との整合性を維持しやすい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98A46D-DB79-B64F-0C93-3770882B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26B7DF-60C8-F07C-1E2F-07F93C49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17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94654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C3E5EB1-B8EB-874C-08F9-492F1D7E8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DE645F-EE94-0CE2-C296-DE98A30B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導入することで得られるメリット</a:t>
            </a:r>
            <a:br>
              <a:rPr kumimoji="1" lang="en-US" altLang="ja-JP" sz="1800" dirty="0"/>
            </a:br>
            <a:br>
              <a:rPr kumimoji="1" lang="en-US" altLang="ja-JP" sz="1800" dirty="0"/>
            </a:br>
            <a:r>
              <a:rPr lang="ja-JP" altLang="en-US" sz="1800" dirty="0"/>
              <a:t>⑥将来的な拡張性と保守性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AA3B0C-AE3A-C806-0249-13D778D2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静的型付き言語や関数ベースでスクリプトを生成 → エラーの早期発見</a:t>
            </a:r>
            <a:endParaRPr lang="en-US" altLang="ja-JP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コンポーネントを分離設計しておけば、テストエンジンや</a:t>
            </a:r>
            <a:r>
              <a:rPr lang="en-US" altLang="ja-JP" dirty="0"/>
              <a:t>GUI</a:t>
            </a:r>
            <a:r>
              <a:rPr lang="ja-JP" altLang="en-US" dirty="0"/>
              <a:t>を個別更新可能</a:t>
            </a:r>
            <a:endParaRPr lang="en-US" altLang="ja-JP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新ブラウザ・デバイスへの対応がしやすい設計</a:t>
            </a:r>
            <a:endParaRPr lang="en-US" altLang="ja-JP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GUI</a:t>
            </a:r>
            <a:r>
              <a:rPr lang="ja-JP" altLang="en-US" dirty="0"/>
              <a:t>からのシナリオ作成も将来的に追加可能</a:t>
            </a:r>
            <a:endParaRPr lang="en-US" altLang="ja-JP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小規模な導入から始めて段階的に機能追加しやすい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A5EAE1-716A-7C21-EA4C-97523EA0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422736-FA3C-9261-762F-6D05D64D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18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20533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FA0E3-D4DB-99B7-BFCA-789B6FA3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899FCD59-7D3A-0219-6991-8110C74F5DFF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背景・課題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解決策概要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導入メリット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コスト削減効果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F42A49C7-BC24-95EB-995E-6EEC36CF0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sz="2800" dirty="0"/>
              <a:t>システム説明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DA63E2E-0EFD-BDDC-C6FA-11B3BCE3885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システム構成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主要機能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技術構成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A6D86704-3867-5475-387F-620680AFDC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sz="2800" dirty="0"/>
              <a:t>まとめ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3452B503-9FD8-7F88-B576-E15A33FD095C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今後の展望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まとめ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Q&amp;A</a:t>
            </a:r>
            <a:endParaRPr lang="ja-JP" altLang="en-US" sz="24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0B4694-ED9C-1A51-55C3-08A46833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/>
              <a:t>Copyright © Soma Munehiro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B822C4-0B3D-D97B-4212-17D5995B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smtClean="0"/>
              <a:t>1</a:t>
            </a:fld>
            <a:endParaRPr lang="ja-JP" altLang="en-US" dirty="0"/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DD5D95E3-F054-0990-C17F-C1D139AE2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2800" dirty="0"/>
              <a:t>イントロダクション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3655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10" grpId="0" build="p"/>
      <p:bldP spid="13" grpId="0" uiExpand="1" build="p" animBg="1"/>
      <p:bldP spid="11" grpId="0" build="p"/>
      <p:bldP spid="14" grpId="0" uiExpand="1" build="p" animBg="1"/>
      <p:bldP spid="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>
            <a:extLst>
              <a:ext uri="{FF2B5EF4-FFF2-40B4-BE49-F238E27FC236}">
                <a16:creationId xmlns:a16="http://schemas.microsoft.com/office/drawing/2014/main" id="{CD3F0916-2AE7-56DB-A6D9-C099FADF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 </a:t>
            </a:r>
            <a:r>
              <a:rPr lang="ja-JP" altLang="en-US" dirty="0"/>
              <a:t>システム構成</a:t>
            </a:r>
            <a:br>
              <a:rPr lang="en-US" altLang="ja-JP" dirty="0"/>
            </a:br>
            <a:br>
              <a:rPr lang="en-US" altLang="ja-JP" sz="2000" dirty="0"/>
            </a:br>
            <a:r>
              <a:rPr lang="ja-JP" altLang="en-US" sz="2000" dirty="0"/>
              <a:t>構成図</a:t>
            </a:r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80FECE08-26B7-1BF4-6969-A9411A7B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7D6B53D6-FE0F-9459-3FA8-8729FDDA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19</a:t>
            </a:fld>
            <a:endParaRPr lang="ja-JP" altLang="en-US" noProof="0"/>
          </a:p>
        </p:txBody>
      </p:sp>
      <p:pic>
        <p:nvPicPr>
          <p:cNvPr id="16" name="グラフィックス 15" descr="モニター 単色塗りつぶし">
            <a:extLst>
              <a:ext uri="{FF2B5EF4-FFF2-40B4-BE49-F238E27FC236}">
                <a16:creationId xmlns:a16="http://schemas.microsoft.com/office/drawing/2014/main" id="{52A0EB43-9D32-8675-03D7-0CBCC23E2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3697" y="3650054"/>
            <a:ext cx="983187" cy="983187"/>
          </a:xfrm>
          <a:prstGeom prst="rect">
            <a:avLst/>
          </a:prstGeom>
        </p:spPr>
      </p:pic>
      <p:pic>
        <p:nvPicPr>
          <p:cNvPr id="18" name="グラフィックス 17" descr="データベース 単色塗りつぶし">
            <a:extLst>
              <a:ext uri="{FF2B5EF4-FFF2-40B4-BE49-F238E27FC236}">
                <a16:creationId xmlns:a16="http://schemas.microsoft.com/office/drawing/2014/main" id="{4D18D193-D322-683C-6FA0-72A097CD7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1774" y="1658229"/>
            <a:ext cx="1381432" cy="1381432"/>
          </a:xfrm>
          <a:prstGeom prst="rect">
            <a:avLst/>
          </a:prstGeom>
        </p:spPr>
      </p:pic>
      <p:pic>
        <p:nvPicPr>
          <p:cNvPr id="20" name="グラフィックス 19" descr="ドキュメント 単色塗りつぶし">
            <a:extLst>
              <a:ext uri="{FF2B5EF4-FFF2-40B4-BE49-F238E27FC236}">
                <a16:creationId xmlns:a16="http://schemas.microsoft.com/office/drawing/2014/main" id="{B98103E3-6773-5221-69E4-087C74342E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8973" y="2192900"/>
            <a:ext cx="983187" cy="983187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CBE2F01-EF5D-E288-8DBB-C3CC02C18163}"/>
              </a:ext>
            </a:extLst>
          </p:cNvPr>
          <p:cNvSpPr/>
          <p:nvPr/>
        </p:nvSpPr>
        <p:spPr>
          <a:xfrm>
            <a:off x="3765764" y="3173457"/>
            <a:ext cx="1388805" cy="9831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GUI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BB644AF7-8BFD-C57F-29E3-32ED28CF3AC8}"/>
              </a:ext>
            </a:extLst>
          </p:cNvPr>
          <p:cNvSpPr/>
          <p:nvPr/>
        </p:nvSpPr>
        <p:spPr>
          <a:xfrm rot="1226354">
            <a:off x="2955129" y="2668639"/>
            <a:ext cx="560902" cy="4673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45813CF9-D294-D30C-76CB-AFD8D622AA2A}"/>
              </a:ext>
            </a:extLst>
          </p:cNvPr>
          <p:cNvSpPr/>
          <p:nvPr/>
        </p:nvSpPr>
        <p:spPr>
          <a:xfrm rot="10800000">
            <a:off x="2910890" y="3871790"/>
            <a:ext cx="606653" cy="4673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C504B62-5C56-5DDE-6D48-3AE41C08F6DF}"/>
              </a:ext>
            </a:extLst>
          </p:cNvPr>
          <p:cNvSpPr txBox="1"/>
          <p:nvPr/>
        </p:nvSpPr>
        <p:spPr>
          <a:xfrm>
            <a:off x="2861683" y="1846165"/>
            <a:ext cx="810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Excel </a:t>
            </a:r>
          </a:p>
          <a:p>
            <a:r>
              <a:rPr kumimoji="1"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or</a:t>
            </a:r>
          </a:p>
          <a:p>
            <a:r>
              <a:rPr kumimoji="1"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手入力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FBC283CC-9FB9-2C9B-9727-FF971006E62B}"/>
              </a:ext>
            </a:extLst>
          </p:cNvPr>
          <p:cNvSpPr/>
          <p:nvPr/>
        </p:nvSpPr>
        <p:spPr>
          <a:xfrm rot="19837680">
            <a:off x="5175562" y="2864468"/>
            <a:ext cx="1242880" cy="2808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0975E5F5-C376-EBCB-FE4D-4B6DF2BD805C}"/>
              </a:ext>
            </a:extLst>
          </p:cNvPr>
          <p:cNvSpPr/>
          <p:nvPr/>
        </p:nvSpPr>
        <p:spPr>
          <a:xfrm>
            <a:off x="5272566" y="3638106"/>
            <a:ext cx="1101213" cy="4673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6F58567-CA5C-A58A-17B9-A74D3109BC62}"/>
              </a:ext>
            </a:extLst>
          </p:cNvPr>
          <p:cNvSpPr txBox="1"/>
          <p:nvPr/>
        </p:nvSpPr>
        <p:spPr>
          <a:xfrm>
            <a:off x="5055386" y="2389471"/>
            <a:ext cx="1220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シナリオ</a:t>
            </a:r>
            <a:endParaRPr kumimoji="1" lang="en-US" altLang="ja-JP" sz="1400" dirty="0"/>
          </a:p>
          <a:p>
            <a:r>
              <a:rPr kumimoji="1" lang="ja-JP" altLang="en-US" sz="1400" dirty="0"/>
              <a:t>保存 呼出</a:t>
            </a:r>
            <a:endParaRPr kumimoji="1" lang="en-US" altLang="ja-JP" sz="1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2FFEB82-37BE-92AD-5551-77C547D99E29}"/>
              </a:ext>
            </a:extLst>
          </p:cNvPr>
          <p:cNvSpPr txBox="1"/>
          <p:nvPr/>
        </p:nvSpPr>
        <p:spPr>
          <a:xfrm>
            <a:off x="5212730" y="4133693"/>
            <a:ext cx="122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テスト実行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AF3AE375-1093-28AE-E912-95052DF0F4DA}"/>
              </a:ext>
            </a:extLst>
          </p:cNvPr>
          <p:cNvSpPr/>
          <p:nvPr/>
        </p:nvSpPr>
        <p:spPr>
          <a:xfrm>
            <a:off x="8827419" y="3399927"/>
            <a:ext cx="1388805" cy="9831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フロント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アプリケーション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6D9D2A8C-E782-612F-F683-7DC5E5B55791}"/>
              </a:ext>
            </a:extLst>
          </p:cNvPr>
          <p:cNvSpPr/>
          <p:nvPr/>
        </p:nvSpPr>
        <p:spPr>
          <a:xfrm>
            <a:off x="6491774" y="3387807"/>
            <a:ext cx="1388805" cy="9831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Selenium</a:t>
            </a:r>
          </a:p>
          <a:p>
            <a:pPr algn="ctr"/>
            <a:r>
              <a:rPr kumimoji="1" lang="en-US" altLang="ja-JP" sz="1200" dirty="0">
                <a:solidFill>
                  <a:schemeClr val="bg1"/>
                </a:solidFill>
              </a:rPr>
              <a:t>Playwright</a:t>
            </a:r>
            <a:r>
              <a:rPr kumimoji="1" lang="ja-JP" altLang="en-US" sz="1200" dirty="0">
                <a:solidFill>
                  <a:schemeClr val="bg1"/>
                </a:solidFill>
              </a:rPr>
              <a:t>など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テスト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コアシステム</a:t>
            </a: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EC0EDAB3-B779-E7A5-B5DF-23A01232F469}"/>
              </a:ext>
            </a:extLst>
          </p:cNvPr>
          <p:cNvSpPr/>
          <p:nvPr/>
        </p:nvSpPr>
        <p:spPr>
          <a:xfrm>
            <a:off x="7980278" y="3650054"/>
            <a:ext cx="816077" cy="4673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36D6B18-2434-B00D-E544-CEE9A7D6508D}"/>
              </a:ext>
            </a:extLst>
          </p:cNvPr>
          <p:cNvSpPr txBox="1"/>
          <p:nvPr/>
        </p:nvSpPr>
        <p:spPr>
          <a:xfrm>
            <a:off x="7880579" y="4156644"/>
            <a:ext cx="122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自動制御</a:t>
            </a:r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3CF3D674-A881-7893-073B-D5AAE1DD2C84}"/>
              </a:ext>
            </a:extLst>
          </p:cNvPr>
          <p:cNvSpPr/>
          <p:nvPr/>
        </p:nvSpPr>
        <p:spPr>
          <a:xfrm rot="16200000">
            <a:off x="6968665" y="2884200"/>
            <a:ext cx="42765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C20C556-9C7D-B997-38E2-79416E91C0A5}"/>
              </a:ext>
            </a:extLst>
          </p:cNvPr>
          <p:cNvSpPr txBox="1"/>
          <p:nvPr/>
        </p:nvSpPr>
        <p:spPr>
          <a:xfrm>
            <a:off x="7425496" y="2892342"/>
            <a:ext cx="2790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ログ出力 </a:t>
            </a:r>
            <a:endParaRPr kumimoji="1" lang="en-US" altLang="ja-JP" sz="1400" dirty="0"/>
          </a:p>
          <a:p>
            <a:r>
              <a:rPr kumimoji="1" lang="ja-JP" altLang="en-US" sz="1400" dirty="0"/>
              <a:t>スクリーンショット保存</a:t>
            </a:r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DC904984-941B-3D9A-67B9-4DB1E98956F3}"/>
              </a:ext>
            </a:extLst>
          </p:cNvPr>
          <p:cNvSpPr/>
          <p:nvPr/>
        </p:nvSpPr>
        <p:spPr>
          <a:xfrm rot="5400000">
            <a:off x="4098777" y="4433723"/>
            <a:ext cx="713753" cy="4673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グラフィックス 38" descr="ドキュメント 単色塗りつぶし">
            <a:extLst>
              <a:ext uri="{FF2B5EF4-FFF2-40B4-BE49-F238E27FC236}">
                <a16:creationId xmlns:a16="http://schemas.microsoft.com/office/drawing/2014/main" id="{D84A2DE0-7294-0A9B-979F-A285F618F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4059" y="5174491"/>
            <a:ext cx="983187" cy="983187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4BAF6EE-8E08-6CB7-210B-7DA9F867020C}"/>
              </a:ext>
            </a:extLst>
          </p:cNvPr>
          <p:cNvSpPr txBox="1"/>
          <p:nvPr/>
        </p:nvSpPr>
        <p:spPr>
          <a:xfrm>
            <a:off x="4689339" y="4656635"/>
            <a:ext cx="1220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テスト結果</a:t>
            </a:r>
            <a:endParaRPr kumimoji="1" lang="en-US" altLang="ja-JP" sz="1400" dirty="0"/>
          </a:p>
          <a:p>
            <a:r>
              <a:rPr kumimoji="1" lang="en-US" altLang="ja-JP" sz="1400" dirty="0"/>
              <a:t>Excel</a:t>
            </a:r>
            <a:r>
              <a:rPr kumimoji="1" lang="ja-JP" altLang="en-US" sz="1400" dirty="0"/>
              <a:t>で出力</a:t>
            </a:r>
            <a:endParaRPr kumimoji="1" lang="en-US" altLang="ja-JP" sz="1400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63190775-71B6-0407-17A7-03CD738FB34C}"/>
              </a:ext>
            </a:extLst>
          </p:cNvPr>
          <p:cNvSpPr/>
          <p:nvPr/>
        </p:nvSpPr>
        <p:spPr>
          <a:xfrm rot="9039931">
            <a:off x="5288782" y="3136926"/>
            <a:ext cx="1242880" cy="28089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F7AC8E18-1336-4CB1-54A2-A744F8695C29}"/>
              </a:ext>
            </a:extLst>
          </p:cNvPr>
          <p:cNvSpPr/>
          <p:nvPr/>
        </p:nvSpPr>
        <p:spPr>
          <a:xfrm rot="5400000">
            <a:off x="6923005" y="4522484"/>
            <a:ext cx="51897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グラフィックス 43" descr="スマート フォン 単色塗りつぶし">
            <a:extLst>
              <a:ext uri="{FF2B5EF4-FFF2-40B4-BE49-F238E27FC236}">
                <a16:creationId xmlns:a16="http://schemas.microsoft.com/office/drawing/2014/main" id="{4D2550B7-D9BF-27CF-1C2A-0CB1072C04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5290" y="5243278"/>
            <a:ext cx="914400" cy="914400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6EE3FC0-4F92-CB7B-4FE6-ED80485CF31C}"/>
              </a:ext>
            </a:extLst>
          </p:cNvPr>
          <p:cNvSpPr txBox="1"/>
          <p:nvPr/>
        </p:nvSpPr>
        <p:spPr>
          <a:xfrm>
            <a:off x="7466654" y="4659823"/>
            <a:ext cx="138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テスト結果通知</a:t>
            </a:r>
            <a:endParaRPr kumimoji="1" lang="en-US" altLang="ja-JP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EBF7927-AD85-A273-C4FA-A0E92DF13C67}"/>
              </a:ext>
            </a:extLst>
          </p:cNvPr>
          <p:cNvSpPr txBox="1"/>
          <p:nvPr/>
        </p:nvSpPr>
        <p:spPr>
          <a:xfrm>
            <a:off x="2837195" y="4395672"/>
            <a:ext cx="1233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コードひな形</a:t>
            </a:r>
            <a:endParaRPr kumimoji="1" lang="en-US" altLang="ja-JP" sz="1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出力</a:t>
            </a:r>
          </a:p>
        </p:txBody>
      </p:sp>
    </p:spTree>
    <p:extLst>
      <p:ext uri="{BB962C8B-B14F-4D97-AF65-F5344CB8AC3E}">
        <p14:creationId xmlns:p14="http://schemas.microsoft.com/office/powerpoint/2010/main" val="3939883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/>
      <p:bldP spid="25" grpId="0" animBg="1"/>
      <p:bldP spid="27" grpId="0" animBg="1"/>
      <p:bldP spid="28" grpId="0"/>
      <p:bldP spid="29" grpId="0"/>
      <p:bldP spid="31" grpId="0" animBg="1"/>
      <p:bldP spid="32" grpId="0" animBg="1"/>
      <p:bldP spid="34" grpId="0" animBg="1"/>
      <p:bldP spid="35" grpId="0"/>
      <p:bldP spid="36" grpId="0" animBg="1"/>
      <p:bldP spid="37" grpId="0"/>
      <p:bldP spid="38" grpId="0" animBg="1"/>
      <p:bldP spid="40" grpId="0"/>
      <p:bldP spid="41" grpId="0" animBg="1"/>
      <p:bldP spid="42" grpId="0" animBg="1"/>
      <p:bldP spid="45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54591-9AC5-CAC8-1282-88EF5534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 </a:t>
            </a:r>
            <a:r>
              <a:rPr kumimoji="1" lang="ja-JP" altLang="en-US" dirty="0"/>
              <a:t>主要機能</a:t>
            </a:r>
            <a:br>
              <a:rPr kumimoji="1" lang="en-US" altLang="ja-JP" sz="2400" dirty="0"/>
            </a:br>
            <a:br>
              <a:rPr kumimoji="1" lang="en-US" altLang="ja-JP" sz="2000" dirty="0"/>
            </a:br>
            <a:r>
              <a:rPr kumimoji="1" lang="ja-JP" altLang="en-US" sz="2000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0C9D80-AF4D-AD4F-85B9-36510CF02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シナリオの一覧</a:t>
            </a:r>
            <a:r>
              <a:rPr lang="en-US" altLang="ja-JP" dirty="0"/>
              <a:t>/</a:t>
            </a:r>
            <a:r>
              <a:rPr lang="ja-JP" altLang="en-US" dirty="0"/>
              <a:t>詳細表示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チェックリスト表示と進捗記録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実行状態やスクリーンショット保存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不具合管理（登録・検索・</a:t>
            </a:r>
            <a:r>
              <a:rPr lang="en-US" altLang="ja-JP" dirty="0"/>
              <a:t>Excel</a:t>
            </a:r>
            <a:r>
              <a:rPr lang="ja-JP" altLang="en-US" dirty="0"/>
              <a:t>出力）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コード雛形（関数）出力機能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83F15A-E814-0B00-754D-E8ADF01E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950AFD-14A4-685C-28A3-0BEA32EC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20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609764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53D98-54FA-3561-7857-D0BF4FC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 </a:t>
            </a:r>
            <a:r>
              <a:rPr kumimoji="1" lang="ja-JP" altLang="en-US" dirty="0"/>
              <a:t>主要機能</a:t>
            </a:r>
            <a:br>
              <a:rPr kumimoji="1" lang="en-US" altLang="ja-JP" sz="2000" dirty="0"/>
            </a:br>
            <a:br>
              <a:rPr kumimoji="1" lang="en-US" altLang="ja-JP" sz="2000" dirty="0"/>
            </a:br>
            <a:r>
              <a:rPr kumimoji="1" lang="ja-JP" altLang="en-US" sz="2000" dirty="0"/>
              <a:t>保存・出力データ</a:t>
            </a:r>
            <a:r>
              <a:rPr lang="ja-JP" altLang="en-US" sz="2000" dirty="0"/>
              <a:t>例</a:t>
            </a:r>
            <a:endParaRPr kumimoji="1" lang="ja-JP" altLang="en-US" sz="2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1B9C42-E9BB-A97C-0DCE-875A804D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シナリオ</a:t>
            </a:r>
            <a:r>
              <a:rPr lang="en-US" altLang="ja-JP" dirty="0"/>
              <a:t>: Excel</a:t>
            </a:r>
            <a:r>
              <a:rPr lang="ja-JP" altLang="en-US" dirty="0"/>
              <a:t>形式のまま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実行ログ</a:t>
            </a:r>
            <a:r>
              <a:rPr lang="en-US" altLang="ja-JP" dirty="0"/>
              <a:t>: JSON</a:t>
            </a:r>
            <a:r>
              <a:rPr lang="ja-JP" altLang="en-US" dirty="0"/>
              <a:t>または</a:t>
            </a:r>
            <a:r>
              <a:rPr lang="en-US" altLang="ja-JP" dirty="0"/>
              <a:t>CSV</a:t>
            </a:r>
            <a:endParaRPr lang="ja-JP" altLang="en-US" dirty="0"/>
          </a:p>
          <a:p>
            <a:pPr>
              <a:lnSpc>
                <a:spcPct val="150000"/>
              </a:lnSpc>
            </a:pPr>
            <a:r>
              <a:rPr lang="ja-JP" altLang="en-US" dirty="0"/>
              <a:t>スクリーンショット</a:t>
            </a:r>
            <a:r>
              <a:rPr lang="en-US" altLang="ja-JP" dirty="0"/>
              <a:t>: PNG/JPG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不具合記録</a:t>
            </a:r>
            <a:r>
              <a:rPr lang="en-US" altLang="ja-JP" dirty="0"/>
              <a:t>: </a:t>
            </a:r>
            <a:r>
              <a:rPr lang="ja-JP" altLang="en-US" dirty="0"/>
              <a:t>一覧を</a:t>
            </a:r>
            <a:r>
              <a:rPr lang="en-US" altLang="ja-JP" dirty="0"/>
              <a:t>Excel</a:t>
            </a:r>
            <a:r>
              <a:rPr lang="ja-JP" altLang="en-US" dirty="0"/>
              <a:t>出力（管理用）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コード雛形</a:t>
            </a:r>
            <a:r>
              <a:rPr lang="en-US" altLang="ja-JP" dirty="0"/>
              <a:t>: </a:t>
            </a:r>
            <a:r>
              <a:rPr lang="ja-JP" altLang="en-US" dirty="0"/>
              <a:t>テストシナリオ名から関数名生成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D1730F-A052-585C-57D8-2E9FFB47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ABA799-370D-1688-5EAB-F479EBEB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21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83580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6111F-29B4-8033-88AD-F56A9BCF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7. </a:t>
            </a:r>
            <a:r>
              <a:rPr lang="ja-JP" altLang="en-US" dirty="0"/>
              <a:t>技術構成・選定理由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zh-TW" altLang="en-US" sz="2000" dirty="0"/>
              <a:t>使用予定技術 </a:t>
            </a:r>
            <a:r>
              <a:rPr lang="ja-JP" altLang="en-US" sz="2000" dirty="0"/>
              <a:t>開発速度重視の場合</a:t>
            </a:r>
            <a:endParaRPr kumimoji="1" lang="ja-JP" altLang="en-US" sz="2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61ABD0-EEE7-F468-1F2B-CC12C352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ja-JP" dirty="0"/>
              <a:t>GUI: Python + </a:t>
            </a:r>
            <a:r>
              <a:rPr lang="en-US" altLang="ja-JP" dirty="0" err="1"/>
              <a:t>PyQt</a:t>
            </a:r>
            <a:r>
              <a:rPr lang="en-US" altLang="ja-JP" dirty="0"/>
              <a:t> / Electron</a:t>
            </a:r>
            <a:r>
              <a:rPr lang="ja-JP" altLang="en-US" dirty="0"/>
              <a:t>など</a:t>
            </a:r>
          </a:p>
          <a:p>
            <a:pPr>
              <a:lnSpc>
                <a:spcPct val="200000"/>
              </a:lnSpc>
            </a:pPr>
            <a:r>
              <a:rPr lang="en-US" altLang="ja-JP" dirty="0"/>
              <a:t>Excel</a:t>
            </a:r>
            <a:r>
              <a:rPr lang="ja-JP" altLang="en-US" dirty="0"/>
              <a:t>処理</a:t>
            </a:r>
            <a:r>
              <a:rPr lang="en-US" altLang="ja-JP" dirty="0"/>
              <a:t>: pandas / </a:t>
            </a:r>
            <a:r>
              <a:rPr lang="en-US" altLang="ja-JP" dirty="0" err="1"/>
              <a:t>openpyxl</a:t>
            </a:r>
            <a:r>
              <a:rPr lang="ja-JP" altLang="en-US" dirty="0"/>
              <a:t> など</a:t>
            </a:r>
            <a:endParaRPr lang="en-US" altLang="ja-JP" dirty="0"/>
          </a:p>
          <a:p>
            <a:pPr>
              <a:lnSpc>
                <a:spcPct val="200000"/>
              </a:lnSpc>
            </a:pPr>
            <a:r>
              <a:rPr lang="ja-JP" altLang="en-US" dirty="0"/>
              <a:t>テスト自動化</a:t>
            </a:r>
            <a:r>
              <a:rPr lang="en-US" altLang="ja-JP" dirty="0"/>
              <a:t>: Selenium / Playwright</a:t>
            </a:r>
            <a:r>
              <a:rPr lang="ja-JP" altLang="en-US" dirty="0"/>
              <a:t>（ヘッドレス含む）</a:t>
            </a:r>
          </a:p>
          <a:p>
            <a:pPr>
              <a:lnSpc>
                <a:spcPct val="200000"/>
              </a:lnSpc>
            </a:pPr>
            <a:r>
              <a:rPr lang="ja-JP" altLang="en-US" dirty="0"/>
              <a:t>言語</a:t>
            </a:r>
            <a:r>
              <a:rPr lang="en-US" altLang="ja-JP" dirty="0"/>
              <a:t>: Python </a:t>
            </a:r>
            <a:r>
              <a:rPr lang="ja-JP" altLang="en-US" dirty="0"/>
              <a:t>または型付き言語（</a:t>
            </a:r>
            <a:r>
              <a:rPr lang="en-US" altLang="ja-JP" dirty="0"/>
              <a:t>C#, Java</a:t>
            </a:r>
            <a:r>
              <a:rPr lang="ja-JP" altLang="en-US" dirty="0"/>
              <a:t>等も検討）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E988F5-08AA-BB4F-330A-1636594E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8826B5-F160-D313-B62F-DED0CE0E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22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596252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9D3FE-A0F8-1A99-D533-D292336B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7. </a:t>
            </a:r>
            <a:r>
              <a:rPr lang="ja-JP" altLang="en-US" dirty="0"/>
              <a:t>技術構成・選定理由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ja-JP" altLang="en-US" sz="2000" dirty="0"/>
              <a:t>その他候補</a:t>
            </a:r>
            <a:endParaRPr kumimoji="1" lang="ja-JP" altLang="en-US" sz="2400" dirty="0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F69F09BE-D429-4EF8-82A2-26549A1A3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606239"/>
              </p:ext>
            </p:extLst>
          </p:nvPr>
        </p:nvGraphicFramePr>
        <p:xfrm>
          <a:off x="1141413" y="2249488"/>
          <a:ext cx="9906000" cy="29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177494512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4264443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要素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技術候補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39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b="1" dirty="0"/>
                        <a:t>ブラウザ制御</a:t>
                      </a:r>
                      <a:endParaRPr lang="ja-JP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Selenium WebDriver（</a:t>
                      </a:r>
                      <a:r>
                        <a:rPr lang="ja-JP" altLang="en-US" dirty="0"/>
                        <a:t>必要に応じて</a:t>
                      </a:r>
                      <a:r>
                        <a:rPr lang="en-US" dirty="0"/>
                        <a:t>Playwright）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280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Excel</a:t>
                      </a:r>
                      <a:r>
                        <a:rPr lang="ja-JP" altLang="en-US" b="1" dirty="0"/>
                        <a:t>処理候補</a:t>
                      </a:r>
                      <a:endParaRPr lang="ja-JP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C#: </a:t>
                      </a:r>
                      <a:r>
                        <a:rPr lang="en-US" dirty="0" err="1"/>
                        <a:t>EPPlus</a:t>
                      </a:r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Java: Apache POI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JS: </a:t>
                      </a:r>
                      <a:r>
                        <a:rPr lang="en-US" dirty="0" err="1"/>
                        <a:t>SheetJS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4131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DB (</a:t>
                      </a:r>
                      <a:r>
                        <a:rPr lang="ja-JP" altLang="en-US" b="1" dirty="0"/>
                        <a:t>不具合 シナリオなど</a:t>
                      </a:r>
                      <a:r>
                        <a:rPr lang="en-US" b="1" dirty="0"/>
                        <a:t>)</a:t>
                      </a:r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SQLite / CSV / JSON</a:t>
                      </a:r>
                      <a:r>
                        <a:rPr lang="ja-JP" altLang="en-US" dirty="0"/>
                        <a:t>形式</a:t>
                      </a:r>
                      <a:endParaRPr lang="en-US" altLang="ja-JP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0113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b="1" dirty="0"/>
                        <a:t>言語</a:t>
                      </a:r>
                      <a:r>
                        <a:rPr lang="en-US" altLang="ja-JP" b="1" dirty="0"/>
                        <a:t>/</a:t>
                      </a:r>
                      <a:r>
                        <a:rPr lang="ja-JP" altLang="en-US" b="1" dirty="0"/>
                        <a:t>フレームワーク候補</a:t>
                      </a:r>
                      <a:endParaRPr lang="ja-JP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C# + Avalonia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Java + JavaFX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TypeScript + Electron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229131"/>
                  </a:ext>
                </a:extLst>
              </a:tr>
            </a:tbl>
          </a:graphicData>
        </a:graphic>
      </p:graphicFrame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7D13A3-AA5E-696A-9FB4-53E512A3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2B8708-952D-AF5B-814A-6E66D21C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23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807530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3DAE9-33A4-B69D-FC8F-C47604C0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8. </a:t>
            </a:r>
            <a:r>
              <a:rPr lang="ja-JP" altLang="en-US" dirty="0"/>
              <a:t>今後の展望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70E3E6-ADD5-F18A-6FC0-2E937BF30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ja-JP" altLang="en-US" dirty="0"/>
              <a:t>テスト実行の完全</a:t>
            </a:r>
            <a:r>
              <a:rPr lang="en-US" altLang="ja-JP" dirty="0"/>
              <a:t>GUI</a:t>
            </a:r>
            <a:r>
              <a:rPr lang="ja-JP" altLang="en-US" dirty="0"/>
              <a:t>化</a:t>
            </a:r>
          </a:p>
          <a:p>
            <a:pPr>
              <a:lnSpc>
                <a:spcPct val="200000"/>
              </a:lnSpc>
            </a:pPr>
            <a:r>
              <a:rPr lang="en-US" altLang="ja-JP" dirty="0"/>
              <a:t>CI/CD</a:t>
            </a:r>
            <a:r>
              <a:rPr lang="ja-JP" altLang="en-US" dirty="0"/>
              <a:t>と連携した定期テスト</a:t>
            </a:r>
          </a:p>
          <a:p>
            <a:pPr>
              <a:lnSpc>
                <a:spcPct val="200000"/>
              </a:lnSpc>
            </a:pPr>
            <a:r>
              <a:rPr lang="en-US" altLang="ja-JP" dirty="0"/>
              <a:t>Slack/Discord</a:t>
            </a:r>
            <a:r>
              <a:rPr lang="ja-JP" altLang="en-US" dirty="0"/>
              <a:t>通知連携</a:t>
            </a:r>
          </a:p>
          <a:p>
            <a:pPr>
              <a:lnSpc>
                <a:spcPct val="200000"/>
              </a:lnSpc>
            </a:pPr>
            <a:r>
              <a:rPr lang="ja-JP" altLang="en-US" dirty="0"/>
              <a:t>複数ユーザーでの同時操作支援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5DC5C6-C09A-8D52-3765-235E1B06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D7113F-F28F-D9AB-0864-D7A936CD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24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953261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26163-14C8-F4D0-C63B-996F176D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9. </a:t>
            </a:r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4672E5-A19D-5133-F31B-BA4BB886F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50000"/>
              </a:lnSpc>
            </a:pPr>
            <a:r>
              <a:rPr lang="ja-JP" altLang="en-US" dirty="0"/>
              <a:t>「効率化」「品質向上」「コスト削減」を同時に実現</a:t>
            </a:r>
          </a:p>
          <a:p>
            <a:pPr>
              <a:lnSpc>
                <a:spcPct val="250000"/>
              </a:lnSpc>
            </a:pPr>
            <a:r>
              <a:rPr lang="ja-JP" altLang="en-US" dirty="0"/>
              <a:t>既存の</a:t>
            </a:r>
            <a:r>
              <a:rPr lang="en-US" altLang="ja-JP" dirty="0"/>
              <a:t>Excel</a:t>
            </a:r>
            <a:r>
              <a:rPr lang="ja-JP" altLang="en-US" dirty="0"/>
              <a:t>資産をそのまま活用可能</a:t>
            </a:r>
            <a:endParaRPr lang="en-US" altLang="ja-JP" dirty="0"/>
          </a:p>
          <a:p>
            <a:pPr>
              <a:lnSpc>
                <a:spcPct val="250000"/>
              </a:lnSpc>
            </a:pPr>
            <a:r>
              <a:rPr lang="ja-JP" altLang="en-US" dirty="0"/>
              <a:t>初期投資は</a:t>
            </a:r>
            <a:r>
              <a:rPr lang="en-US" altLang="ja-JP" dirty="0"/>
              <a:t>1</a:t>
            </a:r>
            <a:r>
              <a:rPr lang="ja-JP" altLang="en-US" dirty="0"/>
              <a:t>人年分の運用で回収、以降はメンテナンスコストのみ</a:t>
            </a:r>
          </a:p>
          <a:p>
            <a:pPr>
              <a:lnSpc>
                <a:spcPct val="250000"/>
              </a:lnSpc>
            </a:pPr>
            <a:r>
              <a:rPr lang="ja-JP" altLang="en-US" dirty="0"/>
              <a:t>段階的な自動化・将来的には完全なノーコード化へ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0525B4-6B4E-6445-B4F9-7E29EB40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0348BA-4A30-6B2D-A783-EDB4D17A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25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373339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8D49B-56EE-D351-4B9A-C4573030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10. QA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B041C5-6F9A-AB81-B13C-B88DEDF5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49EAE0-74AE-6E7A-B174-195CA072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58364D-7474-8CD3-CD63-16019FEC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26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964558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6C1648-ECCC-ED02-D5E8-0D8A2256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</a:t>
            </a:r>
            <a:r>
              <a:rPr lang="ja-JP" altLang="en-US" dirty="0"/>
              <a:t>背景</a:t>
            </a:r>
            <a:r>
              <a:rPr lang="en-US" altLang="ja-JP" dirty="0"/>
              <a:t>/</a:t>
            </a:r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FD887A-94E7-E3D5-960C-490DCA81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210000"/>
              </a:lnSpc>
            </a:pPr>
            <a:r>
              <a:rPr lang="ja-JP" altLang="en-US" dirty="0"/>
              <a:t>手動テストの記録・管理が煩雑</a:t>
            </a:r>
          </a:p>
          <a:p>
            <a:pPr>
              <a:lnSpc>
                <a:spcPct val="210000"/>
              </a:lnSpc>
            </a:pPr>
            <a:r>
              <a:rPr lang="ja-JP" altLang="en-US" dirty="0"/>
              <a:t>実施状況や不具合の可視化が困難</a:t>
            </a:r>
          </a:p>
          <a:p>
            <a:pPr>
              <a:lnSpc>
                <a:spcPct val="210000"/>
              </a:lnSpc>
            </a:pPr>
            <a:r>
              <a:rPr lang="ja-JP" altLang="en-US" dirty="0"/>
              <a:t>ブラウザ間の確認工数が多い</a:t>
            </a:r>
            <a:endParaRPr lang="en-US" altLang="ja-JP" dirty="0"/>
          </a:p>
          <a:p>
            <a:pPr>
              <a:lnSpc>
                <a:spcPct val="210000"/>
              </a:lnSpc>
            </a:pPr>
            <a:r>
              <a:rPr lang="ja-JP" altLang="en-US" dirty="0"/>
              <a:t>不具合報告／管理の属人化</a:t>
            </a:r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2183FE84-CE4F-BFB9-897B-026A5E50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17F8091B-87F7-F73D-5CD2-5AAF4C19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2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99882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04569-4206-B6D0-EE98-C18AC828E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B3A8F-CC73-9D27-A5A6-86ACE8B5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解決すること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9D7234-91CB-5A29-865E-6598108DA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>
              <a:lnSpc>
                <a:spcPct val="220000"/>
              </a:lnSpc>
            </a:pPr>
            <a:r>
              <a:rPr lang="en-US" altLang="ja-JP" dirty="0"/>
              <a:t>Excel</a:t>
            </a:r>
            <a:r>
              <a:rPr lang="ja-JP" altLang="en-US" dirty="0"/>
              <a:t>ベースのテスト設計を活用した</a:t>
            </a:r>
            <a:r>
              <a:rPr lang="en-US" altLang="ja-JP" dirty="0"/>
              <a:t>GUI</a:t>
            </a:r>
            <a:r>
              <a:rPr lang="ja-JP" altLang="en-US" dirty="0"/>
              <a:t>ツール</a:t>
            </a:r>
          </a:p>
          <a:p>
            <a:pPr>
              <a:lnSpc>
                <a:spcPct val="220000"/>
              </a:lnSpc>
            </a:pPr>
            <a:r>
              <a:rPr lang="ja-JP" altLang="en-US" dirty="0"/>
              <a:t>シナリオ管理・結果記録・不具合集約を一元化</a:t>
            </a:r>
          </a:p>
          <a:p>
            <a:pPr>
              <a:lnSpc>
                <a:spcPct val="220000"/>
              </a:lnSpc>
            </a:pPr>
            <a:r>
              <a:rPr lang="ja-JP" altLang="en-US" dirty="0"/>
              <a:t>マルチブラウザ（</a:t>
            </a:r>
            <a:r>
              <a:rPr lang="en-US" altLang="ja-JP" dirty="0"/>
              <a:t>Headless</a:t>
            </a:r>
            <a:r>
              <a:rPr lang="ja-JP" altLang="en-US" dirty="0"/>
              <a:t>含む）対応</a:t>
            </a:r>
            <a:endParaRPr lang="en-US" altLang="ja-JP" dirty="0"/>
          </a:p>
          <a:p>
            <a:pPr>
              <a:lnSpc>
                <a:spcPct val="220000"/>
              </a:lnSpc>
            </a:pPr>
            <a:r>
              <a:rPr lang="ja-JP" altLang="en-US" dirty="0"/>
              <a:t>テストコード雛形の自動生成</a:t>
            </a:r>
          </a:p>
        </p:txBody>
      </p:sp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4608B3E9-EAEF-E769-9331-7B18A2BB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4CC7E3D-4FE4-129A-55DE-6EE61779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3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453597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8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48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70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4AAD1-7C68-4B50-A4E4-C8C0970E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導入メリット① </a:t>
            </a:r>
            <a:r>
              <a:rPr kumimoji="1" lang="en-US" altLang="ja-JP" dirty="0"/>
              <a:t>: </a:t>
            </a:r>
            <a:r>
              <a:rPr lang="ja-JP" altLang="en-US" dirty="0"/>
              <a:t>効率化・自動化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712009-F199-31A4-650A-A5967210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ja-JP" altLang="en-US" b="1" dirty="0"/>
              <a:t>自動実行</a:t>
            </a:r>
            <a:r>
              <a:rPr lang="ja-JP" altLang="en-US" dirty="0"/>
              <a:t>で“手でやる”作業を大幅削減</a:t>
            </a:r>
            <a:endParaRPr lang="en-US" altLang="ja-JP" dirty="0"/>
          </a:p>
          <a:p>
            <a:pPr>
              <a:lnSpc>
                <a:spcPct val="250000"/>
              </a:lnSpc>
            </a:pPr>
            <a:r>
              <a:rPr lang="ja-JP" altLang="en-US" dirty="0"/>
              <a:t>定例回帰テストの時間を</a:t>
            </a:r>
            <a:r>
              <a:rPr lang="en-US" altLang="ja-JP" b="1" dirty="0"/>
              <a:t>80%</a:t>
            </a:r>
            <a:r>
              <a:rPr lang="ja-JP" altLang="en-US" b="1" dirty="0"/>
              <a:t>以上削減</a:t>
            </a:r>
            <a:endParaRPr lang="en-US" altLang="ja-JP" b="1" dirty="0"/>
          </a:p>
          <a:p>
            <a:pPr>
              <a:lnSpc>
                <a:spcPct val="250000"/>
              </a:lnSpc>
            </a:pPr>
            <a:r>
              <a:rPr lang="en-US" altLang="ja-JP" dirty="0"/>
              <a:t>GUI</a:t>
            </a:r>
            <a:r>
              <a:rPr lang="ja-JP" altLang="en-US" dirty="0"/>
              <a:t>で</a:t>
            </a:r>
            <a:r>
              <a:rPr lang="ja-JP" altLang="en-US" b="1" dirty="0"/>
              <a:t>ワンクリック実行／進捗管理</a:t>
            </a:r>
            <a:endParaRPr kumimoji="1" lang="ja-JP" altLang="en-US" b="1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48FBA4-9279-D195-7F8F-E00E51AF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DF111E-1BD7-1B4A-48CA-B21FBC01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4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231472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A8B85-C1A6-BA9D-692A-200F9085D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7AF0-B50D-75E5-55B1-E828122B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導入メリット</a:t>
            </a:r>
            <a:r>
              <a:rPr lang="ja-JP" altLang="en-US" dirty="0"/>
              <a:t>②：属人化解消・可視化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223FAC-A43D-56E4-4D33-91C644F86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ja-JP" dirty="0"/>
              <a:t>GUI</a:t>
            </a:r>
            <a:r>
              <a:rPr lang="ja-JP" altLang="en-US" dirty="0"/>
              <a:t>ー</a:t>
            </a:r>
            <a:r>
              <a:rPr lang="en-US" altLang="ja-JP" dirty="0"/>
              <a:t>Excel</a:t>
            </a:r>
            <a:r>
              <a:rPr lang="ja-JP" altLang="en-US" dirty="0"/>
              <a:t>ベースで</a:t>
            </a:r>
            <a:r>
              <a:rPr lang="ja-JP" altLang="en-US" b="1" dirty="0"/>
              <a:t>誰でもシナリオ作成・更新可能</a:t>
            </a:r>
            <a:endParaRPr lang="en-US" altLang="ja-JP" b="1" dirty="0"/>
          </a:p>
          <a:p>
            <a:pPr>
              <a:lnSpc>
                <a:spcPct val="250000"/>
              </a:lnSpc>
            </a:pPr>
            <a:r>
              <a:rPr lang="ja-JP" altLang="en-US" dirty="0"/>
              <a:t>実行状況・不具合をチーム全体で共有</a:t>
            </a:r>
            <a:endParaRPr lang="en-US" altLang="ja-JP" dirty="0"/>
          </a:p>
          <a:p>
            <a:pPr>
              <a:lnSpc>
                <a:spcPct val="250000"/>
              </a:lnSpc>
            </a:pPr>
            <a:r>
              <a:rPr lang="ja-JP" altLang="en-US" dirty="0"/>
              <a:t>手順記憶に依存しない運用体制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EA43CB-C602-6247-CABC-08B230FF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BAAFEA-63DE-09CB-9A88-5B21CC72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5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292308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7CD41-E083-110C-3862-69C3E5D47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B0880D-979C-6FEC-7291-43E2B402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導入メリット</a:t>
            </a:r>
            <a:r>
              <a:rPr lang="ja-JP" altLang="en-US" dirty="0"/>
              <a:t>③：品質向上と早期発見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963F0C-B185-158D-BB64-617E617D4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ja-JP" altLang="en-US" dirty="0"/>
              <a:t>チェックリスト</a:t>
            </a:r>
            <a:r>
              <a:rPr lang="ja-JP" altLang="en-US" b="1" dirty="0"/>
              <a:t>漏れゼロの標準化</a:t>
            </a:r>
            <a:endParaRPr lang="en-US" altLang="ja-JP" b="1" dirty="0"/>
          </a:p>
          <a:p>
            <a:pPr>
              <a:lnSpc>
                <a:spcPct val="250000"/>
              </a:lnSpc>
            </a:pPr>
            <a:r>
              <a:rPr lang="ja-JP" altLang="en-US" dirty="0"/>
              <a:t>自動生成コードで</a:t>
            </a:r>
            <a:r>
              <a:rPr lang="ja-JP" altLang="en-US" b="1" dirty="0"/>
              <a:t>実装もれを防止</a:t>
            </a:r>
            <a:endParaRPr lang="en-US" altLang="ja-JP" b="1" dirty="0"/>
          </a:p>
          <a:p>
            <a:pPr>
              <a:lnSpc>
                <a:spcPct val="250000"/>
              </a:lnSpc>
            </a:pPr>
            <a:r>
              <a:rPr lang="ja-JP" altLang="en-US" dirty="0"/>
              <a:t>スクショ・ログから</a:t>
            </a:r>
            <a:r>
              <a:rPr lang="ja-JP" altLang="en-US" b="1" dirty="0"/>
              <a:t>原因分析を迅速化</a:t>
            </a:r>
            <a:endParaRPr kumimoji="1" lang="ja-JP" altLang="en-US" b="1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9AE024-9BA1-448E-14E1-BEF37E2E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9F68AF-957A-777B-8663-44107A73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6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224575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50B8B-32A6-D70D-E1EE-87742B95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 </a:t>
            </a:r>
            <a:r>
              <a:rPr kumimoji="1" lang="ja-JP" altLang="en-US" dirty="0"/>
              <a:t>コスト削減効果</a:t>
            </a:r>
            <a:br>
              <a:rPr kumimoji="1" lang="en-US" altLang="ja-JP" sz="2000" dirty="0"/>
            </a:br>
            <a:br>
              <a:rPr kumimoji="1" lang="en-US" altLang="ja-JP" sz="2000" dirty="0"/>
            </a:br>
            <a:r>
              <a:rPr kumimoji="1" lang="ja-JP" altLang="en-US" sz="2000" dirty="0"/>
              <a:t>削減効果</a:t>
            </a:r>
            <a:r>
              <a:rPr lang="ja-JP" altLang="en-US" sz="2000" dirty="0"/>
              <a:t>予測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4F78C90-BEBA-9F92-3C08-4B4280CFA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前提条件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8713D6BC-840D-D29D-5CFF-35F167FC20D5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1</a:t>
            </a:r>
            <a:r>
              <a:rPr lang="ja-JP" altLang="en-US" sz="1800" dirty="0"/>
              <a:t>人月</a:t>
            </a:r>
            <a:endParaRPr lang="en-US" altLang="ja-JP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160</a:t>
            </a:r>
            <a:r>
              <a:rPr lang="ja-JP" altLang="en-US" sz="1600" dirty="0"/>
              <a:t>時間</a:t>
            </a:r>
            <a:endParaRPr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100</a:t>
            </a:r>
            <a:r>
              <a:rPr lang="ja-JP" altLang="en-US" sz="1600" dirty="0"/>
              <a:t>万円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dirty="0"/>
              <a:t>手動から自動へ移行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dirty="0"/>
              <a:t>テスト内容</a:t>
            </a:r>
            <a:endParaRPr lang="en-US" altLang="ja-JP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フロントエンド</a:t>
            </a:r>
            <a:endParaRPr lang="en-US" altLang="ja-JP" sz="16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68B0FEA-4450-79B3-E1EF-F0D1F1B82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ja-JP" altLang="en-US" dirty="0"/>
              <a:t>前提シナリオ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70FA4C5E-9CF3-1864-A56E-1A95434588F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dirty="0"/>
              <a:t>テストケース数</a:t>
            </a:r>
            <a:endParaRPr lang="en-US" altLang="ja-JP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50</a:t>
            </a:r>
            <a:r>
              <a:rPr lang="ja-JP" altLang="en-US" sz="1600" dirty="0"/>
              <a:t>件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dirty="0"/>
              <a:t>手動テスト所要時間</a:t>
            </a:r>
            <a:endParaRPr lang="en-US" altLang="ja-JP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平均</a:t>
            </a:r>
            <a:r>
              <a:rPr lang="en-US" altLang="ja-JP" sz="1600" dirty="0"/>
              <a:t>5</a:t>
            </a:r>
            <a:r>
              <a:rPr lang="ja-JP" altLang="en-US" sz="1600" dirty="0"/>
              <a:t>分／件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dirty="0"/>
              <a:t>回帰テスト実施頻度</a:t>
            </a:r>
            <a:endParaRPr lang="en-US" altLang="ja-JP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週</a:t>
            </a:r>
            <a:r>
              <a:rPr lang="en-US" altLang="ja-JP" sz="1600" dirty="0"/>
              <a:t>1</a:t>
            </a:r>
            <a:r>
              <a:rPr lang="ja-JP" altLang="en-US" sz="1600" dirty="0"/>
              <a:t>回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 dirty="0"/>
              <a:t>月あたり稼働週数</a:t>
            </a:r>
            <a:endParaRPr lang="en-US" altLang="ja-JP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4</a:t>
            </a:r>
            <a:r>
              <a:rPr lang="ja-JP" altLang="en-US" sz="1600" dirty="0"/>
              <a:t>週間</a:t>
            </a:r>
            <a:endParaRPr lang="en-US" altLang="ja-JP" sz="1600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1880CD2-08A1-0DF4-A48D-0578EB64E5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削減予想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650727AA-6CAE-A916-BCFF-98F842B9B2CC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ja-JP" altLang="en-US" b="1" dirty="0"/>
              <a:t>月あたり工数 コスト</a:t>
            </a:r>
            <a:endParaRPr lang="en-US" altLang="ja-JP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導入前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16.7 </a:t>
            </a:r>
            <a:r>
              <a:rPr lang="ja-JP" altLang="en-US" dirty="0"/>
              <a:t>時間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104,375 </a:t>
            </a:r>
            <a:r>
              <a:rPr lang="ja-JP" altLang="en-US" dirty="0"/>
              <a:t>円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導入後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3 </a:t>
            </a:r>
            <a:r>
              <a:rPr lang="ja-JP" altLang="en-US" dirty="0"/>
              <a:t>時間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18,750 </a:t>
            </a:r>
            <a:r>
              <a:rPr lang="ja-JP" altLang="en-US" dirty="0"/>
              <a:t>円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7A0CA0-FE02-2ED5-F966-31478333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155A77-7335-FA49-6E23-DD165489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7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347513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uiExpand="1" build="p"/>
      <p:bldP spid="7" grpId="0" build="p"/>
      <p:bldP spid="10" grpId="0" uiExpand="1" build="p"/>
      <p:bldP spid="8" grpId="0" build="p"/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コンテンツ プレースホルダー 12">
            <a:extLst>
              <a:ext uri="{FF2B5EF4-FFF2-40B4-BE49-F238E27FC236}">
                <a16:creationId xmlns:a16="http://schemas.microsoft.com/office/drawing/2014/main" id="{BD74E237-0E1D-3B60-EFF9-04B508711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459558"/>
              </p:ext>
            </p:extLst>
          </p:nvPr>
        </p:nvGraphicFramePr>
        <p:xfrm>
          <a:off x="1141413" y="2966721"/>
          <a:ext cx="990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10106644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48130840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03180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項目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想定工数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コスト（円）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92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ツール開発・</a:t>
                      </a:r>
                      <a:r>
                        <a:rPr lang="en-US" altLang="ja-JP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PoC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0.5</a:t>
                      </a:r>
                      <a:r>
                        <a:rPr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人月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50</a:t>
                      </a:r>
                      <a:r>
                        <a:rPr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万円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2713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シナリオ</a:t>
                      </a:r>
                      <a:r>
                        <a:rPr lang="en-US" altLang="ja-JP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Excel</a:t>
                      </a:r>
                      <a:r>
                        <a:rPr lang="ja-JP" altLang="en-US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連携・</a:t>
                      </a:r>
                      <a:r>
                        <a:rPr lang="en-US" altLang="ja-JP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UI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0.5</a:t>
                      </a:r>
                      <a:r>
                        <a:rPr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人月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50</a:t>
                      </a:r>
                      <a:r>
                        <a:rPr lang="ja-JP" altLang="en-US" dirty="0"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万円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93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合計初期投資</a:t>
                      </a:r>
                      <a:endParaRPr lang="zh-TW" altLang="en-US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</a:t>
                      </a:r>
                      <a:r>
                        <a:rPr lang="ja-JP" altLang="en-US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人月＝</a:t>
                      </a:r>
                      <a:r>
                        <a:rPr lang="en-US" altLang="ja-JP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160</a:t>
                      </a:r>
                      <a:r>
                        <a:rPr lang="en-US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h</a:t>
                      </a:r>
                      <a:endParaRPr lang="en-US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100</a:t>
                      </a:r>
                      <a:r>
                        <a:rPr lang="ja-JP" altLang="en-US" b="1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万円</a:t>
                      </a:r>
                      <a:endParaRPr lang="ja-JP" altLang="en-US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621967"/>
                  </a:ext>
                </a:extLst>
              </a:tr>
            </a:tbl>
          </a:graphicData>
        </a:graphic>
      </p:graphicFrame>
      <p:sp>
        <p:nvSpPr>
          <p:cNvPr id="9" name="フッター プレースホルダー 8">
            <a:extLst>
              <a:ext uri="{FF2B5EF4-FFF2-40B4-BE49-F238E27FC236}">
                <a16:creationId xmlns:a16="http://schemas.microsoft.com/office/drawing/2014/main" id="{EE456F51-AAD4-7805-6227-41006176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ja-JP" noProof="0"/>
              <a:t>Copyright © Soma Munehiro</a:t>
            </a:r>
            <a:endParaRPr lang="ja-JP" altLang="en-US" noProof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F70CE3EE-A8BE-6A33-D0EE-3AC0A69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ja-JP" noProof="0" smtClean="0"/>
              <a:t>8</a:t>
            </a:fld>
            <a:endParaRPr lang="ja-JP" altLang="en-US" noProof="0"/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FA9AE8CF-0FDB-8C37-C4E7-CE556ECA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ja-JP" dirty="0"/>
              <a:t>4.</a:t>
            </a:r>
            <a:r>
              <a:rPr lang="ja-JP" altLang="en-US" dirty="0"/>
              <a:t> </a:t>
            </a:r>
            <a:r>
              <a:rPr kumimoji="1" lang="ja-JP" altLang="en-US" dirty="0"/>
              <a:t>コスト削減効果</a:t>
            </a:r>
            <a:br>
              <a:rPr kumimoji="1" lang="en-US" altLang="ja-JP" sz="2000" dirty="0"/>
            </a:br>
            <a:br>
              <a:rPr kumimoji="1" lang="en-US" altLang="ja-JP" sz="2000" dirty="0"/>
            </a:br>
            <a:r>
              <a:rPr kumimoji="1" lang="ja-JP" altLang="en-US" sz="2000" dirty="0"/>
              <a:t>自動化導入コスト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422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84_TF22898775_Win32" id="{D26809F8-7B52-4325-9982-B42BF6CC833D}" vid="{04B2958C-9D2C-4056-9E31-6F97099F8987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18BD99-41E9-467C-9777-74587F831718}">
  <ds:schemaRefs>
    <ds:schemaRef ds:uri="16c05727-aa75-4e4a-9b5f-8a80a1165891"/>
    <ds:schemaRef ds:uri="71af3243-3dd4-4a8d-8c0d-dd76da1f02a5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モダンなデザイン</Template>
  <TotalTime>1873</TotalTime>
  <Words>1494</Words>
  <Application>Microsoft Office PowerPoint</Application>
  <PresentationFormat>ワイド画面</PresentationFormat>
  <Paragraphs>262</Paragraphs>
  <Slides>27</Slides>
  <Notes>2</Notes>
  <HiddenSlides>8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Meiryo UI</vt:lpstr>
      <vt:lpstr>ＭＳ Ｐゴシック</vt:lpstr>
      <vt:lpstr>游ゴシック</vt:lpstr>
      <vt:lpstr>游ゴシック Light</vt:lpstr>
      <vt:lpstr>Arial</vt:lpstr>
      <vt:lpstr>Tw Cen MT</vt:lpstr>
      <vt:lpstr>回路</vt:lpstr>
      <vt:lpstr>デザインの設定</vt:lpstr>
      <vt:lpstr>Test automation tools</vt:lpstr>
      <vt:lpstr>アジェンダ</vt:lpstr>
      <vt:lpstr>1. 背景/目的</vt:lpstr>
      <vt:lpstr>2. 解決すること</vt:lpstr>
      <vt:lpstr>3. 導入メリット① : 効率化・自動化</vt:lpstr>
      <vt:lpstr>3. 導入メリット②：属人化解消・可視化</vt:lpstr>
      <vt:lpstr>3. 導入メリット③：品質向上と早期発見</vt:lpstr>
      <vt:lpstr>4. コスト削減効果  削減効果予測</vt:lpstr>
      <vt:lpstr>4. コスト削減効果  自動化導入コスト</vt:lpstr>
      <vt:lpstr>4. コスト削減効果  導入時の効果</vt:lpstr>
      <vt:lpstr>4. コスト削減効果  導入時の効果</vt:lpstr>
      <vt:lpstr>3. 導入することで得られるメリット</vt:lpstr>
      <vt:lpstr>3. 導入することで得られるメリット  ①テスト実行の効率化・自動化</vt:lpstr>
      <vt:lpstr>3. 導入することで得られるメリット  ②属人化の解消・誰でも使えるUI</vt:lpstr>
      <vt:lpstr>3. 導入することで得られるメリット  ③一元的な情報管理</vt:lpstr>
      <vt:lpstr>3. 導入することで得られるメリット  ④品質向上と不具合早期発見</vt:lpstr>
      <vt:lpstr>3. 導入することで得られるメリット  ④品質向上と不具合早期発見</vt:lpstr>
      <vt:lpstr>3. 導入することで得られるメリット  ⑤コミュニケーションの円滑化</vt:lpstr>
      <vt:lpstr>3. 導入することで得られるメリット  ⑥将来的な拡張性と保守性</vt:lpstr>
      <vt:lpstr>5. システム構成  構成図</vt:lpstr>
      <vt:lpstr>6. 主要機能  概要</vt:lpstr>
      <vt:lpstr>6. 主要機能  保存・出力データ例</vt:lpstr>
      <vt:lpstr>7. 技術構成・選定理由  使用予定技術 開発速度重視の場合</vt:lpstr>
      <vt:lpstr>7. 技術構成・選定理由  その他候補</vt:lpstr>
      <vt:lpstr>8. 今後の展望</vt:lpstr>
      <vt:lpstr>9. まとめ</vt:lpstr>
      <vt:lpstr>10. 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admin-dev</dc:creator>
  <cp:lastModifiedBy>admin-dev</cp:lastModifiedBy>
  <cp:revision>6</cp:revision>
  <dcterms:created xsi:type="dcterms:W3CDTF">2025-05-11T00:34:00Z</dcterms:created>
  <dcterms:modified xsi:type="dcterms:W3CDTF">2025-05-12T07:47:44Z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