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4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72BAA-1AAB-4996-B28F-D96060A52D7D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56118-22EF-4B97-A1CE-F39739735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3955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35771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0726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491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12772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4202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4645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8043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864968"/>
            <a:ext cx="548700" cy="895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00BEF2"/>
                </a:solidFill>
              </a:rPr>
              <a:pPr/>
              <a:t>‹#›</a:t>
            </a:fld>
            <a:endParaRPr lang="en">
              <a:solidFill>
                <a:srgbClr val="00BEF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85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1B4C-475D-4BEF-95A7-081049C6009E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11B4C-475D-4BEF-95A7-081049C6009E}" type="datetimeFigureOut">
              <a:rPr lang="en-US" smtClean="0"/>
              <a:pPr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93FD-477A-4412-8AAA-9166BCAF0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817258" y="110967"/>
            <a:ext cx="548700" cy="895199"/>
          </a:xfrm>
        </p:spPr>
        <p:txBody>
          <a:bodyPr vert="horz" lIns="91440" tIns="45720" rIns="91440" bIns="45720" rtlCol="0" anchor="b"/>
          <a:lstStyle/>
          <a:p>
            <a:fld id="{00000000-1234-1234-1234-123412341234}" type="slidenum">
              <a:rPr lang="en"/>
              <a:pPr/>
              <a:t>1</a:t>
            </a:fld>
            <a:endParaRPr lang="e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7013">
            <a:off x="5755785" y="3905328"/>
            <a:ext cx="709273" cy="531955"/>
          </a:xfrm>
          <a:prstGeom prst="rect">
            <a:avLst/>
          </a:prstGeom>
        </p:spPr>
      </p:pic>
      <p:sp>
        <p:nvSpPr>
          <p:cNvPr id="24" name="Freeform 23"/>
          <p:cNvSpPr>
            <a:spLocks noChangeArrowheads="1"/>
          </p:cNvSpPr>
          <p:nvPr/>
        </p:nvSpPr>
        <p:spPr bwMode="auto">
          <a:xfrm>
            <a:off x="7064728" y="2942184"/>
            <a:ext cx="1505061" cy="1544101"/>
          </a:xfrm>
          <a:custGeom>
            <a:avLst/>
            <a:gdLst>
              <a:gd name="T0" fmla="*/ 363 w 461"/>
              <a:gd name="T1" fmla="*/ 336 h 443"/>
              <a:gd name="T2" fmla="*/ 363 w 461"/>
              <a:gd name="T3" fmla="*/ 336 h 443"/>
              <a:gd name="T4" fmla="*/ 284 w 461"/>
              <a:gd name="T5" fmla="*/ 248 h 443"/>
              <a:gd name="T6" fmla="*/ 310 w 461"/>
              <a:gd name="T7" fmla="*/ 195 h 443"/>
              <a:gd name="T8" fmla="*/ 328 w 461"/>
              <a:gd name="T9" fmla="*/ 151 h 443"/>
              <a:gd name="T10" fmla="*/ 319 w 461"/>
              <a:gd name="T11" fmla="*/ 132 h 443"/>
              <a:gd name="T12" fmla="*/ 328 w 461"/>
              <a:gd name="T13" fmla="*/ 88 h 443"/>
              <a:gd name="T14" fmla="*/ 230 w 461"/>
              <a:gd name="T15" fmla="*/ 0 h 443"/>
              <a:gd name="T16" fmla="*/ 132 w 461"/>
              <a:gd name="T17" fmla="*/ 88 h 443"/>
              <a:gd name="T18" fmla="*/ 141 w 461"/>
              <a:gd name="T19" fmla="*/ 132 h 443"/>
              <a:gd name="T20" fmla="*/ 132 w 461"/>
              <a:gd name="T21" fmla="*/ 151 h 443"/>
              <a:gd name="T22" fmla="*/ 150 w 461"/>
              <a:gd name="T23" fmla="*/ 195 h 443"/>
              <a:gd name="T24" fmla="*/ 177 w 461"/>
              <a:gd name="T25" fmla="*/ 248 h 443"/>
              <a:gd name="T26" fmla="*/ 97 w 461"/>
              <a:gd name="T27" fmla="*/ 336 h 443"/>
              <a:gd name="T28" fmla="*/ 0 w 461"/>
              <a:gd name="T29" fmla="*/ 398 h 443"/>
              <a:gd name="T30" fmla="*/ 0 w 461"/>
              <a:gd name="T31" fmla="*/ 442 h 443"/>
              <a:gd name="T32" fmla="*/ 230 w 461"/>
              <a:gd name="T33" fmla="*/ 442 h 443"/>
              <a:gd name="T34" fmla="*/ 460 w 461"/>
              <a:gd name="T35" fmla="*/ 442 h 443"/>
              <a:gd name="T36" fmla="*/ 460 w 461"/>
              <a:gd name="T37" fmla="*/ 398 h 443"/>
              <a:gd name="T38" fmla="*/ 363 w 461"/>
              <a:gd name="T39" fmla="*/ 336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9" tIns="60949" rIns="121899" bIns="60949"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4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93" y="4735289"/>
            <a:ext cx="535485" cy="7139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259" y="5092280"/>
            <a:ext cx="470740" cy="627653"/>
          </a:xfrm>
          <a:prstGeom prst="rect">
            <a:avLst/>
          </a:prstGeom>
        </p:spPr>
      </p:pic>
      <p:grpSp>
        <p:nvGrpSpPr>
          <p:cNvPr id="2" name="Shape 479"/>
          <p:cNvGrpSpPr/>
          <p:nvPr/>
        </p:nvGrpSpPr>
        <p:grpSpPr>
          <a:xfrm>
            <a:off x="5885495" y="2808072"/>
            <a:ext cx="954308" cy="1086791"/>
            <a:chOff x="3955900" y="2984500"/>
            <a:chExt cx="414000" cy="422525"/>
          </a:xfrm>
        </p:grpSpPr>
        <p:sp>
          <p:nvSpPr>
            <p:cNvPr id="32" name="Shape 48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867"/>
            </a:p>
          </p:txBody>
        </p:sp>
        <p:sp>
          <p:nvSpPr>
            <p:cNvPr id="33" name="Shape 48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867"/>
            </a:p>
          </p:txBody>
        </p:sp>
        <p:sp>
          <p:nvSpPr>
            <p:cNvPr id="34" name="Shape 482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endParaRPr sz="1867"/>
            </a:p>
          </p:txBody>
        </p:sp>
      </p:grpSp>
      <p:sp>
        <p:nvSpPr>
          <p:cNvPr id="3" name="Moon 2"/>
          <p:cNvSpPr/>
          <p:nvPr/>
        </p:nvSpPr>
        <p:spPr>
          <a:xfrm rot="18432247">
            <a:off x="5325593" y="3151221"/>
            <a:ext cx="2402317" cy="3762327"/>
          </a:xfrm>
          <a:prstGeom prst="moon">
            <a:avLst>
              <a:gd name="adj" fmla="val 52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384573" y="1542046"/>
            <a:ext cx="7668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cs typeface="Times New Roman" panose="02020603050405020304" pitchFamily="18" charset="0"/>
              </a:rPr>
              <a:t>SOFTWARE TESTING </a:t>
            </a:r>
            <a:r>
              <a:rPr lang="en-US" sz="4000" dirty="0">
                <a:cs typeface="Times New Roman" panose="02020603050405020304" pitchFamily="18" charset="0"/>
              </a:rPr>
              <a:t>- </a:t>
            </a:r>
            <a:r>
              <a:rPr lang="ja-JP" altLang="en-US" sz="4000" dirty="0">
                <a:cs typeface="Times New Roman" panose="02020603050405020304" pitchFamily="18" charset="0"/>
              </a:rPr>
              <a:t>ソフトウェアテス</a:t>
            </a:r>
            <a:r>
              <a:rPr lang="ja-JP" altLang="en-US" sz="4000" dirty="0" smtClean="0">
                <a:cs typeface="Times New Roman" panose="02020603050405020304" pitchFamily="18" charset="0"/>
              </a:rPr>
              <a:t>ト</a:t>
            </a:r>
            <a:endParaRPr 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8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 rot="21250921" flipH="1">
            <a:off x="3387893" y="3327702"/>
            <a:ext cx="3212647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6" name="Freeform 5"/>
          <p:cNvSpPr/>
          <p:nvPr/>
        </p:nvSpPr>
        <p:spPr>
          <a:xfrm rot="349079">
            <a:off x="2489856" y="4340071"/>
            <a:ext cx="3212647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7" name="Freeform 6"/>
          <p:cNvSpPr/>
          <p:nvPr/>
        </p:nvSpPr>
        <p:spPr>
          <a:xfrm rot="349079">
            <a:off x="2489855" y="2205771"/>
            <a:ext cx="3212647" cy="2309583"/>
          </a:xfrm>
          <a:custGeom>
            <a:avLst/>
            <a:gdLst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706582 h 1482436"/>
              <a:gd name="connsiteX1" fmla="*/ 2410691 w 2410691"/>
              <a:gd name="connsiteY1" fmla="*/ 1482436 h 1482436"/>
              <a:gd name="connsiteX2" fmla="*/ 2092037 w 2410691"/>
              <a:gd name="connsiteY2" fmla="*/ 512618 h 1482436"/>
              <a:gd name="connsiteX3" fmla="*/ 1510146 w 2410691"/>
              <a:gd name="connsiteY3" fmla="*/ 0 h 1482436"/>
              <a:gd name="connsiteX4" fmla="*/ 0 w 2410691"/>
              <a:gd name="connsiteY4" fmla="*/ 706582 h 1482436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092037 w 2410691"/>
              <a:gd name="connsiteY2" fmla="*/ 6793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695884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94791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  <a:gd name="connsiteX0" fmla="*/ 0 w 2410691"/>
              <a:gd name="connsiteY0" fmla="*/ 873270 h 1649124"/>
              <a:gd name="connsiteX1" fmla="*/ 2410691 w 2410691"/>
              <a:gd name="connsiteY1" fmla="*/ 1649124 h 1649124"/>
              <a:gd name="connsiteX2" fmla="*/ 2192050 w 2410691"/>
              <a:gd name="connsiteY2" fmla="*/ 641206 h 1649124"/>
              <a:gd name="connsiteX3" fmla="*/ 1548133 w 2410691"/>
              <a:gd name="connsiteY3" fmla="*/ 0 h 1649124"/>
              <a:gd name="connsiteX4" fmla="*/ 0 w 2410691"/>
              <a:gd name="connsiteY4" fmla="*/ 873270 h 164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0691" h="1649124">
                <a:moveTo>
                  <a:pt x="0" y="873270"/>
                </a:moveTo>
                <a:cubicBezTo>
                  <a:pt x="910244" y="895668"/>
                  <a:pt x="1812867" y="1238106"/>
                  <a:pt x="2410691" y="1649124"/>
                </a:cubicBezTo>
                <a:lnTo>
                  <a:pt x="2192050" y="641206"/>
                </a:lnTo>
                <a:cubicBezTo>
                  <a:pt x="2107623" y="436996"/>
                  <a:pt x="1951647" y="226118"/>
                  <a:pt x="1548133" y="0"/>
                </a:cubicBezTo>
                <a:cubicBezTo>
                  <a:pt x="1073296" y="254397"/>
                  <a:pt x="838819" y="413663"/>
                  <a:pt x="0" y="87327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7000"/>
                </a:schemeClr>
              </a:gs>
              <a:gs pos="66000">
                <a:schemeClr val="bg1">
                  <a:shade val="67500"/>
                  <a:satMod val="115000"/>
                  <a:alpha val="10000"/>
                  <a:lumMod val="56000"/>
                  <a:lumOff val="44000"/>
                </a:schemeClr>
              </a:gs>
              <a:gs pos="100000">
                <a:schemeClr val="bg1">
                  <a:shade val="100000"/>
                  <a:satMod val="115000"/>
                  <a:alpha val="0"/>
                  <a:lumMod val="0"/>
                  <a:lumOff val="100000"/>
                </a:schemeClr>
              </a:gs>
            </a:gsLst>
            <a:lin ang="600000" scaled="0"/>
            <a:tileRect/>
          </a:gradFill>
          <a:ln w="3175"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1400"/>
          </a:p>
        </p:txBody>
      </p:sp>
      <p:sp>
        <p:nvSpPr>
          <p:cNvPr id="8" name="Freeform 7"/>
          <p:cNvSpPr/>
          <p:nvPr/>
        </p:nvSpPr>
        <p:spPr>
          <a:xfrm>
            <a:off x="3820974" y="1959427"/>
            <a:ext cx="388144" cy="1492757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Round Same Side Corner Rectangle 8"/>
          <p:cNvSpPr/>
          <p:nvPr/>
        </p:nvSpPr>
        <p:spPr>
          <a:xfrm rot="16200000">
            <a:off x="2285077" y="1914701"/>
            <a:ext cx="1000105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flipH="1">
            <a:off x="4993740" y="2920372"/>
            <a:ext cx="2459831" cy="1604963"/>
            <a:chOff x="5187951" y="1304132"/>
            <a:chExt cx="3278980" cy="1604168"/>
          </a:xfrm>
          <a:solidFill>
            <a:schemeClr val="accent6">
              <a:lumMod val="50000"/>
            </a:schemeClr>
          </a:solidFill>
        </p:grpSpPr>
        <p:sp>
          <p:nvSpPr>
            <p:cNvPr id="11" name="Freeform 10"/>
            <p:cNvSpPr/>
            <p:nvPr/>
          </p:nvSpPr>
          <p:spPr>
            <a:xfrm>
              <a:off x="7949531" y="1304132"/>
              <a:ext cx="517400" cy="1604168"/>
            </a:xfrm>
            <a:custGeom>
              <a:avLst/>
              <a:gdLst>
                <a:gd name="connsiteX0" fmla="*/ 508000 w 514350"/>
                <a:gd name="connsiteY0" fmla="*/ 0 h 1606550"/>
                <a:gd name="connsiteX1" fmla="*/ 0 w 514350"/>
                <a:gd name="connsiteY1" fmla="*/ 539750 h 1606550"/>
                <a:gd name="connsiteX2" fmla="*/ 0 w 514350"/>
                <a:gd name="connsiteY2" fmla="*/ 1606550 h 1606550"/>
                <a:gd name="connsiteX3" fmla="*/ 514350 w 514350"/>
                <a:gd name="connsiteY3" fmla="*/ 1085850 h 1606550"/>
                <a:gd name="connsiteX4" fmla="*/ 508000 w 514350"/>
                <a:gd name="connsiteY4" fmla="*/ 0 h 1606550"/>
                <a:gd name="connsiteX0" fmla="*/ 515144 w 515676"/>
                <a:gd name="connsiteY0" fmla="*/ 0 h 1606550"/>
                <a:gd name="connsiteX1" fmla="*/ 0 w 515676"/>
                <a:gd name="connsiteY1" fmla="*/ 539750 h 1606550"/>
                <a:gd name="connsiteX2" fmla="*/ 0 w 515676"/>
                <a:gd name="connsiteY2" fmla="*/ 1606550 h 1606550"/>
                <a:gd name="connsiteX3" fmla="*/ 514350 w 515676"/>
                <a:gd name="connsiteY3" fmla="*/ 1085850 h 1606550"/>
                <a:gd name="connsiteX4" fmla="*/ 515144 w 515676"/>
                <a:gd name="connsiteY4" fmla="*/ 0 h 1606550"/>
                <a:gd name="connsiteX0" fmla="*/ 515144 w 516731"/>
                <a:gd name="connsiteY0" fmla="*/ 0 h 1606550"/>
                <a:gd name="connsiteX1" fmla="*/ 0 w 516731"/>
                <a:gd name="connsiteY1" fmla="*/ 539750 h 1606550"/>
                <a:gd name="connsiteX2" fmla="*/ 0 w 516731"/>
                <a:gd name="connsiteY2" fmla="*/ 1606550 h 1606550"/>
                <a:gd name="connsiteX3" fmla="*/ 516731 w 516731"/>
                <a:gd name="connsiteY3" fmla="*/ 1078706 h 1606550"/>
                <a:gd name="connsiteX4" fmla="*/ 515144 w 516731"/>
                <a:gd name="connsiteY4" fmla="*/ 0 h 1606550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7525 w 518057"/>
                <a:gd name="connsiteY0" fmla="*/ 0 h 1608931"/>
                <a:gd name="connsiteX1" fmla="*/ 0 w 518057"/>
                <a:gd name="connsiteY1" fmla="*/ 542131 h 1608931"/>
                <a:gd name="connsiteX2" fmla="*/ 0 w 518057"/>
                <a:gd name="connsiteY2" fmla="*/ 1608931 h 1608931"/>
                <a:gd name="connsiteX3" fmla="*/ 516731 w 518057"/>
                <a:gd name="connsiteY3" fmla="*/ 1081087 h 1608931"/>
                <a:gd name="connsiteX4" fmla="*/ 517525 w 518057"/>
                <a:gd name="connsiteY4" fmla="*/ 0 h 1608931"/>
                <a:gd name="connsiteX0" fmla="*/ 515144 w 516731"/>
                <a:gd name="connsiteY0" fmla="*/ 0 h 1611312"/>
                <a:gd name="connsiteX1" fmla="*/ 0 w 516731"/>
                <a:gd name="connsiteY1" fmla="*/ 544512 h 1611312"/>
                <a:gd name="connsiteX2" fmla="*/ 0 w 516731"/>
                <a:gd name="connsiteY2" fmla="*/ 1611312 h 1611312"/>
                <a:gd name="connsiteX3" fmla="*/ 516731 w 516731"/>
                <a:gd name="connsiteY3" fmla="*/ 1083468 h 1611312"/>
                <a:gd name="connsiteX4" fmla="*/ 515144 w 516731"/>
                <a:gd name="connsiteY4" fmla="*/ 0 h 1611312"/>
                <a:gd name="connsiteX0" fmla="*/ 512763 w 516731"/>
                <a:gd name="connsiteY0" fmla="*/ 0 h 1604168"/>
                <a:gd name="connsiteX1" fmla="*/ 0 w 516731"/>
                <a:gd name="connsiteY1" fmla="*/ 537368 h 1604168"/>
                <a:gd name="connsiteX2" fmla="*/ 0 w 516731"/>
                <a:gd name="connsiteY2" fmla="*/ 1604168 h 1604168"/>
                <a:gd name="connsiteX3" fmla="*/ 516731 w 516731"/>
                <a:gd name="connsiteY3" fmla="*/ 1076324 h 1604168"/>
                <a:gd name="connsiteX4" fmla="*/ 512763 w 516731"/>
                <a:gd name="connsiteY4" fmla="*/ 0 h 16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31" h="1604168">
                  <a:moveTo>
                    <a:pt x="512763" y="0"/>
                  </a:moveTo>
                  <a:lnTo>
                    <a:pt x="0" y="537368"/>
                  </a:lnTo>
                  <a:lnTo>
                    <a:pt x="0" y="1604168"/>
                  </a:lnTo>
                  <a:lnTo>
                    <a:pt x="516731" y="1076324"/>
                  </a:lnTo>
                  <a:cubicBezTo>
                    <a:pt x="514614" y="714374"/>
                    <a:pt x="514880" y="361950"/>
                    <a:pt x="512763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2" name="Round Same Side Corner Rectangle 11"/>
            <p:cNvSpPr/>
            <p:nvPr/>
          </p:nvSpPr>
          <p:spPr>
            <a:xfrm rot="16200000">
              <a:off x="6037192" y="994375"/>
              <a:ext cx="1063099" cy="276158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3820973" y="3990348"/>
            <a:ext cx="406993" cy="1603375"/>
          </a:xfrm>
          <a:custGeom>
            <a:avLst/>
            <a:gdLst>
              <a:gd name="connsiteX0" fmla="*/ 508000 w 514350"/>
              <a:gd name="connsiteY0" fmla="*/ 0 h 1606550"/>
              <a:gd name="connsiteX1" fmla="*/ 0 w 514350"/>
              <a:gd name="connsiteY1" fmla="*/ 539750 h 1606550"/>
              <a:gd name="connsiteX2" fmla="*/ 0 w 514350"/>
              <a:gd name="connsiteY2" fmla="*/ 1606550 h 1606550"/>
              <a:gd name="connsiteX3" fmla="*/ 514350 w 514350"/>
              <a:gd name="connsiteY3" fmla="*/ 1085850 h 1606550"/>
              <a:gd name="connsiteX4" fmla="*/ 508000 w 514350"/>
              <a:gd name="connsiteY4" fmla="*/ 0 h 1606550"/>
              <a:gd name="connsiteX0" fmla="*/ 515144 w 515676"/>
              <a:gd name="connsiteY0" fmla="*/ 0 h 1606550"/>
              <a:gd name="connsiteX1" fmla="*/ 0 w 515676"/>
              <a:gd name="connsiteY1" fmla="*/ 539750 h 1606550"/>
              <a:gd name="connsiteX2" fmla="*/ 0 w 515676"/>
              <a:gd name="connsiteY2" fmla="*/ 1606550 h 1606550"/>
              <a:gd name="connsiteX3" fmla="*/ 514350 w 515676"/>
              <a:gd name="connsiteY3" fmla="*/ 1085850 h 1606550"/>
              <a:gd name="connsiteX4" fmla="*/ 515144 w 515676"/>
              <a:gd name="connsiteY4" fmla="*/ 0 h 1606550"/>
              <a:gd name="connsiteX0" fmla="*/ 515144 w 516731"/>
              <a:gd name="connsiteY0" fmla="*/ 0 h 1606550"/>
              <a:gd name="connsiteX1" fmla="*/ 0 w 516731"/>
              <a:gd name="connsiteY1" fmla="*/ 539750 h 1606550"/>
              <a:gd name="connsiteX2" fmla="*/ 0 w 516731"/>
              <a:gd name="connsiteY2" fmla="*/ 1606550 h 1606550"/>
              <a:gd name="connsiteX3" fmla="*/ 516731 w 516731"/>
              <a:gd name="connsiteY3" fmla="*/ 1078706 h 1606550"/>
              <a:gd name="connsiteX4" fmla="*/ 515144 w 516731"/>
              <a:gd name="connsiteY4" fmla="*/ 0 h 1606550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7525 w 518057"/>
              <a:gd name="connsiteY0" fmla="*/ 0 h 1608931"/>
              <a:gd name="connsiteX1" fmla="*/ 0 w 518057"/>
              <a:gd name="connsiteY1" fmla="*/ 542131 h 1608931"/>
              <a:gd name="connsiteX2" fmla="*/ 0 w 518057"/>
              <a:gd name="connsiteY2" fmla="*/ 1608931 h 1608931"/>
              <a:gd name="connsiteX3" fmla="*/ 516731 w 518057"/>
              <a:gd name="connsiteY3" fmla="*/ 1081087 h 1608931"/>
              <a:gd name="connsiteX4" fmla="*/ 517525 w 518057"/>
              <a:gd name="connsiteY4" fmla="*/ 0 h 1608931"/>
              <a:gd name="connsiteX0" fmla="*/ 515144 w 516731"/>
              <a:gd name="connsiteY0" fmla="*/ 0 h 1611312"/>
              <a:gd name="connsiteX1" fmla="*/ 0 w 516731"/>
              <a:gd name="connsiteY1" fmla="*/ 544512 h 1611312"/>
              <a:gd name="connsiteX2" fmla="*/ 0 w 516731"/>
              <a:gd name="connsiteY2" fmla="*/ 1611312 h 1611312"/>
              <a:gd name="connsiteX3" fmla="*/ 516731 w 516731"/>
              <a:gd name="connsiteY3" fmla="*/ 1083468 h 1611312"/>
              <a:gd name="connsiteX4" fmla="*/ 515144 w 516731"/>
              <a:gd name="connsiteY4" fmla="*/ 0 h 1611312"/>
              <a:gd name="connsiteX0" fmla="*/ 512763 w 516731"/>
              <a:gd name="connsiteY0" fmla="*/ 0 h 1604168"/>
              <a:gd name="connsiteX1" fmla="*/ 0 w 516731"/>
              <a:gd name="connsiteY1" fmla="*/ 537368 h 1604168"/>
              <a:gd name="connsiteX2" fmla="*/ 0 w 516731"/>
              <a:gd name="connsiteY2" fmla="*/ 1604168 h 1604168"/>
              <a:gd name="connsiteX3" fmla="*/ 516731 w 516731"/>
              <a:gd name="connsiteY3" fmla="*/ 1076324 h 1604168"/>
              <a:gd name="connsiteX4" fmla="*/ 512763 w 516731"/>
              <a:gd name="connsiteY4" fmla="*/ 0 h 160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31" h="1604168">
                <a:moveTo>
                  <a:pt x="512763" y="0"/>
                </a:moveTo>
                <a:lnTo>
                  <a:pt x="0" y="537368"/>
                </a:lnTo>
                <a:lnTo>
                  <a:pt x="0" y="1604168"/>
                </a:lnTo>
                <a:lnTo>
                  <a:pt x="516731" y="1076324"/>
                </a:lnTo>
                <a:cubicBezTo>
                  <a:pt x="514614" y="714374"/>
                  <a:pt x="514880" y="361950"/>
                  <a:pt x="512763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2253317" y="4026066"/>
            <a:ext cx="1063625" cy="207168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ound Single Corner Rectangle 14"/>
          <p:cNvSpPr/>
          <p:nvPr/>
        </p:nvSpPr>
        <p:spPr>
          <a:xfrm>
            <a:off x="4204355" y="1959427"/>
            <a:ext cx="804863" cy="982133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04355" y="2943208"/>
            <a:ext cx="804863" cy="105507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04355" y="3993523"/>
            <a:ext cx="804863" cy="10763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4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4282937" y="2059948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b="1">
                <a:latin typeface="Verdana" pitchFamily="34" charset="0"/>
              </a:rPr>
              <a:t>01</a:t>
            </a:r>
          </a:p>
        </p:txBody>
      </p: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4282937" y="3121985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b="1" dirty="0">
                <a:latin typeface="Verdana" pitchFamily="34" charset="0"/>
              </a:rPr>
              <a:t>02</a:t>
            </a:r>
          </a:p>
        </p:txBody>
      </p:sp>
      <p:sp>
        <p:nvSpPr>
          <p:cNvPr id="20" name="TextBox 26"/>
          <p:cNvSpPr txBox="1">
            <a:spLocks noChangeArrowheads="1"/>
          </p:cNvSpPr>
          <p:nvPr/>
        </p:nvSpPr>
        <p:spPr bwMode="auto">
          <a:xfrm>
            <a:off x="4282937" y="4209423"/>
            <a:ext cx="8418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b="1" dirty="0">
                <a:latin typeface="Verdana" pitchFamily="34" charset="0"/>
              </a:rPr>
              <a:t>03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152772" y="2663861"/>
            <a:ext cx="1460265" cy="128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+mn-ea"/>
                <a:cs typeface="Arial" charset="0"/>
              </a:defRPr>
            </a:lvl9pPr>
          </a:lstStyle>
          <a:p>
            <a:pPr lvl="0"/>
            <a:r>
              <a:rPr lang="en-US" sz="2667" b="1" dirty="0">
                <a:latin typeface="Arial" pitchFamily="34" charset="0"/>
                <a:cs typeface="Arial" pitchFamily="34" charset="0"/>
              </a:rPr>
              <a:t>Test Plan</a:t>
            </a:r>
          </a:p>
          <a:p>
            <a:endParaRPr lang="en-US" sz="2400" b="1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1"/>
          <p:cNvSpPr txBox="1"/>
          <p:nvPr/>
        </p:nvSpPr>
        <p:spPr>
          <a:xfrm>
            <a:off x="5468709" y="3716977"/>
            <a:ext cx="189259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defRPr sz="2667" b="1">
                <a:latin typeface="+mj-lt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5pPr>
            <a:lvl6pPr defTabSz="914400">
              <a:defRPr>
                <a:latin typeface="Palatino Linotype" pitchFamily="18" charset="0"/>
                <a:cs typeface="Arial" charset="0"/>
              </a:defRPr>
            </a:lvl6pPr>
            <a:lvl7pPr defTabSz="914400">
              <a:defRPr>
                <a:latin typeface="Palatino Linotype" pitchFamily="18" charset="0"/>
                <a:cs typeface="Arial" charset="0"/>
              </a:defRPr>
            </a:lvl7pPr>
            <a:lvl8pPr defTabSz="914400">
              <a:defRPr>
                <a:latin typeface="Palatino Linotype" pitchFamily="18" charset="0"/>
                <a:cs typeface="Arial" charset="0"/>
              </a:defRPr>
            </a:lvl8pPr>
            <a:lvl9pPr defTabSz="914400">
              <a:defRPr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 dirty="0"/>
              <a:t>Test Cases</a:t>
            </a:r>
          </a:p>
          <a:p>
            <a:endParaRPr lang="en-US" dirty="0" err="1"/>
          </a:p>
        </p:txBody>
      </p:sp>
      <p:sp>
        <p:nvSpPr>
          <p:cNvPr id="40" name="TextBox 1"/>
          <p:cNvSpPr txBox="1"/>
          <p:nvPr/>
        </p:nvSpPr>
        <p:spPr>
          <a:xfrm>
            <a:off x="2021496" y="4756093"/>
            <a:ext cx="22860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defRPr sz="2667" b="1">
                <a:latin typeface="+mj-lt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Palatino Linotype" pitchFamily="18" charset="0"/>
                <a:cs typeface="Arial" charset="0"/>
              </a:defRPr>
            </a:lvl5pPr>
            <a:lvl6pPr defTabSz="914400">
              <a:defRPr>
                <a:latin typeface="Palatino Linotype" pitchFamily="18" charset="0"/>
                <a:cs typeface="Arial" charset="0"/>
              </a:defRPr>
            </a:lvl6pPr>
            <a:lvl7pPr defTabSz="914400">
              <a:defRPr>
                <a:latin typeface="Palatino Linotype" pitchFamily="18" charset="0"/>
                <a:cs typeface="Arial" charset="0"/>
              </a:defRPr>
            </a:lvl7pPr>
            <a:lvl8pPr defTabSz="914400">
              <a:defRPr>
                <a:latin typeface="Palatino Linotype" pitchFamily="18" charset="0"/>
                <a:cs typeface="Arial" charset="0"/>
              </a:defRPr>
            </a:lvl8pPr>
            <a:lvl9pPr defTabSz="914400">
              <a:defRPr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 dirty="0"/>
              <a:t>Test Report</a:t>
            </a:r>
          </a:p>
          <a:p>
            <a:endParaRPr lang="en-US" dirty="0" err="1"/>
          </a:p>
        </p:txBody>
      </p:sp>
      <p:sp>
        <p:nvSpPr>
          <p:cNvPr id="53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03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186" y="1535945"/>
            <a:ext cx="3748700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>
              <a:spcBef>
                <a:spcPct val="0"/>
              </a:spcBef>
              <a:buNone/>
              <a:defRPr sz="2800" b="1" i="0">
                <a:latin typeface="Arial"/>
                <a:ea typeface="Arial"/>
                <a:cs typeface="Arial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ym typeface="Arial"/>
              </a:rPr>
              <a:t>Testing </a:t>
            </a:r>
            <a:r>
              <a:rPr lang="en-US" dirty="0" smtClean="0">
                <a:sym typeface="Arial"/>
              </a:rPr>
              <a:t>Strategy</a:t>
            </a:r>
            <a:endParaRPr lang="en-US" dirty="0">
              <a:sym typeface="Mul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404664"/>
            <a:ext cx="89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Plan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Shape 144"/>
          <p:cNvGrpSpPr/>
          <p:nvPr/>
        </p:nvGrpSpPr>
        <p:grpSpPr>
          <a:xfrm>
            <a:off x="372171" y="4747593"/>
            <a:ext cx="702681" cy="1485397"/>
            <a:chOff x="6718575" y="2318625"/>
            <a:chExt cx="256950" cy="407375"/>
          </a:xfrm>
        </p:grpSpPr>
        <p:sp>
          <p:nvSpPr>
            <p:cNvPr id="9" name="Shape 14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Shape 14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Shape 14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Shape 1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Shape 1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Shape 15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Shape 15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Shape 15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572000" y="2420888"/>
            <a:ext cx="2952328" cy="2808312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>
            <a:lvl1pPr marL="457189" indent="-457189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  <a:defRPr sz="2000" b="1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3200" dirty="0"/>
              <a:t>Test type: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Function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GUI </a:t>
            </a:r>
            <a:r>
              <a:rPr lang="en-US" sz="3200" dirty="0" smtClean="0"/>
              <a:t>test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043608" y="2492896"/>
            <a:ext cx="2510168" cy="170816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>
            <a:defPPr>
              <a:defRPr lang="en-US"/>
            </a:defPPr>
            <a:lvl1pPr indent="0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None/>
              <a:defRPr sz="2000" b="1" i="0">
                <a:latin typeface="+mj-lt"/>
                <a:ea typeface="+mj-ea"/>
                <a:cs typeface="+mj-cs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b="0" i="0">
                <a:latin typeface="+mj-lt"/>
                <a:ea typeface="+mj-ea"/>
                <a:cs typeface="+mj-cs"/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>
                <a:latin typeface="+mj-lt"/>
                <a:ea typeface="+mj-ea"/>
                <a:cs typeface="+mj-cs"/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5pPr>
            <a:lvl6pPr marL="2506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 smtClean="0"/>
              <a:t>Test stage: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Integration </a:t>
            </a:r>
            <a:r>
              <a:rPr lang="en-US" sz="3200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System test</a:t>
            </a:r>
            <a:endParaRPr lang="en-GB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11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2" name="Shape 142"/>
          <p:cNvSpPr txBox="1">
            <a:spLocks noGrp="1"/>
          </p:cNvSpPr>
          <p:nvPr>
            <p:ph type="ctrTitle" idx="4294967295"/>
          </p:nvPr>
        </p:nvSpPr>
        <p:spPr>
          <a:xfrm>
            <a:off x="179512" y="1484784"/>
            <a:ext cx="5389960" cy="9541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" sz="2800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Testing </a:t>
            </a:r>
            <a:r>
              <a:rPr lang="en-US" sz="28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Bebas Neue" charset="0"/>
              </a:rPr>
              <a:t>Environment and Tools</a:t>
            </a:r>
            <a:endParaRPr lang="en" sz="28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ubTitle" idx="4294967295"/>
          </p:nvPr>
        </p:nvSpPr>
        <p:spPr>
          <a:xfrm>
            <a:off x="1" y="2932114"/>
            <a:ext cx="7098506" cy="1920875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7189" indent="-457189">
              <a:buClrTx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Microsoft </a:t>
            </a:r>
            <a:r>
              <a:rPr lang="en-US" b="1" dirty="0" smtClean="0">
                <a:solidFill>
                  <a:schemeClr val="tx1"/>
                </a:solidFill>
              </a:rPr>
              <a:t>Windows 10 Professional 64 bit</a:t>
            </a:r>
            <a:endParaRPr lang="en-US" b="1" dirty="0">
              <a:solidFill>
                <a:schemeClr val="tx1"/>
              </a:solidFill>
            </a:endParaRPr>
          </a:p>
          <a:p>
            <a:pPr marL="457189" indent="-457189">
              <a:buClrTx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Google </a:t>
            </a:r>
            <a:r>
              <a:rPr lang="en-US" b="1" dirty="0" smtClean="0">
                <a:solidFill>
                  <a:schemeClr val="tx1"/>
                </a:solidFill>
              </a:rPr>
              <a:t>Chrome</a:t>
            </a:r>
          </a:p>
          <a:p>
            <a:pPr marL="457189" indent="-457189">
              <a:buClrTx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Microsoft </a:t>
            </a:r>
            <a:r>
              <a:rPr lang="en-US" b="1" dirty="0">
                <a:solidFill>
                  <a:schemeClr val="tx1"/>
                </a:solidFill>
              </a:rPr>
              <a:t>Office Word, Excel </a:t>
            </a:r>
            <a:r>
              <a:rPr lang="en-US" b="1" dirty="0" smtClean="0">
                <a:solidFill>
                  <a:schemeClr val="tx1"/>
                </a:solidFill>
              </a:rPr>
              <a:t>2007</a:t>
            </a:r>
            <a:endParaRPr lang="en-US" b="1" dirty="0">
              <a:solidFill>
                <a:schemeClr val="tx1"/>
              </a:solidFill>
            </a:endParaRPr>
          </a:p>
          <a:p>
            <a:pPr marL="228594" indent="-228594" algn="ctr">
              <a:spcBef>
                <a:spcPts val="0"/>
              </a:spcBef>
              <a:buClrTx/>
              <a:buFont typeface="Wingdings" panose="05000000000000000000" pitchFamily="2" charset="2"/>
              <a:buChar char="Ø"/>
            </a:pPr>
            <a:endParaRPr lang="en" sz="1600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564904"/>
            <a:ext cx="796373" cy="10655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645024"/>
            <a:ext cx="763607" cy="1018143"/>
          </a:xfrm>
          <a:prstGeom prst="rect">
            <a:avLst/>
          </a:prstGeom>
        </p:spPr>
      </p:pic>
      <p:sp>
        <p:nvSpPr>
          <p:cNvPr id="17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9792" y="476672"/>
            <a:ext cx="897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Test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Plan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86" name="Picture 2" descr="Kết quả hình ảnh cho excel 2007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797152"/>
            <a:ext cx="936104" cy="9361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837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119"/>
          <p:cNvSpPr txBox="1">
            <a:spLocks/>
          </p:cNvSpPr>
          <p:nvPr/>
        </p:nvSpPr>
        <p:spPr>
          <a:xfrm>
            <a:off x="295274" y="417265"/>
            <a:ext cx="1540421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3671853"/>
            <a:ext cx="2599509" cy="47148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Arial"/>
              </a:rPr>
              <a:t>Integration Test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11760" y="404664"/>
            <a:ext cx="99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sym typeface="Arial"/>
              </a:rPr>
              <a:t>Test </a:t>
            </a:r>
            <a:r>
              <a:rPr lang="en-US" dirty="0"/>
              <a:t>Case</a:t>
            </a:r>
            <a:endParaRPr lang="en-US" dirty="0">
              <a:sym typeface="Mul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6732239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920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/>
          <p:cNvSpPr/>
          <p:nvPr/>
        </p:nvSpPr>
        <p:spPr>
          <a:xfrm>
            <a:off x="8856325" y="6232989"/>
            <a:ext cx="205483" cy="20548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14708" y="3719978"/>
            <a:ext cx="2599509" cy="471488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Arial"/>
              </a:rPr>
              <a:t>System Test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23728" y="404664"/>
            <a:ext cx="99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 </a:t>
            </a:r>
            <a:r>
              <a:rPr lang="en-US" dirty="0">
                <a:sym typeface="Arial"/>
              </a:rPr>
              <a:t>Test </a:t>
            </a:r>
            <a:r>
              <a:rPr lang="en-US" dirty="0"/>
              <a:t>Case</a:t>
            </a:r>
            <a:endParaRPr lang="en-US" dirty="0">
              <a:sym typeface="Mul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124744"/>
            <a:ext cx="6732240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229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0071" y="6176863"/>
            <a:ext cx="36055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Times New Roman" panose="02020603050405020304" pitchFamily="18" charset="0"/>
              </a:rPr>
              <a:t>Integration Test Report</a:t>
            </a:r>
            <a:endParaRPr lang="en-US" sz="2800" b="1" dirty="0"/>
          </a:p>
        </p:txBody>
      </p:sp>
      <p:sp>
        <p:nvSpPr>
          <p:cNvPr id="19" name="Shape 119"/>
          <p:cNvSpPr txBox="1">
            <a:spLocks/>
          </p:cNvSpPr>
          <p:nvPr/>
        </p:nvSpPr>
        <p:spPr>
          <a:xfrm>
            <a:off x="295274" y="417265"/>
            <a:ext cx="1612429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5776" y="404664"/>
            <a:ext cx="10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Test Report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124744"/>
            <a:ext cx="914400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377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0071" y="6176863"/>
            <a:ext cx="3020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ea typeface="Times New Roman" panose="02020603050405020304" pitchFamily="18" charset="0"/>
              </a:rPr>
              <a:t>System </a:t>
            </a:r>
            <a:r>
              <a:rPr lang="en-US" sz="2800" b="1" dirty="0">
                <a:ea typeface="Times New Roman" panose="02020603050405020304" pitchFamily="18" charset="0"/>
              </a:rPr>
              <a:t>Test Report</a:t>
            </a:r>
            <a:endParaRPr lang="en-US" sz="2800" b="1" dirty="0"/>
          </a:p>
        </p:txBody>
      </p:sp>
      <p:sp>
        <p:nvSpPr>
          <p:cNvPr id="19" name="Shape 119"/>
          <p:cNvSpPr txBox="1">
            <a:spLocks/>
          </p:cNvSpPr>
          <p:nvPr/>
        </p:nvSpPr>
        <p:spPr>
          <a:xfrm>
            <a:off x="295274" y="417265"/>
            <a:ext cx="1684437" cy="422127"/>
          </a:xfrm>
          <a:prstGeom prst="homePlate">
            <a:avLst>
              <a:gd name="adj" fmla="val 50385"/>
            </a:avLst>
          </a:prstGeom>
          <a:solidFill>
            <a:schemeClr val="accent4">
              <a:lumMod val="40000"/>
              <a:lumOff val="60000"/>
              <a:alpha val="86000"/>
            </a:schemeClr>
          </a:solidFill>
          <a:ln>
            <a:noFill/>
          </a:ln>
          <a:effectLst>
            <a:outerShdw blurRad="241300" dist="50800" dir="5400000" sx="115000" sy="115000" algn="ctr" rotWithShape="0">
              <a:srgbClr val="000000">
                <a:alpha val="43137"/>
              </a:srgbClr>
            </a:outerShdw>
          </a:effectLst>
        </p:spPr>
        <p:txBody>
          <a:bodyPr lIns="121900" tIns="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  <a:sym typeface="Bebas Neue" charset="0"/>
              </a:rPr>
              <a:t>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404664"/>
            <a:ext cx="10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/>
              <a:t>Test Report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340768"/>
            <a:ext cx="9144000" cy="48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0705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94</Words>
  <Application>Microsoft Office PowerPoint</Application>
  <PresentationFormat>On-screen Show (4:3)</PresentationFormat>
  <Paragraphs>43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Testing Environment and Tools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Phạm Dũng</dc:creator>
  <cp:lastModifiedBy>Phạm Dũng</cp:lastModifiedBy>
  <cp:revision>9</cp:revision>
  <dcterms:created xsi:type="dcterms:W3CDTF">2018-04-28T03:51:28Z</dcterms:created>
  <dcterms:modified xsi:type="dcterms:W3CDTF">2018-05-01T06:42:47Z</dcterms:modified>
</cp:coreProperties>
</file>