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793414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 name="Shape 2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3" name="Shape 2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1</a:t>
            </a:fld>
            <a:endParaRPr lang="en-US"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987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5" name="Shape 35"/>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2</a:t>
            </a:fld>
            <a:endParaRPr lang="en-US"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5212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232350" y="146018"/>
            <a:ext cx="8911650" cy="531351"/>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Calibri"/>
              <a:buNone/>
              <a:defRPr sz="2200" b="1" i="0" u="none" strike="noStrike" cap="none">
                <a:solidFill>
                  <a:schemeClr val="accen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p:nvPr/>
        </p:nvSpPr>
        <p:spPr>
          <a:xfrm>
            <a:off x="4601378" y="4821600"/>
            <a:ext cx="351378" cy="2616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050" b="1" i="0" u="none" strike="noStrike" cap="none">
                <a:solidFill>
                  <a:schemeClr val="lt1"/>
                </a:solidFill>
                <a:latin typeface="Calibri"/>
                <a:ea typeface="Calibri"/>
                <a:cs typeface="Calibri"/>
                <a:sym typeface="Calibri"/>
              </a:rPr>
              <a:t>‹#›</a:t>
            </a:fld>
            <a:endParaRPr lang="en-US" sz="1050" b="1" i="0" u="none" strike="noStrike" cap="none">
              <a:solidFill>
                <a:schemeClr val="lt1"/>
              </a:solidFill>
              <a:latin typeface="Calibri"/>
              <a:ea typeface="Calibri"/>
              <a:cs typeface="Calibri"/>
              <a:sym typeface="Calibri"/>
            </a:endParaRPr>
          </a:p>
        </p:txBody>
      </p:sp>
      <p:sp>
        <p:nvSpPr>
          <p:cNvPr id="2" name="Footer Placeholder 1"/>
          <p:cNvSpPr>
            <a:spLocks noGrp="1"/>
          </p:cNvSpPr>
          <p:nvPr>
            <p:ph type="ftr" idx="10"/>
          </p:nvPr>
        </p:nvSpPr>
        <p:spPr/>
        <p:txBody>
          <a:bodyPr/>
          <a:lstStyle/>
          <a:p>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3">
            <a:alphaModFix/>
          </a:blip>
          <a:srcRect t="91913"/>
          <a:stretch/>
        </p:blipFill>
        <p:spPr>
          <a:xfrm>
            <a:off x="0" y="4686300"/>
            <a:ext cx="9143998" cy="457200"/>
          </a:xfrm>
          <a:prstGeom prst="rect">
            <a:avLst/>
          </a:prstGeom>
          <a:noFill/>
          <a:ln>
            <a:noFill/>
          </a:ln>
        </p:spPr>
      </p:pic>
      <p:sp>
        <p:nvSpPr>
          <p:cNvPr id="11" name="Shape 11"/>
          <p:cNvSpPr txBox="1">
            <a:spLocks noGrp="1"/>
          </p:cNvSpPr>
          <p:nvPr>
            <p:ph type="title"/>
          </p:nvPr>
        </p:nvSpPr>
        <p:spPr>
          <a:xfrm>
            <a:off x="232350" y="146018"/>
            <a:ext cx="8684638" cy="531351"/>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alibri"/>
              <a:buNone/>
              <a:defRPr sz="2200" b="1" i="0" u="none" strike="noStrike" cap="none">
                <a:solidFill>
                  <a:schemeClr val="accen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232350" y="830080"/>
            <a:ext cx="8684638" cy="3741919"/>
          </a:xfrm>
          <a:prstGeom prst="rect">
            <a:avLst/>
          </a:prstGeom>
          <a:noFill/>
          <a:ln>
            <a:noFill/>
          </a:ln>
        </p:spPr>
        <p:txBody>
          <a:bodyPr lIns="91425" tIns="91425" rIns="91425" bIns="91425" anchor="t" anchorCtr="0"/>
          <a:lstStyle>
            <a:lvl1pPr marL="231775" marR="0" lvl="0" indent="-117475" algn="l" rtl="0">
              <a:lnSpc>
                <a:spcPct val="110000"/>
              </a:lnSpc>
              <a:spcBef>
                <a:spcPts val="600"/>
              </a:spcBef>
              <a:spcAft>
                <a:spcPts val="600"/>
              </a:spcAft>
              <a:buClr>
                <a:schemeClr val="accent1"/>
              </a:buClr>
              <a:buSzPct val="100000"/>
              <a:buFont typeface="Arial"/>
              <a:buChar char="•"/>
              <a:defRPr sz="1800" b="0" i="0" u="none" strike="noStrike" cap="none">
                <a:solidFill>
                  <a:schemeClr val="dk1"/>
                </a:solidFill>
                <a:latin typeface="Calibri"/>
                <a:ea typeface="Calibri"/>
                <a:cs typeface="Calibri"/>
                <a:sym typeface="Calibri"/>
              </a:defRPr>
            </a:lvl1pPr>
            <a:lvl2pPr marL="457200" marR="0" lvl="1" indent="-127000" algn="l" rtl="0">
              <a:lnSpc>
                <a:spcPct val="110000"/>
              </a:lnSpc>
              <a:spcBef>
                <a:spcPts val="600"/>
              </a:spcBef>
              <a:spcAft>
                <a:spcPts val="600"/>
              </a:spcAft>
              <a:buClr>
                <a:schemeClr val="accent1"/>
              </a:buClr>
              <a:buSzPct val="100000"/>
              <a:buFont typeface="Arial"/>
              <a:buChar char="–"/>
              <a:defRPr sz="1600" b="0" i="0" u="none" strike="noStrike" cap="none">
                <a:solidFill>
                  <a:schemeClr val="dk1"/>
                </a:solidFill>
                <a:latin typeface="Calibri"/>
                <a:ea typeface="Calibri"/>
                <a:cs typeface="Calibri"/>
                <a:sym typeface="Calibri"/>
              </a:defRPr>
            </a:lvl2pPr>
            <a:lvl3pPr marL="688975" marR="0" lvl="2" indent="-142875" algn="l" rtl="0">
              <a:lnSpc>
                <a:spcPct val="110000"/>
              </a:lnSpc>
              <a:spcBef>
                <a:spcPts val="600"/>
              </a:spcBef>
              <a:spcAft>
                <a:spcPts val="600"/>
              </a:spcAft>
              <a:buClr>
                <a:schemeClr val="accent1"/>
              </a:buClr>
              <a:buSzPct val="100000"/>
              <a:buFont typeface="Arial"/>
              <a:buChar char="•"/>
              <a:defRPr sz="1400" b="0" i="0" u="none" strike="noStrike" cap="none">
                <a:solidFill>
                  <a:schemeClr val="dk1"/>
                </a:solidFill>
                <a:latin typeface="Calibri"/>
                <a:ea typeface="Calibri"/>
                <a:cs typeface="Calibri"/>
                <a:sym typeface="Calibri"/>
              </a:defRPr>
            </a:lvl3pPr>
            <a:lvl4pPr marL="914400" marR="0" lvl="3" indent="-101600" algn="l" rtl="0">
              <a:lnSpc>
                <a:spcPct val="110000"/>
              </a:lnSpc>
              <a:spcBef>
                <a:spcPts val="600"/>
              </a:spcBef>
              <a:spcAft>
                <a:spcPts val="600"/>
              </a:spcAft>
              <a:buClr>
                <a:schemeClr val="accent1"/>
              </a:buClr>
              <a:buSzPct val="100000"/>
              <a:buFont typeface="Arial"/>
              <a:buChar char="–"/>
              <a:defRPr sz="1200" b="0" i="0" u="none" strike="noStrike" cap="none">
                <a:solidFill>
                  <a:schemeClr val="dk1"/>
                </a:solidFill>
                <a:latin typeface="Calibri"/>
                <a:ea typeface="Calibri"/>
                <a:cs typeface="Calibri"/>
                <a:sym typeface="Calibri"/>
              </a:defRPr>
            </a:lvl4pPr>
            <a:lvl5pPr marL="1087438" marR="0" lvl="4" indent="-96837" algn="l" rtl="0">
              <a:lnSpc>
                <a:spcPct val="110000"/>
              </a:lnSpc>
              <a:spcBef>
                <a:spcPts val="600"/>
              </a:spcBef>
              <a:spcAft>
                <a:spcPts val="600"/>
              </a:spcAft>
              <a:buClr>
                <a:schemeClr val="accent1"/>
              </a:buClr>
              <a:buSzPct val="100000"/>
              <a:buFont typeface="Arial"/>
              <a:buChar char="»"/>
              <a:defRPr sz="12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5562601" y="34850"/>
            <a:ext cx="2667065" cy="190820"/>
          </a:xfrm>
          <a:prstGeom prst="rect">
            <a:avLst/>
          </a:prstGeom>
          <a:noFill/>
          <a:ln>
            <a:noFill/>
          </a:ln>
        </p:spPr>
        <p:txBody>
          <a:bodyPr lIns="91425" tIns="91425" rIns="91425" bIns="91425" anchor="ctr" anchorCtr="0"/>
          <a:lstStyle>
            <a:lvl1pPr marL="0" marR="0" lvl="0" indent="0" algn="r" rtl="0">
              <a:spcBef>
                <a:spcPts val="0"/>
              </a:spcBef>
              <a:buNone/>
              <a:defRPr sz="1000" b="1"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4474985" y="4842148"/>
            <a:ext cx="194026" cy="190820"/>
          </a:xfrm>
          <a:prstGeom prst="rect">
            <a:avLst/>
          </a:prstGeom>
          <a:noFill/>
          <a:ln>
            <a:noFill/>
          </a:ln>
        </p:spPr>
        <p:txBody>
          <a:bodyPr lIns="18275" tIns="18275" rIns="18275" bIns="18275" anchor="ctr" anchorCtr="0">
            <a:noAutofit/>
          </a:bodyPr>
          <a:lstStyle/>
          <a:p>
            <a:pPr marL="0" marR="0" lvl="0" indent="0" algn="ctr" rtl="0">
              <a:spcBef>
                <a:spcPts val="0"/>
              </a:spcBef>
              <a:buSzPct val="25000"/>
              <a:buNone/>
            </a:pPr>
            <a:fld id="{00000000-1234-1234-1234-123412341234}" type="slidenum">
              <a:rPr lang="en-US" sz="1000" b="1" i="0" u="none" strike="noStrike" cap="none">
                <a:solidFill>
                  <a:schemeClr val="lt1"/>
                </a:solidFill>
                <a:latin typeface="Calibri"/>
                <a:ea typeface="Calibri"/>
                <a:cs typeface="Calibri"/>
                <a:sym typeface="Calibri"/>
              </a:rPr>
              <a:t>‹#›</a:t>
            </a:fld>
            <a:endParaRPr lang="en-US" sz="1000" b="1" i="0" u="none" strike="noStrike" cap="none">
              <a:solidFill>
                <a:schemeClr val="lt1"/>
              </a:solidFill>
              <a:latin typeface="Calibri"/>
              <a:ea typeface="Calibri"/>
              <a:cs typeface="Calibri"/>
              <a:sym typeface="Calibri"/>
            </a:endParaRPr>
          </a:p>
        </p:txBody>
      </p:sp>
      <p:sp>
        <p:nvSpPr>
          <p:cNvPr id="15" name="Shape 15"/>
          <p:cNvSpPr/>
          <p:nvPr/>
        </p:nvSpPr>
        <p:spPr>
          <a:xfrm>
            <a:off x="373062" y="0"/>
            <a:ext cx="1101725" cy="14601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pic>
        <p:nvPicPr>
          <p:cNvPr id="16" name="Shape 16"/>
          <p:cNvPicPr preferRelativeResize="0"/>
          <p:nvPr/>
        </p:nvPicPr>
        <p:blipFill rotWithShape="1">
          <a:blip r:embed="rId4">
            <a:alphaModFix/>
          </a:blip>
          <a:srcRect/>
          <a:stretch/>
        </p:blipFill>
        <p:spPr>
          <a:xfrm>
            <a:off x="8047624" y="4786900"/>
            <a:ext cx="849226" cy="3135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22076" y="104921"/>
            <a:ext cx="8911650" cy="36768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Calibri"/>
              <a:buNone/>
            </a:pPr>
            <a:r>
              <a:rPr lang="en-US" sz="1800" dirty="0"/>
              <a:t>Saurabh Jain</a:t>
            </a:r>
            <a:r>
              <a:rPr lang="en-US" sz="1800" b="1" i="0" u="none" strike="noStrike" cap="none" dirty="0">
                <a:solidFill>
                  <a:schemeClr val="accent1"/>
                </a:solidFill>
                <a:latin typeface="Calibri"/>
                <a:ea typeface="Calibri"/>
                <a:cs typeface="Calibri"/>
                <a:sym typeface="Calibri"/>
              </a:rPr>
              <a:t>, Role: Senior </a:t>
            </a:r>
            <a:r>
              <a:rPr lang="en-US" sz="1800" dirty="0" smtClean="0"/>
              <a:t>Java </a:t>
            </a:r>
            <a:r>
              <a:rPr lang="en-US" sz="1800" dirty="0"/>
              <a:t>Developer</a:t>
            </a:r>
          </a:p>
        </p:txBody>
      </p:sp>
      <p:sp>
        <p:nvSpPr>
          <p:cNvPr id="26" name="Shape 26"/>
          <p:cNvSpPr txBox="1"/>
          <p:nvPr/>
        </p:nvSpPr>
        <p:spPr>
          <a:xfrm>
            <a:off x="359596" y="462337"/>
            <a:ext cx="8414533" cy="831440"/>
          </a:xfrm>
          <a:prstGeom prst="rect">
            <a:avLst/>
          </a:prstGeom>
          <a:solidFill>
            <a:srgbClr val="C0E6FE"/>
          </a:solidFill>
          <a:ln>
            <a:noFill/>
          </a:ln>
        </p:spPr>
        <p:txBody>
          <a:bodyPr lIns="91425" tIns="45700" rIns="91425" bIns="45700" anchor="ctr" anchorCtr="0">
            <a:noAutofit/>
          </a:bodyPr>
          <a:lstStyle/>
          <a:p>
            <a:pPr lvl="0" rtl="0">
              <a:spcBef>
                <a:spcPts val="0"/>
              </a:spcBef>
              <a:buSzPct val="122222"/>
              <a:buNone/>
            </a:pPr>
            <a:r>
              <a:rPr lang="en-US" sz="900" dirty="0">
                <a:solidFill>
                  <a:srgbClr val="363738"/>
                </a:solidFill>
                <a:latin typeface="Calibri"/>
                <a:ea typeface="Calibri"/>
                <a:cs typeface="Calibri"/>
                <a:sym typeface="Calibri"/>
              </a:rPr>
              <a:t>Saurabh is an accomplished software professional expert in </a:t>
            </a:r>
            <a:r>
              <a:rPr lang="en-US" sz="900" dirty="0" smtClean="0">
                <a:solidFill>
                  <a:srgbClr val="363738"/>
                </a:solidFill>
                <a:latin typeface="Calibri"/>
                <a:ea typeface="Calibri"/>
                <a:cs typeface="Calibri"/>
                <a:sym typeface="Calibri"/>
              </a:rPr>
              <a:t>Java</a:t>
            </a:r>
            <a:r>
              <a:rPr lang="en-US" sz="900" dirty="0" smtClean="0">
                <a:solidFill>
                  <a:srgbClr val="363738"/>
                </a:solidFill>
                <a:latin typeface="Calibri"/>
                <a:ea typeface="Calibri"/>
                <a:cs typeface="Calibri"/>
                <a:sym typeface="Calibri"/>
              </a:rPr>
              <a:t> </a:t>
            </a:r>
            <a:r>
              <a:rPr lang="en-US" sz="900" dirty="0">
                <a:solidFill>
                  <a:srgbClr val="363738"/>
                </a:solidFill>
                <a:latin typeface="Calibri"/>
                <a:ea typeface="Calibri"/>
                <a:cs typeface="Calibri"/>
                <a:sym typeface="Calibri"/>
              </a:rPr>
              <a:t>development. He has an overall experience of </a:t>
            </a:r>
            <a:r>
              <a:rPr lang="en-US" sz="900" dirty="0" smtClean="0">
                <a:solidFill>
                  <a:srgbClr val="363738"/>
                </a:solidFill>
                <a:latin typeface="Calibri"/>
                <a:ea typeface="Calibri"/>
                <a:cs typeface="Calibri"/>
                <a:sym typeface="Calibri"/>
              </a:rPr>
              <a:t>3.5+ </a:t>
            </a:r>
            <a:r>
              <a:rPr lang="en-US" sz="900" dirty="0">
                <a:solidFill>
                  <a:srgbClr val="363738"/>
                </a:solidFill>
                <a:latin typeface="Calibri"/>
                <a:ea typeface="Calibri"/>
                <a:cs typeface="Calibri"/>
                <a:sym typeface="Calibri"/>
              </a:rPr>
              <a:t>years in IT industry mainly in developing </a:t>
            </a:r>
            <a:r>
              <a:rPr lang="en-US" sz="900" dirty="0" smtClean="0">
                <a:solidFill>
                  <a:srgbClr val="363738"/>
                </a:solidFill>
                <a:latin typeface="Calibri"/>
                <a:ea typeface="Calibri"/>
                <a:cs typeface="Calibri"/>
                <a:sym typeface="Calibri"/>
              </a:rPr>
              <a:t>enterprise web </a:t>
            </a:r>
            <a:r>
              <a:rPr lang="en-US" sz="900" dirty="0">
                <a:solidFill>
                  <a:srgbClr val="363738"/>
                </a:solidFill>
                <a:latin typeface="Calibri"/>
                <a:ea typeface="Calibri"/>
                <a:cs typeface="Calibri"/>
                <a:sym typeface="Calibri"/>
              </a:rPr>
              <a:t>applications </a:t>
            </a:r>
            <a:r>
              <a:rPr lang="en-US" sz="900" dirty="0" smtClean="0">
                <a:solidFill>
                  <a:srgbClr val="363738"/>
                </a:solidFill>
                <a:latin typeface="Calibri"/>
                <a:ea typeface="Calibri"/>
                <a:cs typeface="Calibri"/>
                <a:sym typeface="Calibri"/>
              </a:rPr>
              <a:t>involving REST and SOAP based web services </a:t>
            </a:r>
            <a:r>
              <a:rPr lang="en-US" sz="900" dirty="0">
                <a:solidFill>
                  <a:srgbClr val="363738"/>
                </a:solidFill>
                <a:latin typeface="Calibri"/>
                <a:ea typeface="Calibri"/>
                <a:cs typeface="Calibri"/>
                <a:sym typeface="Calibri"/>
              </a:rPr>
              <a:t>using J2EE and Spring MVC. He has worked mainly on developing applications for </a:t>
            </a:r>
            <a:r>
              <a:rPr lang="en-US" sz="900" dirty="0" smtClean="0">
                <a:solidFill>
                  <a:srgbClr val="363738"/>
                </a:solidFill>
                <a:latin typeface="Calibri"/>
                <a:ea typeface="Calibri"/>
                <a:cs typeface="Calibri"/>
                <a:sym typeface="Calibri"/>
              </a:rPr>
              <a:t>Financial </a:t>
            </a:r>
            <a:r>
              <a:rPr lang="en-US" sz="900" dirty="0" smtClean="0">
                <a:solidFill>
                  <a:srgbClr val="363738"/>
                </a:solidFill>
                <a:latin typeface="Calibri"/>
                <a:ea typeface="Calibri"/>
                <a:cs typeface="Calibri"/>
                <a:sym typeface="Calibri"/>
              </a:rPr>
              <a:t>Institutions like American Express, Royal Bank of Scotland and HSBC</a:t>
            </a:r>
            <a:r>
              <a:rPr lang="en-US" sz="900" dirty="0" smtClean="0">
                <a:solidFill>
                  <a:srgbClr val="363738"/>
                </a:solidFill>
                <a:latin typeface="Calibri"/>
                <a:ea typeface="Calibri"/>
                <a:cs typeface="Calibri"/>
                <a:sym typeface="Calibri"/>
              </a:rPr>
              <a:t>. </a:t>
            </a:r>
            <a:r>
              <a:rPr lang="en-US" sz="900" dirty="0">
                <a:solidFill>
                  <a:srgbClr val="363738"/>
                </a:solidFill>
                <a:latin typeface="Calibri"/>
                <a:ea typeface="Calibri"/>
                <a:cs typeface="Calibri"/>
                <a:sym typeface="Calibri"/>
              </a:rPr>
              <a:t>Prior to Infosys, he has worked with Altruist technologies (experts in voice based mobile social network) and developed Interactive Voice Response products for telecom operators like TATA and Vodafone. He has a good experience of working </a:t>
            </a:r>
            <a:r>
              <a:rPr lang="en-US" sz="900" dirty="0" smtClean="0">
                <a:solidFill>
                  <a:srgbClr val="363738"/>
                </a:solidFill>
                <a:latin typeface="Calibri"/>
                <a:ea typeface="Calibri"/>
                <a:cs typeface="Calibri"/>
                <a:sym typeface="Calibri"/>
              </a:rPr>
              <a:t>in </a:t>
            </a:r>
            <a:r>
              <a:rPr lang="en-US" sz="900" dirty="0">
                <a:solidFill>
                  <a:srgbClr val="363738"/>
                </a:solidFill>
                <a:latin typeface="Calibri"/>
                <a:ea typeface="Calibri"/>
                <a:cs typeface="Calibri"/>
                <a:sym typeface="Calibri"/>
              </a:rPr>
              <a:t>Agile based development </a:t>
            </a:r>
            <a:r>
              <a:rPr lang="en-US" sz="900" dirty="0" smtClean="0">
                <a:solidFill>
                  <a:srgbClr val="363738"/>
                </a:solidFill>
                <a:latin typeface="Calibri"/>
                <a:ea typeface="Calibri"/>
                <a:cs typeface="Calibri"/>
                <a:sym typeface="Calibri"/>
              </a:rPr>
              <a:t>model. </a:t>
            </a:r>
            <a:r>
              <a:rPr lang="en-US" sz="900" dirty="0">
                <a:solidFill>
                  <a:srgbClr val="363738"/>
                </a:solidFill>
                <a:latin typeface="Calibri"/>
                <a:ea typeface="Calibri"/>
                <a:cs typeface="Calibri"/>
                <a:sym typeface="Calibri"/>
              </a:rPr>
              <a:t>He has good analytic and problem solving skills.</a:t>
            </a:r>
          </a:p>
        </p:txBody>
      </p:sp>
      <p:sp>
        <p:nvSpPr>
          <p:cNvPr id="27" name="Shape 27"/>
          <p:cNvSpPr txBox="1"/>
          <p:nvPr/>
        </p:nvSpPr>
        <p:spPr>
          <a:xfrm>
            <a:off x="1345428" y="1308850"/>
            <a:ext cx="2208900" cy="1335000"/>
          </a:xfrm>
          <a:prstGeom prst="rect">
            <a:avLst/>
          </a:prstGeom>
          <a:no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US" sz="1000" b="1">
                <a:solidFill>
                  <a:srgbClr val="363738"/>
                </a:solidFill>
                <a:latin typeface="Calibri"/>
                <a:ea typeface="Calibri"/>
                <a:cs typeface="Calibri"/>
                <a:sym typeface="Calibri"/>
              </a:rPr>
              <a:t>Educational Background:</a:t>
            </a:r>
          </a:p>
          <a:p>
            <a:pPr marL="0" marR="0" lvl="0" indent="0" algn="l" rtl="0">
              <a:spcBef>
                <a:spcPts val="0"/>
              </a:spcBef>
              <a:buSzPct val="25000"/>
              <a:buNone/>
            </a:pPr>
            <a:r>
              <a:rPr lang="en-US" sz="1000">
                <a:solidFill>
                  <a:srgbClr val="363738"/>
                </a:solidFill>
                <a:latin typeface="Calibri"/>
                <a:ea typeface="Calibri"/>
                <a:cs typeface="Calibri"/>
                <a:sym typeface="Calibri"/>
              </a:rPr>
              <a:t>Bachelor of Technology (B.Tech)</a:t>
            </a:r>
          </a:p>
          <a:p>
            <a:pPr marL="0" marR="0" lvl="0" indent="0" algn="l" rtl="0">
              <a:spcBef>
                <a:spcPts val="0"/>
              </a:spcBef>
              <a:buNone/>
            </a:pPr>
            <a:endParaRPr sz="1000">
              <a:solidFill>
                <a:srgbClr val="363738"/>
              </a:solidFill>
              <a:latin typeface="Calibri"/>
              <a:ea typeface="Calibri"/>
              <a:cs typeface="Calibri"/>
              <a:sym typeface="Calibri"/>
            </a:endParaRPr>
          </a:p>
          <a:p>
            <a:pPr marL="0" marR="0" lvl="0" indent="0" algn="l" rtl="0">
              <a:spcBef>
                <a:spcPts val="0"/>
              </a:spcBef>
              <a:buSzPct val="25000"/>
              <a:buNone/>
            </a:pPr>
            <a:r>
              <a:rPr lang="en-US" sz="1000">
                <a:solidFill>
                  <a:srgbClr val="363738"/>
                </a:solidFill>
                <a:latin typeface="Calibri"/>
                <a:ea typeface="Calibri"/>
                <a:cs typeface="Calibri"/>
                <a:sym typeface="Calibri"/>
              </a:rPr>
              <a:t>Contact Details:</a:t>
            </a:r>
          </a:p>
          <a:p>
            <a:pPr marL="0" marR="0" lvl="0" indent="0" algn="l" rtl="0">
              <a:spcBef>
                <a:spcPts val="0"/>
              </a:spcBef>
              <a:buSzPct val="25000"/>
              <a:buNone/>
            </a:pPr>
            <a:r>
              <a:rPr lang="en-US" sz="1000">
                <a:solidFill>
                  <a:srgbClr val="363738"/>
                </a:solidFill>
                <a:latin typeface="Calibri"/>
                <a:ea typeface="Calibri"/>
                <a:cs typeface="Calibri"/>
                <a:sym typeface="Calibri"/>
              </a:rPr>
              <a:t>Email: saurabh_jain30@infosys.com</a:t>
            </a:r>
          </a:p>
          <a:p>
            <a:pPr marL="0" marR="0" lvl="0" indent="0" algn="l" rtl="0">
              <a:spcBef>
                <a:spcPts val="0"/>
              </a:spcBef>
              <a:buSzPct val="25000"/>
              <a:buNone/>
            </a:pPr>
            <a:r>
              <a:rPr lang="en-US" sz="1000">
                <a:solidFill>
                  <a:srgbClr val="363738"/>
                </a:solidFill>
                <a:latin typeface="Calibri"/>
                <a:ea typeface="Calibri"/>
                <a:cs typeface="Calibri"/>
                <a:sym typeface="Calibri"/>
              </a:rPr>
              <a:t>Mobile: 7837071512</a:t>
            </a:r>
          </a:p>
        </p:txBody>
      </p:sp>
      <p:sp>
        <p:nvSpPr>
          <p:cNvPr id="28" name="Shape 28"/>
          <p:cNvSpPr txBox="1"/>
          <p:nvPr/>
        </p:nvSpPr>
        <p:spPr>
          <a:xfrm>
            <a:off x="3574435" y="1306987"/>
            <a:ext cx="2303700" cy="1336799"/>
          </a:xfrm>
          <a:prstGeom prst="rect">
            <a:avLst/>
          </a:prstGeom>
          <a:noFill/>
          <a:ln w="9525" cap="flat" cmpd="sng">
            <a:solidFill>
              <a:srgbClr val="00206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b="1" dirty="0">
                <a:solidFill>
                  <a:srgbClr val="363738"/>
                </a:solidFill>
                <a:latin typeface="Calibri"/>
                <a:ea typeface="Calibri"/>
                <a:cs typeface="Calibri"/>
                <a:sym typeface="Calibri"/>
              </a:rPr>
              <a:t>Functional Expertise:</a:t>
            </a:r>
          </a:p>
          <a:p>
            <a:pPr marL="112713" marR="0" lvl="0" indent="-112713" algn="l" rtl="0">
              <a:spcBef>
                <a:spcPts val="0"/>
              </a:spcBef>
              <a:buClr>
                <a:srgbClr val="363738"/>
              </a:buClr>
              <a:buSzPct val="100000"/>
              <a:buFont typeface="Noto Sans Symbols"/>
              <a:buChar char="▪"/>
            </a:pPr>
            <a:r>
              <a:rPr lang="en-US" sz="1000" dirty="0">
                <a:solidFill>
                  <a:srgbClr val="363738"/>
                </a:solidFill>
                <a:latin typeface="Calibri"/>
                <a:ea typeface="Calibri"/>
                <a:cs typeface="Calibri"/>
                <a:sym typeface="Calibri"/>
              </a:rPr>
              <a:t>Ensure quality and timelines of implementation of activities related to design, build and testing.</a:t>
            </a:r>
          </a:p>
          <a:p>
            <a:pPr marL="112713" marR="0" lvl="0" indent="-112713" algn="l" rtl="0">
              <a:spcBef>
                <a:spcPts val="0"/>
              </a:spcBef>
              <a:buClr>
                <a:srgbClr val="363738"/>
              </a:buClr>
              <a:buSzPct val="100000"/>
              <a:buFont typeface="Noto Sans Symbols"/>
              <a:buChar char="▪"/>
            </a:pPr>
            <a:r>
              <a:rPr lang="en-US" sz="1000" dirty="0">
                <a:solidFill>
                  <a:srgbClr val="363738"/>
                </a:solidFill>
                <a:latin typeface="Calibri"/>
                <a:ea typeface="Calibri"/>
                <a:cs typeface="Calibri"/>
                <a:sym typeface="Calibri"/>
              </a:rPr>
              <a:t>Participated in scrum meetings, task estimation and daily calls.</a:t>
            </a:r>
          </a:p>
          <a:p>
            <a:pPr marL="112713" marR="0" lvl="0" indent="-112713" algn="l" rtl="0">
              <a:spcBef>
                <a:spcPts val="0"/>
              </a:spcBef>
              <a:buClr>
                <a:srgbClr val="363738"/>
              </a:buClr>
              <a:buSzPct val="100000"/>
              <a:buFont typeface="Noto Sans Symbols"/>
              <a:buChar char="▪"/>
            </a:pPr>
            <a:r>
              <a:rPr lang="en-US" sz="1000" dirty="0">
                <a:solidFill>
                  <a:srgbClr val="363738"/>
                </a:solidFill>
                <a:latin typeface="Calibri"/>
                <a:ea typeface="Calibri"/>
                <a:cs typeface="Calibri"/>
                <a:sym typeface="Calibri"/>
              </a:rPr>
              <a:t>Participated in writing test cases in projects.</a:t>
            </a:r>
          </a:p>
          <a:p>
            <a:pPr marL="112713" marR="0" lvl="0" indent="-112713" algn="l" rtl="0">
              <a:spcBef>
                <a:spcPts val="0"/>
              </a:spcBef>
              <a:buClr>
                <a:schemeClr val="dk1"/>
              </a:buClr>
              <a:buFont typeface="Noto Sans Symbols"/>
              <a:buNone/>
            </a:pPr>
            <a:endParaRPr sz="1000" dirty="0">
              <a:solidFill>
                <a:srgbClr val="363738"/>
              </a:solidFill>
              <a:latin typeface="Calibri"/>
              <a:ea typeface="Calibri"/>
              <a:cs typeface="Calibri"/>
              <a:sym typeface="Calibri"/>
            </a:endParaRPr>
          </a:p>
        </p:txBody>
      </p:sp>
      <p:sp>
        <p:nvSpPr>
          <p:cNvPr id="29" name="Shape 29"/>
          <p:cNvSpPr txBox="1"/>
          <p:nvPr/>
        </p:nvSpPr>
        <p:spPr>
          <a:xfrm>
            <a:off x="5898683" y="1306987"/>
            <a:ext cx="2856000" cy="1336799"/>
          </a:xfrm>
          <a:prstGeom prst="rect">
            <a:avLst/>
          </a:prstGeom>
          <a:no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000" b="1" dirty="0">
              <a:solidFill>
                <a:srgbClr val="363738"/>
              </a:solidFill>
              <a:latin typeface="Calibri"/>
              <a:ea typeface="Calibri"/>
              <a:cs typeface="Calibri"/>
              <a:sym typeface="Calibri"/>
            </a:endParaRPr>
          </a:p>
          <a:p>
            <a:pPr marL="0" marR="0" lvl="0" indent="0" algn="l" rtl="0">
              <a:spcBef>
                <a:spcPts val="0"/>
              </a:spcBef>
              <a:buNone/>
            </a:pPr>
            <a:endParaRPr sz="1000" b="1" dirty="0">
              <a:solidFill>
                <a:srgbClr val="363738"/>
              </a:solidFill>
              <a:latin typeface="Calibri"/>
              <a:ea typeface="Calibri"/>
              <a:cs typeface="Calibri"/>
              <a:sym typeface="Calibri"/>
            </a:endParaRPr>
          </a:p>
          <a:p>
            <a:pPr marR="0" lvl="0" algn="l" rtl="0">
              <a:spcBef>
                <a:spcPts val="0"/>
              </a:spcBef>
              <a:buNone/>
            </a:pPr>
            <a:r>
              <a:rPr lang="en-US" sz="1000" b="1" dirty="0" smtClean="0">
                <a:solidFill>
                  <a:srgbClr val="363738"/>
                </a:solidFill>
                <a:latin typeface="Calibri"/>
                <a:ea typeface="Calibri"/>
                <a:cs typeface="Calibri"/>
                <a:sym typeface="Calibri"/>
              </a:rPr>
              <a:t>Skills</a:t>
            </a:r>
            <a:r>
              <a:rPr lang="en-US" sz="1000" b="1" dirty="0">
                <a:solidFill>
                  <a:srgbClr val="363738"/>
                </a:solidFill>
                <a:latin typeface="Calibri"/>
                <a:ea typeface="Calibri"/>
                <a:cs typeface="Calibri"/>
                <a:sym typeface="Calibri"/>
              </a:rPr>
              <a:t>: </a:t>
            </a:r>
            <a:r>
              <a:rPr lang="en-US" sz="1000" dirty="0" smtClean="0">
                <a:solidFill>
                  <a:srgbClr val="363738"/>
                </a:solidFill>
                <a:latin typeface="Calibri"/>
                <a:ea typeface="Calibri"/>
                <a:cs typeface="Calibri"/>
                <a:sym typeface="Calibri"/>
              </a:rPr>
              <a:t>Java, J2EE, REST/SOAP Web services, Spring MVC, </a:t>
            </a:r>
            <a:r>
              <a:rPr lang="en-US" sz="1000" dirty="0" err="1" smtClean="0">
                <a:solidFill>
                  <a:srgbClr val="363738"/>
                </a:solidFill>
                <a:latin typeface="Calibri"/>
                <a:ea typeface="Calibri"/>
                <a:cs typeface="Calibri"/>
                <a:sym typeface="Calibri"/>
              </a:rPr>
              <a:t>Junit</a:t>
            </a:r>
            <a:r>
              <a:rPr lang="en-US" sz="1000" dirty="0" smtClean="0">
                <a:solidFill>
                  <a:srgbClr val="363738"/>
                </a:solidFill>
                <a:latin typeface="Calibri"/>
                <a:ea typeface="Calibri"/>
                <a:cs typeface="Calibri"/>
                <a:sym typeface="Calibri"/>
              </a:rPr>
              <a:t>, </a:t>
            </a:r>
            <a:r>
              <a:rPr lang="en-US" sz="1000" dirty="0" err="1" smtClean="0">
                <a:solidFill>
                  <a:srgbClr val="363738"/>
                </a:solidFill>
                <a:latin typeface="Calibri"/>
                <a:ea typeface="Calibri"/>
                <a:cs typeface="Calibri"/>
                <a:sym typeface="Calibri"/>
              </a:rPr>
              <a:t>Redis</a:t>
            </a:r>
            <a:r>
              <a:rPr lang="en-US" sz="1000" dirty="0" smtClean="0">
                <a:solidFill>
                  <a:srgbClr val="363738"/>
                </a:solidFill>
                <a:latin typeface="Calibri"/>
                <a:ea typeface="Calibri"/>
                <a:cs typeface="Calibri"/>
                <a:sym typeface="Calibri"/>
              </a:rPr>
              <a:t>, Apache Zookeeper, </a:t>
            </a:r>
            <a:r>
              <a:rPr lang="en-US" sz="1000" dirty="0" err="1" smtClean="0">
                <a:solidFill>
                  <a:srgbClr val="363738"/>
                </a:solidFill>
                <a:latin typeface="Calibri"/>
                <a:ea typeface="Calibri"/>
                <a:cs typeface="Calibri"/>
                <a:sym typeface="Calibri"/>
              </a:rPr>
              <a:t>AngularJS</a:t>
            </a:r>
            <a:r>
              <a:rPr lang="en-US" sz="1000" dirty="0" smtClean="0">
                <a:solidFill>
                  <a:srgbClr val="363738"/>
                </a:solidFill>
                <a:latin typeface="Calibri"/>
                <a:ea typeface="Calibri"/>
                <a:cs typeface="Calibri"/>
                <a:sym typeface="Calibri"/>
              </a:rPr>
              <a:t>, </a:t>
            </a:r>
            <a:r>
              <a:rPr lang="en-US" sz="1000" dirty="0">
                <a:solidFill>
                  <a:srgbClr val="363738"/>
                </a:solidFill>
                <a:latin typeface="Calibri"/>
                <a:ea typeface="Calibri"/>
                <a:cs typeface="Calibri"/>
                <a:sym typeface="Calibri"/>
              </a:rPr>
              <a:t>HTML5, </a:t>
            </a:r>
            <a:r>
              <a:rPr lang="en-US" sz="1000" dirty="0" smtClean="0">
                <a:solidFill>
                  <a:srgbClr val="363738"/>
                </a:solidFill>
                <a:latin typeface="Calibri"/>
                <a:ea typeface="Calibri"/>
                <a:cs typeface="Calibri"/>
                <a:sym typeface="Calibri"/>
              </a:rPr>
              <a:t>CSS3 and JavaScript</a:t>
            </a:r>
            <a:r>
              <a:rPr lang="en-US" sz="1000" dirty="0">
                <a:solidFill>
                  <a:srgbClr val="363738"/>
                </a:solidFill>
                <a:latin typeface="Calibri"/>
                <a:ea typeface="Calibri"/>
                <a:cs typeface="Calibri"/>
                <a:sym typeface="Calibri"/>
              </a:rPr>
              <a:t>.</a:t>
            </a:r>
            <a:endParaRPr lang="en-US" sz="1000" dirty="0">
              <a:solidFill>
                <a:srgbClr val="363738"/>
              </a:solidFill>
              <a:latin typeface="Calibri"/>
              <a:ea typeface="Calibri"/>
              <a:cs typeface="Calibri"/>
              <a:sym typeface="Calibri"/>
            </a:endParaRPr>
          </a:p>
          <a:p>
            <a:pPr marR="0" lvl="0" algn="l" rtl="0">
              <a:spcBef>
                <a:spcPts val="0"/>
              </a:spcBef>
              <a:buNone/>
            </a:pPr>
            <a:r>
              <a:rPr lang="en-US" sz="1000" b="1" dirty="0">
                <a:solidFill>
                  <a:srgbClr val="363738"/>
                </a:solidFill>
                <a:latin typeface="Calibri"/>
                <a:ea typeface="Calibri"/>
                <a:cs typeface="Calibri"/>
                <a:sym typeface="Calibri"/>
              </a:rPr>
              <a:t>IDE: </a:t>
            </a:r>
            <a:r>
              <a:rPr lang="en-US" sz="1000" dirty="0">
                <a:solidFill>
                  <a:srgbClr val="363738"/>
                </a:solidFill>
                <a:latin typeface="Calibri"/>
                <a:ea typeface="Calibri"/>
                <a:cs typeface="Calibri"/>
                <a:sym typeface="Calibri"/>
              </a:rPr>
              <a:t>Eclipse IDE, RAD, VS Code</a:t>
            </a:r>
          </a:p>
          <a:p>
            <a:pPr marR="0" lvl="0" algn="l" rtl="0">
              <a:spcBef>
                <a:spcPts val="0"/>
              </a:spcBef>
              <a:buNone/>
            </a:pPr>
            <a:r>
              <a:rPr lang="en-US" sz="1000" b="1" dirty="0">
                <a:solidFill>
                  <a:srgbClr val="363738"/>
                </a:solidFill>
                <a:latin typeface="Calibri"/>
                <a:ea typeface="Calibri"/>
                <a:cs typeface="Calibri"/>
                <a:sym typeface="Calibri"/>
              </a:rPr>
              <a:t>Version Control: </a:t>
            </a:r>
            <a:r>
              <a:rPr lang="en-US" sz="1000" dirty="0" err="1">
                <a:solidFill>
                  <a:srgbClr val="363738"/>
                </a:solidFill>
                <a:latin typeface="Calibri"/>
                <a:ea typeface="Calibri"/>
                <a:cs typeface="Calibri"/>
                <a:sym typeface="Calibri"/>
              </a:rPr>
              <a:t>Git</a:t>
            </a:r>
            <a:r>
              <a:rPr lang="en-US" sz="1000" dirty="0">
                <a:solidFill>
                  <a:srgbClr val="363738"/>
                </a:solidFill>
                <a:latin typeface="Calibri"/>
                <a:ea typeface="Calibri"/>
                <a:cs typeface="Calibri"/>
                <a:sym typeface="Calibri"/>
              </a:rPr>
              <a:t>, SVN, TFS</a:t>
            </a:r>
          </a:p>
          <a:p>
            <a:pPr marR="0" lvl="0" algn="l" rtl="0">
              <a:spcBef>
                <a:spcPts val="0"/>
              </a:spcBef>
              <a:buNone/>
            </a:pPr>
            <a:r>
              <a:rPr lang="en-US" sz="1000" b="1" dirty="0">
                <a:solidFill>
                  <a:srgbClr val="363738"/>
                </a:solidFill>
                <a:latin typeface="Calibri"/>
                <a:ea typeface="Calibri"/>
                <a:cs typeface="Calibri"/>
                <a:sym typeface="Calibri"/>
              </a:rPr>
              <a:t>Tools: </a:t>
            </a:r>
            <a:r>
              <a:rPr lang="en-US" sz="1000" dirty="0" smtClean="0">
                <a:solidFill>
                  <a:srgbClr val="363738"/>
                </a:solidFill>
                <a:latin typeface="Calibri"/>
                <a:ea typeface="Calibri"/>
                <a:cs typeface="Calibri"/>
                <a:sym typeface="Calibri"/>
              </a:rPr>
              <a:t>Maven, Jenkins, Rally, </a:t>
            </a:r>
            <a:r>
              <a:rPr lang="en-US" sz="1000" dirty="0" err="1" smtClean="0">
                <a:solidFill>
                  <a:srgbClr val="363738"/>
                </a:solidFill>
                <a:latin typeface="Calibri"/>
                <a:ea typeface="Calibri"/>
                <a:cs typeface="Calibri"/>
                <a:sym typeface="Calibri"/>
              </a:rPr>
              <a:t>SoapUI</a:t>
            </a:r>
            <a:r>
              <a:rPr lang="en-US" sz="1000" dirty="0">
                <a:solidFill>
                  <a:srgbClr val="363738"/>
                </a:solidFill>
                <a:latin typeface="Calibri"/>
                <a:ea typeface="Calibri"/>
                <a:cs typeface="Calibri"/>
                <a:sym typeface="Calibri"/>
              </a:rPr>
              <a:t> </a:t>
            </a:r>
            <a:r>
              <a:rPr lang="en-US" sz="1000" dirty="0" smtClean="0">
                <a:solidFill>
                  <a:srgbClr val="363738"/>
                </a:solidFill>
                <a:latin typeface="Calibri"/>
                <a:ea typeface="Calibri"/>
                <a:cs typeface="Calibri"/>
                <a:sym typeface="Calibri"/>
              </a:rPr>
              <a:t>and JIRA.</a:t>
            </a:r>
            <a:endParaRPr lang="en-US" sz="1000" dirty="0">
              <a:solidFill>
                <a:srgbClr val="363738"/>
              </a:solidFill>
              <a:latin typeface="Calibri"/>
              <a:ea typeface="Calibri"/>
              <a:cs typeface="Calibri"/>
              <a:sym typeface="Calibri"/>
            </a:endParaRPr>
          </a:p>
          <a:p>
            <a:pPr marR="0" lvl="0" algn="l" rtl="0">
              <a:spcBef>
                <a:spcPts val="0"/>
              </a:spcBef>
              <a:buNone/>
            </a:pPr>
            <a:r>
              <a:rPr lang="en-US" sz="1000" b="1" dirty="0">
                <a:solidFill>
                  <a:srgbClr val="363738"/>
                </a:solidFill>
                <a:latin typeface="Calibri"/>
                <a:ea typeface="Calibri"/>
                <a:cs typeface="Calibri"/>
                <a:sym typeface="Calibri"/>
              </a:rPr>
              <a:t>Servers: </a:t>
            </a:r>
            <a:r>
              <a:rPr lang="en-US" sz="1000" dirty="0">
                <a:solidFill>
                  <a:srgbClr val="363738"/>
                </a:solidFill>
                <a:latin typeface="Calibri"/>
                <a:ea typeface="Calibri"/>
                <a:cs typeface="Calibri"/>
                <a:sym typeface="Calibri"/>
              </a:rPr>
              <a:t>Apache tomcat, WAS, </a:t>
            </a:r>
            <a:r>
              <a:rPr lang="en-US" sz="1000" dirty="0" err="1">
                <a:solidFill>
                  <a:srgbClr val="363738"/>
                </a:solidFill>
                <a:latin typeface="Calibri"/>
                <a:ea typeface="Calibri"/>
                <a:cs typeface="Calibri"/>
                <a:sym typeface="Calibri"/>
              </a:rPr>
              <a:t>JBoss</a:t>
            </a:r>
            <a:r>
              <a:rPr lang="en-US" sz="1000" dirty="0">
                <a:solidFill>
                  <a:srgbClr val="363738"/>
                </a:solidFill>
                <a:latin typeface="Calibri"/>
                <a:ea typeface="Calibri"/>
                <a:cs typeface="Calibri"/>
                <a:sym typeface="Calibri"/>
              </a:rPr>
              <a:t> and </a:t>
            </a:r>
            <a:r>
              <a:rPr lang="en-US" sz="1000" dirty="0" err="1">
                <a:solidFill>
                  <a:srgbClr val="363738"/>
                </a:solidFill>
                <a:latin typeface="Calibri"/>
                <a:ea typeface="Calibri"/>
                <a:cs typeface="Calibri"/>
                <a:sym typeface="Calibri"/>
              </a:rPr>
              <a:t>nodeJS</a:t>
            </a:r>
            <a:endParaRPr lang="en-US" sz="1000" dirty="0">
              <a:solidFill>
                <a:srgbClr val="363738"/>
              </a:solidFill>
              <a:latin typeface="Calibri"/>
              <a:ea typeface="Calibri"/>
              <a:cs typeface="Calibri"/>
              <a:sym typeface="Calibri"/>
            </a:endParaRPr>
          </a:p>
          <a:p>
            <a:pPr marL="0" marR="0" lvl="0" indent="0" algn="l" rtl="0">
              <a:spcBef>
                <a:spcPts val="0"/>
              </a:spcBef>
              <a:buNone/>
            </a:pPr>
            <a:endParaRPr sz="1000" b="1" dirty="0">
              <a:solidFill>
                <a:srgbClr val="363738"/>
              </a:solidFill>
              <a:latin typeface="Calibri"/>
              <a:ea typeface="Calibri"/>
              <a:cs typeface="Calibri"/>
              <a:sym typeface="Calibri"/>
            </a:endParaRPr>
          </a:p>
          <a:p>
            <a:pPr marL="0" marR="0" lvl="0" indent="0" algn="l" rtl="0">
              <a:spcBef>
                <a:spcPts val="0"/>
              </a:spcBef>
              <a:buNone/>
            </a:pPr>
            <a:endParaRPr sz="1000" b="1" dirty="0">
              <a:solidFill>
                <a:srgbClr val="363738"/>
              </a:solidFill>
              <a:latin typeface="Calibri"/>
              <a:ea typeface="Calibri"/>
              <a:cs typeface="Calibri"/>
              <a:sym typeface="Calibri"/>
            </a:endParaRPr>
          </a:p>
          <a:p>
            <a:pPr marL="0" marR="0" lvl="0" indent="0" algn="l" rtl="0">
              <a:spcBef>
                <a:spcPts val="0"/>
              </a:spcBef>
              <a:buNone/>
            </a:pPr>
            <a:endParaRPr sz="1000" b="1" dirty="0">
              <a:solidFill>
                <a:srgbClr val="363738"/>
              </a:solidFill>
              <a:latin typeface="Calibri"/>
              <a:ea typeface="Calibri"/>
              <a:cs typeface="Calibri"/>
              <a:sym typeface="Calibri"/>
            </a:endParaRPr>
          </a:p>
        </p:txBody>
      </p:sp>
      <p:sp>
        <p:nvSpPr>
          <p:cNvPr id="30" name="Shape 30"/>
          <p:cNvSpPr txBox="1"/>
          <p:nvPr/>
        </p:nvSpPr>
        <p:spPr>
          <a:xfrm>
            <a:off x="349326" y="2643825"/>
            <a:ext cx="8414400" cy="2097900"/>
          </a:xfrm>
          <a:prstGeom prst="rect">
            <a:avLst/>
          </a:prstGeom>
          <a:no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US" sz="1000" b="1" dirty="0">
                <a:solidFill>
                  <a:srgbClr val="363738"/>
                </a:solidFill>
                <a:latin typeface="Calibri"/>
                <a:ea typeface="Calibri"/>
                <a:cs typeface="Calibri"/>
                <a:sym typeface="Calibri"/>
              </a:rPr>
              <a:t>Experience Snapshot:</a:t>
            </a:r>
          </a:p>
          <a:p>
            <a:pPr marL="114300" lvl="0" indent="-114300" algn="just" rtl="0">
              <a:spcBef>
                <a:spcPts val="120"/>
              </a:spcBef>
              <a:buClr>
                <a:srgbClr val="363738"/>
              </a:buClr>
              <a:buSzPct val="100000"/>
              <a:buFont typeface="Noto Sans Symbols"/>
              <a:buChar char="▪"/>
            </a:pPr>
            <a:r>
              <a:rPr lang="en-US" sz="1000" b="1" dirty="0">
                <a:solidFill>
                  <a:srgbClr val="363738"/>
                </a:solidFill>
                <a:latin typeface="Calibri"/>
                <a:ea typeface="Calibri"/>
                <a:cs typeface="Calibri"/>
                <a:sym typeface="Calibri"/>
              </a:rPr>
              <a:t>MCAB - Multi </a:t>
            </a:r>
            <a:r>
              <a:rPr lang="en-US" sz="1000" b="1" dirty="0" smtClean="0">
                <a:solidFill>
                  <a:srgbClr val="363738"/>
                </a:solidFill>
                <a:latin typeface="Calibri"/>
                <a:ea typeface="Calibri"/>
                <a:cs typeface="Calibri"/>
                <a:sym typeface="Calibri"/>
              </a:rPr>
              <a:t>Channel Appointment Booking </a:t>
            </a:r>
            <a:r>
              <a:rPr lang="en-US" sz="1000" b="1" dirty="0">
                <a:solidFill>
                  <a:srgbClr val="363738"/>
                </a:solidFill>
                <a:latin typeface="Calibri"/>
                <a:ea typeface="Calibri"/>
                <a:cs typeface="Calibri"/>
                <a:sym typeface="Calibri"/>
              </a:rPr>
              <a:t>application for Hong Kong and Shanghai Bank Corporation. </a:t>
            </a:r>
            <a:r>
              <a:rPr lang="en-US" sz="1000" b="1" dirty="0" smtClean="0">
                <a:solidFill>
                  <a:srgbClr val="363738"/>
                </a:solidFill>
                <a:latin typeface="Calibri"/>
                <a:ea typeface="Calibri"/>
                <a:cs typeface="Calibri"/>
                <a:sym typeface="Calibri"/>
              </a:rPr>
              <a:t>	   [</a:t>
            </a:r>
            <a:r>
              <a:rPr lang="en-US" sz="1000" b="1" dirty="0">
                <a:solidFill>
                  <a:srgbClr val="363738"/>
                </a:solidFill>
                <a:latin typeface="Calibri"/>
                <a:ea typeface="Calibri"/>
                <a:cs typeface="Calibri"/>
                <a:sym typeface="Calibri"/>
              </a:rPr>
              <a:t>Current Assignment]</a:t>
            </a: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This application facilitated customer to book a appointment with a relational manager of HSBC via mobile/tablet and desktop.</a:t>
            </a: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Technologies - </a:t>
            </a:r>
            <a:r>
              <a:rPr lang="en-US" sz="1000" b="1" dirty="0" err="1" smtClean="0">
                <a:solidFill>
                  <a:srgbClr val="363738"/>
                </a:solidFill>
                <a:latin typeface="Calibri"/>
                <a:ea typeface="Calibri"/>
                <a:cs typeface="Calibri"/>
                <a:sym typeface="Calibri"/>
              </a:rPr>
              <a:t>AngularJS</a:t>
            </a:r>
            <a:r>
              <a:rPr lang="en-US" sz="1000" b="1" dirty="0">
                <a:solidFill>
                  <a:srgbClr val="363738"/>
                </a:solidFill>
                <a:latin typeface="Calibri"/>
                <a:ea typeface="Calibri"/>
                <a:cs typeface="Calibri"/>
                <a:sym typeface="Calibri"/>
              </a:rPr>
              <a:t>, HTML5, ES6, CSS3, </a:t>
            </a:r>
            <a:r>
              <a:rPr lang="en-US" sz="1000" b="1" dirty="0" err="1">
                <a:solidFill>
                  <a:srgbClr val="363738"/>
                </a:solidFill>
                <a:latin typeface="Calibri"/>
                <a:ea typeface="Calibri"/>
                <a:cs typeface="Calibri"/>
                <a:sym typeface="Calibri"/>
              </a:rPr>
              <a:t>NodeJS</a:t>
            </a:r>
            <a:r>
              <a:rPr lang="en-US" sz="1000" b="1" dirty="0">
                <a:solidFill>
                  <a:srgbClr val="363738"/>
                </a:solidFill>
                <a:latin typeface="Calibri"/>
                <a:ea typeface="Calibri"/>
                <a:cs typeface="Calibri"/>
                <a:sym typeface="Calibri"/>
              </a:rPr>
              <a:t>, Gulp, Babel and </a:t>
            </a:r>
            <a:r>
              <a:rPr lang="en-US" sz="1000" b="1" dirty="0" err="1" smtClean="0">
                <a:solidFill>
                  <a:srgbClr val="363738"/>
                </a:solidFill>
                <a:latin typeface="Calibri"/>
                <a:ea typeface="Calibri"/>
                <a:cs typeface="Calibri"/>
                <a:sym typeface="Calibri"/>
              </a:rPr>
              <a:t>ExpressJS</a:t>
            </a:r>
            <a:endParaRPr lang="en-US" sz="1000" b="1" dirty="0">
              <a:solidFill>
                <a:srgbClr val="363738"/>
              </a:solidFill>
              <a:latin typeface="Calibri"/>
              <a:ea typeface="Calibri"/>
              <a:cs typeface="Calibri"/>
              <a:sym typeface="Calibri"/>
            </a:endParaRP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As part of the scrum team, developed responsive single page application following a component based architecture.</a:t>
            </a:r>
          </a:p>
          <a:p>
            <a:pPr marL="114300" lvl="0" indent="-114300" algn="just" rtl="0">
              <a:spcBef>
                <a:spcPts val="120"/>
              </a:spcBef>
              <a:buClr>
                <a:srgbClr val="363738"/>
              </a:buClr>
              <a:buSzPct val="100000"/>
              <a:buFont typeface="Calibri"/>
              <a:buChar char="▪"/>
            </a:pPr>
            <a:r>
              <a:rPr lang="en-US" sz="1000" b="1" dirty="0">
                <a:solidFill>
                  <a:srgbClr val="363738"/>
                </a:solidFill>
                <a:latin typeface="Calibri"/>
                <a:ea typeface="Calibri"/>
                <a:cs typeface="Calibri"/>
                <a:sym typeface="Calibri"/>
              </a:rPr>
              <a:t>RMP - Risk </a:t>
            </a:r>
            <a:r>
              <a:rPr lang="en-US" sz="1000" b="1" dirty="0" smtClean="0">
                <a:solidFill>
                  <a:srgbClr val="363738"/>
                </a:solidFill>
                <a:latin typeface="Calibri"/>
                <a:ea typeface="Calibri"/>
                <a:cs typeface="Calibri"/>
                <a:sym typeface="Calibri"/>
              </a:rPr>
              <a:t>Management Platform </a:t>
            </a:r>
            <a:r>
              <a:rPr lang="en-US" sz="1000" b="1" dirty="0">
                <a:solidFill>
                  <a:srgbClr val="363738"/>
                </a:solidFill>
                <a:latin typeface="Calibri"/>
                <a:ea typeface="Calibri"/>
                <a:cs typeface="Calibri"/>
                <a:sym typeface="Calibri"/>
              </a:rPr>
              <a:t>for Royal Bank of Scotland</a:t>
            </a: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A group of 120 applications together forms the risk management platform which aids RBS to identify risks associated with transactions.</a:t>
            </a: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Technologies - JSP</a:t>
            </a:r>
            <a:r>
              <a:rPr lang="en-US" sz="1000" b="1" dirty="0" smtClean="0">
                <a:solidFill>
                  <a:srgbClr val="363738"/>
                </a:solidFill>
                <a:latin typeface="Calibri"/>
                <a:ea typeface="Calibri"/>
                <a:cs typeface="Calibri"/>
                <a:sym typeface="Calibri"/>
              </a:rPr>
              <a:t>, Servlets, Cor</a:t>
            </a:r>
            <a:r>
              <a:rPr lang="en-US" sz="1000" b="1" dirty="0" smtClean="0">
                <a:solidFill>
                  <a:srgbClr val="363738"/>
                </a:solidFill>
                <a:latin typeface="Calibri"/>
                <a:ea typeface="Calibri"/>
                <a:cs typeface="Calibri"/>
                <a:sym typeface="Calibri"/>
              </a:rPr>
              <a:t>e Java,</a:t>
            </a:r>
            <a:r>
              <a:rPr lang="en-US" sz="1000" b="1" dirty="0" smtClean="0">
                <a:solidFill>
                  <a:srgbClr val="363738"/>
                </a:solidFill>
                <a:latin typeface="Calibri"/>
                <a:ea typeface="Calibri"/>
                <a:cs typeface="Calibri"/>
                <a:sym typeface="Calibri"/>
              </a:rPr>
              <a:t> J2EE</a:t>
            </a:r>
            <a:r>
              <a:rPr lang="en-US" sz="1000" b="1" dirty="0">
                <a:solidFill>
                  <a:srgbClr val="363738"/>
                </a:solidFill>
                <a:latin typeface="Calibri"/>
                <a:ea typeface="Calibri"/>
                <a:cs typeface="Calibri"/>
                <a:sym typeface="Calibri"/>
              </a:rPr>
              <a:t>, WAS 8.5 and Maven</a:t>
            </a: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As a developer upgrade applications to support the migration onto the upgraded server.</a:t>
            </a:r>
          </a:p>
          <a:p>
            <a:pPr marL="114300" lvl="0" indent="-114300" algn="just" rtl="0">
              <a:spcBef>
                <a:spcPts val="120"/>
              </a:spcBef>
              <a:buClr>
                <a:srgbClr val="363738"/>
              </a:buClr>
              <a:buSzPct val="100000"/>
              <a:buFont typeface="Calibri"/>
              <a:buChar char="▪"/>
            </a:pPr>
            <a:r>
              <a:rPr lang="en-US" sz="1000" b="1" dirty="0">
                <a:solidFill>
                  <a:srgbClr val="363738"/>
                </a:solidFill>
                <a:latin typeface="Calibri"/>
                <a:ea typeface="Calibri"/>
                <a:cs typeface="Calibri"/>
                <a:sym typeface="Calibri"/>
              </a:rPr>
              <a:t>RDSS - Risk </a:t>
            </a:r>
            <a:r>
              <a:rPr lang="en-US" sz="1000" b="1" dirty="0" smtClean="0">
                <a:solidFill>
                  <a:srgbClr val="363738"/>
                </a:solidFill>
                <a:latin typeface="Calibri"/>
                <a:ea typeface="Calibri"/>
                <a:cs typeface="Calibri"/>
                <a:sym typeface="Calibri"/>
              </a:rPr>
              <a:t>Decision Support System </a:t>
            </a:r>
            <a:r>
              <a:rPr lang="en-US" sz="1000" b="1" dirty="0">
                <a:solidFill>
                  <a:srgbClr val="363738"/>
                </a:solidFill>
                <a:latin typeface="Calibri"/>
                <a:ea typeface="Calibri"/>
                <a:cs typeface="Calibri"/>
                <a:sym typeface="Calibri"/>
              </a:rPr>
              <a:t>for American Express</a:t>
            </a: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This application provides risk and fraud related checks for applications hosted in different demographics.</a:t>
            </a:r>
          </a:p>
          <a:p>
            <a:pPr marL="914400" lvl="1" indent="-292100" algn="just" rtl="0">
              <a:spcBef>
                <a:spcPts val="120"/>
              </a:spcBef>
              <a:buClr>
                <a:srgbClr val="363738"/>
              </a:buClr>
              <a:buSzPct val="100000"/>
              <a:buFont typeface="Calibri"/>
            </a:pPr>
            <a:r>
              <a:rPr lang="en-US" sz="1000" b="1" dirty="0">
                <a:solidFill>
                  <a:srgbClr val="363738"/>
                </a:solidFill>
                <a:latin typeface="Calibri"/>
                <a:ea typeface="Calibri"/>
                <a:cs typeface="Calibri"/>
                <a:sym typeface="Calibri"/>
              </a:rPr>
              <a:t>Technologies </a:t>
            </a:r>
            <a:r>
              <a:rPr lang="en-US" sz="1000" b="1" dirty="0" smtClean="0">
                <a:solidFill>
                  <a:srgbClr val="363738"/>
                </a:solidFill>
                <a:latin typeface="Calibri"/>
                <a:ea typeface="Calibri"/>
                <a:cs typeface="Calibri"/>
                <a:sym typeface="Calibri"/>
              </a:rPr>
              <a:t>– REST and SOAP Web Services, Spring </a:t>
            </a:r>
            <a:r>
              <a:rPr lang="en-US" sz="1000" b="1" dirty="0">
                <a:solidFill>
                  <a:srgbClr val="363738"/>
                </a:solidFill>
                <a:latin typeface="Calibri"/>
                <a:ea typeface="Calibri"/>
                <a:cs typeface="Calibri"/>
                <a:sym typeface="Calibri"/>
              </a:rPr>
              <a:t>MVC</a:t>
            </a:r>
            <a:r>
              <a:rPr lang="en-US" sz="1000" b="1" dirty="0" smtClean="0">
                <a:solidFill>
                  <a:srgbClr val="363738"/>
                </a:solidFill>
                <a:latin typeface="Calibri"/>
                <a:ea typeface="Calibri"/>
                <a:cs typeface="Calibri"/>
                <a:sym typeface="Calibri"/>
              </a:rPr>
              <a:t>, </a:t>
            </a:r>
            <a:r>
              <a:rPr lang="en-US" sz="1000" b="1" dirty="0" err="1" smtClean="0">
                <a:solidFill>
                  <a:srgbClr val="363738"/>
                </a:solidFill>
                <a:latin typeface="Calibri"/>
                <a:ea typeface="Calibri"/>
                <a:cs typeface="Calibri"/>
                <a:sym typeface="Calibri"/>
              </a:rPr>
              <a:t>Junit</a:t>
            </a:r>
            <a:r>
              <a:rPr lang="en-US" sz="1000" b="1" dirty="0" smtClean="0">
                <a:solidFill>
                  <a:srgbClr val="363738"/>
                </a:solidFill>
                <a:latin typeface="Calibri"/>
                <a:ea typeface="Calibri"/>
                <a:cs typeface="Calibri"/>
                <a:sym typeface="Calibri"/>
              </a:rPr>
              <a:t>, </a:t>
            </a:r>
            <a:r>
              <a:rPr lang="en-US" sz="1000" b="1" dirty="0" err="1" smtClean="0">
                <a:solidFill>
                  <a:srgbClr val="363738"/>
                </a:solidFill>
                <a:latin typeface="Calibri"/>
                <a:ea typeface="Calibri"/>
                <a:cs typeface="Calibri"/>
                <a:sym typeface="Calibri"/>
              </a:rPr>
              <a:t>Redis</a:t>
            </a:r>
            <a:r>
              <a:rPr lang="en-US" sz="1000" b="1" dirty="0" smtClean="0">
                <a:solidFill>
                  <a:srgbClr val="363738"/>
                </a:solidFill>
                <a:latin typeface="Calibri"/>
                <a:ea typeface="Calibri"/>
                <a:cs typeface="Calibri"/>
                <a:sym typeface="Calibri"/>
              </a:rPr>
              <a:t> with sentinel, </a:t>
            </a:r>
            <a:r>
              <a:rPr lang="en-US" sz="1000" b="1" dirty="0" err="1" smtClean="0">
                <a:solidFill>
                  <a:srgbClr val="363738"/>
                </a:solidFill>
                <a:latin typeface="Calibri"/>
                <a:ea typeface="Calibri"/>
                <a:cs typeface="Calibri"/>
                <a:sym typeface="Calibri"/>
              </a:rPr>
              <a:t>EhCache</a:t>
            </a:r>
            <a:r>
              <a:rPr lang="en-US" sz="1000" b="1" dirty="0" smtClean="0">
                <a:solidFill>
                  <a:srgbClr val="363738"/>
                </a:solidFill>
                <a:latin typeface="Calibri"/>
                <a:ea typeface="Calibri"/>
                <a:cs typeface="Calibri"/>
                <a:sym typeface="Calibri"/>
              </a:rPr>
              <a:t>, Apache Zookeeper, </a:t>
            </a:r>
            <a:r>
              <a:rPr lang="en-US" sz="1000" b="1" dirty="0" err="1" smtClean="0">
                <a:solidFill>
                  <a:srgbClr val="363738"/>
                </a:solidFill>
                <a:latin typeface="Calibri"/>
                <a:ea typeface="Calibri"/>
                <a:cs typeface="Calibri"/>
                <a:sym typeface="Calibri"/>
              </a:rPr>
              <a:t>RabbitMQ</a:t>
            </a:r>
            <a:r>
              <a:rPr lang="en-US" sz="1000" b="1" dirty="0" smtClean="0">
                <a:solidFill>
                  <a:srgbClr val="363738"/>
                </a:solidFill>
                <a:latin typeface="Calibri"/>
                <a:ea typeface="Calibri"/>
                <a:cs typeface="Calibri"/>
                <a:sym typeface="Calibri"/>
              </a:rPr>
              <a:t>, </a:t>
            </a:r>
            <a:r>
              <a:rPr lang="en-US" sz="1000" b="1" dirty="0">
                <a:solidFill>
                  <a:srgbClr val="363738"/>
                </a:solidFill>
                <a:latin typeface="Calibri"/>
                <a:ea typeface="Calibri"/>
                <a:cs typeface="Calibri"/>
                <a:sym typeface="Calibri"/>
              </a:rPr>
              <a:t>DB2 and </a:t>
            </a:r>
            <a:r>
              <a:rPr lang="en-US" sz="1000" b="1" dirty="0" err="1">
                <a:solidFill>
                  <a:srgbClr val="363738"/>
                </a:solidFill>
                <a:latin typeface="Calibri"/>
                <a:ea typeface="Calibri"/>
                <a:cs typeface="Calibri"/>
                <a:sym typeface="Calibri"/>
              </a:rPr>
              <a:t>JBoss</a:t>
            </a:r>
            <a:endParaRPr lang="en-US" sz="1000" b="1" dirty="0">
              <a:solidFill>
                <a:srgbClr val="363738"/>
              </a:solidFill>
              <a:latin typeface="Calibri"/>
              <a:ea typeface="Calibri"/>
              <a:cs typeface="Calibri"/>
              <a:sym typeface="Calibri"/>
            </a:endParaRPr>
          </a:p>
        </p:txBody>
      </p:sp>
      <p:pic>
        <p:nvPicPr>
          <p:cNvPr id="31" name="Shape 31"/>
          <p:cNvPicPr preferRelativeResize="0"/>
          <p:nvPr/>
        </p:nvPicPr>
        <p:blipFill>
          <a:blip r:embed="rId3">
            <a:alphaModFix/>
          </a:blip>
          <a:stretch>
            <a:fillRect/>
          </a:stretch>
        </p:blipFill>
        <p:spPr>
          <a:xfrm>
            <a:off x="359600" y="1307925"/>
            <a:ext cx="985825" cy="1336825"/>
          </a:xfrm>
          <a:prstGeom prst="rect">
            <a:avLst/>
          </a:prstGeom>
          <a:noFill/>
          <a:ln>
            <a:noFill/>
          </a:ln>
        </p:spPr>
      </p:pic>
      <p:sp>
        <p:nvSpPr>
          <p:cNvPr id="2" name="Footer Placeholder 1"/>
          <p:cNvSpPr>
            <a:spLocks noGrp="1"/>
          </p:cNvSpPr>
          <p:nvPr>
            <p:ph type="ftr" idx="10"/>
          </p:nvPr>
        </p:nvSpPr>
        <p:spPr/>
        <p:txBody>
          <a:bodyPr/>
          <a:lstStyle/>
          <a:p>
            <a:r>
              <a:rPr lang="en-US" smtClean="0"/>
              <a:t>INTERNAL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p:nvPr/>
        </p:nvSpPr>
        <p:spPr>
          <a:xfrm>
            <a:off x="306000" y="179250"/>
            <a:ext cx="8414400" cy="1093200"/>
          </a:xfrm>
          <a:prstGeom prst="rect">
            <a:avLst/>
          </a:prstGeom>
          <a:no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marL="457200" lvl="0" indent="-292100" algn="just" rtl="0">
              <a:spcBef>
                <a:spcPts val="120"/>
              </a:spcBef>
              <a:buClr>
                <a:srgbClr val="363738"/>
              </a:buClr>
              <a:buSzPct val="100000"/>
              <a:buFont typeface="Calibri"/>
              <a:buChar char="●"/>
            </a:pPr>
            <a:r>
              <a:rPr lang="en-US" sz="1000" b="1" dirty="0">
                <a:solidFill>
                  <a:srgbClr val="363738"/>
                </a:solidFill>
                <a:latin typeface="Calibri"/>
                <a:ea typeface="Calibri"/>
                <a:cs typeface="Calibri"/>
                <a:sym typeface="Calibri"/>
              </a:rPr>
              <a:t>IVR - Interactive voice response products for TATA and Vodafone telecom operators</a:t>
            </a:r>
          </a:p>
          <a:p>
            <a:pPr marL="914400" lvl="1" indent="-292100" algn="just" rtl="0">
              <a:spcBef>
                <a:spcPts val="120"/>
              </a:spcBef>
              <a:buClr>
                <a:srgbClr val="363738"/>
              </a:buClr>
              <a:buSzPct val="100000"/>
              <a:buFont typeface="Calibri"/>
              <a:buChar char="○"/>
            </a:pPr>
            <a:r>
              <a:rPr lang="en-US" sz="1000" b="1" dirty="0">
                <a:solidFill>
                  <a:srgbClr val="363738"/>
                </a:solidFill>
                <a:latin typeface="Calibri"/>
                <a:ea typeface="Calibri"/>
                <a:cs typeface="Calibri"/>
                <a:sym typeface="Calibri"/>
              </a:rPr>
              <a:t>Provide value added services like Jobs on phone, caller tunes, sports updates and other voice and message based products to telecom operators.</a:t>
            </a:r>
          </a:p>
          <a:p>
            <a:pPr marL="914400" lvl="1" indent="-292100" algn="just" rtl="0">
              <a:spcBef>
                <a:spcPts val="120"/>
              </a:spcBef>
              <a:buClr>
                <a:srgbClr val="363738"/>
              </a:buClr>
              <a:buSzPct val="100000"/>
              <a:buFont typeface="Calibri"/>
              <a:buChar char="○"/>
            </a:pPr>
            <a:r>
              <a:rPr lang="en-US" sz="1000" b="1" dirty="0">
                <a:solidFill>
                  <a:srgbClr val="363738"/>
                </a:solidFill>
                <a:latin typeface="Calibri"/>
                <a:ea typeface="Calibri"/>
                <a:cs typeface="Calibri"/>
                <a:sym typeface="Calibri"/>
              </a:rPr>
              <a:t>Technologies - Voice XML, J2SE, J2EE, HTML5, MySQL, MS SQL and Apache Tomcat.</a:t>
            </a:r>
          </a:p>
          <a:p>
            <a:pPr marL="914400" lvl="1" indent="-292100" algn="just" rtl="0">
              <a:spcBef>
                <a:spcPts val="120"/>
              </a:spcBef>
              <a:buClr>
                <a:srgbClr val="363738"/>
              </a:buClr>
              <a:buSzPct val="100000"/>
              <a:buFont typeface="Calibri"/>
              <a:buChar char="○"/>
            </a:pPr>
            <a:r>
              <a:rPr lang="en-US" sz="1000" b="1" dirty="0">
                <a:solidFill>
                  <a:srgbClr val="363738"/>
                </a:solidFill>
                <a:latin typeface="Calibri"/>
                <a:ea typeface="Calibri"/>
                <a:cs typeface="Calibri"/>
                <a:sym typeface="Calibri"/>
              </a:rPr>
              <a:t>As a Junior Software developer, developed IVR applications and handled live servers and data.</a:t>
            </a:r>
          </a:p>
        </p:txBody>
      </p:sp>
      <p:sp>
        <p:nvSpPr>
          <p:cNvPr id="2" name="Footer Placeholder 1"/>
          <p:cNvSpPr>
            <a:spLocks noGrp="1"/>
          </p:cNvSpPr>
          <p:nvPr>
            <p:ph type="ftr" idx="10"/>
          </p:nvPr>
        </p:nvSpPr>
        <p:spPr/>
        <p:txBody>
          <a:bodyPr/>
          <a:lstStyle/>
          <a:p>
            <a:r>
              <a:rPr lang="en-US" smtClean="0"/>
              <a:t>INTERNAL</a:t>
            </a:r>
            <a:endParaRPr lang="en-US"/>
          </a:p>
        </p:txBody>
      </p:sp>
    </p:spTree>
  </p:cSld>
  <p:clrMapOvr>
    <a:masterClrMapping/>
  </p:clrMapOvr>
</p:sld>
</file>

<file path=ppt/theme/theme1.xml><?xml version="1.0" encoding="utf-8"?>
<a:theme xmlns:a="http://schemas.openxmlformats.org/drawingml/2006/main" name="New_Default_Theme">
  <a:themeElements>
    <a:clrScheme name="Accent 7">
      <a:dk1>
        <a:srgbClr val="6D6E71"/>
      </a:dk1>
      <a:lt1>
        <a:srgbClr val="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343</Words>
  <Application>Microsoft Office PowerPoint</Application>
  <PresentationFormat>On-screen Show (16:9)</PresentationFormat>
  <Paragraphs>40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Noto Sans Symbols</vt:lpstr>
      <vt:lpstr>New_Default_Theme</vt:lpstr>
      <vt:lpstr>Saurabh Jain, Role: Senior Java Developer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Saurabh Jain, Role: Senior Java Developer</dc:title>
  <dc:creator>Saurabh Jain</dc:creator>
  <cp:keywords>INTERNAL</cp:keywords>
  <dc:description>INTERNAL</dc:description>
  <cp:lastModifiedBy>Saurabh Jain</cp:lastModifiedBy>
  <cp:revision>6</cp:revision>
  <dcterms:modified xsi:type="dcterms:W3CDTF">2016-12-21T08:11:44Z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INTERNAL</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CLAINTERN</vt:lpwstr>
  </property>
</Properties>
</file>