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5143500" type="screen16x9"/>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11/22/2016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35109329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11/22/2016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smtClean="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98339333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
        <p:nvSpPr>
          <p:cNvPr id="3" name="Footer Placeholder 2"/>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1327058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13270588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11/22/2016</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24600" y="4796993"/>
            <a:ext cx="2450592" cy="300886"/>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8575" y="-19050"/>
            <a:ext cx="8684700" cy="531300"/>
          </a:xfrm>
          <a:prstGeom prst="rect">
            <a:avLst/>
          </a:prstGeom>
          <a:noFill/>
          <a:ln>
            <a:noFill/>
          </a:ln>
        </p:spPr>
        <p:txBody>
          <a:bodyPr lIns="91425" tIns="45700" rIns="91425" bIns="45700" anchor="b" anchorCtr="0">
            <a:normAutofit/>
          </a:bodyPr>
          <a:lstStyle/>
          <a:p>
            <a:pPr marL="0" lvl="0" indent="0" algn="l" rtl="0">
              <a:lnSpc>
                <a:spcPct val="90000"/>
              </a:lnSpc>
              <a:spcBef>
                <a:spcPts val="0"/>
              </a:spcBef>
              <a:buClr>
                <a:schemeClr val="accent1"/>
              </a:buClr>
              <a:buSzPct val="25000"/>
              <a:buFont typeface="Calibri"/>
              <a:buNone/>
            </a:pPr>
            <a:r>
              <a:rPr lang="en-US" sz="2400" dirty="0" err="1" smtClean="0">
                <a:latin typeface="Calibri"/>
                <a:ea typeface="Calibri"/>
                <a:cs typeface="Calibri"/>
                <a:sym typeface="Calibri"/>
              </a:rPr>
              <a:t>Jubin</a:t>
            </a:r>
            <a:r>
              <a:rPr lang="en-US" sz="2400" dirty="0" smtClean="0">
                <a:latin typeface="Calibri"/>
                <a:ea typeface="Calibri"/>
                <a:cs typeface="Calibri"/>
                <a:sym typeface="Calibri"/>
              </a:rPr>
              <a:t> </a:t>
            </a:r>
            <a:r>
              <a:rPr lang="en-US" sz="2400" dirty="0" err="1" smtClean="0">
                <a:latin typeface="Calibri"/>
                <a:ea typeface="Calibri"/>
                <a:cs typeface="Calibri"/>
                <a:sym typeface="Calibri"/>
              </a:rPr>
              <a:t>Savla</a:t>
            </a:r>
            <a:r>
              <a:rPr lang="en-US" dirty="0" smtClean="0">
                <a:latin typeface="Calibri"/>
                <a:ea typeface="Calibri"/>
                <a:cs typeface="Calibri"/>
                <a:sym typeface="Calibri"/>
              </a:rPr>
              <a:t> </a:t>
            </a:r>
            <a:r>
              <a:rPr lang="en-US" sz="2400" dirty="0" smtClean="0">
                <a:latin typeface="Calibri"/>
                <a:ea typeface="Calibri"/>
                <a:cs typeface="Calibri"/>
                <a:sym typeface="Calibri"/>
              </a:rPr>
              <a:t>(Technology Analyst)</a:t>
            </a:r>
            <a:r>
              <a:rPr lang="en-US" dirty="0">
                <a:latin typeface="Calibri"/>
                <a:ea typeface="Calibri"/>
                <a:cs typeface="Calibri"/>
                <a:sym typeface="Calibri"/>
              </a:rPr>
              <a:t>	</a:t>
            </a:r>
          </a:p>
        </p:txBody>
      </p:sp>
      <p:sp>
        <p:nvSpPr>
          <p:cNvPr id="26" name="Shape 26"/>
          <p:cNvSpPr/>
          <p:nvPr/>
        </p:nvSpPr>
        <p:spPr>
          <a:xfrm>
            <a:off x="2743200" y="438150"/>
            <a:ext cx="6372300" cy="4267200"/>
          </a:xfrm>
          <a:prstGeom prst="rect">
            <a:avLst/>
          </a:prstGeom>
          <a:solidFill>
            <a:srgbClr val="F2F2F2"/>
          </a:solidFill>
          <a:ln>
            <a:noFill/>
          </a:ln>
        </p:spPr>
        <p:txBody>
          <a:bodyPr lIns="92075" tIns="46025" rIns="92075" bIns="46025" anchor="t" anchorCtr="0">
            <a:noAutofit/>
          </a:bodyPr>
          <a:lstStyle/>
          <a:p>
            <a:pPr marL="236537" marR="0" lvl="0" indent="-236537" algn="just" rtl="0">
              <a:lnSpc>
                <a:spcPct val="150000"/>
              </a:lnSpc>
              <a:spcBef>
                <a:spcPts val="0"/>
              </a:spcBef>
              <a:spcAft>
                <a:spcPts val="0"/>
              </a:spcAft>
              <a:buClr>
                <a:srgbClr val="000000"/>
              </a:buClr>
              <a:buSzPct val="25000"/>
              <a:buFont typeface="Noto Sans Symbols"/>
              <a:buNone/>
            </a:pPr>
            <a:r>
              <a:rPr lang="en-US" sz="1200" b="1" i="0" u="none" strike="noStrike" cap="none" dirty="0">
                <a:solidFill>
                  <a:srgbClr val="363738"/>
                </a:solidFill>
                <a:latin typeface="Calibri"/>
                <a:ea typeface="Calibri"/>
                <a:cs typeface="Calibri"/>
                <a:sym typeface="Calibri"/>
              </a:rPr>
              <a:t>Recent projects :</a:t>
            </a:r>
          </a:p>
          <a:p>
            <a:pPr marR="0" lvl="0" algn="just" rtl="0">
              <a:spcBef>
                <a:spcPts val="120"/>
              </a:spcBef>
              <a:buClr>
                <a:srgbClr val="1F497D"/>
              </a:buClr>
              <a:buSzPct val="25000"/>
            </a:pPr>
            <a:r>
              <a:rPr lang="en-US" sz="1000" b="1" i="0" u="none" strike="noStrike" cap="none" dirty="0" smtClean="0">
                <a:solidFill>
                  <a:srgbClr val="363738"/>
                </a:solidFill>
                <a:latin typeface="Calibri"/>
                <a:ea typeface="Calibri"/>
                <a:cs typeface="Calibri"/>
                <a:sym typeface="Calibri"/>
              </a:rPr>
              <a:t>MCAB</a:t>
            </a:r>
            <a:r>
              <a:rPr lang="en-US" sz="1000" b="1" i="0" u="none" strike="noStrike" cap="none" dirty="0">
                <a:solidFill>
                  <a:srgbClr val="363738"/>
                </a:solidFill>
                <a:latin typeface="Calibri"/>
                <a:ea typeface="Calibri"/>
                <a:cs typeface="Calibri"/>
                <a:sym typeface="Calibri"/>
              </a:rPr>
              <a:t>					</a:t>
            </a:r>
            <a:r>
              <a:rPr lang="en-US" sz="1000" b="1" i="0" u="none" strike="noStrike" cap="none" dirty="0" smtClean="0">
                <a:solidFill>
                  <a:srgbClr val="363738"/>
                </a:solidFill>
                <a:latin typeface="Calibri"/>
                <a:ea typeface="Calibri"/>
                <a:cs typeface="Calibri"/>
                <a:sym typeface="Calibri"/>
              </a:rPr>
              <a:t>(Current Assignment)</a:t>
            </a:r>
            <a:endParaRPr lang="en-US" sz="1000" b="1" i="0" u="none" strike="noStrike" cap="none" dirty="0">
              <a:solidFill>
                <a:srgbClr val="363738"/>
              </a:solidFill>
              <a:latin typeface="Calibri"/>
              <a:ea typeface="Calibri"/>
              <a:cs typeface="Calibri"/>
              <a:sym typeface="Calibri"/>
            </a:endParaRPr>
          </a:p>
          <a:p>
            <a:pPr marL="171450" lvl="0" indent="-171450" algn="just">
              <a:buClr>
                <a:srgbClr val="1F497D"/>
              </a:buClr>
              <a:buSzPct val="140000"/>
              <a:buFont typeface="Arial"/>
              <a:buChar char="•"/>
            </a:pPr>
            <a:r>
              <a:rPr lang="en-US" sz="1000" dirty="0" smtClean="0">
                <a:solidFill>
                  <a:srgbClr val="363738"/>
                </a:solidFill>
                <a:latin typeface="Calibri"/>
                <a:ea typeface="Calibri"/>
                <a:cs typeface="Calibri"/>
                <a:sym typeface="Calibri"/>
              </a:rPr>
              <a:t>Multi </a:t>
            </a:r>
            <a:r>
              <a:rPr lang="en-US" sz="1000" dirty="0">
                <a:solidFill>
                  <a:srgbClr val="363738"/>
                </a:solidFill>
                <a:latin typeface="Calibri"/>
                <a:ea typeface="Calibri"/>
                <a:cs typeface="Calibri"/>
                <a:sym typeface="Calibri"/>
              </a:rPr>
              <a:t>channel </a:t>
            </a:r>
            <a:r>
              <a:rPr lang="en-US" sz="1000" i="0" u="none" strike="noStrike" cap="none" dirty="0">
                <a:solidFill>
                  <a:srgbClr val="363738"/>
                </a:solidFill>
                <a:latin typeface="Calibri"/>
                <a:ea typeface="Calibri"/>
                <a:cs typeface="Calibri"/>
                <a:sym typeface="Calibri"/>
              </a:rPr>
              <a:t>appointment booking for HSBC client. Front end</a:t>
            </a:r>
            <a:r>
              <a:rPr lang="en-US" sz="1000" dirty="0">
                <a:solidFill>
                  <a:srgbClr val="363738"/>
                </a:solidFill>
                <a:latin typeface="Calibri"/>
                <a:ea typeface="Calibri"/>
                <a:cs typeface="Calibri"/>
                <a:sym typeface="Calibri"/>
              </a:rPr>
              <a:t> single application for multiple channels migrated into </a:t>
            </a:r>
            <a:r>
              <a:rPr lang="en-US" sz="1000" dirty="0" err="1">
                <a:solidFill>
                  <a:srgbClr val="363738"/>
                </a:solidFill>
                <a:latin typeface="Calibri"/>
                <a:ea typeface="Calibri"/>
                <a:cs typeface="Calibri"/>
                <a:sym typeface="Calibri"/>
              </a:rPr>
              <a:t>angularjs</a:t>
            </a:r>
            <a:r>
              <a:rPr lang="en-US" sz="1000" dirty="0">
                <a:solidFill>
                  <a:srgbClr val="363738"/>
                </a:solidFill>
                <a:latin typeface="Calibri"/>
                <a:ea typeface="Calibri"/>
                <a:cs typeface="Calibri"/>
                <a:sym typeface="Calibri"/>
              </a:rPr>
              <a:t> from DOJO code </a:t>
            </a:r>
            <a:r>
              <a:rPr lang="en-US" sz="1000" dirty="0" smtClean="0">
                <a:solidFill>
                  <a:srgbClr val="363738"/>
                </a:solidFill>
                <a:latin typeface="Calibri"/>
                <a:ea typeface="Calibri"/>
                <a:cs typeface="Calibri"/>
                <a:sym typeface="Calibri"/>
              </a:rPr>
              <a:t>base</a:t>
            </a:r>
            <a:r>
              <a:rPr lang="en-US" sz="1000" dirty="0">
                <a:solidFill>
                  <a:srgbClr val="363738"/>
                </a:solidFill>
                <a:latin typeface="Calibri"/>
                <a:ea typeface="Calibri"/>
                <a:cs typeface="Calibri"/>
                <a:sym typeface="Calibri"/>
              </a:rPr>
              <a:t>. As a part of the project implemented </a:t>
            </a:r>
            <a:r>
              <a:rPr lang="en-US" sz="1000" dirty="0" smtClean="0">
                <a:solidFill>
                  <a:srgbClr val="363738"/>
                </a:solidFill>
                <a:latin typeface="Calibri"/>
                <a:ea typeface="Calibri"/>
                <a:cs typeface="Calibri"/>
                <a:sym typeface="Calibri"/>
              </a:rPr>
              <a:t>Internationalization, </a:t>
            </a:r>
            <a:r>
              <a:rPr lang="en-US" sz="1000" dirty="0">
                <a:solidFill>
                  <a:srgbClr val="363738"/>
                </a:solidFill>
                <a:latin typeface="Calibri"/>
                <a:ea typeface="Calibri"/>
                <a:cs typeface="Calibri"/>
                <a:sym typeface="Calibri"/>
              </a:rPr>
              <a:t>accessibility and responsiveness. </a:t>
            </a:r>
            <a:endParaRPr lang="en-US" sz="1000" dirty="0" smtClean="0">
              <a:solidFill>
                <a:srgbClr val="363738"/>
              </a:solidFill>
              <a:latin typeface="Calibri"/>
              <a:ea typeface="Calibri"/>
              <a:cs typeface="Calibri"/>
              <a:sym typeface="Calibri"/>
            </a:endParaRPr>
          </a:p>
          <a:p>
            <a:pPr marL="171450" lvl="0" indent="-171450" algn="just">
              <a:buClr>
                <a:srgbClr val="1F497D"/>
              </a:buClr>
              <a:buSzPct val="140000"/>
              <a:buFont typeface="Arial"/>
              <a:buChar char="•"/>
            </a:pPr>
            <a:r>
              <a:rPr lang="en-US" sz="1000" b="1" i="0" u="none" strike="noStrike" cap="none" dirty="0" smtClean="0">
                <a:solidFill>
                  <a:srgbClr val="363738"/>
                </a:solidFill>
                <a:latin typeface="Calibri"/>
                <a:ea typeface="Calibri"/>
                <a:cs typeface="Calibri"/>
                <a:sym typeface="Calibri"/>
              </a:rPr>
              <a:t>Technologies </a:t>
            </a:r>
            <a:r>
              <a:rPr lang="en-US" sz="1000" b="1" i="0" u="none" strike="noStrike" cap="none" dirty="0">
                <a:solidFill>
                  <a:srgbClr val="363738"/>
                </a:solidFill>
                <a:latin typeface="Calibri"/>
                <a:ea typeface="Calibri"/>
                <a:cs typeface="Calibri"/>
                <a:sym typeface="Calibri"/>
              </a:rPr>
              <a:t>– </a:t>
            </a:r>
            <a:r>
              <a:rPr lang="en-US" sz="1000" b="0" i="0" u="none" strike="noStrike" cap="none" dirty="0" err="1">
                <a:solidFill>
                  <a:srgbClr val="363738"/>
                </a:solidFill>
                <a:latin typeface="Calibri"/>
                <a:ea typeface="Calibri"/>
                <a:cs typeface="Calibri"/>
                <a:sym typeface="Calibri"/>
              </a:rPr>
              <a:t>Angularjs</a:t>
            </a:r>
            <a:r>
              <a:rPr lang="en-US" sz="1000" b="0" i="0" u="none" strike="noStrike" cap="none" dirty="0">
                <a:solidFill>
                  <a:srgbClr val="363738"/>
                </a:solidFill>
                <a:latin typeface="Calibri"/>
                <a:ea typeface="Calibri"/>
                <a:cs typeface="Calibri"/>
                <a:sym typeface="Calibri"/>
              </a:rPr>
              <a:t>, </a:t>
            </a:r>
            <a:r>
              <a:rPr lang="en-US" sz="1000" b="0" i="0" u="none" strike="noStrike" cap="none" dirty="0" err="1">
                <a:solidFill>
                  <a:srgbClr val="363738"/>
                </a:solidFill>
                <a:latin typeface="Calibri"/>
                <a:ea typeface="Calibri"/>
                <a:cs typeface="Calibri"/>
                <a:sym typeface="Calibri"/>
              </a:rPr>
              <a:t>Nodejs</a:t>
            </a:r>
            <a:r>
              <a:rPr lang="en-US" sz="1000" b="0" i="0" u="none" strike="noStrike" cap="none" dirty="0">
                <a:solidFill>
                  <a:srgbClr val="363738"/>
                </a:solidFill>
                <a:latin typeface="Calibri"/>
                <a:ea typeface="Calibri"/>
                <a:cs typeface="Calibri"/>
                <a:sym typeface="Calibri"/>
              </a:rPr>
              <a:t>, es6, Babel, Gulp, </a:t>
            </a:r>
            <a:r>
              <a:rPr lang="en-US" sz="1000" dirty="0">
                <a:solidFill>
                  <a:srgbClr val="363738"/>
                </a:solidFill>
                <a:latin typeface="Calibri"/>
                <a:ea typeface="Calibri"/>
                <a:cs typeface="Calibri"/>
                <a:sym typeface="Calibri"/>
              </a:rPr>
              <a:t>HTML 5, CSS </a:t>
            </a:r>
            <a:r>
              <a:rPr lang="en-US" sz="1000" dirty="0" smtClean="0">
                <a:solidFill>
                  <a:srgbClr val="363738"/>
                </a:solidFill>
                <a:latin typeface="Calibri"/>
                <a:ea typeface="Calibri"/>
                <a:cs typeface="Calibri"/>
                <a:sym typeface="Calibri"/>
              </a:rPr>
              <a:t>3</a:t>
            </a:r>
          </a:p>
          <a:p>
            <a:pPr marL="171450" lvl="0" indent="-171450" algn="just">
              <a:buClr>
                <a:srgbClr val="1F497D"/>
              </a:buClr>
              <a:buSzPct val="140000"/>
              <a:buFont typeface="Arial"/>
              <a:buChar char="•"/>
            </a:pPr>
            <a:r>
              <a:rPr lang="en-US" sz="1000" b="1" dirty="0" smtClean="0">
                <a:solidFill>
                  <a:srgbClr val="363738"/>
                </a:solidFill>
                <a:latin typeface="Calibri"/>
                <a:ea typeface="Calibri"/>
                <a:cs typeface="Calibri"/>
                <a:sym typeface="Calibri"/>
              </a:rPr>
              <a:t>Tools – </a:t>
            </a:r>
            <a:r>
              <a:rPr lang="en-US" sz="1000" dirty="0" err="1" smtClean="0">
                <a:solidFill>
                  <a:srgbClr val="363738"/>
                </a:solidFill>
                <a:latin typeface="Calibri"/>
                <a:ea typeface="Calibri"/>
                <a:cs typeface="Calibri"/>
                <a:sym typeface="Calibri"/>
              </a:rPr>
              <a:t>GitHub</a:t>
            </a:r>
            <a:r>
              <a:rPr lang="en-US" sz="1000" dirty="0">
                <a:solidFill>
                  <a:srgbClr val="363738"/>
                </a:solidFill>
                <a:latin typeface="Calibri"/>
                <a:ea typeface="Calibri"/>
                <a:cs typeface="Calibri"/>
                <a:sym typeface="Calibri"/>
              </a:rPr>
              <a:t>, </a:t>
            </a:r>
            <a:r>
              <a:rPr lang="en-US" sz="1000" dirty="0">
                <a:solidFill>
                  <a:srgbClr val="363738"/>
                </a:solidFill>
                <a:latin typeface="Calibri"/>
                <a:ea typeface="Calibri"/>
                <a:cs typeface="Calibri"/>
              </a:rPr>
              <a:t>VS Code, Jenkins, Jira, </a:t>
            </a:r>
            <a:r>
              <a:rPr lang="en-US" sz="1000" dirty="0" err="1">
                <a:solidFill>
                  <a:srgbClr val="363738"/>
                </a:solidFill>
                <a:latin typeface="Calibri"/>
                <a:ea typeface="Calibri"/>
                <a:cs typeface="Calibri"/>
              </a:rPr>
              <a:t>SoapUI</a:t>
            </a:r>
            <a:r>
              <a:rPr lang="en-US" sz="1000" dirty="0">
                <a:solidFill>
                  <a:srgbClr val="363738"/>
                </a:solidFill>
                <a:latin typeface="Calibri"/>
                <a:ea typeface="Calibri"/>
                <a:cs typeface="Calibri"/>
              </a:rPr>
              <a:t>, Postman</a:t>
            </a:r>
            <a:endParaRPr lang="en-US" sz="1000" dirty="0">
              <a:solidFill>
                <a:srgbClr val="363738"/>
              </a:solidFill>
              <a:latin typeface="Calibri"/>
              <a:ea typeface="Calibri"/>
              <a:cs typeface="Calibri"/>
              <a:sym typeface="Calibri"/>
            </a:endParaRPr>
          </a:p>
          <a:p>
            <a:pPr marL="236537" marR="0" lvl="0" indent="-236537" algn="just" rtl="0">
              <a:spcBef>
                <a:spcPts val="0"/>
              </a:spcBef>
              <a:buClr>
                <a:srgbClr val="1F497D"/>
              </a:buClr>
              <a:buSzPct val="25000"/>
              <a:buFont typeface="Noto Sans Symbols"/>
              <a:buNone/>
            </a:pPr>
            <a:endParaRPr lang="en-US" sz="1000" b="1" i="0" u="none" strike="noStrike" cap="none" dirty="0" smtClean="0">
              <a:solidFill>
                <a:srgbClr val="363738"/>
              </a:solidFill>
              <a:latin typeface="Calibri"/>
              <a:ea typeface="Calibri"/>
              <a:cs typeface="Calibri"/>
              <a:sym typeface="Calibri"/>
            </a:endParaRPr>
          </a:p>
          <a:p>
            <a:pPr marL="236537" marR="0" lvl="0" indent="-236537" algn="just" rtl="0">
              <a:spcBef>
                <a:spcPts val="0"/>
              </a:spcBef>
              <a:buClr>
                <a:srgbClr val="1F497D"/>
              </a:buClr>
              <a:buSzPct val="25000"/>
              <a:buFont typeface="Noto Sans Symbols"/>
              <a:buNone/>
            </a:pPr>
            <a:r>
              <a:rPr lang="en-US" sz="1000" b="1" i="0" u="none" strike="noStrike" cap="none" dirty="0" smtClean="0">
                <a:solidFill>
                  <a:srgbClr val="363738"/>
                </a:solidFill>
                <a:latin typeface="Calibri"/>
                <a:ea typeface="Calibri"/>
                <a:cs typeface="Calibri"/>
                <a:sym typeface="Calibri"/>
              </a:rPr>
              <a:t>Call-based Lead Generation</a:t>
            </a:r>
          </a:p>
          <a:p>
            <a:pPr marL="171450" lvl="0" indent="-171450" algn="just">
              <a:buClr>
                <a:srgbClr val="1F497D"/>
              </a:buClr>
              <a:buSzPct val="140000"/>
              <a:buFont typeface="Arial"/>
              <a:buChar char="•"/>
            </a:pPr>
            <a:r>
              <a:rPr lang="en-US" sz="1000" dirty="0" smtClean="0">
                <a:solidFill>
                  <a:srgbClr val="363738"/>
                </a:solidFill>
                <a:latin typeface="Calibri"/>
                <a:ea typeface="Calibri"/>
                <a:cs typeface="Calibri"/>
              </a:rPr>
              <a:t>Call </a:t>
            </a:r>
            <a:r>
              <a:rPr lang="en-US" sz="1000" dirty="0">
                <a:solidFill>
                  <a:srgbClr val="363738"/>
                </a:solidFill>
                <a:latin typeface="Calibri"/>
                <a:ea typeface="Calibri"/>
                <a:cs typeface="Calibri"/>
              </a:rPr>
              <a:t>based lead generation is a SaaS-based application to provide independent directly accessible URL based white label application to registered lead generation networks, where the user can add Lead Buyers And Generators, and manage calls with IVR, automatic callbacks, SMS marketing, receiving &amp; making calls directly from </a:t>
            </a:r>
            <a:r>
              <a:rPr lang="en-US" sz="1000" dirty="0" smtClean="0">
                <a:solidFill>
                  <a:srgbClr val="363738"/>
                </a:solidFill>
                <a:latin typeface="Calibri"/>
                <a:ea typeface="Calibri"/>
                <a:cs typeface="Calibri"/>
              </a:rPr>
              <a:t>browser</a:t>
            </a:r>
            <a:r>
              <a:rPr lang="en-US" sz="1000" dirty="0" smtClean="0">
                <a:solidFill>
                  <a:srgbClr val="363738"/>
                </a:solidFill>
                <a:latin typeface="Calibri"/>
                <a:ea typeface="Calibri"/>
                <a:cs typeface="Calibri"/>
                <a:sym typeface="Calibri"/>
              </a:rPr>
              <a:t>.</a:t>
            </a:r>
          </a:p>
          <a:p>
            <a:pPr marL="171450" lvl="0" indent="-171450" algn="just">
              <a:buClr>
                <a:srgbClr val="1F497D"/>
              </a:buClr>
              <a:buSzPct val="140000"/>
              <a:buFont typeface="Arial"/>
              <a:buChar char="•"/>
            </a:pPr>
            <a:r>
              <a:rPr lang="en-US" sz="1000" b="1" dirty="0">
                <a:solidFill>
                  <a:srgbClr val="363738"/>
                </a:solidFill>
                <a:latin typeface="Calibri"/>
                <a:ea typeface="Calibri"/>
                <a:cs typeface="Calibri"/>
                <a:sym typeface="Calibri"/>
              </a:rPr>
              <a:t>T</a:t>
            </a:r>
            <a:r>
              <a:rPr lang="en-US" sz="1000" b="1" dirty="0">
                <a:solidFill>
                  <a:srgbClr val="363738"/>
                </a:solidFill>
                <a:ea typeface="Calibri"/>
                <a:cs typeface="Calibri"/>
                <a:sym typeface="Calibri"/>
              </a:rPr>
              <a:t>echnology - </a:t>
            </a:r>
            <a:r>
              <a:rPr lang="en-US" sz="1000" dirty="0" err="1">
                <a:solidFill>
                  <a:srgbClr val="363738"/>
                </a:solidFill>
                <a:ea typeface="Calibri"/>
                <a:cs typeface="Calibri"/>
                <a:sym typeface="Calibri"/>
              </a:rPr>
              <a:t>NodeJS</a:t>
            </a:r>
            <a:r>
              <a:rPr lang="en-US" sz="1000" dirty="0">
                <a:solidFill>
                  <a:srgbClr val="363738"/>
                </a:solidFill>
                <a:ea typeface="Calibri"/>
                <a:cs typeface="Calibri"/>
                <a:sym typeface="Calibri"/>
              </a:rPr>
              <a:t>, </a:t>
            </a:r>
            <a:r>
              <a:rPr lang="en-US" sz="1000" dirty="0" err="1">
                <a:solidFill>
                  <a:srgbClr val="363738"/>
                </a:solidFill>
                <a:ea typeface="Calibri"/>
                <a:cs typeface="Calibri"/>
                <a:sym typeface="Calibri"/>
              </a:rPr>
              <a:t>ExpressJS</a:t>
            </a:r>
            <a:r>
              <a:rPr lang="en-US" sz="1000" dirty="0">
                <a:solidFill>
                  <a:srgbClr val="363738"/>
                </a:solidFill>
                <a:ea typeface="Calibri"/>
                <a:cs typeface="Calibri"/>
                <a:sym typeface="Calibri"/>
              </a:rPr>
              <a:t>, </a:t>
            </a:r>
            <a:r>
              <a:rPr lang="en-US" sz="1000" dirty="0" err="1">
                <a:solidFill>
                  <a:srgbClr val="363738"/>
                </a:solidFill>
                <a:ea typeface="Calibri"/>
                <a:cs typeface="Calibri"/>
                <a:sym typeface="Calibri"/>
              </a:rPr>
              <a:t>AngularJS</a:t>
            </a:r>
            <a:r>
              <a:rPr lang="en-US" sz="1000" dirty="0">
                <a:solidFill>
                  <a:srgbClr val="363738"/>
                </a:solidFill>
                <a:ea typeface="Calibri"/>
                <a:cs typeface="Calibri"/>
                <a:sym typeface="Calibri"/>
              </a:rPr>
              <a:t>, </a:t>
            </a:r>
            <a:r>
              <a:rPr lang="en-US" sz="1000" dirty="0" err="1">
                <a:solidFill>
                  <a:srgbClr val="363738"/>
                </a:solidFill>
                <a:ea typeface="Calibri"/>
                <a:cs typeface="Calibri"/>
                <a:sym typeface="Calibri"/>
              </a:rPr>
              <a:t>MongoDB</a:t>
            </a:r>
            <a:r>
              <a:rPr lang="en-US" sz="1000" dirty="0">
                <a:solidFill>
                  <a:srgbClr val="363738"/>
                </a:solidFill>
                <a:ea typeface="Calibri"/>
                <a:cs typeface="Calibri"/>
                <a:sym typeface="Calibri"/>
              </a:rPr>
              <a:t>, HTML5, CSS3, </a:t>
            </a:r>
            <a:r>
              <a:rPr lang="en-US" sz="1000" dirty="0" smtClean="0">
                <a:solidFill>
                  <a:srgbClr val="363738"/>
                </a:solidFill>
                <a:ea typeface="Calibri"/>
                <a:cs typeface="Calibri"/>
                <a:sym typeface="Calibri"/>
              </a:rPr>
              <a:t>JavaScript.</a:t>
            </a:r>
          </a:p>
          <a:p>
            <a:pPr marL="171450" lvl="0" indent="-171450" algn="just">
              <a:buClr>
                <a:srgbClr val="1F497D"/>
              </a:buClr>
              <a:buSzPct val="140000"/>
              <a:buFont typeface="Arial"/>
              <a:buChar char="•"/>
            </a:pPr>
            <a:r>
              <a:rPr lang="en-US" sz="1000" b="1" dirty="0" smtClean="0">
                <a:solidFill>
                  <a:srgbClr val="363738"/>
                </a:solidFill>
                <a:ea typeface="Calibri"/>
                <a:cs typeface="Calibri"/>
                <a:sym typeface="Calibri"/>
              </a:rPr>
              <a:t>Tools – </a:t>
            </a:r>
            <a:r>
              <a:rPr lang="en-US" sz="1000" dirty="0" err="1" smtClean="0">
                <a:solidFill>
                  <a:srgbClr val="363738"/>
                </a:solidFill>
                <a:ea typeface="Calibri"/>
                <a:cs typeface="Calibri"/>
                <a:sym typeface="Calibri"/>
              </a:rPr>
              <a:t>GitHub</a:t>
            </a:r>
            <a:r>
              <a:rPr lang="en-US" sz="1000" dirty="0" smtClean="0">
                <a:solidFill>
                  <a:srgbClr val="363738"/>
                </a:solidFill>
                <a:ea typeface="Calibri"/>
                <a:cs typeface="Calibri"/>
                <a:sym typeface="Calibri"/>
              </a:rPr>
              <a:t>, </a:t>
            </a:r>
            <a:r>
              <a:rPr lang="en-US" sz="1000" dirty="0" err="1" smtClean="0">
                <a:solidFill>
                  <a:srgbClr val="363738"/>
                </a:solidFill>
                <a:ea typeface="Calibri"/>
                <a:cs typeface="Calibri"/>
                <a:sym typeface="Calibri"/>
              </a:rPr>
              <a:t>Netbeans</a:t>
            </a:r>
            <a:r>
              <a:rPr lang="en-US" sz="1000" dirty="0" smtClean="0">
                <a:solidFill>
                  <a:srgbClr val="363738"/>
                </a:solidFill>
                <a:ea typeface="Calibri"/>
                <a:cs typeface="Calibri"/>
                <a:sym typeface="Calibri"/>
              </a:rPr>
              <a:t>, AWS, Google Cloud, Postman</a:t>
            </a:r>
            <a:endParaRPr lang="en-US" sz="1000" b="1" dirty="0" smtClean="0">
              <a:solidFill>
                <a:srgbClr val="363738"/>
              </a:solidFill>
              <a:ea typeface="Calibri"/>
              <a:cs typeface="Calibri"/>
              <a:sym typeface="Calibri"/>
            </a:endParaRPr>
          </a:p>
          <a:p>
            <a:pPr marL="236537" lvl="0" indent="-236537" algn="just">
              <a:buClr>
                <a:srgbClr val="1F497D"/>
              </a:buClr>
              <a:buSzPct val="25000"/>
            </a:pPr>
            <a:endParaRPr lang="en-US" sz="1000" b="1" dirty="0" smtClean="0">
              <a:solidFill>
                <a:srgbClr val="363738"/>
              </a:solidFill>
              <a:ea typeface="Calibri"/>
              <a:cs typeface="Calibri"/>
              <a:sym typeface="Calibri"/>
            </a:endParaRPr>
          </a:p>
          <a:p>
            <a:pPr marL="236537" lvl="0" indent="-236537" algn="just">
              <a:buClr>
                <a:srgbClr val="1F497D"/>
              </a:buClr>
              <a:buSzPct val="25000"/>
            </a:pPr>
            <a:r>
              <a:rPr lang="en-US" sz="1000" b="1" dirty="0" smtClean="0">
                <a:solidFill>
                  <a:srgbClr val="363738"/>
                </a:solidFill>
                <a:ea typeface="Calibri"/>
                <a:cs typeface="Calibri"/>
                <a:sym typeface="Calibri"/>
              </a:rPr>
              <a:t>Risk Advisor</a:t>
            </a:r>
            <a:endParaRPr lang="en-US" sz="1000" b="0" i="0" u="none" strike="noStrike" cap="none" dirty="0">
              <a:solidFill>
                <a:srgbClr val="363738"/>
              </a:solidFill>
              <a:latin typeface="Calibri"/>
              <a:ea typeface="Calibri"/>
              <a:cs typeface="Calibri"/>
              <a:sym typeface="Calibri"/>
            </a:endParaRPr>
          </a:p>
          <a:p>
            <a:pPr marL="171450" lvl="0" indent="-171450" algn="just">
              <a:buClr>
                <a:srgbClr val="1F497D"/>
              </a:buClr>
              <a:buSzPct val="140000"/>
              <a:buFont typeface="Arial"/>
              <a:buChar char="•"/>
            </a:pPr>
            <a:r>
              <a:rPr lang="en-US" sz="1000" dirty="0">
                <a:solidFill>
                  <a:srgbClr val="363738"/>
                </a:solidFill>
                <a:ea typeface="Calibri"/>
                <a:cs typeface="Calibri"/>
                <a:sym typeface="Calibri"/>
              </a:rPr>
              <a:t>Risk Advisor is basically to represent complex data into easy to understand, user-friendly interactive risk benchmark charts. The complete project is based on charts and hence It has a heavy use of Chart components</a:t>
            </a:r>
            <a:r>
              <a:rPr lang="en-US" sz="1000" dirty="0" smtClean="0">
                <a:solidFill>
                  <a:srgbClr val="363738"/>
                </a:solidFill>
                <a:ea typeface="Calibri"/>
                <a:cs typeface="Calibri"/>
                <a:sym typeface="Calibri"/>
              </a:rPr>
              <a:t>.</a:t>
            </a:r>
            <a:endParaRPr lang="en-US" sz="1000" b="0" i="0" u="none" strike="noStrike" cap="none" dirty="0">
              <a:solidFill>
                <a:srgbClr val="363738"/>
              </a:solidFill>
              <a:latin typeface="Calibri"/>
              <a:ea typeface="Calibri"/>
              <a:cs typeface="Calibri"/>
              <a:sym typeface="Calibri"/>
            </a:endParaRPr>
          </a:p>
          <a:p>
            <a:pPr marL="171450" lvl="0" indent="-171450" algn="just">
              <a:buClr>
                <a:srgbClr val="1F497D"/>
              </a:buClr>
              <a:buSzPct val="140000"/>
              <a:buFont typeface="Arial"/>
              <a:buChar char="•"/>
            </a:pPr>
            <a:r>
              <a:rPr lang="en-US" sz="1000" b="1" i="0" u="none" strike="noStrike" cap="none" dirty="0">
                <a:solidFill>
                  <a:srgbClr val="363738"/>
                </a:solidFill>
                <a:latin typeface="Calibri"/>
                <a:ea typeface="Calibri"/>
                <a:cs typeface="Calibri"/>
                <a:sym typeface="Calibri"/>
              </a:rPr>
              <a:t>Technologies</a:t>
            </a:r>
            <a:r>
              <a:rPr lang="en-US" sz="1000" b="0" i="0" u="none" strike="noStrike" cap="none" dirty="0">
                <a:solidFill>
                  <a:srgbClr val="363738"/>
                </a:solidFill>
                <a:latin typeface="Calibri"/>
                <a:ea typeface="Calibri"/>
                <a:cs typeface="Calibri"/>
                <a:sym typeface="Calibri"/>
              </a:rPr>
              <a:t> – </a:t>
            </a:r>
            <a:r>
              <a:rPr lang="en-US" sz="1000" dirty="0" err="1">
                <a:solidFill>
                  <a:srgbClr val="363738"/>
                </a:solidFill>
                <a:ea typeface="Calibri"/>
                <a:cs typeface="Calibri"/>
                <a:sym typeface="Calibri"/>
              </a:rPr>
              <a:t>NodeJS</a:t>
            </a:r>
            <a:r>
              <a:rPr lang="en-US" sz="1000" dirty="0">
                <a:solidFill>
                  <a:srgbClr val="363738"/>
                </a:solidFill>
                <a:ea typeface="Calibri"/>
                <a:cs typeface="Calibri"/>
                <a:sym typeface="Calibri"/>
              </a:rPr>
              <a:t>, </a:t>
            </a:r>
            <a:r>
              <a:rPr lang="en-US" sz="1000" dirty="0" err="1">
                <a:solidFill>
                  <a:srgbClr val="363738"/>
                </a:solidFill>
                <a:ea typeface="Calibri"/>
                <a:cs typeface="Calibri"/>
                <a:sym typeface="Calibri"/>
              </a:rPr>
              <a:t>ExpressJS</a:t>
            </a:r>
            <a:r>
              <a:rPr lang="en-US" sz="1000" dirty="0">
                <a:solidFill>
                  <a:srgbClr val="363738"/>
                </a:solidFill>
                <a:ea typeface="Calibri"/>
                <a:cs typeface="Calibri"/>
                <a:sym typeface="Calibri"/>
              </a:rPr>
              <a:t>, </a:t>
            </a:r>
            <a:r>
              <a:rPr lang="en-US" sz="1000" dirty="0" err="1">
                <a:solidFill>
                  <a:srgbClr val="363738"/>
                </a:solidFill>
                <a:ea typeface="Calibri"/>
                <a:cs typeface="Calibri"/>
                <a:sym typeface="Calibri"/>
              </a:rPr>
              <a:t>AngularJS</a:t>
            </a:r>
            <a:r>
              <a:rPr lang="en-US" sz="1000" dirty="0">
                <a:solidFill>
                  <a:srgbClr val="363738"/>
                </a:solidFill>
                <a:ea typeface="Calibri"/>
                <a:cs typeface="Calibri"/>
                <a:sym typeface="Calibri"/>
              </a:rPr>
              <a:t>, </a:t>
            </a:r>
            <a:r>
              <a:rPr lang="en-US" sz="1000" dirty="0" err="1">
                <a:solidFill>
                  <a:srgbClr val="363738"/>
                </a:solidFill>
                <a:ea typeface="Calibri"/>
                <a:cs typeface="Calibri"/>
                <a:sym typeface="Calibri"/>
              </a:rPr>
              <a:t>MongoDB</a:t>
            </a:r>
            <a:r>
              <a:rPr lang="en-US" sz="1000" dirty="0">
                <a:solidFill>
                  <a:srgbClr val="363738"/>
                </a:solidFill>
                <a:ea typeface="Calibri"/>
                <a:cs typeface="Calibri"/>
                <a:sym typeface="Calibri"/>
              </a:rPr>
              <a:t>, HTML5, CSS3, </a:t>
            </a:r>
            <a:r>
              <a:rPr lang="en-US" sz="1000" dirty="0" smtClean="0">
                <a:solidFill>
                  <a:srgbClr val="363738"/>
                </a:solidFill>
                <a:ea typeface="Calibri"/>
                <a:cs typeface="Calibri"/>
                <a:sym typeface="Calibri"/>
              </a:rPr>
              <a:t>JavaScript.</a:t>
            </a:r>
          </a:p>
          <a:p>
            <a:pPr marL="171450" lvl="0" indent="-171450" algn="just">
              <a:buClr>
                <a:srgbClr val="1F497D"/>
              </a:buClr>
              <a:buSzPct val="140000"/>
              <a:buFont typeface="Arial"/>
              <a:buChar char="•"/>
            </a:pPr>
            <a:r>
              <a:rPr lang="en-US" sz="1000" b="1" dirty="0" smtClean="0">
                <a:solidFill>
                  <a:srgbClr val="363738"/>
                </a:solidFill>
                <a:latin typeface="Calibri"/>
                <a:ea typeface="Calibri"/>
                <a:cs typeface="Calibri"/>
                <a:sym typeface="Calibri"/>
              </a:rPr>
              <a:t>Tools –</a:t>
            </a:r>
            <a:r>
              <a:rPr lang="en-US" sz="1000" dirty="0" smtClean="0">
                <a:solidFill>
                  <a:srgbClr val="363738"/>
                </a:solidFill>
                <a:latin typeface="Calibri"/>
                <a:ea typeface="Calibri"/>
                <a:cs typeface="Calibri"/>
                <a:sym typeface="Calibri"/>
              </a:rPr>
              <a:t> SVN, </a:t>
            </a:r>
            <a:r>
              <a:rPr lang="en-US" sz="1000" dirty="0" err="1" smtClean="0">
                <a:solidFill>
                  <a:srgbClr val="363738"/>
                </a:solidFill>
                <a:latin typeface="Calibri"/>
                <a:ea typeface="Calibri"/>
                <a:cs typeface="Calibri"/>
                <a:sym typeface="Calibri"/>
              </a:rPr>
              <a:t>NetBeans</a:t>
            </a:r>
            <a:r>
              <a:rPr lang="en-US" sz="1000" dirty="0" smtClean="0">
                <a:solidFill>
                  <a:srgbClr val="363738"/>
                </a:solidFill>
                <a:latin typeface="Calibri"/>
                <a:ea typeface="Calibri"/>
                <a:cs typeface="Calibri"/>
                <a:sym typeface="Calibri"/>
              </a:rPr>
              <a:t>, AWS</a:t>
            </a:r>
            <a:endParaRPr lang="en-US" sz="1000" b="0" i="0" u="none" strike="noStrike" cap="none" dirty="0">
              <a:solidFill>
                <a:srgbClr val="363738"/>
              </a:solidFill>
              <a:latin typeface="Calibri"/>
              <a:ea typeface="Calibri"/>
              <a:cs typeface="Calibri"/>
              <a:sym typeface="Calibri"/>
            </a:endParaRPr>
          </a:p>
          <a:p>
            <a:pPr lvl="0" algn="just">
              <a:buSzPct val="25000"/>
            </a:pPr>
            <a:endParaRPr lang="en-US" sz="1000" b="1" dirty="0" smtClean="0">
              <a:solidFill>
                <a:srgbClr val="363738"/>
              </a:solidFill>
              <a:ea typeface="Calibri"/>
              <a:cs typeface="Calibri"/>
              <a:sym typeface="Calibri"/>
            </a:endParaRPr>
          </a:p>
          <a:p>
            <a:pPr lvl="0" algn="just">
              <a:buSzPct val="25000"/>
            </a:pPr>
            <a:r>
              <a:rPr lang="en-US" sz="1000" b="1" dirty="0" smtClean="0">
                <a:solidFill>
                  <a:srgbClr val="363738"/>
                </a:solidFill>
                <a:ea typeface="Calibri"/>
                <a:cs typeface="Calibri"/>
                <a:sym typeface="Calibri"/>
              </a:rPr>
              <a:t>CLC </a:t>
            </a:r>
            <a:r>
              <a:rPr lang="en-US" sz="1000" b="1" dirty="0">
                <a:solidFill>
                  <a:srgbClr val="363738"/>
                </a:solidFill>
                <a:ea typeface="Calibri"/>
                <a:cs typeface="Calibri"/>
                <a:sym typeface="Calibri"/>
              </a:rPr>
              <a:t>Loan </a:t>
            </a:r>
            <a:r>
              <a:rPr lang="en-US" sz="1000" b="1" dirty="0">
                <a:solidFill>
                  <a:srgbClr val="363738"/>
                </a:solidFill>
                <a:ea typeface="Calibri"/>
                <a:cs typeface="Calibri"/>
                <a:sym typeface="Calibri"/>
              </a:rPr>
              <a:t>App</a:t>
            </a:r>
            <a:endParaRPr lang="en-US" sz="1000" b="1" dirty="0">
              <a:solidFill>
                <a:srgbClr val="363738"/>
              </a:solidFill>
              <a:ea typeface="Calibri"/>
              <a:cs typeface="Calibri"/>
              <a:sym typeface="Calibri"/>
            </a:endParaRPr>
          </a:p>
          <a:p>
            <a:pPr marL="236537" lvl="0" indent="-236537" algn="just">
              <a:buClr>
                <a:srgbClr val="1F497D"/>
              </a:buClr>
              <a:buSzPct val="140000"/>
              <a:buFont typeface="Arial"/>
              <a:buChar char="•"/>
            </a:pPr>
            <a:r>
              <a:rPr lang="en-US" sz="1000" dirty="0">
                <a:solidFill>
                  <a:srgbClr val="363738"/>
                </a:solidFill>
                <a:ea typeface="Calibri"/>
                <a:cs typeface="Calibri"/>
                <a:sym typeface="Calibri"/>
              </a:rPr>
              <a:t>CLC Loan App is a one-of-a-kind website where students and organizations come together. Such students who cannot afford their fees and seeks some financial help could apply for loan from the organizations. Organization and student could sign (digital signature) the loan Agreement, and other Terms</a:t>
            </a:r>
            <a:r>
              <a:rPr lang="en-US" sz="1000" dirty="0" smtClean="0">
                <a:solidFill>
                  <a:srgbClr val="363738"/>
                </a:solidFill>
                <a:ea typeface="Calibri"/>
                <a:cs typeface="Calibri"/>
                <a:sym typeface="Calibri"/>
              </a:rPr>
              <a:t>.</a:t>
            </a:r>
          </a:p>
          <a:p>
            <a:pPr marL="171450" lvl="0" indent="-171450" algn="just">
              <a:buClr>
                <a:srgbClr val="1F497D"/>
              </a:buClr>
              <a:buSzPct val="140000"/>
              <a:buFont typeface="Arial"/>
              <a:buChar char="•"/>
            </a:pPr>
            <a:r>
              <a:rPr lang="en-US" sz="1000" b="1" dirty="0">
                <a:solidFill>
                  <a:srgbClr val="363738"/>
                </a:solidFill>
                <a:ea typeface="Calibri"/>
                <a:cs typeface="Calibri"/>
                <a:sym typeface="Calibri"/>
              </a:rPr>
              <a:t>Technologies</a:t>
            </a:r>
            <a:r>
              <a:rPr lang="en-US" sz="1000" dirty="0">
                <a:solidFill>
                  <a:srgbClr val="363738"/>
                </a:solidFill>
                <a:ea typeface="Calibri"/>
                <a:cs typeface="Calibri"/>
                <a:sym typeface="Calibri"/>
              </a:rPr>
              <a:t> – </a:t>
            </a:r>
            <a:r>
              <a:rPr lang="en-US" sz="1000" dirty="0" err="1">
                <a:solidFill>
                  <a:srgbClr val="363738"/>
                </a:solidFill>
                <a:ea typeface="Calibri"/>
                <a:cs typeface="Calibri"/>
                <a:sym typeface="Calibri"/>
              </a:rPr>
              <a:t>CakePHP</a:t>
            </a:r>
            <a:r>
              <a:rPr lang="en-US" sz="1000" dirty="0">
                <a:solidFill>
                  <a:srgbClr val="363738"/>
                </a:solidFill>
                <a:ea typeface="Calibri"/>
                <a:cs typeface="Calibri"/>
                <a:sym typeface="Calibri"/>
              </a:rPr>
              <a:t>, MySQL, jQuery, Ajax, HTML5, CSS3, </a:t>
            </a:r>
            <a:r>
              <a:rPr lang="en-US" sz="1000" dirty="0" smtClean="0">
                <a:solidFill>
                  <a:srgbClr val="363738"/>
                </a:solidFill>
                <a:ea typeface="Calibri"/>
                <a:cs typeface="Calibri"/>
                <a:sym typeface="Calibri"/>
              </a:rPr>
              <a:t>JavaScript.</a:t>
            </a:r>
            <a:endParaRPr lang="en-US" sz="1000" dirty="0">
              <a:solidFill>
                <a:srgbClr val="363738"/>
              </a:solidFill>
              <a:ea typeface="Calibri"/>
              <a:cs typeface="Calibri"/>
              <a:sym typeface="Calibri"/>
            </a:endParaRPr>
          </a:p>
          <a:p>
            <a:pPr marL="171450" lvl="0" indent="-171450" algn="just">
              <a:buClr>
                <a:srgbClr val="1F497D"/>
              </a:buClr>
              <a:buSzPct val="140000"/>
              <a:buFont typeface="Arial"/>
              <a:buChar char="•"/>
            </a:pPr>
            <a:r>
              <a:rPr lang="en-US" sz="1000" b="1" dirty="0">
                <a:solidFill>
                  <a:srgbClr val="363738"/>
                </a:solidFill>
                <a:ea typeface="Calibri"/>
                <a:cs typeface="Calibri"/>
                <a:sym typeface="Calibri"/>
              </a:rPr>
              <a:t>Tools –</a:t>
            </a:r>
            <a:r>
              <a:rPr lang="en-US" sz="1000" dirty="0">
                <a:solidFill>
                  <a:srgbClr val="363738"/>
                </a:solidFill>
                <a:ea typeface="Calibri"/>
                <a:cs typeface="Calibri"/>
                <a:sym typeface="Calibri"/>
              </a:rPr>
              <a:t> SVN, </a:t>
            </a:r>
            <a:r>
              <a:rPr lang="en-US" sz="1000" dirty="0" err="1" smtClean="0">
                <a:solidFill>
                  <a:srgbClr val="363738"/>
                </a:solidFill>
                <a:ea typeface="Calibri"/>
                <a:cs typeface="Calibri"/>
                <a:sym typeface="Calibri"/>
              </a:rPr>
              <a:t>NetBeans</a:t>
            </a:r>
            <a:endParaRPr lang="en-US" sz="1000" b="0" i="0" u="none" strike="noStrike" cap="none" dirty="0">
              <a:solidFill>
                <a:srgbClr val="363738"/>
              </a:solidFill>
              <a:latin typeface="Calibri"/>
              <a:ea typeface="Calibri"/>
              <a:cs typeface="Calibri"/>
              <a:sym typeface="Calibri"/>
            </a:endParaRPr>
          </a:p>
          <a:p>
            <a:pPr marL="0" marR="0" lvl="0" indent="0" algn="just" rtl="0">
              <a:spcBef>
                <a:spcPts val="0"/>
              </a:spcBef>
              <a:buSzPct val="25000"/>
              <a:buNone/>
            </a:pPr>
            <a:endParaRPr lang="en-US" sz="1000" b="0" i="0" u="none" strike="noStrike" cap="none" dirty="0" smtClean="0">
              <a:solidFill>
                <a:srgbClr val="363738"/>
              </a:solidFill>
              <a:latin typeface="Calibri"/>
              <a:ea typeface="Calibri"/>
              <a:cs typeface="Calibri"/>
              <a:sym typeface="Calibri"/>
            </a:endParaRPr>
          </a:p>
          <a:p>
            <a:pPr marL="236537" marR="0" lvl="0" indent="-236537" algn="just" rtl="0">
              <a:spcBef>
                <a:spcPts val="0"/>
              </a:spcBef>
              <a:buClr>
                <a:srgbClr val="1F497D"/>
              </a:buClr>
              <a:buFont typeface="Arial"/>
              <a:buNone/>
            </a:pPr>
            <a:endParaRPr sz="1000" b="0" i="0" u="none" strike="noStrike" cap="none" dirty="0">
              <a:solidFill>
                <a:srgbClr val="363738"/>
              </a:solidFill>
              <a:latin typeface="Calibri"/>
              <a:ea typeface="Calibri"/>
              <a:cs typeface="Calibri"/>
              <a:sym typeface="Calibri"/>
            </a:endParaRPr>
          </a:p>
          <a:p>
            <a:pPr marL="236537" marR="0" lvl="0" indent="-236537" algn="just" rtl="0">
              <a:spcBef>
                <a:spcPts val="0"/>
              </a:spcBef>
              <a:buClr>
                <a:srgbClr val="1F497D"/>
              </a:buClr>
              <a:buFont typeface="Arial"/>
              <a:buNone/>
            </a:pPr>
            <a:endParaRPr sz="1000" b="0" i="0" u="none" strike="noStrike" cap="none" dirty="0">
              <a:solidFill>
                <a:srgbClr val="363738"/>
              </a:solidFill>
              <a:latin typeface="Calibri"/>
              <a:ea typeface="Calibri"/>
              <a:cs typeface="Calibri"/>
              <a:sym typeface="Calibri"/>
            </a:endParaRPr>
          </a:p>
          <a:p>
            <a:pPr marL="0" marR="0" lvl="0" indent="0" algn="just" rtl="0">
              <a:spcBef>
                <a:spcPts val="0"/>
              </a:spcBef>
              <a:buNone/>
            </a:pPr>
            <a:endParaRPr sz="1000" b="0" i="0" u="none" strike="noStrike" cap="none" dirty="0">
              <a:solidFill>
                <a:srgbClr val="363738"/>
              </a:solidFill>
              <a:latin typeface="Calibri"/>
              <a:ea typeface="Calibri"/>
              <a:cs typeface="Calibri"/>
              <a:sym typeface="Calibri"/>
            </a:endParaRPr>
          </a:p>
        </p:txBody>
      </p:sp>
      <p:sp>
        <p:nvSpPr>
          <p:cNvPr id="27" name="Shape 27"/>
          <p:cNvSpPr/>
          <p:nvPr/>
        </p:nvSpPr>
        <p:spPr>
          <a:xfrm>
            <a:off x="0" y="438148"/>
            <a:ext cx="2743200" cy="4343400"/>
          </a:xfrm>
          <a:prstGeom prst="rect">
            <a:avLst/>
          </a:prstGeom>
          <a:solidFill>
            <a:srgbClr val="0079BD"/>
          </a:solidFill>
          <a:ln>
            <a:noFill/>
          </a:ln>
        </p:spPr>
        <p:txBody>
          <a:bodyPr lIns="137150" tIns="91425" rIns="137150" bIns="91425" anchor="t" anchorCtr="0">
            <a:noAutofit/>
          </a:bodyPr>
          <a:lstStyle/>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Summary:</a:t>
            </a:r>
            <a:r>
              <a:rPr lang="en-US" sz="1200" b="0" i="0" u="none" strike="noStrike" cap="none" dirty="0">
                <a:solidFill>
                  <a:schemeClr val="lt1"/>
                </a:solidFill>
                <a:latin typeface="Calibri"/>
                <a:ea typeface="Calibri"/>
                <a:cs typeface="Calibri"/>
                <a:sym typeface="Calibri"/>
              </a:rPr>
              <a:t> </a:t>
            </a:r>
          </a:p>
          <a:p>
            <a:pPr marL="171450" marR="0" lvl="0" indent="-171450" algn="l" rtl="0">
              <a:lnSpc>
                <a:spcPct val="90000"/>
              </a:lnSpc>
              <a:spcBef>
                <a:spcPts val="0"/>
              </a:spcBef>
              <a:buClr>
                <a:schemeClr val="lt1"/>
              </a:buClr>
              <a:buSzPct val="100000"/>
              <a:buFont typeface="Arial"/>
              <a:buChar char="•"/>
            </a:pPr>
            <a:r>
              <a:rPr lang="en-US" sz="1000" dirty="0" smtClean="0">
                <a:solidFill>
                  <a:schemeClr val="lt1"/>
                </a:solidFill>
                <a:latin typeface="Calibri"/>
                <a:ea typeface="Calibri"/>
                <a:cs typeface="Calibri"/>
                <a:sym typeface="Calibri"/>
              </a:rPr>
              <a:t>3.4+ Years of overall experience</a:t>
            </a:r>
            <a:endParaRPr lang="en-US" sz="1000" b="0" i="0" u="none" strike="noStrike" cap="none" dirty="0" smtClean="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1.5+ years of </a:t>
            </a:r>
            <a:r>
              <a:rPr lang="en-US" sz="1000" b="0" i="0" u="none" strike="noStrike" cap="none" dirty="0">
                <a:solidFill>
                  <a:schemeClr val="lt1"/>
                </a:solidFill>
                <a:latin typeface="Calibri"/>
                <a:ea typeface="Calibri"/>
                <a:cs typeface="Calibri"/>
                <a:sym typeface="Calibri"/>
              </a:rPr>
              <a:t>experience in </a:t>
            </a:r>
            <a:r>
              <a:rPr lang="en-US" sz="1000" b="0" i="0" u="none" strike="noStrike" cap="none" dirty="0" err="1" smtClean="0">
                <a:solidFill>
                  <a:schemeClr val="lt1"/>
                </a:solidFill>
                <a:latin typeface="Calibri"/>
                <a:ea typeface="Calibri"/>
                <a:cs typeface="Calibri"/>
                <a:sym typeface="Calibri"/>
              </a:rPr>
              <a:t>AngularJS</a:t>
            </a:r>
            <a:r>
              <a:rPr lang="en-US" sz="1000" b="0" i="0" u="none" strike="noStrike" cap="none" dirty="0" smtClean="0">
                <a:solidFill>
                  <a:schemeClr val="lt1"/>
                </a:solidFill>
                <a:latin typeface="Calibri"/>
                <a:ea typeface="Calibri"/>
                <a:cs typeface="Calibri"/>
                <a:sym typeface="Calibri"/>
              </a:rPr>
              <a:t>, Node.js, </a:t>
            </a:r>
            <a:r>
              <a:rPr lang="en-US" sz="1000" b="0" i="0" u="none" strike="noStrike" cap="none" dirty="0" err="1" smtClean="0">
                <a:solidFill>
                  <a:schemeClr val="lt1"/>
                </a:solidFill>
                <a:latin typeface="Calibri"/>
                <a:ea typeface="Calibri"/>
                <a:cs typeface="Calibri"/>
                <a:sym typeface="Calibri"/>
              </a:rPr>
              <a:t>MongoDB</a:t>
            </a:r>
            <a:r>
              <a:rPr lang="en-US" sz="1000" dirty="0" smtClean="0">
                <a:solidFill>
                  <a:schemeClr val="lt1"/>
                </a:solidFill>
                <a:latin typeface="Calibri"/>
                <a:ea typeface="Calibri"/>
                <a:cs typeface="Calibri"/>
                <a:sym typeface="Calibri"/>
              </a:rPr>
              <a:t> and Express.js.</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5 months </a:t>
            </a:r>
            <a:r>
              <a:rPr lang="en-US" sz="1000" b="0" i="0" u="none" strike="noStrike" cap="none" dirty="0">
                <a:solidFill>
                  <a:schemeClr val="lt1"/>
                </a:solidFill>
                <a:latin typeface="Calibri"/>
                <a:ea typeface="Calibri"/>
                <a:cs typeface="Calibri"/>
                <a:sym typeface="Calibri"/>
              </a:rPr>
              <a:t>of experience with Infosys.</a:t>
            </a: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2</a:t>
            </a:r>
            <a:r>
              <a:rPr lang="en-US" sz="1000" b="0" i="0" u="none" strike="noStrike" cap="none" dirty="0">
                <a:solidFill>
                  <a:schemeClr val="lt1"/>
                </a:solidFill>
                <a:latin typeface="Calibri"/>
                <a:ea typeface="Calibri"/>
                <a:cs typeface="Calibri"/>
                <a:sym typeface="Calibri"/>
              </a:rPr>
              <a:t>+ years of experience in </a:t>
            </a:r>
            <a:r>
              <a:rPr lang="en-US" sz="1000" b="0" i="0" u="none" strike="noStrike" cap="none" dirty="0" smtClean="0">
                <a:solidFill>
                  <a:schemeClr val="lt1"/>
                </a:solidFill>
                <a:latin typeface="Calibri"/>
                <a:ea typeface="Calibri"/>
                <a:cs typeface="Calibri"/>
                <a:sym typeface="Calibri"/>
              </a:rPr>
              <a:t>REST API</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2</a:t>
            </a:r>
            <a:r>
              <a:rPr lang="en-US" sz="1000" b="0" i="0" u="none" strike="noStrike" cap="none" dirty="0">
                <a:solidFill>
                  <a:schemeClr val="lt1"/>
                </a:solidFill>
                <a:latin typeface="Calibri"/>
                <a:ea typeface="Calibri"/>
                <a:cs typeface="Calibri"/>
                <a:sym typeface="Calibri"/>
              </a:rPr>
              <a:t>+ years  of experience in Agile methodology</a:t>
            </a: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Strengths: </a:t>
            </a:r>
          </a:p>
          <a:p>
            <a:pPr marL="171450" marR="0" lvl="0" indent="-171450" algn="l" rtl="0">
              <a:lnSpc>
                <a:spcPct val="90000"/>
              </a:lnSpc>
              <a:spcBef>
                <a:spcPts val="0"/>
              </a:spcBef>
              <a:buClr>
                <a:schemeClr val="lt1"/>
              </a:buClr>
              <a:buSzPct val="100000"/>
              <a:buFont typeface="Arial"/>
              <a:buChar char="•"/>
            </a:pPr>
            <a:r>
              <a:rPr lang="en-US" sz="1000" b="0" i="0" u="none" strike="noStrike" cap="none" dirty="0">
                <a:solidFill>
                  <a:schemeClr val="lt1"/>
                </a:solidFill>
                <a:latin typeface="Calibri"/>
                <a:ea typeface="Calibri"/>
                <a:cs typeface="Calibri"/>
                <a:sym typeface="Calibri"/>
              </a:rPr>
              <a:t>Strong planner and problem solver who readily adapts to change.</a:t>
            </a:r>
          </a:p>
          <a:p>
            <a:pPr marL="171450" marR="0" lvl="0" indent="-171450" algn="l" rtl="0">
              <a:lnSpc>
                <a:spcPct val="90000"/>
              </a:lnSpc>
              <a:spcBef>
                <a:spcPts val="0"/>
              </a:spcBef>
              <a:buClr>
                <a:schemeClr val="lt1"/>
              </a:buClr>
              <a:buSzPct val="100000"/>
              <a:buFont typeface="Arial"/>
              <a:buChar char="•"/>
            </a:pPr>
            <a:r>
              <a:rPr lang="en-US" sz="1000" dirty="0" smtClean="0">
                <a:solidFill>
                  <a:schemeClr val="lt1"/>
                </a:solidFill>
                <a:latin typeface="Calibri"/>
                <a:ea typeface="Calibri"/>
                <a:cs typeface="Calibri"/>
                <a:sym typeface="Calibri"/>
              </a:rPr>
              <a:t>Able to w</a:t>
            </a:r>
            <a:r>
              <a:rPr lang="en-US" sz="1000" b="0" i="0" u="none" strike="noStrike" cap="none" dirty="0" smtClean="0">
                <a:solidFill>
                  <a:schemeClr val="lt1"/>
                </a:solidFill>
                <a:latin typeface="Calibri"/>
                <a:ea typeface="Calibri"/>
                <a:cs typeface="Calibri"/>
                <a:sym typeface="Calibri"/>
              </a:rPr>
              <a:t>ork independently as well as in a team.</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a:solidFill>
                  <a:schemeClr val="lt1"/>
                </a:solidFill>
                <a:latin typeface="Calibri"/>
                <a:ea typeface="Calibri"/>
                <a:cs typeface="Calibri"/>
                <a:sym typeface="Calibri"/>
              </a:rPr>
              <a:t>Able to juggle </a:t>
            </a:r>
            <a:r>
              <a:rPr lang="en-US" sz="1000" b="0" i="0" u="none" strike="noStrike" cap="none" dirty="0" smtClean="0">
                <a:solidFill>
                  <a:schemeClr val="lt1"/>
                </a:solidFill>
                <a:latin typeface="Calibri"/>
                <a:ea typeface="Calibri"/>
                <a:cs typeface="Calibri"/>
                <a:sym typeface="Calibri"/>
              </a:rPr>
              <a:t>multiple.</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Prioritize </a:t>
            </a:r>
            <a:r>
              <a:rPr lang="en-US" sz="1000" b="0" i="0" u="none" strike="noStrike" cap="none" dirty="0">
                <a:solidFill>
                  <a:schemeClr val="lt1"/>
                </a:solidFill>
                <a:latin typeface="Calibri"/>
                <a:ea typeface="Calibri"/>
                <a:cs typeface="Calibri"/>
                <a:sym typeface="Calibri"/>
              </a:rPr>
              <a:t>and meet tight </a:t>
            </a:r>
            <a:r>
              <a:rPr lang="en-US" sz="1000" b="0" i="0" u="none" strike="noStrike" cap="none" dirty="0" smtClean="0">
                <a:solidFill>
                  <a:schemeClr val="lt1"/>
                </a:solidFill>
                <a:latin typeface="Calibri"/>
                <a:ea typeface="Calibri"/>
                <a:cs typeface="Calibri"/>
                <a:sym typeface="Calibri"/>
              </a:rPr>
              <a:t>deadlines </a:t>
            </a:r>
            <a:r>
              <a:rPr lang="en-US" sz="1000" b="0" i="0" u="none" strike="noStrike" cap="none" dirty="0">
                <a:solidFill>
                  <a:schemeClr val="lt1"/>
                </a:solidFill>
                <a:latin typeface="Calibri"/>
                <a:ea typeface="Calibri"/>
                <a:cs typeface="Calibri"/>
                <a:sym typeface="Calibri"/>
              </a:rPr>
              <a:t>without compromising quality.</a:t>
            </a: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Technical Skills:</a:t>
            </a:r>
          </a:p>
          <a:p>
            <a:pPr marL="0" marR="0" lvl="0" indent="0" algn="l" rtl="0">
              <a:spcBef>
                <a:spcPts val="0"/>
              </a:spcBef>
              <a:buSzPct val="25000"/>
              <a:buNone/>
            </a:pPr>
            <a:r>
              <a:rPr lang="en-US" sz="1000" b="0" i="0" u="none" strike="noStrike" cap="none" dirty="0" err="1" smtClean="0">
                <a:solidFill>
                  <a:schemeClr val="lt1"/>
                </a:solidFill>
                <a:latin typeface="Calibri"/>
                <a:ea typeface="Calibri"/>
                <a:cs typeface="Calibri"/>
                <a:sym typeface="Calibri"/>
              </a:rPr>
              <a:t>AngularJS</a:t>
            </a:r>
            <a:r>
              <a:rPr lang="en-US" sz="1000" b="0" i="0" u="none" strike="noStrike" cap="none" dirty="0" smtClean="0">
                <a:solidFill>
                  <a:schemeClr val="lt1"/>
                </a:solidFill>
                <a:latin typeface="Calibri"/>
                <a:ea typeface="Calibri"/>
                <a:cs typeface="Calibri"/>
                <a:sym typeface="Calibri"/>
              </a:rPr>
              <a:t>, Node.js, Express.js, </a:t>
            </a:r>
            <a:r>
              <a:rPr lang="en-US" sz="1000" b="0" i="0" u="none" strike="noStrike" cap="none" dirty="0" err="1" smtClean="0">
                <a:solidFill>
                  <a:schemeClr val="lt1"/>
                </a:solidFill>
                <a:latin typeface="Calibri"/>
                <a:ea typeface="Calibri"/>
                <a:cs typeface="Calibri"/>
                <a:sym typeface="Calibri"/>
              </a:rPr>
              <a:t>MongoDB</a:t>
            </a:r>
            <a:r>
              <a:rPr lang="en-US" sz="1000" b="0" i="0" u="none" strike="noStrike" cap="none" dirty="0" smtClean="0">
                <a:solidFill>
                  <a:schemeClr val="lt1"/>
                </a:solidFill>
                <a:latin typeface="Calibri"/>
                <a:ea typeface="Calibri"/>
                <a:cs typeface="Calibri"/>
                <a:sym typeface="Calibri"/>
              </a:rPr>
              <a:t>, HTML5</a:t>
            </a:r>
            <a:r>
              <a:rPr lang="en-US" sz="1000" b="0" i="0" u="none" strike="noStrike" cap="none" dirty="0">
                <a:solidFill>
                  <a:schemeClr val="lt1"/>
                </a:solidFill>
                <a:latin typeface="Calibri"/>
                <a:ea typeface="Calibri"/>
                <a:cs typeface="Calibri"/>
                <a:sym typeface="Calibri"/>
              </a:rPr>
              <a:t>, </a:t>
            </a:r>
            <a:r>
              <a:rPr lang="en-US" sz="1000" b="0" i="0" u="none" strike="noStrike" cap="none" dirty="0" smtClean="0">
                <a:solidFill>
                  <a:schemeClr val="lt1"/>
                </a:solidFill>
                <a:latin typeface="Calibri"/>
                <a:ea typeface="Calibri"/>
                <a:cs typeface="Calibri"/>
                <a:sym typeface="Calibri"/>
              </a:rPr>
              <a:t>CSS3, Bootstrap</a:t>
            </a:r>
            <a:r>
              <a:rPr lang="en-US" sz="1000" b="1" i="0" u="none" strike="noStrike" cap="none" dirty="0" smtClean="0">
                <a:solidFill>
                  <a:schemeClr val="lt1"/>
                </a:solidFill>
                <a:latin typeface="Calibri"/>
                <a:ea typeface="Calibri"/>
                <a:cs typeface="Calibri"/>
                <a:sym typeface="Calibri"/>
              </a:rPr>
              <a:t>, </a:t>
            </a:r>
            <a:r>
              <a:rPr lang="en-US" sz="1000" b="1" i="0" u="none" strike="noStrike" cap="none" dirty="0" err="1" smtClean="0">
                <a:solidFill>
                  <a:schemeClr val="lt1"/>
                </a:solidFill>
                <a:latin typeface="Calibri"/>
                <a:ea typeface="Calibri"/>
                <a:cs typeface="Calibri"/>
                <a:sym typeface="Calibri"/>
              </a:rPr>
              <a:t>R</a:t>
            </a:r>
            <a:r>
              <a:rPr lang="en-US" sz="1000" b="0" i="0" u="none" strike="noStrike" cap="none" dirty="0" err="1" smtClean="0">
                <a:solidFill>
                  <a:schemeClr val="lt1"/>
                </a:solidFill>
                <a:latin typeface="Calibri"/>
                <a:ea typeface="Calibri"/>
                <a:cs typeface="Calibri"/>
                <a:sym typeface="Calibri"/>
              </a:rPr>
              <a:t>ESTful</a:t>
            </a:r>
            <a:r>
              <a:rPr lang="en-US" sz="1000" b="0" i="0" u="none" strike="noStrike" cap="none" dirty="0" smtClean="0">
                <a:solidFill>
                  <a:schemeClr val="lt1"/>
                </a:solidFill>
                <a:latin typeface="Calibri"/>
                <a:ea typeface="Calibri"/>
                <a:cs typeface="Calibri"/>
                <a:sym typeface="Calibri"/>
              </a:rPr>
              <a:t> </a:t>
            </a:r>
            <a:r>
              <a:rPr lang="en-US" sz="1000" b="0" i="0" u="none" strike="noStrike" cap="none" dirty="0">
                <a:solidFill>
                  <a:schemeClr val="lt1"/>
                </a:solidFill>
                <a:latin typeface="Calibri"/>
                <a:ea typeface="Calibri"/>
                <a:cs typeface="Calibri"/>
                <a:sym typeface="Calibri"/>
              </a:rPr>
              <a:t>Web </a:t>
            </a:r>
            <a:r>
              <a:rPr lang="en-US" sz="1000" b="0" i="0" u="none" strike="noStrike" cap="none" dirty="0" smtClean="0">
                <a:solidFill>
                  <a:schemeClr val="lt1"/>
                </a:solidFill>
                <a:latin typeface="Calibri"/>
                <a:ea typeface="Calibri"/>
                <a:cs typeface="Calibri"/>
                <a:sym typeface="Calibri"/>
              </a:rPr>
              <a:t>Services</a:t>
            </a:r>
            <a:endParaRPr lang="en-US" sz="1000" b="0" i="0" u="none" strike="noStrike" cap="none" dirty="0">
              <a:solidFill>
                <a:schemeClr val="lt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Domain Knowledge:</a:t>
            </a:r>
          </a:p>
          <a:p>
            <a:pPr marL="0" marR="0" lvl="0" indent="0" algn="l" rtl="0">
              <a:spcBef>
                <a:spcPts val="0"/>
              </a:spcBef>
              <a:buSzPct val="25000"/>
              <a:buNone/>
            </a:pPr>
            <a:r>
              <a:rPr lang="en-US" sz="1000" b="0" i="0" u="none" strike="noStrike" cap="none" dirty="0" smtClean="0">
                <a:solidFill>
                  <a:schemeClr val="lt1"/>
                </a:solidFill>
                <a:latin typeface="Calibri"/>
                <a:ea typeface="Calibri"/>
                <a:cs typeface="Calibri"/>
                <a:sym typeface="Calibri"/>
              </a:rPr>
              <a:t>Telecommunication, Financial Services, Consultancy</a:t>
            </a:r>
            <a:endParaRPr lang="en-US" sz="1000" b="0" i="0" u="none" strike="noStrike" cap="none" dirty="0">
              <a:solidFill>
                <a:schemeClr val="lt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Academic Qualification:</a:t>
            </a:r>
          </a:p>
          <a:p>
            <a:pPr marL="0" marR="0" lvl="0" indent="0" algn="l" rtl="0">
              <a:spcBef>
                <a:spcPts val="0"/>
              </a:spcBef>
              <a:buSzPct val="25000"/>
              <a:buNone/>
            </a:pPr>
            <a:r>
              <a:rPr lang="en-US" sz="1000" b="0" i="0" u="none" strike="noStrike" cap="none" dirty="0">
                <a:solidFill>
                  <a:schemeClr val="lt1"/>
                </a:solidFill>
                <a:latin typeface="Calibri"/>
                <a:ea typeface="Calibri"/>
                <a:cs typeface="Calibri"/>
                <a:sym typeface="Calibri"/>
              </a:rPr>
              <a:t>Bachelor of Technology </a:t>
            </a:r>
            <a:r>
              <a:rPr lang="en-US" sz="1000" b="0" i="0" u="none" strike="noStrike" cap="none" dirty="0" smtClean="0">
                <a:solidFill>
                  <a:schemeClr val="lt1"/>
                </a:solidFill>
                <a:latin typeface="Calibri"/>
                <a:ea typeface="Calibri"/>
                <a:cs typeface="Calibri"/>
                <a:sym typeface="Calibri"/>
              </a:rPr>
              <a:t>(IT)</a:t>
            </a:r>
            <a:endParaRPr lang="en-US" sz="1000" b="0" i="0" u="none" strike="noStrike" cap="none" dirty="0">
              <a:solidFill>
                <a:schemeClr val="lt1"/>
              </a:solidFill>
              <a:latin typeface="Calibri"/>
              <a:ea typeface="Calibri"/>
              <a:cs typeface="Calibri"/>
              <a:sym typeface="Calibri"/>
            </a:endParaRPr>
          </a:p>
          <a:p>
            <a:pPr marL="0" marR="0" lvl="0" indent="0" algn="l" rtl="0">
              <a:spcBef>
                <a:spcPts val="0"/>
              </a:spcBef>
              <a:buNone/>
            </a:pPr>
            <a:endParaRPr sz="1000" b="0" i="0" u="none" strike="noStrike" cap="none" dirty="0">
              <a:solidFill>
                <a:schemeClr val="lt1"/>
              </a:solidFill>
              <a:latin typeface="Calibri"/>
              <a:ea typeface="Calibri"/>
              <a:cs typeface="Calibri"/>
              <a:sym typeface="Calibri"/>
            </a:endParaRPr>
          </a:p>
          <a:p>
            <a:pPr marL="0" marR="0" lvl="0" indent="0" algn="l" rtl="0">
              <a:spcBef>
                <a:spcPts val="0"/>
              </a:spcBef>
              <a:buNone/>
            </a:pPr>
            <a:endParaRPr sz="1200" b="1" i="0" u="none" strike="noStrike" cap="none" dirty="0">
              <a:solidFill>
                <a:schemeClr val="lt1"/>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endParaRPr 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8575" y="-19050"/>
            <a:ext cx="8684700" cy="531300"/>
          </a:xfrm>
          <a:prstGeom prst="rect">
            <a:avLst/>
          </a:prstGeom>
          <a:noFill/>
          <a:ln>
            <a:noFill/>
          </a:ln>
        </p:spPr>
        <p:txBody>
          <a:bodyPr lIns="91425" tIns="45700" rIns="91425" bIns="45700" anchor="b" anchorCtr="0">
            <a:normAutofit/>
          </a:bodyPr>
          <a:lstStyle/>
          <a:p>
            <a:pPr marL="0" lvl="0" indent="0" algn="l" rtl="0">
              <a:lnSpc>
                <a:spcPct val="90000"/>
              </a:lnSpc>
              <a:spcBef>
                <a:spcPts val="0"/>
              </a:spcBef>
              <a:buClr>
                <a:schemeClr val="accent1"/>
              </a:buClr>
              <a:buSzPct val="25000"/>
              <a:buFont typeface="Calibri"/>
              <a:buNone/>
            </a:pPr>
            <a:r>
              <a:rPr lang="en-US" sz="2400" dirty="0" err="1" smtClean="0">
                <a:latin typeface="Calibri"/>
                <a:ea typeface="Calibri"/>
                <a:cs typeface="Calibri"/>
                <a:sym typeface="Calibri"/>
              </a:rPr>
              <a:t>Jubin</a:t>
            </a:r>
            <a:r>
              <a:rPr lang="en-US" sz="2400" dirty="0" smtClean="0">
                <a:latin typeface="Calibri"/>
                <a:ea typeface="Calibri"/>
                <a:cs typeface="Calibri"/>
                <a:sym typeface="Calibri"/>
              </a:rPr>
              <a:t> </a:t>
            </a:r>
            <a:r>
              <a:rPr lang="en-US" sz="2400" dirty="0" err="1" smtClean="0">
                <a:latin typeface="Calibri"/>
                <a:ea typeface="Calibri"/>
                <a:cs typeface="Calibri"/>
                <a:sym typeface="Calibri"/>
              </a:rPr>
              <a:t>Savla</a:t>
            </a:r>
            <a:r>
              <a:rPr lang="en-US" dirty="0" smtClean="0">
                <a:latin typeface="Calibri"/>
                <a:ea typeface="Calibri"/>
                <a:cs typeface="Calibri"/>
                <a:sym typeface="Calibri"/>
              </a:rPr>
              <a:t> </a:t>
            </a:r>
            <a:r>
              <a:rPr lang="en-US" sz="2400" dirty="0" smtClean="0">
                <a:latin typeface="Calibri"/>
                <a:ea typeface="Calibri"/>
                <a:cs typeface="Calibri"/>
                <a:sym typeface="Calibri"/>
              </a:rPr>
              <a:t>(Technology Analyst)</a:t>
            </a:r>
            <a:r>
              <a:rPr lang="en-US" dirty="0">
                <a:latin typeface="Calibri"/>
                <a:ea typeface="Calibri"/>
                <a:cs typeface="Calibri"/>
                <a:sym typeface="Calibri"/>
              </a:rPr>
              <a:t>	</a:t>
            </a:r>
          </a:p>
        </p:txBody>
      </p:sp>
      <p:sp>
        <p:nvSpPr>
          <p:cNvPr id="26" name="Shape 26"/>
          <p:cNvSpPr/>
          <p:nvPr/>
        </p:nvSpPr>
        <p:spPr>
          <a:xfrm>
            <a:off x="2743200" y="438150"/>
            <a:ext cx="6372300" cy="4267200"/>
          </a:xfrm>
          <a:prstGeom prst="rect">
            <a:avLst/>
          </a:prstGeom>
          <a:solidFill>
            <a:srgbClr val="F2F2F2"/>
          </a:solidFill>
          <a:ln>
            <a:noFill/>
          </a:ln>
        </p:spPr>
        <p:txBody>
          <a:bodyPr lIns="92075" tIns="46025" rIns="92075" bIns="46025" anchor="t" anchorCtr="0">
            <a:noAutofit/>
          </a:bodyPr>
          <a:lstStyle/>
          <a:p>
            <a:pPr marL="236537" marR="0" lvl="0" indent="-236537" algn="just" rtl="0">
              <a:lnSpc>
                <a:spcPct val="150000"/>
              </a:lnSpc>
              <a:spcBef>
                <a:spcPts val="0"/>
              </a:spcBef>
              <a:spcAft>
                <a:spcPts val="0"/>
              </a:spcAft>
              <a:buClr>
                <a:srgbClr val="000000"/>
              </a:buClr>
              <a:buSzPct val="25000"/>
              <a:buFont typeface="Noto Sans Symbols"/>
              <a:buNone/>
            </a:pPr>
            <a:r>
              <a:rPr lang="en-US" sz="1200" b="1" i="0" u="none" strike="noStrike" cap="none" dirty="0">
                <a:solidFill>
                  <a:srgbClr val="363738"/>
                </a:solidFill>
                <a:latin typeface="Calibri"/>
                <a:ea typeface="Calibri"/>
                <a:cs typeface="Calibri"/>
                <a:sym typeface="Calibri"/>
              </a:rPr>
              <a:t>Recent projects :</a:t>
            </a:r>
          </a:p>
          <a:p>
            <a:pPr lvl="0" algn="just">
              <a:spcBef>
                <a:spcPts val="120"/>
              </a:spcBef>
              <a:buClr>
                <a:srgbClr val="1F497D"/>
              </a:buClr>
              <a:buSzPct val="25000"/>
            </a:pPr>
            <a:r>
              <a:rPr lang="en-US" sz="1000" b="1" dirty="0" err="1" smtClean="0">
                <a:solidFill>
                  <a:srgbClr val="363738"/>
                </a:solidFill>
                <a:ea typeface="Calibri"/>
                <a:cs typeface="Calibri"/>
                <a:sym typeface="Calibri"/>
              </a:rPr>
              <a:t>VisionFunder</a:t>
            </a:r>
            <a:r>
              <a:rPr lang="en-US" sz="1000" b="1" dirty="0" smtClean="0">
                <a:solidFill>
                  <a:srgbClr val="363738"/>
                </a:solidFill>
                <a:ea typeface="Calibri"/>
                <a:cs typeface="Calibri"/>
                <a:sym typeface="Calibri"/>
              </a:rPr>
              <a:t> - Crowd funding</a:t>
            </a:r>
            <a:endParaRPr lang="en-US" sz="1000" b="1" i="0" u="none" strike="noStrike" cap="none" dirty="0">
              <a:solidFill>
                <a:srgbClr val="363738"/>
              </a:solidFill>
              <a:latin typeface="Calibri"/>
              <a:ea typeface="Calibri"/>
              <a:cs typeface="Calibri"/>
              <a:sym typeface="Calibri"/>
            </a:endParaRPr>
          </a:p>
          <a:p>
            <a:pPr marL="171450" lvl="0" indent="-171450" algn="just">
              <a:buClr>
                <a:srgbClr val="1F497D"/>
              </a:buClr>
              <a:buSzPct val="140000"/>
              <a:buFont typeface="Arial"/>
              <a:buChar char="•"/>
            </a:pPr>
            <a:r>
              <a:rPr lang="en-US" sz="1000" dirty="0" err="1">
                <a:solidFill>
                  <a:srgbClr val="363738"/>
                </a:solidFill>
                <a:ea typeface="Calibri"/>
                <a:cs typeface="Calibri"/>
                <a:sym typeface="Calibri"/>
              </a:rPr>
              <a:t>VisionFunder</a:t>
            </a:r>
            <a:r>
              <a:rPr lang="en-US" sz="1000" dirty="0">
                <a:solidFill>
                  <a:srgbClr val="363738"/>
                </a:solidFill>
                <a:ea typeface="Calibri"/>
                <a:cs typeface="Calibri"/>
                <a:sym typeface="Calibri"/>
              </a:rPr>
              <a:t> is a one-of-a-kind website where users who are seeking financial help for launching their vision and could ask the crowd to contribute to their vision</a:t>
            </a:r>
            <a:r>
              <a:rPr lang="en-US" sz="1000" dirty="0" smtClean="0">
                <a:solidFill>
                  <a:srgbClr val="363738"/>
                </a:solidFill>
                <a:latin typeface="Calibri"/>
                <a:ea typeface="Calibri"/>
                <a:cs typeface="Calibri"/>
                <a:sym typeface="Calibri"/>
              </a:rPr>
              <a:t>. </a:t>
            </a:r>
          </a:p>
          <a:p>
            <a:pPr marL="171450" lvl="0" indent="-171450" algn="just">
              <a:buClr>
                <a:srgbClr val="1F497D"/>
              </a:buClr>
              <a:buSzPct val="140000"/>
              <a:buFont typeface="Arial"/>
              <a:buChar char="•"/>
            </a:pPr>
            <a:r>
              <a:rPr lang="en-US" sz="1000" b="1" i="0" u="none" strike="noStrike" cap="none" dirty="0" smtClean="0">
                <a:solidFill>
                  <a:srgbClr val="363738"/>
                </a:solidFill>
                <a:latin typeface="Calibri"/>
                <a:ea typeface="Calibri"/>
                <a:cs typeface="Calibri"/>
                <a:sym typeface="Calibri"/>
              </a:rPr>
              <a:t>Technologies </a:t>
            </a:r>
            <a:r>
              <a:rPr lang="en-US" sz="1000" b="1" i="0" u="none" strike="noStrike" cap="none" dirty="0">
                <a:solidFill>
                  <a:srgbClr val="363738"/>
                </a:solidFill>
                <a:latin typeface="Calibri"/>
                <a:ea typeface="Calibri"/>
                <a:cs typeface="Calibri"/>
                <a:sym typeface="Calibri"/>
              </a:rPr>
              <a:t>– </a:t>
            </a:r>
            <a:r>
              <a:rPr lang="en-US" sz="1000" dirty="0" err="1">
                <a:solidFill>
                  <a:srgbClr val="363738"/>
                </a:solidFill>
                <a:ea typeface="Calibri"/>
                <a:cs typeface="Calibri"/>
                <a:sym typeface="Calibri"/>
              </a:rPr>
              <a:t>CakePHP</a:t>
            </a:r>
            <a:r>
              <a:rPr lang="en-US" sz="1000" dirty="0">
                <a:solidFill>
                  <a:srgbClr val="363738"/>
                </a:solidFill>
                <a:ea typeface="Calibri"/>
                <a:cs typeface="Calibri"/>
                <a:sym typeface="Calibri"/>
              </a:rPr>
              <a:t>, MySQL, jQuery, Ajax, HTML5, CSS3, JavaScript</a:t>
            </a:r>
            <a:endParaRPr lang="en-US" sz="1000" dirty="0" smtClean="0">
              <a:solidFill>
                <a:srgbClr val="363738"/>
              </a:solidFill>
              <a:latin typeface="Calibri"/>
              <a:ea typeface="Calibri"/>
              <a:cs typeface="Calibri"/>
              <a:sym typeface="Calibri"/>
            </a:endParaRPr>
          </a:p>
          <a:p>
            <a:pPr marL="236537" lvl="0" indent="-236537" algn="just">
              <a:buClr>
                <a:srgbClr val="1F497D"/>
              </a:buClr>
              <a:buSzPct val="25000"/>
            </a:pPr>
            <a:endParaRPr lang="en-US" sz="1000" b="1" dirty="0" smtClean="0">
              <a:solidFill>
                <a:srgbClr val="363738"/>
              </a:solidFill>
              <a:ea typeface="Calibri"/>
              <a:cs typeface="Calibri"/>
              <a:sym typeface="Calibri"/>
            </a:endParaRPr>
          </a:p>
          <a:p>
            <a:pPr marL="236537" lvl="0" indent="-236537" algn="just">
              <a:buClr>
                <a:srgbClr val="1F497D"/>
              </a:buClr>
              <a:buSzPct val="25000"/>
            </a:pPr>
            <a:r>
              <a:rPr lang="en-US" sz="1000" b="1" dirty="0" smtClean="0">
                <a:solidFill>
                  <a:srgbClr val="363738"/>
                </a:solidFill>
                <a:ea typeface="Calibri"/>
                <a:cs typeface="Calibri"/>
                <a:sym typeface="Calibri"/>
              </a:rPr>
              <a:t>The </a:t>
            </a:r>
            <a:r>
              <a:rPr lang="en-US" sz="1000" b="1" dirty="0" err="1">
                <a:solidFill>
                  <a:srgbClr val="363738"/>
                </a:solidFill>
                <a:ea typeface="Calibri"/>
                <a:cs typeface="Calibri"/>
                <a:sym typeface="Calibri"/>
              </a:rPr>
              <a:t>Isha</a:t>
            </a:r>
            <a:r>
              <a:rPr lang="en-US" sz="1000" b="1" dirty="0">
                <a:solidFill>
                  <a:srgbClr val="363738"/>
                </a:solidFill>
                <a:ea typeface="Calibri"/>
                <a:cs typeface="Calibri"/>
                <a:sym typeface="Calibri"/>
              </a:rPr>
              <a:t> System</a:t>
            </a:r>
            <a:endParaRPr lang="en-US" sz="1000" b="1" i="0" u="none" strike="noStrike" cap="none" dirty="0" smtClean="0">
              <a:solidFill>
                <a:srgbClr val="363738"/>
              </a:solidFill>
              <a:latin typeface="Calibri"/>
              <a:ea typeface="Calibri"/>
              <a:cs typeface="Calibri"/>
              <a:sym typeface="Calibri"/>
            </a:endParaRPr>
          </a:p>
          <a:p>
            <a:pPr marL="171450" lvl="0" indent="-171450" algn="just">
              <a:buClr>
                <a:srgbClr val="1F497D"/>
              </a:buClr>
              <a:buSzPct val="140000"/>
              <a:buFont typeface="Arial"/>
              <a:buChar char="•"/>
            </a:pPr>
            <a:r>
              <a:rPr lang="en-US" sz="1000" dirty="0">
                <a:solidFill>
                  <a:srgbClr val="363738"/>
                </a:solidFill>
                <a:ea typeface="Calibri"/>
                <a:cs typeface="Calibri"/>
              </a:rPr>
              <a:t>The </a:t>
            </a:r>
            <a:r>
              <a:rPr lang="en-US" sz="1000" dirty="0" err="1">
                <a:solidFill>
                  <a:srgbClr val="363738"/>
                </a:solidFill>
                <a:ea typeface="Calibri"/>
                <a:cs typeface="Calibri"/>
              </a:rPr>
              <a:t>isha</a:t>
            </a:r>
            <a:r>
              <a:rPr lang="en-US" sz="1000" dirty="0">
                <a:solidFill>
                  <a:srgbClr val="363738"/>
                </a:solidFill>
                <a:ea typeface="Calibri"/>
                <a:cs typeface="Calibri"/>
              </a:rPr>
              <a:t> system is a one-of-a-kind website where see some online seminars and book their presence in any of the </a:t>
            </a:r>
            <a:r>
              <a:rPr lang="en-US" sz="1000" dirty="0" err="1">
                <a:solidFill>
                  <a:srgbClr val="363738"/>
                </a:solidFill>
                <a:ea typeface="Calibri"/>
                <a:cs typeface="Calibri"/>
              </a:rPr>
              <a:t>Isha's</a:t>
            </a:r>
            <a:r>
              <a:rPr lang="en-US" sz="1000" dirty="0">
                <a:solidFill>
                  <a:srgbClr val="363738"/>
                </a:solidFill>
                <a:ea typeface="Calibri"/>
                <a:cs typeface="Calibri"/>
              </a:rPr>
              <a:t> center for peace or book an event </a:t>
            </a:r>
            <a:r>
              <a:rPr lang="en-US" sz="1000" dirty="0" err="1">
                <a:solidFill>
                  <a:srgbClr val="363738"/>
                </a:solidFill>
                <a:ea typeface="Calibri"/>
                <a:cs typeface="Calibri"/>
              </a:rPr>
              <a:t>Isha</a:t>
            </a:r>
            <a:r>
              <a:rPr lang="en-US" sz="1000" dirty="0">
                <a:solidFill>
                  <a:srgbClr val="363738"/>
                </a:solidFill>
                <a:ea typeface="Calibri"/>
                <a:cs typeface="Calibri"/>
              </a:rPr>
              <a:t> Judd is conducting</a:t>
            </a:r>
            <a:r>
              <a:rPr lang="en-US" sz="1000" dirty="0" smtClean="0">
                <a:solidFill>
                  <a:srgbClr val="363738"/>
                </a:solidFill>
                <a:latin typeface="Calibri"/>
                <a:ea typeface="Calibri"/>
                <a:cs typeface="Calibri"/>
                <a:sym typeface="Calibri"/>
              </a:rPr>
              <a:t>.</a:t>
            </a:r>
          </a:p>
          <a:p>
            <a:pPr marL="171450" lvl="0" indent="-171450" algn="just">
              <a:buClr>
                <a:srgbClr val="1F497D"/>
              </a:buClr>
              <a:buSzPct val="140000"/>
              <a:buFont typeface="Arial"/>
              <a:buChar char="•"/>
            </a:pPr>
            <a:r>
              <a:rPr lang="en-US" sz="1000" b="1" dirty="0">
                <a:solidFill>
                  <a:srgbClr val="363738"/>
                </a:solidFill>
                <a:latin typeface="Calibri"/>
                <a:ea typeface="Calibri"/>
                <a:cs typeface="Calibri"/>
                <a:sym typeface="Calibri"/>
              </a:rPr>
              <a:t>T</a:t>
            </a:r>
            <a:r>
              <a:rPr lang="en-US" sz="1000" b="1" dirty="0">
                <a:solidFill>
                  <a:srgbClr val="363738"/>
                </a:solidFill>
                <a:ea typeface="Calibri"/>
                <a:cs typeface="Calibri"/>
                <a:sym typeface="Calibri"/>
              </a:rPr>
              <a:t>echnology - </a:t>
            </a:r>
            <a:r>
              <a:rPr lang="en-US" sz="1000" dirty="0">
                <a:solidFill>
                  <a:srgbClr val="363738"/>
                </a:solidFill>
                <a:ea typeface="Calibri"/>
                <a:cs typeface="Calibri"/>
                <a:sym typeface="Calibri"/>
              </a:rPr>
              <a:t>Joomla, MySQL, jQuery, Ajax, HTML5, CSS3, JavaScript.</a:t>
            </a:r>
            <a:endParaRPr lang="en-US" sz="1000" dirty="0" smtClean="0">
              <a:solidFill>
                <a:srgbClr val="363738"/>
              </a:solidFill>
              <a:ea typeface="Calibri"/>
              <a:cs typeface="Calibri"/>
              <a:sym typeface="Calibri"/>
            </a:endParaRPr>
          </a:p>
          <a:p>
            <a:pPr marL="236537" lvl="0" indent="-236537" algn="just">
              <a:buClr>
                <a:srgbClr val="1F497D"/>
              </a:buClr>
              <a:buSzPct val="25000"/>
            </a:pPr>
            <a:endParaRPr lang="en-US" sz="1000" b="0" i="0" u="none" strike="noStrike" cap="none" dirty="0">
              <a:solidFill>
                <a:srgbClr val="363738"/>
              </a:solidFill>
              <a:latin typeface="Calibri"/>
              <a:ea typeface="Calibri"/>
              <a:cs typeface="Calibri"/>
              <a:sym typeface="Calibri"/>
            </a:endParaRPr>
          </a:p>
          <a:p>
            <a:pPr marL="0" marR="0" lvl="0" indent="0" algn="just" rtl="0">
              <a:spcBef>
                <a:spcPts val="0"/>
              </a:spcBef>
              <a:buSzPct val="25000"/>
              <a:buNone/>
            </a:pPr>
            <a:endParaRPr lang="en-US" sz="1000" b="0" i="0" u="none" strike="noStrike" cap="none" dirty="0" smtClean="0">
              <a:solidFill>
                <a:srgbClr val="363738"/>
              </a:solidFill>
              <a:latin typeface="Calibri"/>
              <a:ea typeface="Calibri"/>
              <a:cs typeface="Calibri"/>
              <a:sym typeface="Calibri"/>
            </a:endParaRPr>
          </a:p>
          <a:p>
            <a:pPr marL="236537" marR="0" lvl="0" indent="-236537" algn="just" rtl="0">
              <a:spcBef>
                <a:spcPts val="0"/>
              </a:spcBef>
              <a:buClr>
                <a:srgbClr val="1F497D"/>
              </a:buClr>
              <a:buFont typeface="Arial"/>
              <a:buNone/>
            </a:pPr>
            <a:endParaRPr sz="1000" b="0" i="0" u="none" strike="noStrike" cap="none" dirty="0">
              <a:solidFill>
                <a:srgbClr val="363738"/>
              </a:solidFill>
              <a:latin typeface="Calibri"/>
              <a:ea typeface="Calibri"/>
              <a:cs typeface="Calibri"/>
              <a:sym typeface="Calibri"/>
            </a:endParaRPr>
          </a:p>
          <a:p>
            <a:pPr marL="236537" marR="0" lvl="0" indent="-236537" algn="just" rtl="0">
              <a:spcBef>
                <a:spcPts val="0"/>
              </a:spcBef>
              <a:buClr>
                <a:srgbClr val="1F497D"/>
              </a:buClr>
              <a:buFont typeface="Arial"/>
              <a:buNone/>
            </a:pPr>
            <a:endParaRPr sz="1000" b="0" i="0" u="none" strike="noStrike" cap="none" dirty="0">
              <a:solidFill>
                <a:srgbClr val="363738"/>
              </a:solidFill>
              <a:latin typeface="Calibri"/>
              <a:ea typeface="Calibri"/>
              <a:cs typeface="Calibri"/>
              <a:sym typeface="Calibri"/>
            </a:endParaRPr>
          </a:p>
          <a:p>
            <a:pPr marL="0" marR="0" lvl="0" indent="0" algn="just" rtl="0">
              <a:spcBef>
                <a:spcPts val="0"/>
              </a:spcBef>
              <a:buNone/>
            </a:pPr>
            <a:endParaRPr sz="1000" b="0" i="0" u="none" strike="noStrike" cap="none" dirty="0">
              <a:solidFill>
                <a:srgbClr val="363738"/>
              </a:solidFill>
              <a:latin typeface="Calibri"/>
              <a:ea typeface="Calibri"/>
              <a:cs typeface="Calibri"/>
              <a:sym typeface="Calibri"/>
            </a:endParaRPr>
          </a:p>
        </p:txBody>
      </p:sp>
      <p:sp>
        <p:nvSpPr>
          <p:cNvPr id="27" name="Shape 27"/>
          <p:cNvSpPr/>
          <p:nvPr/>
        </p:nvSpPr>
        <p:spPr>
          <a:xfrm>
            <a:off x="0" y="438148"/>
            <a:ext cx="2743200" cy="4343400"/>
          </a:xfrm>
          <a:prstGeom prst="rect">
            <a:avLst/>
          </a:prstGeom>
          <a:solidFill>
            <a:srgbClr val="0079BD"/>
          </a:solidFill>
          <a:ln>
            <a:noFill/>
          </a:ln>
        </p:spPr>
        <p:txBody>
          <a:bodyPr lIns="137150" tIns="91425" rIns="137150" bIns="91425" anchor="t" anchorCtr="0">
            <a:noAutofit/>
          </a:bodyPr>
          <a:lstStyle/>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Summary:</a:t>
            </a:r>
            <a:r>
              <a:rPr lang="en-US" sz="1200" b="0" i="0" u="none" strike="noStrike" cap="none" dirty="0">
                <a:solidFill>
                  <a:schemeClr val="lt1"/>
                </a:solidFill>
                <a:latin typeface="Calibri"/>
                <a:ea typeface="Calibri"/>
                <a:cs typeface="Calibri"/>
                <a:sym typeface="Calibri"/>
              </a:rPr>
              <a:t> </a:t>
            </a:r>
          </a:p>
          <a:p>
            <a:pPr marL="171450" marR="0" lvl="0" indent="-171450" algn="l" rtl="0">
              <a:lnSpc>
                <a:spcPct val="90000"/>
              </a:lnSpc>
              <a:spcBef>
                <a:spcPts val="0"/>
              </a:spcBef>
              <a:buClr>
                <a:schemeClr val="lt1"/>
              </a:buClr>
              <a:buSzPct val="100000"/>
              <a:buFont typeface="Arial"/>
              <a:buChar char="•"/>
            </a:pPr>
            <a:r>
              <a:rPr lang="en-US" sz="1000" dirty="0" smtClean="0">
                <a:solidFill>
                  <a:schemeClr val="lt1"/>
                </a:solidFill>
                <a:latin typeface="Calibri"/>
                <a:ea typeface="Calibri"/>
                <a:cs typeface="Calibri"/>
                <a:sym typeface="Calibri"/>
              </a:rPr>
              <a:t>3.4+ Years of overall experience</a:t>
            </a:r>
            <a:endParaRPr lang="en-US" sz="1000" b="0" i="0" u="none" strike="noStrike" cap="none" dirty="0" smtClean="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1.5+ years of </a:t>
            </a:r>
            <a:r>
              <a:rPr lang="en-US" sz="1000" b="0" i="0" u="none" strike="noStrike" cap="none" dirty="0">
                <a:solidFill>
                  <a:schemeClr val="lt1"/>
                </a:solidFill>
                <a:latin typeface="Calibri"/>
                <a:ea typeface="Calibri"/>
                <a:cs typeface="Calibri"/>
                <a:sym typeface="Calibri"/>
              </a:rPr>
              <a:t>experience in </a:t>
            </a:r>
            <a:r>
              <a:rPr lang="en-US" sz="1000" b="0" i="0" u="none" strike="noStrike" cap="none" dirty="0" err="1" smtClean="0">
                <a:solidFill>
                  <a:schemeClr val="lt1"/>
                </a:solidFill>
                <a:latin typeface="Calibri"/>
                <a:ea typeface="Calibri"/>
                <a:cs typeface="Calibri"/>
                <a:sym typeface="Calibri"/>
              </a:rPr>
              <a:t>AngularJS</a:t>
            </a:r>
            <a:r>
              <a:rPr lang="en-US" sz="1000" b="0" i="0" u="none" strike="noStrike" cap="none" dirty="0" smtClean="0">
                <a:solidFill>
                  <a:schemeClr val="lt1"/>
                </a:solidFill>
                <a:latin typeface="Calibri"/>
                <a:ea typeface="Calibri"/>
                <a:cs typeface="Calibri"/>
                <a:sym typeface="Calibri"/>
              </a:rPr>
              <a:t>, Node.js, </a:t>
            </a:r>
            <a:r>
              <a:rPr lang="en-US" sz="1000" b="0" i="0" u="none" strike="noStrike" cap="none" dirty="0" err="1" smtClean="0">
                <a:solidFill>
                  <a:schemeClr val="lt1"/>
                </a:solidFill>
                <a:latin typeface="Calibri"/>
                <a:ea typeface="Calibri"/>
                <a:cs typeface="Calibri"/>
                <a:sym typeface="Calibri"/>
              </a:rPr>
              <a:t>MongoDB</a:t>
            </a:r>
            <a:r>
              <a:rPr lang="en-US" sz="1000" dirty="0" smtClean="0">
                <a:solidFill>
                  <a:schemeClr val="lt1"/>
                </a:solidFill>
                <a:latin typeface="Calibri"/>
                <a:ea typeface="Calibri"/>
                <a:cs typeface="Calibri"/>
                <a:sym typeface="Calibri"/>
              </a:rPr>
              <a:t> and Express.js.</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5 months </a:t>
            </a:r>
            <a:r>
              <a:rPr lang="en-US" sz="1000" b="0" i="0" u="none" strike="noStrike" cap="none" dirty="0">
                <a:solidFill>
                  <a:schemeClr val="lt1"/>
                </a:solidFill>
                <a:latin typeface="Calibri"/>
                <a:ea typeface="Calibri"/>
                <a:cs typeface="Calibri"/>
                <a:sym typeface="Calibri"/>
              </a:rPr>
              <a:t>of experience with Infosys.</a:t>
            </a: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2</a:t>
            </a:r>
            <a:r>
              <a:rPr lang="en-US" sz="1000" b="0" i="0" u="none" strike="noStrike" cap="none" dirty="0">
                <a:solidFill>
                  <a:schemeClr val="lt1"/>
                </a:solidFill>
                <a:latin typeface="Calibri"/>
                <a:ea typeface="Calibri"/>
                <a:cs typeface="Calibri"/>
                <a:sym typeface="Calibri"/>
              </a:rPr>
              <a:t>+ years of experience in </a:t>
            </a:r>
            <a:r>
              <a:rPr lang="en-US" sz="1000" b="0" i="0" u="none" strike="noStrike" cap="none" dirty="0" smtClean="0">
                <a:solidFill>
                  <a:schemeClr val="lt1"/>
                </a:solidFill>
                <a:latin typeface="Calibri"/>
                <a:ea typeface="Calibri"/>
                <a:cs typeface="Calibri"/>
                <a:sym typeface="Calibri"/>
              </a:rPr>
              <a:t>REST API</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2</a:t>
            </a:r>
            <a:r>
              <a:rPr lang="en-US" sz="1000" b="0" i="0" u="none" strike="noStrike" cap="none" dirty="0">
                <a:solidFill>
                  <a:schemeClr val="lt1"/>
                </a:solidFill>
                <a:latin typeface="Calibri"/>
                <a:ea typeface="Calibri"/>
                <a:cs typeface="Calibri"/>
                <a:sym typeface="Calibri"/>
              </a:rPr>
              <a:t>+ years  of experience in Agile methodology</a:t>
            </a: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Strengths: </a:t>
            </a:r>
          </a:p>
          <a:p>
            <a:pPr marL="171450" marR="0" lvl="0" indent="-171450" algn="l" rtl="0">
              <a:lnSpc>
                <a:spcPct val="90000"/>
              </a:lnSpc>
              <a:spcBef>
                <a:spcPts val="0"/>
              </a:spcBef>
              <a:buClr>
                <a:schemeClr val="lt1"/>
              </a:buClr>
              <a:buSzPct val="100000"/>
              <a:buFont typeface="Arial"/>
              <a:buChar char="•"/>
            </a:pPr>
            <a:r>
              <a:rPr lang="en-US" sz="1000" b="0" i="0" u="none" strike="noStrike" cap="none" dirty="0">
                <a:solidFill>
                  <a:schemeClr val="lt1"/>
                </a:solidFill>
                <a:latin typeface="Calibri"/>
                <a:ea typeface="Calibri"/>
                <a:cs typeface="Calibri"/>
                <a:sym typeface="Calibri"/>
              </a:rPr>
              <a:t>Strong planner and problem solver who readily adapts to change.</a:t>
            </a:r>
          </a:p>
          <a:p>
            <a:pPr marL="171450" marR="0" lvl="0" indent="-171450" algn="l" rtl="0">
              <a:lnSpc>
                <a:spcPct val="90000"/>
              </a:lnSpc>
              <a:spcBef>
                <a:spcPts val="0"/>
              </a:spcBef>
              <a:buClr>
                <a:schemeClr val="lt1"/>
              </a:buClr>
              <a:buSzPct val="100000"/>
              <a:buFont typeface="Arial"/>
              <a:buChar char="•"/>
            </a:pPr>
            <a:r>
              <a:rPr lang="en-US" sz="1000" dirty="0" smtClean="0">
                <a:solidFill>
                  <a:schemeClr val="lt1"/>
                </a:solidFill>
                <a:latin typeface="Calibri"/>
                <a:ea typeface="Calibri"/>
                <a:cs typeface="Calibri"/>
                <a:sym typeface="Calibri"/>
              </a:rPr>
              <a:t>Able to w</a:t>
            </a:r>
            <a:r>
              <a:rPr lang="en-US" sz="1000" b="0" i="0" u="none" strike="noStrike" cap="none" dirty="0" smtClean="0">
                <a:solidFill>
                  <a:schemeClr val="lt1"/>
                </a:solidFill>
                <a:latin typeface="Calibri"/>
                <a:ea typeface="Calibri"/>
                <a:cs typeface="Calibri"/>
                <a:sym typeface="Calibri"/>
              </a:rPr>
              <a:t>ork independently as well as in a team.</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a:solidFill>
                  <a:schemeClr val="lt1"/>
                </a:solidFill>
                <a:latin typeface="Calibri"/>
                <a:ea typeface="Calibri"/>
                <a:cs typeface="Calibri"/>
                <a:sym typeface="Calibri"/>
              </a:rPr>
              <a:t>Able to juggle </a:t>
            </a:r>
            <a:r>
              <a:rPr lang="en-US" sz="1000" b="0" i="0" u="none" strike="noStrike" cap="none" dirty="0" smtClean="0">
                <a:solidFill>
                  <a:schemeClr val="lt1"/>
                </a:solidFill>
                <a:latin typeface="Calibri"/>
                <a:ea typeface="Calibri"/>
                <a:cs typeface="Calibri"/>
                <a:sym typeface="Calibri"/>
              </a:rPr>
              <a:t>multiple.</a:t>
            </a:r>
            <a:endParaRPr lang="en-US" sz="1000" b="0" i="0" u="none" strike="noStrike" cap="none" dirty="0">
              <a:solidFill>
                <a:schemeClr val="lt1"/>
              </a:solidFill>
              <a:latin typeface="Calibri"/>
              <a:ea typeface="Calibri"/>
              <a:cs typeface="Calibri"/>
              <a:sym typeface="Calibri"/>
            </a:endParaRPr>
          </a:p>
          <a:p>
            <a:pPr marL="171450" marR="0" lvl="0" indent="-171450" algn="l" rtl="0">
              <a:lnSpc>
                <a:spcPct val="90000"/>
              </a:lnSpc>
              <a:spcBef>
                <a:spcPts val="0"/>
              </a:spcBef>
              <a:buClr>
                <a:schemeClr val="lt1"/>
              </a:buClr>
              <a:buSzPct val="100000"/>
              <a:buFont typeface="Arial"/>
              <a:buChar char="•"/>
            </a:pPr>
            <a:r>
              <a:rPr lang="en-US" sz="1000" b="0" i="0" u="none" strike="noStrike" cap="none" dirty="0" smtClean="0">
                <a:solidFill>
                  <a:schemeClr val="lt1"/>
                </a:solidFill>
                <a:latin typeface="Calibri"/>
                <a:ea typeface="Calibri"/>
                <a:cs typeface="Calibri"/>
                <a:sym typeface="Calibri"/>
              </a:rPr>
              <a:t>Prioritize </a:t>
            </a:r>
            <a:r>
              <a:rPr lang="en-US" sz="1000" b="0" i="0" u="none" strike="noStrike" cap="none" dirty="0">
                <a:solidFill>
                  <a:schemeClr val="lt1"/>
                </a:solidFill>
                <a:latin typeface="Calibri"/>
                <a:ea typeface="Calibri"/>
                <a:cs typeface="Calibri"/>
                <a:sym typeface="Calibri"/>
              </a:rPr>
              <a:t>and meet tight </a:t>
            </a:r>
            <a:r>
              <a:rPr lang="en-US" sz="1000" b="0" i="0" u="none" strike="noStrike" cap="none" dirty="0" smtClean="0">
                <a:solidFill>
                  <a:schemeClr val="lt1"/>
                </a:solidFill>
                <a:latin typeface="Calibri"/>
                <a:ea typeface="Calibri"/>
                <a:cs typeface="Calibri"/>
                <a:sym typeface="Calibri"/>
              </a:rPr>
              <a:t>deadlines </a:t>
            </a:r>
            <a:r>
              <a:rPr lang="en-US" sz="1000" b="0" i="0" u="none" strike="noStrike" cap="none" dirty="0">
                <a:solidFill>
                  <a:schemeClr val="lt1"/>
                </a:solidFill>
                <a:latin typeface="Calibri"/>
                <a:ea typeface="Calibri"/>
                <a:cs typeface="Calibri"/>
                <a:sym typeface="Calibri"/>
              </a:rPr>
              <a:t>without compromising quality.</a:t>
            </a: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Technical Skills:</a:t>
            </a:r>
          </a:p>
          <a:p>
            <a:pPr marL="0" marR="0" lvl="0" indent="0" algn="l" rtl="0">
              <a:spcBef>
                <a:spcPts val="0"/>
              </a:spcBef>
              <a:buSzPct val="25000"/>
              <a:buNone/>
            </a:pPr>
            <a:r>
              <a:rPr lang="en-US" sz="1000" b="0" i="0" u="none" strike="noStrike" cap="none" dirty="0" err="1" smtClean="0">
                <a:solidFill>
                  <a:schemeClr val="lt1"/>
                </a:solidFill>
                <a:latin typeface="Calibri"/>
                <a:ea typeface="Calibri"/>
                <a:cs typeface="Calibri"/>
                <a:sym typeface="Calibri"/>
              </a:rPr>
              <a:t>AngularJS</a:t>
            </a:r>
            <a:r>
              <a:rPr lang="en-US" sz="1000" b="0" i="0" u="none" strike="noStrike" cap="none" dirty="0" smtClean="0">
                <a:solidFill>
                  <a:schemeClr val="lt1"/>
                </a:solidFill>
                <a:latin typeface="Calibri"/>
                <a:ea typeface="Calibri"/>
                <a:cs typeface="Calibri"/>
                <a:sym typeface="Calibri"/>
              </a:rPr>
              <a:t>, Node.js, Express.js, </a:t>
            </a:r>
            <a:r>
              <a:rPr lang="en-US" sz="1000" b="0" i="0" u="none" strike="noStrike" cap="none" dirty="0" err="1" smtClean="0">
                <a:solidFill>
                  <a:schemeClr val="lt1"/>
                </a:solidFill>
                <a:latin typeface="Calibri"/>
                <a:ea typeface="Calibri"/>
                <a:cs typeface="Calibri"/>
                <a:sym typeface="Calibri"/>
              </a:rPr>
              <a:t>MongoDB</a:t>
            </a:r>
            <a:r>
              <a:rPr lang="en-US" sz="1000" b="0" i="0" u="none" strike="noStrike" cap="none" dirty="0" smtClean="0">
                <a:solidFill>
                  <a:schemeClr val="lt1"/>
                </a:solidFill>
                <a:latin typeface="Calibri"/>
                <a:ea typeface="Calibri"/>
                <a:cs typeface="Calibri"/>
                <a:sym typeface="Calibri"/>
              </a:rPr>
              <a:t>, HTML5</a:t>
            </a:r>
            <a:r>
              <a:rPr lang="en-US" sz="1000" b="0" i="0" u="none" strike="noStrike" cap="none" dirty="0">
                <a:solidFill>
                  <a:schemeClr val="lt1"/>
                </a:solidFill>
                <a:latin typeface="Calibri"/>
                <a:ea typeface="Calibri"/>
                <a:cs typeface="Calibri"/>
                <a:sym typeface="Calibri"/>
              </a:rPr>
              <a:t>, </a:t>
            </a:r>
            <a:r>
              <a:rPr lang="en-US" sz="1000" b="0" i="0" u="none" strike="noStrike" cap="none" dirty="0" smtClean="0">
                <a:solidFill>
                  <a:schemeClr val="lt1"/>
                </a:solidFill>
                <a:latin typeface="Calibri"/>
                <a:ea typeface="Calibri"/>
                <a:cs typeface="Calibri"/>
                <a:sym typeface="Calibri"/>
              </a:rPr>
              <a:t>CSS3, Bootstrap</a:t>
            </a:r>
            <a:r>
              <a:rPr lang="en-US" sz="1000" b="1" i="0" u="none" strike="noStrike" cap="none" dirty="0" smtClean="0">
                <a:solidFill>
                  <a:schemeClr val="lt1"/>
                </a:solidFill>
                <a:latin typeface="Calibri"/>
                <a:ea typeface="Calibri"/>
                <a:cs typeface="Calibri"/>
                <a:sym typeface="Calibri"/>
              </a:rPr>
              <a:t>, </a:t>
            </a:r>
            <a:r>
              <a:rPr lang="en-US" sz="1000" b="1" i="0" u="none" strike="noStrike" cap="none" dirty="0" err="1" smtClean="0">
                <a:solidFill>
                  <a:schemeClr val="lt1"/>
                </a:solidFill>
                <a:latin typeface="Calibri"/>
                <a:ea typeface="Calibri"/>
                <a:cs typeface="Calibri"/>
                <a:sym typeface="Calibri"/>
              </a:rPr>
              <a:t>R</a:t>
            </a:r>
            <a:r>
              <a:rPr lang="en-US" sz="1000" b="0" i="0" u="none" strike="noStrike" cap="none" dirty="0" err="1" smtClean="0">
                <a:solidFill>
                  <a:schemeClr val="lt1"/>
                </a:solidFill>
                <a:latin typeface="Calibri"/>
                <a:ea typeface="Calibri"/>
                <a:cs typeface="Calibri"/>
                <a:sym typeface="Calibri"/>
              </a:rPr>
              <a:t>ESTful</a:t>
            </a:r>
            <a:r>
              <a:rPr lang="en-US" sz="1000" b="0" i="0" u="none" strike="noStrike" cap="none" dirty="0" smtClean="0">
                <a:solidFill>
                  <a:schemeClr val="lt1"/>
                </a:solidFill>
                <a:latin typeface="Calibri"/>
                <a:ea typeface="Calibri"/>
                <a:cs typeface="Calibri"/>
                <a:sym typeface="Calibri"/>
              </a:rPr>
              <a:t> </a:t>
            </a:r>
            <a:r>
              <a:rPr lang="en-US" sz="1000" b="0" i="0" u="none" strike="noStrike" cap="none" dirty="0">
                <a:solidFill>
                  <a:schemeClr val="lt1"/>
                </a:solidFill>
                <a:latin typeface="Calibri"/>
                <a:ea typeface="Calibri"/>
                <a:cs typeface="Calibri"/>
                <a:sym typeface="Calibri"/>
              </a:rPr>
              <a:t>Web </a:t>
            </a:r>
            <a:r>
              <a:rPr lang="en-US" sz="1000" b="0" i="0" u="none" strike="noStrike" cap="none" dirty="0" smtClean="0">
                <a:solidFill>
                  <a:schemeClr val="lt1"/>
                </a:solidFill>
                <a:latin typeface="Calibri"/>
                <a:ea typeface="Calibri"/>
                <a:cs typeface="Calibri"/>
                <a:sym typeface="Calibri"/>
              </a:rPr>
              <a:t>Services</a:t>
            </a:r>
            <a:endParaRPr lang="en-US" sz="1000" b="0" i="0" u="none" strike="noStrike" cap="none" dirty="0">
              <a:solidFill>
                <a:schemeClr val="lt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Domain Knowledge:</a:t>
            </a:r>
          </a:p>
          <a:p>
            <a:pPr marL="0" marR="0" lvl="0" indent="0" algn="l" rtl="0">
              <a:spcBef>
                <a:spcPts val="0"/>
              </a:spcBef>
              <a:buSzPct val="25000"/>
              <a:buNone/>
            </a:pPr>
            <a:r>
              <a:rPr lang="en-US" sz="1000" b="0" i="0" u="none" strike="noStrike" cap="none" dirty="0" smtClean="0">
                <a:solidFill>
                  <a:schemeClr val="lt1"/>
                </a:solidFill>
                <a:latin typeface="Calibri"/>
                <a:ea typeface="Calibri"/>
                <a:cs typeface="Calibri"/>
                <a:sym typeface="Calibri"/>
              </a:rPr>
              <a:t>Telecommunication, Financial Services, Consultancy</a:t>
            </a:r>
            <a:endParaRPr lang="en-US" sz="1000" b="0" i="0" u="none" strike="noStrike" cap="none" dirty="0">
              <a:solidFill>
                <a:schemeClr val="lt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lt1"/>
                </a:solidFill>
                <a:latin typeface="Calibri"/>
                <a:ea typeface="Calibri"/>
                <a:cs typeface="Calibri"/>
                <a:sym typeface="Calibri"/>
              </a:rPr>
              <a:t>Academic Qualification:</a:t>
            </a:r>
          </a:p>
          <a:p>
            <a:pPr marL="0" marR="0" lvl="0" indent="0" algn="l" rtl="0">
              <a:spcBef>
                <a:spcPts val="0"/>
              </a:spcBef>
              <a:buSzPct val="25000"/>
              <a:buNone/>
            </a:pPr>
            <a:r>
              <a:rPr lang="en-US" sz="1000" b="0" i="0" u="none" strike="noStrike" cap="none" dirty="0">
                <a:solidFill>
                  <a:schemeClr val="lt1"/>
                </a:solidFill>
                <a:latin typeface="Calibri"/>
                <a:ea typeface="Calibri"/>
                <a:cs typeface="Calibri"/>
                <a:sym typeface="Calibri"/>
              </a:rPr>
              <a:t>Bachelor of Technology </a:t>
            </a:r>
            <a:r>
              <a:rPr lang="en-US" sz="1000" b="0" i="0" u="none" strike="noStrike" cap="none" dirty="0" smtClean="0">
                <a:solidFill>
                  <a:schemeClr val="lt1"/>
                </a:solidFill>
                <a:latin typeface="Calibri"/>
                <a:ea typeface="Calibri"/>
                <a:cs typeface="Calibri"/>
                <a:sym typeface="Calibri"/>
              </a:rPr>
              <a:t>(IT)</a:t>
            </a:r>
            <a:endParaRPr lang="en-US" sz="1000" b="0" i="0" u="none" strike="noStrike" cap="none" dirty="0">
              <a:solidFill>
                <a:schemeClr val="lt1"/>
              </a:solidFill>
              <a:latin typeface="Calibri"/>
              <a:ea typeface="Calibri"/>
              <a:cs typeface="Calibri"/>
              <a:sym typeface="Calibri"/>
            </a:endParaRPr>
          </a:p>
          <a:p>
            <a:pPr marL="0" marR="0" lvl="0" indent="0" algn="l" rtl="0">
              <a:spcBef>
                <a:spcPts val="0"/>
              </a:spcBef>
              <a:buNone/>
            </a:pPr>
            <a:endParaRPr sz="1000" b="0" i="0" u="none" strike="noStrike" cap="none" dirty="0">
              <a:solidFill>
                <a:schemeClr val="lt1"/>
              </a:solidFill>
              <a:latin typeface="Calibri"/>
              <a:ea typeface="Calibri"/>
              <a:cs typeface="Calibri"/>
              <a:sym typeface="Calibri"/>
            </a:endParaRPr>
          </a:p>
          <a:p>
            <a:pPr marL="0" marR="0" lvl="0" indent="0" algn="l" rtl="0">
              <a:spcBef>
                <a:spcPts val="0"/>
              </a:spcBef>
              <a:buNone/>
            </a:pPr>
            <a:endParaRPr sz="1200" b="1" i="0" u="none" strike="noStrike" cap="none" dirty="0">
              <a:solidFill>
                <a:schemeClr val="lt1"/>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79035818"/>
      </p:ext>
    </p:extLst>
  </p:cSld>
  <p:clrMapOvr>
    <a:masterClrMapping/>
  </p:clrMapOvr>
  <p:transition spd="med">
    <p:fade/>
  </p:transition>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359</Words>
  <Application>Microsoft Office PowerPoint</Application>
  <PresentationFormat>On-screen Show (16:9)</PresentationFormat>
  <Paragraphs>69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Noto Sans Symbols</vt:lpstr>
      <vt:lpstr>Office Theme</vt:lpstr>
      <vt:lpstr>Jubin Savla (Technology Analyst) </vt:lpstr>
      <vt:lpstr>Jubin Savla (Technology Analyst)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Jubin Savla (Technology Analyst)</dc:title>
  <dc:creator>Saurabh Jain</dc:creator>
  <cp:keywords>NOT-APPL</cp:keywords>
  <dc:description>NOT-APPL</dc:description>
  <cp:lastModifiedBy>Saurabh Jain</cp:lastModifiedBy>
  <cp:revision>6</cp:revision>
  <dcterms:modified xsi:type="dcterms:W3CDTF">2016-11-22T08:17:40Z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NOT-APPL</vt:lpwstr>
  </property>
  <property fmtid="{D5CDD505-2E9C-101B-9397-08002B2CF9AE}" pid="3" name="Source">
    <vt:lpwstr>External</vt:lpwstr>
  </property>
  <property fmtid="{D5CDD505-2E9C-101B-9397-08002B2CF9AE}" pid="4" name="Footers">
    <vt:lpwstr>External No Footers</vt:lpwstr>
  </property>
  <property fmtid="{D5CDD505-2E9C-101B-9397-08002B2CF9AE}" pid="5" name="DocClassification">
    <vt:lpwstr>CLANOTAPP</vt:lpwstr>
  </property>
</Properties>
</file>