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098D8-2096-40CE-A9BA-716B3D97C3C3}"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47FE8-B669-4E9A-BD72-81C72F259A87}" type="slidenum">
              <a:rPr lang="en-US" smtClean="0"/>
              <a:t>‹#›</a:t>
            </a:fld>
            <a:endParaRPr lang="en-US"/>
          </a:p>
        </p:txBody>
      </p:sp>
    </p:spTree>
    <p:extLst>
      <p:ext uri="{BB962C8B-B14F-4D97-AF65-F5344CB8AC3E}">
        <p14:creationId xmlns:p14="http://schemas.microsoft.com/office/powerpoint/2010/main" val="315087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4288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47396215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261988388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40133282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6065874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4BC4C-4752-4B50-AAF1-AAE15F3AFEFB}"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07444479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34BC4C-4752-4B50-AAF1-AAE15F3AFEFB}"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5592784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34BC4C-4752-4B50-AAF1-AAE15F3AFEFB}"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92056668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34BC4C-4752-4B50-AAF1-AAE15F3AFEFB}"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66341328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4BC4C-4752-4B50-AAF1-AAE15F3AFEFB}"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410847262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4BC4C-4752-4B50-AAF1-AAE15F3AFEFB}"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959436377"/>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34BC4C-4752-4B50-AAF1-AAE15F3AFEFB}"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8AA5-3B5D-4E07-8921-88824C82E943}" type="slidenum">
              <a:rPr lang="en-US" smtClean="0"/>
              <a:t>‹#›</a:t>
            </a:fld>
            <a:endParaRPr lang="en-US"/>
          </a:p>
        </p:txBody>
      </p:sp>
    </p:spTree>
    <p:extLst>
      <p:ext uri="{BB962C8B-B14F-4D97-AF65-F5344CB8AC3E}">
        <p14:creationId xmlns:p14="http://schemas.microsoft.com/office/powerpoint/2010/main" val="358750627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4BC4C-4752-4B50-AAF1-AAE15F3AFEFB}"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18AA5-3B5D-4E07-8921-88824C82E943}" type="slidenum">
              <a:rPr lang="en-US" smtClean="0"/>
              <a:t>‹#›</a:t>
            </a:fld>
            <a:endParaRPr lang="en-US"/>
          </a:p>
        </p:txBody>
      </p:sp>
    </p:spTree>
    <p:extLst>
      <p:ext uri="{BB962C8B-B14F-4D97-AF65-F5344CB8AC3E}">
        <p14:creationId xmlns:p14="http://schemas.microsoft.com/office/powerpoint/2010/main" val="4283534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270995"/>
            <a:ext cx="10515600" cy="1325563"/>
          </a:xfrm>
        </p:spPr>
        <p:txBody>
          <a:bodyPr anchor="t">
            <a:normAutofit/>
          </a:bodyPr>
          <a:lstStyle/>
          <a:p>
            <a:r>
              <a:rPr lang="en-GB" sz="1800" b="1" dirty="0" smtClean="0">
                <a:latin typeface="+mn-lt"/>
              </a:rPr>
              <a:t>Saurabh Jain (Senior UI Developer) </a:t>
            </a:r>
            <a:endParaRPr lang="en-GB" sz="1800" b="1" dirty="0">
              <a:latin typeface="+mn-lt"/>
            </a:endParaRPr>
          </a:p>
        </p:txBody>
      </p:sp>
      <p:sp>
        <p:nvSpPr>
          <p:cNvPr id="5" name="Slide Number Placeholder 4"/>
          <p:cNvSpPr>
            <a:spLocks noGrp="1"/>
          </p:cNvSpPr>
          <p:nvPr>
            <p:ph type="sldNum" sz="quarter" idx="4294967295"/>
          </p:nvPr>
        </p:nvSpPr>
        <p:spPr>
          <a:xfrm>
            <a:off x="5921388" y="6596340"/>
            <a:ext cx="349227" cy="213392"/>
          </a:xfrm>
          <a:prstGeom prst="rect">
            <a:avLst/>
          </a:prstGeom>
        </p:spPr>
        <p:txBody>
          <a:bodyPr/>
          <a:lstStyle/>
          <a:p>
            <a:fld id="{14D65173-87C9-47C0-A890-7AD8E2754265}" type="slidenum">
              <a:rPr lang="en-GB" smtClean="0"/>
              <a:pPr/>
              <a:t>1</a:t>
            </a:fld>
            <a:endParaRPr lang="en-GB" dirty="0"/>
          </a:p>
        </p:txBody>
      </p:sp>
      <p:graphicFrame>
        <p:nvGraphicFramePr>
          <p:cNvPr id="21" name="Table 20"/>
          <p:cNvGraphicFramePr>
            <a:graphicFrameLocks noGrp="1"/>
          </p:cNvGraphicFramePr>
          <p:nvPr>
            <p:custDataLst>
              <p:tags r:id="rId1"/>
            </p:custDataLst>
            <p:extLst>
              <p:ext uri="{D42A27DB-BD31-4B8C-83A1-F6EECF244321}">
                <p14:modId xmlns:p14="http://schemas.microsoft.com/office/powerpoint/2010/main" val="2185720570"/>
              </p:ext>
            </p:extLst>
          </p:nvPr>
        </p:nvGraphicFramePr>
        <p:xfrm>
          <a:off x="406401" y="659597"/>
          <a:ext cx="11408674" cy="6025683"/>
        </p:xfrm>
        <a:graphic>
          <a:graphicData uri="http://schemas.openxmlformats.org/drawingml/2006/table">
            <a:tbl>
              <a:tblPr firstRow="1" bandRow="1">
                <a:tableStyleId>{5C22544A-7EE6-4342-B048-85BDC9FD1C3A}</a:tableStyleId>
              </a:tblPr>
              <a:tblGrid>
                <a:gridCol w="1957151">
                  <a:extLst>
                    <a:ext uri="{9D8B030D-6E8A-4147-A177-3AD203B41FA5}">
                      <a16:colId xmlns:a16="http://schemas.microsoft.com/office/drawing/2014/main" xmlns="" val="20000"/>
                    </a:ext>
                  </a:extLst>
                </a:gridCol>
                <a:gridCol w="9220164">
                  <a:extLst>
                    <a:ext uri="{9D8B030D-6E8A-4147-A177-3AD203B41FA5}">
                      <a16:colId xmlns:a16="http://schemas.microsoft.com/office/drawing/2014/main" xmlns="" val="20001"/>
                    </a:ext>
                  </a:extLst>
                </a:gridCol>
                <a:gridCol w="231359">
                  <a:extLst>
                    <a:ext uri="{9D8B030D-6E8A-4147-A177-3AD203B41FA5}">
                      <a16:colId xmlns:a16="http://schemas.microsoft.com/office/drawing/2014/main" xmlns="" val="20002"/>
                    </a:ext>
                  </a:extLst>
                </a:gridCol>
              </a:tblGrid>
              <a:tr h="579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300" b="0" i="0" u="none" kern="1200" baseline="0" noProof="0" dirty="0">
                          <a:solidFill>
                            <a:schemeClr val="bg1"/>
                          </a:solidFill>
                          <a:latin typeface="+mn-lt"/>
                          <a:ea typeface="+mn-ea"/>
                          <a:cs typeface="+mn-cs"/>
                        </a:rPr>
                        <a:t>Position</a:t>
                      </a:r>
                      <a:r>
                        <a:rPr lang="en-US" sz="1100" noProof="0" dirty="0">
                          <a:solidFill>
                            <a:schemeClr val="bg1"/>
                          </a:solidFill>
                          <a:latin typeface="Arial"/>
                        </a:rPr>
                        <a:t>: </a:t>
                      </a:r>
                      <a:r>
                        <a:rPr lang="en-US" sz="1100" b="0" dirty="0">
                          <a:solidFill>
                            <a:schemeClr val="bg1"/>
                          </a:solidFill>
                        </a:rPr>
                        <a:t>Senior </a:t>
                      </a:r>
                      <a:r>
                        <a:rPr lang="en-US" sz="1100" b="0" dirty="0" smtClean="0">
                          <a:solidFill>
                            <a:schemeClr val="bg1"/>
                          </a:solidFill>
                        </a:rPr>
                        <a:t>UI Developer</a:t>
                      </a:r>
                      <a:endParaRPr lang="en-GB" sz="1100" b="0" dirty="0">
                        <a:solidFill>
                          <a:schemeClr val="bg1"/>
                        </a:solidFill>
                      </a:endParaRPr>
                    </a:p>
                  </a:txBody>
                  <a:tcPr>
                    <a:lnL w="12700" cmpd="sng">
                      <a:noFill/>
                    </a:lnL>
                    <a:lnR w="12700" cap="flat" cmpd="sng" algn="ctr">
                      <a:noFill/>
                      <a:prstDash val="solid"/>
                      <a:round/>
                      <a:headEnd type="none" w="med" len="med"/>
                      <a:tailEnd type="none" w="med" len="med"/>
                    </a:lnR>
                    <a:lnT w="3175"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noProof="0" dirty="0">
                          <a:solidFill>
                            <a:schemeClr val="bg1"/>
                          </a:solidFill>
                        </a:rPr>
                        <a:t>Degree</a:t>
                      </a:r>
                      <a:r>
                        <a:rPr lang="en-US" sz="1100" b="1" noProof="0" dirty="0" smtClean="0">
                          <a:solidFill>
                            <a:schemeClr val="bg1"/>
                          </a:solidFill>
                        </a:rPr>
                        <a:t>:</a:t>
                      </a:r>
                      <a:r>
                        <a:rPr lang="en-US" sz="1100" b="0" baseline="0" noProof="0" dirty="0" smtClean="0">
                          <a:solidFill>
                            <a:schemeClr val="bg1"/>
                          </a:solidFill>
                        </a:rPr>
                        <a:t> </a:t>
                      </a:r>
                      <a:r>
                        <a:rPr lang="en-US" sz="1100" b="0" baseline="0" noProof="0" dirty="0" smtClean="0">
                          <a:solidFill>
                            <a:schemeClr val="bg1"/>
                          </a:solidFill>
                        </a:rPr>
                        <a:t>Bachelors </a:t>
                      </a:r>
                      <a:r>
                        <a:rPr lang="en-US" sz="1100" b="0" baseline="0" noProof="0" dirty="0">
                          <a:solidFill>
                            <a:schemeClr val="bg1"/>
                          </a:solidFill>
                        </a:rPr>
                        <a:t>of </a:t>
                      </a:r>
                      <a:r>
                        <a:rPr lang="en-US" sz="1100" b="0" baseline="0" noProof="0" dirty="0" smtClean="0">
                          <a:solidFill>
                            <a:schemeClr val="bg1"/>
                          </a:solidFill>
                        </a:rPr>
                        <a:t>Technology (Computer Science &amp; Engineering)</a:t>
                      </a:r>
                      <a:endParaRPr lang="en-US" sz="1100" b="0" noProof="0" dirty="0">
                        <a:solidFill>
                          <a:schemeClr val="bg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sz="1100" b="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xmlns="" val="10000"/>
                  </a:ext>
                </a:extLst>
              </a:tr>
              <a:tr h="381803">
                <a:tc>
                  <a:txBody>
                    <a:bodyPr/>
                    <a:lstStyle/>
                    <a:p>
                      <a:pPr lvl="0" eaLnBrk="1" fontAlgn="auto" hangingPunct="1">
                        <a:lnSpc>
                          <a:spcPct val="100000"/>
                        </a:lnSpc>
                        <a:spcBef>
                          <a:spcPts val="0"/>
                        </a:spcBef>
                        <a:spcAft>
                          <a:spcPts val="0"/>
                        </a:spcAft>
                      </a:pPr>
                      <a:r>
                        <a:rPr lang="en-US" sz="1100" b="1" noProof="0" dirty="0">
                          <a:solidFill>
                            <a:schemeClr val="bg1"/>
                          </a:solidFill>
                          <a:latin typeface="Arial"/>
                        </a:rPr>
                        <a:t>Nationality:</a:t>
                      </a:r>
                      <a:r>
                        <a:rPr lang="en-US" sz="1100" b="1" baseline="0" noProof="0" dirty="0">
                          <a:solidFill>
                            <a:schemeClr val="bg1"/>
                          </a:solidFill>
                          <a:latin typeface="Arial"/>
                        </a:rPr>
                        <a:t> </a:t>
                      </a:r>
                      <a:r>
                        <a:rPr lang="en-US" sz="1100" b="0" baseline="0" noProof="0" dirty="0" smtClean="0">
                          <a:solidFill>
                            <a:schemeClr val="bg1"/>
                          </a:solidFill>
                          <a:latin typeface="Arial"/>
                        </a:rPr>
                        <a:t>Indian</a:t>
                      </a:r>
                      <a:r>
                        <a:rPr lang="en-US" sz="1100" b="1" baseline="0" noProof="0" dirty="0" smtClean="0">
                          <a:solidFill>
                            <a:schemeClr val="bg1"/>
                          </a:solidFill>
                          <a:latin typeface="Arial"/>
                        </a:rPr>
                        <a:t> </a:t>
                      </a:r>
                      <a:endParaRPr lang="en-US" sz="1100" b="0" noProof="0" dirty="0">
                        <a:solidFill>
                          <a:schemeClr val="bg1"/>
                        </a:solidFill>
                        <a:latin typeface="Arial"/>
                        <a:ea typeface="+mn-ea"/>
                        <a:cs typeface="+mn-cs"/>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sz="1100" b="1" noProof="0" dirty="0">
                          <a:solidFill>
                            <a:schemeClr val="bg1"/>
                          </a:solidFill>
                        </a:rPr>
                        <a:t>Language(s): </a:t>
                      </a:r>
                      <a:r>
                        <a:rPr lang="en-US" sz="1100" b="0" noProof="0" dirty="0">
                          <a:solidFill>
                            <a:schemeClr val="bg1"/>
                          </a:solidFill>
                          <a:latin typeface="+mj-lt"/>
                        </a:rPr>
                        <a:t>English, </a:t>
                      </a:r>
                      <a:r>
                        <a:rPr lang="en-US" sz="1100" b="0" noProof="0" dirty="0" smtClean="0">
                          <a:solidFill>
                            <a:schemeClr val="bg1"/>
                          </a:solidFill>
                          <a:latin typeface="+mj-lt"/>
                        </a:rPr>
                        <a:t>Punjabi, Hindi</a:t>
                      </a:r>
                      <a:endParaRPr lang="en-US" sz="1100" b="0" noProof="0" dirty="0">
                        <a:solidFill>
                          <a:schemeClr val="bg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sz="1100" b="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xmlns="" val="10001"/>
                  </a:ext>
                </a:extLst>
              </a:tr>
              <a:tr h="416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noProof="0" dirty="0">
                          <a:solidFill>
                            <a:schemeClr val="bg1"/>
                          </a:solidFill>
                          <a:latin typeface="+mn-lt"/>
                        </a:rPr>
                        <a:t>Location: </a:t>
                      </a:r>
                      <a:r>
                        <a:rPr lang="en-US" sz="1100" b="0" noProof="0" dirty="0" smtClean="0">
                          <a:solidFill>
                            <a:schemeClr val="bg1"/>
                          </a:solidFill>
                          <a:latin typeface="+mn-lt"/>
                        </a:rPr>
                        <a:t>Pune, India.</a:t>
                      </a:r>
                      <a:endParaRPr lang="en-US" sz="1100" b="0" noProof="0" dirty="0">
                        <a:solidFill>
                          <a:schemeClr val="bg1"/>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lvl="0" eaLnBrk="1" fontAlgn="auto" hangingPunct="1">
                        <a:lnSpc>
                          <a:spcPct val="100000"/>
                        </a:lnSpc>
                        <a:spcBef>
                          <a:spcPts val="0"/>
                        </a:spcBef>
                        <a:spcAft>
                          <a:spcPts val="0"/>
                        </a:spcAft>
                      </a:pPr>
                      <a:endParaRPr lang="en-US" sz="1100" noProof="0" dirty="0">
                        <a:solidFill>
                          <a:schemeClr val="bg1"/>
                        </a:solidFill>
                        <a:latin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sz="1100" b="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xmlns="" val="10002"/>
                  </a:ext>
                </a:extLst>
              </a:tr>
              <a:tr h="1615440">
                <a:tc>
                  <a:txBody>
                    <a:bodyPr/>
                    <a:lstStyle/>
                    <a:p>
                      <a:r>
                        <a:rPr lang="en-US" sz="1200" b="1" noProof="0" dirty="0">
                          <a:solidFill>
                            <a:schemeClr val="tx1"/>
                          </a:solidFill>
                          <a:effectLst/>
                          <a:latin typeface="+mn-lt"/>
                          <a:ea typeface="+mn-ea"/>
                          <a:cs typeface="+mn-cs"/>
                        </a:rPr>
                        <a:t>Personal scorecard</a:t>
                      </a:r>
                      <a:endParaRPr lang="en-US" sz="1200" noProof="0" dirty="0">
                        <a:solidFill>
                          <a:schemeClr val="tx1"/>
                        </a:solidFill>
                        <a:effectLs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dirty="0">
                          <a:solidFill>
                            <a:schemeClr val="tx1"/>
                          </a:solidFill>
                          <a:latin typeface="+mn-lt"/>
                          <a:ea typeface="+mn-ea"/>
                          <a:cs typeface="+mn-cs"/>
                        </a:rPr>
                        <a:t>Over </a:t>
                      </a:r>
                      <a:r>
                        <a:rPr lang="en-GB" sz="1100" b="0" i="0" u="none" dirty="0" smtClean="0">
                          <a:solidFill>
                            <a:schemeClr val="tx1"/>
                          </a:solidFill>
                          <a:latin typeface="+mn-lt"/>
                          <a:ea typeface="+mn-ea"/>
                          <a:cs typeface="+mn-cs"/>
                        </a:rPr>
                        <a:t>three </a:t>
                      </a:r>
                      <a:r>
                        <a:rPr lang="en-GB" sz="1100" b="0" i="0" u="none" dirty="0" smtClean="0">
                          <a:solidFill>
                            <a:schemeClr val="tx1"/>
                          </a:solidFill>
                          <a:latin typeface="+mn-lt"/>
                          <a:ea typeface="+mn-ea"/>
                          <a:cs typeface="+mn-cs"/>
                        </a:rPr>
                        <a:t>years </a:t>
                      </a:r>
                      <a:r>
                        <a:rPr lang="en-GB" sz="1100" b="0" i="0" u="none" dirty="0">
                          <a:solidFill>
                            <a:schemeClr val="tx1"/>
                          </a:solidFill>
                          <a:latin typeface="+mn-lt"/>
                          <a:ea typeface="+mn-ea"/>
                          <a:cs typeface="+mn-cs"/>
                        </a:rPr>
                        <a:t>experience</a:t>
                      </a:r>
                      <a:r>
                        <a:rPr lang="en-GB" sz="1100" b="0" i="0" u="none" baseline="0" dirty="0">
                          <a:solidFill>
                            <a:schemeClr val="tx1"/>
                          </a:solidFill>
                          <a:latin typeface="+mn-lt"/>
                          <a:ea typeface="+mn-ea"/>
                          <a:cs typeface="+mn-cs"/>
                        </a:rPr>
                        <a:t> </a:t>
                      </a:r>
                      <a:r>
                        <a:rPr lang="en-GB" sz="1100" b="0" i="0" u="none" baseline="0" dirty="0" smtClean="0">
                          <a:solidFill>
                            <a:schemeClr val="tx1"/>
                          </a:solidFill>
                          <a:latin typeface="+mn-lt"/>
                          <a:ea typeface="+mn-ea"/>
                          <a:cs typeface="+mn-cs"/>
                        </a:rPr>
                        <a:t>working as a professional UI Developer in IT industry.</a:t>
                      </a:r>
                      <a:endParaRPr lang="en-GB" sz="1100" b="0" i="0" u="none" baseline="0" dirty="0">
                        <a:solidFill>
                          <a:schemeClr val="tx1"/>
                        </a:solidFill>
                        <a:latin typeface="+mn-lt"/>
                        <a:ea typeface="+mn-ea"/>
                        <a:cs typeface="+mn-cs"/>
                      </a:endParaRP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smtClean="0">
                          <a:solidFill>
                            <a:schemeClr val="tx1"/>
                          </a:solidFill>
                          <a:latin typeface="+mn-lt"/>
                          <a:ea typeface="+mn-ea"/>
                          <a:cs typeface="+mn-cs"/>
                        </a:rPr>
                        <a:t>Broad </a:t>
                      </a:r>
                      <a:r>
                        <a:rPr lang="en-GB" sz="1100" b="0" i="0" u="none" baseline="0" dirty="0">
                          <a:solidFill>
                            <a:schemeClr val="tx1"/>
                          </a:solidFill>
                          <a:latin typeface="+mn-lt"/>
                          <a:ea typeface="+mn-ea"/>
                          <a:cs typeface="+mn-cs"/>
                        </a:rPr>
                        <a:t>exposure to a wide range </a:t>
                      </a:r>
                      <a:r>
                        <a:rPr lang="en-GB" sz="1100" b="0" i="0" u="none" baseline="0" dirty="0" smtClean="0">
                          <a:solidFill>
                            <a:schemeClr val="tx1"/>
                          </a:solidFill>
                          <a:latin typeface="+mn-lt"/>
                          <a:ea typeface="+mn-ea"/>
                          <a:cs typeface="+mn-cs"/>
                        </a:rPr>
                        <a:t>of web technologies like </a:t>
                      </a:r>
                      <a:r>
                        <a:rPr lang="en-GB" sz="1100" b="0" i="0" u="none" baseline="0" dirty="0" err="1" smtClean="0">
                          <a:solidFill>
                            <a:schemeClr val="tx1"/>
                          </a:solidFill>
                          <a:latin typeface="+mn-lt"/>
                          <a:ea typeface="+mn-ea"/>
                          <a:cs typeface="+mn-cs"/>
                        </a:rPr>
                        <a:t>AngularJS</a:t>
                      </a:r>
                      <a:r>
                        <a:rPr lang="en-GB" sz="1100" b="0" i="0" u="none" baseline="0" dirty="0" smtClean="0">
                          <a:solidFill>
                            <a:schemeClr val="tx1"/>
                          </a:solidFill>
                          <a:latin typeface="+mn-lt"/>
                          <a:ea typeface="+mn-ea"/>
                          <a:cs typeface="+mn-cs"/>
                        </a:rPr>
                        <a:t>, Node.js, JavaScript, ES6, HTML5, CSS3, Bootstrap and Web services.</a:t>
                      </a:r>
                      <a:endParaRPr lang="en-GB" sz="1100" b="0" i="0" u="none" baseline="0" dirty="0">
                        <a:solidFill>
                          <a:schemeClr val="tx1"/>
                        </a:solidFill>
                        <a:latin typeface="+mn-lt"/>
                        <a:ea typeface="+mn-ea"/>
                        <a:cs typeface="+mn-cs"/>
                      </a:endParaRP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smtClean="0">
                          <a:solidFill>
                            <a:schemeClr val="tx1"/>
                          </a:solidFill>
                          <a:latin typeface="+mn-lt"/>
                          <a:ea typeface="+mn-ea"/>
                          <a:cs typeface="+mn-cs"/>
                        </a:rPr>
                        <a:t>Worked with established financial institutions like American Express, Royal bank of Scotland and Hong Kong and Shanghai bank corporation. </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smtClean="0">
                          <a:solidFill>
                            <a:schemeClr val="tx1"/>
                          </a:solidFill>
                          <a:latin typeface="+mn-lt"/>
                          <a:ea typeface="+mn-ea"/>
                          <a:cs typeface="+mn-cs"/>
                        </a:rPr>
                        <a:t>Experienced in working with Agile based Software development model.</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GB" sz="1100" b="0" i="0" u="none" baseline="0" dirty="0" smtClean="0">
                          <a:solidFill>
                            <a:schemeClr val="tx1"/>
                          </a:solidFill>
                          <a:latin typeface="+mn-lt"/>
                          <a:ea typeface="+mn-ea"/>
                          <a:cs typeface="+mn-cs"/>
                        </a:rPr>
                        <a:t>Expert in developing </a:t>
                      </a:r>
                      <a:r>
                        <a:rPr lang="en-US" sz="1100" b="0" i="0" u="none" kern="1200" baseline="0" dirty="0" smtClean="0">
                          <a:solidFill>
                            <a:schemeClr val="tx1"/>
                          </a:solidFill>
                          <a:latin typeface="+mn-lt"/>
                          <a:ea typeface="+mn-ea"/>
                          <a:cs typeface="+mn-cs"/>
                        </a:rPr>
                        <a:t>user friendly, cross browser compatible and responsive front-end applications.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kern="1200" baseline="0" dirty="0" smtClean="0">
                          <a:solidFill>
                            <a:schemeClr val="tx1"/>
                          </a:solidFill>
                          <a:latin typeface="+mn-lt"/>
                          <a:ea typeface="+mn-ea"/>
                          <a:cs typeface="+mn-cs"/>
                        </a:rPr>
                        <a:t>A very good understanding of MVC architecture and other design patterns like Factory, Facade, Adapter and Orchestration.</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kern="1200" baseline="0" dirty="0" smtClean="0">
                          <a:solidFill>
                            <a:schemeClr val="tx1"/>
                          </a:solidFill>
                          <a:latin typeface="+mn-lt"/>
                          <a:ea typeface="+mn-ea"/>
                          <a:cs typeface="+mn-cs"/>
                        </a:rPr>
                        <a:t>Excellent skills in building elegant professional websites while adhering to W3C standards.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kern="1200" baseline="0" dirty="0" smtClean="0">
                          <a:solidFill>
                            <a:schemeClr val="tx1"/>
                          </a:solidFill>
                          <a:latin typeface="+mn-lt"/>
                          <a:ea typeface="+mn-ea"/>
                          <a:cs typeface="+mn-cs"/>
                        </a:rPr>
                        <a:t>Involved in Understanding functional specifications and developing creative solutions to meet business requirements.</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pPr>
                      <a:r>
                        <a:rPr lang="en-US" sz="1100" b="0" i="0" u="none" kern="1200" baseline="0" dirty="0" smtClean="0">
                          <a:solidFill>
                            <a:schemeClr val="tx1"/>
                          </a:solidFill>
                          <a:latin typeface="+mn-lt"/>
                          <a:ea typeface="+mn-ea"/>
                          <a:cs typeface="+mn-cs"/>
                        </a:rPr>
                        <a:t>Possess excellent communication and Problem Solving skills and the ability to work as a team member, as well as independently.</a:t>
                      </a:r>
                      <a:endParaRPr lang="en-US" sz="1100" b="0" i="0" u="none" kern="1200" baseline="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a16="http://schemas.microsoft.com/office/drawing/2014/main" xmlns="" val="10003"/>
                  </a:ext>
                </a:extLst>
              </a:tr>
              <a:tr h="584629">
                <a:tc>
                  <a:txBody>
                    <a:bodyPr/>
                    <a:lstStyle/>
                    <a:p>
                      <a:r>
                        <a:rPr lang="en-US" sz="1200" b="1" noProof="0" dirty="0">
                          <a:solidFill>
                            <a:schemeClr val="tx1"/>
                          </a:solidFill>
                          <a:effectLst/>
                          <a:latin typeface="+mn-lt"/>
                          <a:ea typeface="+mn-ea"/>
                          <a:cs typeface="+mn-cs"/>
                        </a:rPr>
                        <a:t>Professional </a:t>
                      </a:r>
                      <a:br>
                        <a:rPr lang="en-US" sz="1200" b="1" noProof="0" dirty="0">
                          <a:solidFill>
                            <a:schemeClr val="tx1"/>
                          </a:solidFill>
                          <a:effectLst/>
                          <a:latin typeface="+mn-lt"/>
                          <a:ea typeface="+mn-ea"/>
                          <a:cs typeface="+mn-cs"/>
                        </a:rPr>
                      </a:br>
                      <a:r>
                        <a:rPr lang="en-US" sz="1200" b="1" noProof="0" dirty="0">
                          <a:solidFill>
                            <a:schemeClr val="tx1"/>
                          </a:solidFill>
                          <a:effectLst/>
                          <a:latin typeface="+mn-lt"/>
                          <a:ea typeface="+mn-ea"/>
                          <a:cs typeface="+mn-cs"/>
                        </a:rPr>
                        <a:t>experiences</a:t>
                      </a:r>
                      <a:endParaRPr lang="en-US" sz="1200" noProof="0" dirty="0">
                        <a:solidFill>
                          <a:schemeClr val="tx1"/>
                        </a:solidFill>
                        <a:effectLs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Senior UI Developer with Infosys Ltd., India.</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Software Developer with Altruist Technologies Pvt. Ltd., India.</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Bachelors of Technology in Computer Science and Engineering.</a:t>
                      </a:r>
                      <a:endParaRPr lang="en-US" sz="1100" b="0" i="0" u="none" baseline="0" noProof="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a16="http://schemas.microsoft.com/office/drawing/2014/main" xmlns="" val="10004"/>
                  </a:ext>
                </a:extLst>
              </a:tr>
              <a:tr h="1717040">
                <a:tc>
                  <a:txBody>
                    <a:bodyPr/>
                    <a:lstStyle/>
                    <a:p>
                      <a:r>
                        <a:rPr lang="en-US" sz="1200" b="1" noProof="0" dirty="0">
                          <a:solidFill>
                            <a:schemeClr val="tx1"/>
                          </a:solidFill>
                          <a:effectLst/>
                          <a:latin typeface="+mn-lt"/>
                          <a:ea typeface="+mn-ea"/>
                          <a:cs typeface="+mn-cs"/>
                        </a:rPr>
                        <a:t>Relevant project experiences</a:t>
                      </a:r>
                      <a:endParaRPr lang="en-US" sz="1200" noProof="0" dirty="0">
                        <a:solidFill>
                          <a:schemeClr val="tx1"/>
                        </a:solidFill>
                        <a:effectLs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GB" sz="1100" b="0" i="0" u="none" baseline="0" noProof="0" dirty="0" smtClean="0">
                          <a:solidFill>
                            <a:schemeClr val="tx1"/>
                          </a:solidFill>
                          <a:latin typeface="+mn-lt"/>
                          <a:ea typeface="+mn-ea"/>
                          <a:cs typeface="+mn-cs"/>
                        </a:rPr>
                        <a:t>Multi Channel Appointment Booking </a:t>
                      </a:r>
                      <a:r>
                        <a:rPr lang="en-GB" sz="1100" b="0" i="0" u="none" baseline="0" noProof="0" dirty="0" smtClean="0">
                          <a:solidFill>
                            <a:schemeClr val="tx1"/>
                          </a:solidFill>
                          <a:latin typeface="+mn-lt"/>
                          <a:ea typeface="+mn-ea"/>
                          <a:cs typeface="+mn-cs"/>
                        </a:rPr>
                        <a:t>– </a:t>
                      </a:r>
                      <a:r>
                        <a:rPr lang="en-GB" sz="1100" b="0" i="0" u="none" baseline="0" noProof="0" dirty="0" smtClean="0">
                          <a:solidFill>
                            <a:schemeClr val="tx1"/>
                          </a:solidFill>
                          <a:latin typeface="+mn-lt"/>
                          <a:ea typeface="+mn-ea"/>
                          <a:cs typeface="+mn-cs"/>
                        </a:rPr>
                        <a:t>Hong Kong and Shanghai Bank Corporation: </a:t>
                      </a:r>
                      <a:r>
                        <a:rPr lang="en-US" sz="1100" b="0" i="0" u="none" kern="1200" baseline="0" dirty="0" smtClean="0">
                          <a:solidFill>
                            <a:schemeClr val="tx1"/>
                          </a:solidFill>
                          <a:latin typeface="+mn-lt"/>
                          <a:ea typeface="+mn-ea"/>
                          <a:cs typeface="+mn-cs"/>
                        </a:rPr>
                        <a:t>A classroom appointment booking application for customers of the bank. Single front-end application for end users as well as staff of the organization. As part of the scrum team, developed and delivered a cross browser responsive web application. </a:t>
                      </a:r>
                      <a:endParaRPr lang="en-GB" sz="1100" b="0" i="0" u="none" baseline="0" noProof="0" dirty="0" smtClean="0">
                        <a:solidFill>
                          <a:schemeClr val="tx1"/>
                        </a:solidFill>
                        <a:latin typeface="+mn-lt"/>
                        <a:ea typeface="+mn-ea"/>
                        <a:cs typeface="+mn-cs"/>
                      </a:endParaRP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Risk Management Platform(RMP) </a:t>
                      </a:r>
                      <a:r>
                        <a:rPr lang="en-US" sz="1100" b="0" i="0" u="none" baseline="0" noProof="0" dirty="0">
                          <a:solidFill>
                            <a:schemeClr val="tx1"/>
                          </a:solidFill>
                          <a:latin typeface="+mn-lt"/>
                          <a:ea typeface="+mn-ea"/>
                          <a:cs typeface="+mn-cs"/>
                        </a:rPr>
                        <a:t>– </a:t>
                      </a:r>
                      <a:r>
                        <a:rPr lang="en-US" sz="1100" b="0" i="0" u="none" baseline="0" noProof="0" dirty="0" smtClean="0">
                          <a:solidFill>
                            <a:schemeClr val="tx1"/>
                          </a:solidFill>
                          <a:latin typeface="+mn-lt"/>
                          <a:ea typeface="+mn-ea"/>
                          <a:cs typeface="+mn-cs"/>
                        </a:rPr>
                        <a:t>Royal Bank of Scotland: The platform provides an estimation of risks involved in a transaction. A cluster of over 100 applications contributes to different aspects of transactional risks. These applications were deployed on WebSphere server version 6.1. The requirement was to upgrade the platform to support migration to WebSphere version 8.5. As a UI developer, upgraded the code base of the platform to support Java server faces version 2. </a:t>
                      </a:r>
                      <a:endParaRPr lang="en-US" sz="1100" b="0" i="0" u="none" baseline="0" noProof="0" dirty="0">
                        <a:solidFill>
                          <a:schemeClr val="tx1"/>
                        </a:solidFill>
                        <a:latin typeface="+mn-lt"/>
                        <a:ea typeface="+mn-ea"/>
                        <a:cs typeface="+mn-cs"/>
                      </a:endParaRP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Risk Decision Support System(RDSS) </a:t>
                      </a:r>
                      <a:r>
                        <a:rPr lang="en-US" sz="1100" b="0" i="0" u="none" baseline="0" noProof="0" dirty="0">
                          <a:solidFill>
                            <a:schemeClr val="tx1"/>
                          </a:solidFill>
                          <a:latin typeface="+mn-lt"/>
                          <a:ea typeface="+mn-ea"/>
                          <a:cs typeface="+mn-cs"/>
                        </a:rPr>
                        <a:t>– </a:t>
                      </a:r>
                      <a:r>
                        <a:rPr lang="en-US" sz="1100" b="0" i="0" u="none" baseline="0" noProof="0" dirty="0" smtClean="0">
                          <a:solidFill>
                            <a:schemeClr val="tx1"/>
                          </a:solidFill>
                          <a:latin typeface="+mn-lt"/>
                          <a:ea typeface="+mn-ea"/>
                          <a:cs typeface="+mn-cs"/>
                        </a:rPr>
                        <a:t>American Express: RDSS is a middleware application, which provides risk and fraud related information for various American Express cards. As a part of the scrum team developed SOAP and </a:t>
                      </a:r>
                      <a:r>
                        <a:rPr lang="en-US" sz="1100" b="0" i="0" u="none" baseline="0" noProof="0" dirty="0" err="1" smtClean="0">
                          <a:solidFill>
                            <a:schemeClr val="tx1"/>
                          </a:solidFill>
                          <a:latin typeface="+mn-lt"/>
                          <a:ea typeface="+mn-ea"/>
                          <a:cs typeface="+mn-cs"/>
                        </a:rPr>
                        <a:t>RESTful</a:t>
                      </a:r>
                      <a:r>
                        <a:rPr lang="en-US" sz="1100" b="0" i="0" u="none" baseline="0" noProof="0" dirty="0" smtClean="0">
                          <a:solidFill>
                            <a:schemeClr val="tx1"/>
                          </a:solidFill>
                          <a:latin typeface="+mn-lt"/>
                          <a:ea typeface="+mn-ea"/>
                          <a:cs typeface="+mn-cs"/>
                        </a:rPr>
                        <a:t> web services. Also developed automation tools for encryption and decryption of requests and response. Developed a tool to extract logs of a particular transaction from cloud servers. Got appreciations for quick learning skills. </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Java e-cart - Infosys Ltd.: J-Cart is an internal e-commerce application developed and maintained by employees undergoing training and development course. The application covers all three layers of an enterprise application. As part of the team managed and fixed bugs reported from end-users of the application.</a:t>
                      </a:r>
                    </a:p>
                    <a:p>
                      <a:pPr marL="180000" marR="0" lvl="0" indent="-180000" algn="l" defTabSz="914400" rtl="0" eaLnBrk="1" fontAlgn="base" latinLnBrk="0" hangingPunct="1">
                        <a:lnSpc>
                          <a:spcPct val="100000"/>
                        </a:lnSpc>
                        <a:spcBef>
                          <a:spcPct val="0"/>
                        </a:spcBef>
                        <a:spcAft>
                          <a:spcPct val="0"/>
                        </a:spcAft>
                        <a:buClr>
                          <a:schemeClr val="tx2"/>
                        </a:buClr>
                        <a:buSzTx/>
                        <a:buFont typeface="Arial" pitchFamily="34" charset="0"/>
                        <a:buChar char="•"/>
                        <a:tabLst/>
                        <a:defRPr/>
                      </a:pPr>
                      <a:r>
                        <a:rPr lang="en-US" sz="1100" b="0" i="0" u="none" baseline="0" noProof="0" dirty="0" smtClean="0">
                          <a:solidFill>
                            <a:schemeClr val="tx1"/>
                          </a:solidFill>
                          <a:latin typeface="+mn-lt"/>
                          <a:ea typeface="+mn-ea"/>
                          <a:cs typeface="+mn-cs"/>
                        </a:rPr>
                        <a:t>Value Added Services – Vodafone: Value added services like Jobs on phone, voice chat, friends chat, sports alerts, jokes on demand and spiritual quotes provided as products to the telecom operator. </a:t>
                      </a:r>
                      <a:endParaRPr lang="en-US" sz="1100" b="0" i="0" u="none" baseline="0" noProof="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a16="http://schemas.microsoft.com/office/drawing/2014/main" xmlns="" val="10005"/>
                  </a:ext>
                </a:extLst>
              </a:tr>
            </a:tbl>
          </a:graphicData>
        </a:graphic>
      </p:graphicFrame>
      <p:sp>
        <p:nvSpPr>
          <p:cNvPr id="4" name="Footer Placeholder 3"/>
          <p:cNvSpPr>
            <a:spLocks noGrp="1"/>
          </p:cNvSpPr>
          <p:nvPr>
            <p:ph type="ftr" sz="quarter" idx="11"/>
          </p:nvPr>
        </p:nvSpPr>
        <p:spPr/>
        <p:txBody>
          <a:bodyPr/>
          <a:lstStyle/>
          <a:p>
            <a:r>
              <a:rPr lang="en-US" smtClean="0"/>
              <a:t>PUBLIC</a:t>
            </a:r>
            <a:endParaRPr lang="en-US"/>
          </a:p>
        </p:txBody>
      </p:sp>
      <p:pic>
        <p:nvPicPr>
          <p:cNvPr id="7" name="Shape 31"/>
          <p:cNvPicPr preferRelativeResize="0"/>
          <p:nvPr/>
        </p:nvPicPr>
        <p:blipFill>
          <a:blip r:embed="rId4">
            <a:alphaModFix/>
          </a:blip>
          <a:stretch>
            <a:fillRect/>
          </a:stretch>
        </p:blipFill>
        <p:spPr>
          <a:xfrm>
            <a:off x="10429089" y="741715"/>
            <a:ext cx="934620" cy="1267389"/>
          </a:xfrm>
          <a:prstGeom prst="rect">
            <a:avLst/>
          </a:prstGeom>
          <a:noFill/>
          <a:ln>
            <a:noFill/>
          </a:ln>
        </p:spPr>
      </p:pic>
    </p:spTree>
    <p:extLst>
      <p:ext uri="{BB962C8B-B14F-4D97-AF65-F5344CB8AC3E}">
        <p14:creationId xmlns:p14="http://schemas.microsoft.com/office/powerpoint/2010/main" val="224634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ADJIK_TYPE" val="Table"/>
  <p:tag name="MADJIK_PARAMETERS" val="&lt;?xml version=&quot;1.0&quot; encoding=&quot;utf-16&quot;?&gt;&#10;&lt;ShapeParameter xmlns:xsi=&quot;http://www.w3.org/2001/XMLSchema-instance&quot; xmlns:xsd=&quot;http://www.w3.org/2001/XMLSchema&quot; KeepRatioWithChild=&quot;false&quot; AutoNumberHeader=&quot;None&quot; OverlappingArea=&quot;0&quot; KeepShapeRadius=&quot;None&quot; Alignment=&quot;None&quot; AlternateColor=&quot;false&quot; TableStyle=&quot;0&quot; Filename=&quot;objects&quot; SlideID=&quot;7&quot; Color=&quot;0&quot; /&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530</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Saurabh Jain (Senior UI Developer) </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Jaspreet Mehta (Senior Consultant)</dc:title>
  <dc:creator>Ravi Dhingra</dc:creator>
  <cp:keywords>PUBLIC</cp:keywords>
  <dc:description>PUBLIC</dc:description>
  <cp:lastModifiedBy>Saurabh Jain</cp:lastModifiedBy>
  <cp:revision>13</cp:revision>
  <dcterms:created xsi:type="dcterms:W3CDTF">2016-12-08T06:12:11Z</dcterms:created>
  <dcterms:modified xsi:type="dcterms:W3CDTF">2016-12-08T10:43:43Z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PUBLIC</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CLAPUBLIC</vt:lpwstr>
  </property>
</Properties>
</file>