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49" r:id="rId3"/>
  </p:sldMasterIdLst>
  <p:notesMasterIdLst>
    <p:notesMasterId r:id="rId4"/>
  </p:notesMasterIdLst>
  <p:sldIdLst>
    <p:sldId id="256" r:id="rId5"/>
    <p:sldId id="257"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 name="Shape 20"/>
        <p:cNvGrpSpPr/>
        <p:nvPr/>
      </p:nvGrpSpPr>
      <p:grpSpPr>
        <a:xfrm>
          <a:off x="0" y="0"/>
          <a:ext cx="0" cy="0"/>
          <a:chOff x="0" y="0"/>
          <a:chExt cx="0" cy="0"/>
        </a:xfrm>
      </p:grpSpPr>
      <p:sp>
        <p:nvSpPr>
          <p:cNvPr id="21" name="Shape 2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 name="Shape 2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 name="Shape 2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 name="Shape 3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 name="Shape 3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rgbClr val="000000"/>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232350" y="146018"/>
            <a:ext cx="8911650" cy="531351"/>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Calibri"/>
              <a:buNone/>
              <a:defRPr b="1" i="0" sz="2200" u="none" cap="none" strike="noStrike">
                <a:solidFill>
                  <a:schemeClr val="accen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p:nvPr/>
        </p:nvSpPr>
        <p:spPr>
          <a:xfrm>
            <a:off x="4601378" y="4821600"/>
            <a:ext cx="351378" cy="2616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1" i="0" lang="en-US" sz="105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91913"/>
          <a:stretch/>
        </p:blipFill>
        <p:spPr>
          <a:xfrm>
            <a:off x="0" y="4686300"/>
            <a:ext cx="9143998" cy="457200"/>
          </a:xfrm>
          <a:prstGeom prst="rect">
            <a:avLst/>
          </a:prstGeom>
          <a:noFill/>
          <a:ln>
            <a:noFill/>
          </a:ln>
        </p:spPr>
      </p:pic>
      <p:sp>
        <p:nvSpPr>
          <p:cNvPr id="11" name="Shape 11"/>
          <p:cNvSpPr txBox="1"/>
          <p:nvPr>
            <p:ph type="title"/>
          </p:nvPr>
        </p:nvSpPr>
        <p:spPr>
          <a:xfrm>
            <a:off x="232350" y="146018"/>
            <a:ext cx="8684638" cy="53135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alibri"/>
              <a:buNone/>
              <a:defRPr b="1" i="0" sz="2200" u="none" cap="none" strike="noStrike">
                <a:solidFill>
                  <a:schemeClr val="accen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232350" y="830080"/>
            <a:ext cx="8684638" cy="3741919"/>
          </a:xfrm>
          <a:prstGeom prst="rect">
            <a:avLst/>
          </a:prstGeom>
          <a:noFill/>
          <a:ln>
            <a:noFill/>
          </a:ln>
        </p:spPr>
        <p:txBody>
          <a:bodyPr anchorCtr="0" anchor="t" bIns="91425" lIns="91425" rIns="91425" tIns="91425"/>
          <a:lstStyle>
            <a:lvl1pPr indent="-117475" lvl="0" marL="231775" marR="0" rtl="0" algn="l">
              <a:lnSpc>
                <a:spcPct val="110000"/>
              </a:lnSpc>
              <a:spcBef>
                <a:spcPts val="600"/>
              </a:spcBef>
              <a:spcAft>
                <a:spcPts val="600"/>
              </a:spcAft>
              <a:buClr>
                <a:schemeClr val="accent1"/>
              </a:buClr>
              <a:buSzPct val="100000"/>
              <a:buFont typeface="Arial"/>
              <a:buChar char="•"/>
              <a:defRPr b="0" i="0" sz="1800" u="none" cap="none" strike="noStrike">
                <a:solidFill>
                  <a:schemeClr val="dk1"/>
                </a:solidFill>
                <a:latin typeface="Calibri"/>
                <a:ea typeface="Calibri"/>
                <a:cs typeface="Calibri"/>
                <a:sym typeface="Calibri"/>
              </a:defRPr>
            </a:lvl1pPr>
            <a:lvl2pPr indent="-127000" lvl="1" marL="457200" marR="0" rtl="0" algn="l">
              <a:lnSpc>
                <a:spcPct val="110000"/>
              </a:lnSpc>
              <a:spcBef>
                <a:spcPts val="600"/>
              </a:spcBef>
              <a:spcAft>
                <a:spcPts val="600"/>
              </a:spcAft>
              <a:buClr>
                <a:schemeClr val="accent1"/>
              </a:buClr>
              <a:buSzPct val="100000"/>
              <a:buFont typeface="Arial"/>
              <a:buChar char="–"/>
              <a:defRPr b="0" i="0" sz="1600" u="none" cap="none" strike="noStrike">
                <a:solidFill>
                  <a:schemeClr val="dk1"/>
                </a:solidFill>
                <a:latin typeface="Calibri"/>
                <a:ea typeface="Calibri"/>
                <a:cs typeface="Calibri"/>
                <a:sym typeface="Calibri"/>
              </a:defRPr>
            </a:lvl2pPr>
            <a:lvl3pPr indent="-142875" lvl="2" marL="688975" marR="0" rtl="0" algn="l">
              <a:lnSpc>
                <a:spcPct val="110000"/>
              </a:lnSpc>
              <a:spcBef>
                <a:spcPts val="600"/>
              </a:spcBef>
              <a:spcAft>
                <a:spcPts val="600"/>
              </a:spcAft>
              <a:buClr>
                <a:schemeClr val="accent1"/>
              </a:buClr>
              <a:buSzPct val="100000"/>
              <a:buFont typeface="Arial"/>
              <a:buChar char="•"/>
              <a:defRPr b="0" i="0" sz="1400" u="none" cap="none" strike="noStrike">
                <a:solidFill>
                  <a:schemeClr val="dk1"/>
                </a:solidFill>
                <a:latin typeface="Calibri"/>
                <a:ea typeface="Calibri"/>
                <a:cs typeface="Calibri"/>
                <a:sym typeface="Calibri"/>
              </a:defRPr>
            </a:lvl3pPr>
            <a:lvl4pPr indent="-101600" lvl="3" marL="914400" marR="0" rtl="0" algn="l">
              <a:lnSpc>
                <a:spcPct val="110000"/>
              </a:lnSpc>
              <a:spcBef>
                <a:spcPts val="600"/>
              </a:spcBef>
              <a:spcAft>
                <a:spcPts val="600"/>
              </a:spcAft>
              <a:buClr>
                <a:schemeClr val="accent1"/>
              </a:buClr>
              <a:buSzPct val="100000"/>
              <a:buFont typeface="Arial"/>
              <a:buChar char="–"/>
              <a:defRPr b="0" i="0" sz="1200" u="none" cap="none" strike="noStrike">
                <a:solidFill>
                  <a:schemeClr val="dk1"/>
                </a:solidFill>
                <a:latin typeface="Calibri"/>
                <a:ea typeface="Calibri"/>
                <a:cs typeface="Calibri"/>
                <a:sym typeface="Calibri"/>
              </a:defRPr>
            </a:lvl4pPr>
            <a:lvl5pPr indent="-96837" lvl="4" marL="1087438" marR="0" rtl="0" algn="l">
              <a:lnSpc>
                <a:spcPct val="110000"/>
              </a:lnSpc>
              <a:spcBef>
                <a:spcPts val="600"/>
              </a:spcBef>
              <a:spcAft>
                <a:spcPts val="600"/>
              </a:spcAft>
              <a:buClr>
                <a:schemeClr val="accent1"/>
              </a:buClr>
              <a:buSzPct val="100000"/>
              <a:buFont typeface="Arial"/>
              <a:buChar char="»"/>
              <a:defRPr b="0" i="0" sz="12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5562601" y="34850"/>
            <a:ext cx="2667065" cy="190820"/>
          </a:xfrm>
          <a:prstGeom prst="rect">
            <a:avLst/>
          </a:prstGeom>
          <a:noFill/>
          <a:ln>
            <a:noFill/>
          </a:ln>
        </p:spPr>
        <p:txBody>
          <a:bodyPr anchorCtr="0" anchor="ctr" bIns="91425" lIns="91425" rIns="91425" tIns="91425"/>
          <a:lstStyle>
            <a:lvl1pPr indent="0" lvl="0" marL="0" marR="0" rtl="0" algn="r">
              <a:spcBef>
                <a:spcPts val="0"/>
              </a:spcBef>
              <a:buNone/>
              <a:defRPr b="1" i="0" sz="10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4474985" y="4842148"/>
            <a:ext cx="194026" cy="190820"/>
          </a:xfrm>
          <a:prstGeom prst="rect">
            <a:avLst/>
          </a:prstGeom>
          <a:noFill/>
          <a:ln>
            <a:noFill/>
          </a:ln>
        </p:spPr>
        <p:txBody>
          <a:bodyPr anchorCtr="0" anchor="ctr" bIns="18275" lIns="18275" rIns="18275" tIns="18275">
            <a:noAutofit/>
          </a:bodyPr>
          <a:lstStyle/>
          <a:p>
            <a:pPr indent="0" lvl="0" marL="0" marR="0" rtl="0" algn="ctr">
              <a:spcBef>
                <a:spcPts val="0"/>
              </a:spcBef>
              <a:buSzPct val="25000"/>
              <a:buNone/>
            </a:pPr>
            <a:fld id="{00000000-1234-1234-1234-123412341234}" type="slidenum">
              <a:rPr b="1" i="0" lang="en-US" sz="1000" u="none" cap="none" strike="noStrike">
                <a:solidFill>
                  <a:schemeClr val="lt1"/>
                </a:solidFill>
                <a:latin typeface="Calibri"/>
                <a:ea typeface="Calibri"/>
                <a:cs typeface="Calibri"/>
                <a:sym typeface="Calibri"/>
              </a:rPr>
              <a:t>‹#›</a:t>
            </a:fld>
          </a:p>
        </p:txBody>
      </p:sp>
      <p:sp>
        <p:nvSpPr>
          <p:cNvPr id="15" name="Shape 15"/>
          <p:cNvSpPr/>
          <p:nvPr/>
        </p:nvSpPr>
        <p:spPr>
          <a:xfrm>
            <a:off x="373062" y="0"/>
            <a:ext cx="1101725" cy="146017"/>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pic>
        <p:nvPicPr>
          <p:cNvPr id="16" name="Shape 16"/>
          <p:cNvPicPr preferRelativeResize="0"/>
          <p:nvPr/>
        </p:nvPicPr>
        <p:blipFill rotWithShape="1">
          <a:blip r:embed="rId2">
            <a:alphaModFix/>
          </a:blip>
          <a:srcRect b="0" l="0" r="0" t="0"/>
          <a:stretch/>
        </p:blipFill>
        <p:spPr>
          <a:xfrm>
            <a:off x="8047624" y="4786900"/>
            <a:ext cx="849226" cy="3135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 name="Shape 24"/>
        <p:cNvGrpSpPr/>
        <p:nvPr/>
      </p:nvGrpSpPr>
      <p:grpSpPr>
        <a:xfrm>
          <a:off x="0" y="0"/>
          <a:ext cx="0" cy="0"/>
          <a:chOff x="0" y="0"/>
          <a:chExt cx="0" cy="0"/>
        </a:xfrm>
      </p:grpSpPr>
      <p:sp>
        <p:nvSpPr>
          <p:cNvPr id="25" name="Shape 25"/>
          <p:cNvSpPr txBox="1"/>
          <p:nvPr>
            <p:ph type="title"/>
          </p:nvPr>
        </p:nvSpPr>
        <p:spPr>
          <a:xfrm>
            <a:off x="222076" y="104921"/>
            <a:ext cx="8911650" cy="36768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Calibri"/>
              <a:buNone/>
            </a:pPr>
            <a:r>
              <a:rPr lang="en-US" sz="1800"/>
              <a:t>Saurabh Jain</a:t>
            </a:r>
            <a:r>
              <a:rPr b="1" i="0" lang="en-US" sz="1800" u="none" cap="none" strike="noStrike">
                <a:solidFill>
                  <a:schemeClr val="accent1"/>
                </a:solidFill>
                <a:latin typeface="Calibri"/>
                <a:ea typeface="Calibri"/>
                <a:cs typeface="Calibri"/>
                <a:sym typeface="Calibri"/>
              </a:rPr>
              <a:t>, Role: Senior </a:t>
            </a:r>
            <a:r>
              <a:rPr lang="en-US" sz="1800"/>
              <a:t>UI Developer</a:t>
            </a:r>
          </a:p>
        </p:txBody>
      </p:sp>
      <p:sp>
        <p:nvSpPr>
          <p:cNvPr id="26" name="Shape 26"/>
          <p:cNvSpPr txBox="1"/>
          <p:nvPr/>
        </p:nvSpPr>
        <p:spPr>
          <a:xfrm>
            <a:off x="359596" y="462337"/>
            <a:ext cx="8414533" cy="831440"/>
          </a:xfrm>
          <a:prstGeom prst="rect">
            <a:avLst/>
          </a:prstGeom>
          <a:solidFill>
            <a:srgbClr val="C0E6FE"/>
          </a:solidFill>
          <a:ln>
            <a:noFill/>
          </a:ln>
        </p:spPr>
        <p:txBody>
          <a:bodyPr anchorCtr="0" anchor="ctr" bIns="45700" lIns="91425" rIns="91425" tIns="45700">
            <a:noAutofit/>
          </a:bodyPr>
          <a:lstStyle/>
          <a:p>
            <a:pPr lvl="0" rtl="0">
              <a:spcBef>
                <a:spcPts val="0"/>
              </a:spcBef>
              <a:buSzPct val="122222"/>
              <a:buNone/>
            </a:pPr>
            <a:r>
              <a:rPr lang="en-US" sz="900">
                <a:solidFill>
                  <a:srgbClr val="363738"/>
                </a:solidFill>
                <a:latin typeface="Calibri"/>
                <a:ea typeface="Calibri"/>
                <a:cs typeface="Calibri"/>
                <a:sym typeface="Calibri"/>
              </a:rPr>
              <a:t>Saurabh is an accomplished software professional expert in UI development. He has an overall experience of 4.0 years in IT industry mainly in developing web applications with AngularJS, NodeJS, HTML5, JavaScript, ES6, CSS3, Bootstrap and ExpressJS. He has also developed Restful web services using J2EE and Spring MVC. He has worked mainly on developing applications for Banks. Prior to Infosys, he has worked with Altruist technologies (experts in voice based mobile social network) and developed Interactive Voice Response products for telecom operators like TATA and Vodafone. He has a good experience of working in waterfall and Agile based development models. He has good analytic and problem solving skills.</a:t>
            </a:r>
          </a:p>
        </p:txBody>
      </p:sp>
      <p:sp>
        <p:nvSpPr>
          <p:cNvPr id="27" name="Shape 27"/>
          <p:cNvSpPr txBox="1"/>
          <p:nvPr/>
        </p:nvSpPr>
        <p:spPr>
          <a:xfrm>
            <a:off x="1345428" y="1308850"/>
            <a:ext cx="2208900" cy="1335000"/>
          </a:xfrm>
          <a:prstGeom prst="rect">
            <a:avLst/>
          </a:prstGeom>
          <a:no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b="1" lang="en-US" sz="1000">
                <a:solidFill>
                  <a:srgbClr val="363738"/>
                </a:solidFill>
                <a:latin typeface="Calibri"/>
                <a:ea typeface="Calibri"/>
                <a:cs typeface="Calibri"/>
                <a:sym typeface="Calibri"/>
              </a:rPr>
              <a:t>Educational Background:</a:t>
            </a:r>
          </a:p>
          <a:p>
            <a:pPr indent="0" lvl="0" marL="0" marR="0" rtl="0" algn="l">
              <a:spcBef>
                <a:spcPts val="0"/>
              </a:spcBef>
              <a:buSzPct val="25000"/>
              <a:buNone/>
            </a:pPr>
            <a:r>
              <a:rPr lang="en-US" sz="1000">
                <a:solidFill>
                  <a:srgbClr val="363738"/>
                </a:solidFill>
                <a:latin typeface="Calibri"/>
                <a:ea typeface="Calibri"/>
                <a:cs typeface="Calibri"/>
                <a:sym typeface="Calibri"/>
              </a:rPr>
              <a:t>Bachelor of Technology (B.Tech)</a:t>
            </a:r>
          </a:p>
          <a:p>
            <a:pPr indent="0" lvl="0" marL="0" marR="0" rtl="0" algn="l">
              <a:spcBef>
                <a:spcPts val="0"/>
              </a:spcBef>
              <a:buNone/>
            </a:pPr>
            <a:r>
              <a:t/>
            </a:r>
            <a:endParaRPr sz="1000">
              <a:solidFill>
                <a:srgbClr val="363738"/>
              </a:solidFill>
              <a:latin typeface="Calibri"/>
              <a:ea typeface="Calibri"/>
              <a:cs typeface="Calibri"/>
              <a:sym typeface="Calibri"/>
            </a:endParaRPr>
          </a:p>
          <a:p>
            <a:pPr indent="0" lvl="0" marL="0" marR="0" rtl="0" algn="l">
              <a:spcBef>
                <a:spcPts val="0"/>
              </a:spcBef>
              <a:buSzPct val="25000"/>
              <a:buNone/>
            </a:pPr>
            <a:r>
              <a:rPr lang="en-US" sz="1000">
                <a:solidFill>
                  <a:srgbClr val="363738"/>
                </a:solidFill>
                <a:latin typeface="Calibri"/>
                <a:ea typeface="Calibri"/>
                <a:cs typeface="Calibri"/>
                <a:sym typeface="Calibri"/>
              </a:rPr>
              <a:t>Contact Details:</a:t>
            </a:r>
          </a:p>
          <a:p>
            <a:pPr indent="0" lvl="0" marL="0" marR="0" rtl="0" algn="l">
              <a:spcBef>
                <a:spcPts val="0"/>
              </a:spcBef>
              <a:buSzPct val="25000"/>
              <a:buNone/>
            </a:pPr>
            <a:r>
              <a:rPr lang="en-US" sz="1000">
                <a:solidFill>
                  <a:srgbClr val="363738"/>
                </a:solidFill>
                <a:latin typeface="Calibri"/>
                <a:ea typeface="Calibri"/>
                <a:cs typeface="Calibri"/>
                <a:sym typeface="Calibri"/>
              </a:rPr>
              <a:t>Email: saurabh_jain30@infosys.com</a:t>
            </a:r>
          </a:p>
          <a:p>
            <a:pPr indent="0" lvl="0" marL="0" marR="0" rtl="0" algn="l">
              <a:spcBef>
                <a:spcPts val="0"/>
              </a:spcBef>
              <a:buSzPct val="25000"/>
              <a:buNone/>
            </a:pPr>
            <a:r>
              <a:rPr lang="en-US" sz="1000">
                <a:solidFill>
                  <a:srgbClr val="363738"/>
                </a:solidFill>
                <a:latin typeface="Calibri"/>
                <a:ea typeface="Calibri"/>
                <a:cs typeface="Calibri"/>
                <a:sym typeface="Calibri"/>
              </a:rPr>
              <a:t>Mobile: 7837071512</a:t>
            </a:r>
          </a:p>
        </p:txBody>
      </p:sp>
      <p:sp>
        <p:nvSpPr>
          <p:cNvPr id="28" name="Shape 28"/>
          <p:cNvSpPr txBox="1"/>
          <p:nvPr/>
        </p:nvSpPr>
        <p:spPr>
          <a:xfrm>
            <a:off x="3574435" y="1306987"/>
            <a:ext cx="2303700" cy="1336799"/>
          </a:xfrm>
          <a:prstGeom prst="rect">
            <a:avLst/>
          </a:prstGeom>
          <a:noFill/>
          <a:ln cap="flat" cmpd="sng" w="9525">
            <a:solidFill>
              <a:srgbClr val="00206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n-US" sz="1000">
                <a:solidFill>
                  <a:srgbClr val="363738"/>
                </a:solidFill>
                <a:latin typeface="Calibri"/>
                <a:ea typeface="Calibri"/>
                <a:cs typeface="Calibri"/>
                <a:sym typeface="Calibri"/>
              </a:rPr>
              <a:t>Functional Expertise:</a:t>
            </a:r>
          </a:p>
          <a:p>
            <a:pPr indent="-112713" lvl="0" marL="112713" marR="0" rtl="0" algn="l">
              <a:spcBef>
                <a:spcPts val="0"/>
              </a:spcBef>
              <a:buClr>
                <a:srgbClr val="363738"/>
              </a:buClr>
              <a:buSzPct val="100000"/>
              <a:buFont typeface="Noto Sans Symbols"/>
              <a:buChar char="▪"/>
            </a:pPr>
            <a:r>
              <a:rPr lang="en-US" sz="1000">
                <a:solidFill>
                  <a:srgbClr val="363738"/>
                </a:solidFill>
                <a:latin typeface="Calibri"/>
                <a:ea typeface="Calibri"/>
                <a:cs typeface="Calibri"/>
                <a:sym typeface="Calibri"/>
              </a:rPr>
              <a:t>Ensure quality and timelines of implementation of activities related to design, build and testing.</a:t>
            </a:r>
          </a:p>
          <a:p>
            <a:pPr indent="-112713" lvl="0" marL="112713" marR="0" rtl="0" algn="l">
              <a:spcBef>
                <a:spcPts val="0"/>
              </a:spcBef>
              <a:buClr>
                <a:srgbClr val="363738"/>
              </a:buClr>
              <a:buSzPct val="100000"/>
              <a:buFont typeface="Noto Sans Symbols"/>
              <a:buChar char="▪"/>
            </a:pPr>
            <a:r>
              <a:rPr lang="en-US" sz="1000">
                <a:solidFill>
                  <a:srgbClr val="363738"/>
                </a:solidFill>
                <a:latin typeface="Calibri"/>
                <a:ea typeface="Calibri"/>
                <a:cs typeface="Calibri"/>
                <a:sym typeface="Calibri"/>
              </a:rPr>
              <a:t>Participated in scrum meetings, task estimation and daily calls.</a:t>
            </a:r>
          </a:p>
          <a:p>
            <a:pPr indent="-112713" lvl="0" marL="112713" marR="0" rtl="0" algn="l">
              <a:spcBef>
                <a:spcPts val="0"/>
              </a:spcBef>
              <a:buClr>
                <a:srgbClr val="363738"/>
              </a:buClr>
              <a:buSzPct val="100000"/>
              <a:buFont typeface="Noto Sans Symbols"/>
              <a:buChar char="▪"/>
            </a:pPr>
            <a:r>
              <a:rPr lang="en-US" sz="1000">
                <a:solidFill>
                  <a:srgbClr val="363738"/>
                </a:solidFill>
                <a:latin typeface="Calibri"/>
                <a:ea typeface="Calibri"/>
                <a:cs typeface="Calibri"/>
                <a:sym typeface="Calibri"/>
              </a:rPr>
              <a:t>Participated in writing test cases in projects.</a:t>
            </a:r>
          </a:p>
          <a:p>
            <a:pPr indent="-112713" lvl="0" marL="112713" marR="0" rtl="0" algn="l">
              <a:spcBef>
                <a:spcPts val="0"/>
              </a:spcBef>
              <a:buClr>
                <a:schemeClr val="dk1"/>
              </a:buClr>
              <a:buFont typeface="Noto Sans Symbols"/>
              <a:buNone/>
            </a:pPr>
            <a:r>
              <a:t/>
            </a:r>
            <a:endParaRPr sz="1000">
              <a:solidFill>
                <a:srgbClr val="363738"/>
              </a:solidFill>
              <a:latin typeface="Calibri"/>
              <a:ea typeface="Calibri"/>
              <a:cs typeface="Calibri"/>
              <a:sym typeface="Calibri"/>
            </a:endParaRPr>
          </a:p>
        </p:txBody>
      </p:sp>
      <p:sp>
        <p:nvSpPr>
          <p:cNvPr id="29" name="Shape 29"/>
          <p:cNvSpPr txBox="1"/>
          <p:nvPr/>
        </p:nvSpPr>
        <p:spPr>
          <a:xfrm>
            <a:off x="5898135" y="1306987"/>
            <a:ext cx="2856000" cy="1336799"/>
          </a:xfrm>
          <a:prstGeom prst="rect">
            <a:avLst/>
          </a:prstGeom>
          <a:no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1" sz="1000">
              <a:solidFill>
                <a:srgbClr val="363738"/>
              </a:solidFill>
              <a:latin typeface="Calibri"/>
              <a:ea typeface="Calibri"/>
              <a:cs typeface="Calibri"/>
              <a:sym typeface="Calibri"/>
            </a:endParaRPr>
          </a:p>
          <a:p>
            <a:pPr indent="0" lvl="0" marL="0" marR="0" rtl="0" algn="l">
              <a:spcBef>
                <a:spcPts val="0"/>
              </a:spcBef>
              <a:buNone/>
            </a:pPr>
            <a:r>
              <a:t/>
            </a:r>
            <a:endParaRPr b="1" sz="1000">
              <a:solidFill>
                <a:srgbClr val="363738"/>
              </a:solidFill>
              <a:latin typeface="Calibri"/>
              <a:ea typeface="Calibri"/>
              <a:cs typeface="Calibri"/>
              <a:sym typeface="Calibri"/>
            </a:endParaRPr>
          </a:p>
          <a:p>
            <a:pPr indent="0" lvl="0" marL="0" marR="0" rtl="0" algn="l">
              <a:spcBef>
                <a:spcPts val="0"/>
              </a:spcBef>
              <a:buSzPct val="25000"/>
              <a:buNone/>
            </a:pPr>
            <a:r>
              <a:rPr b="1" lang="en-US" sz="1000">
                <a:solidFill>
                  <a:srgbClr val="363738"/>
                </a:solidFill>
                <a:latin typeface="Calibri"/>
                <a:ea typeface="Calibri"/>
                <a:cs typeface="Calibri"/>
                <a:sym typeface="Calibri"/>
              </a:rPr>
              <a:t>Technologies:</a:t>
            </a:r>
          </a:p>
          <a:p>
            <a:pPr lvl="0" marR="0" rtl="0" algn="l">
              <a:spcBef>
                <a:spcPts val="0"/>
              </a:spcBef>
              <a:buNone/>
            </a:pPr>
            <a:r>
              <a:rPr b="1" lang="en-US" sz="1000">
                <a:solidFill>
                  <a:srgbClr val="363738"/>
                </a:solidFill>
                <a:latin typeface="Calibri"/>
                <a:ea typeface="Calibri"/>
                <a:cs typeface="Calibri"/>
                <a:sym typeface="Calibri"/>
              </a:rPr>
              <a:t>Skills: </a:t>
            </a:r>
            <a:r>
              <a:rPr lang="en-US" sz="1000">
                <a:solidFill>
                  <a:srgbClr val="363738"/>
                </a:solidFill>
                <a:latin typeface="Calibri"/>
                <a:ea typeface="Calibri"/>
                <a:cs typeface="Calibri"/>
                <a:sym typeface="Calibri"/>
              </a:rPr>
              <a:t>AngularJS MVC framework, NodeJS, ExpressJS, HTML5, CSS3, JavaScript, ES6, Bootstrap, Gulp, J2EE, Spring MVC, Junit and Adobe Photoshop CS5.</a:t>
            </a:r>
          </a:p>
          <a:p>
            <a:pPr lvl="0" marR="0" rtl="0" algn="l">
              <a:spcBef>
                <a:spcPts val="0"/>
              </a:spcBef>
              <a:buNone/>
            </a:pPr>
            <a:r>
              <a:rPr b="1" lang="en-US" sz="1000">
                <a:solidFill>
                  <a:srgbClr val="363738"/>
                </a:solidFill>
                <a:latin typeface="Calibri"/>
                <a:ea typeface="Calibri"/>
                <a:cs typeface="Calibri"/>
                <a:sym typeface="Calibri"/>
              </a:rPr>
              <a:t>IDE: </a:t>
            </a:r>
            <a:r>
              <a:rPr lang="en-US" sz="1000">
                <a:solidFill>
                  <a:srgbClr val="363738"/>
                </a:solidFill>
                <a:latin typeface="Calibri"/>
                <a:ea typeface="Calibri"/>
                <a:cs typeface="Calibri"/>
                <a:sym typeface="Calibri"/>
              </a:rPr>
              <a:t>Eclipse IDE, RAD, VS Code</a:t>
            </a:r>
          </a:p>
          <a:p>
            <a:pPr lvl="0" marR="0" rtl="0" algn="l">
              <a:spcBef>
                <a:spcPts val="0"/>
              </a:spcBef>
              <a:buNone/>
            </a:pPr>
            <a:r>
              <a:rPr b="1" lang="en-US" sz="1000">
                <a:solidFill>
                  <a:srgbClr val="363738"/>
                </a:solidFill>
                <a:latin typeface="Calibri"/>
                <a:ea typeface="Calibri"/>
                <a:cs typeface="Calibri"/>
                <a:sym typeface="Calibri"/>
              </a:rPr>
              <a:t>Version Control: </a:t>
            </a:r>
            <a:r>
              <a:rPr lang="en-US" sz="1000">
                <a:solidFill>
                  <a:srgbClr val="363738"/>
                </a:solidFill>
                <a:latin typeface="Calibri"/>
                <a:ea typeface="Calibri"/>
                <a:cs typeface="Calibri"/>
                <a:sym typeface="Calibri"/>
              </a:rPr>
              <a:t>Git, SVN, TFS</a:t>
            </a:r>
          </a:p>
          <a:p>
            <a:pPr lvl="0" marR="0" rtl="0" algn="l">
              <a:spcBef>
                <a:spcPts val="0"/>
              </a:spcBef>
              <a:buNone/>
            </a:pPr>
            <a:r>
              <a:rPr b="1" lang="en-US" sz="1000">
                <a:solidFill>
                  <a:srgbClr val="363738"/>
                </a:solidFill>
                <a:latin typeface="Calibri"/>
                <a:ea typeface="Calibri"/>
                <a:cs typeface="Calibri"/>
                <a:sym typeface="Calibri"/>
              </a:rPr>
              <a:t>Tools: </a:t>
            </a:r>
            <a:r>
              <a:rPr lang="en-US" sz="1000">
                <a:solidFill>
                  <a:srgbClr val="363738"/>
                </a:solidFill>
                <a:latin typeface="Calibri"/>
                <a:ea typeface="Calibri"/>
                <a:cs typeface="Calibri"/>
                <a:sym typeface="Calibri"/>
              </a:rPr>
              <a:t>Fiddler, SoapUI, Maven, Jenkins, Rally and JIRA</a:t>
            </a:r>
          </a:p>
          <a:p>
            <a:pPr lvl="0" marR="0" rtl="0" algn="l">
              <a:spcBef>
                <a:spcPts val="0"/>
              </a:spcBef>
              <a:buNone/>
            </a:pPr>
            <a:r>
              <a:rPr b="1" lang="en-US" sz="1000">
                <a:solidFill>
                  <a:srgbClr val="363738"/>
                </a:solidFill>
                <a:latin typeface="Calibri"/>
                <a:ea typeface="Calibri"/>
                <a:cs typeface="Calibri"/>
                <a:sym typeface="Calibri"/>
              </a:rPr>
              <a:t>Servers: </a:t>
            </a:r>
            <a:r>
              <a:rPr lang="en-US" sz="1000">
                <a:solidFill>
                  <a:srgbClr val="363738"/>
                </a:solidFill>
                <a:latin typeface="Calibri"/>
                <a:ea typeface="Calibri"/>
                <a:cs typeface="Calibri"/>
                <a:sym typeface="Calibri"/>
              </a:rPr>
              <a:t>Apache tomcat, WAS, JBoss and nodeJS</a:t>
            </a:r>
          </a:p>
          <a:p>
            <a:pPr indent="0" lvl="0" marL="0" marR="0" rtl="0" algn="l">
              <a:spcBef>
                <a:spcPts val="0"/>
              </a:spcBef>
              <a:buNone/>
            </a:pPr>
            <a:r>
              <a:t/>
            </a:r>
            <a:endParaRPr b="1" sz="1000">
              <a:solidFill>
                <a:srgbClr val="363738"/>
              </a:solidFill>
              <a:latin typeface="Calibri"/>
              <a:ea typeface="Calibri"/>
              <a:cs typeface="Calibri"/>
              <a:sym typeface="Calibri"/>
            </a:endParaRPr>
          </a:p>
          <a:p>
            <a:pPr indent="0" lvl="0" marL="0" marR="0" rtl="0" algn="l">
              <a:spcBef>
                <a:spcPts val="0"/>
              </a:spcBef>
              <a:buNone/>
            </a:pPr>
            <a:r>
              <a:t/>
            </a:r>
            <a:endParaRPr b="1" sz="1000">
              <a:solidFill>
                <a:srgbClr val="363738"/>
              </a:solidFill>
              <a:latin typeface="Calibri"/>
              <a:ea typeface="Calibri"/>
              <a:cs typeface="Calibri"/>
              <a:sym typeface="Calibri"/>
            </a:endParaRPr>
          </a:p>
          <a:p>
            <a:pPr indent="0" lvl="0" marL="0" marR="0" rtl="0" algn="l">
              <a:spcBef>
                <a:spcPts val="0"/>
              </a:spcBef>
              <a:buNone/>
            </a:pPr>
            <a:r>
              <a:t/>
            </a:r>
            <a:endParaRPr b="1" sz="1000">
              <a:solidFill>
                <a:srgbClr val="363738"/>
              </a:solidFill>
              <a:latin typeface="Calibri"/>
              <a:ea typeface="Calibri"/>
              <a:cs typeface="Calibri"/>
              <a:sym typeface="Calibri"/>
            </a:endParaRPr>
          </a:p>
        </p:txBody>
      </p:sp>
      <p:sp>
        <p:nvSpPr>
          <p:cNvPr id="30" name="Shape 30"/>
          <p:cNvSpPr txBox="1"/>
          <p:nvPr/>
        </p:nvSpPr>
        <p:spPr>
          <a:xfrm>
            <a:off x="359600" y="2643825"/>
            <a:ext cx="8414400" cy="2097900"/>
          </a:xfrm>
          <a:prstGeom prst="rect">
            <a:avLst/>
          </a:prstGeom>
          <a:no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b="1" lang="en-US" sz="1000">
                <a:solidFill>
                  <a:srgbClr val="363738"/>
                </a:solidFill>
                <a:latin typeface="Calibri"/>
                <a:ea typeface="Calibri"/>
                <a:cs typeface="Calibri"/>
                <a:sym typeface="Calibri"/>
              </a:rPr>
              <a:t>Experience Snapshot:</a:t>
            </a:r>
          </a:p>
          <a:p>
            <a:pPr indent="-114300" lvl="0" marL="114300" rtl="0" algn="just">
              <a:spcBef>
                <a:spcPts val="120"/>
              </a:spcBef>
              <a:buClr>
                <a:srgbClr val="363738"/>
              </a:buClr>
              <a:buSzPct val="100000"/>
              <a:buFont typeface="Noto Sans Symbols"/>
              <a:buChar char="▪"/>
            </a:pPr>
            <a:r>
              <a:rPr b="1" lang="en-US" sz="1000">
                <a:solidFill>
                  <a:srgbClr val="363738"/>
                </a:solidFill>
                <a:latin typeface="Calibri"/>
                <a:ea typeface="Calibri"/>
                <a:cs typeface="Calibri"/>
                <a:sym typeface="Calibri"/>
              </a:rPr>
              <a:t>MCAB - Multi channel appointment booking application for Hong Kong and Shanghai Bank Corporation. 			[Current Assignment]</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This application facilitated customer to book a appointment with a relational manager of HSBC via mobile/tablet and desktop.</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Technologies - AngularJS, HTML5, ES6, CSS3, NodeJS, Gulp, Babel and ExpressJS</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As part of the scrum team, developed responsive single page application following a component based architecture.</a:t>
            </a:r>
          </a:p>
          <a:p>
            <a:pPr indent="-114300" lvl="0" marL="114300" rtl="0" algn="just">
              <a:spcBef>
                <a:spcPts val="120"/>
              </a:spcBef>
              <a:buClr>
                <a:srgbClr val="363738"/>
              </a:buClr>
              <a:buSzPct val="100000"/>
              <a:buFont typeface="Calibri"/>
              <a:buChar char="▪"/>
            </a:pPr>
            <a:r>
              <a:rPr b="1" lang="en-US" sz="1000">
                <a:solidFill>
                  <a:srgbClr val="363738"/>
                </a:solidFill>
                <a:latin typeface="Calibri"/>
                <a:ea typeface="Calibri"/>
                <a:cs typeface="Calibri"/>
                <a:sym typeface="Calibri"/>
              </a:rPr>
              <a:t>RMP - Risk management platform for Royal Bank of Scotland</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A group of 120 applications together forms the risk management platform which aids RBS to identify risks associated with transactions.</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Technologies - JSP, HTML5, CSS3, J2EE, WAS 8.5 and Maven</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As a developer upgrade applications to support the migration onto the upgraded server.</a:t>
            </a:r>
          </a:p>
          <a:p>
            <a:pPr indent="-114300" lvl="0" marL="114300" rtl="0" algn="just">
              <a:spcBef>
                <a:spcPts val="120"/>
              </a:spcBef>
              <a:buClr>
                <a:srgbClr val="363738"/>
              </a:buClr>
              <a:buSzPct val="100000"/>
              <a:buFont typeface="Calibri"/>
              <a:buChar char="▪"/>
            </a:pPr>
            <a:r>
              <a:rPr b="1" lang="en-US" sz="1000">
                <a:solidFill>
                  <a:srgbClr val="363738"/>
                </a:solidFill>
                <a:latin typeface="Calibri"/>
                <a:ea typeface="Calibri"/>
                <a:cs typeface="Calibri"/>
                <a:sym typeface="Calibri"/>
              </a:rPr>
              <a:t>RDSS - Risk decision support system for American Express</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This application provides risk and fraud related checks for applications hosted in different demographics.</a:t>
            </a:r>
          </a:p>
          <a:p>
            <a:pPr indent="-292100" lvl="1" marL="914400" rtl="0" algn="just">
              <a:spcBef>
                <a:spcPts val="120"/>
              </a:spcBef>
              <a:buClr>
                <a:srgbClr val="363738"/>
              </a:buClr>
              <a:buSzPct val="100000"/>
              <a:buFont typeface="Calibri"/>
            </a:pPr>
            <a:r>
              <a:rPr b="1" lang="en-US" sz="1000">
                <a:solidFill>
                  <a:srgbClr val="363738"/>
                </a:solidFill>
                <a:latin typeface="Calibri"/>
                <a:ea typeface="Calibri"/>
                <a:cs typeface="Calibri"/>
                <a:sym typeface="Calibri"/>
              </a:rPr>
              <a:t>Technologies - JSP, HTML5, J2EE, Spring MVC, SOAP and RESTful Web services, DB2 and JBoss</a:t>
            </a:r>
          </a:p>
        </p:txBody>
      </p:sp>
      <p:pic>
        <p:nvPicPr>
          <p:cNvPr id="31" name="Shape 31"/>
          <p:cNvPicPr preferRelativeResize="0"/>
          <p:nvPr/>
        </p:nvPicPr>
        <p:blipFill>
          <a:blip r:embed="rId3">
            <a:alphaModFix/>
          </a:blip>
          <a:stretch>
            <a:fillRect/>
          </a:stretch>
        </p:blipFill>
        <p:spPr>
          <a:xfrm>
            <a:off x="359600" y="1307925"/>
            <a:ext cx="985825" cy="133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nvSpPr>
        <p:spPr>
          <a:xfrm>
            <a:off x="306000" y="179250"/>
            <a:ext cx="8414400" cy="1093200"/>
          </a:xfrm>
          <a:prstGeom prst="rect">
            <a:avLst/>
          </a:prstGeom>
          <a:no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292100" lvl="0" marL="457200" rtl="0" algn="just">
              <a:spcBef>
                <a:spcPts val="120"/>
              </a:spcBef>
              <a:buClr>
                <a:srgbClr val="363738"/>
              </a:buClr>
              <a:buSzPct val="100000"/>
              <a:buFont typeface="Calibri"/>
              <a:buChar char="●"/>
            </a:pPr>
            <a:r>
              <a:rPr b="1" lang="en-US" sz="1000">
                <a:solidFill>
                  <a:srgbClr val="363738"/>
                </a:solidFill>
                <a:latin typeface="Calibri"/>
                <a:ea typeface="Calibri"/>
                <a:cs typeface="Calibri"/>
                <a:sym typeface="Calibri"/>
              </a:rPr>
              <a:t>IVR - Interactive voice response products for TATA and Vodafone telecom operators</a:t>
            </a:r>
          </a:p>
          <a:p>
            <a:pPr indent="-292100" lvl="1" marL="914400" rtl="0" algn="just">
              <a:spcBef>
                <a:spcPts val="120"/>
              </a:spcBef>
              <a:buClr>
                <a:srgbClr val="363738"/>
              </a:buClr>
              <a:buSzPct val="100000"/>
              <a:buFont typeface="Calibri"/>
              <a:buChar char="○"/>
            </a:pPr>
            <a:r>
              <a:rPr b="1" lang="en-US" sz="1000">
                <a:solidFill>
                  <a:srgbClr val="363738"/>
                </a:solidFill>
                <a:latin typeface="Calibri"/>
                <a:ea typeface="Calibri"/>
                <a:cs typeface="Calibri"/>
                <a:sym typeface="Calibri"/>
              </a:rPr>
              <a:t>Provide value added services like Jobs on phone, caller tunes, sports updates and other voice and message based products to telecom operators.</a:t>
            </a:r>
          </a:p>
          <a:p>
            <a:pPr indent="-292100" lvl="1" marL="914400" rtl="0" algn="just">
              <a:spcBef>
                <a:spcPts val="120"/>
              </a:spcBef>
              <a:buClr>
                <a:srgbClr val="363738"/>
              </a:buClr>
              <a:buSzPct val="100000"/>
              <a:buFont typeface="Calibri"/>
              <a:buChar char="○"/>
            </a:pPr>
            <a:r>
              <a:rPr b="1" lang="en-US" sz="1000">
                <a:solidFill>
                  <a:srgbClr val="363738"/>
                </a:solidFill>
                <a:latin typeface="Calibri"/>
                <a:ea typeface="Calibri"/>
                <a:cs typeface="Calibri"/>
                <a:sym typeface="Calibri"/>
              </a:rPr>
              <a:t>Technologies - Voice XML, J2SE, J2EE, HTML5, MySQL, MS SQL and Apache Tomcat.</a:t>
            </a:r>
          </a:p>
          <a:p>
            <a:pPr indent="-292100" lvl="1" marL="914400" rtl="0" algn="just">
              <a:spcBef>
                <a:spcPts val="120"/>
              </a:spcBef>
              <a:buClr>
                <a:srgbClr val="363738"/>
              </a:buClr>
              <a:buSzPct val="100000"/>
              <a:buFont typeface="Calibri"/>
              <a:buChar char="○"/>
            </a:pPr>
            <a:r>
              <a:rPr b="1" lang="en-US" sz="1000">
                <a:solidFill>
                  <a:srgbClr val="363738"/>
                </a:solidFill>
                <a:latin typeface="Calibri"/>
                <a:ea typeface="Calibri"/>
                <a:cs typeface="Calibri"/>
                <a:sym typeface="Calibri"/>
              </a:rPr>
              <a:t>As a Junior Software developer, developed IVR applications and handled live servers and data.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Default_Theme">
  <a:themeElements>
    <a:clrScheme name="Accent 7">
      <a:dk1>
        <a:srgbClr val="6D6E71"/>
      </a:dk1>
      <a:lt1>
        <a:srgbClr val="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