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098D8-2096-40CE-A9BA-716B3D97C3C3}" type="datetimeFigureOut">
              <a:rPr lang="en-US" smtClean="0"/>
              <a:t>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47FE8-B669-4E9A-BD72-81C72F259A87}" type="slidenum">
              <a:rPr lang="en-US" smtClean="0"/>
              <a:t>‹#›</a:t>
            </a:fld>
            <a:endParaRPr lang="en-US"/>
          </a:p>
        </p:txBody>
      </p:sp>
    </p:spTree>
    <p:extLst>
      <p:ext uri="{BB962C8B-B14F-4D97-AF65-F5344CB8AC3E}">
        <p14:creationId xmlns:p14="http://schemas.microsoft.com/office/powerpoint/2010/main" val="315087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54288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34BC4C-4752-4B50-AAF1-AAE15F3AFEFB}"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47396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34BC4C-4752-4B50-AAF1-AAE15F3AFEFB}"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261988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34BC4C-4752-4B50-AAF1-AAE15F3AFEFB}"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401332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34BC4C-4752-4B50-AAF1-AAE15F3AFEFB}"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60658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34BC4C-4752-4B50-AAF1-AAE15F3AFEFB}"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307444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34BC4C-4752-4B50-AAF1-AAE15F3AFEFB}"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5592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34BC4C-4752-4B50-AAF1-AAE15F3AFEFB}"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3920566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34BC4C-4752-4B50-AAF1-AAE15F3AFEFB}"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366341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4BC4C-4752-4B50-AAF1-AAE15F3AFEFB}"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410847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34BC4C-4752-4B50-AAF1-AAE15F3AFEFB}"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3959436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34BC4C-4752-4B50-AAF1-AAE15F3AFEFB}"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358750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4BC4C-4752-4B50-AAF1-AAE15F3AFEFB}" type="datetimeFigureOut">
              <a:rPr lang="en-US" smtClean="0"/>
              <a:t>12/8/2016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18AA5-3B5D-4E07-8921-88824C82E943}" type="slidenum">
              <a:rPr lang="en-US" smtClean="0"/>
              <a:t>‹#›</a:t>
            </a:fld>
            <a:endParaRPr lang="en-US"/>
          </a:p>
        </p:txBody>
      </p:sp>
    </p:spTree>
    <p:extLst>
      <p:ext uri="{BB962C8B-B14F-4D97-AF65-F5344CB8AC3E}">
        <p14:creationId xmlns:p14="http://schemas.microsoft.com/office/powerpoint/2010/main" val="4283534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1" y="270995"/>
            <a:ext cx="10515600" cy="1325563"/>
          </a:xfrm>
        </p:spPr>
        <p:txBody>
          <a:bodyPr anchor="t">
            <a:normAutofit/>
          </a:bodyPr>
          <a:lstStyle/>
          <a:p>
            <a:r>
              <a:rPr lang="en-GB" sz="1800" b="1" dirty="0">
                <a:latin typeface="+mn-lt"/>
              </a:rPr>
              <a:t>Jaspreet </a:t>
            </a:r>
            <a:r>
              <a:rPr lang="en-GB" sz="1800" b="1" dirty="0">
                <a:latin typeface="+mn-lt"/>
              </a:rPr>
              <a:t>Mehta (Senior Consultant) </a:t>
            </a:r>
            <a:endParaRPr lang="en-GB" sz="1800" b="1" dirty="0">
              <a:latin typeface="+mn-lt"/>
            </a:endParaRPr>
          </a:p>
        </p:txBody>
      </p:sp>
      <p:sp>
        <p:nvSpPr>
          <p:cNvPr id="5" name="Slide Number Placeholder 4"/>
          <p:cNvSpPr>
            <a:spLocks noGrp="1"/>
          </p:cNvSpPr>
          <p:nvPr>
            <p:ph type="sldNum" sz="quarter" idx="4294967295"/>
          </p:nvPr>
        </p:nvSpPr>
        <p:spPr>
          <a:xfrm>
            <a:off x="5921388" y="6596340"/>
            <a:ext cx="349227" cy="213392"/>
          </a:xfrm>
          <a:prstGeom prst="rect">
            <a:avLst/>
          </a:prstGeom>
        </p:spPr>
        <p:txBody>
          <a:bodyPr/>
          <a:lstStyle/>
          <a:p>
            <a:fld id="{14D65173-87C9-47C0-A890-7AD8E2754265}" type="slidenum">
              <a:rPr lang="en-GB" smtClean="0"/>
              <a:pPr/>
              <a:t>1</a:t>
            </a:fld>
            <a:endParaRPr lang="en-GB" dirty="0"/>
          </a:p>
        </p:txBody>
      </p:sp>
      <p:graphicFrame>
        <p:nvGraphicFramePr>
          <p:cNvPr id="21" name="Table 20"/>
          <p:cNvGraphicFramePr>
            <a:graphicFrameLocks noGrp="1"/>
          </p:cNvGraphicFramePr>
          <p:nvPr>
            <p:custDataLst>
              <p:tags r:id="rId1"/>
            </p:custDataLst>
            <p:extLst/>
          </p:nvPr>
        </p:nvGraphicFramePr>
        <p:xfrm>
          <a:off x="406401" y="659597"/>
          <a:ext cx="11408674" cy="5868203"/>
        </p:xfrm>
        <a:graphic>
          <a:graphicData uri="http://schemas.openxmlformats.org/drawingml/2006/table">
            <a:tbl>
              <a:tblPr firstRow="1" bandRow="1">
                <a:tableStyleId>{5C22544A-7EE6-4342-B048-85BDC9FD1C3A}</a:tableStyleId>
              </a:tblPr>
              <a:tblGrid>
                <a:gridCol w="1957151">
                  <a:extLst>
                    <a:ext uri="{9D8B030D-6E8A-4147-A177-3AD203B41FA5}">
                      <a16:colId xmlns="" xmlns:a16="http://schemas.microsoft.com/office/drawing/2014/main" val="20000"/>
                    </a:ext>
                  </a:extLst>
                </a:gridCol>
                <a:gridCol w="9220164">
                  <a:extLst>
                    <a:ext uri="{9D8B030D-6E8A-4147-A177-3AD203B41FA5}">
                      <a16:colId xmlns="" xmlns:a16="http://schemas.microsoft.com/office/drawing/2014/main" val="20001"/>
                    </a:ext>
                  </a:extLst>
                </a:gridCol>
                <a:gridCol w="231359">
                  <a:extLst>
                    <a:ext uri="{9D8B030D-6E8A-4147-A177-3AD203B41FA5}">
                      <a16:colId xmlns="" xmlns:a16="http://schemas.microsoft.com/office/drawing/2014/main" val="20002"/>
                    </a:ext>
                  </a:extLst>
                </a:gridCol>
              </a:tblGrid>
              <a:tr h="57912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300" b="0" i="0" u="none" kern="1200" baseline="0" noProof="0" dirty="0">
                          <a:solidFill>
                            <a:schemeClr val="bg1"/>
                          </a:solidFill>
                          <a:latin typeface="+mn-lt"/>
                          <a:ea typeface="+mn-ea"/>
                          <a:cs typeface="+mn-cs"/>
                        </a:rPr>
                        <a:t>Position</a:t>
                      </a:r>
                      <a:r>
                        <a:rPr lang="en-US" sz="1100" noProof="0" dirty="0">
                          <a:solidFill>
                            <a:schemeClr val="bg1"/>
                          </a:solidFill>
                          <a:latin typeface="Arial"/>
                        </a:rPr>
                        <a:t>: </a:t>
                      </a:r>
                      <a:r>
                        <a:rPr lang="en-US" sz="1100" b="0" dirty="0">
                          <a:solidFill>
                            <a:schemeClr val="bg1"/>
                          </a:solidFill>
                        </a:rPr>
                        <a:t>Senior Consultant</a:t>
                      </a:r>
                      <a:endParaRPr lang="en-GB" sz="1100" b="0" dirty="0">
                        <a:solidFill>
                          <a:schemeClr val="bg1"/>
                        </a:solidFill>
                      </a:endParaRPr>
                    </a:p>
                  </a:txBody>
                  <a:tcPr>
                    <a:lnL w="12700" cmpd="sng">
                      <a:noFill/>
                    </a:lnL>
                    <a:lnR w="12700" cap="flat" cmpd="sng" algn="ctr">
                      <a:noFill/>
                      <a:prstDash val="solid"/>
                      <a:round/>
                      <a:headEnd type="none" w="med" len="med"/>
                      <a:tailEnd type="none" w="med" len="med"/>
                    </a:lnR>
                    <a:lnT w="3175"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1" noProof="0" dirty="0">
                          <a:solidFill>
                            <a:schemeClr val="bg1"/>
                          </a:solidFill>
                        </a:rPr>
                        <a:t>Degree: </a:t>
                      </a:r>
                      <a:r>
                        <a:rPr lang="en-US" sz="1100" b="0" noProof="0" dirty="0" smtClean="0">
                          <a:solidFill>
                            <a:schemeClr val="bg1"/>
                          </a:solidFill>
                        </a:rPr>
                        <a:t>Chartered </a:t>
                      </a:r>
                      <a:r>
                        <a:rPr lang="en-US" sz="1100" b="0" noProof="0" dirty="0">
                          <a:solidFill>
                            <a:schemeClr val="bg1"/>
                          </a:solidFill>
                        </a:rPr>
                        <a:t>Financial Analyst (CFA),</a:t>
                      </a:r>
                      <a:r>
                        <a:rPr lang="en-US" sz="1100" b="0" baseline="0" noProof="0" dirty="0">
                          <a:solidFill>
                            <a:schemeClr val="bg1"/>
                          </a:solidFill>
                        </a:rPr>
                        <a:t> </a:t>
                      </a:r>
                      <a:endParaRPr lang="en-US" sz="1100" b="0" baseline="0" noProof="0" dirty="0" smtClean="0">
                        <a:solidFill>
                          <a:schemeClr val="bg1"/>
                        </a:solidFill>
                      </a:endParaRPr>
                    </a:p>
                    <a:p>
                      <a:pPr marL="0" marR="0" lvl="0" indent="0" defTabSz="914400" eaLnBrk="1" fontAlgn="auto" latinLnBrk="0" hangingPunct="1">
                        <a:lnSpc>
                          <a:spcPct val="100000"/>
                        </a:lnSpc>
                        <a:spcBef>
                          <a:spcPts val="0"/>
                        </a:spcBef>
                        <a:spcAft>
                          <a:spcPts val="0"/>
                        </a:spcAft>
                        <a:buClrTx/>
                        <a:buSzTx/>
                        <a:buFontTx/>
                        <a:buNone/>
                        <a:tabLst/>
                        <a:defRPr/>
                      </a:pPr>
                      <a:r>
                        <a:rPr lang="en-US" sz="1100" b="0" baseline="0" noProof="0" dirty="0" smtClean="0">
                          <a:solidFill>
                            <a:schemeClr val="bg1"/>
                          </a:solidFill>
                        </a:rPr>
                        <a:t>               Masters </a:t>
                      </a:r>
                      <a:r>
                        <a:rPr lang="en-US" sz="1100" b="0" baseline="0" noProof="0" dirty="0">
                          <a:solidFill>
                            <a:schemeClr val="bg1"/>
                          </a:solidFill>
                        </a:rPr>
                        <a:t>of Science (MSc) Banking &amp; Finance, </a:t>
                      </a:r>
                      <a:endParaRPr lang="en-US" sz="1100" b="0" baseline="0" noProof="0" dirty="0" smtClean="0">
                        <a:solidFill>
                          <a:schemeClr val="bg1"/>
                        </a:solidFill>
                      </a:endParaRPr>
                    </a:p>
                    <a:p>
                      <a:pPr marL="0" marR="0" lvl="0" indent="0" defTabSz="914400" eaLnBrk="1" fontAlgn="auto" latinLnBrk="0" hangingPunct="1">
                        <a:lnSpc>
                          <a:spcPct val="100000"/>
                        </a:lnSpc>
                        <a:spcBef>
                          <a:spcPts val="0"/>
                        </a:spcBef>
                        <a:spcAft>
                          <a:spcPts val="0"/>
                        </a:spcAft>
                        <a:buClrTx/>
                        <a:buSzTx/>
                        <a:buFontTx/>
                        <a:buNone/>
                        <a:tabLst/>
                        <a:defRPr/>
                      </a:pPr>
                      <a:r>
                        <a:rPr lang="en-US" sz="1100" b="0" baseline="0" noProof="0" dirty="0" smtClean="0">
                          <a:solidFill>
                            <a:schemeClr val="bg1"/>
                          </a:solidFill>
                        </a:rPr>
                        <a:t>               Bachelors </a:t>
                      </a:r>
                      <a:r>
                        <a:rPr lang="en-US" sz="1100" b="0" baseline="0" noProof="0" dirty="0">
                          <a:solidFill>
                            <a:schemeClr val="bg1"/>
                          </a:solidFill>
                        </a:rPr>
                        <a:t>of Engineering (BEng)</a:t>
                      </a:r>
                      <a:endParaRPr lang="en-US" sz="1100" b="0" noProof="0" dirty="0">
                        <a:solidFill>
                          <a:schemeClr val="bg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endParaRPr lang="en-US" sz="1100" b="0" noProof="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 xmlns:a16="http://schemas.microsoft.com/office/drawing/2014/main" val="10000"/>
                  </a:ext>
                </a:extLst>
              </a:tr>
              <a:tr h="381803">
                <a:tc>
                  <a:txBody>
                    <a:bodyPr/>
                    <a:lstStyle/>
                    <a:p>
                      <a:pPr lvl="0" eaLnBrk="1" fontAlgn="auto" hangingPunct="1">
                        <a:lnSpc>
                          <a:spcPct val="100000"/>
                        </a:lnSpc>
                        <a:spcBef>
                          <a:spcPts val="0"/>
                        </a:spcBef>
                        <a:spcAft>
                          <a:spcPts val="0"/>
                        </a:spcAft>
                      </a:pPr>
                      <a:r>
                        <a:rPr lang="en-US" sz="1100" b="1" noProof="0" dirty="0">
                          <a:solidFill>
                            <a:schemeClr val="bg1"/>
                          </a:solidFill>
                          <a:latin typeface="Arial"/>
                        </a:rPr>
                        <a:t>Nationality:</a:t>
                      </a:r>
                      <a:r>
                        <a:rPr lang="en-US" sz="1100" b="1" baseline="0" noProof="0" dirty="0">
                          <a:solidFill>
                            <a:schemeClr val="bg1"/>
                          </a:solidFill>
                          <a:latin typeface="Arial"/>
                        </a:rPr>
                        <a:t> </a:t>
                      </a:r>
                      <a:r>
                        <a:rPr lang="en-US" sz="1100" b="0" baseline="0" noProof="0" dirty="0">
                          <a:solidFill>
                            <a:schemeClr val="bg1"/>
                          </a:solidFill>
                          <a:latin typeface="Arial"/>
                        </a:rPr>
                        <a:t>British</a:t>
                      </a:r>
                      <a:r>
                        <a:rPr lang="en-US" sz="1100" b="1" baseline="0" noProof="0" dirty="0">
                          <a:solidFill>
                            <a:schemeClr val="bg1"/>
                          </a:solidFill>
                          <a:latin typeface="Arial"/>
                        </a:rPr>
                        <a:t> </a:t>
                      </a:r>
                      <a:endParaRPr lang="en-US" sz="1100" b="0" noProof="0" dirty="0">
                        <a:solidFill>
                          <a:schemeClr val="bg1"/>
                        </a:solidFill>
                        <a:latin typeface="Arial"/>
                        <a:ea typeface="+mn-ea"/>
                        <a:cs typeface="+mn-cs"/>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lang="en-US" sz="1100" b="1" noProof="0" dirty="0">
                          <a:solidFill>
                            <a:schemeClr val="bg1"/>
                          </a:solidFill>
                        </a:rPr>
                        <a:t>Language(s): </a:t>
                      </a:r>
                      <a:r>
                        <a:rPr lang="en-US" sz="1100" b="0" noProof="0" dirty="0">
                          <a:solidFill>
                            <a:schemeClr val="bg1"/>
                          </a:solidFill>
                          <a:latin typeface="+mj-lt"/>
                        </a:rPr>
                        <a:t>English, Punjabi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endParaRPr lang="en-US" sz="1100" b="0" noProof="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 xmlns:a16="http://schemas.microsoft.com/office/drawing/2014/main" val="10001"/>
                  </a:ext>
                </a:extLst>
              </a:tr>
              <a:tr h="416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bg1"/>
                          </a:solidFill>
                          <a:latin typeface="+mn-lt"/>
                        </a:rPr>
                        <a:t>Location: </a:t>
                      </a:r>
                      <a:r>
                        <a:rPr lang="en-US" sz="1100" b="0" noProof="0" dirty="0" smtClean="0">
                          <a:solidFill>
                            <a:schemeClr val="bg1"/>
                          </a:solidFill>
                          <a:latin typeface="+mn-lt"/>
                        </a:rPr>
                        <a:t>London, United</a:t>
                      </a:r>
                      <a:r>
                        <a:rPr lang="en-US" sz="1100" b="0" baseline="0" noProof="0" dirty="0" smtClean="0">
                          <a:solidFill>
                            <a:schemeClr val="bg1"/>
                          </a:solidFill>
                          <a:latin typeface="+mn-lt"/>
                        </a:rPr>
                        <a:t> Kingdom</a:t>
                      </a:r>
                      <a:endParaRPr lang="en-US" sz="1100" b="0" noProof="0" dirty="0">
                        <a:solidFill>
                          <a:schemeClr val="bg1"/>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lvl="0" eaLnBrk="1" fontAlgn="auto" hangingPunct="1">
                        <a:lnSpc>
                          <a:spcPct val="100000"/>
                        </a:lnSpc>
                        <a:spcBef>
                          <a:spcPts val="0"/>
                        </a:spcBef>
                        <a:spcAft>
                          <a:spcPts val="0"/>
                        </a:spcAft>
                      </a:pPr>
                      <a:endParaRPr lang="en-US" sz="1100" noProof="0" dirty="0">
                        <a:solidFill>
                          <a:schemeClr val="bg1"/>
                        </a:solidFill>
                        <a:latin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endParaRPr lang="en-US" sz="1100" b="0" noProof="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 xmlns:a16="http://schemas.microsoft.com/office/drawing/2014/main" val="10002"/>
                  </a:ext>
                </a:extLst>
              </a:tr>
              <a:tr h="1615440">
                <a:tc>
                  <a:txBody>
                    <a:bodyPr/>
                    <a:lstStyle/>
                    <a:p>
                      <a:r>
                        <a:rPr lang="en-US" sz="1200" b="1" noProof="0" dirty="0">
                          <a:solidFill>
                            <a:schemeClr val="tx1"/>
                          </a:solidFill>
                          <a:effectLst/>
                          <a:latin typeface="+mn-lt"/>
                          <a:ea typeface="+mn-ea"/>
                          <a:cs typeface="+mn-cs"/>
                        </a:rPr>
                        <a:t>Personal scorecard</a:t>
                      </a:r>
                      <a:endParaRPr lang="en-US" sz="1200" noProof="0" dirty="0">
                        <a:solidFill>
                          <a:schemeClr val="tx1"/>
                        </a:solidFill>
                        <a:effectLs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pPr>
                      <a:r>
                        <a:rPr lang="en-GB" sz="1100" b="0" i="0" u="none" dirty="0">
                          <a:solidFill>
                            <a:schemeClr val="tx1"/>
                          </a:solidFill>
                          <a:latin typeface="+mn-lt"/>
                          <a:ea typeface="+mn-ea"/>
                          <a:cs typeface="+mn-cs"/>
                        </a:rPr>
                        <a:t>Over </a:t>
                      </a:r>
                      <a:r>
                        <a:rPr lang="en-GB" sz="1100" b="0" i="0" u="none" dirty="0" smtClean="0">
                          <a:solidFill>
                            <a:schemeClr val="tx1"/>
                          </a:solidFill>
                          <a:latin typeface="+mn-lt"/>
                          <a:ea typeface="+mn-ea"/>
                          <a:cs typeface="+mn-cs"/>
                        </a:rPr>
                        <a:t>six years </a:t>
                      </a:r>
                      <a:r>
                        <a:rPr lang="en-GB" sz="1100" b="0" i="0" u="none" dirty="0">
                          <a:solidFill>
                            <a:schemeClr val="tx1"/>
                          </a:solidFill>
                          <a:latin typeface="+mn-lt"/>
                          <a:ea typeface="+mn-ea"/>
                          <a:cs typeface="+mn-cs"/>
                        </a:rPr>
                        <a:t>experience</a:t>
                      </a:r>
                      <a:r>
                        <a:rPr lang="en-GB" sz="1100" b="0" i="0" u="none" baseline="0" dirty="0">
                          <a:solidFill>
                            <a:schemeClr val="tx1"/>
                          </a:solidFill>
                          <a:latin typeface="+mn-lt"/>
                          <a:ea typeface="+mn-ea"/>
                          <a:cs typeface="+mn-cs"/>
                        </a:rPr>
                        <a:t> working within the financial services industry, primarily within the Private Wealth Management and Investment Management sectors, as </a:t>
                      </a:r>
                      <a:r>
                        <a:rPr lang="en-GB" sz="1100" b="0" i="0" u="none" baseline="0" dirty="0" smtClean="0">
                          <a:solidFill>
                            <a:schemeClr val="tx1"/>
                          </a:solidFill>
                          <a:latin typeface="+mn-lt"/>
                          <a:ea typeface="+mn-ea"/>
                          <a:cs typeface="+mn-cs"/>
                        </a:rPr>
                        <a:t>a Consultant and Private </a:t>
                      </a:r>
                      <a:r>
                        <a:rPr lang="en-GB" sz="1100" b="0" i="0" u="none" baseline="0" dirty="0">
                          <a:solidFill>
                            <a:schemeClr val="tx1"/>
                          </a:solidFill>
                          <a:latin typeface="+mn-lt"/>
                          <a:ea typeface="+mn-ea"/>
                          <a:cs typeface="+mn-cs"/>
                        </a:rPr>
                        <a:t>Banker. </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pPr>
                      <a:r>
                        <a:rPr lang="en-GB" sz="1100" b="0" i="0" u="none" baseline="0" dirty="0">
                          <a:solidFill>
                            <a:schemeClr val="tx1"/>
                          </a:solidFill>
                          <a:latin typeface="+mn-lt"/>
                          <a:ea typeface="+mn-ea"/>
                          <a:cs typeface="+mn-cs"/>
                        </a:rPr>
                        <a:t>Have worked within European and American Tier 1 universal banks, as well as boutique privately-held institutions.</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pPr>
                      <a:r>
                        <a:rPr lang="en-GB" sz="1100" b="0" i="0" u="none" baseline="0" dirty="0">
                          <a:solidFill>
                            <a:schemeClr val="tx1"/>
                          </a:solidFill>
                          <a:latin typeface="+mn-lt"/>
                          <a:ea typeface="+mn-ea"/>
                          <a:cs typeface="+mn-cs"/>
                        </a:rPr>
                        <a:t>Broad exposure to a wide range of asset classes, experience trading in: Single line Equities, Bonds, Derivatives (Options, Futures, Forwards and FX swaps), Commodities (Physical Gold and Brent Crude), FX (all major currency pairs), Mutual Funds, ETF’s, Private Equity, Hedge Funds, Structured Notes and Convertibles.</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pPr>
                      <a:r>
                        <a:rPr lang="en-GB" sz="1100" b="0" i="0" u="none" baseline="0" dirty="0">
                          <a:solidFill>
                            <a:schemeClr val="tx1"/>
                          </a:solidFill>
                          <a:latin typeface="+mn-lt"/>
                          <a:ea typeface="+mn-ea"/>
                          <a:cs typeface="+mn-cs"/>
                        </a:rPr>
                        <a:t>Deep understanding of Discretionary, Advisory and Execution-Only services for wealth management clients, as well as experience in Credit, Banking, Insurance and Fiduciary (trusts, offshore structuring, estate and succession planning) products.</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pPr>
                      <a:r>
                        <a:rPr lang="en-GB" sz="1100" b="0" i="0" u="none" baseline="0" dirty="0">
                          <a:solidFill>
                            <a:schemeClr val="tx1"/>
                          </a:solidFill>
                          <a:latin typeface="+mn-lt"/>
                          <a:ea typeface="+mn-ea"/>
                          <a:cs typeface="+mn-cs"/>
                        </a:rPr>
                        <a:t>Experience of working with all levels of senior management and stakeholders, including C-suite executives.</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pPr>
                      <a:r>
                        <a:rPr lang="en-GB" sz="1100" b="0" i="0" u="none" baseline="0" dirty="0">
                          <a:solidFill>
                            <a:schemeClr val="tx1"/>
                          </a:solidFill>
                          <a:latin typeface="+mn-lt"/>
                          <a:ea typeface="+mn-ea"/>
                          <a:cs typeface="+mn-cs"/>
                        </a:rPr>
                        <a:t>Understanding of MIFID I and MIFID II frameworks, as well as knowledge of RDR, KYC, CRS and FATCA regulations affecting the wealth management industry.</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a:p>
                  </a:txBody>
                  <a:tcPr/>
                </a:tc>
                <a:extLst>
                  <a:ext uri="{0D108BD9-81ED-4DB2-BD59-A6C34878D82A}">
                    <a16:rowId xmlns="" xmlns:a16="http://schemas.microsoft.com/office/drawing/2014/main" val="10003"/>
                  </a:ext>
                </a:extLst>
              </a:tr>
              <a:tr h="904240">
                <a:tc>
                  <a:txBody>
                    <a:bodyPr/>
                    <a:lstStyle/>
                    <a:p>
                      <a:r>
                        <a:rPr lang="en-US" sz="1200" b="1" noProof="0" dirty="0">
                          <a:solidFill>
                            <a:schemeClr val="tx1"/>
                          </a:solidFill>
                          <a:effectLst/>
                          <a:latin typeface="+mn-lt"/>
                          <a:ea typeface="+mn-ea"/>
                          <a:cs typeface="+mn-cs"/>
                        </a:rPr>
                        <a:t>Professional </a:t>
                      </a:r>
                      <a:br>
                        <a:rPr lang="en-US" sz="1200" b="1" noProof="0" dirty="0">
                          <a:solidFill>
                            <a:schemeClr val="tx1"/>
                          </a:solidFill>
                          <a:effectLst/>
                          <a:latin typeface="+mn-lt"/>
                          <a:ea typeface="+mn-ea"/>
                          <a:cs typeface="+mn-cs"/>
                        </a:rPr>
                      </a:br>
                      <a:r>
                        <a:rPr lang="en-US" sz="1200" b="1" noProof="0" dirty="0">
                          <a:solidFill>
                            <a:schemeClr val="tx1"/>
                          </a:solidFill>
                          <a:effectLst/>
                          <a:latin typeface="+mn-lt"/>
                          <a:ea typeface="+mn-ea"/>
                          <a:cs typeface="+mn-cs"/>
                        </a:rPr>
                        <a:t>experiences</a:t>
                      </a:r>
                      <a:endParaRPr lang="en-US" sz="1200" noProof="0" dirty="0">
                        <a:solidFill>
                          <a:schemeClr val="tx1"/>
                        </a:solidFill>
                        <a:effectLs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pPr>
                      <a:r>
                        <a:rPr kumimoji="0" lang="en-US" sz="1100" b="0" i="0" u="none" strike="noStrike" cap="none" normalizeH="0" baseline="0" noProof="0" dirty="0">
                          <a:ln>
                            <a:noFill/>
                          </a:ln>
                          <a:solidFill>
                            <a:schemeClr val="tx1"/>
                          </a:solidFill>
                          <a:effectLst/>
                          <a:latin typeface="+mn-lt"/>
                          <a:ea typeface="+mn-ea"/>
                          <a:cs typeface="+mn-cs"/>
                        </a:rPr>
                        <a:t>Chartered Financial Analyst (CFA Charter Holder)</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pPr>
                      <a:r>
                        <a:rPr kumimoji="0" lang="en-US" sz="1100" b="0" i="0" u="none" strike="noStrike" cap="none" normalizeH="0" baseline="0" noProof="0" dirty="0">
                          <a:ln>
                            <a:noFill/>
                          </a:ln>
                          <a:solidFill>
                            <a:schemeClr val="tx1"/>
                          </a:solidFill>
                          <a:effectLst/>
                          <a:latin typeface="+mn-lt"/>
                          <a:ea typeface="+mn-ea"/>
                          <a:cs typeface="+mn-cs"/>
                        </a:rPr>
                        <a:t>Investment Management Certificate (Level 4</a:t>
                      </a:r>
                      <a:r>
                        <a:rPr kumimoji="0" lang="en-US" sz="1100" b="0" i="0" u="none" strike="noStrike" cap="none" normalizeH="0" baseline="0" noProof="0" dirty="0" smtClean="0">
                          <a:ln>
                            <a:noFill/>
                          </a:ln>
                          <a:solidFill>
                            <a:schemeClr val="tx1"/>
                          </a:solidFill>
                          <a:effectLst/>
                          <a:latin typeface="+mn-lt"/>
                          <a:ea typeface="+mn-ea"/>
                          <a:cs typeface="+mn-cs"/>
                        </a:rPr>
                        <a:t>)</a:t>
                      </a:r>
                      <a:endParaRPr kumimoji="0" lang="en-US" sz="1100" b="0" i="0" u="none" strike="noStrike" cap="none" normalizeH="0" baseline="0" dirty="0">
                        <a:ln>
                          <a:noFill/>
                        </a:ln>
                        <a:solidFill>
                          <a:srgbClr val="000000"/>
                        </a:solidFill>
                        <a:effectLst/>
                        <a:latin typeface="Arial" charset="0"/>
                        <a:ea typeface="+mn-ea"/>
                        <a:cs typeface="Arial" charset="0"/>
                      </a:endParaRP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pPr>
                      <a:r>
                        <a:rPr lang="en-US" sz="1100" b="0" i="0" u="none" noProof="0" dirty="0">
                          <a:solidFill>
                            <a:schemeClr val="tx1"/>
                          </a:solidFill>
                          <a:latin typeface="+mn-lt"/>
                          <a:ea typeface="+mn-ea"/>
                          <a:cs typeface="+mn-cs"/>
                        </a:rPr>
                        <a:t>MSc</a:t>
                      </a:r>
                      <a:r>
                        <a:rPr lang="en-US" sz="1100" b="0" i="0" u="none" baseline="0" noProof="0" dirty="0">
                          <a:solidFill>
                            <a:schemeClr val="tx1"/>
                          </a:solidFill>
                          <a:latin typeface="+mn-lt"/>
                          <a:ea typeface="+mn-ea"/>
                          <a:cs typeface="+mn-cs"/>
                        </a:rPr>
                        <a:t> Banking and Finance &amp; BEng Civil Engineering </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US" sz="1100" b="0" i="0" u="none" baseline="0" noProof="0" dirty="0">
                          <a:solidFill>
                            <a:schemeClr val="tx1"/>
                          </a:solidFill>
                          <a:latin typeface="+mn-lt"/>
                          <a:ea typeface="+mn-ea"/>
                          <a:cs typeface="+mn-cs"/>
                        </a:rPr>
                        <a:t>Industry experience: Private Wealth &amp; Investment Management – Managing a book of private clients, Execution-Only trading (including set up of Execution-Only desk), deal </a:t>
                      </a:r>
                      <a:r>
                        <a:rPr lang="en-US" sz="1100" b="0" i="0" u="none" baseline="0" noProof="0" dirty="0" smtClean="0">
                          <a:solidFill>
                            <a:schemeClr val="tx1"/>
                          </a:solidFill>
                          <a:latin typeface="+mn-lt"/>
                          <a:ea typeface="+mn-ea"/>
                          <a:cs typeface="+mn-cs"/>
                        </a:rPr>
                        <a:t>structuring, investment </a:t>
                      </a:r>
                      <a:r>
                        <a:rPr lang="en-US" sz="1100" b="0" i="0" u="none" baseline="0" noProof="0" dirty="0">
                          <a:solidFill>
                            <a:schemeClr val="tx1"/>
                          </a:solidFill>
                          <a:latin typeface="+mn-lt"/>
                          <a:ea typeface="+mn-ea"/>
                          <a:cs typeface="+mn-cs"/>
                        </a:rPr>
                        <a:t>idea </a:t>
                      </a:r>
                      <a:r>
                        <a:rPr lang="en-US" sz="1100" b="0" i="0" u="none" baseline="0" noProof="0" dirty="0" smtClean="0">
                          <a:solidFill>
                            <a:schemeClr val="tx1"/>
                          </a:solidFill>
                          <a:latin typeface="+mn-lt"/>
                          <a:ea typeface="+mn-ea"/>
                          <a:cs typeface="+mn-cs"/>
                        </a:rPr>
                        <a:t>generation and portfolio management.</a:t>
                      </a:r>
                      <a:endParaRPr lang="en-US" sz="1100" b="0" i="0" u="none" baseline="0" noProof="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a:p>
                  </a:txBody>
                  <a:tcPr/>
                </a:tc>
                <a:extLst>
                  <a:ext uri="{0D108BD9-81ED-4DB2-BD59-A6C34878D82A}">
                    <a16:rowId xmlns="" xmlns:a16="http://schemas.microsoft.com/office/drawing/2014/main" val="10004"/>
                  </a:ext>
                </a:extLst>
              </a:tr>
              <a:tr h="1717040">
                <a:tc>
                  <a:txBody>
                    <a:bodyPr/>
                    <a:lstStyle/>
                    <a:p>
                      <a:r>
                        <a:rPr lang="en-US" sz="1200" b="1" noProof="0" dirty="0">
                          <a:solidFill>
                            <a:schemeClr val="tx1"/>
                          </a:solidFill>
                          <a:effectLst/>
                          <a:latin typeface="+mn-lt"/>
                          <a:ea typeface="+mn-ea"/>
                          <a:cs typeface="+mn-cs"/>
                        </a:rPr>
                        <a:t>Relevant project experiences</a:t>
                      </a:r>
                      <a:endParaRPr lang="en-US" sz="1200" noProof="0" dirty="0">
                        <a:solidFill>
                          <a:schemeClr val="tx1"/>
                        </a:solidFill>
                        <a:effectLs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GB" sz="1100" b="0" i="0" u="none" baseline="0" noProof="0" dirty="0" smtClean="0">
                          <a:solidFill>
                            <a:schemeClr val="tx1"/>
                          </a:solidFill>
                          <a:latin typeface="+mn-lt"/>
                          <a:ea typeface="+mn-ea"/>
                          <a:cs typeface="+mn-cs"/>
                        </a:rPr>
                        <a:t>Wealth Management – Deutsche Bank: Strategic evaluation and requirements gathering of various Robo-Advisory solutions across DB. Deep knowledge of DB built through wider portfolio governance engagement, working on business and functional architecture alignment, 2017 Book of work planning as well as capacity/resource planning activities </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US" sz="1100" b="0" i="0" u="none" baseline="0" noProof="0" dirty="0" smtClean="0">
                          <a:solidFill>
                            <a:schemeClr val="tx1"/>
                          </a:solidFill>
                          <a:latin typeface="+mn-lt"/>
                          <a:ea typeface="+mn-ea"/>
                          <a:cs typeface="+mn-cs"/>
                        </a:rPr>
                        <a:t>Private </a:t>
                      </a:r>
                      <a:r>
                        <a:rPr lang="en-US" sz="1100" b="0" i="0" u="none" baseline="0" noProof="0" dirty="0">
                          <a:solidFill>
                            <a:schemeClr val="tx1"/>
                          </a:solidFill>
                          <a:latin typeface="+mn-lt"/>
                          <a:ea typeface="+mn-ea"/>
                          <a:cs typeface="+mn-cs"/>
                        </a:rPr>
                        <a:t>Wealth – Delivery of dedicated Execution-Only trading desk. End-to-end project management and implementation. Incorporation of MIFID I Best execution requirements.</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US" sz="1100" b="0" i="0" u="none" baseline="0" noProof="0" dirty="0">
                          <a:solidFill>
                            <a:schemeClr val="tx1"/>
                          </a:solidFill>
                          <a:latin typeface="+mn-lt"/>
                          <a:ea typeface="+mn-ea"/>
                          <a:cs typeface="+mn-cs"/>
                        </a:rPr>
                        <a:t>Private Wealth </a:t>
                      </a:r>
                      <a:r>
                        <a:rPr lang="en-GB" sz="1100" b="0" i="0" u="none" baseline="0" noProof="0" dirty="0">
                          <a:solidFill>
                            <a:schemeClr val="tx1"/>
                          </a:solidFill>
                          <a:latin typeface="+mn-lt"/>
                          <a:ea typeface="+mn-ea"/>
                          <a:cs typeface="+mn-cs"/>
                        </a:rPr>
                        <a:t>– Management Information: Development of MI Dashboard (design and implementation)</a:t>
                      </a:r>
                      <a:r>
                        <a:rPr lang="en-US" sz="1100" b="0" i="0" u="none" baseline="0" noProof="0" dirty="0">
                          <a:solidFill>
                            <a:schemeClr val="tx1"/>
                          </a:solidFill>
                          <a:latin typeface="+mn-lt"/>
                          <a:ea typeface="+mn-ea"/>
                          <a:cs typeface="+mn-cs"/>
                        </a:rPr>
                        <a:t>, and KPI monitoring tool</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GB" sz="1100" b="0" i="0" u="none" baseline="0" noProof="0" dirty="0">
                          <a:solidFill>
                            <a:schemeClr val="tx1"/>
                          </a:solidFill>
                          <a:latin typeface="+mn-lt"/>
                          <a:ea typeface="+mn-ea"/>
                          <a:cs typeface="+mn-cs"/>
                        </a:rPr>
                        <a:t>Private Wealth – Change: New team set up to manage sub-segment clients, as part of global transformation and change agenda across a Tier 1 bank with universal banking model. </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US" sz="1100" b="0" i="0" u="none" baseline="0" noProof="0" dirty="0">
                          <a:solidFill>
                            <a:schemeClr val="tx1"/>
                          </a:solidFill>
                          <a:latin typeface="+mn-lt"/>
                          <a:ea typeface="+mn-ea"/>
                          <a:cs typeface="+mn-cs"/>
                        </a:rPr>
                        <a:t>Private Wealth – Market Entry: Developed business plan for Wealth Advisory (Fiduciary) services within the South-Asian market</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US" sz="1100" b="0" i="0" u="none" baseline="0" noProof="0" dirty="0">
                          <a:solidFill>
                            <a:schemeClr val="tx1"/>
                          </a:solidFill>
                          <a:latin typeface="+mn-lt"/>
                          <a:ea typeface="+mn-ea"/>
                          <a:cs typeface="+mn-cs"/>
                        </a:rPr>
                        <a:t>Investment Management – Transformation: Implemented new portfolio construction process across Discretionary Portfolio Management division.</a:t>
                      </a:r>
                    </a:p>
                  </a:txBody>
                  <a:tcPr>
                    <a:lnL w="12700" cap="flat" cmpd="sng" algn="ctr">
                      <a:noFill/>
                      <a:prstDash val="solid"/>
                      <a:round/>
                      <a:headEnd type="none" w="med" len="med"/>
                      <a:tailEnd type="none" w="med" len="med"/>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a:p>
                  </a:txBody>
                  <a:tcPr/>
                </a:tc>
                <a:extLst>
                  <a:ext uri="{0D108BD9-81ED-4DB2-BD59-A6C34878D82A}">
                    <a16:rowId xmlns="" xmlns:a16="http://schemas.microsoft.com/office/drawing/2014/main" val="10005"/>
                  </a:ext>
                </a:extLst>
              </a:tr>
            </a:tbl>
          </a:graphicData>
        </a:graphic>
      </p:graphicFrame>
      <p:pic>
        <p:nvPicPr>
          <p:cNvPr id="3" name="Picture 2"/>
          <p:cNvPicPr>
            <a:picLocks noChangeAspect="1"/>
          </p:cNvPicPr>
          <p:nvPr/>
        </p:nvPicPr>
        <p:blipFill>
          <a:blip r:embed="rId4"/>
          <a:stretch>
            <a:fillRect/>
          </a:stretch>
        </p:blipFill>
        <p:spPr>
          <a:xfrm>
            <a:off x="10566401" y="741715"/>
            <a:ext cx="939068" cy="1252703"/>
          </a:xfrm>
          <a:prstGeom prst="rect">
            <a:avLst/>
          </a:prstGeom>
        </p:spPr>
      </p:pic>
    </p:spTree>
    <p:extLst>
      <p:ext uri="{BB962C8B-B14F-4D97-AF65-F5344CB8AC3E}">
        <p14:creationId xmlns:p14="http://schemas.microsoft.com/office/powerpoint/2010/main" val="224634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ADJIK_TYPE" val="Table"/>
  <p:tag name="MADJIK_PARAMETERS" val="&lt;?xml version=&quot;1.0&quot; encoding=&quot;utf-16&quot;?&gt;&#10;&lt;ShapeParameter xmlns:xsi=&quot;http://www.w3.org/2001/XMLSchema-instance&quot; xmlns:xsd=&quot;http://www.w3.org/2001/XMLSchema&quot; KeepRatioWithChild=&quot;false&quot; AutoNumberHeader=&quot;None&quot; OverlappingArea=&quot;0&quot; KeepShapeRadius=&quot;None&quot; Alignment=&quot;None&quot; AlternateColor=&quot;false&quot; TableStyle=&quot;0&quot; Filename=&quot;objects&quot; SlideID=&quot;7&quot; Color=&quot;0&quot; /&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Words>
  <Application>Microsoft Office PowerPoint</Application>
  <PresentationFormat>Widescreen</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Jaspreet Mehta (Senior Consultant) </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Jaspreet Mehta (Senior Consultant) </dc:title>
  <dc:creator>Ravi Dhingra</dc:creator>
  <cp:lastModifiedBy>Ravi Dhingra</cp:lastModifiedBy>
  <cp:revision>1</cp:revision>
  <dcterms:created xsi:type="dcterms:W3CDTF">2016-12-08T06:12:11Z</dcterms:created>
  <dcterms:modified xsi:type="dcterms:W3CDTF">2016-12-08T06:12:20Z</dcterms:modified>
</cp:coreProperties>
</file>