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notesMaster+xml" PartName="/ppt/notesMasters/notesMaster1.xml"/>
  <Override ContentType="application/vnd.openxmlformats-officedocument.presentationml.slide+xml" PartName="/ppt/slides/slide1.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48" r:id="rId3"/>
  </p:sldMasterIdLst>
  <p:notesMasterIdLst>
    <p:notesMasterId r:id="rId4"/>
  </p:notesMasterIdLst>
  <p:sldIdLst>
    <p:sldId id="256" r:id="rId5"/>
  </p:sldIdLst>
  <p:sldSz cy="51435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 Type="http://schemas.openxmlformats.org/officeDocument/2006/relationships/presProps" Target="presProps1.xml"/><Relationship Id="rId3" Type="http://schemas.openxmlformats.org/officeDocument/2006/relationships/slideMaster" Target="slideMasters/slideMaster1.xml"/><Relationship Id="rId5" Type="http://schemas.openxmlformats.org/officeDocument/2006/relationships/slide" Target="slides/slide1.xml"/><Relationship Id="rId4" Type="http://schemas.openxmlformats.org/officeDocument/2006/relationships/notesMaster" Target="notesMasters/notesMaster1.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11/4/2016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Tree>
    <p:extLst>
      <p:ext uri="{BB962C8B-B14F-4D97-AF65-F5344CB8AC3E}">
        <p14:creationId xmlns:p14="http://schemas.microsoft.com/office/powerpoint/2010/main" val="135109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11/4/2016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smtClean="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94200"/>
            <a:ext cx="2514600" cy="308745"/>
          </a:xfrm>
          <a:prstGeom prst="rect">
            <a:avLst/>
          </a:prstGeom>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11/4/2016</a:t>
            </a:fld>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324600" y="4796993"/>
            <a:ext cx="2450592" cy="300886"/>
          </a:xfrm>
          <a:prstGeom prst="rect">
            <a:avLst/>
          </a:prstGeom>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2" r:id="rId6"/>
    <p:sldLayoutId id="2147483653" r:id="rId7"/>
    <p:sldLayoutId id="2147483654" r:id="rId8"/>
    <p:sldLayoutId id="214748365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 name="Shape 24"/>
        <p:cNvGrpSpPr/>
        <p:nvPr/>
      </p:nvGrpSpPr>
      <p:grpSpPr>
        <a:xfrm>
          <a:off x="0" y="0"/>
          <a:ext cx="0" cy="0"/>
          <a:chOff x="0" y="0"/>
          <a:chExt cx="0" cy="0"/>
        </a:xfrm>
      </p:grpSpPr>
      <p:sp>
        <p:nvSpPr>
          <p:cNvPr id="25" name="Shape 25"/>
          <p:cNvSpPr txBox="1"/>
          <p:nvPr>
            <p:ph type="title"/>
          </p:nvPr>
        </p:nvSpPr>
        <p:spPr>
          <a:xfrm>
            <a:off x="-28575" y="-19050"/>
            <a:ext cx="8684700" cy="531300"/>
          </a:xfrm>
          <a:prstGeom prst="rect">
            <a:avLst/>
          </a:prstGeom>
          <a:noFill/>
          <a:ln>
            <a:noFill/>
          </a:ln>
        </p:spPr>
        <p:txBody>
          <a:bodyPr anchorCtr="0" anchor="b" bIns="45700" lIns="91425" rIns="91425" tIns="45700">
            <a:normAutofit/>
          </a:bodyPr>
          <a:lstStyle/>
          <a:p>
            <a:pPr indent="0" lvl="0" marL="0" rtl="0" algn="l">
              <a:lnSpc>
                <a:spcPct val="90000"/>
              </a:lnSpc>
              <a:spcBef>
                <a:spcPts val="0"/>
              </a:spcBef>
              <a:buClr>
                <a:schemeClr val="accent1"/>
              </a:buClr>
              <a:buSzPct val="25000"/>
              <a:buFont typeface="Calibri"/>
              <a:buNone/>
            </a:pPr>
            <a:r>
              <a:rPr lang="en-US" sz="2400">
                <a:latin typeface="Calibri"/>
                <a:ea typeface="Calibri"/>
                <a:cs typeface="Calibri"/>
                <a:sym typeface="Calibri"/>
              </a:rPr>
              <a:t>Saurabh Jain</a:t>
            </a:r>
            <a:r>
              <a:rPr lang="en-US">
                <a:latin typeface="Calibri"/>
                <a:ea typeface="Calibri"/>
                <a:cs typeface="Calibri"/>
                <a:sym typeface="Calibri"/>
              </a:rPr>
              <a:t> </a:t>
            </a:r>
            <a:r>
              <a:rPr lang="en-US" sz="2400">
                <a:latin typeface="Calibri"/>
                <a:ea typeface="Calibri"/>
                <a:cs typeface="Calibri"/>
                <a:sym typeface="Calibri"/>
              </a:rPr>
              <a:t>(Senior System Engineer)</a:t>
            </a:r>
            <a:r>
              <a:rPr lang="en-US">
                <a:latin typeface="Calibri"/>
                <a:ea typeface="Calibri"/>
                <a:cs typeface="Calibri"/>
                <a:sym typeface="Calibri"/>
              </a:rPr>
              <a:t>	</a:t>
            </a:r>
          </a:p>
        </p:txBody>
      </p:sp>
      <p:sp>
        <p:nvSpPr>
          <p:cNvPr id="26" name="Shape 26"/>
          <p:cNvSpPr/>
          <p:nvPr/>
        </p:nvSpPr>
        <p:spPr>
          <a:xfrm>
            <a:off x="2743200" y="438150"/>
            <a:ext cx="6372300" cy="4267200"/>
          </a:xfrm>
          <a:prstGeom prst="rect">
            <a:avLst/>
          </a:prstGeom>
          <a:solidFill>
            <a:srgbClr val="F2F2F2"/>
          </a:solidFill>
          <a:ln>
            <a:noFill/>
          </a:ln>
        </p:spPr>
        <p:txBody>
          <a:bodyPr anchorCtr="0" anchor="t" bIns="46025" lIns="92075" rIns="92075" tIns="46025">
            <a:noAutofit/>
          </a:bodyPr>
          <a:lstStyle/>
          <a:p>
            <a:pPr indent="-236537" lvl="0" marL="236537" marR="0" rtl="0" algn="just">
              <a:lnSpc>
                <a:spcPct val="150000"/>
              </a:lnSpc>
              <a:spcBef>
                <a:spcPts val="0"/>
              </a:spcBef>
              <a:spcAft>
                <a:spcPts val="0"/>
              </a:spcAft>
              <a:buClr>
                <a:srgbClr val="000000"/>
              </a:buClr>
              <a:buSzPct val="25000"/>
              <a:buFont typeface="Noto Sans Symbols"/>
              <a:buNone/>
            </a:pPr>
            <a:r>
              <a:rPr b="1" i="0" lang="en-US" sz="1200" u="none" cap="none" strike="noStrike">
                <a:solidFill>
                  <a:srgbClr val="363738"/>
                </a:solidFill>
                <a:latin typeface="Calibri"/>
                <a:ea typeface="Calibri"/>
                <a:cs typeface="Calibri"/>
                <a:sym typeface="Calibri"/>
              </a:rPr>
              <a:t>Recent projects :</a:t>
            </a:r>
          </a:p>
          <a:p>
            <a:pPr indent="-236537" lvl="0" marL="236537" marR="0" rtl="0" algn="just">
              <a:spcBef>
                <a:spcPts val="120"/>
              </a:spcBef>
              <a:buClr>
                <a:srgbClr val="1F497D"/>
              </a:buClr>
              <a:buSzPct val="25000"/>
              <a:buFont typeface="Noto Sans Symbols"/>
              <a:buNone/>
            </a:pPr>
            <a:r>
              <a:rPr b="1" i="0" lang="en-US" sz="1000" u="none" cap="none" strike="noStrike">
                <a:solidFill>
                  <a:srgbClr val="363738"/>
                </a:solidFill>
                <a:latin typeface="Calibri"/>
                <a:ea typeface="Calibri"/>
                <a:cs typeface="Calibri"/>
                <a:sym typeface="Calibri"/>
              </a:rPr>
              <a:t>MCAB						1 June 2016 – Present</a:t>
            </a:r>
          </a:p>
          <a:p>
            <a:pPr indent="-236537" lvl="0" marL="236537" marR="0" rtl="0" algn="just">
              <a:spcBef>
                <a:spcPts val="0"/>
              </a:spcBef>
              <a:buClr>
                <a:srgbClr val="1F497D"/>
              </a:buClr>
              <a:buSzPct val="25000"/>
              <a:buFont typeface="Noto Sans Symbols"/>
              <a:buNone/>
            </a:pPr>
            <a:r>
              <a:rPr b="0" i="0" lang="en-US" sz="1000" u="none" cap="none" strike="noStrike">
                <a:solidFill>
                  <a:srgbClr val="363738"/>
                </a:solidFill>
                <a:latin typeface="Calibri"/>
                <a:ea typeface="Calibri"/>
                <a:cs typeface="Calibri"/>
                <a:sym typeface="Calibri"/>
              </a:rPr>
              <a:t>Multi channel appointment booking for HSBC client. Front end</a:t>
            </a:r>
            <a:r>
              <a:rPr lang="en-US" sz="1000">
                <a:solidFill>
                  <a:srgbClr val="363738"/>
                </a:solidFill>
                <a:latin typeface="Calibri"/>
                <a:ea typeface="Calibri"/>
                <a:cs typeface="Calibri"/>
                <a:sym typeface="Calibri"/>
              </a:rPr>
              <a:t> single application for multiple channels migrated into angularjs from DOJO code baee. As a part of the project implemented Internationalisation, accessibility and responsiveness. </a:t>
            </a:r>
          </a:p>
          <a:p>
            <a:pPr indent="-236537" lvl="0" marL="236537" marR="0" rtl="0" algn="just">
              <a:spcBef>
                <a:spcPts val="0"/>
              </a:spcBef>
              <a:buClr>
                <a:srgbClr val="1F497D"/>
              </a:buClr>
              <a:buSzPct val="25000"/>
              <a:buFont typeface="Noto Sans Symbols"/>
              <a:buNone/>
            </a:pPr>
            <a:r>
              <a:rPr b="1" i="0" lang="en-US" sz="1000" u="none" cap="none" strike="noStrike">
                <a:solidFill>
                  <a:srgbClr val="363738"/>
                </a:solidFill>
                <a:latin typeface="Calibri"/>
                <a:ea typeface="Calibri"/>
                <a:cs typeface="Calibri"/>
                <a:sym typeface="Calibri"/>
              </a:rPr>
              <a:t>Technologies – </a:t>
            </a:r>
            <a:r>
              <a:rPr b="0" i="0" lang="en-US" sz="1000" u="none" cap="none" strike="noStrike">
                <a:solidFill>
                  <a:srgbClr val="363738"/>
                </a:solidFill>
                <a:latin typeface="Calibri"/>
                <a:ea typeface="Calibri"/>
                <a:cs typeface="Calibri"/>
                <a:sym typeface="Calibri"/>
              </a:rPr>
              <a:t>Angularjs, Nodejs, es6, Babel, Gulp, </a:t>
            </a:r>
            <a:r>
              <a:rPr lang="en-US" sz="1000">
                <a:solidFill>
                  <a:srgbClr val="363738"/>
                </a:solidFill>
                <a:latin typeface="Calibri"/>
                <a:ea typeface="Calibri"/>
                <a:cs typeface="Calibri"/>
                <a:sym typeface="Calibri"/>
              </a:rPr>
              <a:t>HTML 5, CSS 3</a:t>
            </a:r>
          </a:p>
          <a:p>
            <a:pPr indent="-236537" lvl="0" marL="236537" marR="0" rtl="0" algn="just">
              <a:spcBef>
                <a:spcPts val="0"/>
              </a:spcBef>
              <a:buClr>
                <a:srgbClr val="1F497D"/>
              </a:buClr>
              <a:buSzPct val="25000"/>
              <a:buFont typeface="Noto Sans Symbols"/>
              <a:buNone/>
            </a:pPr>
            <a:r>
              <a:rPr b="1" i="0" lang="en-US" sz="1000" u="none" cap="none" strike="noStrike">
                <a:solidFill>
                  <a:srgbClr val="363738"/>
                </a:solidFill>
                <a:latin typeface="Calibri"/>
                <a:ea typeface="Calibri"/>
                <a:cs typeface="Calibri"/>
                <a:sym typeface="Calibri"/>
              </a:rPr>
              <a:t>Royal Bank of Scotland – Risk Management Portal (Upgrade)		29 Feb 2016 – 30 Apr 2016</a:t>
            </a:r>
          </a:p>
          <a:p>
            <a:pPr indent="-236537" lvl="0" marL="236537" marR="0" rtl="0" algn="just">
              <a:spcBef>
                <a:spcPts val="0"/>
              </a:spcBef>
              <a:buClr>
                <a:srgbClr val="1F497D"/>
              </a:buClr>
              <a:buSzPct val="25000"/>
              <a:buFont typeface="Noto Sans Symbols"/>
              <a:buNone/>
            </a:pPr>
            <a:r>
              <a:rPr b="0" i="0" lang="en-US" sz="1000" u="none" cap="none" strike="noStrike">
                <a:solidFill>
                  <a:srgbClr val="363738"/>
                </a:solidFill>
                <a:latin typeface="Calibri"/>
                <a:ea typeface="Calibri"/>
                <a:cs typeface="Calibri"/>
                <a:sym typeface="Calibri"/>
              </a:rPr>
              <a:t>RMP operates on WAS 6.1 with Java v1.5 and JSF v1.1. Because IBM is ending support for WAS 6.1, the platform for RMP needs to be upgraded to WAS 8.5. Minimum requirement for WAS 8.5 are Java v1.6 and JSF v2.2. So all the modules under RMP platform needs to be upgraded to support the change. This upgrade includes major changes in JSP pages like handling alignments, adding new tags, creating custom tags and libraries.</a:t>
            </a:r>
          </a:p>
          <a:p>
            <a:pPr indent="-236537" lvl="0" marL="236537" marR="0" rtl="0" algn="just">
              <a:spcBef>
                <a:spcPts val="0"/>
              </a:spcBef>
              <a:buClr>
                <a:srgbClr val="1F497D"/>
              </a:buClr>
              <a:buSzPct val="25000"/>
              <a:buFont typeface="Noto Sans Symbols"/>
              <a:buNone/>
            </a:pPr>
            <a:r>
              <a:rPr b="1" i="0" lang="en-US" sz="1000" u="none" cap="none" strike="noStrike">
                <a:solidFill>
                  <a:srgbClr val="363738"/>
                </a:solidFill>
                <a:latin typeface="Calibri"/>
                <a:ea typeface="Calibri"/>
                <a:cs typeface="Calibri"/>
                <a:sym typeface="Calibri"/>
              </a:rPr>
              <a:t>American Express – Risk Decision System			11 Jun 2014 – 8 Jan 2016.</a:t>
            </a:r>
          </a:p>
          <a:p>
            <a:pPr indent="0" lvl="0" marL="0" marR="0" rtl="0" algn="just">
              <a:spcBef>
                <a:spcPts val="0"/>
              </a:spcBef>
              <a:buSzPct val="25000"/>
              <a:buNone/>
            </a:pPr>
            <a:r>
              <a:rPr b="0" i="0" lang="en-US" sz="1000" u="none" cap="none" strike="noStrike">
                <a:solidFill>
                  <a:srgbClr val="363738"/>
                </a:solidFill>
                <a:latin typeface="Calibri"/>
                <a:ea typeface="Calibri"/>
                <a:cs typeface="Calibri"/>
                <a:sym typeface="Calibri"/>
              </a:rPr>
              <a:t>Risk Decision System (RDSS &amp; RDP) platform provides different kind of fraud and risk checks for the applications hosted in diff. demographics. As a part of project developed a utility for encryption/decryption/formatting of JSON/XML data.</a:t>
            </a:r>
          </a:p>
          <a:p>
            <a:pPr indent="-171450" lvl="0" marL="171450" marR="0" rtl="0" algn="just">
              <a:spcBef>
                <a:spcPts val="0"/>
              </a:spcBef>
              <a:buClr>
                <a:srgbClr val="1F497D"/>
              </a:buClr>
              <a:buSzPct val="140000"/>
              <a:buFont typeface="Arial"/>
              <a:buChar char="•"/>
            </a:pPr>
            <a:r>
              <a:rPr b="1" i="0" lang="en-US" sz="1000" u="none" cap="none" strike="noStrike">
                <a:solidFill>
                  <a:srgbClr val="363738"/>
                </a:solidFill>
                <a:latin typeface="Calibri"/>
                <a:ea typeface="Calibri"/>
                <a:cs typeface="Calibri"/>
                <a:sym typeface="Calibri"/>
              </a:rPr>
              <a:t>Responsibilities</a:t>
            </a:r>
            <a:r>
              <a:rPr b="0" i="0" lang="en-US" sz="1000" u="none" cap="none" strike="noStrike">
                <a:solidFill>
                  <a:srgbClr val="363738"/>
                </a:solidFill>
                <a:latin typeface="Calibri"/>
                <a:ea typeface="Calibri"/>
                <a:cs typeface="Calibri"/>
                <a:sym typeface="Calibri"/>
              </a:rPr>
              <a:t> – Develop code based upon User Stories and provide design guidance, Involved in code reviews, laying down best practices &amp; re-factoring the code as part of technical debt, Involved in resolving production issues, Involved in preparing POCs, Involved in writing Junit test cases.</a:t>
            </a:r>
          </a:p>
          <a:p>
            <a:pPr indent="-171450" lvl="0" marL="171450" marR="0" rtl="0" algn="just">
              <a:spcBef>
                <a:spcPts val="0"/>
              </a:spcBef>
              <a:buClr>
                <a:srgbClr val="1F497D"/>
              </a:buClr>
              <a:buSzPct val="140000"/>
              <a:buFont typeface="Arial"/>
              <a:buChar char="•"/>
            </a:pPr>
            <a:r>
              <a:rPr b="1" i="0" lang="en-US" sz="1000" u="none" cap="none" strike="noStrike">
                <a:solidFill>
                  <a:srgbClr val="363738"/>
                </a:solidFill>
                <a:latin typeface="Calibri"/>
                <a:ea typeface="Calibri"/>
                <a:cs typeface="Calibri"/>
                <a:sym typeface="Calibri"/>
              </a:rPr>
              <a:t>Technologies</a:t>
            </a:r>
            <a:r>
              <a:rPr b="0" i="0" lang="en-US" sz="1000" u="none" cap="none" strike="noStrike">
                <a:solidFill>
                  <a:srgbClr val="363738"/>
                </a:solidFill>
                <a:latin typeface="Calibri"/>
                <a:ea typeface="Calibri"/>
                <a:cs typeface="Calibri"/>
                <a:sym typeface="Calibri"/>
              </a:rPr>
              <a:t> – Core Java, J2EE, SOAP/REST Web Services, Junit with mocking frameworks, Spring framework, Redis &amp; Sentinel, RabbitMQ, Zookeeper, DB2, JBOSS and WebSphere servers.</a:t>
            </a:r>
          </a:p>
          <a:p>
            <a:pPr indent="0" lvl="0" marL="0" marR="0" rtl="0" algn="just">
              <a:spcBef>
                <a:spcPts val="0"/>
              </a:spcBef>
              <a:buSzPct val="25000"/>
              <a:buNone/>
            </a:pPr>
            <a:r>
              <a:rPr b="1" i="0" lang="en-US" sz="1200" u="none" cap="none" strike="noStrike">
                <a:solidFill>
                  <a:srgbClr val="363738"/>
                </a:solidFill>
                <a:latin typeface="Calibri"/>
                <a:ea typeface="Calibri"/>
                <a:cs typeface="Calibri"/>
                <a:sym typeface="Calibri"/>
              </a:rPr>
              <a:t>POC:</a:t>
            </a:r>
          </a:p>
          <a:p>
            <a:pPr indent="-236537" lvl="0" marL="236537" marR="0" rtl="0" algn="just">
              <a:spcBef>
                <a:spcPts val="0"/>
              </a:spcBef>
              <a:buClr>
                <a:srgbClr val="1F497D"/>
              </a:buClr>
              <a:buSzPct val="140000"/>
              <a:buFont typeface="Arial"/>
              <a:buChar char="•"/>
            </a:pPr>
            <a:r>
              <a:rPr b="0" i="0" lang="en-US" sz="1000" u="none" cap="none" strike="noStrike">
                <a:solidFill>
                  <a:srgbClr val="363738"/>
                </a:solidFill>
                <a:latin typeface="Calibri"/>
                <a:ea typeface="Calibri"/>
                <a:cs typeface="Calibri"/>
                <a:sym typeface="Calibri"/>
              </a:rPr>
              <a:t>Developed an application as part of Hackathon for NGOs. We used HTML5, Angular JS, Bootstrap and Firebase to develop the application.</a:t>
            </a:r>
          </a:p>
          <a:p>
            <a:pPr indent="0" lvl="0" marL="0" marR="0" rtl="0" algn="just">
              <a:spcBef>
                <a:spcPts val="0"/>
              </a:spcBef>
              <a:buSzPct val="25000"/>
              <a:buNone/>
            </a:pPr>
            <a:r>
              <a:rPr b="1" i="0" lang="en-US" sz="1200" u="none" cap="none" strike="noStrike">
                <a:solidFill>
                  <a:srgbClr val="363738"/>
                </a:solidFill>
                <a:latin typeface="Calibri"/>
                <a:ea typeface="Calibri"/>
                <a:cs typeface="Calibri"/>
                <a:sym typeface="Calibri"/>
              </a:rPr>
              <a:t>Trainings:</a:t>
            </a:r>
          </a:p>
          <a:p>
            <a:pPr indent="-171450" lvl="0" marL="171450" marR="0" rtl="0" algn="just">
              <a:spcBef>
                <a:spcPts val="0"/>
              </a:spcBef>
              <a:buClr>
                <a:srgbClr val="1F497D"/>
              </a:buClr>
              <a:buSzPct val="140000"/>
              <a:buFont typeface="Arial"/>
              <a:buChar char="•"/>
            </a:pPr>
            <a:r>
              <a:rPr b="0" i="0" lang="en-US" sz="1000" u="none" cap="none" strike="noStrike">
                <a:solidFill>
                  <a:srgbClr val="363738"/>
                </a:solidFill>
                <a:latin typeface="Calibri"/>
                <a:ea typeface="Calibri"/>
                <a:cs typeface="Calibri"/>
                <a:sym typeface="Calibri"/>
              </a:rPr>
              <a:t>Big Data – Virtual Classroom</a:t>
            </a:r>
          </a:p>
          <a:p>
            <a:pPr indent="-171450" lvl="0" marL="171450" marR="0" rtl="0" algn="just">
              <a:spcBef>
                <a:spcPts val="0"/>
              </a:spcBef>
              <a:buClr>
                <a:srgbClr val="1F497D"/>
              </a:buClr>
              <a:buSzPct val="140000"/>
              <a:buFont typeface="Arial"/>
              <a:buChar char="•"/>
            </a:pPr>
            <a:r>
              <a:rPr b="0" i="0" lang="en-US" sz="1000" u="none" cap="none" strike="noStrike">
                <a:solidFill>
                  <a:srgbClr val="363738"/>
                </a:solidFill>
                <a:latin typeface="Calibri"/>
                <a:ea typeface="Calibri"/>
                <a:cs typeface="Calibri"/>
                <a:sym typeface="Calibri"/>
              </a:rPr>
              <a:t>Angular JS – Virtual Classroom</a:t>
            </a:r>
          </a:p>
          <a:p>
            <a:pPr indent="-236537" lvl="0" marL="236537" marR="0" rtl="0" algn="just">
              <a:spcBef>
                <a:spcPts val="0"/>
              </a:spcBef>
              <a:buClr>
                <a:srgbClr val="1F497D"/>
              </a:buClr>
              <a:buFont typeface="Arial"/>
              <a:buNone/>
            </a:pPr>
            <a:r>
              <a:t/>
            </a:r>
            <a:endParaRPr b="0" i="0" sz="1000" u="none" cap="none" strike="noStrike">
              <a:solidFill>
                <a:srgbClr val="363738"/>
              </a:solidFill>
              <a:latin typeface="Calibri"/>
              <a:ea typeface="Calibri"/>
              <a:cs typeface="Calibri"/>
              <a:sym typeface="Calibri"/>
            </a:endParaRPr>
          </a:p>
          <a:p>
            <a:pPr indent="-236537" lvl="0" marL="236537" marR="0" rtl="0" algn="just">
              <a:spcBef>
                <a:spcPts val="0"/>
              </a:spcBef>
              <a:buClr>
                <a:srgbClr val="1F497D"/>
              </a:buClr>
              <a:buFont typeface="Arial"/>
              <a:buNone/>
            </a:pPr>
            <a:r>
              <a:t/>
            </a:r>
            <a:endParaRPr b="0" i="0" sz="1000" u="none" cap="none" strike="noStrike">
              <a:solidFill>
                <a:srgbClr val="363738"/>
              </a:solidFill>
              <a:latin typeface="Calibri"/>
              <a:ea typeface="Calibri"/>
              <a:cs typeface="Calibri"/>
              <a:sym typeface="Calibri"/>
            </a:endParaRPr>
          </a:p>
          <a:p>
            <a:pPr indent="0" lvl="0" marL="0" marR="0" rtl="0" algn="just">
              <a:spcBef>
                <a:spcPts val="0"/>
              </a:spcBef>
              <a:buNone/>
            </a:pPr>
            <a:r>
              <a:t/>
            </a:r>
            <a:endParaRPr b="0" i="0" sz="1000" u="none" cap="none" strike="noStrike">
              <a:solidFill>
                <a:srgbClr val="363738"/>
              </a:solidFill>
              <a:latin typeface="Calibri"/>
              <a:ea typeface="Calibri"/>
              <a:cs typeface="Calibri"/>
              <a:sym typeface="Calibri"/>
            </a:endParaRPr>
          </a:p>
        </p:txBody>
      </p:sp>
      <p:sp>
        <p:nvSpPr>
          <p:cNvPr id="27" name="Shape 27"/>
          <p:cNvSpPr/>
          <p:nvPr/>
        </p:nvSpPr>
        <p:spPr>
          <a:xfrm>
            <a:off x="0" y="438148"/>
            <a:ext cx="2743200" cy="4343400"/>
          </a:xfrm>
          <a:prstGeom prst="rect">
            <a:avLst/>
          </a:prstGeom>
          <a:solidFill>
            <a:srgbClr val="0079BD"/>
          </a:solidFill>
          <a:ln>
            <a:noFill/>
          </a:ln>
        </p:spPr>
        <p:txBody>
          <a:bodyPr anchorCtr="0" anchor="t" bIns="91425" lIns="137150" rIns="137150" tIns="91425">
            <a:noAutofit/>
          </a:bodyPr>
          <a:lstStyle/>
          <a:p>
            <a:pPr indent="0" lvl="0" marL="0" marR="0" rtl="0" algn="l">
              <a:spcBef>
                <a:spcPts val="0"/>
              </a:spcBef>
              <a:buSzPct val="25000"/>
              <a:buNone/>
            </a:pPr>
            <a:r>
              <a:rPr b="1" i="0" lang="en-US" sz="1200" u="none" cap="none" strike="noStrike">
                <a:solidFill>
                  <a:schemeClr val="lt1"/>
                </a:solidFill>
                <a:latin typeface="Calibri"/>
                <a:ea typeface="Calibri"/>
                <a:cs typeface="Calibri"/>
                <a:sym typeface="Calibri"/>
              </a:rPr>
              <a:t>Summary:</a:t>
            </a:r>
            <a:r>
              <a:rPr b="0" i="0" lang="en-US" sz="1200" u="none" cap="none" strike="noStrike">
                <a:solidFill>
                  <a:schemeClr val="lt1"/>
                </a:solidFill>
                <a:latin typeface="Calibri"/>
                <a:ea typeface="Calibri"/>
                <a:cs typeface="Calibri"/>
                <a:sym typeface="Calibri"/>
              </a:rPr>
              <a:t> </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6 months of experience in Angular and Node</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Total 3+ years of experience in Java, J2EE Technologies </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2.8+ Years of experience with Infosys.</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2+ years of experience in Spring Framework</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2+ years of experience in Web Services</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1+ years of experience in JUnit test cases.</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2+ years  of experience in Agile methodology</a:t>
            </a:r>
          </a:p>
          <a:p>
            <a:pPr indent="0" lvl="0" marL="0" marR="0" rtl="0" algn="l">
              <a:spcBef>
                <a:spcPts val="0"/>
              </a:spcBef>
              <a:buSzPct val="25000"/>
              <a:buNone/>
            </a:pPr>
            <a:r>
              <a:rPr b="1" i="0" lang="en-US" sz="1200" u="none" cap="none" strike="noStrike">
                <a:solidFill>
                  <a:schemeClr val="lt1"/>
                </a:solidFill>
                <a:latin typeface="Calibri"/>
                <a:ea typeface="Calibri"/>
                <a:cs typeface="Calibri"/>
                <a:sym typeface="Calibri"/>
              </a:rPr>
              <a:t>Strengths: </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Strong planner and problem solver who readily adapts to change.</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Works independently and exceeds expectations. </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Able to juggle multiple </a:t>
            </a:r>
          </a:p>
          <a:p>
            <a:pPr indent="-171450" lvl="0" marL="171450" marR="0" rtl="0" algn="l">
              <a:lnSpc>
                <a:spcPct val="90000"/>
              </a:lnSpc>
              <a:spcBef>
                <a:spcPts val="0"/>
              </a:spcBef>
              <a:buClr>
                <a:schemeClr val="lt1"/>
              </a:buClr>
              <a:buSzPct val="100000"/>
              <a:buFont typeface="Arial"/>
              <a:buChar char="•"/>
            </a:pPr>
            <a:r>
              <a:rPr b="0" i="0" lang="en-US" sz="1000" u="none" cap="none" strike="noStrike">
                <a:solidFill>
                  <a:schemeClr val="lt1"/>
                </a:solidFill>
                <a:latin typeface="Calibri"/>
                <a:ea typeface="Calibri"/>
                <a:cs typeface="Calibri"/>
                <a:sym typeface="Calibri"/>
              </a:rPr>
              <a:t>prioritise and meet tight   deadlines without compromising quality.</a:t>
            </a:r>
          </a:p>
          <a:p>
            <a:pPr indent="0" lvl="0" marL="0" marR="0" rtl="0" algn="l">
              <a:spcBef>
                <a:spcPts val="0"/>
              </a:spcBef>
              <a:buSzPct val="25000"/>
              <a:buNone/>
            </a:pPr>
            <a:r>
              <a:rPr b="1" i="0" lang="en-US" sz="1200" u="none" cap="none" strike="noStrike">
                <a:solidFill>
                  <a:schemeClr val="lt1"/>
                </a:solidFill>
                <a:latin typeface="Calibri"/>
                <a:ea typeface="Calibri"/>
                <a:cs typeface="Calibri"/>
                <a:sym typeface="Calibri"/>
              </a:rPr>
              <a:t>Technical Skills:</a:t>
            </a:r>
          </a:p>
          <a:p>
            <a:pPr indent="0" lvl="0" marL="0" marR="0" rtl="0" algn="l">
              <a:spcBef>
                <a:spcPts val="0"/>
              </a:spcBef>
              <a:buSzPct val="25000"/>
              <a:buNone/>
            </a:pPr>
            <a:r>
              <a:rPr b="0" i="0" lang="en-US" sz="1000" u="none" cap="none" strike="noStrike">
                <a:solidFill>
                  <a:schemeClr val="lt1"/>
                </a:solidFill>
                <a:latin typeface="Calibri"/>
                <a:ea typeface="Calibri"/>
                <a:cs typeface="Calibri"/>
                <a:sym typeface="Calibri"/>
              </a:rPr>
              <a:t>Angular, Nodejs , HTML 5, CSS, Bootstrap</a:t>
            </a:r>
            <a:r>
              <a:rPr b="1" i="0" lang="en-US" sz="1000" u="none" cap="none" strike="noStrike">
                <a:solidFill>
                  <a:schemeClr val="lt1"/>
                </a:solidFill>
                <a:latin typeface="Calibri"/>
                <a:ea typeface="Calibri"/>
                <a:cs typeface="Calibri"/>
                <a:sym typeface="Calibri"/>
              </a:rPr>
              <a:t>, </a:t>
            </a:r>
            <a:r>
              <a:rPr b="0" i="0" lang="en-US" sz="1000" u="none" cap="none" strike="noStrike">
                <a:solidFill>
                  <a:schemeClr val="lt1"/>
                </a:solidFill>
                <a:latin typeface="Calibri"/>
                <a:ea typeface="Calibri"/>
                <a:cs typeface="Calibri"/>
                <a:sym typeface="Calibri"/>
              </a:rPr>
              <a:t>Core java, J2EE, Spring, SOAP/REST Web Services, Junit</a:t>
            </a:r>
          </a:p>
          <a:p>
            <a:pPr indent="0" lvl="0" marL="0" marR="0" rtl="0" algn="l">
              <a:spcBef>
                <a:spcPts val="0"/>
              </a:spcBef>
              <a:buSzPct val="25000"/>
              <a:buNone/>
            </a:pPr>
            <a:r>
              <a:rPr b="1" i="0" lang="en-US" sz="1200" u="none" cap="none" strike="noStrike">
                <a:solidFill>
                  <a:schemeClr val="lt1"/>
                </a:solidFill>
                <a:latin typeface="Calibri"/>
                <a:ea typeface="Calibri"/>
                <a:cs typeface="Calibri"/>
                <a:sym typeface="Calibri"/>
              </a:rPr>
              <a:t>Domain Knowledge:</a:t>
            </a:r>
          </a:p>
          <a:p>
            <a:pPr indent="0" lvl="0" marL="0" marR="0" rtl="0" algn="l">
              <a:spcBef>
                <a:spcPts val="0"/>
              </a:spcBef>
              <a:buSzPct val="25000"/>
              <a:buNone/>
            </a:pPr>
            <a:r>
              <a:rPr b="0" i="0" lang="en-US" sz="1000" u="none" cap="none" strike="noStrike">
                <a:solidFill>
                  <a:schemeClr val="lt1"/>
                </a:solidFill>
                <a:latin typeface="Calibri"/>
                <a:ea typeface="Calibri"/>
                <a:cs typeface="Calibri"/>
                <a:sym typeface="Calibri"/>
              </a:rPr>
              <a:t>Telecommunication and Financial Services (Cards and Payments)</a:t>
            </a:r>
          </a:p>
          <a:p>
            <a:pPr indent="0" lvl="0" marL="0" marR="0" rtl="0" algn="l">
              <a:spcBef>
                <a:spcPts val="0"/>
              </a:spcBef>
              <a:buSzPct val="25000"/>
              <a:buNone/>
            </a:pPr>
            <a:r>
              <a:rPr b="1" i="0" lang="en-US" sz="1200" u="none" cap="none" strike="noStrike">
                <a:solidFill>
                  <a:schemeClr val="lt1"/>
                </a:solidFill>
                <a:latin typeface="Calibri"/>
                <a:ea typeface="Calibri"/>
                <a:cs typeface="Calibri"/>
                <a:sym typeface="Calibri"/>
              </a:rPr>
              <a:t>Academic Qualification:</a:t>
            </a:r>
          </a:p>
          <a:p>
            <a:pPr indent="0" lvl="0" marL="0" marR="0" rtl="0" algn="l">
              <a:spcBef>
                <a:spcPts val="0"/>
              </a:spcBef>
              <a:buSzPct val="25000"/>
              <a:buNone/>
            </a:pPr>
            <a:r>
              <a:rPr b="0" i="0" lang="en-US" sz="1000" u="none" cap="none" strike="noStrike">
                <a:solidFill>
                  <a:schemeClr val="lt1"/>
                </a:solidFill>
                <a:latin typeface="Calibri"/>
                <a:ea typeface="Calibri"/>
                <a:cs typeface="Calibri"/>
                <a:sym typeface="Calibri"/>
              </a:rPr>
              <a:t>Bachelor of Technology (CSE)</a:t>
            </a:r>
          </a:p>
          <a:p>
            <a:pPr indent="0" lvl="0" marL="0" marR="0" rtl="0" algn="l">
              <a:spcBef>
                <a:spcPts val="0"/>
              </a:spcBef>
              <a:buNone/>
            </a:pPr>
            <a:r>
              <a:t/>
            </a:r>
            <a:endParaRPr b="0" i="0" sz="1000" u="none" cap="none" strike="noStrike">
              <a:solidFill>
                <a:schemeClr val="lt1"/>
              </a:solidFill>
              <a:latin typeface="Calibri"/>
              <a:ea typeface="Calibri"/>
              <a:cs typeface="Calibri"/>
              <a:sym typeface="Calibri"/>
            </a:endParaRPr>
          </a:p>
          <a:p>
            <a:pPr indent="0" lvl="0" marL="0" marR="0" rtl="0" algn="l">
              <a:spcBef>
                <a:spcPts val="0"/>
              </a:spcBef>
              <a:buNone/>
            </a:pPr>
            <a:r>
              <a:t/>
            </a:r>
            <a:endParaRPr b="1" i="0" sz="1200" u="none" cap="none" strike="noStrike">
              <a:solidFill>
                <a:schemeClr val="lt1"/>
              </a:solidFill>
              <a:latin typeface="Calibri"/>
              <a:ea typeface="Calibri"/>
              <a:cs typeface="Calibri"/>
              <a:sym typeface="Calibri"/>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