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305" r:id="rId2"/>
    <p:sldId id="267" r:id="rId3"/>
    <p:sldId id="268" r:id="rId4"/>
    <p:sldId id="286" r:id="rId5"/>
    <p:sldId id="269" r:id="rId6"/>
    <p:sldId id="289" r:id="rId7"/>
    <p:sldId id="290" r:id="rId8"/>
    <p:sldId id="291" r:id="rId9"/>
    <p:sldId id="293" r:id="rId10"/>
    <p:sldId id="292" r:id="rId11"/>
    <p:sldId id="300" r:id="rId12"/>
    <p:sldId id="301" r:id="rId13"/>
    <p:sldId id="302" r:id="rId14"/>
    <p:sldId id="303" r:id="rId15"/>
    <p:sldId id="304" r:id="rId16"/>
    <p:sldId id="294" r:id="rId17"/>
    <p:sldId id="295" r:id="rId18"/>
    <p:sldId id="296" r:id="rId19"/>
    <p:sldId id="298" r:id="rId20"/>
    <p:sldId id="307" r:id="rId21"/>
    <p:sldId id="308" r:id="rId22"/>
    <p:sldId id="306" r:id="rId23"/>
    <p:sldId id="297" r:id="rId24"/>
    <p:sldId id="309" r:id="rId25"/>
    <p:sldId id="313" r:id="rId26"/>
    <p:sldId id="314" r:id="rId27"/>
    <p:sldId id="382" r:id="rId28"/>
    <p:sldId id="383" r:id="rId29"/>
    <p:sldId id="310" r:id="rId30"/>
    <p:sldId id="384" r:id="rId31"/>
    <p:sldId id="385" r:id="rId32"/>
    <p:sldId id="386" r:id="rId33"/>
    <p:sldId id="387" r:id="rId34"/>
    <p:sldId id="388" r:id="rId35"/>
    <p:sldId id="390" r:id="rId36"/>
    <p:sldId id="389" r:id="rId37"/>
    <p:sldId id="288" r:id="rId38"/>
    <p:sldId id="399" r:id="rId39"/>
    <p:sldId id="400" r:id="rId40"/>
    <p:sldId id="276" r:id="rId41"/>
    <p:sldId id="401" r:id="rId42"/>
    <p:sldId id="402" r:id="rId43"/>
    <p:sldId id="404" r:id="rId44"/>
    <p:sldId id="403" r:id="rId45"/>
    <p:sldId id="271" r:id="rId46"/>
    <p:sldId id="391" r:id="rId47"/>
    <p:sldId id="275" r:id="rId48"/>
    <p:sldId id="392" r:id="rId49"/>
    <p:sldId id="393" r:id="rId50"/>
    <p:sldId id="395" r:id="rId51"/>
    <p:sldId id="394" r:id="rId52"/>
    <p:sldId id="397" r:id="rId53"/>
    <p:sldId id="398" r:id="rId54"/>
    <p:sldId id="396" r:id="rId55"/>
    <p:sldId id="278" r:id="rId56"/>
    <p:sldId id="405" r:id="rId57"/>
    <p:sldId id="279" r:id="rId58"/>
  </p:sldIdLst>
  <p:sldSz cx="9144000" cy="6858000" type="screen4x3"/>
  <p:notesSz cx="10002838" cy="68818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E0E3"/>
    <a:srgbClr val="66CCFF"/>
    <a:srgbClr val="FFFFFF"/>
    <a:srgbClr val="99CCFF"/>
    <a:srgbClr val="000000"/>
    <a:srgbClr val="CCE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87770" autoAdjust="0"/>
  </p:normalViewPr>
  <p:slideViewPr>
    <p:cSldViewPr>
      <p:cViewPr varScale="1">
        <p:scale>
          <a:sx n="64" d="100"/>
          <a:sy n="64" d="100"/>
        </p:scale>
        <p:origin x="-1596" y="-96"/>
      </p:cViewPr>
      <p:guideLst>
        <p:guide orient="horz" pos="4319"/>
        <p:guide pos="2880"/>
      </p:guideLst>
    </p:cSldViewPr>
  </p:slideViewPr>
  <p:outlineViewPr>
    <p:cViewPr>
      <p:scale>
        <a:sx n="33" d="100"/>
        <a:sy n="33" d="100"/>
      </p:scale>
      <p:origin x="0" y="7710"/>
    </p:cViewPr>
  </p:outlineViewPr>
  <p:notesTextViewPr>
    <p:cViewPr>
      <p:scale>
        <a:sx n="100" d="100"/>
        <a:sy n="100" d="100"/>
      </p:scale>
      <p:origin x="0" y="0"/>
    </p:cViewPr>
  </p:notesTextViewPr>
  <p:sorterViewPr>
    <p:cViewPr>
      <p:scale>
        <a:sx n="68" d="100"/>
        <a:sy n="68" d="100"/>
      </p:scale>
      <p:origin x="0" y="525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34563" cy="344091"/>
          </a:xfrm>
          <a:prstGeom prst="rect">
            <a:avLst/>
          </a:prstGeom>
        </p:spPr>
        <p:txBody>
          <a:bodyPr vert="horz" lIns="96478" tIns="48239" rIns="96478" bIns="48239" rtlCol="0"/>
          <a:lstStyle>
            <a:lvl1pPr algn="l">
              <a:defRPr sz="1300"/>
            </a:lvl1pPr>
          </a:lstStyle>
          <a:p>
            <a:endParaRPr lang="ko-KR" altLang="en-US"/>
          </a:p>
        </p:txBody>
      </p:sp>
      <p:sp>
        <p:nvSpPr>
          <p:cNvPr id="3" name="날짜 개체 틀 2"/>
          <p:cNvSpPr>
            <a:spLocks noGrp="1"/>
          </p:cNvSpPr>
          <p:nvPr>
            <p:ph type="dt" sz="quarter" idx="1"/>
          </p:nvPr>
        </p:nvSpPr>
        <p:spPr>
          <a:xfrm>
            <a:off x="5665960" y="0"/>
            <a:ext cx="4334563" cy="344091"/>
          </a:xfrm>
          <a:prstGeom prst="rect">
            <a:avLst/>
          </a:prstGeom>
        </p:spPr>
        <p:txBody>
          <a:bodyPr vert="horz" lIns="96478" tIns="48239" rIns="96478" bIns="48239" rtlCol="0"/>
          <a:lstStyle>
            <a:lvl1pPr algn="r">
              <a:defRPr sz="1300"/>
            </a:lvl1pPr>
          </a:lstStyle>
          <a:p>
            <a:fld id="{482A1DE3-5EC5-467E-9DA3-409DE8484A4F}" type="datetimeFigureOut">
              <a:rPr lang="ko-KR" altLang="en-US" smtClean="0"/>
              <a:pPr/>
              <a:t>2012-09-13</a:t>
            </a:fld>
            <a:endParaRPr lang="ko-KR" altLang="en-US"/>
          </a:p>
        </p:txBody>
      </p:sp>
      <p:sp>
        <p:nvSpPr>
          <p:cNvPr id="4" name="바닥글 개체 틀 3"/>
          <p:cNvSpPr>
            <a:spLocks noGrp="1"/>
          </p:cNvSpPr>
          <p:nvPr>
            <p:ph type="ftr" sz="quarter" idx="2"/>
          </p:nvPr>
        </p:nvSpPr>
        <p:spPr>
          <a:xfrm>
            <a:off x="0" y="6536528"/>
            <a:ext cx="4334563" cy="344091"/>
          </a:xfrm>
          <a:prstGeom prst="rect">
            <a:avLst/>
          </a:prstGeom>
        </p:spPr>
        <p:txBody>
          <a:bodyPr vert="horz" lIns="96478" tIns="48239" rIns="96478" bIns="48239"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5665960" y="6536528"/>
            <a:ext cx="4334563" cy="344091"/>
          </a:xfrm>
          <a:prstGeom prst="rect">
            <a:avLst/>
          </a:prstGeom>
        </p:spPr>
        <p:txBody>
          <a:bodyPr vert="horz" lIns="96478" tIns="48239" rIns="96478" bIns="48239" rtlCol="0" anchor="b"/>
          <a:lstStyle>
            <a:lvl1pPr algn="r">
              <a:defRPr sz="1300"/>
            </a:lvl1pPr>
          </a:lstStyle>
          <a:p>
            <a:fld id="{832DAF19-E14A-476C-80CB-10E4C80B9BB6}" type="slidenum">
              <a:rPr lang="ko-KR" altLang="en-US" smtClean="0"/>
              <a:pPr/>
              <a:t>‹#›</a:t>
            </a:fld>
            <a:endParaRPr lang="ko-KR" altLang="en-US"/>
          </a:p>
        </p:txBody>
      </p:sp>
    </p:spTree>
    <p:extLst>
      <p:ext uri="{BB962C8B-B14F-4D97-AF65-F5344CB8AC3E}">
        <p14:creationId xmlns:p14="http://schemas.microsoft.com/office/powerpoint/2010/main" xmlns="" val="1830899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34563" cy="344091"/>
          </a:xfrm>
          <a:prstGeom prst="rect">
            <a:avLst/>
          </a:prstGeom>
        </p:spPr>
        <p:txBody>
          <a:bodyPr vert="horz" lIns="96478" tIns="48239" rIns="96478" bIns="48239" rtlCol="0"/>
          <a:lstStyle>
            <a:lvl1pPr algn="l">
              <a:defRPr sz="1300"/>
            </a:lvl1pPr>
          </a:lstStyle>
          <a:p>
            <a:endParaRPr lang="ko-KR" altLang="en-US"/>
          </a:p>
        </p:txBody>
      </p:sp>
      <p:sp>
        <p:nvSpPr>
          <p:cNvPr id="3" name="날짜 개체 틀 2"/>
          <p:cNvSpPr>
            <a:spLocks noGrp="1"/>
          </p:cNvSpPr>
          <p:nvPr>
            <p:ph type="dt" idx="1"/>
          </p:nvPr>
        </p:nvSpPr>
        <p:spPr>
          <a:xfrm>
            <a:off x="5665960" y="0"/>
            <a:ext cx="4334563" cy="344091"/>
          </a:xfrm>
          <a:prstGeom prst="rect">
            <a:avLst/>
          </a:prstGeom>
        </p:spPr>
        <p:txBody>
          <a:bodyPr vert="horz" lIns="96478" tIns="48239" rIns="96478" bIns="48239" rtlCol="0"/>
          <a:lstStyle>
            <a:lvl1pPr algn="r">
              <a:defRPr sz="1300"/>
            </a:lvl1pPr>
          </a:lstStyle>
          <a:p>
            <a:fld id="{5505BAD8-65DF-4255-9C54-266D027F6505}" type="datetimeFigureOut">
              <a:rPr lang="ko-KR" altLang="en-US" smtClean="0"/>
              <a:pPr/>
              <a:t>2012-09-13</a:t>
            </a:fld>
            <a:endParaRPr lang="ko-KR" altLang="en-US"/>
          </a:p>
        </p:txBody>
      </p:sp>
      <p:sp>
        <p:nvSpPr>
          <p:cNvPr id="4" name="슬라이드 이미지 개체 틀 3"/>
          <p:cNvSpPr>
            <a:spLocks noGrp="1" noRot="1" noChangeAspect="1"/>
          </p:cNvSpPr>
          <p:nvPr>
            <p:ph type="sldImg" idx="2"/>
          </p:nvPr>
        </p:nvSpPr>
        <p:spPr>
          <a:xfrm>
            <a:off x="3279775" y="515938"/>
            <a:ext cx="3443288" cy="2581275"/>
          </a:xfrm>
          <a:prstGeom prst="rect">
            <a:avLst/>
          </a:prstGeom>
          <a:noFill/>
          <a:ln w="12700">
            <a:solidFill>
              <a:prstClr val="black"/>
            </a:solidFill>
          </a:ln>
        </p:spPr>
        <p:txBody>
          <a:bodyPr vert="horz" lIns="96478" tIns="48239" rIns="96478" bIns="48239" rtlCol="0" anchor="ctr"/>
          <a:lstStyle/>
          <a:p>
            <a:endParaRPr lang="ko-KR" altLang="en-US"/>
          </a:p>
        </p:txBody>
      </p:sp>
      <p:sp>
        <p:nvSpPr>
          <p:cNvPr id="5" name="슬라이드 노트 개체 틀 4"/>
          <p:cNvSpPr>
            <a:spLocks noGrp="1"/>
          </p:cNvSpPr>
          <p:nvPr>
            <p:ph type="body" sz="quarter" idx="3"/>
          </p:nvPr>
        </p:nvSpPr>
        <p:spPr>
          <a:xfrm>
            <a:off x="1000284" y="3268861"/>
            <a:ext cx="8002270" cy="3096816"/>
          </a:xfrm>
          <a:prstGeom prst="rect">
            <a:avLst/>
          </a:prstGeom>
        </p:spPr>
        <p:txBody>
          <a:bodyPr vert="horz" lIns="96478" tIns="48239" rIns="96478" bIns="48239"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6536528"/>
            <a:ext cx="4334563" cy="344091"/>
          </a:xfrm>
          <a:prstGeom prst="rect">
            <a:avLst/>
          </a:prstGeom>
        </p:spPr>
        <p:txBody>
          <a:bodyPr vert="horz" lIns="96478" tIns="48239" rIns="96478" bIns="48239"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5665960" y="6536528"/>
            <a:ext cx="4334563" cy="344091"/>
          </a:xfrm>
          <a:prstGeom prst="rect">
            <a:avLst/>
          </a:prstGeom>
        </p:spPr>
        <p:txBody>
          <a:bodyPr vert="horz" lIns="96478" tIns="48239" rIns="96478" bIns="48239" rtlCol="0" anchor="b"/>
          <a:lstStyle>
            <a:lvl1pPr algn="r">
              <a:defRPr sz="1300"/>
            </a:lvl1pPr>
          </a:lstStyle>
          <a:p>
            <a:fld id="{48C2BD18-916D-4316-9741-7A885B3D2228}" type="slidenum">
              <a:rPr lang="ko-KR" altLang="en-US" smtClean="0"/>
              <a:pPr/>
              <a:t>‹#›</a:t>
            </a:fld>
            <a:endParaRPr lang="ko-KR" altLang="en-US"/>
          </a:p>
        </p:txBody>
      </p:sp>
    </p:spTree>
    <p:extLst>
      <p:ext uri="{BB962C8B-B14F-4D97-AF65-F5344CB8AC3E}">
        <p14:creationId xmlns:p14="http://schemas.microsoft.com/office/powerpoint/2010/main" xmlns="" val="29038141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슬라이드 노트 개체 틀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smtClean="0"/>
          </a:p>
        </p:txBody>
      </p:sp>
      <p:sp>
        <p:nvSpPr>
          <p:cNvPr id="47108" name="슬라이드 번호 개체 틀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굴림" pitchFamily="50" charset="-127"/>
                <a:ea typeface="굴림" pitchFamily="50" charset="-127"/>
              </a:defRPr>
            </a:lvl1pPr>
            <a:lvl2pPr marL="742890" indent="-285726" eaLnBrk="0" hangingPunct="0">
              <a:defRPr kumimoji="1">
                <a:solidFill>
                  <a:schemeClr val="tx1"/>
                </a:solidFill>
                <a:latin typeface="굴림" pitchFamily="50" charset="-127"/>
                <a:ea typeface="굴림" pitchFamily="50" charset="-127"/>
              </a:defRPr>
            </a:lvl2pPr>
            <a:lvl3pPr marL="1142906" indent="-228581" eaLnBrk="0" hangingPunct="0">
              <a:defRPr kumimoji="1">
                <a:solidFill>
                  <a:schemeClr val="tx1"/>
                </a:solidFill>
                <a:latin typeface="굴림" pitchFamily="50" charset="-127"/>
                <a:ea typeface="굴림" pitchFamily="50" charset="-127"/>
              </a:defRPr>
            </a:lvl3pPr>
            <a:lvl4pPr marL="1600070" indent="-228581" eaLnBrk="0" hangingPunct="0">
              <a:defRPr kumimoji="1">
                <a:solidFill>
                  <a:schemeClr val="tx1"/>
                </a:solidFill>
                <a:latin typeface="굴림" pitchFamily="50" charset="-127"/>
                <a:ea typeface="굴림" pitchFamily="50" charset="-127"/>
              </a:defRPr>
            </a:lvl4pPr>
            <a:lvl5pPr marL="2057232" indent="-228581" eaLnBrk="0" hangingPunct="0">
              <a:defRPr kumimoji="1">
                <a:solidFill>
                  <a:schemeClr val="tx1"/>
                </a:solidFill>
                <a:latin typeface="굴림" pitchFamily="50" charset="-127"/>
                <a:ea typeface="굴림" pitchFamily="50" charset="-127"/>
              </a:defRPr>
            </a:lvl5pPr>
            <a:lvl6pPr marL="2514394" indent="-228581" eaLnBrk="0" fontAlgn="base" hangingPunct="0">
              <a:spcBef>
                <a:spcPct val="0"/>
              </a:spcBef>
              <a:spcAft>
                <a:spcPct val="0"/>
              </a:spcAft>
              <a:defRPr kumimoji="1">
                <a:solidFill>
                  <a:schemeClr val="tx1"/>
                </a:solidFill>
                <a:latin typeface="굴림" pitchFamily="50" charset="-127"/>
                <a:ea typeface="굴림" pitchFamily="50" charset="-127"/>
              </a:defRPr>
            </a:lvl6pPr>
            <a:lvl7pPr marL="2971557" indent="-228581" eaLnBrk="0" fontAlgn="base" hangingPunct="0">
              <a:spcBef>
                <a:spcPct val="0"/>
              </a:spcBef>
              <a:spcAft>
                <a:spcPct val="0"/>
              </a:spcAft>
              <a:defRPr kumimoji="1">
                <a:solidFill>
                  <a:schemeClr val="tx1"/>
                </a:solidFill>
                <a:latin typeface="굴림" pitchFamily="50" charset="-127"/>
                <a:ea typeface="굴림" pitchFamily="50" charset="-127"/>
              </a:defRPr>
            </a:lvl7pPr>
            <a:lvl8pPr marL="3428719" indent="-228581" eaLnBrk="0" fontAlgn="base" hangingPunct="0">
              <a:spcBef>
                <a:spcPct val="0"/>
              </a:spcBef>
              <a:spcAft>
                <a:spcPct val="0"/>
              </a:spcAft>
              <a:defRPr kumimoji="1">
                <a:solidFill>
                  <a:schemeClr val="tx1"/>
                </a:solidFill>
                <a:latin typeface="굴림" pitchFamily="50" charset="-127"/>
                <a:ea typeface="굴림" pitchFamily="50" charset="-127"/>
              </a:defRPr>
            </a:lvl8pPr>
            <a:lvl9pPr marL="3885883" indent="-228581"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A499F94-3DD6-44B9-A7CE-682A13920859}" type="slidenum">
              <a:rPr lang="ko-KR" altLang="en-US">
                <a:solidFill>
                  <a:prstClr val="black"/>
                </a:solidFill>
              </a:rPr>
              <a:pPr eaLnBrk="1" hangingPunct="1"/>
              <a:t>6</a:t>
            </a:fld>
            <a:endParaRPr lang="ko-KR"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8C2BD18-916D-4316-9741-7A885B3D2228}" type="slidenum">
              <a:rPr lang="ko-KR" altLang="en-US" smtClean="0"/>
              <a:pPr/>
              <a:t>16</a:t>
            </a:fld>
            <a:endParaRPr lang="ko-KR" altLang="en-US"/>
          </a:p>
        </p:txBody>
      </p:sp>
    </p:spTree>
    <p:extLst>
      <p:ext uri="{BB962C8B-B14F-4D97-AF65-F5344CB8AC3E}">
        <p14:creationId xmlns:p14="http://schemas.microsoft.com/office/powerpoint/2010/main" xmlns="" val="393455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슬라이드 노트 개체 틀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smtClean="0"/>
          </a:p>
        </p:txBody>
      </p:sp>
      <p:sp>
        <p:nvSpPr>
          <p:cNvPr id="47108" name="슬라이드 번호 개체 틀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굴림" pitchFamily="50" charset="-127"/>
                <a:ea typeface="굴림" pitchFamily="50" charset="-127"/>
              </a:defRPr>
            </a:lvl1pPr>
            <a:lvl2pPr marL="742890" indent="-285726" eaLnBrk="0" hangingPunct="0">
              <a:defRPr kumimoji="1">
                <a:solidFill>
                  <a:schemeClr val="tx1"/>
                </a:solidFill>
                <a:latin typeface="굴림" pitchFamily="50" charset="-127"/>
                <a:ea typeface="굴림" pitchFamily="50" charset="-127"/>
              </a:defRPr>
            </a:lvl2pPr>
            <a:lvl3pPr marL="1142906" indent="-228581" eaLnBrk="0" hangingPunct="0">
              <a:defRPr kumimoji="1">
                <a:solidFill>
                  <a:schemeClr val="tx1"/>
                </a:solidFill>
                <a:latin typeface="굴림" pitchFamily="50" charset="-127"/>
                <a:ea typeface="굴림" pitchFamily="50" charset="-127"/>
              </a:defRPr>
            </a:lvl3pPr>
            <a:lvl4pPr marL="1600070" indent="-228581" eaLnBrk="0" hangingPunct="0">
              <a:defRPr kumimoji="1">
                <a:solidFill>
                  <a:schemeClr val="tx1"/>
                </a:solidFill>
                <a:latin typeface="굴림" pitchFamily="50" charset="-127"/>
                <a:ea typeface="굴림" pitchFamily="50" charset="-127"/>
              </a:defRPr>
            </a:lvl4pPr>
            <a:lvl5pPr marL="2057232" indent="-228581" eaLnBrk="0" hangingPunct="0">
              <a:defRPr kumimoji="1">
                <a:solidFill>
                  <a:schemeClr val="tx1"/>
                </a:solidFill>
                <a:latin typeface="굴림" pitchFamily="50" charset="-127"/>
                <a:ea typeface="굴림" pitchFamily="50" charset="-127"/>
              </a:defRPr>
            </a:lvl5pPr>
            <a:lvl6pPr marL="2514394" indent="-228581" eaLnBrk="0" fontAlgn="base" hangingPunct="0">
              <a:spcBef>
                <a:spcPct val="0"/>
              </a:spcBef>
              <a:spcAft>
                <a:spcPct val="0"/>
              </a:spcAft>
              <a:defRPr kumimoji="1">
                <a:solidFill>
                  <a:schemeClr val="tx1"/>
                </a:solidFill>
                <a:latin typeface="굴림" pitchFamily="50" charset="-127"/>
                <a:ea typeface="굴림" pitchFamily="50" charset="-127"/>
              </a:defRPr>
            </a:lvl6pPr>
            <a:lvl7pPr marL="2971557" indent="-228581" eaLnBrk="0" fontAlgn="base" hangingPunct="0">
              <a:spcBef>
                <a:spcPct val="0"/>
              </a:spcBef>
              <a:spcAft>
                <a:spcPct val="0"/>
              </a:spcAft>
              <a:defRPr kumimoji="1">
                <a:solidFill>
                  <a:schemeClr val="tx1"/>
                </a:solidFill>
                <a:latin typeface="굴림" pitchFamily="50" charset="-127"/>
                <a:ea typeface="굴림" pitchFamily="50" charset="-127"/>
              </a:defRPr>
            </a:lvl7pPr>
            <a:lvl8pPr marL="3428719" indent="-228581" eaLnBrk="0" fontAlgn="base" hangingPunct="0">
              <a:spcBef>
                <a:spcPct val="0"/>
              </a:spcBef>
              <a:spcAft>
                <a:spcPct val="0"/>
              </a:spcAft>
              <a:defRPr kumimoji="1">
                <a:solidFill>
                  <a:schemeClr val="tx1"/>
                </a:solidFill>
                <a:latin typeface="굴림" pitchFamily="50" charset="-127"/>
                <a:ea typeface="굴림" pitchFamily="50" charset="-127"/>
              </a:defRPr>
            </a:lvl8pPr>
            <a:lvl9pPr marL="3885883" indent="-228581"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A499F94-3DD6-44B9-A7CE-682A13920859}" type="slidenum">
              <a:rPr lang="ko-KR" altLang="en-US">
                <a:solidFill>
                  <a:prstClr val="black"/>
                </a:solidFill>
              </a:rPr>
              <a:pPr eaLnBrk="1" hangingPunct="1"/>
              <a:t>36</a:t>
            </a:fld>
            <a:endParaRPr lang="ko-KR"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슬라이드 노트 개체 틀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smtClean="0"/>
          </a:p>
        </p:txBody>
      </p:sp>
      <p:sp>
        <p:nvSpPr>
          <p:cNvPr id="47108" name="슬라이드 번호 개체 틀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굴림" pitchFamily="50" charset="-127"/>
                <a:ea typeface="굴림" pitchFamily="50" charset="-127"/>
              </a:defRPr>
            </a:lvl1pPr>
            <a:lvl2pPr marL="742890" indent="-285726" eaLnBrk="0" hangingPunct="0">
              <a:defRPr kumimoji="1">
                <a:solidFill>
                  <a:schemeClr val="tx1"/>
                </a:solidFill>
                <a:latin typeface="굴림" pitchFamily="50" charset="-127"/>
                <a:ea typeface="굴림" pitchFamily="50" charset="-127"/>
              </a:defRPr>
            </a:lvl2pPr>
            <a:lvl3pPr marL="1142906" indent="-228581" eaLnBrk="0" hangingPunct="0">
              <a:defRPr kumimoji="1">
                <a:solidFill>
                  <a:schemeClr val="tx1"/>
                </a:solidFill>
                <a:latin typeface="굴림" pitchFamily="50" charset="-127"/>
                <a:ea typeface="굴림" pitchFamily="50" charset="-127"/>
              </a:defRPr>
            </a:lvl3pPr>
            <a:lvl4pPr marL="1600070" indent="-228581" eaLnBrk="0" hangingPunct="0">
              <a:defRPr kumimoji="1">
                <a:solidFill>
                  <a:schemeClr val="tx1"/>
                </a:solidFill>
                <a:latin typeface="굴림" pitchFamily="50" charset="-127"/>
                <a:ea typeface="굴림" pitchFamily="50" charset="-127"/>
              </a:defRPr>
            </a:lvl4pPr>
            <a:lvl5pPr marL="2057232" indent="-228581" eaLnBrk="0" hangingPunct="0">
              <a:defRPr kumimoji="1">
                <a:solidFill>
                  <a:schemeClr val="tx1"/>
                </a:solidFill>
                <a:latin typeface="굴림" pitchFamily="50" charset="-127"/>
                <a:ea typeface="굴림" pitchFamily="50" charset="-127"/>
              </a:defRPr>
            </a:lvl5pPr>
            <a:lvl6pPr marL="2514394" indent="-228581" eaLnBrk="0" fontAlgn="base" hangingPunct="0">
              <a:spcBef>
                <a:spcPct val="0"/>
              </a:spcBef>
              <a:spcAft>
                <a:spcPct val="0"/>
              </a:spcAft>
              <a:defRPr kumimoji="1">
                <a:solidFill>
                  <a:schemeClr val="tx1"/>
                </a:solidFill>
                <a:latin typeface="굴림" pitchFamily="50" charset="-127"/>
                <a:ea typeface="굴림" pitchFamily="50" charset="-127"/>
              </a:defRPr>
            </a:lvl6pPr>
            <a:lvl7pPr marL="2971557" indent="-228581" eaLnBrk="0" fontAlgn="base" hangingPunct="0">
              <a:spcBef>
                <a:spcPct val="0"/>
              </a:spcBef>
              <a:spcAft>
                <a:spcPct val="0"/>
              </a:spcAft>
              <a:defRPr kumimoji="1">
                <a:solidFill>
                  <a:schemeClr val="tx1"/>
                </a:solidFill>
                <a:latin typeface="굴림" pitchFamily="50" charset="-127"/>
                <a:ea typeface="굴림" pitchFamily="50" charset="-127"/>
              </a:defRPr>
            </a:lvl7pPr>
            <a:lvl8pPr marL="3428719" indent="-228581" eaLnBrk="0" fontAlgn="base" hangingPunct="0">
              <a:spcBef>
                <a:spcPct val="0"/>
              </a:spcBef>
              <a:spcAft>
                <a:spcPct val="0"/>
              </a:spcAft>
              <a:defRPr kumimoji="1">
                <a:solidFill>
                  <a:schemeClr val="tx1"/>
                </a:solidFill>
                <a:latin typeface="굴림" pitchFamily="50" charset="-127"/>
                <a:ea typeface="굴림" pitchFamily="50" charset="-127"/>
              </a:defRPr>
            </a:lvl8pPr>
            <a:lvl9pPr marL="3885883" indent="-228581"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fld id="{8A499F94-3DD6-44B9-A7CE-682A13920859}" type="slidenum">
              <a:rPr lang="ko-KR" altLang="en-US">
                <a:solidFill>
                  <a:prstClr val="black"/>
                </a:solidFill>
              </a:rPr>
              <a:pPr eaLnBrk="1" hangingPunct="1"/>
              <a:t>46</a:t>
            </a:fld>
            <a:endParaRPr lang="ko-KR"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Ref idx="1002">
        <a:schemeClr val="bg2"/>
      </p:bgRef>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77825" y="6507163"/>
            <a:ext cx="7056438"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latinLnBrk="0" hangingPunct="1">
              <a:spcBef>
                <a:spcPct val="0"/>
              </a:spcBef>
              <a:spcAft>
                <a:spcPct val="0"/>
              </a:spcAft>
              <a:defRPr/>
            </a:pPr>
            <a:r>
              <a:rPr kumimoji="0" lang="en-US" altLang="ko-KR" sz="1300" i="1" smtClean="0">
                <a:solidFill>
                  <a:prstClr val="white"/>
                </a:solidFill>
                <a:latin typeface="Tahoma" pitchFamily="34" charset="0"/>
                <a:cs typeface="Tahoma" pitchFamily="34" charset="0"/>
              </a:rPr>
              <a:t>Work for more trusted and promising world in the young, wise and mobile way</a:t>
            </a:r>
          </a:p>
        </p:txBody>
      </p:sp>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baseline="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endParaRPr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ko-KR" altLang="en-US" smtClean="0"/>
              <a:t>마스터 부제목 스타일 편집</a:t>
            </a:r>
            <a:endParaRPr lang="en-US"/>
          </a:p>
        </p:txBody>
      </p:sp>
    </p:spTree>
    <p:extLst>
      <p:ext uri="{BB962C8B-B14F-4D97-AF65-F5344CB8AC3E}">
        <p14:creationId xmlns:p14="http://schemas.microsoft.com/office/powerpoint/2010/main" xmlns="" val="28995517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latinLnBrk="0">
              <a:spcBef>
                <a:spcPct val="0"/>
              </a:spcBef>
              <a:spcAft>
                <a:spcPct val="0"/>
              </a:spcAft>
              <a:defRPr/>
            </a:pPr>
            <a:endParaRPr lang="en-US">
              <a:solidFill>
                <a:prstClr val="white"/>
              </a:solidFill>
            </a:endParaRPr>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latinLnBrk="0">
              <a:spcBef>
                <a:spcPct val="0"/>
              </a:spcBef>
              <a:spcAft>
                <a:spcPct val="0"/>
              </a:spcAft>
              <a:defRPr/>
            </a:pPr>
            <a:endParaRPr lang="en-US">
              <a:solidFill>
                <a:prstClr val="white"/>
              </a:solidFill>
            </a:endParaRPr>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latinLnBrk="0">
              <a:spcBef>
                <a:spcPct val="0"/>
              </a:spcBef>
              <a:spcAft>
                <a:spcPct val="0"/>
              </a:spcAft>
              <a:defRPr/>
            </a:pPr>
            <a:endParaRPr lang="en-US">
              <a:solidFill>
                <a:prstClr val="black"/>
              </a:solidFill>
              <a:ea typeface="굴림" pitchFamily="50" charset="-127"/>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latinLnBrk="0">
              <a:spcBef>
                <a:spcPct val="0"/>
              </a:spcBef>
              <a:spcAft>
                <a:spcPct val="0"/>
              </a:spcAft>
              <a:defRPr/>
            </a:pPr>
            <a:endParaRPr lang="en-US">
              <a:solidFill>
                <a:prstClr val="black"/>
              </a:solidFill>
              <a:ea typeface="굴림" pitchFamily="50" charset="-127"/>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ko-KR" altLang="en-US" smtClean="0"/>
              <a:t>마스터 제목 스타일 편집</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ko-KR" altLang="en-US" smtClean="0"/>
              <a:t>마스터 텍스트 스타일을 편집합니다</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ko-KR" altLang="en-US" noProof="0" smtClean="0"/>
              <a:t>그림을 추가하려면 아이콘을 클릭하십시오</a:t>
            </a:r>
            <a:endParaRPr lang="en-US" noProof="0" dirty="0"/>
          </a:p>
        </p:txBody>
      </p:sp>
      <p:sp>
        <p:nvSpPr>
          <p:cNvPr id="9" name="Slide Number Placeholder 6"/>
          <p:cNvSpPr>
            <a:spLocks noGrp="1"/>
          </p:cNvSpPr>
          <p:nvPr>
            <p:ph type="sldNum" sz="quarter" idx="10"/>
          </p:nvPr>
        </p:nvSpPr>
        <p:spPr>
          <a:xfrm>
            <a:off x="8077200" y="6356350"/>
            <a:ext cx="609600" cy="365125"/>
          </a:xfrm>
        </p:spPr>
        <p:txBody>
          <a:bodyPr/>
          <a:lstStyle>
            <a:lvl1pPr>
              <a:defRPr>
                <a:solidFill>
                  <a:schemeClr val="tx2">
                    <a:shade val="90000"/>
                  </a:schemeClr>
                </a:solidFill>
              </a:defRPr>
            </a:lvl1pPr>
          </a:lstStyle>
          <a:p>
            <a:pPr>
              <a:defRPr/>
            </a:pPr>
            <a:fld id="{0F00207D-D500-424D-B682-6512DFDFA9BF}"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10"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350105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Slide Number Placeholder 5"/>
          <p:cNvSpPr>
            <a:spLocks noGrp="1"/>
          </p:cNvSpPr>
          <p:nvPr>
            <p:ph type="sldNum" sz="quarter" idx="10"/>
          </p:nvPr>
        </p:nvSpPr>
        <p:spPr/>
        <p:txBody>
          <a:bodyPr/>
          <a:lstStyle>
            <a:lvl1pPr>
              <a:defRPr>
                <a:solidFill>
                  <a:schemeClr val="tx2">
                    <a:shade val="90000"/>
                  </a:schemeClr>
                </a:solidFill>
              </a:defRPr>
            </a:lvl1pPr>
          </a:lstStyle>
          <a:p>
            <a:pPr>
              <a:defRPr/>
            </a:pPr>
            <a:fld id="{2D1391FB-F5D4-40D4-BA88-53CF70B4835C}"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5"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557579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ko-KR" altLang="en-US" smtClean="0"/>
              <a:t>마스터 제목 스타일 편집</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Slide Number Placeholder 5"/>
          <p:cNvSpPr>
            <a:spLocks noGrp="1"/>
          </p:cNvSpPr>
          <p:nvPr>
            <p:ph type="sldNum" sz="quarter" idx="10"/>
          </p:nvPr>
        </p:nvSpPr>
        <p:spPr/>
        <p:txBody>
          <a:bodyPr/>
          <a:lstStyle>
            <a:lvl1pPr>
              <a:defRPr>
                <a:solidFill>
                  <a:schemeClr val="tx2">
                    <a:shade val="90000"/>
                  </a:schemeClr>
                </a:solidFill>
              </a:defRPr>
            </a:lvl1pPr>
          </a:lstStyle>
          <a:p>
            <a:pPr>
              <a:defRPr/>
            </a:pPr>
            <a:fld id="{2A2BB128-D588-47CE-BA39-AB2AF3574CDB}"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5"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346627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395288" y="260350"/>
          <a:ext cx="8353425" cy="427004"/>
        </p:xfrm>
        <a:graphic>
          <a:graphicData uri="http://schemas.openxmlformats.org/drawingml/2006/table">
            <a:tbl>
              <a:tblPr firstRow="1" bandRow="1">
                <a:tableStyleId>{5C22544A-7EE6-4342-B048-85BDC9FD1C3A}</a:tableStyleId>
              </a:tblPr>
              <a:tblGrid>
                <a:gridCol w="936160"/>
                <a:gridCol w="2880491"/>
                <a:gridCol w="864147"/>
                <a:gridCol w="1584270"/>
                <a:gridCol w="738139"/>
                <a:gridCol w="1350218"/>
              </a:tblGrid>
              <a:tr h="288925">
                <a:tc>
                  <a:txBody>
                    <a:bodyPr/>
                    <a:lstStyle/>
                    <a:p>
                      <a:pPr latinLnBrk="1"/>
                      <a:r>
                        <a:rPr lang="en-US" altLang="ko-KR" sz="1100" b="0" dirty="0" smtClean="0">
                          <a:solidFill>
                            <a:schemeClr val="tx1"/>
                          </a:solidFill>
                          <a:latin typeface="+mn-ea"/>
                          <a:ea typeface="+mn-ea"/>
                        </a:rPr>
                        <a:t>Screen name</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100" b="0" dirty="0" smtClean="0">
                          <a:solidFill>
                            <a:schemeClr val="tx1"/>
                          </a:solidFill>
                          <a:latin typeface="+mn-ea"/>
                          <a:ea typeface="+mn-ea"/>
                        </a:rPr>
                        <a:t>Screen ID</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100" b="0" dirty="0" smtClean="0">
                          <a:solidFill>
                            <a:schemeClr val="tx1"/>
                          </a:solidFill>
                          <a:latin typeface="+mn-ea"/>
                          <a:ea typeface="+mn-ea"/>
                        </a:rPr>
                        <a:t>Status</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a:xfrm>
            <a:off x="467544" y="1916832"/>
            <a:ext cx="8229600" cy="438912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슬라이드 번호 개체 틀 17"/>
          <p:cNvSpPr>
            <a:spLocks noGrp="1"/>
          </p:cNvSpPr>
          <p:nvPr>
            <p:ph type="sldNum" sz="quarter" idx="10"/>
          </p:nvPr>
        </p:nvSpPr>
        <p:spPr/>
        <p:txBody>
          <a:bodyPr/>
          <a:lstStyle>
            <a:lvl1pPr>
              <a:defRPr>
                <a:solidFill>
                  <a:schemeClr val="tx2">
                    <a:shade val="90000"/>
                  </a:schemeClr>
                </a:solidFill>
              </a:defRPr>
            </a:lvl1pPr>
          </a:lstStyle>
          <a:p>
            <a:pPr>
              <a:defRPr/>
            </a:pPr>
            <a:fld id="{1FC78A66-BE8F-41BC-9C2B-989156FB2F50}"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6"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345987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ko-KR" altLang="en-US" smtClean="0"/>
              <a:t>마스터 제목 스타일 편집</a:t>
            </a:r>
            <a:endParaRPr lang="en-US"/>
          </a:p>
        </p:txBody>
      </p:sp>
      <p:sp>
        <p:nvSpPr>
          <p:cNvPr id="3" name="Content Placeholder 2"/>
          <p:cNvSpPr>
            <a:spLocks noGrp="1"/>
          </p:cNvSpPr>
          <p:nvPr>
            <p:ph idx="1"/>
          </p:nvPr>
        </p:nvSpPr>
        <p:spPr>
          <a:xfrm>
            <a:off x="467544" y="1916832"/>
            <a:ext cx="8229600" cy="438912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슬라이드 번호 개체 틀 17"/>
          <p:cNvSpPr>
            <a:spLocks noGrp="1"/>
          </p:cNvSpPr>
          <p:nvPr>
            <p:ph type="sldNum" sz="quarter" idx="10"/>
          </p:nvPr>
        </p:nvSpPr>
        <p:spPr/>
        <p:txBody>
          <a:bodyPr/>
          <a:lstStyle>
            <a:lvl1pPr>
              <a:defRPr>
                <a:solidFill>
                  <a:schemeClr val="tx2">
                    <a:shade val="90000"/>
                  </a:schemeClr>
                </a:solidFill>
              </a:defRPr>
            </a:lvl1pPr>
          </a:lstStyle>
          <a:p>
            <a:pPr>
              <a:defRPr/>
            </a:pPr>
            <a:fld id="{24ECC27F-C5B6-4910-95AE-65D562BC6B75}"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5"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p>
        </p:txBody>
      </p:sp>
    </p:spTree>
    <p:extLst>
      <p:ext uri="{BB962C8B-B14F-4D97-AF65-F5344CB8AC3E}">
        <p14:creationId xmlns:p14="http://schemas.microsoft.com/office/powerpoint/2010/main" xmlns="" val="238689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ko-KR" altLang="en-US" smtClean="0"/>
              <a:t>마스터 제목 스타일 편집</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ko-KR" altLang="en-US" smtClean="0"/>
              <a:t>마스터 텍스트 스타일을 편집합니다</a:t>
            </a:r>
          </a:p>
        </p:txBody>
      </p:sp>
      <p:sp>
        <p:nvSpPr>
          <p:cNvPr id="4" name="Footer Placeholder 21"/>
          <p:cNvSpPr>
            <a:spLocks noGrp="1"/>
          </p:cNvSpPr>
          <p:nvPr>
            <p:ph type="ftr" sz="quarter" idx="10"/>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DBF5F9">
                    <a:shade val="90000"/>
                  </a:srgbClr>
                </a:solidFill>
              </a:rPr>
              <a:t>Work for more trusted and promising world in the young, wise and mobile way</a:t>
            </a:r>
            <a:endParaRPr lang="en-US" altLang="ko-KR" dirty="0">
              <a:solidFill>
                <a:srgbClr val="DBF5F9">
                  <a:shade val="90000"/>
                </a:srgbClr>
              </a:solidFill>
            </a:endParaRPr>
          </a:p>
        </p:txBody>
      </p:sp>
    </p:spTree>
    <p:extLst>
      <p:ext uri="{BB962C8B-B14F-4D97-AF65-F5344CB8AC3E}">
        <p14:creationId xmlns:p14="http://schemas.microsoft.com/office/powerpoint/2010/main" xmlns="" val="212958843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Slide Number Placeholder 6"/>
          <p:cNvSpPr>
            <a:spLocks noGrp="1"/>
          </p:cNvSpPr>
          <p:nvPr>
            <p:ph type="sldNum" sz="quarter" idx="10"/>
          </p:nvPr>
        </p:nvSpPr>
        <p:spPr/>
        <p:txBody>
          <a:bodyPr/>
          <a:lstStyle>
            <a:lvl1pPr>
              <a:defRPr>
                <a:solidFill>
                  <a:schemeClr val="tx2">
                    <a:shade val="90000"/>
                  </a:schemeClr>
                </a:solidFill>
              </a:defRPr>
            </a:lvl1pPr>
          </a:lstStyle>
          <a:p>
            <a:pPr>
              <a:defRPr/>
            </a:pPr>
            <a:fld id="{8EC0F6BA-E577-4CF5-918F-3F985BF11BC3}"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6"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234688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ko-KR" altLang="en-US" smtClean="0"/>
              <a:t>마스터 텍스트 스타일을 편집합니다</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ko-KR" altLang="en-US" smtClean="0"/>
              <a:t>마스터 텍스트 스타일을 편집합니다</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Slide Number Placeholder 8"/>
          <p:cNvSpPr>
            <a:spLocks noGrp="1"/>
          </p:cNvSpPr>
          <p:nvPr>
            <p:ph type="sldNum" sz="quarter" idx="10"/>
          </p:nvPr>
        </p:nvSpPr>
        <p:spPr/>
        <p:txBody>
          <a:bodyPr/>
          <a:lstStyle>
            <a:lvl1pPr>
              <a:defRPr>
                <a:solidFill>
                  <a:schemeClr val="tx2">
                    <a:shade val="90000"/>
                  </a:schemeClr>
                </a:solidFill>
              </a:defRPr>
            </a:lvl1pPr>
          </a:lstStyle>
          <a:p>
            <a:pPr>
              <a:defRPr/>
            </a:pPr>
            <a:fld id="{1C817552-2610-4D7B-9990-850664033848}"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8"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16666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graphicFrame>
        <p:nvGraphicFramePr>
          <p:cNvPr id="3" name="표 2"/>
          <p:cNvGraphicFramePr>
            <a:graphicFrameLocks noGrp="1"/>
          </p:cNvGraphicFramePr>
          <p:nvPr/>
        </p:nvGraphicFramePr>
        <p:xfrm>
          <a:off x="395288" y="260350"/>
          <a:ext cx="8353425" cy="427004"/>
        </p:xfrm>
        <a:graphic>
          <a:graphicData uri="http://schemas.openxmlformats.org/drawingml/2006/table">
            <a:tbl>
              <a:tblPr firstRow="1" bandRow="1">
                <a:tableStyleId>{5C22544A-7EE6-4342-B048-85BDC9FD1C3A}</a:tableStyleId>
              </a:tblPr>
              <a:tblGrid>
                <a:gridCol w="936160"/>
                <a:gridCol w="2880491"/>
                <a:gridCol w="864147"/>
                <a:gridCol w="1584270"/>
                <a:gridCol w="738139"/>
                <a:gridCol w="1350218"/>
              </a:tblGrid>
              <a:tr h="288925">
                <a:tc>
                  <a:txBody>
                    <a:bodyPr/>
                    <a:lstStyle/>
                    <a:p>
                      <a:pPr latinLnBrk="1"/>
                      <a:r>
                        <a:rPr lang="en-US" altLang="ko-KR" sz="1100" b="0" dirty="0" smtClean="0">
                          <a:solidFill>
                            <a:schemeClr val="tx1"/>
                          </a:solidFill>
                          <a:latin typeface="+mn-ea"/>
                          <a:ea typeface="+mn-ea"/>
                        </a:rPr>
                        <a:t>Screen name</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100" b="0" dirty="0" smtClean="0">
                          <a:solidFill>
                            <a:schemeClr val="tx1"/>
                          </a:solidFill>
                          <a:latin typeface="+mn-ea"/>
                          <a:ea typeface="+mn-ea"/>
                        </a:rPr>
                        <a:t>Screen ID</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100" b="0" dirty="0" smtClean="0">
                          <a:solidFill>
                            <a:schemeClr val="tx1"/>
                          </a:solidFill>
                          <a:latin typeface="+mn-ea"/>
                          <a:ea typeface="+mn-ea"/>
                        </a:rPr>
                        <a:t>Status</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ko-KR" altLang="en-US" smtClean="0"/>
              <a:t>마스터 제목 스타일 편집</a:t>
            </a:r>
            <a:endParaRPr lang="en-US"/>
          </a:p>
        </p:txBody>
      </p:sp>
      <p:sp>
        <p:nvSpPr>
          <p:cNvPr id="4" name="Slide Number Placeholder 4"/>
          <p:cNvSpPr>
            <a:spLocks noGrp="1"/>
          </p:cNvSpPr>
          <p:nvPr>
            <p:ph type="sldNum" sz="quarter" idx="10"/>
          </p:nvPr>
        </p:nvSpPr>
        <p:spPr/>
        <p:txBody>
          <a:bodyPr/>
          <a:lstStyle>
            <a:lvl1pPr>
              <a:defRPr>
                <a:solidFill>
                  <a:schemeClr val="tx2">
                    <a:shade val="90000"/>
                  </a:schemeClr>
                </a:solidFill>
              </a:defRPr>
            </a:lvl1pPr>
          </a:lstStyle>
          <a:p>
            <a:pPr>
              <a:defRPr/>
            </a:pPr>
            <a:fld id="{8A932288-896F-49DA-BACF-08942CB56300}"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5"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280057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graphicFrame>
        <p:nvGraphicFramePr>
          <p:cNvPr id="2" name="표 1"/>
          <p:cNvGraphicFramePr>
            <a:graphicFrameLocks noGrp="1"/>
          </p:cNvGraphicFramePr>
          <p:nvPr/>
        </p:nvGraphicFramePr>
        <p:xfrm>
          <a:off x="395288" y="260350"/>
          <a:ext cx="8353425" cy="427004"/>
        </p:xfrm>
        <a:graphic>
          <a:graphicData uri="http://schemas.openxmlformats.org/drawingml/2006/table">
            <a:tbl>
              <a:tblPr firstRow="1" bandRow="1">
                <a:tableStyleId>{5C22544A-7EE6-4342-B048-85BDC9FD1C3A}</a:tableStyleId>
              </a:tblPr>
              <a:tblGrid>
                <a:gridCol w="936160"/>
                <a:gridCol w="2880491"/>
                <a:gridCol w="864147"/>
                <a:gridCol w="1584270"/>
                <a:gridCol w="738139"/>
                <a:gridCol w="1350218"/>
              </a:tblGrid>
              <a:tr h="288925">
                <a:tc>
                  <a:txBody>
                    <a:bodyPr/>
                    <a:lstStyle/>
                    <a:p>
                      <a:pPr latinLnBrk="1"/>
                      <a:r>
                        <a:rPr lang="en-US" altLang="ko-KR" sz="1100" b="0" dirty="0" smtClean="0">
                          <a:solidFill>
                            <a:schemeClr val="tx1"/>
                          </a:solidFill>
                          <a:latin typeface="+mn-ea"/>
                          <a:ea typeface="+mn-ea"/>
                        </a:rPr>
                        <a:t>Screen name</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100" b="0" dirty="0" smtClean="0">
                          <a:solidFill>
                            <a:schemeClr val="tx1"/>
                          </a:solidFill>
                          <a:latin typeface="+mn-ea"/>
                          <a:ea typeface="+mn-ea"/>
                        </a:rPr>
                        <a:t>Screen ID</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100" b="0" dirty="0" smtClean="0">
                          <a:solidFill>
                            <a:schemeClr val="tx1"/>
                          </a:solidFill>
                          <a:latin typeface="+mn-ea"/>
                          <a:ea typeface="+mn-ea"/>
                        </a:rPr>
                        <a:t>Status</a:t>
                      </a:r>
                      <a:endParaRPr lang="ko-KR" altLang="en-US" sz="1100" b="0" dirty="0">
                        <a:solidFill>
                          <a:schemeClr val="tx1"/>
                        </a:solidFill>
                        <a:latin typeface="+mn-ea"/>
                        <a:ea typeface="+mn-ea"/>
                      </a:endParaRPr>
                    </a:p>
                  </a:txBody>
                  <a:tcPr marL="91445" marR="91445" marT="45862" marB="45862">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100" b="0" dirty="0">
                        <a:solidFill>
                          <a:schemeClr val="tx1"/>
                        </a:solidFill>
                        <a:latin typeface="+mn-ea"/>
                        <a:ea typeface="+mn-ea"/>
                      </a:endParaRPr>
                    </a:p>
                  </a:txBody>
                  <a:tcPr marL="91445" marR="91445" marT="45862" marB="45862">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Slide Number Placeholder 3"/>
          <p:cNvSpPr>
            <a:spLocks noGrp="1"/>
          </p:cNvSpPr>
          <p:nvPr>
            <p:ph type="sldNum" sz="quarter" idx="10"/>
          </p:nvPr>
        </p:nvSpPr>
        <p:spPr/>
        <p:txBody>
          <a:bodyPr/>
          <a:lstStyle>
            <a:lvl1pPr>
              <a:defRPr>
                <a:solidFill>
                  <a:schemeClr val="tx2">
                    <a:shade val="90000"/>
                  </a:schemeClr>
                </a:solidFill>
              </a:defRPr>
            </a:lvl1pPr>
          </a:lstStyle>
          <a:p>
            <a:pPr>
              <a:defRPr/>
            </a:pPr>
            <a:fld id="{07B11BD9-D547-4857-8D78-A83FCA42C1CC}"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4"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22749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ko-KR" altLang="en-US" smtClean="0"/>
              <a:t>마스터 제목 스타일 편집</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ko-KR" altLang="en-US" smtClean="0"/>
              <a:t>마스터 텍스트 스타일을 편집합니다</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Slide Number Placeholder 6"/>
          <p:cNvSpPr>
            <a:spLocks noGrp="1"/>
          </p:cNvSpPr>
          <p:nvPr>
            <p:ph type="sldNum" sz="quarter" idx="10"/>
          </p:nvPr>
        </p:nvSpPr>
        <p:spPr/>
        <p:txBody>
          <a:bodyPr/>
          <a:lstStyle>
            <a:lvl1pPr>
              <a:defRPr>
                <a:solidFill>
                  <a:schemeClr val="tx2">
                    <a:shade val="90000"/>
                  </a:schemeClr>
                </a:solidFill>
              </a:defRPr>
            </a:lvl1pPr>
          </a:lstStyle>
          <a:p>
            <a:pPr>
              <a:defRPr/>
            </a:pPr>
            <a:fld id="{A3ED662C-9B99-4945-B812-0E47F0C71D52}" type="slidenum">
              <a:rPr lang="en-US" altLang="ko-KR">
                <a:solidFill>
                  <a:srgbClr val="04617B">
                    <a:shade val="90000"/>
                  </a:srgbClr>
                </a:solidFill>
              </a:rPr>
              <a:pPr>
                <a:defRPr/>
              </a:pPr>
              <a:t>‹#›</a:t>
            </a:fld>
            <a:endParaRPr lang="en-US" altLang="ko-KR">
              <a:solidFill>
                <a:srgbClr val="04617B">
                  <a:shade val="90000"/>
                </a:srgbClr>
              </a:solidFill>
            </a:endParaRPr>
          </a:p>
        </p:txBody>
      </p:sp>
      <p:sp>
        <p:nvSpPr>
          <p:cNvPr id="6" name="Footer Placeholder 21"/>
          <p:cNvSpPr>
            <a:spLocks noGrp="1"/>
          </p:cNvSpPr>
          <p:nvPr>
            <p:ph type="ftr" sz="quarter" idx="11"/>
          </p:nvPr>
        </p:nvSpPr>
        <p:spPr/>
        <p:txBody>
          <a:bodyPr/>
          <a:lstStyle>
            <a:lvl1pPr algn="l" eaLnBrk="1" latinLnBrk="0" hangingPunct="1">
              <a:defRPr kumimoji="0" sz="1300" i="1">
                <a:solidFill>
                  <a:schemeClr val="tx2">
                    <a:shade val="90000"/>
                  </a:schemeClr>
                </a:solidFill>
                <a:latin typeface="Tahoma" pitchFamily="34" charset="0"/>
                <a:cs typeface="Tahoma" pitchFamily="34" charset="0"/>
              </a:defRPr>
            </a:lvl1p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39432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latinLnBrk="0">
              <a:spcBef>
                <a:spcPct val="0"/>
              </a:spcBef>
              <a:spcAft>
                <a:spcPct val="0"/>
              </a:spcAft>
              <a:defRPr/>
            </a:pPr>
            <a:endParaRPr lang="en-US">
              <a:solidFill>
                <a:prstClr val="black"/>
              </a:solidFill>
              <a:ea typeface="굴림" pitchFamily="50" charset="-127"/>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latinLnBrk="0">
              <a:spcBef>
                <a:spcPct val="0"/>
              </a:spcBef>
              <a:spcAft>
                <a:spcPct val="0"/>
              </a:spcAft>
              <a:defRPr/>
            </a:pPr>
            <a:endParaRPr lang="en-US">
              <a:solidFill>
                <a:prstClr val="black"/>
              </a:solidFill>
              <a:ea typeface="굴림" pitchFamily="50" charset="-127"/>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ko-KR" altLang="en-US" smtClean="0"/>
              <a:t>마스터 제목 스타일 편집</a:t>
            </a:r>
            <a:endParaRPr lang="en-US" smtClean="0"/>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smtClean="0"/>
          </a:p>
        </p:txBody>
      </p:sp>
      <p:sp>
        <p:nvSpPr>
          <p:cNvPr id="22" name="Footer Placeholder 21"/>
          <p:cNvSpPr>
            <a:spLocks noGrp="1"/>
          </p:cNvSpPr>
          <p:nvPr>
            <p:ph type="ftr" sz="quarter" idx="3"/>
          </p:nvPr>
        </p:nvSpPr>
        <p:spPr>
          <a:xfrm>
            <a:off x="468313" y="6381750"/>
            <a:ext cx="7056437" cy="365125"/>
          </a:xfrm>
          <a:prstGeom prst="rect">
            <a:avLst/>
          </a:prstGeom>
        </p:spPr>
        <p:txBody>
          <a:bodyPr vert="horz" lIns="0" tIns="0" rIns="0" bIns="0" anchor="b"/>
          <a:lstStyle>
            <a:lvl1pPr algn="l" eaLnBrk="1" latinLnBrk="0" hangingPunct="1">
              <a:defRPr kumimoji="0" sz="1300" i="1">
                <a:solidFill>
                  <a:schemeClr val="tx2">
                    <a:shade val="90000"/>
                  </a:schemeClr>
                </a:solidFill>
                <a:latin typeface="Tahoma" pitchFamily="34" charset="0"/>
                <a:ea typeface="Tahoma" pitchFamily="34" charset="0"/>
                <a:cs typeface="Tahoma" pitchFamily="34" charset="0"/>
              </a:defRPr>
            </a:lvl1pPr>
          </a:lstStyle>
          <a:p>
            <a:pPr fontAlgn="base">
              <a:spcBef>
                <a:spcPct val="0"/>
              </a:spcBef>
              <a:spcAft>
                <a:spcPct val="0"/>
              </a:spcAft>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latinLnBrk="0">
              <a:defRPr kumimoji="0" sz="1300" b="1">
                <a:solidFill>
                  <a:srgbClr val="045C75"/>
                </a:solidFill>
                <a:latin typeface="Tahoma" pitchFamily="34" charset="0"/>
                <a:cs typeface="Tahoma" pitchFamily="34" charset="0"/>
              </a:defRPr>
            </a:lvl1pPr>
          </a:lstStyle>
          <a:p>
            <a:pPr fontAlgn="base">
              <a:spcBef>
                <a:spcPct val="0"/>
              </a:spcBef>
              <a:spcAft>
                <a:spcPct val="0"/>
              </a:spcAft>
              <a:defRPr/>
            </a:pPr>
            <a:fld id="{927B240F-37E7-4A0D-BB10-5657202DE942}" type="slidenum">
              <a:rPr lang="en-US" altLang="ko-KR">
                <a:ea typeface="굴림" pitchFamily="50" charset="-127"/>
              </a:rPr>
              <a:pPr fontAlgn="base">
                <a:spcBef>
                  <a:spcPct val="0"/>
                </a:spcBef>
                <a:spcAft>
                  <a:spcPct val="0"/>
                </a:spcAft>
                <a:defRPr/>
              </a:pPr>
              <a:t>‹#›</a:t>
            </a:fld>
            <a:endParaRPr lang="en-US" altLang="ko-KR">
              <a:ea typeface="굴림" pitchFamily="50" charset="-127"/>
            </a:endParaRPr>
          </a:p>
        </p:txBody>
      </p:sp>
      <p:grpSp>
        <p:nvGrpSpPr>
          <p:cNvPr id="1032"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굴림" pitchFamily="50" charset="-127"/>
                <a:ea typeface="굴림" pitchFamily="50" charset="-127"/>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base">
                <a:spcBef>
                  <a:spcPct val="0"/>
                </a:spcBef>
                <a:spcAft>
                  <a:spcPct val="0"/>
                </a:spcAft>
                <a:defRPr/>
              </a:pPr>
              <a:endParaRPr lang="en-US">
                <a:solidFill>
                  <a:prstClr val="black"/>
                </a:solidFill>
                <a:latin typeface="굴림" pitchFamily="50" charset="-127"/>
                <a:ea typeface="굴림" pitchFamily="50" charset="-127"/>
              </a:endParaRPr>
            </a:p>
          </p:txBody>
        </p:sp>
      </p:grpSp>
      <p:sp>
        <p:nvSpPr>
          <p:cNvPr id="2" name="TextBox 1"/>
          <p:cNvSpPr txBox="1"/>
          <p:nvPr userDrawn="1"/>
        </p:nvSpPr>
        <p:spPr>
          <a:xfrm>
            <a:off x="7884368" y="16643"/>
            <a:ext cx="1152128" cy="292388"/>
          </a:xfrm>
          <a:prstGeom prst="rect">
            <a:avLst/>
          </a:prstGeom>
          <a:noFill/>
        </p:spPr>
        <p:txBody>
          <a:bodyPr wrap="square" rtlCol="0">
            <a:spAutoFit/>
          </a:bodyPr>
          <a:lstStyle/>
          <a:p>
            <a:pPr algn="r"/>
            <a:r>
              <a:rPr lang="en-US" altLang="ko-KR" sz="1300" dirty="0" smtClean="0">
                <a:solidFill>
                  <a:srgbClr val="FF0000"/>
                </a:solidFill>
              </a:rPr>
              <a:t>Confidential</a:t>
            </a:r>
            <a:endParaRPr lang="ko-KR" altLang="en-US" sz="1300" dirty="0">
              <a:solidFill>
                <a:srgbClr val="FF0000"/>
              </a:solidFill>
            </a:endParaRPr>
          </a:p>
        </p:txBody>
      </p:sp>
    </p:spTree>
    <p:extLst>
      <p:ext uri="{BB962C8B-B14F-4D97-AF65-F5344CB8AC3E}">
        <p14:creationId xmlns:p14="http://schemas.microsoft.com/office/powerpoint/2010/main" xmlns="" val="2368067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rtl="0" eaLnBrk="0" fontAlgn="base" latinLnBrk="1" hangingPunct="0">
        <a:spcBef>
          <a:spcPct val="0"/>
        </a:spcBef>
        <a:spcAft>
          <a:spcPct val="0"/>
        </a:spcAft>
        <a:defRPr sz="5000" kern="1200">
          <a:solidFill>
            <a:schemeClr val="tx2"/>
          </a:solidFill>
          <a:latin typeface="+mj-lt"/>
          <a:ea typeface="+mj-ea"/>
          <a:cs typeface="+mj-cs"/>
        </a:defRPr>
      </a:lvl1pPr>
      <a:lvl2pPr algn="l" rtl="0" eaLnBrk="0" fontAlgn="base" latinLnBrk="1" hangingPunct="0">
        <a:spcBef>
          <a:spcPct val="0"/>
        </a:spcBef>
        <a:spcAft>
          <a:spcPct val="0"/>
        </a:spcAft>
        <a:defRPr sz="5000">
          <a:solidFill>
            <a:schemeClr val="tx2"/>
          </a:solidFill>
          <a:latin typeface="Calibri" pitchFamily="34" charset="0"/>
          <a:ea typeface="HY중고딕" pitchFamily="18" charset="-127"/>
        </a:defRPr>
      </a:lvl2pPr>
      <a:lvl3pPr algn="l" rtl="0" eaLnBrk="0" fontAlgn="base" latinLnBrk="1" hangingPunct="0">
        <a:spcBef>
          <a:spcPct val="0"/>
        </a:spcBef>
        <a:spcAft>
          <a:spcPct val="0"/>
        </a:spcAft>
        <a:defRPr sz="5000">
          <a:solidFill>
            <a:schemeClr val="tx2"/>
          </a:solidFill>
          <a:latin typeface="Calibri" pitchFamily="34" charset="0"/>
          <a:ea typeface="HY중고딕" pitchFamily="18" charset="-127"/>
        </a:defRPr>
      </a:lvl3pPr>
      <a:lvl4pPr algn="l" rtl="0" eaLnBrk="0" fontAlgn="base" latinLnBrk="1" hangingPunct="0">
        <a:spcBef>
          <a:spcPct val="0"/>
        </a:spcBef>
        <a:spcAft>
          <a:spcPct val="0"/>
        </a:spcAft>
        <a:defRPr sz="5000">
          <a:solidFill>
            <a:schemeClr val="tx2"/>
          </a:solidFill>
          <a:latin typeface="Calibri" pitchFamily="34" charset="0"/>
          <a:ea typeface="HY중고딕" pitchFamily="18" charset="-127"/>
        </a:defRPr>
      </a:lvl4pPr>
      <a:lvl5pPr algn="l" rtl="0" eaLnBrk="0" fontAlgn="base" latinLnBrk="1" hangingPunct="0">
        <a:spcBef>
          <a:spcPct val="0"/>
        </a:spcBef>
        <a:spcAft>
          <a:spcPct val="0"/>
        </a:spcAft>
        <a:defRPr sz="5000">
          <a:solidFill>
            <a:schemeClr val="tx2"/>
          </a:solidFill>
          <a:latin typeface="Calibri" pitchFamily="34" charset="0"/>
          <a:ea typeface="HY중고딕" pitchFamily="18" charset="-127"/>
        </a:defRPr>
      </a:lvl5pPr>
      <a:lvl6pPr marL="457200" algn="l" rtl="0" fontAlgn="base" latinLnBrk="1">
        <a:spcBef>
          <a:spcPct val="0"/>
        </a:spcBef>
        <a:spcAft>
          <a:spcPct val="0"/>
        </a:spcAft>
        <a:defRPr sz="5000">
          <a:solidFill>
            <a:schemeClr val="tx2"/>
          </a:solidFill>
          <a:latin typeface="Calibri" pitchFamily="34" charset="0"/>
          <a:ea typeface="HY중고딕" pitchFamily="18" charset="-127"/>
        </a:defRPr>
      </a:lvl6pPr>
      <a:lvl7pPr marL="914400" algn="l" rtl="0" fontAlgn="base" latinLnBrk="1">
        <a:spcBef>
          <a:spcPct val="0"/>
        </a:spcBef>
        <a:spcAft>
          <a:spcPct val="0"/>
        </a:spcAft>
        <a:defRPr sz="5000">
          <a:solidFill>
            <a:schemeClr val="tx2"/>
          </a:solidFill>
          <a:latin typeface="Calibri" pitchFamily="34" charset="0"/>
          <a:ea typeface="HY중고딕" pitchFamily="18" charset="-127"/>
        </a:defRPr>
      </a:lvl7pPr>
      <a:lvl8pPr marL="1371600" algn="l" rtl="0" fontAlgn="base" latinLnBrk="1">
        <a:spcBef>
          <a:spcPct val="0"/>
        </a:spcBef>
        <a:spcAft>
          <a:spcPct val="0"/>
        </a:spcAft>
        <a:defRPr sz="5000">
          <a:solidFill>
            <a:schemeClr val="tx2"/>
          </a:solidFill>
          <a:latin typeface="Calibri" pitchFamily="34" charset="0"/>
          <a:ea typeface="HY중고딕" pitchFamily="18" charset="-127"/>
        </a:defRPr>
      </a:lvl8pPr>
      <a:lvl9pPr marL="1828800" algn="l" rtl="0" fontAlgn="base" latinLnBrk="1">
        <a:spcBef>
          <a:spcPct val="0"/>
        </a:spcBef>
        <a:spcAft>
          <a:spcPct val="0"/>
        </a:spcAft>
        <a:defRPr sz="5000">
          <a:solidFill>
            <a:schemeClr val="tx2"/>
          </a:solidFill>
          <a:latin typeface="Calibri" pitchFamily="34" charset="0"/>
          <a:ea typeface="HY중고딕" pitchFamily="18" charset="-127"/>
        </a:defRPr>
      </a:lvl9pPr>
    </p:titleStyle>
    <p:body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sprint.com/helpcenter/preparing_artwork_files/index.as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9.png"/><Relationship Id="rId7"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33.png"/><Relationship Id="rId4" Type="http://schemas.openxmlformats.org/officeDocument/2006/relationships/image" Target="../media/image36.png"/><Relationship Id="rId9"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3.png"/><Relationship Id="rId7" Type="http://schemas.openxmlformats.org/officeDocument/2006/relationships/image" Target="../media/image47.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chor="ctr">
            <a:noAutofit/>
          </a:bodyPr>
          <a:lstStyle/>
          <a:p>
            <a:pPr algn="ctr"/>
            <a:r>
              <a:rPr lang="en-US" altLang="ko-KR" sz="2800" dirty="0" smtClean="0"/>
              <a:t>Basic information about the app and this document</a:t>
            </a:r>
            <a:endParaRPr lang="ko-KR" altLang="en-US" sz="2800" dirty="0"/>
          </a:p>
        </p:txBody>
      </p:sp>
      <p:sp>
        <p:nvSpPr>
          <p:cNvPr id="3" name="내용 개체 틀 2"/>
          <p:cNvSpPr>
            <a:spLocks noGrp="1"/>
          </p:cNvSpPr>
          <p:nvPr>
            <p:ph idx="1"/>
          </p:nvPr>
        </p:nvSpPr>
        <p:spPr>
          <a:xfrm>
            <a:off x="467544" y="1772816"/>
            <a:ext cx="8229600" cy="3888432"/>
          </a:xfrm>
        </p:spPr>
        <p:txBody>
          <a:bodyPr>
            <a:noAutofit/>
          </a:bodyPr>
          <a:lstStyle/>
          <a:p>
            <a:r>
              <a:rPr lang="en-US" altLang="ko-KR" sz="1600" dirty="0" smtClean="0">
                <a:latin typeface="Tahoma" pitchFamily="34" charset="0"/>
                <a:ea typeface="Tahoma" pitchFamily="34" charset="0"/>
                <a:cs typeface="Tahoma" pitchFamily="34" charset="0"/>
              </a:rPr>
              <a:t>App’s operating environment: Android, iPhone, </a:t>
            </a:r>
            <a:r>
              <a:rPr lang="en-US" altLang="ko-KR" sz="1600" dirty="0" err="1">
                <a:latin typeface="Tahoma" pitchFamily="34" charset="0"/>
                <a:ea typeface="Tahoma" pitchFamily="34" charset="0"/>
                <a:cs typeface="Tahoma" pitchFamily="34" charset="0"/>
              </a:rPr>
              <a:t>i</a:t>
            </a:r>
            <a:r>
              <a:rPr lang="en-US" altLang="ko-KR" sz="1600" dirty="0" err="1" smtClean="0">
                <a:latin typeface="Tahoma" pitchFamily="34" charset="0"/>
                <a:ea typeface="Tahoma" pitchFamily="34" charset="0"/>
                <a:cs typeface="Tahoma" pitchFamily="34" charset="0"/>
              </a:rPr>
              <a:t>Pad</a:t>
            </a:r>
            <a:endParaRPr lang="en-US" altLang="ko-KR" sz="1600" dirty="0" smtClean="0">
              <a:latin typeface="Tahoma" pitchFamily="34" charset="0"/>
              <a:ea typeface="Tahoma" pitchFamily="34" charset="0"/>
              <a:cs typeface="Tahoma" pitchFamily="34" charset="0"/>
            </a:endParaRPr>
          </a:p>
          <a:p>
            <a:r>
              <a:rPr lang="en-US" altLang="ko-KR" sz="1600" dirty="0" smtClean="0">
                <a:latin typeface="Tahoma" pitchFamily="34" charset="0"/>
                <a:ea typeface="Tahoma" pitchFamily="34" charset="0"/>
                <a:cs typeface="Tahoma" pitchFamily="34" charset="0"/>
              </a:rPr>
              <a:t>UI: English default and Korean support at this moment</a:t>
            </a:r>
          </a:p>
          <a:p>
            <a:r>
              <a:rPr lang="en-US" altLang="ko-KR" sz="1600" dirty="0" smtClean="0">
                <a:latin typeface="Tahoma" pitchFamily="34" charset="0"/>
                <a:ea typeface="Tahoma" pitchFamily="34" charset="0"/>
                <a:cs typeface="Tahoma" pitchFamily="34" charset="0"/>
              </a:rPr>
              <a:t>App’s word: English default and Korean support at this moment</a:t>
            </a:r>
          </a:p>
          <a:p>
            <a:r>
              <a:rPr lang="en-US" altLang="ko-KR" sz="1600" dirty="0" smtClean="0">
                <a:latin typeface="Tahoma" pitchFamily="34" charset="0"/>
                <a:ea typeface="Tahoma" pitchFamily="34" charset="0"/>
                <a:cs typeface="Tahoma" pitchFamily="34" charset="0"/>
              </a:rPr>
              <a:t>Information input: world wide many local language support needed.</a:t>
            </a:r>
          </a:p>
          <a:p>
            <a:r>
              <a:rPr lang="en-US" altLang="ko-KR" sz="1600" dirty="0" smtClean="0">
                <a:latin typeface="Tahoma" pitchFamily="34" charset="0"/>
                <a:ea typeface="Tahoma" pitchFamily="34" charset="0"/>
                <a:cs typeface="Tahoma" pitchFamily="34" charset="0"/>
              </a:rPr>
              <a:t>Electronic name card in the app needs to be generated meeting professional </a:t>
            </a:r>
            <a:r>
              <a:rPr lang="en-US" altLang="ko-KR" sz="1600" dirty="0">
                <a:latin typeface="Tahoma" pitchFamily="34" charset="0"/>
                <a:ea typeface="Tahoma" pitchFamily="34" charset="0"/>
                <a:cs typeface="Tahoma" pitchFamily="34" charset="0"/>
              </a:rPr>
              <a:t>printing </a:t>
            </a:r>
            <a:r>
              <a:rPr lang="en-US" altLang="ko-KR" sz="1600" dirty="0" smtClean="0">
                <a:latin typeface="Tahoma" pitchFamily="34" charset="0"/>
                <a:ea typeface="Tahoma" pitchFamily="34" charset="0"/>
                <a:cs typeface="Tahoma" pitchFamily="34" charset="0"/>
              </a:rPr>
              <a:t>requirement(see </a:t>
            </a:r>
            <a:r>
              <a:rPr lang="en-US" altLang="ko-KR" sz="1400" dirty="0" smtClean="0">
                <a:latin typeface="Tahoma" pitchFamily="34" charset="0"/>
                <a:ea typeface="Tahoma" pitchFamily="34" charset="0"/>
                <a:cs typeface="Tahoma" pitchFamily="34" charset="0"/>
                <a:hlinkClick r:id="rId2"/>
              </a:rPr>
              <a:t>http</a:t>
            </a:r>
            <a:r>
              <a:rPr lang="en-US" altLang="ko-KR" sz="1400" dirty="0">
                <a:latin typeface="Tahoma" pitchFamily="34" charset="0"/>
                <a:ea typeface="Tahoma" pitchFamily="34" charset="0"/>
                <a:cs typeface="Tahoma" pitchFamily="34" charset="0"/>
                <a:hlinkClick r:id="rId2"/>
              </a:rPr>
              <a:t>://</a:t>
            </a:r>
            <a:r>
              <a:rPr lang="en-US" altLang="ko-KR" sz="1400" dirty="0" smtClean="0">
                <a:latin typeface="Tahoma" pitchFamily="34" charset="0"/>
                <a:ea typeface="Tahoma" pitchFamily="34" charset="0"/>
                <a:cs typeface="Tahoma" pitchFamily="34" charset="0"/>
                <a:hlinkClick r:id="rId2"/>
              </a:rPr>
              <a:t>www.psprint.com/helpcenter/preparing_artwork_files/index.as</a:t>
            </a:r>
            <a:r>
              <a:rPr lang="en-US" altLang="ko-KR" sz="1600" dirty="0" smtClean="0">
                <a:latin typeface="Tahoma" pitchFamily="34" charset="0"/>
                <a:ea typeface="Tahoma" pitchFamily="34" charset="0"/>
                <a:cs typeface="Tahoma" pitchFamily="34" charset="0"/>
                <a:hlinkClick r:id="rId2"/>
              </a:rPr>
              <a:t>p</a:t>
            </a:r>
            <a:r>
              <a:rPr lang="en-US" altLang="ko-KR" sz="1600" dirty="0">
                <a:latin typeface="Tahoma" pitchFamily="34" charset="0"/>
                <a:ea typeface="Tahoma" pitchFamily="34" charset="0"/>
                <a:cs typeface="Tahoma" pitchFamily="34" charset="0"/>
              </a:rPr>
              <a:t> </a:t>
            </a:r>
            <a:r>
              <a:rPr lang="en-US" altLang="ko-KR" sz="1600" dirty="0" smtClean="0">
                <a:latin typeface="Tahoma" pitchFamily="34" charset="0"/>
                <a:ea typeface="Tahoma" pitchFamily="34" charset="0"/>
                <a:cs typeface="Tahoma" pitchFamily="34" charset="0"/>
              </a:rPr>
              <a:t>) </a:t>
            </a:r>
          </a:p>
          <a:p>
            <a:r>
              <a:rPr lang="en-US" altLang="ko-KR" sz="1600" dirty="0" smtClean="0">
                <a:latin typeface="Tahoma" pitchFamily="34" charset="0"/>
                <a:ea typeface="Tahoma" pitchFamily="34" charset="0"/>
                <a:cs typeface="Tahoma" pitchFamily="34" charset="0"/>
              </a:rPr>
              <a:t>This screen shot of the document describes just the concept </a:t>
            </a:r>
            <a:r>
              <a:rPr lang="en-US" altLang="ko-KR" sz="1600" dirty="0" smtClean="0">
                <a:latin typeface="Tahoma" pitchFamily="34" charset="0"/>
                <a:ea typeface="Tahoma" pitchFamily="34" charset="0"/>
                <a:cs typeface="Tahoma" pitchFamily="34" charset="0"/>
              </a:rPr>
              <a:t>for </a:t>
            </a:r>
            <a:r>
              <a:rPr lang="en-US" altLang="ko-KR" sz="1600" dirty="0" smtClean="0">
                <a:latin typeface="Tahoma" pitchFamily="34" charset="0"/>
                <a:ea typeface="Tahoma" pitchFamily="34" charset="0"/>
                <a:cs typeface="Tahoma" pitchFamily="34" charset="0"/>
              </a:rPr>
              <a:t>clear communication to developers, so better and detailed UI design is required and needs to be suggested for real implementation.</a:t>
            </a:r>
          </a:p>
          <a:p>
            <a:pPr marL="0" indent="0">
              <a:buNone/>
            </a:pPr>
            <a:r>
              <a:rPr lang="en-US" altLang="ko-KR" sz="1600" dirty="0" smtClean="0">
                <a:latin typeface="Tahoma" pitchFamily="34" charset="0"/>
                <a:ea typeface="Tahoma" pitchFamily="34" charset="0"/>
                <a:cs typeface="Tahoma" pitchFamily="34" charset="0"/>
                <a:sym typeface="Wingdings" pitchFamily="2" charset="2"/>
              </a:rPr>
              <a:t>     Some screen flow which can be inferred was omitted for the convenience. </a:t>
            </a:r>
            <a:endParaRPr lang="en-US" altLang="ko-KR" sz="1600" dirty="0" smtClean="0">
              <a:latin typeface="Tahoma" pitchFamily="34" charset="0"/>
              <a:ea typeface="Tahoma" pitchFamily="34" charset="0"/>
              <a:cs typeface="Tahoma" pitchFamily="34" charset="0"/>
            </a:endParaRPr>
          </a:p>
          <a:p>
            <a:r>
              <a:rPr lang="en-US" altLang="ko-KR" sz="1600" dirty="0" smtClean="0">
                <a:latin typeface="Tahoma" pitchFamily="34" charset="0"/>
                <a:ea typeface="Tahoma" pitchFamily="34" charset="0"/>
                <a:cs typeface="Tahoma" pitchFamily="34" charset="0"/>
              </a:rPr>
              <a:t>The usage of server side needs to be minimized in order to protect personal information and minimize operation cost like traffic charge. If needed significantly, would like to offer users as charging service. (for example, direct music/video streaming instead of referring to music/video site link)</a:t>
            </a:r>
          </a:p>
          <a:p>
            <a:r>
              <a:rPr lang="en-US" altLang="ko-KR" sz="1600" dirty="0" smtClean="0">
                <a:latin typeface="Tahoma" pitchFamily="34" charset="0"/>
                <a:ea typeface="Tahoma" pitchFamily="34" charset="0"/>
                <a:cs typeface="Tahoma" pitchFamily="34" charset="0"/>
              </a:rPr>
              <a:t>The app needs not to infringe on </a:t>
            </a:r>
            <a:r>
              <a:rPr lang="en-US" altLang="ko-KR" sz="1600" dirty="0" err="1" smtClean="0">
                <a:latin typeface="Tahoma" pitchFamily="34" charset="0"/>
                <a:ea typeface="Tahoma" pitchFamily="34" charset="0"/>
                <a:cs typeface="Tahoma" pitchFamily="34" charset="0"/>
              </a:rPr>
              <a:t>Snapdat</a:t>
            </a:r>
            <a:r>
              <a:rPr lang="en-US" altLang="ko-KR" sz="1600" dirty="0" smtClean="0">
                <a:latin typeface="Tahoma" pitchFamily="34" charset="0"/>
                <a:ea typeface="Tahoma" pitchFamily="34" charset="0"/>
                <a:cs typeface="Tahoma" pitchFamily="34" charset="0"/>
              </a:rPr>
              <a:t> Networks, Inc.’s US patent 8078205 B2.</a:t>
            </a:r>
            <a:endParaRPr lang="en-US" altLang="ko-KR" sz="1600" dirty="0">
              <a:latin typeface="Tahoma" pitchFamily="34" charset="0"/>
              <a:ea typeface="Tahoma" pitchFamily="34" charset="0"/>
              <a:cs typeface="Tahoma" pitchFamily="34" charset="0"/>
            </a:endParaRPr>
          </a:p>
          <a:p>
            <a:endParaRPr lang="en-US" altLang="ko-KR" sz="800" dirty="0" smtClean="0">
              <a:latin typeface="Tahoma" pitchFamily="34" charset="0"/>
              <a:ea typeface="Tahoma" pitchFamily="34" charset="0"/>
              <a:cs typeface="Tahoma" pitchFamily="34" charset="0"/>
            </a:endParaRPr>
          </a:p>
          <a:p>
            <a:endParaRPr lang="en-US" altLang="ko-KR" sz="800" dirty="0" smtClean="0">
              <a:latin typeface="Tahoma" pitchFamily="34" charset="0"/>
              <a:ea typeface="Tahoma" pitchFamily="34" charset="0"/>
              <a:cs typeface="Tahoma" pitchFamily="34" charset="0"/>
            </a:endParaRPr>
          </a:p>
          <a:p>
            <a:endParaRPr lang="en-US" altLang="ko-KR" sz="800" dirty="0" smtClean="0">
              <a:latin typeface="Tahoma" pitchFamily="34" charset="0"/>
              <a:ea typeface="Tahoma" pitchFamily="34" charset="0"/>
              <a:cs typeface="Tahoma" pitchFamily="34" charset="0"/>
            </a:endParaRPr>
          </a:p>
          <a:p>
            <a:endParaRPr lang="en-US" altLang="ko-KR" sz="1600" dirty="0" smtClean="0">
              <a:latin typeface="Tahoma" pitchFamily="34" charset="0"/>
              <a:ea typeface="Tahoma" pitchFamily="34" charset="0"/>
              <a:cs typeface="Tahoma" pitchFamily="34" charset="0"/>
            </a:endParaRPr>
          </a:p>
          <a:p>
            <a:endParaRPr lang="ko-KR" altLang="en-US" sz="1600" dirty="0">
              <a:latin typeface="Tahoma" pitchFamily="34" charset="0"/>
              <a:ea typeface="Arial Unicode MS" pitchFamily="50" charset="-127"/>
              <a:cs typeface="Tahoma" pitchFamily="34" charset="0"/>
            </a:endParaRPr>
          </a:p>
        </p:txBody>
      </p:sp>
      <p:sp>
        <p:nvSpPr>
          <p:cNvPr id="4" name="슬라이드 번호 개체 틀 3"/>
          <p:cNvSpPr>
            <a:spLocks noGrp="1"/>
          </p:cNvSpPr>
          <p:nvPr>
            <p:ph type="sldNum" sz="quarter" idx="10"/>
          </p:nvPr>
        </p:nvSpPr>
        <p:spPr/>
        <p:txBody>
          <a:bodyPr/>
          <a:lstStyle/>
          <a:p>
            <a:pPr>
              <a:defRPr/>
            </a:pPr>
            <a:fld id="{1FC78A66-BE8F-41BC-9C2B-989156FB2F50}" type="slidenum">
              <a:rPr lang="en-US" altLang="ko-KR" smtClean="0">
                <a:solidFill>
                  <a:srgbClr val="04617B">
                    <a:shade val="90000"/>
                  </a:srgbClr>
                </a:solidFill>
              </a:rPr>
              <a:pPr>
                <a:defRPr/>
              </a:pPr>
              <a:t>1</a:t>
            </a:fld>
            <a:endParaRPr lang="en-US" altLang="ko-KR">
              <a:solidFill>
                <a:srgbClr val="04617B">
                  <a:shade val="90000"/>
                </a:srgbClr>
              </a:solidFill>
            </a:endParaRPr>
          </a:p>
        </p:txBody>
      </p:sp>
      <p:sp>
        <p:nvSpPr>
          <p:cNvPr id="5" name="바닥글 개체 틀 4"/>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1761169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10</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509747656"/>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graphicFrame>
        <p:nvGraphicFramePr>
          <p:cNvPr id="14" name="표 13"/>
          <p:cNvGraphicFramePr>
            <a:graphicFrameLocks noGrp="1"/>
          </p:cNvGraphicFramePr>
          <p:nvPr>
            <p:extLst>
              <p:ext uri="{D42A27DB-BD31-4B8C-83A1-F6EECF244321}">
                <p14:modId xmlns:p14="http://schemas.microsoft.com/office/powerpoint/2010/main" xmlns="" val="78425632"/>
              </p:ext>
            </p:extLst>
          </p:nvPr>
        </p:nvGraphicFramePr>
        <p:xfrm>
          <a:off x="468890" y="4347985"/>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kern="1200" dirty="0" smtClean="0">
                          <a:solidFill>
                            <a:schemeClr val="dk1"/>
                          </a:solidFill>
                          <a:latin typeface="+mn-lt"/>
                          <a:ea typeface="+mn-ea"/>
                          <a:cs typeface="+mn-cs"/>
                        </a:rPr>
                        <a:t>Logo</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Photo</a:t>
                      </a:r>
                      <a:endParaRPr kumimoji="0" lang="ko-KR" altLang="en-US" sz="13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Others</a:t>
                      </a:r>
                      <a:endParaRPr kumimoji="0" lang="ko-KR" altLang="en-US" sz="1300" kern="1200" dirty="0">
                        <a:solidFill>
                          <a:schemeClr val="dk1"/>
                        </a:solidFill>
                        <a:latin typeface="+mn-lt"/>
                        <a:ea typeface="+mn-ea"/>
                        <a:cs typeface="+mn-cs"/>
                      </a:endParaRPr>
                    </a:p>
                  </a:txBody>
                  <a:tcPr marL="91438" marR="91438" marT="45727" marB="45727">
                    <a:solidFill>
                      <a:srgbClr val="BBE0E3"/>
                    </a:solidFill>
                  </a:tcPr>
                </a:tc>
              </a:tr>
            </a:tbl>
          </a:graphicData>
        </a:graphic>
      </p:graphicFrame>
      <p:pic>
        <p:nvPicPr>
          <p:cNvPr id="15"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6276"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42553"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48830"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8"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55107"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61386"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9553"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1"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45830"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2"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52107"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58384"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4"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64663"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6" name="직사각형 25"/>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graphicFrame>
        <p:nvGraphicFramePr>
          <p:cNvPr id="28" name="표 27"/>
          <p:cNvGraphicFramePr>
            <a:graphicFrameLocks noGrp="1"/>
          </p:cNvGraphicFramePr>
          <p:nvPr>
            <p:extLst>
              <p:ext uri="{D42A27DB-BD31-4B8C-83A1-F6EECF244321}">
                <p14:modId xmlns:p14="http://schemas.microsoft.com/office/powerpoint/2010/main" xmlns="" val="3821025719"/>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9"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30" name="표 29"/>
          <p:cNvGraphicFramePr>
            <a:graphicFrameLocks noGrp="1"/>
          </p:cNvGraphicFramePr>
          <p:nvPr>
            <p:extLst>
              <p:ext uri="{D42A27DB-BD31-4B8C-83A1-F6EECF244321}">
                <p14:modId xmlns:p14="http://schemas.microsoft.com/office/powerpoint/2010/main" xmlns="" val="2950294325"/>
              </p:ext>
            </p:extLst>
          </p:nvPr>
        </p:nvGraphicFramePr>
        <p:xfrm>
          <a:off x="467544" y="4653136"/>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kern="1200" dirty="0" smtClean="0">
                          <a:solidFill>
                            <a:schemeClr val="dk1"/>
                          </a:solidFill>
                          <a:latin typeface="+mn-lt"/>
                          <a:ea typeface="+mn-ea"/>
                          <a:cs typeface="+mn-cs"/>
                        </a:rPr>
                        <a:t>Camera Roll</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Camera</a:t>
                      </a:r>
                      <a:endParaRPr kumimoji="0" lang="ko-KR" altLang="en-US" sz="13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a:t>
                      </a:r>
                      <a:endParaRPr kumimoji="0" lang="ko-KR" altLang="en-US" sz="1300" kern="1200" dirty="0">
                        <a:solidFill>
                          <a:schemeClr val="dk1"/>
                        </a:solidFill>
                        <a:latin typeface="+mn-lt"/>
                        <a:ea typeface="+mn-ea"/>
                        <a:cs typeface="+mn-cs"/>
                      </a:endParaRPr>
                    </a:p>
                  </a:txBody>
                  <a:tcPr marL="91438" marR="91438" marT="45727" marB="45727">
                    <a:solidFill>
                      <a:srgbClr val="BBE0E3"/>
                    </a:solidFill>
                  </a:tcPr>
                </a:tc>
              </a:tr>
            </a:tbl>
          </a:graphicData>
        </a:graphic>
      </p:graphicFrame>
      <p:graphicFrame>
        <p:nvGraphicFramePr>
          <p:cNvPr id="31" name="표 30"/>
          <p:cNvGraphicFramePr>
            <a:graphicFrameLocks noGrp="1"/>
          </p:cNvGraphicFramePr>
          <p:nvPr>
            <p:extLst>
              <p:ext uri="{D42A27DB-BD31-4B8C-83A1-F6EECF244321}">
                <p14:modId xmlns:p14="http://schemas.microsoft.com/office/powerpoint/2010/main" xmlns="" val="4017662963"/>
              </p:ext>
            </p:extLst>
          </p:nvPr>
        </p:nvGraphicFramePr>
        <p:xfrm>
          <a:off x="468890" y="5814770"/>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Preview</a:t>
                      </a:r>
                      <a:r>
                        <a:rPr kumimoji="0" lang="en-US" altLang="ko-KR" sz="1300" kern="1200" baseline="0" dirty="0" smtClean="0">
                          <a:solidFill>
                            <a:schemeClr val="dk1"/>
                          </a:solidFill>
                          <a:latin typeface="+mn-lt"/>
                          <a:ea typeface="+mn-ea"/>
                          <a:cs typeface="+mn-cs"/>
                        </a:rPr>
                        <a:t> and </a:t>
                      </a:r>
                      <a:r>
                        <a:rPr kumimoji="0" lang="en-US" altLang="ko-KR" sz="1300" kern="1200" dirty="0" smtClean="0">
                          <a:solidFill>
                            <a:schemeClr val="dk1"/>
                          </a:solidFill>
                          <a:latin typeface="+mn-lt"/>
                          <a:ea typeface="+mn-ea"/>
                          <a:cs typeface="+mn-cs"/>
                        </a:rPr>
                        <a:t>Cropping</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32" name="직사각형 13"/>
          <p:cNvSpPr>
            <a:spLocks noChangeArrowheads="1"/>
          </p:cNvSpPr>
          <p:nvPr/>
        </p:nvSpPr>
        <p:spPr bwMode="auto">
          <a:xfrm>
            <a:off x="538882" y="6123776"/>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kumimoji="1" lang="en-US" altLang="ko-KR" sz="1300" dirty="0" smtClean="0">
                <a:solidFill>
                  <a:prstClr val="black"/>
                </a:solidFill>
                <a:latin typeface="굴림" pitchFamily="50" charset="-127"/>
                <a:ea typeface="굴림" pitchFamily="50" charset="-127"/>
              </a:rPr>
              <a:t>Next page to be continued</a:t>
            </a:r>
            <a:endParaRPr kumimoji="1" lang="ko-KR" altLang="en-US" sz="1300" dirty="0" smtClean="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2692894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11</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1066238422"/>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graphicFrame>
        <p:nvGraphicFramePr>
          <p:cNvPr id="28" name="표 27"/>
          <p:cNvGraphicFramePr>
            <a:graphicFrameLocks noGrp="1"/>
          </p:cNvGraphicFramePr>
          <p:nvPr>
            <p:extLst>
              <p:ext uri="{D42A27DB-BD31-4B8C-83A1-F6EECF244321}">
                <p14:modId xmlns:p14="http://schemas.microsoft.com/office/powerpoint/2010/main" xmlns="" val="419989658"/>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9"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27" name="표 26"/>
          <p:cNvGraphicFramePr>
            <a:graphicFrameLocks noGrp="1"/>
          </p:cNvGraphicFramePr>
          <p:nvPr>
            <p:extLst>
              <p:ext uri="{D42A27DB-BD31-4B8C-83A1-F6EECF244321}">
                <p14:modId xmlns:p14="http://schemas.microsoft.com/office/powerpoint/2010/main" xmlns="" val="931176007"/>
              </p:ext>
            </p:extLst>
          </p:nvPr>
        </p:nvGraphicFramePr>
        <p:xfrm>
          <a:off x="468890" y="1484784"/>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Preview</a:t>
                      </a:r>
                      <a:r>
                        <a:rPr kumimoji="0" lang="en-US" altLang="ko-KR" sz="1300" kern="1200" baseline="0" dirty="0" smtClean="0">
                          <a:solidFill>
                            <a:schemeClr val="dk1"/>
                          </a:solidFill>
                          <a:latin typeface="+mn-lt"/>
                          <a:ea typeface="+mn-ea"/>
                          <a:cs typeface="+mn-cs"/>
                        </a:rPr>
                        <a:t> and </a:t>
                      </a:r>
                      <a:r>
                        <a:rPr kumimoji="0" lang="en-US" altLang="ko-KR" sz="1300" kern="1200" dirty="0" smtClean="0">
                          <a:solidFill>
                            <a:schemeClr val="dk1"/>
                          </a:solidFill>
                          <a:latin typeface="+mn-lt"/>
                          <a:ea typeface="+mn-ea"/>
                          <a:cs typeface="+mn-cs"/>
                        </a:rPr>
                        <a:t>Cropping</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graphicFrame>
        <p:nvGraphicFramePr>
          <p:cNvPr id="30" name="표 29"/>
          <p:cNvGraphicFramePr>
            <a:graphicFrameLocks noGrp="1"/>
          </p:cNvGraphicFramePr>
          <p:nvPr>
            <p:extLst>
              <p:ext uri="{D42A27DB-BD31-4B8C-83A1-F6EECF244321}">
                <p14:modId xmlns:p14="http://schemas.microsoft.com/office/powerpoint/2010/main" xmlns="" val="2792889058"/>
              </p:ext>
            </p:extLst>
          </p:nvPr>
        </p:nvGraphicFramePr>
        <p:xfrm>
          <a:off x="468890" y="3645024"/>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Effects</a:t>
                      </a:r>
                      <a:r>
                        <a:rPr kumimoji="0" lang="en-US" altLang="ko-KR" sz="1300" kern="1200" baseline="0" dirty="0" smtClean="0">
                          <a:solidFill>
                            <a:schemeClr val="dk1"/>
                          </a:solidFill>
                          <a:latin typeface="+mn-lt"/>
                          <a:ea typeface="+mn-ea"/>
                          <a:cs typeface="+mn-cs"/>
                        </a:rPr>
                        <a:t> and Filters</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pic>
        <p:nvPicPr>
          <p:cNvPr id="3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1769" y="4005064"/>
            <a:ext cx="3376439" cy="720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a:stretch/>
        </p:blipFill>
        <p:spPr bwMode="auto">
          <a:xfrm>
            <a:off x="482744" y="1852072"/>
            <a:ext cx="281940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직사각형 1"/>
          <p:cNvSpPr/>
          <p:nvPr/>
        </p:nvSpPr>
        <p:spPr>
          <a:xfrm>
            <a:off x="564297" y="2019320"/>
            <a:ext cx="1055375" cy="473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a:spLocks noChangeAspect="1"/>
          </p:cNvSpPr>
          <p:nvPr/>
        </p:nvSpPr>
        <p:spPr>
          <a:xfrm>
            <a:off x="2387029" y="5061361"/>
            <a:ext cx="1032842" cy="38386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Cancel</a:t>
            </a:r>
            <a:endParaRPr kumimoji="1" lang="ko-KR" altLang="en-US" sz="1300" b="1" dirty="0">
              <a:solidFill>
                <a:prstClr val="black"/>
              </a:solidFill>
              <a:latin typeface="굴림" pitchFamily="50" charset="-127"/>
              <a:ea typeface="굴림" pitchFamily="50" charset="-127"/>
            </a:endParaRPr>
          </a:p>
        </p:txBody>
      </p:sp>
      <p:sp>
        <p:nvSpPr>
          <p:cNvPr id="34" name="직사각형 33"/>
          <p:cNvSpPr>
            <a:spLocks noChangeAspect="1"/>
          </p:cNvSpPr>
          <p:nvPr/>
        </p:nvSpPr>
        <p:spPr>
          <a:xfrm>
            <a:off x="1115616" y="5061361"/>
            <a:ext cx="1032842" cy="38386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Add</a:t>
            </a:r>
            <a:endParaRPr kumimoji="1" lang="ko-KR" altLang="en-US" sz="13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37616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12</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980728"/>
            <a:ext cx="3600450" cy="5375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내용 개체 틀 5"/>
          <p:cNvSpPr txBox="1">
            <a:spLocks/>
          </p:cNvSpPr>
          <p:nvPr/>
        </p:nvSpPr>
        <p:spPr>
          <a:xfrm>
            <a:off x="4572000" y="980729"/>
            <a:ext cx="4320480"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menu Camera</a:t>
            </a:r>
          </a:p>
          <a:p>
            <a:r>
              <a:rPr lang="en-US" altLang="ko-KR" sz="1400" dirty="0"/>
              <a:t> </a:t>
            </a:r>
            <a:r>
              <a:rPr lang="en-US" altLang="ko-KR" sz="1400" dirty="0" smtClean="0"/>
              <a:t>Similar as </a:t>
            </a:r>
            <a:r>
              <a:rPr lang="en-US" altLang="ko-KR" sz="1400" dirty="0" err="1" smtClean="0"/>
              <a:t>Instagram</a:t>
            </a:r>
            <a:r>
              <a:rPr lang="en-US" altLang="ko-KR" sz="1400" dirty="0" smtClean="0"/>
              <a:t> app</a:t>
            </a:r>
          </a:p>
        </p:txBody>
      </p:sp>
    </p:spTree>
    <p:extLst>
      <p:ext uri="{BB962C8B-B14F-4D97-AF65-F5344CB8AC3E}">
        <p14:creationId xmlns:p14="http://schemas.microsoft.com/office/powerpoint/2010/main" xmlns="" val="2149895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13</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475469377"/>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graphicFrame>
        <p:nvGraphicFramePr>
          <p:cNvPr id="14" name="표 13"/>
          <p:cNvGraphicFramePr>
            <a:graphicFrameLocks noGrp="1"/>
          </p:cNvGraphicFramePr>
          <p:nvPr>
            <p:extLst>
              <p:ext uri="{D42A27DB-BD31-4B8C-83A1-F6EECF244321}">
                <p14:modId xmlns:p14="http://schemas.microsoft.com/office/powerpoint/2010/main" xmlns="" val="2436757661"/>
              </p:ext>
            </p:extLst>
          </p:nvPr>
        </p:nvGraphicFramePr>
        <p:xfrm>
          <a:off x="468890" y="4347985"/>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kern="1200" dirty="0" smtClean="0">
                          <a:solidFill>
                            <a:schemeClr val="dk1"/>
                          </a:solidFill>
                          <a:latin typeface="+mn-lt"/>
                          <a:ea typeface="+mn-ea"/>
                          <a:cs typeface="+mn-cs"/>
                        </a:rPr>
                        <a:t>Logo</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Photo</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Others</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r>
            </a:tbl>
          </a:graphicData>
        </a:graphic>
      </p:graphicFrame>
      <p:pic>
        <p:nvPicPr>
          <p:cNvPr id="15"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6276"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42553"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48830"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8"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55107"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9"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61386" y="502422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9553"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1"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45830"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2"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52107"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58384"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4"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64663" y="5384264"/>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6" name="직사각형 25"/>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graphicFrame>
        <p:nvGraphicFramePr>
          <p:cNvPr id="28" name="표 27"/>
          <p:cNvGraphicFramePr>
            <a:graphicFrameLocks noGrp="1"/>
          </p:cNvGraphicFramePr>
          <p:nvPr>
            <p:extLst>
              <p:ext uri="{D42A27DB-BD31-4B8C-83A1-F6EECF244321}">
                <p14:modId xmlns:p14="http://schemas.microsoft.com/office/powerpoint/2010/main" xmlns="" val="2202532839"/>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9"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30" name="표 29"/>
          <p:cNvGraphicFramePr>
            <a:graphicFrameLocks noGrp="1"/>
          </p:cNvGraphicFramePr>
          <p:nvPr>
            <p:extLst>
              <p:ext uri="{D42A27DB-BD31-4B8C-83A1-F6EECF244321}">
                <p14:modId xmlns:p14="http://schemas.microsoft.com/office/powerpoint/2010/main" xmlns="" val="2804779345"/>
              </p:ext>
            </p:extLst>
          </p:nvPr>
        </p:nvGraphicFramePr>
        <p:xfrm>
          <a:off x="467544" y="4653136"/>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b="1" kern="1200" dirty="0" smtClean="0">
                          <a:solidFill>
                            <a:schemeClr val="dk1"/>
                          </a:solidFill>
                          <a:latin typeface="+mn-lt"/>
                          <a:ea typeface="+mn-ea"/>
                          <a:cs typeface="+mn-cs"/>
                        </a:rPr>
                        <a:t>Camera Roll</a:t>
                      </a:r>
                      <a:endParaRPr kumimoji="0" lang="ko-KR" altLang="en-US" sz="1300" b="1"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Camera</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r>
            </a:tbl>
          </a:graphicData>
        </a:graphic>
      </p:graphicFrame>
      <p:graphicFrame>
        <p:nvGraphicFramePr>
          <p:cNvPr id="31" name="표 30"/>
          <p:cNvGraphicFramePr>
            <a:graphicFrameLocks noGrp="1"/>
          </p:cNvGraphicFramePr>
          <p:nvPr>
            <p:extLst>
              <p:ext uri="{D42A27DB-BD31-4B8C-83A1-F6EECF244321}">
                <p14:modId xmlns:p14="http://schemas.microsoft.com/office/powerpoint/2010/main" xmlns="" val="1902643862"/>
              </p:ext>
            </p:extLst>
          </p:nvPr>
        </p:nvGraphicFramePr>
        <p:xfrm>
          <a:off x="468890" y="5814770"/>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Preview</a:t>
                      </a:r>
                      <a:r>
                        <a:rPr kumimoji="0" lang="en-US" altLang="ko-KR" sz="1300" kern="1200" baseline="0" dirty="0" smtClean="0">
                          <a:solidFill>
                            <a:schemeClr val="dk1"/>
                          </a:solidFill>
                          <a:latin typeface="+mn-lt"/>
                          <a:ea typeface="+mn-ea"/>
                          <a:cs typeface="+mn-cs"/>
                        </a:rPr>
                        <a:t> and </a:t>
                      </a:r>
                      <a:r>
                        <a:rPr kumimoji="0" lang="en-US" altLang="ko-KR" sz="1300" kern="1200" dirty="0" smtClean="0">
                          <a:solidFill>
                            <a:schemeClr val="dk1"/>
                          </a:solidFill>
                          <a:latin typeface="+mn-lt"/>
                          <a:ea typeface="+mn-ea"/>
                          <a:cs typeface="+mn-cs"/>
                        </a:rPr>
                        <a:t>Cropping</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32" name="직사각형 13"/>
          <p:cNvSpPr>
            <a:spLocks noChangeArrowheads="1"/>
          </p:cNvSpPr>
          <p:nvPr/>
        </p:nvSpPr>
        <p:spPr bwMode="auto">
          <a:xfrm>
            <a:off x="538882" y="6123776"/>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kumimoji="1" lang="en-US" altLang="ko-KR" sz="1300" dirty="0" smtClean="0">
                <a:solidFill>
                  <a:prstClr val="black"/>
                </a:solidFill>
                <a:latin typeface="굴림" pitchFamily="50" charset="-127"/>
                <a:ea typeface="굴림" pitchFamily="50" charset="-127"/>
              </a:rPr>
              <a:t>Next page to be continued</a:t>
            </a:r>
            <a:endParaRPr kumimoji="1" lang="ko-KR" altLang="en-US" sz="1300" dirty="0" smtClean="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891856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14</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440188728"/>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graphicFrame>
        <p:nvGraphicFramePr>
          <p:cNvPr id="28" name="표 27"/>
          <p:cNvGraphicFramePr>
            <a:graphicFrameLocks noGrp="1"/>
          </p:cNvGraphicFramePr>
          <p:nvPr>
            <p:extLst>
              <p:ext uri="{D42A27DB-BD31-4B8C-83A1-F6EECF244321}">
                <p14:modId xmlns:p14="http://schemas.microsoft.com/office/powerpoint/2010/main" xmlns="" val="532265368"/>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9"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27" name="표 26"/>
          <p:cNvGraphicFramePr>
            <a:graphicFrameLocks noGrp="1"/>
          </p:cNvGraphicFramePr>
          <p:nvPr>
            <p:extLst>
              <p:ext uri="{D42A27DB-BD31-4B8C-83A1-F6EECF244321}">
                <p14:modId xmlns:p14="http://schemas.microsoft.com/office/powerpoint/2010/main" xmlns="" val="136546602"/>
              </p:ext>
            </p:extLst>
          </p:nvPr>
        </p:nvGraphicFramePr>
        <p:xfrm>
          <a:off x="468890" y="1484784"/>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Preview</a:t>
                      </a:r>
                      <a:r>
                        <a:rPr kumimoji="0" lang="en-US" altLang="ko-KR" sz="1300" kern="1200" baseline="0" dirty="0" smtClean="0">
                          <a:solidFill>
                            <a:schemeClr val="dk1"/>
                          </a:solidFill>
                          <a:latin typeface="+mn-lt"/>
                          <a:ea typeface="+mn-ea"/>
                          <a:cs typeface="+mn-cs"/>
                        </a:rPr>
                        <a:t> and </a:t>
                      </a:r>
                      <a:r>
                        <a:rPr kumimoji="0" lang="en-US" altLang="ko-KR" sz="1300" kern="1200" dirty="0" smtClean="0">
                          <a:solidFill>
                            <a:schemeClr val="dk1"/>
                          </a:solidFill>
                          <a:latin typeface="+mn-lt"/>
                          <a:ea typeface="+mn-ea"/>
                          <a:cs typeface="+mn-cs"/>
                        </a:rPr>
                        <a:t>Cropping</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graphicFrame>
        <p:nvGraphicFramePr>
          <p:cNvPr id="30" name="표 29"/>
          <p:cNvGraphicFramePr>
            <a:graphicFrameLocks noGrp="1"/>
          </p:cNvGraphicFramePr>
          <p:nvPr>
            <p:extLst>
              <p:ext uri="{D42A27DB-BD31-4B8C-83A1-F6EECF244321}">
                <p14:modId xmlns:p14="http://schemas.microsoft.com/office/powerpoint/2010/main" xmlns="" val="269288707"/>
              </p:ext>
            </p:extLst>
          </p:nvPr>
        </p:nvGraphicFramePr>
        <p:xfrm>
          <a:off x="468890" y="3645024"/>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Effects</a:t>
                      </a:r>
                      <a:r>
                        <a:rPr kumimoji="0" lang="en-US" altLang="ko-KR" sz="1300" kern="1200" baseline="0" dirty="0" smtClean="0">
                          <a:solidFill>
                            <a:schemeClr val="dk1"/>
                          </a:solidFill>
                          <a:latin typeface="+mn-lt"/>
                          <a:ea typeface="+mn-ea"/>
                          <a:cs typeface="+mn-cs"/>
                        </a:rPr>
                        <a:t> and Filters</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pic>
        <p:nvPicPr>
          <p:cNvPr id="3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1769" y="4005064"/>
            <a:ext cx="3376439" cy="720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a:stretch/>
        </p:blipFill>
        <p:spPr bwMode="auto">
          <a:xfrm>
            <a:off x="482744" y="1852072"/>
            <a:ext cx="2819400"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직사각형 1"/>
          <p:cNvSpPr/>
          <p:nvPr/>
        </p:nvSpPr>
        <p:spPr>
          <a:xfrm>
            <a:off x="564297" y="2019320"/>
            <a:ext cx="1055375" cy="473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a:spLocks noChangeAspect="1"/>
          </p:cNvSpPr>
          <p:nvPr/>
        </p:nvSpPr>
        <p:spPr>
          <a:xfrm>
            <a:off x="2387029" y="5061361"/>
            <a:ext cx="1032842" cy="38386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Cancel</a:t>
            </a:r>
            <a:endParaRPr kumimoji="1" lang="ko-KR" altLang="en-US" sz="1300" b="1" dirty="0">
              <a:solidFill>
                <a:prstClr val="black"/>
              </a:solidFill>
              <a:latin typeface="굴림" pitchFamily="50" charset="-127"/>
              <a:ea typeface="굴림" pitchFamily="50" charset="-127"/>
            </a:endParaRPr>
          </a:p>
        </p:txBody>
      </p:sp>
      <p:sp>
        <p:nvSpPr>
          <p:cNvPr id="34" name="직사각형 33"/>
          <p:cNvSpPr>
            <a:spLocks noChangeAspect="1"/>
          </p:cNvSpPr>
          <p:nvPr/>
        </p:nvSpPr>
        <p:spPr>
          <a:xfrm>
            <a:off x="1115616" y="5061361"/>
            <a:ext cx="1032842" cy="38386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Add</a:t>
            </a:r>
            <a:endParaRPr kumimoji="1" lang="ko-KR" altLang="en-US" sz="13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753883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15</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980728"/>
            <a:ext cx="3600450" cy="5375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내용 개체 틀 5"/>
          <p:cNvSpPr txBox="1">
            <a:spLocks/>
          </p:cNvSpPr>
          <p:nvPr/>
        </p:nvSpPr>
        <p:spPr>
          <a:xfrm>
            <a:off x="4572000" y="980729"/>
            <a:ext cx="4320480"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menu Camera</a:t>
            </a:r>
          </a:p>
          <a:p>
            <a:r>
              <a:rPr lang="en-US" altLang="ko-KR" sz="1400" dirty="0"/>
              <a:t> </a:t>
            </a:r>
            <a:r>
              <a:rPr lang="en-US" altLang="ko-KR" sz="1400" dirty="0" smtClean="0"/>
              <a:t>Similar as </a:t>
            </a:r>
            <a:r>
              <a:rPr lang="en-US" altLang="ko-KR" sz="1400" dirty="0" err="1" smtClean="0"/>
              <a:t>Instagram</a:t>
            </a:r>
            <a:r>
              <a:rPr lang="en-US" altLang="ko-KR" sz="1400" dirty="0" smtClean="0"/>
              <a:t> app</a:t>
            </a:r>
          </a:p>
        </p:txBody>
      </p:sp>
    </p:spTree>
    <p:extLst>
      <p:ext uri="{BB962C8B-B14F-4D97-AF65-F5344CB8AC3E}">
        <p14:creationId xmlns:p14="http://schemas.microsoft.com/office/powerpoint/2010/main" xmlns="" val="592464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16</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999023333"/>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26" name="직사각형 25"/>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9"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pic>
        <p:nvPicPr>
          <p:cNvPr id="5122" name="Picture 2"/>
          <p:cNvPicPr>
            <a:picLocks noChangeAspect="1" noChangeArrowheads="1"/>
          </p:cNvPicPr>
          <p:nvPr/>
        </p:nvPicPr>
        <p:blipFill rotWithShape="1">
          <a:blip r:embed="rId7">
            <a:extLst>
              <a:ext uri="{28A0092B-C50C-407E-A947-70E740481C1C}">
                <a14:useLocalDpi xmlns:a14="http://schemas.microsoft.com/office/drawing/2010/main" xmlns="" val="0"/>
              </a:ext>
            </a:extLst>
          </a:blip>
          <a:srcRect t="24904"/>
          <a:stretch/>
        </p:blipFill>
        <p:spPr bwMode="auto">
          <a:xfrm>
            <a:off x="493684" y="4669621"/>
            <a:ext cx="2710164" cy="1818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 name="직사각형 13"/>
          <p:cNvSpPr>
            <a:spLocks noChangeArrowheads="1"/>
          </p:cNvSpPr>
          <p:nvPr/>
        </p:nvSpPr>
        <p:spPr bwMode="auto">
          <a:xfrm>
            <a:off x="621938" y="4361036"/>
            <a:ext cx="2520950" cy="292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Type name...</a:t>
            </a:r>
            <a:endParaRPr kumimoji="1" lang="ko-KR" altLang="en-US" sz="1300" i="1" dirty="0" smtClean="0">
              <a:solidFill>
                <a:schemeClr val="bg1">
                  <a:lumMod val="50000"/>
                </a:schemeClr>
              </a:solidFill>
              <a:latin typeface="굴림" pitchFamily="50" charset="-127"/>
              <a:ea typeface="굴림"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xmlns="" val="1104699798"/>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275655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17</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3892661469"/>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4" name="직사각형 13"/>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pic>
        <p:nvPicPr>
          <p:cNvPr id="16"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4904"/>
          <a:stretch/>
        </p:blipFill>
        <p:spPr bwMode="auto">
          <a:xfrm>
            <a:off x="493684" y="4669621"/>
            <a:ext cx="2710164" cy="1818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직사각형 13"/>
          <p:cNvSpPr>
            <a:spLocks noChangeArrowheads="1"/>
          </p:cNvSpPr>
          <p:nvPr/>
        </p:nvSpPr>
        <p:spPr bwMode="auto">
          <a:xfrm>
            <a:off x="621938" y="4361036"/>
            <a:ext cx="2520950" cy="292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Type title...</a:t>
            </a:r>
            <a:endParaRPr kumimoji="1" lang="ko-KR" altLang="en-US" sz="1300" i="1" dirty="0" smtClean="0">
              <a:solidFill>
                <a:schemeClr val="bg1">
                  <a:lumMod val="50000"/>
                </a:schemeClr>
              </a:solidFill>
              <a:latin typeface="굴림" pitchFamily="50" charset="-127"/>
              <a:ea typeface="굴림"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xmlns="" val="1715504781"/>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9" name="내용 개체 틀 5"/>
          <p:cNvSpPr txBox="1">
            <a:spLocks/>
          </p:cNvSpPr>
          <p:nvPr/>
        </p:nvSpPr>
        <p:spPr>
          <a:xfrm>
            <a:off x="4572000" y="5445224"/>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Title information could be located in the server. And could be auto-suggested as user types. </a:t>
            </a:r>
          </a:p>
        </p:txBody>
      </p:sp>
    </p:spTree>
    <p:extLst>
      <p:ext uri="{BB962C8B-B14F-4D97-AF65-F5344CB8AC3E}">
        <p14:creationId xmlns:p14="http://schemas.microsoft.com/office/powerpoint/2010/main" xmlns="" val="964609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18</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953086672"/>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4" name="직사각형 13"/>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pic>
        <p:nvPicPr>
          <p:cNvPr id="16"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4904"/>
          <a:stretch/>
        </p:blipFill>
        <p:spPr bwMode="auto">
          <a:xfrm>
            <a:off x="493684" y="4669621"/>
            <a:ext cx="2710164" cy="1818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직사각형 13"/>
          <p:cNvSpPr>
            <a:spLocks noChangeArrowheads="1"/>
          </p:cNvSpPr>
          <p:nvPr/>
        </p:nvSpPr>
        <p:spPr bwMode="auto">
          <a:xfrm>
            <a:off x="621938" y="4361036"/>
            <a:ext cx="2520950" cy="292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Type  Company/Organization</a:t>
            </a:r>
            <a:endParaRPr kumimoji="1" lang="ko-KR" altLang="en-US" sz="1300" i="1" dirty="0" smtClean="0">
              <a:solidFill>
                <a:schemeClr val="bg1">
                  <a:lumMod val="50000"/>
                </a:schemeClr>
              </a:solidFill>
              <a:latin typeface="굴림" pitchFamily="50" charset="-127"/>
              <a:ea typeface="굴림"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xmlns="" val="3033075365"/>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9" name="내용 개체 틀 5"/>
          <p:cNvSpPr txBox="1">
            <a:spLocks/>
          </p:cNvSpPr>
          <p:nvPr/>
        </p:nvSpPr>
        <p:spPr>
          <a:xfrm>
            <a:off x="4572000" y="5301208"/>
            <a:ext cx="4392488" cy="792088"/>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Company/Organization  information could be located in the server. And could be auto-suggested as user types. </a:t>
            </a:r>
          </a:p>
        </p:txBody>
      </p:sp>
    </p:spTree>
    <p:extLst>
      <p:ext uri="{BB962C8B-B14F-4D97-AF65-F5344CB8AC3E}">
        <p14:creationId xmlns:p14="http://schemas.microsoft.com/office/powerpoint/2010/main" xmlns="" val="447784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19</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524815827"/>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pic>
        <p:nvPicPr>
          <p:cNvPr id="16"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4904"/>
          <a:stretch/>
        </p:blipFill>
        <p:spPr bwMode="auto">
          <a:xfrm>
            <a:off x="493684" y="4725144"/>
            <a:ext cx="2612016" cy="1752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8" name="표 17"/>
          <p:cNvGraphicFramePr>
            <a:graphicFrameLocks noGrp="1"/>
          </p:cNvGraphicFramePr>
          <p:nvPr>
            <p:extLst>
              <p:ext uri="{D42A27DB-BD31-4B8C-83A1-F6EECF244321}">
                <p14:modId xmlns:p14="http://schemas.microsoft.com/office/powerpoint/2010/main" xmlns="" val="395503538"/>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9" name="직사각형 13"/>
          <p:cNvSpPr>
            <a:spLocks noChangeArrowheads="1"/>
          </p:cNvSpPr>
          <p:nvPr/>
        </p:nvSpPr>
        <p:spPr bwMode="auto">
          <a:xfrm>
            <a:off x="539552" y="4380344"/>
            <a:ext cx="2520950" cy="292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Phone number</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20" name="이등변 삼각형 19"/>
          <p:cNvSpPr/>
          <p:nvPr/>
        </p:nvSpPr>
        <p:spPr>
          <a:xfrm rot="10800000">
            <a:off x="1218774" y="446257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1" name="직사각형 20"/>
          <p:cNvSpPr>
            <a:spLocks noChangeAspect="1"/>
          </p:cNvSpPr>
          <p:nvPr/>
        </p:nvSpPr>
        <p:spPr>
          <a:xfrm>
            <a:off x="543696" y="4395584"/>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2" name="이등변 삼각형 21"/>
          <p:cNvSpPr/>
          <p:nvPr/>
        </p:nvSpPr>
        <p:spPr>
          <a:xfrm rot="10800000">
            <a:off x="5684955" y="6160289"/>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3" name="직사각형 22"/>
          <p:cNvSpPr>
            <a:spLocks noChangeAspect="1"/>
          </p:cNvSpPr>
          <p:nvPr/>
        </p:nvSpPr>
        <p:spPr>
          <a:xfrm>
            <a:off x="5009877" y="6093296"/>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6" name="내용 개체 틀 5"/>
          <p:cNvSpPr txBox="1">
            <a:spLocks/>
          </p:cNvSpPr>
          <p:nvPr/>
        </p:nvSpPr>
        <p:spPr>
          <a:xfrm>
            <a:off x="4572000" y="5229200"/>
            <a:ext cx="4125144" cy="7758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List will have  as followings</a:t>
            </a:r>
          </a:p>
          <a:p>
            <a:pPr lvl="1"/>
            <a:r>
              <a:rPr lang="en-US" altLang="ko-KR" sz="1200" dirty="0" smtClean="0"/>
              <a:t>Traditional: Work, Home, Cellular, Fax</a:t>
            </a:r>
          </a:p>
          <a:p>
            <a:pPr lvl="1"/>
            <a:r>
              <a:rPr lang="en-US" altLang="ko-KR" sz="1200" dirty="0" err="1" smtClean="0"/>
              <a:t>mVOIP</a:t>
            </a:r>
            <a:r>
              <a:rPr lang="en-US" altLang="ko-KR" sz="1200" dirty="0" smtClean="0"/>
              <a:t>: Skype, Viper, ….</a:t>
            </a:r>
          </a:p>
          <a:p>
            <a:pPr lvl="1"/>
            <a:endParaRPr lang="en-US" altLang="ko-KR" sz="1200" dirty="0" smtClean="0"/>
          </a:p>
          <a:p>
            <a:endParaRPr lang="en-US" altLang="ko-KR" sz="1400" dirty="0" smtClean="0"/>
          </a:p>
        </p:txBody>
      </p:sp>
      <p:graphicFrame>
        <p:nvGraphicFramePr>
          <p:cNvPr id="27" name="표 26"/>
          <p:cNvGraphicFramePr>
            <a:graphicFrameLocks noGrp="1"/>
          </p:cNvGraphicFramePr>
          <p:nvPr>
            <p:extLst>
              <p:ext uri="{D42A27DB-BD31-4B8C-83A1-F6EECF244321}">
                <p14:modId xmlns:p14="http://schemas.microsoft.com/office/powerpoint/2010/main" xmlns="" val="2471799193"/>
              </p:ext>
            </p:extLst>
          </p:nvPr>
        </p:nvGraphicFramePr>
        <p:xfrm>
          <a:off x="468890" y="406183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Phone Number</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8" name="이등변 삼각형 27"/>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9" name="직사각형 28"/>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Tree>
    <p:extLst>
      <p:ext uri="{BB962C8B-B14F-4D97-AF65-F5344CB8AC3E}">
        <p14:creationId xmlns:p14="http://schemas.microsoft.com/office/powerpoint/2010/main" xmlns="" val="4107658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0"/>
          </p:nvPr>
        </p:nvSpPr>
        <p:spPr/>
        <p:txBody>
          <a:bodyPr/>
          <a:lstStyle/>
          <a:p>
            <a:pPr>
              <a:defRPr/>
            </a:pPr>
            <a:fld id="{54F179F5-82A2-4120-9A3F-18D17435243A}" type="slidenum">
              <a:rPr lang="en-US" altLang="ko-KR">
                <a:solidFill>
                  <a:srgbClr val="04617B">
                    <a:shade val="90000"/>
                  </a:srgbClr>
                </a:solidFill>
              </a:rPr>
              <a:pPr>
                <a:defRPr/>
              </a:pPr>
              <a:t>2</a:t>
            </a:fld>
            <a:endParaRPr lang="en-US" altLang="ko-KR">
              <a:solidFill>
                <a:srgbClr val="04617B">
                  <a:shade val="90000"/>
                </a:srgbClr>
              </a:solidFill>
            </a:endParaRPr>
          </a:p>
        </p:txBody>
      </p:sp>
      <p:sp>
        <p:nvSpPr>
          <p:cNvPr id="9" name="바닥글 개체 틀 8"/>
          <p:cNvSpPr>
            <a:spLocks noGrp="1"/>
          </p:cNvSpPr>
          <p:nvPr>
            <p:ph type="ftr" sz="quarter" idx="11"/>
          </p:nvPr>
        </p:nvSpPr>
        <p:spPr/>
        <p:txBody>
          <a:bodyPr/>
          <a:lstStyle/>
          <a:p>
            <a:pPr>
              <a:defRPr/>
            </a:pPr>
            <a:r>
              <a:rPr lang="en-US" altLang="ko-KR" dirty="0">
                <a:solidFill>
                  <a:srgbClr val="04617B">
                    <a:shade val="90000"/>
                  </a:srgbClr>
                </a:solidFill>
              </a:rPr>
              <a:t>Work for more trusted and promising world in the young, wise and mobile way</a:t>
            </a:r>
          </a:p>
        </p:txBody>
      </p:sp>
      <p:sp>
        <p:nvSpPr>
          <p:cNvPr id="25604" name="Rectangle 4"/>
          <p:cNvSpPr>
            <a:spLocks noChangeArrowheads="1"/>
          </p:cNvSpPr>
          <p:nvPr/>
        </p:nvSpPr>
        <p:spPr bwMode="auto">
          <a:xfrm>
            <a:off x="452438"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25605" name="내용 개체 틀 2"/>
          <p:cNvSpPr txBox="1">
            <a:spLocks/>
          </p:cNvSpPr>
          <p:nvPr/>
        </p:nvSpPr>
        <p:spPr bwMode="auto">
          <a:xfrm>
            <a:off x="4500563" y="836613"/>
            <a:ext cx="4175125" cy="45366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73050" indent="-273050"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buFont typeface="Wingdings 2" pitchFamily="18" charset="2"/>
              <a:buChar char=""/>
            </a:pPr>
            <a:r>
              <a:rPr kumimoji="0" lang="en-US" altLang="ko-KR" sz="1300" dirty="0" smtClean="0">
                <a:solidFill>
                  <a:prstClr val="black"/>
                </a:solidFill>
                <a:latin typeface="Constantia" pitchFamily="18" charset="0"/>
                <a:ea typeface="HY신명조" pitchFamily="18" charset="-127"/>
              </a:rPr>
              <a:t>While app is being launched, this screen pops up</a:t>
            </a:r>
          </a:p>
          <a:p>
            <a:pPr eaLnBrk="1" fontAlgn="base" hangingPunct="1">
              <a:spcBef>
                <a:spcPct val="20000"/>
              </a:spcBef>
              <a:spcAft>
                <a:spcPct val="0"/>
              </a:spcAft>
              <a:buClr>
                <a:srgbClr val="0BD0D9"/>
              </a:buClr>
              <a:buSzPct val="95000"/>
              <a:buFont typeface="Wingdings 2" pitchFamily="18" charset="2"/>
              <a:buChar char=""/>
            </a:pPr>
            <a:r>
              <a:rPr kumimoji="0" lang="en-US" altLang="ko-KR" sz="1300" dirty="0" smtClean="0">
                <a:solidFill>
                  <a:prstClr val="black"/>
                </a:solidFill>
                <a:latin typeface="Constantia" pitchFamily="18" charset="0"/>
                <a:ea typeface="HY신명조" pitchFamily="18" charset="-127"/>
              </a:rPr>
              <a:t>The design needs to look like real business card book.</a:t>
            </a:r>
            <a:r>
              <a:rPr kumimoji="0" lang="ko-KR" altLang="en-US" sz="1300" dirty="0" smtClean="0">
                <a:solidFill>
                  <a:prstClr val="black"/>
                </a:solidFill>
                <a:latin typeface="Constantia" pitchFamily="18" charset="0"/>
                <a:ea typeface="HY신명조" pitchFamily="18" charset="-127"/>
              </a:rPr>
              <a:t> </a:t>
            </a:r>
            <a:endParaRPr kumimoji="0" lang="en-US" altLang="ko-KR" sz="13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3" name="직사각형 2"/>
          <p:cNvSpPr/>
          <p:nvPr/>
        </p:nvSpPr>
        <p:spPr>
          <a:xfrm>
            <a:off x="827088" y="1292225"/>
            <a:ext cx="2881312" cy="14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3400" dirty="0" smtClean="0">
                <a:solidFill>
                  <a:prstClr val="white"/>
                </a:solidFill>
              </a:rPr>
              <a:t>ABC card</a:t>
            </a:r>
            <a:endParaRPr kumimoji="1" lang="ko-KR" altLang="en-US" sz="3400" dirty="0">
              <a:solidFill>
                <a:prstClr val="white"/>
              </a:solidFill>
            </a:endParaRPr>
          </a:p>
        </p:txBody>
      </p:sp>
      <p:sp>
        <p:nvSpPr>
          <p:cNvPr id="8" name="직사각형 36"/>
          <p:cNvSpPr>
            <a:spLocks noChangeArrowheads="1"/>
          </p:cNvSpPr>
          <p:nvPr/>
        </p:nvSpPr>
        <p:spPr bwMode="auto">
          <a:xfrm>
            <a:off x="611560" y="3429000"/>
            <a:ext cx="324036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base">
              <a:spcBef>
                <a:spcPct val="0"/>
              </a:spcBef>
              <a:spcAft>
                <a:spcPct val="0"/>
              </a:spcAft>
            </a:pPr>
            <a:r>
              <a:rPr kumimoji="1" lang="en-US" altLang="ko-KR" sz="1400" dirty="0" smtClean="0">
                <a:solidFill>
                  <a:prstClr val="black"/>
                </a:solidFill>
                <a:latin typeface="굴림" pitchFamily="50" charset="-127"/>
                <a:ea typeface="굴림" pitchFamily="50" charset="-127"/>
              </a:rPr>
              <a:t>Good bye to paper business card. From now on you can make, send and share the beautiful and convenient electronic name card.</a:t>
            </a:r>
          </a:p>
          <a:p>
            <a:pPr fontAlgn="base">
              <a:spcBef>
                <a:spcPct val="0"/>
              </a:spcBef>
              <a:spcAft>
                <a:spcPct val="0"/>
              </a:spcAft>
            </a:pPr>
            <a:endParaRPr kumimoji="1" lang="en-US" altLang="ko-KR" sz="1400" dirty="0" smtClean="0">
              <a:solidFill>
                <a:prstClr val="black"/>
              </a:solidFill>
              <a:latin typeface="굴림" pitchFamily="50" charset="-127"/>
              <a:ea typeface="굴림" pitchFamily="50" charset="-127"/>
            </a:endParaRPr>
          </a:p>
          <a:p>
            <a:pPr fontAlgn="base">
              <a:spcBef>
                <a:spcPct val="0"/>
              </a:spcBef>
              <a:spcAft>
                <a:spcPct val="0"/>
              </a:spcAft>
            </a:pPr>
            <a:r>
              <a:rPr kumimoji="1" lang="en-US" altLang="ko-KR" sz="1400" dirty="0" smtClean="0">
                <a:solidFill>
                  <a:prstClr val="black"/>
                </a:solidFill>
                <a:latin typeface="굴림" pitchFamily="50" charset="-127"/>
                <a:ea typeface="굴림" pitchFamily="50" charset="-127"/>
              </a:rPr>
              <a:t>If you are not good at designing electronic card nor satisfied with the templates, you can order the professional design service at </a:t>
            </a:r>
            <a:r>
              <a:rPr kumimoji="1" lang="en-US" altLang="ko-KR" sz="1400" dirty="0" smtClean="0">
                <a:solidFill>
                  <a:prstClr val="black"/>
                </a:solidFill>
                <a:latin typeface="굴림" pitchFamily="50" charset="-127"/>
                <a:ea typeface="굴림" pitchFamily="50" charset="-127"/>
              </a:rPr>
              <a:t>ABC Card.</a:t>
            </a:r>
            <a:endParaRPr kumimoji="1" lang="ko-KR" altLang="en-US" sz="1400" dirty="0" smtClean="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1570299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20</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3209716521"/>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8" name="표 17"/>
          <p:cNvGraphicFramePr>
            <a:graphicFrameLocks noGrp="1"/>
          </p:cNvGraphicFramePr>
          <p:nvPr>
            <p:extLst>
              <p:ext uri="{D42A27DB-BD31-4B8C-83A1-F6EECF244321}">
                <p14:modId xmlns:p14="http://schemas.microsoft.com/office/powerpoint/2010/main" xmlns="" val="2231659728"/>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2" name="이등변 삼각형 21"/>
          <p:cNvSpPr/>
          <p:nvPr/>
        </p:nvSpPr>
        <p:spPr>
          <a:xfrm rot="10800000">
            <a:off x="5684955" y="6160289"/>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3" name="직사각형 22"/>
          <p:cNvSpPr>
            <a:spLocks noChangeAspect="1"/>
          </p:cNvSpPr>
          <p:nvPr/>
        </p:nvSpPr>
        <p:spPr>
          <a:xfrm>
            <a:off x="5009877" y="6093296"/>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6" name="내용 개체 틀 5"/>
          <p:cNvSpPr txBox="1">
            <a:spLocks/>
          </p:cNvSpPr>
          <p:nvPr/>
        </p:nvSpPr>
        <p:spPr>
          <a:xfrm>
            <a:off x="4572000" y="5317445"/>
            <a:ext cx="4125144" cy="559827"/>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List will have  as followings</a:t>
            </a:r>
          </a:p>
          <a:p>
            <a:pPr lvl="1"/>
            <a:r>
              <a:rPr lang="en-US" altLang="ko-KR" sz="1200" dirty="0" smtClean="0"/>
              <a:t>Personal, Work</a:t>
            </a:r>
          </a:p>
          <a:p>
            <a:endParaRPr lang="en-US" altLang="ko-KR" sz="1400" dirty="0" smtClean="0"/>
          </a:p>
        </p:txBody>
      </p:sp>
      <p:graphicFrame>
        <p:nvGraphicFramePr>
          <p:cNvPr id="27" name="표 26"/>
          <p:cNvGraphicFramePr>
            <a:graphicFrameLocks noGrp="1"/>
          </p:cNvGraphicFramePr>
          <p:nvPr>
            <p:extLst>
              <p:ext uri="{D42A27DB-BD31-4B8C-83A1-F6EECF244321}">
                <p14:modId xmlns:p14="http://schemas.microsoft.com/office/powerpoint/2010/main" xmlns="" val="3172047750"/>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Email</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5" name="직사각형 13"/>
          <p:cNvSpPr>
            <a:spLocks noChangeArrowheads="1"/>
          </p:cNvSpPr>
          <p:nvPr/>
        </p:nvSpPr>
        <p:spPr bwMode="auto">
          <a:xfrm>
            <a:off x="539552" y="4380344"/>
            <a:ext cx="2520950" cy="292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Email Address</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28" name="이등변 삼각형 27"/>
          <p:cNvSpPr/>
          <p:nvPr/>
        </p:nvSpPr>
        <p:spPr>
          <a:xfrm rot="10800000">
            <a:off x="1218774" y="446257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9" name="직사각형 28"/>
          <p:cNvSpPr>
            <a:spLocks noChangeAspect="1"/>
          </p:cNvSpPr>
          <p:nvPr/>
        </p:nvSpPr>
        <p:spPr>
          <a:xfrm>
            <a:off x="543696" y="4395584"/>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30" name="이등변 삼각형 29"/>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31" name="직사각형 30"/>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pic>
        <p:nvPicPr>
          <p:cNvPr id="32"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4904"/>
          <a:stretch/>
        </p:blipFill>
        <p:spPr bwMode="auto">
          <a:xfrm>
            <a:off x="493684" y="4725144"/>
            <a:ext cx="2612016" cy="1752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30904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21</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813106484"/>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8" name="표 17"/>
          <p:cNvGraphicFramePr>
            <a:graphicFrameLocks noGrp="1"/>
          </p:cNvGraphicFramePr>
          <p:nvPr>
            <p:extLst>
              <p:ext uri="{D42A27DB-BD31-4B8C-83A1-F6EECF244321}">
                <p14:modId xmlns:p14="http://schemas.microsoft.com/office/powerpoint/2010/main" xmlns="" val="2771130629"/>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2" name="이등변 삼각형 21"/>
          <p:cNvSpPr/>
          <p:nvPr/>
        </p:nvSpPr>
        <p:spPr>
          <a:xfrm rot="10800000">
            <a:off x="5684955" y="6160289"/>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3" name="직사각형 22"/>
          <p:cNvSpPr>
            <a:spLocks noChangeAspect="1"/>
          </p:cNvSpPr>
          <p:nvPr/>
        </p:nvSpPr>
        <p:spPr>
          <a:xfrm>
            <a:off x="5009877" y="6093296"/>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6" name="내용 개체 틀 5"/>
          <p:cNvSpPr txBox="1">
            <a:spLocks/>
          </p:cNvSpPr>
          <p:nvPr/>
        </p:nvSpPr>
        <p:spPr>
          <a:xfrm>
            <a:off x="4572000" y="5317445"/>
            <a:ext cx="4125144" cy="7758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List will have  as followings</a:t>
            </a:r>
          </a:p>
          <a:p>
            <a:pPr lvl="1"/>
            <a:r>
              <a:rPr lang="en-US" altLang="ko-KR" sz="1200" dirty="0" smtClean="0"/>
              <a:t>Personal, Work</a:t>
            </a:r>
          </a:p>
          <a:p>
            <a:pPr lvl="1"/>
            <a:endParaRPr lang="en-US" altLang="ko-KR" sz="1200" dirty="0" smtClean="0"/>
          </a:p>
          <a:p>
            <a:endParaRPr lang="en-US" altLang="ko-KR" sz="1400" dirty="0" smtClean="0"/>
          </a:p>
        </p:txBody>
      </p:sp>
      <p:graphicFrame>
        <p:nvGraphicFramePr>
          <p:cNvPr id="27" name="표 26"/>
          <p:cNvGraphicFramePr>
            <a:graphicFrameLocks noGrp="1"/>
          </p:cNvGraphicFramePr>
          <p:nvPr>
            <p:extLst>
              <p:ext uri="{D42A27DB-BD31-4B8C-83A1-F6EECF244321}">
                <p14:modId xmlns:p14="http://schemas.microsoft.com/office/powerpoint/2010/main" xmlns="" val="4252126497"/>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Website</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5" name="직사각형 13"/>
          <p:cNvSpPr>
            <a:spLocks noChangeArrowheads="1"/>
          </p:cNvSpPr>
          <p:nvPr/>
        </p:nvSpPr>
        <p:spPr bwMode="auto">
          <a:xfrm>
            <a:off x="539552" y="4380344"/>
            <a:ext cx="2520950" cy="292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Website Address</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28" name="이등변 삼각형 27"/>
          <p:cNvSpPr/>
          <p:nvPr/>
        </p:nvSpPr>
        <p:spPr>
          <a:xfrm rot="10800000">
            <a:off x="1218774" y="446257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9" name="직사각형 28"/>
          <p:cNvSpPr>
            <a:spLocks noChangeAspect="1"/>
          </p:cNvSpPr>
          <p:nvPr/>
        </p:nvSpPr>
        <p:spPr>
          <a:xfrm>
            <a:off x="543696" y="4395584"/>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30" name="이등변 삼각형 29"/>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31" name="직사각형 30"/>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pic>
        <p:nvPicPr>
          <p:cNvPr id="32"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4904"/>
          <a:stretch/>
        </p:blipFill>
        <p:spPr bwMode="auto">
          <a:xfrm>
            <a:off x="493684" y="4725144"/>
            <a:ext cx="2612016" cy="1752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30904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22</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339770847"/>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8" name="표 17"/>
          <p:cNvGraphicFramePr>
            <a:graphicFrameLocks noGrp="1"/>
          </p:cNvGraphicFramePr>
          <p:nvPr>
            <p:extLst>
              <p:ext uri="{D42A27DB-BD31-4B8C-83A1-F6EECF244321}">
                <p14:modId xmlns:p14="http://schemas.microsoft.com/office/powerpoint/2010/main" xmlns="" val="387264100"/>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2" name="이등변 삼각형 21"/>
          <p:cNvSpPr/>
          <p:nvPr/>
        </p:nvSpPr>
        <p:spPr>
          <a:xfrm rot="10800000">
            <a:off x="5684955" y="6160289"/>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3" name="직사각형 22"/>
          <p:cNvSpPr>
            <a:spLocks noChangeAspect="1"/>
          </p:cNvSpPr>
          <p:nvPr/>
        </p:nvSpPr>
        <p:spPr>
          <a:xfrm>
            <a:off x="5009877" y="6093296"/>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6" name="내용 개체 틀 5"/>
          <p:cNvSpPr txBox="1">
            <a:spLocks/>
          </p:cNvSpPr>
          <p:nvPr/>
        </p:nvSpPr>
        <p:spPr>
          <a:xfrm>
            <a:off x="4572000" y="5317445"/>
            <a:ext cx="4125144" cy="7758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List will have  as followings</a:t>
            </a:r>
          </a:p>
          <a:p>
            <a:pPr lvl="1"/>
            <a:r>
              <a:rPr lang="en-US" altLang="ko-KR" sz="1200" dirty="0" smtClean="0"/>
              <a:t>Facebook, Twitter, ???</a:t>
            </a:r>
          </a:p>
          <a:p>
            <a:pPr lvl="1"/>
            <a:endParaRPr lang="en-US" altLang="ko-KR" sz="1200" dirty="0" smtClean="0"/>
          </a:p>
          <a:p>
            <a:endParaRPr lang="en-US" altLang="ko-KR" sz="1400" dirty="0" smtClean="0"/>
          </a:p>
        </p:txBody>
      </p:sp>
      <p:graphicFrame>
        <p:nvGraphicFramePr>
          <p:cNvPr id="27" name="표 26"/>
          <p:cNvGraphicFramePr>
            <a:graphicFrameLocks noGrp="1"/>
          </p:cNvGraphicFramePr>
          <p:nvPr>
            <p:extLst>
              <p:ext uri="{D42A27DB-BD31-4B8C-83A1-F6EECF244321}">
                <p14:modId xmlns:p14="http://schemas.microsoft.com/office/powerpoint/2010/main" xmlns="" val="803532210"/>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SNS</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9" name="직사각형 13"/>
          <p:cNvSpPr>
            <a:spLocks noChangeArrowheads="1"/>
          </p:cNvSpPr>
          <p:nvPr/>
        </p:nvSpPr>
        <p:spPr bwMode="auto">
          <a:xfrm>
            <a:off x="1634912" y="4365103"/>
            <a:ext cx="864096" cy="303991"/>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lgn="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ID</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24" name="직사각형 13"/>
          <p:cNvSpPr>
            <a:spLocks noChangeArrowheads="1"/>
          </p:cNvSpPr>
          <p:nvPr/>
        </p:nvSpPr>
        <p:spPr bwMode="auto">
          <a:xfrm>
            <a:off x="2555776" y="4365103"/>
            <a:ext cx="1296144" cy="2923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lgn="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URL</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20" name="이등변 삼각형 19"/>
          <p:cNvSpPr/>
          <p:nvPr/>
        </p:nvSpPr>
        <p:spPr>
          <a:xfrm rot="10800000">
            <a:off x="1316400" y="4480500"/>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1" name="직사각형 20"/>
          <p:cNvSpPr>
            <a:spLocks noChangeAspect="1"/>
          </p:cNvSpPr>
          <p:nvPr/>
        </p:nvSpPr>
        <p:spPr>
          <a:xfrm>
            <a:off x="641322" y="4365104"/>
            <a:ext cx="930275" cy="303991"/>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5" name="이등변 삼각형 24"/>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8" name="직사각형 27"/>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pic>
        <p:nvPicPr>
          <p:cNvPr id="30"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4904"/>
          <a:stretch/>
        </p:blipFill>
        <p:spPr bwMode="auto">
          <a:xfrm>
            <a:off x="493684" y="4725144"/>
            <a:ext cx="2612016" cy="1752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66053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23</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531825788"/>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7" name="표 16"/>
          <p:cNvGraphicFramePr>
            <a:graphicFrameLocks noGrp="1"/>
          </p:cNvGraphicFramePr>
          <p:nvPr>
            <p:extLst>
              <p:ext uri="{D42A27DB-BD31-4B8C-83A1-F6EECF244321}">
                <p14:modId xmlns:p14="http://schemas.microsoft.com/office/powerpoint/2010/main" xmlns="" val="1545958846"/>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8" name="이등변 삼각형 17"/>
          <p:cNvSpPr/>
          <p:nvPr/>
        </p:nvSpPr>
        <p:spPr>
          <a:xfrm rot="10800000">
            <a:off x="5684955" y="6160289"/>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19" name="직사각형 18"/>
          <p:cNvSpPr>
            <a:spLocks noChangeAspect="1"/>
          </p:cNvSpPr>
          <p:nvPr/>
        </p:nvSpPr>
        <p:spPr>
          <a:xfrm>
            <a:off x="5009877" y="6093296"/>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0" name="내용 개체 틀 5"/>
          <p:cNvSpPr txBox="1">
            <a:spLocks/>
          </p:cNvSpPr>
          <p:nvPr/>
        </p:nvSpPr>
        <p:spPr>
          <a:xfrm>
            <a:off x="4572000" y="5317445"/>
            <a:ext cx="4125144" cy="7758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List will have  as followings</a:t>
            </a:r>
          </a:p>
          <a:p>
            <a:pPr lvl="1"/>
            <a:r>
              <a:rPr lang="en-US" altLang="ko-KR" sz="1200" dirty="0" smtClean="0"/>
              <a:t>Office, Home</a:t>
            </a:r>
          </a:p>
          <a:p>
            <a:endParaRPr lang="en-US" altLang="ko-KR" sz="1400" dirty="0" smtClean="0"/>
          </a:p>
        </p:txBody>
      </p:sp>
      <p:graphicFrame>
        <p:nvGraphicFramePr>
          <p:cNvPr id="21" name="표 20"/>
          <p:cNvGraphicFramePr>
            <a:graphicFrameLocks noGrp="1"/>
          </p:cNvGraphicFramePr>
          <p:nvPr>
            <p:extLst>
              <p:ext uri="{D42A27DB-BD31-4B8C-83A1-F6EECF244321}">
                <p14:modId xmlns:p14="http://schemas.microsoft.com/office/powerpoint/2010/main" xmlns="" val="743547898"/>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Address</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2" name="직사각형 13"/>
          <p:cNvSpPr>
            <a:spLocks noChangeArrowheads="1"/>
          </p:cNvSpPr>
          <p:nvPr/>
        </p:nvSpPr>
        <p:spPr bwMode="auto">
          <a:xfrm>
            <a:off x="1461134" y="4380642"/>
            <a:ext cx="1238658" cy="26161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lgn="r" fontAlgn="base">
              <a:spcBef>
                <a:spcPct val="0"/>
              </a:spcBef>
              <a:spcAft>
                <a:spcPct val="0"/>
              </a:spcAft>
            </a:pPr>
            <a:r>
              <a:rPr kumimoji="1" lang="en-US" altLang="ko-KR" sz="1100" i="1" dirty="0" smtClean="0">
                <a:solidFill>
                  <a:schemeClr val="bg1">
                    <a:lumMod val="50000"/>
                  </a:schemeClr>
                </a:solidFill>
                <a:latin typeface="굴림" pitchFamily="50" charset="-127"/>
                <a:ea typeface="굴림" pitchFamily="50" charset="-127"/>
              </a:rPr>
              <a:t>Country/Region</a:t>
            </a:r>
            <a:endParaRPr kumimoji="1" lang="ko-KR" altLang="en-US" sz="1100" i="1" dirty="0" smtClean="0">
              <a:solidFill>
                <a:schemeClr val="bg1">
                  <a:lumMod val="50000"/>
                </a:schemeClr>
              </a:solidFill>
              <a:latin typeface="굴림" pitchFamily="50" charset="-127"/>
              <a:ea typeface="굴림" pitchFamily="50" charset="-127"/>
            </a:endParaRPr>
          </a:p>
        </p:txBody>
      </p:sp>
      <p:sp>
        <p:nvSpPr>
          <p:cNvPr id="24" name="이등변 삼각형 23"/>
          <p:cNvSpPr/>
          <p:nvPr/>
        </p:nvSpPr>
        <p:spPr>
          <a:xfrm rot="10800000">
            <a:off x="1116482" y="4437113"/>
            <a:ext cx="215900" cy="130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5" name="직사각형 24"/>
          <p:cNvSpPr>
            <a:spLocks noChangeAspect="1"/>
          </p:cNvSpPr>
          <p:nvPr/>
        </p:nvSpPr>
        <p:spPr>
          <a:xfrm>
            <a:off x="467544" y="4365104"/>
            <a:ext cx="930282" cy="277000"/>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6" name="이등변 삼각형 25"/>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7" name="직사각형 26"/>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pic>
        <p:nvPicPr>
          <p:cNvPr id="28"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4904"/>
          <a:stretch/>
        </p:blipFill>
        <p:spPr bwMode="auto">
          <a:xfrm>
            <a:off x="514350" y="5269418"/>
            <a:ext cx="1816265" cy="12186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 name="직사각형 13"/>
          <p:cNvSpPr>
            <a:spLocks noChangeArrowheads="1"/>
          </p:cNvSpPr>
          <p:nvPr/>
        </p:nvSpPr>
        <p:spPr bwMode="auto">
          <a:xfrm>
            <a:off x="467544" y="4687972"/>
            <a:ext cx="3168352" cy="26161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lgn="r" fontAlgn="base">
              <a:spcBef>
                <a:spcPct val="0"/>
              </a:spcBef>
              <a:spcAft>
                <a:spcPct val="0"/>
              </a:spcAft>
            </a:pPr>
            <a:r>
              <a:rPr kumimoji="1" lang="en-US" altLang="ko-KR" sz="1100" i="1" dirty="0" smtClean="0">
                <a:solidFill>
                  <a:schemeClr val="bg1">
                    <a:lumMod val="50000"/>
                  </a:schemeClr>
                </a:solidFill>
                <a:latin typeface="굴림" pitchFamily="50" charset="-127"/>
                <a:ea typeface="굴림" pitchFamily="50" charset="-127"/>
              </a:rPr>
              <a:t>Street Address</a:t>
            </a:r>
            <a:endParaRPr kumimoji="1" lang="ko-KR" altLang="en-US" sz="1100" i="1" dirty="0" smtClean="0">
              <a:solidFill>
                <a:schemeClr val="bg1">
                  <a:lumMod val="50000"/>
                </a:schemeClr>
              </a:solidFill>
              <a:latin typeface="굴림" pitchFamily="50" charset="-127"/>
              <a:ea typeface="굴림" pitchFamily="50" charset="-127"/>
            </a:endParaRPr>
          </a:p>
        </p:txBody>
      </p:sp>
      <p:sp>
        <p:nvSpPr>
          <p:cNvPr id="33" name="직사각형 13"/>
          <p:cNvSpPr>
            <a:spLocks noChangeArrowheads="1"/>
          </p:cNvSpPr>
          <p:nvPr/>
        </p:nvSpPr>
        <p:spPr bwMode="auto">
          <a:xfrm>
            <a:off x="467544" y="4976004"/>
            <a:ext cx="1238658" cy="26161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lgn="r" fontAlgn="base">
              <a:spcBef>
                <a:spcPct val="0"/>
              </a:spcBef>
              <a:spcAft>
                <a:spcPct val="0"/>
              </a:spcAft>
            </a:pPr>
            <a:r>
              <a:rPr kumimoji="1" lang="en-US" altLang="ko-KR" sz="1050" i="1" dirty="0" smtClean="0">
                <a:solidFill>
                  <a:schemeClr val="bg1">
                    <a:lumMod val="50000"/>
                  </a:schemeClr>
                </a:solidFill>
                <a:latin typeface="굴림" pitchFamily="50" charset="-127"/>
                <a:ea typeface="굴림" pitchFamily="50" charset="-127"/>
              </a:rPr>
              <a:t>ZIP/Postal</a:t>
            </a:r>
            <a:r>
              <a:rPr kumimoji="1" lang="en-US" altLang="ko-KR" sz="1100" i="1" dirty="0" smtClean="0">
                <a:solidFill>
                  <a:schemeClr val="bg1">
                    <a:lumMod val="50000"/>
                  </a:schemeClr>
                </a:solidFill>
                <a:latin typeface="굴림" pitchFamily="50" charset="-127"/>
                <a:ea typeface="굴림" pitchFamily="50" charset="-127"/>
              </a:rPr>
              <a:t> Code</a:t>
            </a:r>
            <a:endParaRPr kumimoji="1" lang="ko-KR" altLang="en-US" sz="1100" i="1" dirty="0" smtClean="0">
              <a:solidFill>
                <a:schemeClr val="bg1">
                  <a:lumMod val="50000"/>
                </a:schemeClr>
              </a:solidFill>
              <a:latin typeface="굴림" pitchFamily="50" charset="-127"/>
              <a:ea typeface="굴림" pitchFamily="50" charset="-127"/>
            </a:endParaRPr>
          </a:p>
        </p:txBody>
      </p:sp>
      <p:sp>
        <p:nvSpPr>
          <p:cNvPr id="34" name="직사각형 13"/>
          <p:cNvSpPr>
            <a:spLocks noChangeArrowheads="1"/>
          </p:cNvSpPr>
          <p:nvPr/>
        </p:nvSpPr>
        <p:spPr bwMode="auto">
          <a:xfrm>
            <a:off x="1821174" y="4987186"/>
            <a:ext cx="1238658" cy="26161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lgn="r" fontAlgn="base">
              <a:spcBef>
                <a:spcPct val="0"/>
              </a:spcBef>
              <a:spcAft>
                <a:spcPct val="0"/>
              </a:spcAft>
            </a:pPr>
            <a:r>
              <a:rPr kumimoji="1" lang="en-US" altLang="ko-KR" sz="1100" i="1" dirty="0" smtClean="0">
                <a:solidFill>
                  <a:schemeClr val="bg1">
                    <a:lumMod val="50000"/>
                  </a:schemeClr>
                </a:solidFill>
                <a:latin typeface="굴림" pitchFamily="50" charset="-127"/>
                <a:ea typeface="굴림" pitchFamily="50" charset="-127"/>
              </a:rPr>
              <a:t>City, State</a:t>
            </a:r>
            <a:endParaRPr kumimoji="1" lang="ko-KR" altLang="en-US" sz="1100" i="1" dirty="0" smtClean="0">
              <a:solidFill>
                <a:schemeClr val="bg1">
                  <a:lumMod val="50000"/>
                </a:schemeClr>
              </a:solidFill>
              <a:latin typeface="굴림" pitchFamily="50" charset="-127"/>
              <a:ea typeface="굴림" pitchFamily="50" charset="-127"/>
            </a:endParaRPr>
          </a:p>
        </p:txBody>
      </p:sp>
    </p:spTree>
    <p:extLst>
      <p:ext uri="{BB962C8B-B14F-4D97-AF65-F5344CB8AC3E}">
        <p14:creationId xmlns:p14="http://schemas.microsoft.com/office/powerpoint/2010/main" xmlns="" val="3320706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24</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3026404594"/>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7" name="표 16"/>
          <p:cNvGraphicFramePr>
            <a:graphicFrameLocks noGrp="1"/>
          </p:cNvGraphicFramePr>
          <p:nvPr>
            <p:extLst>
              <p:ext uri="{D42A27DB-BD31-4B8C-83A1-F6EECF244321}">
                <p14:modId xmlns:p14="http://schemas.microsoft.com/office/powerpoint/2010/main" xmlns="" val="789626932"/>
              </p:ext>
            </p:extLst>
          </p:nvPr>
        </p:nvGraphicFramePr>
        <p:xfrm>
          <a:off x="4572000" y="1340768"/>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8" name="이등변 삼각형 17"/>
          <p:cNvSpPr/>
          <p:nvPr/>
        </p:nvSpPr>
        <p:spPr>
          <a:xfrm rot="10800000">
            <a:off x="1157862" y="4488865"/>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19" name="직사각형 18"/>
          <p:cNvSpPr>
            <a:spLocks noChangeAspect="1"/>
          </p:cNvSpPr>
          <p:nvPr/>
        </p:nvSpPr>
        <p:spPr>
          <a:xfrm>
            <a:off x="482784" y="4421872"/>
            <a:ext cx="930275" cy="25558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List</a:t>
            </a:r>
            <a:endParaRPr kumimoji="1" lang="ko-KR" altLang="en-US" sz="1200" dirty="0">
              <a:solidFill>
                <a:prstClr val="black"/>
              </a:solidFill>
              <a:latin typeface="굴림" pitchFamily="50" charset="-127"/>
              <a:ea typeface="굴림" pitchFamily="50" charset="-127"/>
            </a:endParaRPr>
          </a:p>
        </p:txBody>
      </p:sp>
      <p:sp>
        <p:nvSpPr>
          <p:cNvPr id="20" name="내용 개체 틀 5"/>
          <p:cNvSpPr txBox="1">
            <a:spLocks/>
          </p:cNvSpPr>
          <p:nvPr/>
        </p:nvSpPr>
        <p:spPr>
          <a:xfrm>
            <a:off x="4572000" y="5199992"/>
            <a:ext cx="4125144" cy="1181336"/>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develops need to review in the viewpoint of implementation.</a:t>
            </a:r>
          </a:p>
          <a:p>
            <a:r>
              <a:rPr lang="en-US" altLang="ko-KR" sz="1400" dirty="0" smtClean="0"/>
              <a:t>List will have  as followings</a:t>
            </a:r>
          </a:p>
          <a:p>
            <a:pPr lvl="1"/>
            <a:r>
              <a:rPr lang="en-US" altLang="ko-KR" sz="1200" dirty="0" smtClean="0"/>
              <a:t>Google Map and local </a:t>
            </a:r>
            <a:r>
              <a:rPr lang="en-US" altLang="ko-KR" sz="1200" dirty="0"/>
              <a:t>m</a:t>
            </a:r>
            <a:r>
              <a:rPr lang="en-US" altLang="ko-KR" sz="1200" dirty="0" smtClean="0"/>
              <a:t>ap providers  especially Korean portals like </a:t>
            </a:r>
            <a:r>
              <a:rPr lang="en-US" altLang="ko-KR" sz="1200" dirty="0" err="1" smtClean="0"/>
              <a:t>Naver</a:t>
            </a:r>
            <a:r>
              <a:rPr lang="en-US" altLang="ko-KR" sz="1200" dirty="0" smtClean="0"/>
              <a:t> and  </a:t>
            </a:r>
            <a:r>
              <a:rPr lang="en-US" altLang="ko-KR" sz="1200" dirty="0" err="1" smtClean="0"/>
              <a:t>Daum</a:t>
            </a:r>
            <a:endParaRPr lang="en-US" altLang="ko-KR" sz="1200" dirty="0" smtClean="0"/>
          </a:p>
          <a:p>
            <a:endParaRPr lang="en-US" altLang="ko-KR" sz="1400" dirty="0" smtClean="0"/>
          </a:p>
        </p:txBody>
      </p:sp>
      <p:graphicFrame>
        <p:nvGraphicFramePr>
          <p:cNvPr id="21" name="표 20"/>
          <p:cNvGraphicFramePr>
            <a:graphicFrameLocks noGrp="1"/>
          </p:cNvGraphicFramePr>
          <p:nvPr>
            <p:extLst>
              <p:ext uri="{D42A27DB-BD31-4B8C-83A1-F6EECF244321}">
                <p14:modId xmlns:p14="http://schemas.microsoft.com/office/powerpoint/2010/main" xmlns="" val="1757947801"/>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Map</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6" name="이등변 삼각형 25"/>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7" name="직사각형 26"/>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67544" y="4755624"/>
            <a:ext cx="2053912" cy="17035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 name="직사각형 29"/>
          <p:cNvSpPr>
            <a:spLocks noChangeAspect="1"/>
          </p:cNvSpPr>
          <p:nvPr/>
        </p:nvSpPr>
        <p:spPr>
          <a:xfrm>
            <a:off x="2760039" y="6093296"/>
            <a:ext cx="659833" cy="245232"/>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Add</a:t>
            </a:r>
            <a:endParaRPr kumimoji="1" lang="ko-KR" altLang="en-US" sz="1300" b="1" dirty="0">
              <a:solidFill>
                <a:prstClr val="black"/>
              </a:solidFill>
              <a:latin typeface="굴림" pitchFamily="50" charset="-127"/>
              <a:ea typeface="굴림" pitchFamily="50" charset="-127"/>
            </a:endParaRPr>
          </a:p>
        </p:txBody>
      </p:sp>
      <p:sp>
        <p:nvSpPr>
          <p:cNvPr id="32" name="이등변 삼각형 31"/>
          <p:cNvSpPr/>
          <p:nvPr/>
        </p:nvSpPr>
        <p:spPr>
          <a:xfrm rot="10800000">
            <a:off x="3779913" y="4504105"/>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35" name="직사각형 34"/>
          <p:cNvSpPr>
            <a:spLocks noChangeAspect="1"/>
          </p:cNvSpPr>
          <p:nvPr/>
        </p:nvSpPr>
        <p:spPr>
          <a:xfrm>
            <a:off x="1553493" y="4437112"/>
            <a:ext cx="2442566" cy="24034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Typed address list or type address</a:t>
            </a:r>
            <a:endParaRPr kumimoji="1" lang="ko-KR" altLang="en-US" sz="1100"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328989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25</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1264585302"/>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7" name="표 16"/>
          <p:cNvGraphicFramePr>
            <a:graphicFrameLocks noGrp="1"/>
          </p:cNvGraphicFramePr>
          <p:nvPr>
            <p:extLst>
              <p:ext uri="{D42A27DB-BD31-4B8C-83A1-F6EECF244321}">
                <p14:modId xmlns:p14="http://schemas.microsoft.com/office/powerpoint/2010/main" xmlns="" val="3918485481"/>
              </p:ext>
            </p:extLst>
          </p:nvPr>
        </p:nvGraphicFramePr>
        <p:xfrm>
          <a:off x="4572000" y="1340768"/>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21" name="표 20"/>
          <p:cNvGraphicFramePr>
            <a:graphicFrameLocks noGrp="1"/>
          </p:cNvGraphicFramePr>
          <p:nvPr>
            <p:extLst>
              <p:ext uri="{D42A27DB-BD31-4B8C-83A1-F6EECF244321}">
                <p14:modId xmlns:p14="http://schemas.microsoft.com/office/powerpoint/2010/main" xmlns="" val="179690781"/>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QR</a:t>
                      </a:r>
                      <a:r>
                        <a:rPr kumimoji="0" lang="en-US" altLang="ko-KR" sz="1300" kern="1200" baseline="0" dirty="0" smtClean="0">
                          <a:solidFill>
                            <a:schemeClr val="dk1"/>
                          </a:solidFill>
                          <a:latin typeface="+mn-lt"/>
                          <a:ea typeface="+mn-ea"/>
                          <a:cs typeface="+mn-cs"/>
                        </a:rPr>
                        <a:t> Code</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6" name="이등변 삼각형 25"/>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7" name="직사각형 26"/>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30" name="직사각형 29"/>
          <p:cNvSpPr>
            <a:spLocks noChangeAspect="1"/>
          </p:cNvSpPr>
          <p:nvPr/>
        </p:nvSpPr>
        <p:spPr>
          <a:xfrm>
            <a:off x="2943791" y="4081140"/>
            <a:ext cx="659833" cy="245232"/>
          </a:xfrm>
          <a:prstGeom prst="rect">
            <a:avLst/>
          </a:prstGeom>
          <a:solidFill>
            <a:schemeClr val="tx2">
              <a:lumMod val="60000"/>
              <a:lumOff val="40000"/>
            </a:schemeClr>
          </a:solidFill>
          <a:ln w="28575">
            <a:solidFill>
              <a:schemeClr val="accent1"/>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Add</a:t>
            </a:r>
            <a:endParaRPr kumimoji="1" lang="ko-KR" altLang="en-US" sz="1300" b="1" dirty="0">
              <a:solidFill>
                <a:prstClr val="black"/>
              </a:solidFill>
              <a:latin typeface="굴림" pitchFamily="50" charset="-127"/>
              <a:ea typeface="굴림"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xmlns="" val="4239822399"/>
              </p:ext>
            </p:extLst>
          </p:nvPr>
        </p:nvGraphicFramePr>
        <p:xfrm>
          <a:off x="827683" y="4437112"/>
          <a:ext cx="2016125" cy="2026556"/>
        </p:xfrm>
        <a:graphic>
          <a:graphicData uri="http://schemas.openxmlformats.org/drawingml/2006/table">
            <a:tbl>
              <a:tblPr firstRow="1" bandRow="1">
                <a:tableStyleId>{5C22544A-7EE6-4342-B048-85BDC9FD1C3A}</a:tableStyleId>
              </a:tblPr>
              <a:tblGrid>
                <a:gridCol w="2016125"/>
              </a:tblGrid>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5" name="내용 개체 틀 5"/>
          <p:cNvSpPr txBox="1">
            <a:spLocks/>
          </p:cNvSpPr>
          <p:nvPr/>
        </p:nvSpPr>
        <p:spPr>
          <a:xfrm>
            <a:off x="4572000" y="5199992"/>
            <a:ext cx="4125144" cy="1181336"/>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develops need to review in the viewpoint of implementation.</a:t>
            </a:r>
          </a:p>
          <a:p>
            <a:r>
              <a:rPr lang="en-US" altLang="ko-KR" sz="1400" dirty="0" smtClean="0"/>
              <a:t>In the screen there will be the information list with check box  which can be included in the QR code. It is typed or need to be typed. </a:t>
            </a:r>
          </a:p>
        </p:txBody>
      </p:sp>
      <p:sp>
        <p:nvSpPr>
          <p:cNvPr id="7" name="TextBox 6"/>
          <p:cNvSpPr txBox="1"/>
          <p:nvPr/>
        </p:nvSpPr>
        <p:spPr>
          <a:xfrm>
            <a:off x="560316" y="4437112"/>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8" name="TextBox 27"/>
          <p:cNvSpPr txBox="1"/>
          <p:nvPr/>
        </p:nvSpPr>
        <p:spPr>
          <a:xfrm>
            <a:off x="560316" y="4729523"/>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9" name="TextBox 28"/>
          <p:cNvSpPr txBox="1"/>
          <p:nvPr/>
        </p:nvSpPr>
        <p:spPr>
          <a:xfrm>
            <a:off x="560316" y="5021934"/>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1" name="TextBox 30"/>
          <p:cNvSpPr txBox="1"/>
          <p:nvPr/>
        </p:nvSpPr>
        <p:spPr>
          <a:xfrm>
            <a:off x="560316" y="5314345"/>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3" name="TextBox 32"/>
          <p:cNvSpPr txBox="1"/>
          <p:nvPr/>
        </p:nvSpPr>
        <p:spPr>
          <a:xfrm>
            <a:off x="570032" y="5606756"/>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4" name="TextBox 33"/>
          <p:cNvSpPr txBox="1"/>
          <p:nvPr/>
        </p:nvSpPr>
        <p:spPr>
          <a:xfrm>
            <a:off x="570032" y="5899167"/>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6" name="TextBox 35"/>
          <p:cNvSpPr txBox="1"/>
          <p:nvPr/>
        </p:nvSpPr>
        <p:spPr>
          <a:xfrm>
            <a:off x="570032" y="6191577"/>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7" name="직사각형 36"/>
          <p:cNvSpPr>
            <a:spLocks noChangeAspect="1"/>
          </p:cNvSpPr>
          <p:nvPr/>
        </p:nvSpPr>
        <p:spPr>
          <a:xfrm>
            <a:off x="2943791" y="4434408"/>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Expand</a:t>
            </a:r>
            <a:endParaRPr kumimoji="1" lang="ko-KR" altLang="en-US" sz="1300" b="1" dirty="0">
              <a:solidFill>
                <a:prstClr val="black"/>
              </a:solidFill>
              <a:latin typeface="굴림" pitchFamily="50" charset="-127"/>
              <a:ea typeface="굴림" pitchFamily="50" charset="-127"/>
            </a:endParaRPr>
          </a:p>
        </p:txBody>
      </p:sp>
      <p:sp>
        <p:nvSpPr>
          <p:cNvPr id="38" name="직사각형 37"/>
          <p:cNvSpPr>
            <a:spLocks noChangeAspect="1"/>
          </p:cNvSpPr>
          <p:nvPr/>
        </p:nvSpPr>
        <p:spPr>
          <a:xfrm>
            <a:off x="2943791" y="4728025"/>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Expand</a:t>
            </a:r>
            <a:endParaRPr kumimoji="1" lang="ko-KR" altLang="en-US" sz="1300" b="1" dirty="0">
              <a:solidFill>
                <a:prstClr val="black"/>
              </a:solidFill>
              <a:latin typeface="굴림" pitchFamily="50" charset="-127"/>
              <a:ea typeface="굴림" pitchFamily="50" charset="-127"/>
            </a:endParaRPr>
          </a:p>
        </p:txBody>
      </p:sp>
      <p:sp>
        <p:nvSpPr>
          <p:cNvPr id="39" name="직사각형 38"/>
          <p:cNvSpPr>
            <a:spLocks noChangeAspect="1"/>
          </p:cNvSpPr>
          <p:nvPr/>
        </p:nvSpPr>
        <p:spPr>
          <a:xfrm>
            <a:off x="2943791" y="5021642"/>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Expand</a:t>
            </a:r>
            <a:endParaRPr kumimoji="1" lang="ko-KR" altLang="en-US" sz="1300" b="1" dirty="0">
              <a:solidFill>
                <a:prstClr val="black"/>
              </a:solidFill>
              <a:latin typeface="굴림" pitchFamily="50" charset="-127"/>
              <a:ea typeface="굴림" pitchFamily="50" charset="-127"/>
            </a:endParaRPr>
          </a:p>
        </p:txBody>
      </p:sp>
      <p:sp>
        <p:nvSpPr>
          <p:cNvPr id="40" name="직사각형 39"/>
          <p:cNvSpPr>
            <a:spLocks noChangeAspect="1"/>
          </p:cNvSpPr>
          <p:nvPr/>
        </p:nvSpPr>
        <p:spPr>
          <a:xfrm>
            <a:off x="2943791" y="5315259"/>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Expand</a:t>
            </a:r>
            <a:endParaRPr kumimoji="1" lang="ko-KR" altLang="en-US" sz="1300" b="1" dirty="0">
              <a:solidFill>
                <a:prstClr val="black"/>
              </a:solidFill>
              <a:latin typeface="굴림" pitchFamily="50" charset="-127"/>
              <a:ea typeface="굴림" pitchFamily="50" charset="-127"/>
            </a:endParaRPr>
          </a:p>
        </p:txBody>
      </p:sp>
      <p:sp>
        <p:nvSpPr>
          <p:cNvPr id="41" name="직사각형 40"/>
          <p:cNvSpPr>
            <a:spLocks noChangeAspect="1"/>
          </p:cNvSpPr>
          <p:nvPr/>
        </p:nvSpPr>
        <p:spPr>
          <a:xfrm>
            <a:off x="2943791" y="5608876"/>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Expand</a:t>
            </a:r>
            <a:endParaRPr kumimoji="1" lang="ko-KR" altLang="en-US" sz="1300" b="1" dirty="0">
              <a:solidFill>
                <a:prstClr val="black"/>
              </a:solidFill>
              <a:latin typeface="굴림" pitchFamily="50" charset="-127"/>
              <a:ea typeface="굴림" pitchFamily="50" charset="-127"/>
            </a:endParaRPr>
          </a:p>
        </p:txBody>
      </p:sp>
      <p:sp>
        <p:nvSpPr>
          <p:cNvPr id="42" name="직사각형 41"/>
          <p:cNvSpPr>
            <a:spLocks noChangeAspect="1"/>
          </p:cNvSpPr>
          <p:nvPr/>
        </p:nvSpPr>
        <p:spPr>
          <a:xfrm>
            <a:off x="2943791" y="5902493"/>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Expand</a:t>
            </a:r>
            <a:endParaRPr kumimoji="1" lang="ko-KR" altLang="en-US" sz="1300" b="1" dirty="0">
              <a:solidFill>
                <a:prstClr val="black"/>
              </a:solidFill>
              <a:latin typeface="굴림" pitchFamily="50" charset="-127"/>
              <a:ea typeface="굴림" pitchFamily="50" charset="-127"/>
            </a:endParaRPr>
          </a:p>
        </p:txBody>
      </p:sp>
      <p:sp>
        <p:nvSpPr>
          <p:cNvPr id="43" name="직사각형 42"/>
          <p:cNvSpPr>
            <a:spLocks noChangeAspect="1"/>
          </p:cNvSpPr>
          <p:nvPr/>
        </p:nvSpPr>
        <p:spPr>
          <a:xfrm>
            <a:off x="2943791" y="6196110"/>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Expand</a:t>
            </a:r>
            <a:endParaRPr kumimoji="1" lang="ko-KR" altLang="en-US" sz="13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3441455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26</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793082742"/>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7" name="표 16"/>
          <p:cNvGraphicFramePr>
            <a:graphicFrameLocks noGrp="1"/>
          </p:cNvGraphicFramePr>
          <p:nvPr>
            <p:extLst>
              <p:ext uri="{D42A27DB-BD31-4B8C-83A1-F6EECF244321}">
                <p14:modId xmlns:p14="http://schemas.microsoft.com/office/powerpoint/2010/main" xmlns="" val="359509966"/>
              </p:ext>
            </p:extLst>
          </p:nvPr>
        </p:nvGraphicFramePr>
        <p:xfrm>
          <a:off x="4572000" y="1340768"/>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0" name="내용 개체 틀 5"/>
          <p:cNvSpPr txBox="1">
            <a:spLocks/>
          </p:cNvSpPr>
          <p:nvPr/>
        </p:nvSpPr>
        <p:spPr>
          <a:xfrm>
            <a:off x="4572000" y="5199992"/>
            <a:ext cx="4125144" cy="1181336"/>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develops need to review in the viewpoint of implementation.</a:t>
            </a:r>
          </a:p>
          <a:p>
            <a:r>
              <a:rPr lang="en-US" altLang="ko-KR" sz="1400" dirty="0" smtClean="0"/>
              <a:t>Upload can require  sign in as charging service.</a:t>
            </a:r>
          </a:p>
        </p:txBody>
      </p:sp>
      <p:graphicFrame>
        <p:nvGraphicFramePr>
          <p:cNvPr id="21" name="표 20"/>
          <p:cNvGraphicFramePr>
            <a:graphicFrameLocks noGrp="1"/>
          </p:cNvGraphicFramePr>
          <p:nvPr>
            <p:extLst>
              <p:ext uri="{D42A27DB-BD31-4B8C-83A1-F6EECF244321}">
                <p14:modId xmlns:p14="http://schemas.microsoft.com/office/powerpoint/2010/main" xmlns="" val="916132551"/>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Multimedia</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6" name="이등변 삼각형 25"/>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7" name="직사각형 26"/>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35" name="직사각형 34"/>
          <p:cNvSpPr>
            <a:spLocks noChangeAspect="1"/>
          </p:cNvSpPr>
          <p:nvPr/>
        </p:nvSpPr>
        <p:spPr>
          <a:xfrm>
            <a:off x="457200" y="5071908"/>
            <a:ext cx="2442566" cy="24034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Type link address </a:t>
            </a:r>
            <a:endParaRPr kumimoji="1" lang="ko-KR" altLang="en-US" sz="1100" dirty="0">
              <a:solidFill>
                <a:prstClr val="black"/>
              </a:solidFill>
              <a:latin typeface="굴림" pitchFamily="50" charset="-127"/>
              <a:ea typeface="굴림" pitchFamily="50" charset="-127"/>
            </a:endParaRPr>
          </a:p>
        </p:txBody>
      </p:sp>
      <p:graphicFrame>
        <p:nvGraphicFramePr>
          <p:cNvPr id="25" name="표 24"/>
          <p:cNvGraphicFramePr>
            <a:graphicFrameLocks noGrp="1"/>
          </p:cNvGraphicFramePr>
          <p:nvPr>
            <p:extLst>
              <p:ext uri="{D42A27DB-BD31-4B8C-83A1-F6EECF244321}">
                <p14:modId xmlns:p14="http://schemas.microsoft.com/office/powerpoint/2010/main" xmlns="" val="3626905878"/>
              </p:ext>
            </p:extLst>
          </p:nvPr>
        </p:nvGraphicFramePr>
        <p:xfrm>
          <a:off x="467544" y="4397166"/>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b="1" kern="1200" dirty="0" smtClean="0">
                          <a:solidFill>
                            <a:schemeClr val="dk1"/>
                          </a:solidFill>
                          <a:latin typeface="+mn-lt"/>
                          <a:ea typeface="+mn-ea"/>
                          <a:cs typeface="+mn-cs"/>
                        </a:rPr>
                        <a:t>Audio/Music</a:t>
                      </a:r>
                      <a:endParaRPr kumimoji="0" lang="ko-KR" altLang="en-US" sz="1300" b="1"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Video</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Recording</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r>
            </a:tbl>
          </a:graphicData>
        </a:graphic>
      </p:graphicFrame>
      <p:sp>
        <p:nvSpPr>
          <p:cNvPr id="28" name="직사각형 27"/>
          <p:cNvSpPr>
            <a:spLocks noChangeAspect="1"/>
          </p:cNvSpPr>
          <p:nvPr/>
        </p:nvSpPr>
        <p:spPr>
          <a:xfrm>
            <a:off x="3055769" y="5055030"/>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Preview</a:t>
            </a:r>
            <a:endParaRPr kumimoji="1" lang="ko-KR" altLang="en-US" sz="1300" b="1" dirty="0">
              <a:solidFill>
                <a:prstClr val="black"/>
              </a:solidFill>
              <a:latin typeface="굴림" pitchFamily="50" charset="-127"/>
              <a:ea typeface="굴림" pitchFamily="50" charset="-127"/>
            </a:endParaRPr>
          </a:p>
        </p:txBody>
      </p:sp>
      <p:sp>
        <p:nvSpPr>
          <p:cNvPr id="31" name="내용 개체 틀 2"/>
          <p:cNvSpPr txBox="1">
            <a:spLocks/>
          </p:cNvSpPr>
          <p:nvPr/>
        </p:nvSpPr>
        <p:spPr bwMode="auto">
          <a:xfrm>
            <a:off x="539701" y="5532214"/>
            <a:ext cx="3024187"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marL="393700" lvl="1" indent="0" eaLnBrk="1" fontAlgn="base" hangingPunct="1">
              <a:spcBef>
                <a:spcPct val="20000"/>
              </a:spcBef>
              <a:spcAft>
                <a:spcPct val="0"/>
              </a:spcAft>
              <a:buClr>
                <a:srgbClr val="0F6FC6"/>
              </a:buClr>
              <a:buSzPct val="85000"/>
            </a:pPr>
            <a:endParaRPr kumimoji="0" lang="ko-KR" altLang="en-US" sz="1100" dirty="0" smtClean="0">
              <a:solidFill>
                <a:prstClr val="black"/>
              </a:solidFill>
              <a:latin typeface="Constantia" pitchFamily="18" charset="0"/>
              <a:ea typeface="HY신명조" pitchFamily="18" charset="-127"/>
            </a:endParaRPr>
          </a:p>
        </p:txBody>
      </p:sp>
      <p:sp>
        <p:nvSpPr>
          <p:cNvPr id="33" name="직사각형 32"/>
          <p:cNvSpPr>
            <a:spLocks noChangeAspect="1"/>
          </p:cNvSpPr>
          <p:nvPr/>
        </p:nvSpPr>
        <p:spPr>
          <a:xfrm>
            <a:off x="467544" y="4797152"/>
            <a:ext cx="2442566" cy="240348"/>
          </a:xfrm>
          <a:prstGeom prst="rect">
            <a:avLst/>
          </a:prstGeom>
          <a:ln>
            <a:no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Link </a:t>
            </a:r>
            <a:endParaRPr kumimoji="1" lang="ko-KR" altLang="en-US" sz="1100" dirty="0">
              <a:solidFill>
                <a:prstClr val="black"/>
              </a:solidFill>
              <a:latin typeface="굴림" pitchFamily="50" charset="-127"/>
              <a:ea typeface="굴림" pitchFamily="50" charset="-127"/>
            </a:endParaRPr>
          </a:p>
        </p:txBody>
      </p:sp>
      <p:sp>
        <p:nvSpPr>
          <p:cNvPr id="34" name="직사각형 33"/>
          <p:cNvSpPr>
            <a:spLocks noChangeAspect="1"/>
          </p:cNvSpPr>
          <p:nvPr/>
        </p:nvSpPr>
        <p:spPr>
          <a:xfrm>
            <a:off x="467544" y="5445224"/>
            <a:ext cx="2442566" cy="240348"/>
          </a:xfrm>
          <a:prstGeom prst="rect">
            <a:avLst/>
          </a:prstGeom>
          <a:ln>
            <a:no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Direct upload</a:t>
            </a:r>
            <a:endParaRPr kumimoji="1" lang="ko-KR" altLang="en-US" sz="1100" dirty="0">
              <a:solidFill>
                <a:prstClr val="black"/>
              </a:solidFill>
              <a:latin typeface="굴림" pitchFamily="50" charset="-127"/>
              <a:ea typeface="굴림" pitchFamily="50" charset="-127"/>
            </a:endParaRPr>
          </a:p>
        </p:txBody>
      </p:sp>
      <p:sp>
        <p:nvSpPr>
          <p:cNvPr id="36" name="직사각형 35"/>
          <p:cNvSpPr>
            <a:spLocks noChangeAspect="1"/>
          </p:cNvSpPr>
          <p:nvPr/>
        </p:nvSpPr>
        <p:spPr>
          <a:xfrm>
            <a:off x="467544" y="5735220"/>
            <a:ext cx="2442566" cy="240348"/>
          </a:xfrm>
          <a:prstGeom prst="rect">
            <a:avLst/>
          </a:prstGeom>
          <a:ln>
            <a:solidFill>
              <a:schemeClr val="accent1">
                <a:shade val="50000"/>
              </a:schemeClr>
            </a:solidFill>
          </a:ln>
        </p:spPr>
        <p:txBody>
          <a:bodyPr wrap="none"/>
          <a:lstStyle/>
          <a:p>
            <a:pPr fontAlgn="base">
              <a:spcBef>
                <a:spcPct val="0"/>
              </a:spcBef>
              <a:spcAft>
                <a:spcPct val="0"/>
              </a:spcAft>
              <a:defRPr/>
            </a:pPr>
            <a:endParaRPr kumimoji="1" lang="ko-KR" altLang="en-US" sz="1100" dirty="0">
              <a:solidFill>
                <a:prstClr val="black"/>
              </a:solidFill>
              <a:latin typeface="굴림" pitchFamily="50" charset="-127"/>
              <a:ea typeface="굴림" pitchFamily="50" charset="-127"/>
            </a:endParaRPr>
          </a:p>
        </p:txBody>
      </p:sp>
      <p:sp>
        <p:nvSpPr>
          <p:cNvPr id="37" name="직사각형 36"/>
          <p:cNvSpPr>
            <a:spLocks noChangeAspect="1"/>
          </p:cNvSpPr>
          <p:nvPr/>
        </p:nvSpPr>
        <p:spPr>
          <a:xfrm>
            <a:off x="3066113" y="5718342"/>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Browse</a:t>
            </a:r>
            <a:endParaRPr kumimoji="1" lang="ko-KR" altLang="en-US" sz="13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3441455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27</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48572006"/>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7" name="표 16"/>
          <p:cNvGraphicFramePr>
            <a:graphicFrameLocks noGrp="1"/>
          </p:cNvGraphicFramePr>
          <p:nvPr>
            <p:extLst>
              <p:ext uri="{D42A27DB-BD31-4B8C-83A1-F6EECF244321}">
                <p14:modId xmlns:p14="http://schemas.microsoft.com/office/powerpoint/2010/main" xmlns="" val="3981017998"/>
              </p:ext>
            </p:extLst>
          </p:nvPr>
        </p:nvGraphicFramePr>
        <p:xfrm>
          <a:off x="4572000" y="1340768"/>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0" name="내용 개체 틀 5"/>
          <p:cNvSpPr txBox="1">
            <a:spLocks/>
          </p:cNvSpPr>
          <p:nvPr/>
        </p:nvSpPr>
        <p:spPr>
          <a:xfrm>
            <a:off x="4572000" y="5199992"/>
            <a:ext cx="4125144" cy="1181336"/>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develops need to review in the viewpoint of implementation.</a:t>
            </a:r>
          </a:p>
          <a:p>
            <a:r>
              <a:rPr lang="en-US" altLang="ko-KR" sz="1400" dirty="0" smtClean="0"/>
              <a:t>Upload can require  sign in as charging service.</a:t>
            </a:r>
          </a:p>
        </p:txBody>
      </p:sp>
      <p:graphicFrame>
        <p:nvGraphicFramePr>
          <p:cNvPr id="21" name="표 20"/>
          <p:cNvGraphicFramePr>
            <a:graphicFrameLocks noGrp="1"/>
          </p:cNvGraphicFramePr>
          <p:nvPr>
            <p:extLst>
              <p:ext uri="{D42A27DB-BD31-4B8C-83A1-F6EECF244321}">
                <p14:modId xmlns:p14="http://schemas.microsoft.com/office/powerpoint/2010/main" xmlns="" val="3037552746"/>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Multimedia</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6" name="이등변 삼각형 25"/>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7" name="직사각형 26"/>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graphicFrame>
        <p:nvGraphicFramePr>
          <p:cNvPr id="29" name="표 28"/>
          <p:cNvGraphicFramePr>
            <a:graphicFrameLocks noGrp="1"/>
          </p:cNvGraphicFramePr>
          <p:nvPr>
            <p:extLst>
              <p:ext uri="{D42A27DB-BD31-4B8C-83A1-F6EECF244321}">
                <p14:modId xmlns:p14="http://schemas.microsoft.com/office/powerpoint/2010/main" xmlns="" val="994106546"/>
              </p:ext>
            </p:extLst>
          </p:nvPr>
        </p:nvGraphicFramePr>
        <p:xfrm>
          <a:off x="468890" y="4393705"/>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kern="1200" dirty="0" smtClean="0">
                          <a:solidFill>
                            <a:schemeClr val="dk1"/>
                          </a:solidFill>
                          <a:latin typeface="+mn-lt"/>
                          <a:ea typeface="+mn-ea"/>
                          <a:cs typeface="+mn-cs"/>
                        </a:rPr>
                        <a:t>Audio/Music</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Video</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Recording</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r>
            </a:tbl>
          </a:graphicData>
        </a:graphic>
      </p:graphicFrame>
      <p:sp>
        <p:nvSpPr>
          <p:cNvPr id="30" name="직사각형 29"/>
          <p:cNvSpPr>
            <a:spLocks noChangeAspect="1"/>
          </p:cNvSpPr>
          <p:nvPr/>
        </p:nvSpPr>
        <p:spPr>
          <a:xfrm>
            <a:off x="457200" y="5071908"/>
            <a:ext cx="2442566" cy="24034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Type link address </a:t>
            </a:r>
            <a:endParaRPr kumimoji="1" lang="ko-KR" altLang="en-US" sz="1100" dirty="0">
              <a:solidFill>
                <a:prstClr val="black"/>
              </a:solidFill>
              <a:latin typeface="굴림" pitchFamily="50" charset="-127"/>
              <a:ea typeface="굴림" pitchFamily="50" charset="-127"/>
            </a:endParaRPr>
          </a:p>
        </p:txBody>
      </p:sp>
      <p:sp>
        <p:nvSpPr>
          <p:cNvPr id="32" name="직사각형 31"/>
          <p:cNvSpPr>
            <a:spLocks noChangeAspect="1"/>
          </p:cNvSpPr>
          <p:nvPr/>
        </p:nvSpPr>
        <p:spPr>
          <a:xfrm>
            <a:off x="3055769" y="5055030"/>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Preview</a:t>
            </a:r>
            <a:endParaRPr kumimoji="1" lang="ko-KR" altLang="en-US" sz="1300" b="1" dirty="0">
              <a:solidFill>
                <a:prstClr val="black"/>
              </a:solidFill>
              <a:latin typeface="굴림" pitchFamily="50" charset="-127"/>
              <a:ea typeface="굴림" pitchFamily="50" charset="-127"/>
            </a:endParaRPr>
          </a:p>
        </p:txBody>
      </p:sp>
      <p:sp>
        <p:nvSpPr>
          <p:cNvPr id="38" name="내용 개체 틀 2"/>
          <p:cNvSpPr txBox="1">
            <a:spLocks/>
          </p:cNvSpPr>
          <p:nvPr/>
        </p:nvSpPr>
        <p:spPr bwMode="auto">
          <a:xfrm>
            <a:off x="539701" y="5532214"/>
            <a:ext cx="3024187"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marL="393700" lvl="1" indent="0" eaLnBrk="1" fontAlgn="base" hangingPunct="1">
              <a:spcBef>
                <a:spcPct val="20000"/>
              </a:spcBef>
              <a:spcAft>
                <a:spcPct val="0"/>
              </a:spcAft>
              <a:buClr>
                <a:srgbClr val="0F6FC6"/>
              </a:buClr>
              <a:buSzPct val="85000"/>
            </a:pPr>
            <a:endParaRPr kumimoji="0" lang="ko-KR" altLang="en-US" sz="1100" dirty="0" smtClean="0">
              <a:solidFill>
                <a:prstClr val="black"/>
              </a:solidFill>
              <a:latin typeface="Constantia" pitchFamily="18" charset="0"/>
              <a:ea typeface="HY신명조" pitchFamily="18" charset="-127"/>
            </a:endParaRPr>
          </a:p>
        </p:txBody>
      </p:sp>
      <p:sp>
        <p:nvSpPr>
          <p:cNvPr id="39" name="직사각형 38"/>
          <p:cNvSpPr>
            <a:spLocks noChangeAspect="1"/>
          </p:cNvSpPr>
          <p:nvPr/>
        </p:nvSpPr>
        <p:spPr>
          <a:xfrm>
            <a:off x="467544" y="4797152"/>
            <a:ext cx="2442566" cy="240348"/>
          </a:xfrm>
          <a:prstGeom prst="rect">
            <a:avLst/>
          </a:prstGeom>
          <a:ln>
            <a:no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Link </a:t>
            </a:r>
            <a:endParaRPr kumimoji="1" lang="ko-KR" altLang="en-US" sz="1100" dirty="0">
              <a:solidFill>
                <a:prstClr val="black"/>
              </a:solidFill>
              <a:latin typeface="굴림" pitchFamily="50" charset="-127"/>
              <a:ea typeface="굴림" pitchFamily="50" charset="-127"/>
            </a:endParaRPr>
          </a:p>
        </p:txBody>
      </p:sp>
      <p:sp>
        <p:nvSpPr>
          <p:cNvPr id="40" name="직사각형 39"/>
          <p:cNvSpPr>
            <a:spLocks noChangeAspect="1"/>
          </p:cNvSpPr>
          <p:nvPr/>
        </p:nvSpPr>
        <p:spPr>
          <a:xfrm>
            <a:off x="467544" y="5445224"/>
            <a:ext cx="2442566" cy="240348"/>
          </a:xfrm>
          <a:prstGeom prst="rect">
            <a:avLst/>
          </a:prstGeom>
          <a:ln>
            <a:no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Direct upload</a:t>
            </a:r>
            <a:endParaRPr kumimoji="1" lang="ko-KR" altLang="en-US" sz="1100" dirty="0">
              <a:solidFill>
                <a:prstClr val="black"/>
              </a:solidFill>
              <a:latin typeface="굴림" pitchFamily="50" charset="-127"/>
              <a:ea typeface="굴림" pitchFamily="50" charset="-127"/>
            </a:endParaRPr>
          </a:p>
        </p:txBody>
      </p:sp>
      <p:sp>
        <p:nvSpPr>
          <p:cNvPr id="41" name="직사각형 40"/>
          <p:cNvSpPr>
            <a:spLocks noChangeAspect="1"/>
          </p:cNvSpPr>
          <p:nvPr/>
        </p:nvSpPr>
        <p:spPr>
          <a:xfrm>
            <a:off x="467544" y="5735220"/>
            <a:ext cx="2442566" cy="240348"/>
          </a:xfrm>
          <a:prstGeom prst="rect">
            <a:avLst/>
          </a:prstGeom>
          <a:ln>
            <a:solidFill>
              <a:schemeClr val="accent1">
                <a:shade val="50000"/>
              </a:schemeClr>
            </a:solidFill>
          </a:ln>
        </p:spPr>
        <p:txBody>
          <a:bodyPr wrap="none"/>
          <a:lstStyle/>
          <a:p>
            <a:pPr fontAlgn="base">
              <a:spcBef>
                <a:spcPct val="0"/>
              </a:spcBef>
              <a:spcAft>
                <a:spcPct val="0"/>
              </a:spcAft>
              <a:defRPr/>
            </a:pPr>
            <a:endParaRPr kumimoji="1" lang="ko-KR" altLang="en-US" sz="1100" dirty="0">
              <a:solidFill>
                <a:prstClr val="black"/>
              </a:solidFill>
              <a:latin typeface="굴림" pitchFamily="50" charset="-127"/>
              <a:ea typeface="굴림" pitchFamily="50" charset="-127"/>
            </a:endParaRPr>
          </a:p>
        </p:txBody>
      </p:sp>
      <p:sp>
        <p:nvSpPr>
          <p:cNvPr id="42" name="직사각형 41"/>
          <p:cNvSpPr>
            <a:spLocks noChangeAspect="1"/>
          </p:cNvSpPr>
          <p:nvPr/>
        </p:nvSpPr>
        <p:spPr>
          <a:xfrm>
            <a:off x="3066113" y="5718342"/>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Browse</a:t>
            </a:r>
            <a:endParaRPr kumimoji="1" lang="ko-KR" altLang="en-US" sz="13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1688828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28</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9"/>
            <a:ext cx="3137421" cy="18479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78904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4181668631"/>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7" name="표 16"/>
          <p:cNvGraphicFramePr>
            <a:graphicFrameLocks noGrp="1"/>
          </p:cNvGraphicFramePr>
          <p:nvPr>
            <p:extLst>
              <p:ext uri="{D42A27DB-BD31-4B8C-83A1-F6EECF244321}">
                <p14:modId xmlns:p14="http://schemas.microsoft.com/office/powerpoint/2010/main" xmlns="" val="3500519813"/>
              </p:ext>
            </p:extLst>
          </p:nvPr>
        </p:nvGraphicFramePr>
        <p:xfrm>
          <a:off x="4572000" y="1340768"/>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0" name="내용 개체 틀 5"/>
          <p:cNvSpPr txBox="1">
            <a:spLocks/>
          </p:cNvSpPr>
          <p:nvPr/>
        </p:nvSpPr>
        <p:spPr>
          <a:xfrm>
            <a:off x="4572000" y="5199992"/>
            <a:ext cx="4125144" cy="1181336"/>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develops need to review in the viewpoint of implementation.</a:t>
            </a:r>
          </a:p>
          <a:p>
            <a:r>
              <a:rPr lang="en-US" altLang="ko-KR" sz="1400" dirty="0" smtClean="0"/>
              <a:t>Recording function supports both voice recording and video recording  as user’s option. </a:t>
            </a:r>
          </a:p>
        </p:txBody>
      </p:sp>
      <p:graphicFrame>
        <p:nvGraphicFramePr>
          <p:cNvPr id="21" name="표 20"/>
          <p:cNvGraphicFramePr>
            <a:graphicFrameLocks noGrp="1"/>
          </p:cNvGraphicFramePr>
          <p:nvPr>
            <p:extLst>
              <p:ext uri="{D42A27DB-BD31-4B8C-83A1-F6EECF244321}">
                <p14:modId xmlns:p14="http://schemas.microsoft.com/office/powerpoint/2010/main" xmlns="" val="604415488"/>
              </p:ext>
            </p:extLst>
          </p:nvPr>
        </p:nvGraphicFramePr>
        <p:xfrm>
          <a:off x="468890" y="407707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Multimedia</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6" name="이등변 삼각형 25"/>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27" name="직사각형 26"/>
          <p:cNvSpPr/>
          <p:nvPr/>
        </p:nvSpPr>
        <p:spPr>
          <a:xfrm>
            <a:off x="457200" y="2148097"/>
            <a:ext cx="200026" cy="1786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graphicFrame>
        <p:nvGraphicFramePr>
          <p:cNvPr id="29" name="표 28"/>
          <p:cNvGraphicFramePr>
            <a:graphicFrameLocks noGrp="1"/>
          </p:cNvGraphicFramePr>
          <p:nvPr>
            <p:extLst>
              <p:ext uri="{D42A27DB-BD31-4B8C-83A1-F6EECF244321}">
                <p14:modId xmlns:p14="http://schemas.microsoft.com/office/powerpoint/2010/main" xmlns="" val="1036073092"/>
              </p:ext>
            </p:extLst>
          </p:nvPr>
        </p:nvGraphicFramePr>
        <p:xfrm>
          <a:off x="468890" y="4393705"/>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kern="1200" dirty="0" smtClean="0">
                          <a:solidFill>
                            <a:schemeClr val="dk1"/>
                          </a:solidFill>
                          <a:latin typeface="+mn-lt"/>
                          <a:ea typeface="+mn-ea"/>
                          <a:cs typeface="+mn-cs"/>
                        </a:rPr>
                        <a:t>Audio/Music</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Video</a:t>
                      </a:r>
                      <a:endParaRPr kumimoji="0" lang="ko-KR" altLang="en-US" sz="1300" kern="1200" dirty="0">
                        <a:solidFill>
                          <a:schemeClr val="dk1"/>
                        </a:solidFill>
                        <a:latin typeface="+mn-lt"/>
                        <a:ea typeface="+mn-ea"/>
                        <a:cs typeface="+mn-cs"/>
                      </a:endParaRPr>
                    </a:p>
                  </a:txBody>
                  <a:tcPr marL="91438" marR="91438" marT="45727" marB="45727">
                    <a:solidFill>
                      <a:srgbClr val="CCECFF"/>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Recording</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Tree>
    <p:extLst>
      <p:ext uri="{BB962C8B-B14F-4D97-AF65-F5344CB8AC3E}">
        <p14:creationId xmlns:p14="http://schemas.microsoft.com/office/powerpoint/2010/main" xmlns="" val="2721211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29</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11662084"/>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4" name="직사각형 13"/>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pic>
        <p:nvPicPr>
          <p:cNvPr id="16"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4904"/>
          <a:stretch/>
        </p:blipFill>
        <p:spPr bwMode="auto">
          <a:xfrm>
            <a:off x="493684" y="4669621"/>
            <a:ext cx="2710164" cy="1818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직사각형 13"/>
          <p:cNvSpPr>
            <a:spLocks noChangeArrowheads="1"/>
          </p:cNvSpPr>
          <p:nvPr/>
        </p:nvSpPr>
        <p:spPr bwMode="auto">
          <a:xfrm>
            <a:off x="621938" y="4361036"/>
            <a:ext cx="2520950" cy="292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fontAlgn="base">
              <a:spcBef>
                <a:spcPct val="0"/>
              </a:spcBef>
              <a:spcAft>
                <a:spcPct val="0"/>
              </a:spcAft>
            </a:pPr>
            <a:r>
              <a:rPr kumimoji="1" lang="en-US" altLang="ko-KR" sz="1300" i="1" dirty="0">
                <a:solidFill>
                  <a:schemeClr val="bg1">
                    <a:lumMod val="50000"/>
                  </a:schemeClr>
                </a:solidFill>
                <a:latin typeface="굴림" pitchFamily="50" charset="-127"/>
                <a:ea typeface="굴림" pitchFamily="50" charset="-127"/>
              </a:rPr>
              <a:t>Type any </a:t>
            </a:r>
            <a:r>
              <a:rPr kumimoji="1" lang="en-US" altLang="ko-KR" sz="1300" i="1" dirty="0" smtClean="0">
                <a:solidFill>
                  <a:schemeClr val="bg1">
                    <a:lumMod val="50000"/>
                  </a:schemeClr>
                </a:solidFill>
                <a:latin typeface="굴림" pitchFamily="50" charset="-127"/>
                <a:ea typeface="굴림" pitchFamily="50" charset="-127"/>
              </a:rPr>
              <a:t>message </a:t>
            </a:r>
            <a:r>
              <a:rPr kumimoji="1" lang="en-US" altLang="ko-KR" sz="1300" i="1" dirty="0">
                <a:solidFill>
                  <a:schemeClr val="bg1">
                    <a:lumMod val="50000"/>
                  </a:schemeClr>
                </a:solidFill>
                <a:latin typeface="굴림" pitchFamily="50" charset="-127"/>
                <a:ea typeface="굴림" pitchFamily="50" charset="-127"/>
              </a:rPr>
              <a:t>or text</a:t>
            </a:r>
            <a:r>
              <a:rPr kumimoji="1" lang="en-US" altLang="ko-KR" sz="1300" i="1" dirty="0" smtClean="0">
                <a:solidFill>
                  <a:schemeClr val="bg1">
                    <a:lumMod val="50000"/>
                  </a:schemeClr>
                </a:solidFill>
                <a:latin typeface="굴림" pitchFamily="50" charset="-127"/>
                <a:ea typeface="굴림" pitchFamily="50" charset="-127"/>
              </a:rPr>
              <a:t>.</a:t>
            </a:r>
            <a:endParaRPr kumimoji="1" lang="ko-KR" altLang="en-US" sz="1300" i="1" dirty="0" smtClean="0">
              <a:solidFill>
                <a:schemeClr val="bg1">
                  <a:lumMod val="50000"/>
                </a:schemeClr>
              </a:solidFill>
              <a:latin typeface="굴림" pitchFamily="50" charset="-127"/>
              <a:ea typeface="굴림"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xmlns="" val="142282852"/>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9" name="내용 개체 틀 5"/>
          <p:cNvSpPr txBox="1">
            <a:spLocks/>
          </p:cNvSpPr>
          <p:nvPr/>
        </p:nvSpPr>
        <p:spPr>
          <a:xfrm>
            <a:off x="4572000" y="5301208"/>
            <a:ext cx="4392488" cy="792088"/>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a:t>
            </a:r>
          </a:p>
        </p:txBody>
      </p:sp>
    </p:spTree>
    <p:extLst>
      <p:ext uri="{BB962C8B-B14F-4D97-AF65-F5344CB8AC3E}">
        <p14:creationId xmlns:p14="http://schemas.microsoft.com/office/powerpoint/2010/main" xmlns="" val="1330034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452438"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874D4416-A737-4244-807C-12DC8F24DE04}" type="slidenum">
              <a:rPr lang="en-US" altLang="ko-KR" smtClean="0">
                <a:solidFill>
                  <a:srgbClr val="04617B">
                    <a:shade val="90000"/>
                  </a:srgbClr>
                </a:solidFill>
              </a:rPr>
              <a:pPr>
                <a:defRPr/>
              </a:pPr>
              <a:t>3</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26" name="직사각형 25"/>
          <p:cNvSpPr/>
          <p:nvPr/>
        </p:nvSpPr>
        <p:spPr>
          <a:xfrm>
            <a:off x="798513" y="2309441"/>
            <a:ext cx="963612" cy="4714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a:solidFill>
                  <a:prstClr val="black"/>
                </a:solidFill>
              </a:rPr>
              <a:t>New Card</a:t>
            </a:r>
            <a:endParaRPr kumimoji="1" lang="ko-KR" altLang="en-US" sz="1400" dirty="0">
              <a:solidFill>
                <a:prstClr val="black"/>
              </a:solidFill>
            </a:endParaRPr>
          </a:p>
        </p:txBody>
      </p:sp>
      <p:sp>
        <p:nvSpPr>
          <p:cNvPr id="26644" name="내용 개체 틀 2"/>
          <p:cNvSpPr txBox="1">
            <a:spLocks/>
          </p:cNvSpPr>
          <p:nvPr/>
        </p:nvSpPr>
        <p:spPr bwMode="auto">
          <a:xfrm>
            <a:off x="684213" y="2036391"/>
            <a:ext cx="3024187"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Mainly for the business </a:t>
            </a: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26645" name="내용 개체 틀 2"/>
          <p:cNvSpPr txBox="1">
            <a:spLocks/>
          </p:cNvSpPr>
          <p:nvPr/>
        </p:nvSpPr>
        <p:spPr bwMode="auto">
          <a:xfrm>
            <a:off x="746125" y="3164086"/>
            <a:ext cx="1570038"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smtClean="0">
                <a:solidFill>
                  <a:prstClr val="black"/>
                </a:solidFill>
                <a:latin typeface="Constantia" pitchFamily="18" charset="0"/>
                <a:ea typeface="HY신명조" pitchFamily="18" charset="-127"/>
              </a:rPr>
              <a:t>Mainly for  friends</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smtClean="0">
              <a:solidFill>
                <a:prstClr val="black"/>
              </a:solidFill>
              <a:latin typeface="Constantia" pitchFamily="18" charset="0"/>
              <a:ea typeface="HY신명조" pitchFamily="18" charset="-127"/>
            </a:endParaRPr>
          </a:p>
        </p:txBody>
      </p:sp>
      <p:sp>
        <p:nvSpPr>
          <p:cNvPr id="38" name="직사각형 37"/>
          <p:cNvSpPr/>
          <p:nvPr/>
        </p:nvSpPr>
        <p:spPr>
          <a:xfrm>
            <a:off x="827088" y="3456186"/>
            <a:ext cx="982662" cy="455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a:solidFill>
                  <a:prstClr val="black"/>
                </a:solidFill>
              </a:rPr>
              <a:t>New Card</a:t>
            </a:r>
            <a:endParaRPr kumimoji="1" lang="ko-KR" altLang="en-US" sz="1400" dirty="0">
              <a:solidFill>
                <a:prstClr val="black"/>
              </a:solidFill>
            </a:endParaRPr>
          </a:p>
        </p:txBody>
      </p:sp>
      <p:sp>
        <p:nvSpPr>
          <p:cNvPr id="39" name="직사각형 38"/>
          <p:cNvSpPr/>
          <p:nvPr/>
        </p:nvSpPr>
        <p:spPr>
          <a:xfrm>
            <a:off x="2509838" y="3456186"/>
            <a:ext cx="982662" cy="455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a:solidFill>
                  <a:prstClr val="black"/>
                </a:solidFill>
              </a:rPr>
              <a:t>New Card</a:t>
            </a:r>
            <a:endParaRPr kumimoji="1" lang="ko-KR" altLang="en-US" sz="1400" dirty="0">
              <a:solidFill>
                <a:prstClr val="black"/>
              </a:solidFill>
            </a:endParaRPr>
          </a:p>
        </p:txBody>
      </p:sp>
      <p:sp>
        <p:nvSpPr>
          <p:cNvPr id="26648" name="내용 개체 틀 2"/>
          <p:cNvSpPr txBox="1">
            <a:spLocks/>
          </p:cNvSpPr>
          <p:nvPr/>
        </p:nvSpPr>
        <p:spPr bwMode="auto">
          <a:xfrm>
            <a:off x="2419350" y="3164086"/>
            <a:ext cx="1568450"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smtClean="0">
                <a:solidFill>
                  <a:prstClr val="black"/>
                </a:solidFill>
                <a:latin typeface="Constantia" pitchFamily="18" charset="0"/>
                <a:ea typeface="HY신명조" pitchFamily="18" charset="-127"/>
              </a:rPr>
              <a:t>For  mass media</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smtClean="0">
              <a:solidFill>
                <a:prstClr val="black"/>
              </a:solidFill>
              <a:latin typeface="Constantia" pitchFamily="18" charset="0"/>
              <a:ea typeface="HY신명조" pitchFamily="18" charset="-127"/>
            </a:endParaRPr>
          </a:p>
        </p:txBody>
      </p:sp>
      <p:sp>
        <p:nvSpPr>
          <p:cNvPr id="26649" name="내용 개체 틀 2"/>
          <p:cNvSpPr txBox="1">
            <a:spLocks/>
          </p:cNvSpPr>
          <p:nvPr/>
        </p:nvSpPr>
        <p:spPr bwMode="auto">
          <a:xfrm>
            <a:off x="755650" y="4306689"/>
            <a:ext cx="15684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smtClean="0">
                <a:solidFill>
                  <a:prstClr val="black"/>
                </a:solidFill>
                <a:latin typeface="Constantia" pitchFamily="18" charset="0"/>
                <a:ea typeface="HY신명조" pitchFamily="18" charset="-127"/>
              </a:rPr>
              <a:t>Only for me</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smtClean="0">
              <a:solidFill>
                <a:prstClr val="black"/>
              </a:solidFill>
              <a:latin typeface="Constantia" pitchFamily="18" charset="0"/>
              <a:ea typeface="HY신명조" pitchFamily="18" charset="-127"/>
            </a:endParaRPr>
          </a:p>
        </p:txBody>
      </p:sp>
      <p:sp>
        <p:nvSpPr>
          <p:cNvPr id="48" name="직사각형 47"/>
          <p:cNvSpPr/>
          <p:nvPr/>
        </p:nvSpPr>
        <p:spPr>
          <a:xfrm>
            <a:off x="827088" y="4631159"/>
            <a:ext cx="982662" cy="454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a:solidFill>
                  <a:prstClr val="black"/>
                </a:solidFill>
              </a:rPr>
              <a:t>New Card</a:t>
            </a:r>
            <a:endParaRPr kumimoji="1" lang="ko-KR" altLang="en-US" sz="1400" dirty="0">
              <a:solidFill>
                <a:prstClr val="black"/>
              </a:solidFill>
            </a:endParaRPr>
          </a:p>
        </p:txBody>
      </p:sp>
      <p:sp>
        <p:nvSpPr>
          <p:cNvPr id="49" name="직사각형 48"/>
          <p:cNvSpPr/>
          <p:nvPr/>
        </p:nvSpPr>
        <p:spPr>
          <a:xfrm>
            <a:off x="2513172" y="5819425"/>
            <a:ext cx="982662" cy="454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a:solidFill>
                  <a:prstClr val="black"/>
                </a:solidFill>
              </a:rPr>
              <a:t>New Card</a:t>
            </a:r>
            <a:endParaRPr kumimoji="1" lang="ko-KR" altLang="en-US" sz="1400" dirty="0">
              <a:solidFill>
                <a:prstClr val="black"/>
              </a:solidFill>
            </a:endParaRPr>
          </a:p>
        </p:txBody>
      </p:sp>
      <p:sp>
        <p:nvSpPr>
          <p:cNvPr id="50" name="직사각형 49"/>
          <p:cNvSpPr/>
          <p:nvPr/>
        </p:nvSpPr>
        <p:spPr>
          <a:xfrm>
            <a:off x="2541747" y="4596958"/>
            <a:ext cx="982662" cy="454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a:solidFill>
                  <a:prstClr val="black"/>
                </a:solidFill>
              </a:rPr>
              <a:t>New Card</a:t>
            </a:r>
            <a:endParaRPr kumimoji="1" lang="ko-KR" altLang="en-US" sz="1400" dirty="0">
              <a:solidFill>
                <a:prstClr val="black"/>
              </a:solidFill>
            </a:endParaRPr>
          </a:p>
        </p:txBody>
      </p:sp>
      <p:sp>
        <p:nvSpPr>
          <p:cNvPr id="51" name="직사각형 50"/>
          <p:cNvSpPr/>
          <p:nvPr/>
        </p:nvSpPr>
        <p:spPr>
          <a:xfrm>
            <a:off x="827430" y="5788334"/>
            <a:ext cx="982662" cy="454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a:solidFill>
                  <a:prstClr val="black"/>
                </a:solidFill>
              </a:rPr>
              <a:t>New Card</a:t>
            </a:r>
            <a:endParaRPr kumimoji="1" lang="ko-KR" altLang="en-US" sz="1400" dirty="0">
              <a:solidFill>
                <a:prstClr val="black"/>
              </a:solidFill>
            </a:endParaRPr>
          </a:p>
        </p:txBody>
      </p:sp>
      <p:sp>
        <p:nvSpPr>
          <p:cNvPr id="26654" name="내용 개체 틀 2"/>
          <p:cNvSpPr txBox="1">
            <a:spLocks/>
          </p:cNvSpPr>
          <p:nvPr/>
        </p:nvSpPr>
        <p:spPr bwMode="auto">
          <a:xfrm>
            <a:off x="2414747" y="5409354"/>
            <a:ext cx="1570037" cy="360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Event coupon, Stamp coupon, etc.</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p:txBody>
      </p:sp>
      <p:sp>
        <p:nvSpPr>
          <p:cNvPr id="12" name="직사각형 20"/>
          <p:cNvSpPr>
            <a:spLocks noChangeAspect="1"/>
          </p:cNvSpPr>
          <p:nvPr/>
        </p:nvSpPr>
        <p:spPr bwMode="auto">
          <a:xfrm>
            <a:off x="815975" y="1775396"/>
            <a:ext cx="946150" cy="230187"/>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Official</a:t>
            </a:r>
            <a:endParaRPr kumimoji="1" lang="ko-KR" altLang="en-US" sz="1300" dirty="0">
              <a:solidFill>
                <a:prstClr val="black"/>
              </a:solidFill>
              <a:ea typeface="굴림" pitchFamily="50" charset="-127"/>
            </a:endParaRPr>
          </a:p>
        </p:txBody>
      </p:sp>
      <p:sp>
        <p:nvSpPr>
          <p:cNvPr id="15" name="직사각형 35"/>
          <p:cNvSpPr>
            <a:spLocks noChangeAspect="1"/>
          </p:cNvSpPr>
          <p:nvPr/>
        </p:nvSpPr>
        <p:spPr bwMode="auto">
          <a:xfrm>
            <a:off x="809625" y="2852936"/>
            <a:ext cx="1119188" cy="231775"/>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Personal</a:t>
            </a:r>
            <a:endParaRPr kumimoji="1" lang="ko-KR" altLang="en-US" sz="1300" dirty="0">
              <a:solidFill>
                <a:prstClr val="black"/>
              </a:solidFill>
              <a:ea typeface="굴림" pitchFamily="50" charset="-127"/>
            </a:endParaRPr>
          </a:p>
        </p:txBody>
      </p:sp>
      <p:sp>
        <p:nvSpPr>
          <p:cNvPr id="16" name="직사각형 37"/>
          <p:cNvSpPr>
            <a:spLocks noChangeAspect="1"/>
          </p:cNvSpPr>
          <p:nvPr/>
        </p:nvSpPr>
        <p:spPr bwMode="auto">
          <a:xfrm>
            <a:off x="2509838" y="2862461"/>
            <a:ext cx="1119187" cy="231775"/>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a:solidFill>
                  <a:prstClr val="black"/>
                </a:solidFill>
                <a:ea typeface="굴림" pitchFamily="50" charset="-127"/>
              </a:rPr>
              <a:t>Open Public</a:t>
            </a:r>
            <a:endParaRPr kumimoji="1" lang="ko-KR" altLang="en-US" sz="1300">
              <a:solidFill>
                <a:prstClr val="black"/>
              </a:solidFill>
              <a:ea typeface="굴림" pitchFamily="50" charset="-127"/>
            </a:endParaRPr>
          </a:p>
        </p:txBody>
      </p:sp>
      <p:sp>
        <p:nvSpPr>
          <p:cNvPr id="17" name="직사각형 38"/>
          <p:cNvSpPr>
            <a:spLocks noChangeAspect="1"/>
          </p:cNvSpPr>
          <p:nvPr/>
        </p:nvSpPr>
        <p:spPr bwMode="auto">
          <a:xfrm>
            <a:off x="833438" y="4005064"/>
            <a:ext cx="1119187" cy="230188"/>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Secret</a:t>
            </a:r>
            <a:endParaRPr kumimoji="1" lang="ko-KR" altLang="en-US" sz="1300" dirty="0">
              <a:solidFill>
                <a:prstClr val="black"/>
              </a:solidFill>
              <a:ea typeface="굴림" pitchFamily="50" charset="-127"/>
            </a:endParaRPr>
          </a:p>
        </p:txBody>
      </p:sp>
      <p:sp>
        <p:nvSpPr>
          <p:cNvPr id="18" name="직사각형 39"/>
          <p:cNvSpPr>
            <a:spLocks noChangeAspect="1"/>
          </p:cNvSpPr>
          <p:nvPr/>
        </p:nvSpPr>
        <p:spPr bwMode="auto">
          <a:xfrm>
            <a:off x="2536984" y="5202855"/>
            <a:ext cx="1119188" cy="230188"/>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Advertising</a:t>
            </a:r>
            <a:endParaRPr kumimoji="1" lang="ko-KR" altLang="en-US" sz="1300" dirty="0">
              <a:solidFill>
                <a:prstClr val="black"/>
              </a:solidFill>
              <a:ea typeface="굴림" pitchFamily="50" charset="-127"/>
            </a:endParaRPr>
          </a:p>
        </p:txBody>
      </p:sp>
      <p:sp>
        <p:nvSpPr>
          <p:cNvPr id="30" name="직사각형 38"/>
          <p:cNvSpPr>
            <a:spLocks noChangeAspect="1"/>
          </p:cNvSpPr>
          <p:nvPr/>
        </p:nvSpPr>
        <p:spPr bwMode="auto">
          <a:xfrm>
            <a:off x="2536984" y="4005064"/>
            <a:ext cx="1119188" cy="230188"/>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Greetings</a:t>
            </a:r>
            <a:endParaRPr kumimoji="1" lang="ko-KR" altLang="en-US" sz="1300" dirty="0">
              <a:solidFill>
                <a:prstClr val="black"/>
              </a:solidFill>
              <a:ea typeface="굴림" pitchFamily="50" charset="-127"/>
            </a:endParaRPr>
          </a:p>
        </p:txBody>
      </p:sp>
      <p:sp>
        <p:nvSpPr>
          <p:cNvPr id="31" name="직사각형 39"/>
          <p:cNvSpPr>
            <a:spLocks noChangeAspect="1"/>
          </p:cNvSpPr>
          <p:nvPr/>
        </p:nvSpPr>
        <p:spPr bwMode="auto">
          <a:xfrm>
            <a:off x="840130" y="5205721"/>
            <a:ext cx="1119187" cy="230188"/>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Life Event</a:t>
            </a:r>
            <a:endParaRPr kumimoji="1" lang="ko-KR" altLang="en-US" sz="1300" dirty="0">
              <a:solidFill>
                <a:prstClr val="black"/>
              </a:solidFill>
              <a:ea typeface="굴림" pitchFamily="50" charset="-127"/>
            </a:endParaRPr>
          </a:p>
        </p:txBody>
      </p:sp>
      <p:sp>
        <p:nvSpPr>
          <p:cNvPr id="26662" name="내용 개체 틀 2"/>
          <p:cNvSpPr txBox="1">
            <a:spLocks/>
          </p:cNvSpPr>
          <p:nvPr/>
        </p:nvSpPr>
        <p:spPr bwMode="auto">
          <a:xfrm>
            <a:off x="684213" y="1449053"/>
            <a:ext cx="3368675" cy="2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Please select the type of the card for your purpose. </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26663" name="내용 개체 틀 2"/>
          <p:cNvSpPr txBox="1">
            <a:spLocks/>
          </p:cNvSpPr>
          <p:nvPr/>
        </p:nvSpPr>
        <p:spPr bwMode="auto">
          <a:xfrm>
            <a:off x="2470309" y="4306445"/>
            <a:ext cx="15684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smtClean="0">
                <a:solidFill>
                  <a:prstClr val="black"/>
                </a:solidFill>
                <a:latin typeface="Constantia" pitchFamily="18" charset="0"/>
                <a:ea typeface="HY신명조" pitchFamily="18" charset="-127"/>
              </a:rPr>
              <a:t>New year, Christmas</a:t>
            </a:r>
          </a:p>
        </p:txBody>
      </p:sp>
      <p:sp>
        <p:nvSpPr>
          <p:cNvPr id="26664" name="내용 개체 틀 2"/>
          <p:cNvSpPr txBox="1">
            <a:spLocks/>
          </p:cNvSpPr>
          <p:nvPr/>
        </p:nvSpPr>
        <p:spPr bwMode="auto">
          <a:xfrm>
            <a:off x="729005" y="5483534"/>
            <a:ext cx="15700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smtClean="0">
                <a:solidFill>
                  <a:prstClr val="black"/>
                </a:solidFill>
                <a:latin typeface="Constantia" pitchFamily="18" charset="0"/>
                <a:ea typeface="HY신명조" pitchFamily="18" charset="-127"/>
              </a:rPr>
              <a:t>Wedding, Birthday</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smtClean="0">
              <a:solidFill>
                <a:prstClr val="black"/>
              </a:solidFill>
              <a:latin typeface="Constantia" pitchFamily="18" charset="0"/>
              <a:ea typeface="HY신명조" pitchFamily="18" charset="-127"/>
            </a:endParaRPr>
          </a:p>
        </p:txBody>
      </p:sp>
      <p:sp>
        <p:nvSpPr>
          <p:cNvPr id="28" name="내용 개체 틀 2"/>
          <p:cNvSpPr txBox="1">
            <a:spLocks/>
          </p:cNvSpPr>
          <p:nvPr/>
        </p:nvSpPr>
        <p:spPr bwMode="auto">
          <a:xfrm>
            <a:off x="4500563" y="836613"/>
            <a:ext cx="4175125" cy="5405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73050" indent="-273050"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buFont typeface="Wingdings 2" pitchFamily="18" charset="2"/>
              <a:buChar char=""/>
            </a:pPr>
            <a:r>
              <a:rPr kumimoji="0" lang="en-US" altLang="ko-KR" sz="1300" dirty="0" smtClean="0">
                <a:solidFill>
                  <a:prstClr val="black"/>
                </a:solidFill>
                <a:latin typeface="Constantia" pitchFamily="18" charset="0"/>
                <a:ea typeface="HY신명조" pitchFamily="18" charset="-127"/>
              </a:rPr>
              <a:t>User selects the category of name card and then make new cards there. </a:t>
            </a:r>
          </a:p>
          <a:p>
            <a:pPr lvl="1" eaLnBrk="1" fontAlgn="base" hangingPunct="1">
              <a:spcBef>
                <a:spcPct val="20000"/>
              </a:spcBef>
              <a:spcAft>
                <a:spcPct val="0"/>
              </a:spcAft>
              <a:buClr>
                <a:srgbClr val="0F6FC6"/>
              </a:buClr>
              <a:buSzPct val="85000"/>
              <a:buFont typeface="Wingdings 2" pitchFamily="18" charset="2"/>
              <a:buChar char=""/>
            </a:pPr>
            <a:r>
              <a:rPr kumimoji="0" lang="en-US" altLang="ko-KR" sz="1100" dirty="0" smtClean="0">
                <a:solidFill>
                  <a:prstClr val="black"/>
                </a:solidFill>
                <a:latin typeface="Constantia" pitchFamily="18" charset="0"/>
                <a:ea typeface="HY신명조" pitchFamily="18" charset="-127"/>
              </a:rPr>
              <a:t>Official – for official life such as business activities</a:t>
            </a:r>
          </a:p>
          <a:p>
            <a:pPr lvl="1" eaLnBrk="1" fontAlgn="base" hangingPunct="1">
              <a:spcBef>
                <a:spcPct val="20000"/>
              </a:spcBef>
              <a:spcAft>
                <a:spcPct val="0"/>
              </a:spcAft>
              <a:buClr>
                <a:srgbClr val="0F6FC6"/>
              </a:buClr>
              <a:buSzPct val="85000"/>
              <a:buFont typeface="Wingdings 2" pitchFamily="18" charset="2"/>
              <a:buChar char=""/>
            </a:pPr>
            <a:r>
              <a:rPr kumimoji="0" lang="en-US" altLang="ko-KR" sz="1100" dirty="0" smtClean="0">
                <a:solidFill>
                  <a:prstClr val="black"/>
                </a:solidFill>
                <a:latin typeface="Constantia" pitchFamily="18" charset="0"/>
                <a:ea typeface="HY신명조" pitchFamily="18" charset="-127"/>
              </a:rPr>
              <a:t>Personal – for  personal life such as hobby club, etc.</a:t>
            </a:r>
          </a:p>
          <a:p>
            <a:pPr lvl="1" eaLnBrk="1" fontAlgn="base" hangingPunct="1">
              <a:spcBef>
                <a:spcPct val="20000"/>
              </a:spcBef>
              <a:spcAft>
                <a:spcPct val="0"/>
              </a:spcAft>
              <a:buClr>
                <a:srgbClr val="0F6FC6"/>
              </a:buClr>
              <a:buSzPct val="85000"/>
              <a:buFont typeface="Wingdings 2" pitchFamily="18" charset="2"/>
              <a:buChar char=""/>
            </a:pPr>
            <a:r>
              <a:rPr kumimoji="0" lang="en-US" altLang="ko-KR" sz="1100" dirty="0" smtClean="0">
                <a:solidFill>
                  <a:prstClr val="black"/>
                </a:solidFill>
                <a:latin typeface="Constantia" pitchFamily="18" charset="0"/>
                <a:ea typeface="HY신명조" pitchFamily="18" charset="-127"/>
              </a:rPr>
              <a:t>Open Public – public name card which can be searched in the app even though it is not exchanged. Probably It will consist of the information which user can want many people to know. </a:t>
            </a:r>
          </a:p>
          <a:p>
            <a:pPr lvl="1" eaLnBrk="1" fontAlgn="base" hangingPunct="1">
              <a:spcBef>
                <a:spcPct val="20000"/>
              </a:spcBef>
              <a:spcAft>
                <a:spcPct val="0"/>
              </a:spcAft>
              <a:buClr>
                <a:srgbClr val="0F6FC6"/>
              </a:buClr>
              <a:buSzPct val="85000"/>
              <a:buFont typeface="Wingdings 2" pitchFamily="18" charset="2"/>
              <a:buChar char=""/>
            </a:pPr>
            <a:r>
              <a:rPr kumimoji="0" lang="en-US" altLang="ko-KR" sz="1100" dirty="0" smtClean="0">
                <a:solidFill>
                  <a:prstClr val="black"/>
                </a:solidFill>
                <a:latin typeface="Constantia" pitchFamily="18" charset="0"/>
                <a:ea typeface="HY신명조" pitchFamily="18" charset="-127"/>
              </a:rPr>
              <a:t>Secret – No exchange of this card. For user only. For a kind of diary and planner.</a:t>
            </a:r>
          </a:p>
          <a:p>
            <a:pPr lvl="2" eaLnBrk="1" fontAlgn="base" hangingPunct="1">
              <a:spcBef>
                <a:spcPct val="20000"/>
              </a:spcBef>
              <a:spcAft>
                <a:spcPct val="0"/>
              </a:spcAft>
              <a:buClr>
                <a:srgbClr val="0F6FC6"/>
              </a:buClr>
              <a:buSzPct val="85000"/>
              <a:buFont typeface="Wingdings 2" pitchFamily="18" charset="2"/>
              <a:buChar char=""/>
            </a:pPr>
            <a:r>
              <a:rPr kumimoji="0" lang="en-US" altLang="ko-KR" sz="1100" dirty="0" smtClean="0">
                <a:solidFill>
                  <a:prstClr val="black"/>
                </a:solidFill>
                <a:latin typeface="Constantia" pitchFamily="18" charset="0"/>
                <a:ea typeface="HY신명조" pitchFamily="18" charset="-127"/>
              </a:rPr>
              <a:t>User can make the business name card of the future. On it user can write the plan to achieve the future job.</a:t>
            </a:r>
          </a:p>
          <a:p>
            <a:pPr lvl="1" eaLnBrk="1" fontAlgn="base" hangingPunct="1">
              <a:spcBef>
                <a:spcPct val="20000"/>
              </a:spcBef>
              <a:spcAft>
                <a:spcPct val="0"/>
              </a:spcAft>
              <a:buClr>
                <a:srgbClr val="0F6FC6"/>
              </a:buClr>
              <a:buSzPct val="85000"/>
              <a:buFont typeface="Wingdings 2" pitchFamily="18" charset="2"/>
              <a:buChar char=""/>
            </a:pPr>
            <a:r>
              <a:rPr kumimoji="0" lang="en-US" altLang="ko-KR" sz="1100" dirty="0" smtClean="0">
                <a:solidFill>
                  <a:prstClr val="black"/>
                </a:solidFill>
                <a:latin typeface="Constantia" pitchFamily="18" charset="0"/>
                <a:ea typeface="HY신명조" pitchFamily="18" charset="-127"/>
              </a:rPr>
              <a:t>Greetings: for greetings card</a:t>
            </a:r>
          </a:p>
          <a:p>
            <a:pPr lvl="1" eaLnBrk="1" fontAlgn="base" hangingPunct="1">
              <a:spcBef>
                <a:spcPct val="20000"/>
              </a:spcBef>
              <a:spcAft>
                <a:spcPct val="0"/>
              </a:spcAft>
              <a:buClr>
                <a:srgbClr val="0F6FC6"/>
              </a:buClr>
              <a:buSzPct val="85000"/>
              <a:buFont typeface="Wingdings 2" pitchFamily="18" charset="2"/>
              <a:buChar char=""/>
            </a:pPr>
            <a:r>
              <a:rPr kumimoji="0" lang="en-US" altLang="ko-KR" sz="1100" dirty="0" smtClean="0">
                <a:solidFill>
                  <a:prstClr val="black"/>
                </a:solidFill>
                <a:latin typeface="Constantia" pitchFamily="18" charset="0"/>
                <a:ea typeface="HY신명조" pitchFamily="18" charset="-127"/>
              </a:rPr>
              <a:t>Life event: for life event-related activities</a:t>
            </a:r>
          </a:p>
          <a:p>
            <a:pPr lvl="1" eaLnBrk="1" fontAlgn="base" hangingPunct="1">
              <a:spcBef>
                <a:spcPct val="20000"/>
              </a:spcBef>
              <a:spcAft>
                <a:spcPct val="0"/>
              </a:spcAft>
              <a:buClr>
                <a:srgbClr val="0F6FC6"/>
              </a:buClr>
              <a:buSzPct val="85000"/>
              <a:buFont typeface="Wingdings 2" pitchFamily="18" charset="2"/>
              <a:buChar char=""/>
            </a:pPr>
            <a:r>
              <a:rPr kumimoji="0" lang="en-US" altLang="ko-KR" sz="1100" dirty="0">
                <a:solidFill>
                  <a:prstClr val="black"/>
                </a:solidFill>
                <a:latin typeface="Constantia" pitchFamily="18" charset="0"/>
                <a:ea typeface="HY신명조" pitchFamily="18" charset="-127"/>
              </a:rPr>
              <a:t>Advertising – any kind of card for </a:t>
            </a:r>
            <a:r>
              <a:rPr kumimoji="0" lang="en-US" altLang="ko-KR" sz="1100" dirty="0" smtClean="0">
                <a:solidFill>
                  <a:prstClr val="black"/>
                </a:solidFill>
                <a:latin typeface="Constantia" pitchFamily="18" charset="0"/>
                <a:ea typeface="HY신명조" pitchFamily="18" charset="-127"/>
              </a:rPr>
              <a:t>advertising as charging service. This category needs to support commercial tools for activity</a:t>
            </a:r>
            <a:r>
              <a:rPr kumimoji="0" lang="en-US" altLang="ko-KR" sz="1100" dirty="0">
                <a:solidFill>
                  <a:prstClr val="black"/>
                </a:solidFill>
                <a:latin typeface="Constantia" pitchFamily="18" charset="0"/>
                <a:ea typeface="HY신명조" pitchFamily="18" charset="-127"/>
              </a:rPr>
              <a:t> </a:t>
            </a:r>
            <a:r>
              <a:rPr kumimoji="0" lang="en-US" altLang="ko-KR" sz="1100" dirty="0" smtClean="0">
                <a:solidFill>
                  <a:prstClr val="black"/>
                </a:solidFill>
                <a:latin typeface="Constantia" pitchFamily="18" charset="0"/>
                <a:ea typeface="HY신명조" pitchFamily="18" charset="-127"/>
              </a:rPr>
              <a:t>like electronic stamping on the coupon.</a:t>
            </a:r>
            <a:endParaRPr kumimoji="0" lang="en-US" altLang="ko-KR" sz="1100" dirty="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graphicFrame>
        <p:nvGraphicFramePr>
          <p:cNvPr id="29" name="표 28"/>
          <p:cNvGraphicFramePr>
            <a:graphicFrameLocks noGrp="1"/>
          </p:cNvGraphicFramePr>
          <p:nvPr>
            <p:extLst>
              <p:ext uri="{D42A27DB-BD31-4B8C-83A1-F6EECF244321}">
                <p14:modId xmlns:p14="http://schemas.microsoft.com/office/powerpoint/2010/main" xmlns="" val="4039676505"/>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Tree>
    <p:extLst>
      <p:ext uri="{BB962C8B-B14F-4D97-AF65-F5344CB8AC3E}">
        <p14:creationId xmlns:p14="http://schemas.microsoft.com/office/powerpoint/2010/main" xmlns="" val="3575214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30</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1524218666"/>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4" name="직사각형 13"/>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8" name="표 17"/>
          <p:cNvGraphicFramePr>
            <a:graphicFrameLocks noGrp="1"/>
          </p:cNvGraphicFramePr>
          <p:nvPr>
            <p:extLst>
              <p:ext uri="{D42A27DB-BD31-4B8C-83A1-F6EECF244321}">
                <p14:modId xmlns:p14="http://schemas.microsoft.com/office/powerpoint/2010/main" xmlns="" val="2370577071"/>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9" name="내용 개체 틀 5"/>
          <p:cNvSpPr txBox="1">
            <a:spLocks/>
          </p:cNvSpPr>
          <p:nvPr/>
        </p:nvSpPr>
        <p:spPr>
          <a:xfrm>
            <a:off x="4572000" y="5301208"/>
            <a:ext cx="4392488" cy="792088"/>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a:t>
            </a: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98475" y="4730751"/>
            <a:ext cx="2295525" cy="168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0" name="표 19"/>
          <p:cNvGraphicFramePr>
            <a:graphicFrameLocks noGrp="1"/>
          </p:cNvGraphicFramePr>
          <p:nvPr>
            <p:extLst>
              <p:ext uri="{D42A27DB-BD31-4B8C-83A1-F6EECF244321}">
                <p14:modId xmlns:p14="http://schemas.microsoft.com/office/powerpoint/2010/main" xmlns="" val="4248247528"/>
              </p:ext>
            </p:extLst>
          </p:nvPr>
        </p:nvGraphicFramePr>
        <p:xfrm>
          <a:off x="467544" y="4397166"/>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b="1" kern="1200" dirty="0" smtClean="0">
                          <a:solidFill>
                            <a:schemeClr val="dk1"/>
                          </a:solidFill>
                          <a:latin typeface="+mn-lt"/>
                          <a:ea typeface="+mn-ea"/>
                          <a:cs typeface="+mn-cs"/>
                        </a:rPr>
                        <a:t>Shapes</a:t>
                      </a:r>
                      <a:endParaRPr kumimoji="0" lang="ko-KR" altLang="en-US" sz="1300" b="1"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Clipart</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r>
            </a:tbl>
          </a:graphicData>
        </a:graphic>
      </p:graphicFrame>
    </p:spTree>
    <p:extLst>
      <p:ext uri="{BB962C8B-B14F-4D97-AF65-F5344CB8AC3E}">
        <p14:creationId xmlns:p14="http://schemas.microsoft.com/office/powerpoint/2010/main" xmlns="" val="1943557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31</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1202781961"/>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4" name="직사각형 13"/>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pic>
        <p:nvPicPr>
          <p:cNvPr id="16" name="Picture 2"/>
          <p:cNvPicPr>
            <a:picLocks noChangeAspect="1" noChangeArrowheads="1"/>
          </p:cNvPicPr>
          <p:nvPr/>
        </p:nvPicPr>
        <p:blipFill rotWithShape="1">
          <a:blip r:embed="rId6">
            <a:extLst>
              <a:ext uri="{28A0092B-C50C-407E-A947-70E740481C1C}">
                <a14:useLocalDpi xmlns:a14="http://schemas.microsoft.com/office/drawing/2010/main" xmlns="" val="0"/>
              </a:ext>
            </a:extLst>
          </a:blip>
          <a:srcRect l="6056" t="80172"/>
          <a:stretch/>
        </p:blipFill>
        <p:spPr bwMode="auto">
          <a:xfrm>
            <a:off x="626800" y="5901185"/>
            <a:ext cx="2546052" cy="4801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8" name="표 17"/>
          <p:cNvGraphicFramePr>
            <a:graphicFrameLocks noGrp="1"/>
          </p:cNvGraphicFramePr>
          <p:nvPr>
            <p:extLst>
              <p:ext uri="{D42A27DB-BD31-4B8C-83A1-F6EECF244321}">
                <p14:modId xmlns:p14="http://schemas.microsoft.com/office/powerpoint/2010/main" xmlns="" val="3871829108"/>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9" name="내용 개체 틀 5"/>
          <p:cNvSpPr txBox="1">
            <a:spLocks/>
          </p:cNvSpPr>
          <p:nvPr/>
        </p:nvSpPr>
        <p:spPr>
          <a:xfrm>
            <a:off x="4572000" y="5301208"/>
            <a:ext cx="4392488" cy="792088"/>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Depending on the selected shapes, the adjustable features show up.</a:t>
            </a:r>
          </a:p>
        </p:txBody>
      </p:sp>
      <p:graphicFrame>
        <p:nvGraphicFramePr>
          <p:cNvPr id="20" name="표 19"/>
          <p:cNvGraphicFramePr>
            <a:graphicFrameLocks noGrp="1"/>
          </p:cNvGraphicFramePr>
          <p:nvPr>
            <p:extLst>
              <p:ext uri="{D42A27DB-BD31-4B8C-83A1-F6EECF244321}">
                <p14:modId xmlns:p14="http://schemas.microsoft.com/office/powerpoint/2010/main" xmlns="" val="4054565830"/>
              </p:ext>
            </p:extLst>
          </p:nvPr>
        </p:nvGraphicFramePr>
        <p:xfrm>
          <a:off x="467544" y="4397166"/>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b="1" kern="1200" dirty="0" smtClean="0">
                          <a:solidFill>
                            <a:schemeClr val="dk1"/>
                          </a:solidFill>
                          <a:latin typeface="+mn-lt"/>
                          <a:ea typeface="+mn-ea"/>
                          <a:cs typeface="+mn-cs"/>
                        </a:rPr>
                        <a:t>Shapes</a:t>
                      </a:r>
                      <a:endParaRPr kumimoji="0" lang="ko-KR" altLang="en-US" sz="1300" b="1"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Clipart</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r>
            </a:tbl>
          </a:graphicData>
        </a:graphic>
      </p:graphicFrame>
      <p:pic>
        <p:nvPicPr>
          <p:cNvPr id="5122" name="Picture 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67333" y="4941168"/>
            <a:ext cx="2276475" cy="61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575722" y="5517232"/>
            <a:ext cx="1733550" cy="323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18850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32</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955643446"/>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4" name="직사각형 13"/>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8" name="표 17"/>
          <p:cNvGraphicFramePr>
            <a:graphicFrameLocks noGrp="1"/>
          </p:cNvGraphicFramePr>
          <p:nvPr>
            <p:extLst>
              <p:ext uri="{D42A27DB-BD31-4B8C-83A1-F6EECF244321}">
                <p14:modId xmlns:p14="http://schemas.microsoft.com/office/powerpoint/2010/main" xmlns="" val="4113076571"/>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20" name="표 19"/>
          <p:cNvGraphicFramePr>
            <a:graphicFrameLocks noGrp="1"/>
          </p:cNvGraphicFramePr>
          <p:nvPr>
            <p:extLst>
              <p:ext uri="{D42A27DB-BD31-4B8C-83A1-F6EECF244321}">
                <p14:modId xmlns:p14="http://schemas.microsoft.com/office/powerpoint/2010/main" xmlns="" val="2161019994"/>
              </p:ext>
            </p:extLst>
          </p:nvPr>
        </p:nvGraphicFramePr>
        <p:xfrm>
          <a:off x="467544" y="4397166"/>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b="1" kern="1200" dirty="0" smtClean="0">
                          <a:solidFill>
                            <a:schemeClr val="dk1"/>
                          </a:solidFill>
                          <a:latin typeface="+mn-lt"/>
                          <a:ea typeface="+mn-ea"/>
                          <a:cs typeface="+mn-cs"/>
                        </a:rPr>
                        <a:t>Shapes</a:t>
                      </a:r>
                      <a:endParaRPr kumimoji="0" lang="ko-KR" altLang="en-US" sz="1300" b="1" kern="1200" dirty="0">
                        <a:solidFill>
                          <a:schemeClr val="dk1"/>
                        </a:solidFill>
                        <a:latin typeface="+mn-lt"/>
                        <a:ea typeface="+mn-ea"/>
                        <a:cs typeface="+mn-cs"/>
                      </a:endParaRPr>
                    </a:p>
                  </a:txBody>
                  <a:tcPr marL="91438" marR="91438" marT="45727" marB="45727">
                    <a:solidFill>
                      <a:srgbClr val="CCECFF"/>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Clipart</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a:t>
                      </a:r>
                      <a:endParaRPr kumimoji="0" lang="ko-KR" altLang="en-US" sz="1300" kern="1200" dirty="0">
                        <a:solidFill>
                          <a:schemeClr val="dk1"/>
                        </a:solidFill>
                        <a:latin typeface="+mn-lt"/>
                        <a:ea typeface="+mn-ea"/>
                        <a:cs typeface="+mn-cs"/>
                      </a:endParaRPr>
                    </a:p>
                  </a:txBody>
                  <a:tcPr marL="91438" marR="91438" marT="45727" marB="45727">
                    <a:solidFill>
                      <a:schemeClr val="accent1">
                        <a:lumMod val="20000"/>
                        <a:lumOff val="80000"/>
                      </a:schemeClr>
                    </a:solidFill>
                  </a:tcPr>
                </a:tc>
              </a:tr>
            </a:tbl>
          </a:graphicData>
        </a:graphic>
      </p:graphicFrame>
      <p:pic>
        <p:nvPicPr>
          <p:cNvPr id="614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11560" y="4755624"/>
            <a:ext cx="1576575" cy="17090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 name="내용 개체 틀 5"/>
          <p:cNvSpPr txBox="1">
            <a:spLocks/>
          </p:cNvSpPr>
          <p:nvPr/>
        </p:nvSpPr>
        <p:spPr>
          <a:xfrm>
            <a:off x="4572000" y="5301208"/>
            <a:ext cx="4392488" cy="792088"/>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There will be category list for clipart.</a:t>
            </a:r>
          </a:p>
        </p:txBody>
      </p:sp>
    </p:spTree>
    <p:extLst>
      <p:ext uri="{BB962C8B-B14F-4D97-AF65-F5344CB8AC3E}">
        <p14:creationId xmlns:p14="http://schemas.microsoft.com/office/powerpoint/2010/main" xmlns="" val="2399306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33</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1709088296"/>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4" name="직사각형 13"/>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8" name="표 17"/>
          <p:cNvGraphicFramePr>
            <a:graphicFrameLocks noGrp="1"/>
          </p:cNvGraphicFramePr>
          <p:nvPr>
            <p:extLst>
              <p:ext uri="{D42A27DB-BD31-4B8C-83A1-F6EECF244321}">
                <p14:modId xmlns:p14="http://schemas.microsoft.com/office/powerpoint/2010/main" xmlns="" val="1405826023"/>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1" name="내용 개체 틀 5"/>
          <p:cNvSpPr txBox="1">
            <a:spLocks/>
          </p:cNvSpPr>
          <p:nvPr/>
        </p:nvSpPr>
        <p:spPr>
          <a:xfrm>
            <a:off x="4572000" y="5301208"/>
            <a:ext cx="4392488" cy="792088"/>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There will be category list for clipart.</a:t>
            </a:r>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53827" y="4365104"/>
            <a:ext cx="1685925" cy="70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63724" y="5157192"/>
            <a:ext cx="2324100" cy="120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02215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34</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이등변 삼각형 6"/>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8"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2097399266"/>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직사각형 12"/>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
        <p:nvSpPr>
          <p:cNvPr id="14" name="직사각형 13"/>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15"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graphicFrame>
        <p:nvGraphicFramePr>
          <p:cNvPr id="18" name="표 17"/>
          <p:cNvGraphicFramePr>
            <a:graphicFrameLocks noGrp="1"/>
          </p:cNvGraphicFramePr>
          <p:nvPr>
            <p:extLst>
              <p:ext uri="{D42A27DB-BD31-4B8C-83A1-F6EECF244321}">
                <p14:modId xmlns:p14="http://schemas.microsoft.com/office/powerpoint/2010/main" xmlns="" val="1592546357"/>
              </p:ext>
            </p:extLst>
          </p:nvPr>
        </p:nvGraphicFramePr>
        <p:xfrm>
          <a:off x="4572000" y="1340768"/>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bl>
          </a:graphicData>
        </a:graphic>
      </p:graphicFrame>
      <p:sp>
        <p:nvSpPr>
          <p:cNvPr id="19" name="직사각형 18"/>
          <p:cNvSpPr>
            <a:spLocks noChangeAspect="1"/>
          </p:cNvSpPr>
          <p:nvPr/>
        </p:nvSpPr>
        <p:spPr>
          <a:xfrm>
            <a:off x="467544" y="4319384"/>
            <a:ext cx="2815046" cy="277000"/>
          </a:xfrm>
          <a:prstGeom prst="rect">
            <a:avLst/>
          </a:prstGeom>
          <a:ln>
            <a:no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Shape </a:t>
            </a:r>
            <a:endParaRPr kumimoji="1" lang="ko-KR" altLang="en-US" sz="1100" dirty="0">
              <a:solidFill>
                <a:prstClr val="black"/>
              </a:solidFill>
              <a:latin typeface="굴림" pitchFamily="50" charset="-127"/>
              <a:ea typeface="굴림" pitchFamily="50" charset="-127"/>
            </a:endParaRPr>
          </a:p>
        </p:txBody>
      </p:sp>
      <p:sp>
        <p:nvSpPr>
          <p:cNvPr id="22" name="직사각형 21"/>
          <p:cNvSpPr>
            <a:spLocks noChangeAspect="1"/>
          </p:cNvSpPr>
          <p:nvPr/>
        </p:nvSpPr>
        <p:spPr>
          <a:xfrm>
            <a:off x="467544" y="5085184"/>
            <a:ext cx="2442566" cy="240348"/>
          </a:xfrm>
          <a:prstGeom prst="rect">
            <a:avLst/>
          </a:prstGeom>
          <a:ln>
            <a:noFill/>
          </a:ln>
        </p:spPr>
        <p:txBody>
          <a:bodyPr wrap="none"/>
          <a:lstStyle/>
          <a:p>
            <a:pP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Paper Material</a:t>
            </a:r>
            <a:endParaRPr kumimoji="1" lang="ko-KR" altLang="en-US" sz="1100" dirty="0">
              <a:solidFill>
                <a:prstClr val="black"/>
              </a:solidFill>
              <a:latin typeface="굴림" pitchFamily="50" charset="-127"/>
              <a:ea typeface="굴림" pitchFamily="50" charset="-127"/>
            </a:endParaRPr>
          </a:p>
        </p:txBody>
      </p:sp>
      <p:sp>
        <p:nvSpPr>
          <p:cNvPr id="25" name="이등변 삼각형 24"/>
          <p:cNvSpPr/>
          <p:nvPr/>
        </p:nvSpPr>
        <p:spPr>
          <a:xfrm rot="10800000">
            <a:off x="2684676" y="4716385"/>
            <a:ext cx="215900" cy="130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26" name="직사각형 25"/>
          <p:cNvSpPr>
            <a:spLocks noChangeAspect="1"/>
          </p:cNvSpPr>
          <p:nvPr/>
        </p:nvSpPr>
        <p:spPr>
          <a:xfrm>
            <a:off x="557212" y="4644376"/>
            <a:ext cx="2352897" cy="296792"/>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Horizontal</a:t>
            </a:r>
            <a:endParaRPr kumimoji="1" lang="ko-KR" altLang="en-US" sz="1200" dirty="0">
              <a:solidFill>
                <a:prstClr val="black"/>
              </a:solidFill>
              <a:latin typeface="굴림" pitchFamily="50" charset="-127"/>
              <a:ea typeface="굴림" pitchFamily="50" charset="-127"/>
            </a:endParaRPr>
          </a:p>
        </p:txBody>
      </p:sp>
      <p:sp>
        <p:nvSpPr>
          <p:cNvPr id="29" name="이등변 삼각형 28"/>
          <p:cNvSpPr/>
          <p:nvPr/>
        </p:nvSpPr>
        <p:spPr>
          <a:xfrm rot="10800000">
            <a:off x="2690383" y="5508473"/>
            <a:ext cx="215900" cy="130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kumimoji="1" lang="ko-KR" altLang="en-US" dirty="0">
              <a:solidFill>
                <a:prstClr val="white"/>
              </a:solidFill>
            </a:endParaRPr>
          </a:p>
        </p:txBody>
      </p:sp>
      <p:sp>
        <p:nvSpPr>
          <p:cNvPr id="30" name="직사각형 29"/>
          <p:cNvSpPr>
            <a:spLocks noChangeAspect="1"/>
          </p:cNvSpPr>
          <p:nvPr/>
        </p:nvSpPr>
        <p:spPr>
          <a:xfrm>
            <a:off x="562919" y="5436464"/>
            <a:ext cx="2352897" cy="296792"/>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Standard uncoated</a:t>
            </a:r>
            <a:endParaRPr kumimoji="1" lang="ko-KR" altLang="en-US" sz="1200" dirty="0">
              <a:solidFill>
                <a:prstClr val="black"/>
              </a:solidFill>
              <a:latin typeface="굴림" pitchFamily="50" charset="-127"/>
              <a:ea typeface="굴림" pitchFamily="50" charset="-127"/>
            </a:endParaRPr>
          </a:p>
        </p:txBody>
      </p:sp>
      <p:sp>
        <p:nvSpPr>
          <p:cNvPr id="31" name="내용 개체 틀 5"/>
          <p:cNvSpPr txBox="1">
            <a:spLocks/>
          </p:cNvSpPr>
          <p:nvPr/>
        </p:nvSpPr>
        <p:spPr>
          <a:xfrm>
            <a:off x="4572000" y="5229199"/>
            <a:ext cx="4392488" cy="1186905"/>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shape menu, there will be horizontal or vertical.</a:t>
            </a:r>
          </a:p>
          <a:p>
            <a:r>
              <a:rPr lang="en-US" altLang="ko-KR" sz="1400" dirty="0" smtClean="0"/>
              <a:t>In paper material menu, there will be many options.</a:t>
            </a:r>
          </a:p>
          <a:p>
            <a:pPr lvl="1"/>
            <a:r>
              <a:rPr lang="en-US" altLang="ko-KR" sz="1200" dirty="0" smtClean="0"/>
              <a:t>Standard uncoated, Glossy heavy weight, standard coated(14pt/matte) and so on.</a:t>
            </a:r>
          </a:p>
          <a:p>
            <a:endParaRPr lang="en-US" altLang="ko-KR" sz="1400" dirty="0" smtClean="0"/>
          </a:p>
        </p:txBody>
      </p:sp>
      <p:sp>
        <p:nvSpPr>
          <p:cNvPr id="32" name="직사각형 31"/>
          <p:cNvSpPr>
            <a:spLocks noChangeAspect="1"/>
          </p:cNvSpPr>
          <p:nvPr/>
        </p:nvSpPr>
        <p:spPr>
          <a:xfrm>
            <a:off x="3105700" y="4683942"/>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400" dirty="0" smtClean="0">
                <a:solidFill>
                  <a:prstClr val="black"/>
                </a:solidFill>
                <a:latin typeface="굴림" pitchFamily="50" charset="-127"/>
                <a:ea typeface="굴림" pitchFamily="50" charset="-127"/>
              </a:rPr>
              <a:t>Update</a:t>
            </a:r>
            <a:endParaRPr kumimoji="1" lang="ko-KR" altLang="en-US" sz="1400" dirty="0">
              <a:solidFill>
                <a:prstClr val="black"/>
              </a:solidFill>
              <a:latin typeface="굴림" pitchFamily="50" charset="-127"/>
              <a:ea typeface="굴림" pitchFamily="50" charset="-127"/>
            </a:endParaRPr>
          </a:p>
        </p:txBody>
      </p:sp>
      <p:sp>
        <p:nvSpPr>
          <p:cNvPr id="33" name="직사각형 32"/>
          <p:cNvSpPr>
            <a:spLocks noChangeAspect="1"/>
          </p:cNvSpPr>
          <p:nvPr/>
        </p:nvSpPr>
        <p:spPr>
          <a:xfrm>
            <a:off x="3116044" y="5476030"/>
            <a:ext cx="692105" cy="257226"/>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400" dirty="0" smtClean="0">
                <a:solidFill>
                  <a:prstClr val="black"/>
                </a:solidFill>
                <a:latin typeface="굴림" pitchFamily="50" charset="-127"/>
                <a:ea typeface="굴림" pitchFamily="50" charset="-127"/>
              </a:rPr>
              <a:t>Update</a:t>
            </a:r>
            <a:endParaRPr kumimoji="1" lang="ko-KR" altLang="en-US" sz="1400"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2402215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35</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1916832"/>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직사각형 13"/>
          <p:cNvSpPr>
            <a:spLocks noChangeArrowheads="1"/>
          </p:cNvSpPr>
          <p:nvPr/>
        </p:nvSpPr>
        <p:spPr bwMode="auto">
          <a:xfrm>
            <a:off x="930275" y="392898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xmlns="" val="3413882610"/>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15" name="내용 개체 틀 5"/>
          <p:cNvSpPr txBox="1">
            <a:spLocks/>
          </p:cNvSpPr>
          <p:nvPr/>
        </p:nvSpPr>
        <p:spPr>
          <a:xfrm>
            <a:off x="4572000" y="996965"/>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card validity.</a:t>
            </a:r>
          </a:p>
        </p:txBody>
      </p:sp>
      <p:sp>
        <p:nvSpPr>
          <p:cNvPr id="23" name="내용 개체 틀 5"/>
          <p:cNvSpPr txBox="1">
            <a:spLocks/>
          </p:cNvSpPr>
          <p:nvPr/>
        </p:nvSpPr>
        <p:spPr>
          <a:xfrm>
            <a:off x="4572000" y="1666031"/>
            <a:ext cx="4392488" cy="1186905"/>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Electronic card will have  life span </a:t>
            </a:r>
          </a:p>
          <a:p>
            <a:r>
              <a:rPr lang="en-US" altLang="ko-KR" sz="1400" dirty="0" smtClean="0"/>
              <a:t>Default setting is usage for now and setting is from none to none. If use timeline is check, date box is enabled.</a:t>
            </a:r>
          </a:p>
          <a:p>
            <a:endParaRPr lang="en-US" altLang="ko-KR" sz="1400" dirty="0" smtClean="0"/>
          </a:p>
        </p:txBody>
      </p:sp>
      <p:sp>
        <p:nvSpPr>
          <p:cNvPr id="26" name="내용 개체 틀 2"/>
          <p:cNvSpPr txBox="1">
            <a:spLocks/>
          </p:cNvSpPr>
          <p:nvPr/>
        </p:nvSpPr>
        <p:spPr bwMode="auto">
          <a:xfrm>
            <a:off x="539552" y="1412776"/>
            <a:ext cx="3518098" cy="608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You had the name card done.</a:t>
            </a:r>
          </a:p>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Please set up the validity  time.</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27" name="TextBox 26"/>
          <p:cNvSpPr txBox="1"/>
          <p:nvPr/>
        </p:nvSpPr>
        <p:spPr>
          <a:xfrm>
            <a:off x="560316" y="4221088"/>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0" name="직사각형 29"/>
          <p:cNvSpPr>
            <a:spLocks/>
          </p:cNvSpPr>
          <p:nvPr/>
        </p:nvSpPr>
        <p:spPr>
          <a:xfrm>
            <a:off x="683568" y="4581128"/>
            <a:ext cx="1097991" cy="276999"/>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None or From</a:t>
            </a:r>
            <a:endParaRPr kumimoji="1" lang="ko-KR" altLang="en-US" sz="1200" dirty="0">
              <a:solidFill>
                <a:prstClr val="black"/>
              </a:solidFill>
              <a:latin typeface="굴림" pitchFamily="50" charset="-127"/>
              <a:ea typeface="굴림" pitchFamily="50" charset="-127"/>
            </a:endParaRPr>
          </a:p>
        </p:txBody>
      </p:sp>
      <p:sp>
        <p:nvSpPr>
          <p:cNvPr id="31" name="직사각형 30"/>
          <p:cNvSpPr>
            <a:spLocks/>
          </p:cNvSpPr>
          <p:nvPr/>
        </p:nvSpPr>
        <p:spPr>
          <a:xfrm>
            <a:off x="2465897" y="4581128"/>
            <a:ext cx="1097991" cy="276999"/>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None or To</a:t>
            </a:r>
            <a:endParaRPr kumimoji="1" lang="ko-KR" altLang="en-US" sz="1200" dirty="0">
              <a:solidFill>
                <a:prstClr val="black"/>
              </a:solidFill>
              <a:latin typeface="굴림" pitchFamily="50" charset="-127"/>
              <a:ea typeface="굴림" pitchFamily="50" charset="-127"/>
            </a:endParaRPr>
          </a:p>
        </p:txBody>
      </p:sp>
      <p:sp>
        <p:nvSpPr>
          <p:cNvPr id="33" name="직사각형 32"/>
          <p:cNvSpPr/>
          <p:nvPr/>
        </p:nvSpPr>
        <p:spPr>
          <a:xfrm>
            <a:off x="797104" y="4221088"/>
            <a:ext cx="1668793" cy="276999"/>
          </a:xfrm>
          <a:prstGeom prst="rect">
            <a:avLst/>
          </a:prstGeom>
          <a:noFill/>
          <a:ln>
            <a:noFill/>
          </a:ln>
        </p:spPr>
        <p:txBody>
          <a:bodyPr wrap="square">
            <a:spAutoFit/>
          </a:bodyPr>
          <a:lstStyle/>
          <a:p>
            <a:pPr lvl="0"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Usage for now</a:t>
            </a:r>
            <a:endParaRPr kumimoji="1" lang="ko-KR" altLang="en-US" sz="1200" dirty="0">
              <a:solidFill>
                <a:prstClr val="black"/>
              </a:solidFill>
              <a:latin typeface="굴림" pitchFamily="50" charset="-127"/>
              <a:ea typeface="굴림" pitchFamily="50" charset="-127"/>
            </a:endParaRPr>
          </a:p>
        </p:txBody>
      </p:sp>
      <p:sp>
        <p:nvSpPr>
          <p:cNvPr id="34" name="TextBox 33"/>
          <p:cNvSpPr txBox="1"/>
          <p:nvPr/>
        </p:nvSpPr>
        <p:spPr>
          <a:xfrm>
            <a:off x="539552" y="4991661"/>
            <a:ext cx="180020" cy="276999"/>
          </a:xfrm>
          <a:prstGeom prst="rect">
            <a:avLst/>
          </a:prstGeom>
          <a:noFill/>
          <a:ln>
            <a:solidFill>
              <a:schemeClr val="tx1"/>
            </a:solidFill>
          </a:ln>
        </p:spPr>
        <p:txBody>
          <a:bodyPr wrap="square" rtlCol="0">
            <a:spAutoFit/>
          </a:bodyPr>
          <a:lstStyle/>
          <a:p>
            <a:pPr algn="ctr"/>
            <a:endParaRPr lang="ko-KR" altLang="en-US" sz="1200" dirty="0"/>
          </a:p>
        </p:txBody>
      </p:sp>
      <p:sp>
        <p:nvSpPr>
          <p:cNvPr id="35" name="직사각형 34"/>
          <p:cNvSpPr>
            <a:spLocks/>
          </p:cNvSpPr>
          <p:nvPr/>
        </p:nvSpPr>
        <p:spPr>
          <a:xfrm>
            <a:off x="776340" y="5312241"/>
            <a:ext cx="1097991" cy="276999"/>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From</a:t>
            </a:r>
            <a:endParaRPr kumimoji="1" lang="ko-KR" altLang="en-US" sz="1200" dirty="0">
              <a:solidFill>
                <a:prstClr val="black"/>
              </a:solidFill>
              <a:latin typeface="굴림" pitchFamily="50" charset="-127"/>
              <a:ea typeface="굴림" pitchFamily="50" charset="-127"/>
            </a:endParaRPr>
          </a:p>
        </p:txBody>
      </p:sp>
      <p:sp>
        <p:nvSpPr>
          <p:cNvPr id="36" name="직사각형 35"/>
          <p:cNvSpPr>
            <a:spLocks/>
          </p:cNvSpPr>
          <p:nvPr/>
        </p:nvSpPr>
        <p:spPr>
          <a:xfrm>
            <a:off x="2445133" y="5312241"/>
            <a:ext cx="1097991" cy="276999"/>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To</a:t>
            </a:r>
            <a:endParaRPr kumimoji="1" lang="ko-KR" altLang="en-US" sz="1200" dirty="0">
              <a:solidFill>
                <a:prstClr val="black"/>
              </a:solidFill>
              <a:latin typeface="굴림" pitchFamily="50" charset="-127"/>
              <a:ea typeface="굴림" pitchFamily="50" charset="-127"/>
            </a:endParaRPr>
          </a:p>
        </p:txBody>
      </p:sp>
      <p:sp>
        <p:nvSpPr>
          <p:cNvPr id="37" name="직사각형 36"/>
          <p:cNvSpPr/>
          <p:nvPr/>
        </p:nvSpPr>
        <p:spPr>
          <a:xfrm>
            <a:off x="776340" y="4991661"/>
            <a:ext cx="638316" cy="276999"/>
          </a:xfrm>
          <a:prstGeom prst="rect">
            <a:avLst/>
          </a:prstGeom>
          <a:noFill/>
          <a:ln>
            <a:noFill/>
          </a:ln>
        </p:spPr>
        <p:txBody>
          <a:bodyPr wrap="none">
            <a:spAutoFit/>
          </a:bodyPr>
          <a:lstStyle/>
          <a:p>
            <a:pPr lvl="0"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Future</a:t>
            </a:r>
            <a:endParaRPr kumimoji="1" lang="ko-KR" altLang="en-US" sz="1200" dirty="0">
              <a:solidFill>
                <a:prstClr val="black"/>
              </a:solidFill>
              <a:latin typeface="굴림" pitchFamily="50" charset="-127"/>
              <a:ea typeface="굴림" pitchFamily="50" charset="-127"/>
            </a:endParaRPr>
          </a:p>
        </p:txBody>
      </p:sp>
      <p:sp>
        <p:nvSpPr>
          <p:cNvPr id="38" name="TextBox 37"/>
          <p:cNvSpPr txBox="1"/>
          <p:nvPr/>
        </p:nvSpPr>
        <p:spPr>
          <a:xfrm>
            <a:off x="539552" y="5719012"/>
            <a:ext cx="180020" cy="276999"/>
          </a:xfrm>
          <a:prstGeom prst="rect">
            <a:avLst/>
          </a:prstGeom>
          <a:noFill/>
          <a:ln>
            <a:solidFill>
              <a:schemeClr val="tx1"/>
            </a:solidFill>
          </a:ln>
        </p:spPr>
        <p:txBody>
          <a:bodyPr wrap="square" rtlCol="0">
            <a:spAutoFit/>
          </a:bodyPr>
          <a:lstStyle/>
          <a:p>
            <a:pPr algn="ctr"/>
            <a:endParaRPr lang="ko-KR" altLang="en-US" sz="1200" dirty="0"/>
          </a:p>
        </p:txBody>
      </p:sp>
      <p:sp>
        <p:nvSpPr>
          <p:cNvPr id="39" name="직사각형 38"/>
          <p:cNvSpPr>
            <a:spLocks/>
          </p:cNvSpPr>
          <p:nvPr/>
        </p:nvSpPr>
        <p:spPr>
          <a:xfrm>
            <a:off x="776340" y="6039592"/>
            <a:ext cx="1097991" cy="276999"/>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From</a:t>
            </a:r>
            <a:endParaRPr kumimoji="1" lang="ko-KR" altLang="en-US" sz="1200" dirty="0">
              <a:solidFill>
                <a:prstClr val="black"/>
              </a:solidFill>
              <a:latin typeface="굴림" pitchFamily="50" charset="-127"/>
              <a:ea typeface="굴림" pitchFamily="50" charset="-127"/>
            </a:endParaRPr>
          </a:p>
        </p:txBody>
      </p:sp>
      <p:sp>
        <p:nvSpPr>
          <p:cNvPr id="40" name="직사각형 39"/>
          <p:cNvSpPr>
            <a:spLocks/>
          </p:cNvSpPr>
          <p:nvPr/>
        </p:nvSpPr>
        <p:spPr>
          <a:xfrm>
            <a:off x="2445133" y="6039592"/>
            <a:ext cx="1097991" cy="276999"/>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To</a:t>
            </a:r>
            <a:endParaRPr kumimoji="1" lang="ko-KR" altLang="en-US" sz="1200" dirty="0">
              <a:solidFill>
                <a:prstClr val="black"/>
              </a:solidFill>
              <a:latin typeface="굴림" pitchFamily="50" charset="-127"/>
              <a:ea typeface="굴림" pitchFamily="50" charset="-127"/>
            </a:endParaRPr>
          </a:p>
        </p:txBody>
      </p:sp>
      <p:sp>
        <p:nvSpPr>
          <p:cNvPr id="41" name="직사각형 40"/>
          <p:cNvSpPr/>
          <p:nvPr/>
        </p:nvSpPr>
        <p:spPr>
          <a:xfrm>
            <a:off x="776340" y="5719012"/>
            <a:ext cx="497252" cy="276999"/>
          </a:xfrm>
          <a:prstGeom prst="rect">
            <a:avLst/>
          </a:prstGeom>
          <a:noFill/>
          <a:ln>
            <a:noFill/>
          </a:ln>
        </p:spPr>
        <p:txBody>
          <a:bodyPr wrap="none">
            <a:spAutoFit/>
          </a:bodyPr>
          <a:lstStyle/>
          <a:p>
            <a:pPr lvl="0"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Past</a:t>
            </a:r>
            <a:endParaRPr kumimoji="1" lang="ko-KR" altLang="en-US" sz="1200" dirty="0">
              <a:solidFill>
                <a:prstClr val="black"/>
              </a:solidFill>
              <a:latin typeface="굴림" pitchFamily="50" charset="-127"/>
              <a:ea typeface="굴림" pitchFamily="50" charset="-127"/>
            </a:endParaRPr>
          </a:p>
        </p:txBody>
      </p:sp>
      <p:sp>
        <p:nvSpPr>
          <p:cNvPr id="42" name="TextBox 41"/>
          <p:cNvSpPr txBox="1"/>
          <p:nvPr/>
        </p:nvSpPr>
        <p:spPr>
          <a:xfrm>
            <a:off x="2090355" y="4221088"/>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3" name="직사각형 42"/>
          <p:cNvSpPr/>
          <p:nvPr/>
        </p:nvSpPr>
        <p:spPr>
          <a:xfrm>
            <a:off x="2327143" y="4221088"/>
            <a:ext cx="1668793" cy="276999"/>
          </a:xfrm>
          <a:prstGeom prst="rect">
            <a:avLst/>
          </a:prstGeom>
          <a:noFill/>
          <a:ln>
            <a:noFill/>
          </a:ln>
        </p:spPr>
        <p:txBody>
          <a:bodyPr wrap="square">
            <a:spAutoFit/>
          </a:bodyPr>
          <a:lstStyle/>
          <a:p>
            <a:pPr lvl="0"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Use timeline</a:t>
            </a:r>
            <a:endParaRPr kumimoji="1" lang="ko-KR" altLang="en-US" sz="1200" dirty="0">
              <a:solidFill>
                <a:prstClr val="black"/>
              </a:solidFill>
              <a:latin typeface="굴림" pitchFamily="50" charset="-127"/>
              <a:ea typeface="굴림" pitchFamily="50" charset="-127"/>
            </a:endParaRPr>
          </a:p>
        </p:txBody>
      </p:sp>
      <p:sp>
        <p:nvSpPr>
          <p:cNvPr id="44" name="직사각형 43"/>
          <p:cNvSpPr/>
          <p:nvPr/>
        </p:nvSpPr>
        <p:spPr>
          <a:xfrm>
            <a:off x="1979712" y="4581129"/>
            <a:ext cx="347431" cy="288032"/>
          </a:xfrm>
          <a:prstGeom prst="rect">
            <a:avLst/>
          </a:prstGeom>
          <a:noFill/>
          <a:ln>
            <a:noFill/>
          </a:ln>
        </p:spPr>
        <p:txBody>
          <a:bodyPr wrap="square">
            <a:spAutoFit/>
          </a:bodyPr>
          <a:lstStyle/>
          <a:p>
            <a:pPr lvl="0"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a:t>
            </a:r>
            <a:endParaRPr kumimoji="1" lang="ko-KR" altLang="en-US" sz="1200"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3135957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498475" y="806485"/>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22A31FA7-0A24-4689-B693-348A7F2D9CB0}" type="slidenum">
              <a:rPr lang="en-US" altLang="ko-KR">
                <a:solidFill>
                  <a:srgbClr val="04617B">
                    <a:shade val="90000"/>
                  </a:srgbClr>
                </a:solidFill>
              </a:rPr>
              <a:pPr>
                <a:defRPr/>
              </a:pPr>
              <a:t>36</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a:solidFill>
                  <a:srgbClr val="04617B">
                    <a:shade val="90000"/>
                  </a:srgbClr>
                </a:solidFill>
              </a:rPr>
              <a:t>Work for more trusted and promising world in the young, wise and mobile way</a:t>
            </a:r>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8475" y="2852936"/>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19" name="표 18"/>
          <p:cNvGraphicFramePr>
            <a:graphicFrameLocks noGrp="1"/>
          </p:cNvGraphicFramePr>
          <p:nvPr>
            <p:extLst>
              <p:ext uri="{D42A27DB-BD31-4B8C-83A1-F6EECF244321}">
                <p14:modId xmlns:p14="http://schemas.microsoft.com/office/powerpoint/2010/main" xmlns="" val="1215289215"/>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20" name="내용 개체 틀 5"/>
          <p:cNvSpPr txBox="1">
            <a:spLocks/>
          </p:cNvSpPr>
          <p:nvPr/>
        </p:nvSpPr>
        <p:spPr>
          <a:xfrm>
            <a:off x="4572000" y="980729"/>
            <a:ext cx="4125144" cy="11824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When the message is sent by email, would like to have the content of email include explanation of features of </a:t>
            </a:r>
            <a:r>
              <a:rPr lang="en-US" altLang="ko-KR" sz="1400" dirty="0" smtClean="0"/>
              <a:t>ABC card in  </a:t>
            </a:r>
            <a:r>
              <a:rPr lang="en-US" altLang="ko-KR" sz="1400" dirty="0" smtClean="0"/>
              <a:t>addition to it with vCard attachment.</a:t>
            </a:r>
          </a:p>
        </p:txBody>
      </p:sp>
      <p:sp>
        <p:nvSpPr>
          <p:cNvPr id="18" name="내용 개체 틀 2"/>
          <p:cNvSpPr txBox="1">
            <a:spLocks/>
          </p:cNvSpPr>
          <p:nvPr/>
        </p:nvSpPr>
        <p:spPr bwMode="auto">
          <a:xfrm>
            <a:off x="467544" y="1412776"/>
            <a:ext cx="3590106" cy="608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Do you want to beam your name card to your acquaintances in the address book? </a:t>
            </a:r>
          </a:p>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It will be sent with your messages. </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24" name="직사각형 23"/>
          <p:cNvSpPr/>
          <p:nvPr/>
        </p:nvSpPr>
        <p:spPr>
          <a:xfrm>
            <a:off x="436672" y="2348880"/>
            <a:ext cx="3391686" cy="461665"/>
          </a:xfrm>
          <a:prstGeom prst="rect">
            <a:avLst/>
          </a:prstGeom>
          <a:noFill/>
          <a:ln>
            <a:noFill/>
          </a:ln>
        </p:spPr>
        <p:txBody>
          <a:bodyPr wrap="square">
            <a:spAutoFit/>
          </a:bodyPr>
          <a:lstStyle/>
          <a:p>
            <a:pPr lvl="0" fontAlgn="base">
              <a:spcBef>
                <a:spcPct val="0"/>
              </a:spcBef>
              <a:spcAft>
                <a:spcPct val="0"/>
              </a:spcAft>
              <a:defRPr/>
            </a:pPr>
            <a:r>
              <a:rPr kumimoji="1" lang="en-US" altLang="ko-KR" sz="1200" b="1" dirty="0" smtClean="0">
                <a:solidFill>
                  <a:srgbClr val="0070C0"/>
                </a:solidFill>
                <a:latin typeface="굴림" pitchFamily="50" charset="-127"/>
                <a:ea typeface="굴림" pitchFamily="50" charset="-127"/>
              </a:rPr>
              <a:t>John Smith </a:t>
            </a:r>
            <a:r>
              <a:rPr kumimoji="1" lang="en-US" altLang="ko-KR" sz="1200" dirty="0" smtClean="0">
                <a:solidFill>
                  <a:prstClr val="black"/>
                </a:solidFill>
                <a:latin typeface="굴림" pitchFamily="50" charset="-127"/>
                <a:ea typeface="굴림" pitchFamily="50" charset="-127"/>
              </a:rPr>
              <a:t>wants to give you the electronic name card made by </a:t>
            </a:r>
            <a:r>
              <a:rPr kumimoji="1" lang="en-US" altLang="ko-KR" sz="1200" b="1" dirty="0" smtClean="0">
                <a:solidFill>
                  <a:schemeClr val="accent1"/>
                </a:solidFill>
                <a:latin typeface="굴림" pitchFamily="50" charset="-127"/>
                <a:ea typeface="굴림" pitchFamily="50" charset="-127"/>
              </a:rPr>
              <a:t>ABC Card</a:t>
            </a:r>
            <a:r>
              <a:rPr kumimoji="1" lang="en-US" altLang="ko-KR" sz="1200" dirty="0" smtClean="0">
                <a:solidFill>
                  <a:prstClr val="black"/>
                </a:solidFill>
                <a:latin typeface="굴림" pitchFamily="50" charset="-127"/>
                <a:ea typeface="굴림" pitchFamily="50" charset="-127"/>
              </a:rPr>
              <a:t>.</a:t>
            </a:r>
            <a:endParaRPr kumimoji="1" lang="ko-KR" altLang="en-US" sz="1200" dirty="0">
              <a:solidFill>
                <a:prstClr val="black"/>
              </a:solidFill>
              <a:latin typeface="굴림" pitchFamily="50" charset="-127"/>
              <a:ea typeface="굴림" pitchFamily="50" charset="-127"/>
            </a:endParaRPr>
          </a:p>
        </p:txBody>
      </p:sp>
      <p:graphicFrame>
        <p:nvGraphicFramePr>
          <p:cNvPr id="25" name="표 24"/>
          <p:cNvGraphicFramePr>
            <a:graphicFrameLocks noGrp="1"/>
          </p:cNvGraphicFramePr>
          <p:nvPr>
            <p:extLst>
              <p:ext uri="{D42A27DB-BD31-4B8C-83A1-F6EECF244321}">
                <p14:modId xmlns:p14="http://schemas.microsoft.com/office/powerpoint/2010/main" xmlns="" val="1108031248"/>
              </p:ext>
            </p:extLst>
          </p:nvPr>
        </p:nvGraphicFramePr>
        <p:xfrm>
          <a:off x="468889" y="2060848"/>
          <a:ext cx="3630035" cy="289574"/>
        </p:xfrm>
        <a:graphic>
          <a:graphicData uri="http://schemas.openxmlformats.org/drawingml/2006/table">
            <a:tbl>
              <a:tblPr firstRow="1" bandRow="1">
                <a:tableStyleId>{5C22544A-7EE6-4342-B048-85BDC9FD1C3A}</a:tableStyleId>
              </a:tblPr>
              <a:tblGrid>
                <a:gridCol w="3630035"/>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Message</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6" name="직사각형 25"/>
          <p:cNvSpPr/>
          <p:nvPr/>
        </p:nvSpPr>
        <p:spPr>
          <a:xfrm>
            <a:off x="495836" y="2348880"/>
            <a:ext cx="3577054" cy="4099247"/>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a:spLocks/>
          </p:cNvSpPr>
          <p:nvPr/>
        </p:nvSpPr>
        <p:spPr>
          <a:xfrm>
            <a:off x="467543" y="5085184"/>
            <a:ext cx="3631381" cy="43204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b="1" i="1" dirty="0" smtClean="0">
                <a:solidFill>
                  <a:prstClr val="black"/>
                </a:solidFill>
                <a:latin typeface="굴림" pitchFamily="50" charset="-127"/>
                <a:ea typeface="굴림" pitchFamily="50" charset="-127"/>
              </a:rPr>
              <a:t>Type your messages...</a:t>
            </a:r>
            <a:endParaRPr kumimoji="1" lang="ko-KR" altLang="en-US" sz="1200" b="1" i="1" dirty="0">
              <a:solidFill>
                <a:prstClr val="black"/>
              </a:solidFill>
              <a:latin typeface="굴림" pitchFamily="50" charset="-127"/>
              <a:ea typeface="굴림" pitchFamily="50" charset="-127"/>
            </a:endParaRPr>
          </a:p>
        </p:txBody>
      </p:sp>
      <p:sp>
        <p:nvSpPr>
          <p:cNvPr id="2" name="직사각형 1"/>
          <p:cNvSpPr/>
          <p:nvPr/>
        </p:nvSpPr>
        <p:spPr>
          <a:xfrm>
            <a:off x="611560" y="5662409"/>
            <a:ext cx="1455857" cy="430887"/>
          </a:xfrm>
          <a:prstGeom prst="rect">
            <a:avLst/>
          </a:prstGeom>
          <a:ln>
            <a:solidFill>
              <a:srgbClr val="000000"/>
            </a:solidFill>
          </a:ln>
        </p:spPr>
        <p:txBody>
          <a:bodyPr wrap="square">
            <a:spAutoFit/>
          </a:bodyPr>
          <a:lstStyle/>
          <a:p>
            <a:pPr lvl="0" fontAlgn="base">
              <a:spcBef>
                <a:spcPct val="0"/>
              </a:spcBef>
              <a:spcAft>
                <a:spcPct val="0"/>
              </a:spcAft>
              <a:defRPr/>
            </a:pPr>
            <a:r>
              <a:rPr kumimoji="1" lang="en-US" altLang="ko-KR" sz="1100" b="1" dirty="0" smtClean="0">
                <a:solidFill>
                  <a:srgbClr val="0070C0"/>
                </a:solidFill>
                <a:latin typeface="굴림" pitchFamily="50" charset="-127"/>
                <a:ea typeface="굴림" pitchFamily="50" charset="-127"/>
              </a:rPr>
              <a:t>Get the name card</a:t>
            </a:r>
          </a:p>
          <a:p>
            <a:pPr lvl="0" fontAlgn="base">
              <a:spcBef>
                <a:spcPct val="0"/>
              </a:spcBef>
              <a:spcAft>
                <a:spcPct val="0"/>
              </a:spcAft>
              <a:defRPr/>
            </a:pPr>
            <a:r>
              <a:rPr kumimoji="1" lang="en-US" altLang="ko-KR" sz="1100" b="1" dirty="0" smtClean="0">
                <a:solidFill>
                  <a:srgbClr val="0070C0"/>
                </a:solidFill>
                <a:latin typeface="굴림" pitchFamily="50" charset="-127"/>
                <a:ea typeface="굴림" pitchFamily="50" charset="-127"/>
              </a:rPr>
              <a:t>with </a:t>
            </a:r>
            <a:r>
              <a:rPr kumimoji="1" lang="en-US" altLang="ko-KR" sz="1100" b="1" dirty="0" smtClean="0">
                <a:solidFill>
                  <a:srgbClr val="0070C0"/>
                </a:solidFill>
                <a:latin typeface="굴림" pitchFamily="50" charset="-127"/>
                <a:ea typeface="굴림" pitchFamily="50" charset="-127"/>
              </a:rPr>
              <a:t>ABC Card</a:t>
            </a:r>
            <a:endParaRPr kumimoji="1" lang="ko-KR" altLang="en-US" sz="1100" dirty="0">
              <a:solidFill>
                <a:prstClr val="black"/>
              </a:solidFill>
              <a:latin typeface="굴림" pitchFamily="50" charset="-127"/>
              <a:ea typeface="굴림" pitchFamily="50" charset="-127"/>
            </a:endParaRPr>
          </a:p>
        </p:txBody>
      </p:sp>
      <p:sp>
        <p:nvSpPr>
          <p:cNvPr id="28" name="직사각형 27"/>
          <p:cNvSpPr/>
          <p:nvPr/>
        </p:nvSpPr>
        <p:spPr>
          <a:xfrm>
            <a:off x="2283233" y="6047710"/>
            <a:ext cx="1710917" cy="261610"/>
          </a:xfrm>
          <a:prstGeom prst="rect">
            <a:avLst/>
          </a:prstGeom>
          <a:ln>
            <a:solidFill>
              <a:srgbClr val="000000"/>
            </a:solidFill>
          </a:ln>
        </p:spPr>
        <p:txBody>
          <a:bodyPr wrap="square">
            <a:spAutoFit/>
          </a:bodyPr>
          <a:lstStyle/>
          <a:p>
            <a:pPr lvl="0" fontAlgn="base">
              <a:spcBef>
                <a:spcPct val="0"/>
              </a:spcBef>
              <a:spcAft>
                <a:spcPct val="0"/>
              </a:spcAft>
              <a:defRPr/>
            </a:pPr>
            <a:r>
              <a:rPr kumimoji="1" lang="en-US" altLang="ko-KR" sz="1100" b="1" dirty="0" smtClean="0">
                <a:solidFill>
                  <a:srgbClr val="0070C0"/>
                </a:solidFill>
                <a:latin typeface="굴림" pitchFamily="50" charset="-127"/>
                <a:ea typeface="굴림" pitchFamily="50" charset="-127"/>
              </a:rPr>
              <a:t>Get only name card</a:t>
            </a:r>
            <a:endParaRPr kumimoji="1" lang="ko-KR" altLang="en-US" sz="1100" dirty="0">
              <a:solidFill>
                <a:prstClr val="black"/>
              </a:solidFill>
              <a:latin typeface="굴림" pitchFamily="50" charset="-127"/>
              <a:ea typeface="굴림" pitchFamily="50" charset="-127"/>
            </a:endParaRPr>
          </a:p>
        </p:txBody>
      </p:sp>
      <p:sp>
        <p:nvSpPr>
          <p:cNvPr id="29" name="직사각형 28"/>
          <p:cNvSpPr/>
          <p:nvPr/>
        </p:nvSpPr>
        <p:spPr>
          <a:xfrm>
            <a:off x="2283233" y="5651867"/>
            <a:ext cx="1710917" cy="261610"/>
          </a:xfrm>
          <a:prstGeom prst="rect">
            <a:avLst/>
          </a:prstGeom>
          <a:ln>
            <a:solidFill>
              <a:srgbClr val="000000"/>
            </a:solidFill>
          </a:ln>
        </p:spPr>
        <p:txBody>
          <a:bodyPr wrap="square">
            <a:spAutoFit/>
          </a:bodyPr>
          <a:lstStyle/>
          <a:p>
            <a:pPr lvl="0"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Explore </a:t>
            </a:r>
            <a:r>
              <a:rPr kumimoji="1" lang="en-US" altLang="ko-KR" sz="1100" dirty="0" smtClean="0">
                <a:solidFill>
                  <a:prstClr val="black"/>
                </a:solidFill>
                <a:latin typeface="굴림" pitchFamily="50" charset="-127"/>
                <a:ea typeface="굴림" pitchFamily="50" charset="-127"/>
              </a:rPr>
              <a:t>ABC card</a:t>
            </a:r>
            <a:endParaRPr kumimoji="1" lang="ko-KR" altLang="en-US" sz="1100"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2713947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37</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8"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14" name="표 13"/>
          <p:cNvGraphicFramePr>
            <a:graphicFrameLocks noGrp="1"/>
          </p:cNvGraphicFramePr>
          <p:nvPr>
            <p:extLst>
              <p:ext uri="{D42A27DB-BD31-4B8C-83A1-F6EECF244321}">
                <p14:modId xmlns:p14="http://schemas.microsoft.com/office/powerpoint/2010/main" xmlns="" val="2634937853"/>
              </p:ext>
            </p:extLst>
          </p:nvPr>
        </p:nvGraphicFramePr>
        <p:xfrm>
          <a:off x="468890" y="1700808"/>
          <a:ext cx="3588760" cy="289574"/>
        </p:xfrm>
        <a:graphic>
          <a:graphicData uri="http://schemas.openxmlformats.org/drawingml/2006/table">
            <a:tbl>
              <a:tblPr firstRow="1" bandRow="1">
                <a:tableStyleId>{5C22544A-7EE6-4342-B048-85BDC9FD1C3A}</a:tableStyleId>
              </a:tblPr>
              <a:tblGrid>
                <a:gridCol w="358876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Recipient</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pic>
        <p:nvPicPr>
          <p:cNvPr id="8194"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849329" y="3096489"/>
            <a:ext cx="1922170" cy="2492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직사각형 16"/>
          <p:cNvSpPr/>
          <p:nvPr/>
        </p:nvSpPr>
        <p:spPr>
          <a:xfrm>
            <a:off x="457200" y="2060848"/>
            <a:ext cx="3600450" cy="461665"/>
          </a:xfrm>
          <a:prstGeom prst="rect">
            <a:avLst/>
          </a:prstGeom>
        </p:spPr>
        <p:txBody>
          <a:bodyPr wrap="square">
            <a:spAutoFit/>
          </a:bodyPr>
          <a:lstStyle/>
          <a:p>
            <a:r>
              <a:rPr kumimoji="1" lang="en-US" altLang="ko-KR" sz="1200" b="1" dirty="0" smtClean="0">
                <a:solidFill>
                  <a:srgbClr val="0070C0"/>
                </a:solidFill>
                <a:latin typeface="굴림" pitchFamily="50" charset="-127"/>
                <a:ea typeface="굴림" pitchFamily="50" charset="-127"/>
              </a:rPr>
              <a:t>Total XX persons </a:t>
            </a:r>
          </a:p>
          <a:p>
            <a:r>
              <a:rPr kumimoji="1" lang="en-US" altLang="ko-KR" sz="1200" b="1" dirty="0" smtClean="0">
                <a:solidFill>
                  <a:srgbClr val="0070C0"/>
                </a:solidFill>
                <a:latin typeface="굴림" pitchFamily="50" charset="-127"/>
                <a:ea typeface="굴림" pitchFamily="50" charset="-127"/>
              </a:rPr>
              <a:t>- MMS xx, Email XX, Skype XX, Viper XX, ..</a:t>
            </a:r>
            <a:endParaRPr lang="ko-KR" altLang="en-US" dirty="0"/>
          </a:p>
        </p:txBody>
      </p:sp>
      <p:sp>
        <p:nvSpPr>
          <p:cNvPr id="19" name="TextBox 18"/>
          <p:cNvSpPr txBox="1"/>
          <p:nvPr/>
        </p:nvSpPr>
        <p:spPr>
          <a:xfrm>
            <a:off x="560316" y="3140968"/>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0" name="TextBox 19"/>
          <p:cNvSpPr txBox="1"/>
          <p:nvPr/>
        </p:nvSpPr>
        <p:spPr>
          <a:xfrm>
            <a:off x="560316" y="3560821"/>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1" name="TextBox 20"/>
          <p:cNvSpPr txBox="1"/>
          <p:nvPr/>
        </p:nvSpPr>
        <p:spPr>
          <a:xfrm>
            <a:off x="560316" y="3980674"/>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2" name="TextBox 21"/>
          <p:cNvSpPr txBox="1"/>
          <p:nvPr/>
        </p:nvSpPr>
        <p:spPr>
          <a:xfrm>
            <a:off x="560316" y="4400527"/>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3" name="TextBox 22"/>
          <p:cNvSpPr txBox="1"/>
          <p:nvPr/>
        </p:nvSpPr>
        <p:spPr>
          <a:xfrm>
            <a:off x="570032" y="4820380"/>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4" name="TextBox 23"/>
          <p:cNvSpPr txBox="1"/>
          <p:nvPr/>
        </p:nvSpPr>
        <p:spPr>
          <a:xfrm>
            <a:off x="570032" y="5240233"/>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6" name="TextBox 25"/>
          <p:cNvSpPr txBox="1"/>
          <p:nvPr/>
        </p:nvSpPr>
        <p:spPr>
          <a:xfrm>
            <a:off x="2844110" y="3140968"/>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7" name="TextBox 26"/>
          <p:cNvSpPr txBox="1"/>
          <p:nvPr/>
        </p:nvSpPr>
        <p:spPr>
          <a:xfrm>
            <a:off x="2844110" y="3560821"/>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8" name="TextBox 27"/>
          <p:cNvSpPr txBox="1"/>
          <p:nvPr/>
        </p:nvSpPr>
        <p:spPr>
          <a:xfrm>
            <a:off x="2844110" y="3980674"/>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29" name="TextBox 28"/>
          <p:cNvSpPr txBox="1"/>
          <p:nvPr/>
        </p:nvSpPr>
        <p:spPr>
          <a:xfrm>
            <a:off x="2844110" y="4400527"/>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0" name="TextBox 29"/>
          <p:cNvSpPr txBox="1"/>
          <p:nvPr/>
        </p:nvSpPr>
        <p:spPr>
          <a:xfrm>
            <a:off x="2853826" y="4820380"/>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1" name="TextBox 30"/>
          <p:cNvSpPr txBox="1"/>
          <p:nvPr/>
        </p:nvSpPr>
        <p:spPr>
          <a:xfrm>
            <a:off x="2853826" y="5240233"/>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2" name="직사각형 31"/>
          <p:cNvSpPr/>
          <p:nvPr/>
        </p:nvSpPr>
        <p:spPr>
          <a:xfrm>
            <a:off x="2483768" y="2647945"/>
            <a:ext cx="792390" cy="276999"/>
          </a:xfrm>
          <a:prstGeom prst="rect">
            <a:avLst/>
          </a:prstGeom>
          <a:noFill/>
          <a:ln>
            <a:noFill/>
          </a:ln>
        </p:spPr>
        <p:txBody>
          <a:bodyPr wrap="square">
            <a:spAutoFit/>
          </a:bodyPr>
          <a:lstStyle/>
          <a:p>
            <a:pPr lvl="0"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MMS</a:t>
            </a:r>
            <a:endParaRPr kumimoji="1" lang="ko-KR" altLang="en-US" sz="1200" dirty="0">
              <a:solidFill>
                <a:prstClr val="black"/>
              </a:solidFill>
              <a:latin typeface="굴림" pitchFamily="50" charset="-127"/>
              <a:ea typeface="굴림" pitchFamily="50" charset="-127"/>
            </a:endParaRPr>
          </a:p>
        </p:txBody>
      </p:sp>
      <p:sp>
        <p:nvSpPr>
          <p:cNvPr id="33" name="직사각형 32"/>
          <p:cNvSpPr/>
          <p:nvPr/>
        </p:nvSpPr>
        <p:spPr>
          <a:xfrm>
            <a:off x="3047525" y="2636912"/>
            <a:ext cx="722395" cy="276999"/>
          </a:xfrm>
          <a:prstGeom prst="rect">
            <a:avLst/>
          </a:prstGeom>
          <a:noFill/>
          <a:ln>
            <a:noFill/>
          </a:ln>
        </p:spPr>
        <p:txBody>
          <a:bodyPr wrap="square">
            <a:spAutoFit/>
          </a:bodyPr>
          <a:lstStyle/>
          <a:p>
            <a:pPr lvl="0"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Email</a:t>
            </a:r>
            <a:endParaRPr kumimoji="1" lang="ko-KR" altLang="en-US" sz="1200" dirty="0">
              <a:solidFill>
                <a:prstClr val="black"/>
              </a:solidFill>
              <a:latin typeface="굴림" pitchFamily="50" charset="-127"/>
              <a:ea typeface="굴림" pitchFamily="50" charset="-127"/>
            </a:endParaRPr>
          </a:p>
        </p:txBody>
      </p:sp>
      <p:sp>
        <p:nvSpPr>
          <p:cNvPr id="34" name="TextBox 33"/>
          <p:cNvSpPr txBox="1"/>
          <p:nvPr/>
        </p:nvSpPr>
        <p:spPr>
          <a:xfrm>
            <a:off x="3203848" y="3140968"/>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5" name="TextBox 34"/>
          <p:cNvSpPr txBox="1"/>
          <p:nvPr/>
        </p:nvSpPr>
        <p:spPr>
          <a:xfrm>
            <a:off x="3203848" y="3560821"/>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6" name="TextBox 35"/>
          <p:cNvSpPr txBox="1"/>
          <p:nvPr/>
        </p:nvSpPr>
        <p:spPr>
          <a:xfrm>
            <a:off x="3203848" y="3980674"/>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7" name="TextBox 36"/>
          <p:cNvSpPr txBox="1"/>
          <p:nvPr/>
        </p:nvSpPr>
        <p:spPr>
          <a:xfrm>
            <a:off x="3203848" y="4400527"/>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8" name="TextBox 37"/>
          <p:cNvSpPr txBox="1"/>
          <p:nvPr/>
        </p:nvSpPr>
        <p:spPr>
          <a:xfrm>
            <a:off x="3213564" y="4820380"/>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9" name="TextBox 38"/>
          <p:cNvSpPr txBox="1"/>
          <p:nvPr/>
        </p:nvSpPr>
        <p:spPr>
          <a:xfrm>
            <a:off x="3213564" y="5240233"/>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0" name="TextBox 39"/>
          <p:cNvSpPr txBox="1"/>
          <p:nvPr/>
        </p:nvSpPr>
        <p:spPr>
          <a:xfrm>
            <a:off x="3563888" y="3140968"/>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1" name="TextBox 40"/>
          <p:cNvSpPr txBox="1"/>
          <p:nvPr/>
        </p:nvSpPr>
        <p:spPr>
          <a:xfrm>
            <a:off x="3563888" y="3560821"/>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2" name="TextBox 41"/>
          <p:cNvSpPr txBox="1"/>
          <p:nvPr/>
        </p:nvSpPr>
        <p:spPr>
          <a:xfrm>
            <a:off x="3563888" y="3980674"/>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3" name="TextBox 42"/>
          <p:cNvSpPr txBox="1"/>
          <p:nvPr/>
        </p:nvSpPr>
        <p:spPr>
          <a:xfrm>
            <a:off x="3563888" y="4400527"/>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4" name="TextBox 43"/>
          <p:cNvSpPr txBox="1"/>
          <p:nvPr/>
        </p:nvSpPr>
        <p:spPr>
          <a:xfrm>
            <a:off x="3573604" y="4820380"/>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5" name="TextBox 44"/>
          <p:cNvSpPr txBox="1"/>
          <p:nvPr/>
        </p:nvSpPr>
        <p:spPr>
          <a:xfrm>
            <a:off x="3573604" y="5240233"/>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6" name="직사각형 45"/>
          <p:cNvSpPr/>
          <p:nvPr/>
        </p:nvSpPr>
        <p:spPr>
          <a:xfrm>
            <a:off x="3491880" y="2636912"/>
            <a:ext cx="722395" cy="276999"/>
          </a:xfrm>
          <a:prstGeom prst="rect">
            <a:avLst/>
          </a:prstGeom>
          <a:noFill/>
          <a:ln>
            <a:noFill/>
          </a:ln>
        </p:spPr>
        <p:txBody>
          <a:bodyPr wrap="square">
            <a:spAutoFit/>
          </a:bodyPr>
          <a:lstStyle/>
          <a:p>
            <a:pPr lvl="0"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Skype</a:t>
            </a:r>
            <a:endParaRPr kumimoji="1" lang="ko-KR" altLang="en-US" sz="1200" dirty="0">
              <a:solidFill>
                <a:prstClr val="black"/>
              </a:solidFill>
              <a:latin typeface="굴림" pitchFamily="50" charset="-127"/>
              <a:ea typeface="굴림" pitchFamily="50" charset="-127"/>
            </a:endParaRPr>
          </a:p>
        </p:txBody>
      </p:sp>
      <p:sp>
        <p:nvSpPr>
          <p:cNvPr id="47" name="내용 개체 틀 5"/>
          <p:cNvSpPr txBox="1">
            <a:spLocks/>
          </p:cNvSpPr>
          <p:nvPr/>
        </p:nvSpPr>
        <p:spPr>
          <a:xfrm>
            <a:off x="4572000" y="1666031"/>
            <a:ext cx="4392488" cy="4427265"/>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Depending on the available contact information which the app can send the message, many tools such as MMS, Email, Skype, Viper, </a:t>
            </a:r>
            <a:r>
              <a:rPr lang="en-US" altLang="ko-KR" sz="1400" dirty="0" err="1" smtClean="0"/>
              <a:t>Kakaotalk</a:t>
            </a:r>
            <a:r>
              <a:rPr lang="en-US" altLang="ko-KR" sz="1400" dirty="0" smtClean="0"/>
              <a:t>, Line and so on show up </a:t>
            </a:r>
          </a:p>
          <a:p>
            <a:endParaRPr lang="en-US" altLang="ko-KR" sz="1400" dirty="0" smtClean="0"/>
          </a:p>
        </p:txBody>
      </p:sp>
      <p:sp>
        <p:nvSpPr>
          <p:cNvPr id="48" name="직사각형 47"/>
          <p:cNvSpPr>
            <a:spLocks noChangeAspect="1"/>
          </p:cNvSpPr>
          <p:nvPr/>
        </p:nvSpPr>
        <p:spPr>
          <a:xfrm>
            <a:off x="2313306" y="5901364"/>
            <a:ext cx="1032842" cy="38386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Cancel</a:t>
            </a:r>
            <a:endParaRPr kumimoji="1" lang="ko-KR" altLang="en-US" sz="1300" b="1" dirty="0">
              <a:solidFill>
                <a:prstClr val="black"/>
              </a:solidFill>
              <a:latin typeface="굴림" pitchFamily="50" charset="-127"/>
              <a:ea typeface="굴림" pitchFamily="50" charset="-127"/>
            </a:endParaRPr>
          </a:p>
        </p:txBody>
      </p:sp>
      <p:sp>
        <p:nvSpPr>
          <p:cNvPr id="49" name="직사각형 48"/>
          <p:cNvSpPr>
            <a:spLocks noChangeAspect="1"/>
          </p:cNvSpPr>
          <p:nvPr/>
        </p:nvSpPr>
        <p:spPr>
          <a:xfrm>
            <a:off x="1041893" y="5901364"/>
            <a:ext cx="1032842" cy="38386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Send</a:t>
            </a:r>
            <a:endParaRPr kumimoji="1" lang="ko-KR" altLang="en-US" sz="1300" b="1" dirty="0">
              <a:solidFill>
                <a:prstClr val="black"/>
              </a:solidFill>
              <a:latin typeface="굴림" pitchFamily="50" charset="-127"/>
              <a:ea typeface="굴림" pitchFamily="50" charset="-127"/>
            </a:endParaRPr>
          </a:p>
        </p:txBody>
      </p:sp>
      <p:graphicFrame>
        <p:nvGraphicFramePr>
          <p:cNvPr id="50" name="표 49"/>
          <p:cNvGraphicFramePr>
            <a:graphicFrameLocks noGrp="1"/>
          </p:cNvGraphicFramePr>
          <p:nvPr>
            <p:extLst>
              <p:ext uri="{D42A27DB-BD31-4B8C-83A1-F6EECF244321}">
                <p14:modId xmlns:p14="http://schemas.microsoft.com/office/powerpoint/2010/main" xmlns="" val="1486019385"/>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Tree>
    <p:extLst>
      <p:ext uri="{BB962C8B-B14F-4D97-AF65-F5344CB8AC3E}">
        <p14:creationId xmlns:p14="http://schemas.microsoft.com/office/powerpoint/2010/main" xmlns="" val="1904326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pPr>
              <a:defRPr/>
            </a:pPr>
            <a:fld id="{1FC78A66-BE8F-41BC-9C2B-989156FB2F50}" type="slidenum">
              <a:rPr lang="en-US" altLang="ko-KR" smtClean="0">
                <a:solidFill>
                  <a:srgbClr val="04617B">
                    <a:shade val="90000"/>
                  </a:srgbClr>
                </a:solidFill>
              </a:rPr>
              <a:pPr>
                <a:defRPr/>
              </a:pPr>
              <a:t>38</a:t>
            </a:fld>
            <a:endParaRPr lang="en-US" altLang="ko-KR">
              <a:solidFill>
                <a:srgbClr val="04617B">
                  <a:shade val="90000"/>
                </a:srgbClr>
              </a:solidFill>
            </a:endParaRPr>
          </a:p>
        </p:txBody>
      </p:sp>
      <p:sp>
        <p:nvSpPr>
          <p:cNvPr id="5" name="바닥글 개체 틀 4"/>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28" name="Rectangle 4"/>
          <p:cNvSpPr>
            <a:spLocks noChangeArrowheads="1"/>
          </p:cNvSpPr>
          <p:nvPr/>
        </p:nvSpPr>
        <p:spPr bwMode="auto">
          <a:xfrm>
            <a:off x="467494"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41" name="직사각형 20"/>
          <p:cNvSpPr>
            <a:spLocks noChangeAspect="1"/>
          </p:cNvSpPr>
          <p:nvPr/>
        </p:nvSpPr>
        <p:spPr bwMode="auto">
          <a:xfrm>
            <a:off x="815975" y="1484784"/>
            <a:ext cx="946150" cy="230187"/>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Official</a:t>
            </a:r>
            <a:endParaRPr kumimoji="1" lang="ko-KR" altLang="en-US" sz="1300" dirty="0">
              <a:solidFill>
                <a:prstClr val="black"/>
              </a:solidFill>
              <a:ea typeface="굴림" pitchFamily="50" charset="-127"/>
            </a:endParaRPr>
          </a:p>
        </p:txBody>
      </p:sp>
      <p:sp>
        <p:nvSpPr>
          <p:cNvPr id="42" name="직사각형 35"/>
          <p:cNvSpPr>
            <a:spLocks noChangeAspect="1"/>
          </p:cNvSpPr>
          <p:nvPr/>
        </p:nvSpPr>
        <p:spPr bwMode="auto">
          <a:xfrm>
            <a:off x="809625" y="2636912"/>
            <a:ext cx="1119188" cy="231775"/>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Personal</a:t>
            </a:r>
            <a:endParaRPr kumimoji="1" lang="ko-KR" altLang="en-US" sz="1300" dirty="0">
              <a:solidFill>
                <a:prstClr val="black"/>
              </a:solidFill>
              <a:ea typeface="굴림" pitchFamily="50" charset="-127"/>
            </a:endParaRPr>
          </a:p>
        </p:txBody>
      </p:sp>
      <p:sp>
        <p:nvSpPr>
          <p:cNvPr id="43" name="직사각형 37"/>
          <p:cNvSpPr>
            <a:spLocks noChangeAspect="1"/>
          </p:cNvSpPr>
          <p:nvPr/>
        </p:nvSpPr>
        <p:spPr bwMode="auto">
          <a:xfrm>
            <a:off x="2509838" y="2646437"/>
            <a:ext cx="1119187" cy="231775"/>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Open Public</a:t>
            </a:r>
            <a:endParaRPr kumimoji="1" lang="ko-KR" altLang="en-US" sz="1300" dirty="0">
              <a:solidFill>
                <a:prstClr val="black"/>
              </a:solidFill>
              <a:ea typeface="굴림" pitchFamily="50" charset="-127"/>
            </a:endParaRPr>
          </a:p>
        </p:txBody>
      </p:sp>
      <p:sp>
        <p:nvSpPr>
          <p:cNvPr id="44" name="직사각형 38"/>
          <p:cNvSpPr>
            <a:spLocks noChangeAspect="1"/>
          </p:cNvSpPr>
          <p:nvPr/>
        </p:nvSpPr>
        <p:spPr bwMode="auto">
          <a:xfrm>
            <a:off x="833438" y="4005064"/>
            <a:ext cx="1119187" cy="230188"/>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Secret</a:t>
            </a:r>
            <a:endParaRPr kumimoji="1" lang="ko-KR" altLang="en-US" sz="1300" dirty="0">
              <a:solidFill>
                <a:prstClr val="black"/>
              </a:solidFill>
              <a:ea typeface="굴림" pitchFamily="50" charset="-127"/>
            </a:endParaRPr>
          </a:p>
        </p:txBody>
      </p:sp>
      <p:sp>
        <p:nvSpPr>
          <p:cNvPr id="45" name="직사각형 39"/>
          <p:cNvSpPr>
            <a:spLocks noChangeAspect="1"/>
          </p:cNvSpPr>
          <p:nvPr/>
        </p:nvSpPr>
        <p:spPr bwMode="auto">
          <a:xfrm>
            <a:off x="2536984" y="5202855"/>
            <a:ext cx="1119188" cy="230188"/>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Advertising</a:t>
            </a:r>
            <a:endParaRPr kumimoji="1" lang="ko-KR" altLang="en-US" sz="1300" dirty="0">
              <a:solidFill>
                <a:prstClr val="black"/>
              </a:solidFill>
              <a:ea typeface="굴림" pitchFamily="50" charset="-127"/>
            </a:endParaRPr>
          </a:p>
        </p:txBody>
      </p:sp>
      <p:sp>
        <p:nvSpPr>
          <p:cNvPr id="46" name="직사각형 38"/>
          <p:cNvSpPr>
            <a:spLocks noChangeAspect="1"/>
          </p:cNvSpPr>
          <p:nvPr/>
        </p:nvSpPr>
        <p:spPr bwMode="auto">
          <a:xfrm>
            <a:off x="2536984" y="4005064"/>
            <a:ext cx="1119188" cy="230188"/>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Greetings</a:t>
            </a:r>
            <a:endParaRPr kumimoji="1" lang="ko-KR" altLang="en-US" sz="1300" dirty="0">
              <a:solidFill>
                <a:prstClr val="black"/>
              </a:solidFill>
              <a:ea typeface="굴림" pitchFamily="50" charset="-127"/>
            </a:endParaRPr>
          </a:p>
        </p:txBody>
      </p:sp>
      <p:sp>
        <p:nvSpPr>
          <p:cNvPr id="47" name="직사각형 39"/>
          <p:cNvSpPr>
            <a:spLocks noChangeAspect="1"/>
          </p:cNvSpPr>
          <p:nvPr/>
        </p:nvSpPr>
        <p:spPr bwMode="auto">
          <a:xfrm>
            <a:off x="840130" y="5205721"/>
            <a:ext cx="1119187" cy="230188"/>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Life Event</a:t>
            </a:r>
            <a:endParaRPr kumimoji="1" lang="ko-KR" altLang="en-US" sz="1300" dirty="0">
              <a:solidFill>
                <a:prstClr val="black"/>
              </a:solidFill>
              <a:ea typeface="굴림" pitchFamily="50" charset="-127"/>
            </a:endParaRPr>
          </a:p>
        </p:txBody>
      </p:sp>
      <p:graphicFrame>
        <p:nvGraphicFramePr>
          <p:cNvPr id="51" name="표 50"/>
          <p:cNvGraphicFramePr>
            <a:graphicFrameLocks noGrp="1"/>
          </p:cNvGraphicFramePr>
          <p:nvPr>
            <p:extLst>
              <p:ext uri="{D42A27DB-BD31-4B8C-83A1-F6EECF244321}">
                <p14:modId xmlns:p14="http://schemas.microsoft.com/office/powerpoint/2010/main" xmlns="" val="2936257420"/>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52"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68208" y="1944889"/>
            <a:ext cx="976707" cy="5480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4"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Landing Screen of My Card</a:t>
            </a: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pic>
        <p:nvPicPr>
          <p:cNvPr id="5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5981" y="3108101"/>
            <a:ext cx="1006475" cy="593269"/>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6" name="Picture 2"/>
          <p:cNvPicPr>
            <a:picLocks noChangeAspect="1" noChangeArrowheads="1"/>
          </p:cNvPicPr>
          <p:nvPr/>
        </p:nvPicPr>
        <p:blipFill rotWithShape="1">
          <a:blip r:embed="rId4">
            <a:extLst>
              <a:ext uri="{28A0092B-C50C-407E-A947-70E740481C1C}">
                <a14:useLocalDpi xmlns:a14="http://schemas.microsoft.com/office/drawing/2010/main" xmlns="" val="0"/>
              </a:ext>
            </a:extLst>
          </a:blip>
          <a:srcRect b="15399"/>
          <a:stretch/>
        </p:blipFill>
        <p:spPr bwMode="auto">
          <a:xfrm>
            <a:off x="2518176" y="3084721"/>
            <a:ext cx="1045711" cy="632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7584" y="1947918"/>
            <a:ext cx="963191" cy="5449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899592" y="4454445"/>
            <a:ext cx="980339" cy="558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rotWithShape="1">
          <a:blip r:embed="rId7" cstate="print">
            <a:extLst>
              <a:ext uri="{28A0092B-C50C-407E-A947-70E740481C1C}">
                <a14:useLocalDpi xmlns:a14="http://schemas.microsoft.com/office/drawing/2010/main" xmlns="" val="0"/>
              </a:ext>
            </a:extLst>
          </a:blip>
          <a:srcRect/>
          <a:stretch/>
        </p:blipFill>
        <p:spPr bwMode="auto">
          <a:xfrm>
            <a:off x="2560989" y="4454445"/>
            <a:ext cx="1036503" cy="558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69" name="직사각형 7168"/>
          <p:cNvSpPr/>
          <p:nvPr/>
        </p:nvSpPr>
        <p:spPr>
          <a:xfrm>
            <a:off x="796052" y="1700808"/>
            <a:ext cx="503664" cy="246221"/>
          </a:xfrm>
          <a:prstGeom prst="rect">
            <a:avLst/>
          </a:prstGeom>
        </p:spPr>
        <p:txBody>
          <a:bodyPr wrap="none">
            <a:spAutoFit/>
          </a:bodyPr>
          <a:lstStyle/>
          <a:p>
            <a:r>
              <a:rPr lang="en-US" altLang="ko-KR" sz="1000" dirty="0" smtClean="0"/>
              <a:t>Work</a:t>
            </a:r>
            <a:endParaRPr lang="en-US" altLang="ko-KR" sz="1000" dirty="0"/>
          </a:p>
        </p:txBody>
      </p:sp>
      <p:sp>
        <p:nvSpPr>
          <p:cNvPr id="64" name="직사각형 63"/>
          <p:cNvSpPr/>
          <p:nvPr/>
        </p:nvSpPr>
        <p:spPr>
          <a:xfrm>
            <a:off x="2411760" y="1676317"/>
            <a:ext cx="923651" cy="246221"/>
          </a:xfrm>
          <a:prstGeom prst="rect">
            <a:avLst/>
          </a:prstGeom>
        </p:spPr>
        <p:txBody>
          <a:bodyPr wrap="none">
            <a:spAutoFit/>
          </a:bodyPr>
          <a:lstStyle/>
          <a:p>
            <a:r>
              <a:rPr lang="en-US" altLang="ko-KR" sz="1000" dirty="0" smtClean="0"/>
              <a:t>Organization</a:t>
            </a:r>
            <a:endParaRPr lang="en-US" altLang="ko-KR" sz="1000" dirty="0"/>
          </a:p>
        </p:txBody>
      </p:sp>
      <p:sp>
        <p:nvSpPr>
          <p:cNvPr id="65" name="직사각형 64"/>
          <p:cNvSpPr/>
          <p:nvPr/>
        </p:nvSpPr>
        <p:spPr>
          <a:xfrm>
            <a:off x="796052" y="2822739"/>
            <a:ext cx="548548" cy="246221"/>
          </a:xfrm>
          <a:prstGeom prst="rect">
            <a:avLst/>
          </a:prstGeom>
        </p:spPr>
        <p:txBody>
          <a:bodyPr wrap="none">
            <a:spAutoFit/>
          </a:bodyPr>
          <a:lstStyle/>
          <a:p>
            <a:r>
              <a:rPr lang="en-US" altLang="ko-KR" sz="1000" dirty="0" smtClean="0"/>
              <a:t>Friend</a:t>
            </a:r>
            <a:endParaRPr lang="en-US" altLang="ko-KR" sz="1000" dirty="0"/>
          </a:p>
        </p:txBody>
      </p:sp>
      <p:sp>
        <p:nvSpPr>
          <p:cNvPr id="67" name="직사각형 66"/>
          <p:cNvSpPr/>
          <p:nvPr/>
        </p:nvSpPr>
        <p:spPr>
          <a:xfrm>
            <a:off x="2407743" y="2822739"/>
            <a:ext cx="927667" cy="246221"/>
          </a:xfrm>
          <a:prstGeom prst="rect">
            <a:avLst/>
          </a:prstGeom>
        </p:spPr>
        <p:txBody>
          <a:bodyPr wrap="square">
            <a:spAutoFit/>
          </a:bodyPr>
          <a:lstStyle/>
          <a:p>
            <a:r>
              <a:rPr lang="en-US" altLang="ko-KR" sz="1000" dirty="0" smtClean="0"/>
              <a:t>Yellow Page</a:t>
            </a:r>
            <a:endParaRPr lang="en-US" altLang="ko-KR" sz="1000" dirty="0"/>
          </a:p>
        </p:txBody>
      </p:sp>
      <p:sp>
        <p:nvSpPr>
          <p:cNvPr id="68" name="직사각형 67"/>
          <p:cNvSpPr/>
          <p:nvPr/>
        </p:nvSpPr>
        <p:spPr>
          <a:xfrm>
            <a:off x="827584" y="4190891"/>
            <a:ext cx="1031051" cy="246221"/>
          </a:xfrm>
          <a:prstGeom prst="rect">
            <a:avLst/>
          </a:prstGeom>
        </p:spPr>
        <p:txBody>
          <a:bodyPr wrap="none">
            <a:spAutoFit/>
          </a:bodyPr>
          <a:lstStyle/>
          <a:p>
            <a:r>
              <a:rPr lang="en-US" altLang="ko-KR" sz="1000" dirty="0" smtClean="0"/>
              <a:t>2015 My Future</a:t>
            </a:r>
            <a:endParaRPr lang="en-US" altLang="ko-KR" sz="1000" dirty="0"/>
          </a:p>
        </p:txBody>
      </p:sp>
      <p:sp>
        <p:nvSpPr>
          <p:cNvPr id="69" name="직사각형 68"/>
          <p:cNvSpPr/>
          <p:nvPr/>
        </p:nvSpPr>
        <p:spPr>
          <a:xfrm>
            <a:off x="2439276" y="4190891"/>
            <a:ext cx="981359" cy="246221"/>
          </a:xfrm>
          <a:prstGeom prst="rect">
            <a:avLst/>
          </a:prstGeom>
        </p:spPr>
        <p:txBody>
          <a:bodyPr wrap="none">
            <a:spAutoFit/>
          </a:bodyPr>
          <a:lstStyle/>
          <a:p>
            <a:r>
              <a:rPr lang="en-US" altLang="ko-KR" sz="1000" dirty="0" smtClean="0"/>
              <a:t>2012 New Year</a:t>
            </a:r>
            <a:endParaRPr lang="en-US" altLang="ko-KR" sz="1000" dirty="0"/>
          </a:p>
        </p:txBody>
      </p:sp>
      <p:pic>
        <p:nvPicPr>
          <p:cNvPr id="7174" name="Picture 6"/>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99592" y="5608290"/>
            <a:ext cx="1032578" cy="542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 name="직사각형 70"/>
          <p:cNvSpPr/>
          <p:nvPr/>
        </p:nvSpPr>
        <p:spPr>
          <a:xfrm>
            <a:off x="827584" y="5415027"/>
            <a:ext cx="1366080" cy="246221"/>
          </a:xfrm>
          <a:prstGeom prst="rect">
            <a:avLst/>
          </a:prstGeom>
        </p:spPr>
        <p:txBody>
          <a:bodyPr wrap="none">
            <a:spAutoFit/>
          </a:bodyPr>
          <a:lstStyle/>
          <a:p>
            <a:r>
              <a:rPr lang="en-US" altLang="ko-KR" sz="1000" dirty="0" smtClean="0"/>
              <a:t>2012 Oct 24 Wedding</a:t>
            </a:r>
            <a:endParaRPr lang="en-US" altLang="ko-KR" sz="1000" dirty="0"/>
          </a:p>
        </p:txBody>
      </p:sp>
      <p:pic>
        <p:nvPicPr>
          <p:cNvPr id="72" name="Picture 3"/>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555776" y="5666155"/>
            <a:ext cx="889139" cy="499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3" name="직사각형 72"/>
          <p:cNvSpPr/>
          <p:nvPr/>
        </p:nvSpPr>
        <p:spPr>
          <a:xfrm>
            <a:off x="2555776" y="5415027"/>
            <a:ext cx="580608" cy="246221"/>
          </a:xfrm>
          <a:prstGeom prst="rect">
            <a:avLst/>
          </a:prstGeom>
        </p:spPr>
        <p:txBody>
          <a:bodyPr wrap="none">
            <a:spAutoFit/>
          </a:bodyPr>
          <a:lstStyle/>
          <a:p>
            <a:r>
              <a:rPr lang="en-US" altLang="ko-KR" sz="1000" dirty="0" smtClean="0"/>
              <a:t>10% off</a:t>
            </a:r>
            <a:endParaRPr lang="en-US" altLang="ko-KR" sz="1000" dirty="0"/>
          </a:p>
        </p:txBody>
      </p:sp>
      <p:sp>
        <p:nvSpPr>
          <p:cNvPr id="74" name="내용 개체 틀 5"/>
          <p:cNvSpPr txBox="1">
            <a:spLocks/>
          </p:cNvSpPr>
          <p:nvPr/>
        </p:nvSpPr>
        <p:spPr>
          <a:xfrm>
            <a:off x="4572000" y="908720"/>
            <a:ext cx="4392488" cy="452718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a:t>This is the </a:t>
            </a:r>
            <a:r>
              <a:rPr lang="en-US" altLang="ko-KR" sz="1400" dirty="0" smtClean="0"/>
              <a:t>landing screen of My card</a:t>
            </a:r>
          </a:p>
          <a:p>
            <a:pPr lvl="1"/>
            <a:r>
              <a:rPr lang="en-US" altLang="ko-KR" sz="1400" dirty="0" smtClean="0"/>
              <a:t>List </a:t>
            </a:r>
            <a:r>
              <a:rPr lang="en-US" altLang="ko-KR" sz="1400" dirty="0"/>
              <a:t>of </a:t>
            </a:r>
            <a:r>
              <a:rPr lang="en-US" altLang="ko-KR" sz="1400" dirty="0" smtClean="0"/>
              <a:t>my cards by category</a:t>
            </a:r>
          </a:p>
          <a:p>
            <a:pPr lvl="1"/>
            <a:r>
              <a:rPr lang="en-US" altLang="ko-KR" sz="1400" dirty="0" smtClean="0"/>
              <a:t>More </a:t>
            </a:r>
            <a:r>
              <a:rPr lang="en-US" altLang="ko-KR" sz="1400" dirty="0"/>
              <a:t>details  </a:t>
            </a:r>
            <a:r>
              <a:rPr lang="en-US" altLang="ko-KR" sz="1400" dirty="0" smtClean="0"/>
              <a:t>are shown </a:t>
            </a:r>
            <a:r>
              <a:rPr lang="en-US" altLang="ko-KR" sz="1400" dirty="0"/>
              <a:t>by </a:t>
            </a:r>
            <a:r>
              <a:rPr lang="en-US" altLang="ko-KR" sz="1400" dirty="0" smtClean="0"/>
              <a:t>flip on the card.</a:t>
            </a:r>
            <a:endParaRPr lang="en-US" altLang="ko-KR" sz="1400" dirty="0"/>
          </a:p>
          <a:p>
            <a:pPr lvl="1"/>
            <a:r>
              <a:rPr lang="en-US" altLang="ko-KR" sz="1400" dirty="0" smtClean="0"/>
              <a:t>In this screen the follow functions are supported.</a:t>
            </a:r>
          </a:p>
          <a:p>
            <a:pPr lvl="2"/>
            <a:r>
              <a:rPr lang="en-US" altLang="ko-KR" sz="1400" dirty="0" smtClean="0"/>
              <a:t>New Card</a:t>
            </a:r>
          </a:p>
          <a:p>
            <a:pPr lvl="2"/>
            <a:r>
              <a:rPr lang="en-US" altLang="ko-KR" sz="1400" dirty="0" smtClean="0"/>
              <a:t>Copy Card</a:t>
            </a:r>
          </a:p>
          <a:p>
            <a:pPr lvl="2"/>
            <a:r>
              <a:rPr lang="en-US" altLang="ko-KR" sz="1400" dirty="0" smtClean="0"/>
              <a:t>Send Card</a:t>
            </a:r>
          </a:p>
          <a:p>
            <a:pPr lvl="2"/>
            <a:r>
              <a:rPr lang="en-US" altLang="ko-KR" sz="1400" dirty="0" smtClean="0"/>
              <a:t>Export card</a:t>
            </a:r>
          </a:p>
          <a:p>
            <a:pPr lvl="2"/>
            <a:r>
              <a:rPr lang="en-US" altLang="ko-KR" sz="1400" dirty="0"/>
              <a:t>Print card</a:t>
            </a:r>
          </a:p>
          <a:p>
            <a:pPr lvl="2"/>
            <a:r>
              <a:rPr lang="en-US" altLang="ko-KR" sz="1400" dirty="0" smtClean="0"/>
              <a:t>Share card template free  of charge or Sell</a:t>
            </a:r>
          </a:p>
          <a:p>
            <a:pPr lvl="2"/>
            <a:r>
              <a:rPr lang="en-US" altLang="ko-KR" sz="1400" dirty="0" smtClean="0"/>
              <a:t>Setup email footer</a:t>
            </a:r>
          </a:p>
          <a:p>
            <a:pPr lvl="2"/>
            <a:r>
              <a:rPr lang="en-US" altLang="ko-KR" sz="1400" dirty="0"/>
              <a:t>Delete</a:t>
            </a:r>
          </a:p>
          <a:p>
            <a:pPr lvl="3"/>
            <a:r>
              <a:rPr lang="en-US" altLang="ko-KR" sz="1400" dirty="0" smtClean="0"/>
              <a:t>There are two options: 1) Only in the user side delete card and related stuffs 2) delete the recipients’ local cards with notifications to the holders that the card owner wants to delete it.</a:t>
            </a:r>
          </a:p>
        </p:txBody>
      </p:sp>
    </p:spTree>
    <p:extLst>
      <p:ext uri="{BB962C8B-B14F-4D97-AF65-F5344CB8AC3E}">
        <p14:creationId xmlns:p14="http://schemas.microsoft.com/office/powerpoint/2010/main" xmlns="" val="2145780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74366"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39</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33801" name="직사각형 13"/>
          <p:cNvSpPr>
            <a:spLocks noChangeArrowheads="1"/>
          </p:cNvSpPr>
          <p:nvPr/>
        </p:nvSpPr>
        <p:spPr bwMode="auto">
          <a:xfrm>
            <a:off x="468313" y="3351336"/>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xmlns="" val="1590030068"/>
              </p:ext>
            </p:extLst>
          </p:nvPr>
        </p:nvGraphicFramePr>
        <p:xfrm>
          <a:off x="457201" y="3717032"/>
          <a:ext cx="3573115" cy="426734"/>
        </p:xfrm>
        <a:graphic>
          <a:graphicData uri="http://schemas.openxmlformats.org/drawingml/2006/table">
            <a:tbl>
              <a:tblPr firstRow="1" bandRow="1">
                <a:tableStyleId>{5C22544A-7EE6-4342-B048-85BDC9FD1C3A}</a:tableStyleId>
              </a:tblPr>
              <a:tblGrid>
                <a:gridCol w="586407"/>
                <a:gridCol w="720080"/>
                <a:gridCol w="837382"/>
                <a:gridCol w="818802"/>
                <a:gridCol w="610444"/>
              </a:tblGrid>
              <a:tr h="378350">
                <a:tc>
                  <a:txBody>
                    <a:bodyPr/>
                    <a:lstStyle/>
                    <a:p>
                      <a:pPr marL="0" algn="ctr" rtl="0" eaLnBrk="1" latinLnBrk="1" hangingPunct="1"/>
                      <a:r>
                        <a:rPr kumimoji="0" lang="en-US" altLang="ko-KR" sz="1100" kern="1200" dirty="0" smtClean="0">
                          <a:solidFill>
                            <a:schemeClr val="dk1"/>
                          </a:solidFill>
                          <a:latin typeface="+mn-lt"/>
                          <a:ea typeface="+mn-ea"/>
                          <a:cs typeface="+mn-cs"/>
                        </a:rPr>
                        <a:t>News Feed</a:t>
                      </a:r>
                      <a:endParaRPr kumimoji="0" lang="ko-KR" altLang="en-US" sz="11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Posting(</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Messages(</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Memo &amp; Schedule</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1999999625"/>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841463"/>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My Card</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19"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History, there will be the history of activities related to the selected card of the user sending/editing/exchanging/sharing/updating, meeting, scheduling, conferencing, etc.</a:t>
            </a:r>
          </a:p>
          <a:p>
            <a:endParaRPr lang="en-US" altLang="ko-KR" sz="1400" dirty="0" smtClean="0"/>
          </a:p>
          <a:p>
            <a:r>
              <a:rPr lang="en-US" altLang="ko-KR" sz="1400" dirty="0"/>
              <a:t>In the </a:t>
            </a:r>
            <a:r>
              <a:rPr lang="en-US" altLang="ko-KR" sz="1400" dirty="0" smtClean="0"/>
              <a:t>News Feed </a:t>
            </a:r>
            <a:r>
              <a:rPr lang="en-US" altLang="ko-KR" sz="1400" dirty="0"/>
              <a:t>there will be any information which the </a:t>
            </a:r>
            <a:r>
              <a:rPr lang="en-US" altLang="ko-KR" sz="1400" dirty="0" smtClean="0"/>
              <a:t>counter-holder of selected </a:t>
            </a:r>
            <a:r>
              <a:rPr lang="en-US" altLang="ko-KR" sz="1400" dirty="0"/>
              <a:t>card </a:t>
            </a:r>
            <a:r>
              <a:rPr lang="en-US" altLang="ko-KR" sz="1400" dirty="0" smtClean="0"/>
              <a:t>posted on his or her own card which the user holds in the address book.</a:t>
            </a:r>
          </a:p>
          <a:p>
            <a:endParaRPr lang="en-US" altLang="ko-KR" sz="1400" dirty="0" smtClean="0"/>
          </a:p>
          <a:p>
            <a:r>
              <a:rPr lang="en-US" altLang="ko-KR" sz="1400" dirty="0" smtClean="0"/>
              <a:t>Need to support holder view where the user can see the holders of this card.</a:t>
            </a:r>
            <a:endParaRPr lang="en-US" altLang="ko-KR" sz="1400" dirty="0"/>
          </a:p>
          <a:p>
            <a:endParaRPr lang="en-US" altLang="ko-KR" sz="1400" dirty="0" smtClean="0"/>
          </a:p>
          <a:p>
            <a:endParaRPr lang="en-US" altLang="ko-KR" sz="1400" dirty="0" smtClean="0"/>
          </a:p>
        </p:txBody>
      </p:sp>
      <p:pic>
        <p:nvPicPr>
          <p:cNvPr id="22" name="Picture 1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700808"/>
            <a:ext cx="1080120" cy="793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 name="Picture 37"/>
          <p:cNvPicPr>
            <a:picLocks noChangeAspect="1" noChangeArrowheads="1"/>
          </p:cNvPicPr>
          <p:nvPr/>
        </p:nvPicPr>
        <p:blipFill rotWithShape="1">
          <a:blip r:embed="rId3"/>
          <a:srcRect/>
          <a:stretch/>
        </p:blipFill>
        <p:spPr bwMode="auto">
          <a:xfrm>
            <a:off x="552316" y="4186311"/>
            <a:ext cx="3299604" cy="2267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7" name="표 16"/>
          <p:cNvGraphicFramePr>
            <a:graphicFrameLocks noGrp="1"/>
          </p:cNvGraphicFramePr>
          <p:nvPr>
            <p:extLst>
              <p:ext uri="{D42A27DB-BD31-4B8C-83A1-F6EECF244321}">
                <p14:modId xmlns:p14="http://schemas.microsoft.com/office/powerpoint/2010/main" xmlns="" val="422011104"/>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25"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3993" y="2613808"/>
            <a:ext cx="1243711" cy="7036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6" name="직사각형 20"/>
          <p:cNvSpPr>
            <a:spLocks noChangeAspect="1"/>
          </p:cNvSpPr>
          <p:nvPr/>
        </p:nvSpPr>
        <p:spPr bwMode="auto">
          <a:xfrm>
            <a:off x="601514" y="1429285"/>
            <a:ext cx="946150" cy="230187"/>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Official</a:t>
            </a:r>
            <a:endParaRPr kumimoji="1" lang="ko-KR" altLang="en-US" sz="1300" dirty="0">
              <a:solidFill>
                <a:prstClr val="black"/>
              </a:solidFill>
              <a:ea typeface="굴림" pitchFamily="50" charset="-127"/>
            </a:endParaRPr>
          </a:p>
        </p:txBody>
      </p:sp>
      <p:sp>
        <p:nvSpPr>
          <p:cNvPr id="27" name="직사각형 26"/>
          <p:cNvSpPr/>
          <p:nvPr/>
        </p:nvSpPr>
        <p:spPr>
          <a:xfrm>
            <a:off x="1585183" y="1412776"/>
            <a:ext cx="503664" cy="246221"/>
          </a:xfrm>
          <a:prstGeom prst="rect">
            <a:avLst/>
          </a:prstGeom>
        </p:spPr>
        <p:txBody>
          <a:bodyPr wrap="none">
            <a:spAutoFit/>
          </a:bodyPr>
          <a:lstStyle/>
          <a:p>
            <a:r>
              <a:rPr lang="en-US" altLang="ko-KR" sz="1000" dirty="0" smtClean="0"/>
              <a:t>Work</a:t>
            </a:r>
            <a:endParaRPr lang="en-US" altLang="ko-KR" sz="1000" dirty="0"/>
          </a:p>
        </p:txBody>
      </p:sp>
    </p:spTree>
    <p:extLst>
      <p:ext uri="{BB962C8B-B14F-4D97-AF65-F5344CB8AC3E}">
        <p14:creationId xmlns:p14="http://schemas.microsoft.com/office/powerpoint/2010/main" xmlns="" val="1729341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4</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2438"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xmlns="" val="3993612239"/>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7" name="직사각형 6"/>
          <p:cNvSpPr/>
          <p:nvPr/>
        </p:nvSpPr>
        <p:spPr>
          <a:xfrm>
            <a:off x="712366" y="3284984"/>
            <a:ext cx="1339354" cy="1005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smtClean="0">
                <a:solidFill>
                  <a:prstClr val="black"/>
                </a:solidFill>
              </a:rPr>
              <a:t>New card based on paper card</a:t>
            </a:r>
            <a:endParaRPr kumimoji="1" lang="ko-KR" altLang="en-US" sz="1400" dirty="0">
              <a:solidFill>
                <a:prstClr val="black"/>
              </a:solidFill>
            </a:endParaRPr>
          </a:p>
        </p:txBody>
      </p:sp>
      <p:sp>
        <p:nvSpPr>
          <p:cNvPr id="26" name="내용 개체 틀 2"/>
          <p:cNvSpPr txBox="1">
            <a:spLocks/>
          </p:cNvSpPr>
          <p:nvPr/>
        </p:nvSpPr>
        <p:spPr bwMode="auto">
          <a:xfrm>
            <a:off x="568325" y="1556792"/>
            <a:ext cx="3368675" cy="2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Please select how to make card.</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29" name="직사각형 28"/>
          <p:cNvSpPr/>
          <p:nvPr/>
        </p:nvSpPr>
        <p:spPr>
          <a:xfrm>
            <a:off x="727423" y="1916832"/>
            <a:ext cx="1368152" cy="1005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smtClean="0">
                <a:solidFill>
                  <a:prstClr val="black"/>
                </a:solidFill>
              </a:rPr>
              <a:t>New electronic card </a:t>
            </a:r>
            <a:endParaRPr kumimoji="1" lang="ko-KR" altLang="en-US" sz="1400" dirty="0">
              <a:solidFill>
                <a:prstClr val="black"/>
              </a:solidFill>
            </a:endParaRPr>
          </a:p>
        </p:txBody>
      </p:sp>
      <p:sp>
        <p:nvSpPr>
          <p:cNvPr id="30" name="직사각형 29"/>
          <p:cNvSpPr/>
          <p:nvPr/>
        </p:nvSpPr>
        <p:spPr>
          <a:xfrm>
            <a:off x="712366" y="4722441"/>
            <a:ext cx="1368152" cy="1005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kumimoji="1" lang="en-US" altLang="ko-KR" sz="1400" dirty="0" smtClean="0">
                <a:solidFill>
                  <a:prstClr val="black"/>
                </a:solidFill>
              </a:rPr>
              <a:t>Custom design service order</a:t>
            </a:r>
            <a:endParaRPr kumimoji="1" lang="ko-KR" altLang="en-US" sz="1400" dirty="0">
              <a:solidFill>
                <a:prstClr val="black"/>
              </a:solidFill>
            </a:endParaRPr>
          </a:p>
        </p:txBody>
      </p:sp>
      <p:sp>
        <p:nvSpPr>
          <p:cNvPr id="32" name="내용 개체 틀 2"/>
          <p:cNvSpPr txBox="1">
            <a:spLocks/>
          </p:cNvSpPr>
          <p:nvPr/>
        </p:nvSpPr>
        <p:spPr bwMode="auto">
          <a:xfrm>
            <a:off x="2267744" y="3284985"/>
            <a:ext cx="1684337" cy="1005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Capture your paper card or</a:t>
            </a:r>
          </a:p>
          <a:p>
            <a:pPr eaLnBrk="1" fontAlgn="base" hangingPunct="1">
              <a:spcBef>
                <a:spcPct val="20000"/>
              </a:spcBef>
              <a:spcAft>
                <a:spcPct val="0"/>
              </a:spcAft>
              <a:buClr>
                <a:srgbClr val="0BD0D9"/>
              </a:buClr>
              <a:buSzPct val="95000"/>
            </a:pPr>
            <a:r>
              <a:rPr kumimoji="0" lang="en-US" altLang="ko-KR" sz="1100" dirty="0">
                <a:solidFill>
                  <a:prstClr val="black"/>
                </a:solidFill>
                <a:latin typeface="Constantia" pitchFamily="18" charset="0"/>
                <a:ea typeface="HY신명조" pitchFamily="18" charset="-127"/>
              </a:rPr>
              <a:t>i</a:t>
            </a:r>
            <a:r>
              <a:rPr kumimoji="0" lang="en-US" altLang="ko-KR" sz="1100" dirty="0" smtClean="0">
                <a:solidFill>
                  <a:prstClr val="black"/>
                </a:solidFill>
                <a:latin typeface="Constantia" pitchFamily="18" charset="0"/>
                <a:ea typeface="HY신명조" pitchFamily="18" charset="-127"/>
              </a:rPr>
              <a:t>mport your image file of the paper card. (.</a:t>
            </a:r>
            <a:r>
              <a:rPr kumimoji="0" lang="en-US" altLang="ko-KR" sz="1100" dirty="0" err="1" smtClean="0">
                <a:solidFill>
                  <a:prstClr val="black"/>
                </a:solidFill>
                <a:latin typeface="Constantia" pitchFamily="18" charset="0"/>
                <a:ea typeface="HY신명조" pitchFamily="18" charset="-127"/>
              </a:rPr>
              <a:t>eps</a:t>
            </a:r>
            <a:r>
              <a:rPr kumimoji="0" lang="en-US" altLang="ko-KR" sz="1100" dirty="0" smtClean="0">
                <a:solidFill>
                  <a:prstClr val="black"/>
                </a:solidFill>
                <a:latin typeface="Constantia" pitchFamily="18" charset="0"/>
                <a:ea typeface="HY신명조" pitchFamily="18" charset="-127"/>
              </a:rPr>
              <a:t>, .</a:t>
            </a:r>
            <a:r>
              <a:rPr kumimoji="0" lang="en-US" altLang="ko-KR" sz="1100" dirty="0" err="1" smtClean="0">
                <a:solidFill>
                  <a:prstClr val="black"/>
                </a:solidFill>
                <a:latin typeface="Constantia" pitchFamily="18" charset="0"/>
                <a:ea typeface="HY신명조" pitchFamily="18" charset="-127"/>
              </a:rPr>
              <a:t>ai</a:t>
            </a:r>
            <a:r>
              <a:rPr kumimoji="0" lang="en-US" altLang="ko-KR" sz="1100" dirty="0" smtClean="0">
                <a:solidFill>
                  <a:prstClr val="black"/>
                </a:solidFill>
                <a:latin typeface="Constantia" pitchFamily="18" charset="0"/>
                <a:ea typeface="HY신명조" pitchFamily="18" charset="-127"/>
              </a:rPr>
              <a:t>, .</a:t>
            </a:r>
            <a:r>
              <a:rPr kumimoji="0" lang="en-US" altLang="ko-KR" sz="1100" dirty="0" err="1" smtClean="0">
                <a:solidFill>
                  <a:prstClr val="black"/>
                </a:solidFill>
                <a:latin typeface="Constantia" pitchFamily="18" charset="0"/>
                <a:ea typeface="HY신명조" pitchFamily="18" charset="-127"/>
              </a:rPr>
              <a:t>cdr</a:t>
            </a:r>
            <a:r>
              <a:rPr kumimoji="0" lang="en-US" altLang="ko-KR" sz="1100" dirty="0" smtClean="0">
                <a:solidFill>
                  <a:prstClr val="black"/>
                </a:solidFill>
                <a:latin typeface="Constantia" pitchFamily="18" charset="0"/>
                <a:ea typeface="HY신명조" pitchFamily="18" charset="-127"/>
              </a:rPr>
              <a:t>, …)</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33" name="내용 개체 틀 2"/>
          <p:cNvSpPr txBox="1">
            <a:spLocks/>
          </p:cNvSpPr>
          <p:nvPr/>
        </p:nvSpPr>
        <p:spPr bwMode="auto">
          <a:xfrm>
            <a:off x="2267744" y="4866457"/>
            <a:ext cx="1684337" cy="792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Our professional designers will make best  card instead of you.</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34" name="내용 개체 틀 2"/>
          <p:cNvSpPr txBox="1">
            <a:spLocks/>
          </p:cNvSpPr>
          <p:nvPr/>
        </p:nvSpPr>
        <p:spPr bwMode="auto">
          <a:xfrm>
            <a:off x="2311599" y="1988840"/>
            <a:ext cx="1684337" cy="792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Based on many templates, we can design nice card easily on your own.</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35" name="직사각형 34"/>
          <p:cNvSpPr>
            <a:spLocks noChangeAspect="1"/>
          </p:cNvSpPr>
          <p:nvPr/>
        </p:nvSpPr>
        <p:spPr>
          <a:xfrm>
            <a:off x="1760425" y="6067915"/>
            <a:ext cx="984473" cy="28293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Back</a:t>
            </a:r>
            <a:endParaRPr kumimoji="1" lang="ko-KR" altLang="en-US" sz="13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3671482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452438"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CCF9AF5E-3884-493B-BBA3-30645D75567A}" type="slidenum">
              <a:rPr lang="en-US" altLang="ko-KR" smtClean="0">
                <a:solidFill>
                  <a:srgbClr val="04617B">
                    <a:shade val="90000"/>
                  </a:srgbClr>
                </a:solidFill>
              </a:rPr>
              <a:pPr>
                <a:defRPr/>
              </a:pPr>
              <a:t>40</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13" name="Rectangle 4"/>
          <p:cNvSpPr>
            <a:spLocks noChangeArrowheads="1"/>
          </p:cNvSpPr>
          <p:nvPr/>
        </p:nvSpPr>
        <p:spPr bwMode="auto">
          <a:xfrm>
            <a:off x="446088" y="4563194"/>
            <a:ext cx="3606800" cy="584200"/>
          </a:xfrm>
          <a:prstGeom prst="rect">
            <a:avLst/>
          </a:prstGeom>
          <a:noFill/>
          <a:ln w="9525">
            <a:solidFill>
              <a:schemeClr val="tx1"/>
            </a:solidFill>
            <a:miter lim="800000"/>
            <a:headEnd/>
            <a:tailEnd/>
          </a:ln>
        </p:spPr>
        <p:txBody>
          <a:bodyPr wrap="none" anchor="ctr">
            <a:normAutofit/>
          </a:bodyPr>
          <a:lstStyle/>
          <a:p>
            <a:pPr fontAlgn="base">
              <a:spcBef>
                <a:spcPct val="0"/>
              </a:spcBef>
              <a:spcAft>
                <a:spcPct val="0"/>
              </a:spcAft>
              <a:defRPr/>
            </a:pPr>
            <a:r>
              <a:rPr kumimoji="1" lang="en-US" altLang="ko-KR" sz="1300" dirty="0">
                <a:solidFill>
                  <a:prstClr val="black"/>
                </a:solidFill>
                <a:effectLst>
                  <a:outerShdw blurRad="38100" dist="38100" dir="2700000" algn="tl">
                    <a:srgbClr val="000000">
                      <a:alpha val="43137"/>
                    </a:srgbClr>
                  </a:outerShdw>
                </a:effectLst>
                <a:latin typeface="Tahoma" pitchFamily="34" charset="0"/>
                <a:ea typeface="Tahoma" pitchFamily="34" charset="0"/>
                <a:cs typeface="Tahoma" pitchFamily="34" charset="0"/>
              </a:rPr>
              <a:t>Write what you want the recipients of the card</a:t>
            </a:r>
          </a:p>
          <a:p>
            <a:pPr fontAlgn="base">
              <a:spcBef>
                <a:spcPct val="0"/>
              </a:spcBef>
              <a:spcAft>
                <a:spcPct val="0"/>
              </a:spcAft>
              <a:defRPr/>
            </a:pPr>
            <a:r>
              <a:rPr kumimoji="1" lang="en-US" altLang="ko-KR" sz="1300" dirty="0">
                <a:solidFill>
                  <a:prstClr val="black"/>
                </a:solidFill>
                <a:effectLst>
                  <a:outerShdw blurRad="38100" dist="38100" dir="2700000" algn="tl">
                    <a:srgbClr val="000000">
                      <a:alpha val="43137"/>
                    </a:srgbClr>
                  </a:outerShdw>
                </a:effectLst>
                <a:latin typeface="Tahoma" pitchFamily="34" charset="0"/>
                <a:ea typeface="Tahoma" pitchFamily="34" charset="0"/>
                <a:cs typeface="Tahoma" pitchFamily="34" charset="0"/>
              </a:rPr>
              <a:t> to know   </a:t>
            </a:r>
          </a:p>
        </p:txBody>
      </p:sp>
      <p:sp>
        <p:nvSpPr>
          <p:cNvPr id="16" name="직사각형 15"/>
          <p:cNvSpPr>
            <a:spLocks noChangeAspect="1"/>
          </p:cNvSpPr>
          <p:nvPr/>
        </p:nvSpPr>
        <p:spPr>
          <a:xfrm>
            <a:off x="3127375" y="5147394"/>
            <a:ext cx="930275" cy="255588"/>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300" dirty="0">
                <a:solidFill>
                  <a:prstClr val="black"/>
                </a:solidFill>
                <a:latin typeface="굴림" pitchFamily="50" charset="-127"/>
                <a:ea typeface="굴림" pitchFamily="50" charset="-127"/>
              </a:rPr>
              <a:t>Post</a:t>
            </a:r>
            <a:endParaRPr kumimoji="1" lang="ko-KR" altLang="en-US" sz="1300" dirty="0">
              <a:solidFill>
                <a:prstClr val="black"/>
              </a:solidFill>
              <a:latin typeface="굴림" pitchFamily="50" charset="-127"/>
              <a:ea typeface="굴림" pitchFamily="50" charset="-127"/>
            </a:endParaRPr>
          </a:p>
        </p:txBody>
      </p:sp>
      <p:sp>
        <p:nvSpPr>
          <p:cNvPr id="17" name="이등변 삼각형 16"/>
          <p:cNvSpPr/>
          <p:nvPr/>
        </p:nvSpPr>
        <p:spPr>
          <a:xfrm rot="10800000">
            <a:off x="2803525" y="5260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dirty="0">
              <a:solidFill>
                <a:prstClr val="white"/>
              </a:solidFill>
            </a:endParaRPr>
          </a:p>
        </p:txBody>
      </p:sp>
      <p:pic>
        <p:nvPicPr>
          <p:cNvPr id="54274" name="Picture 2"/>
          <p:cNvPicPr>
            <a:picLocks noChangeAspect="1" noChangeArrowheads="1"/>
          </p:cNvPicPr>
          <p:nvPr/>
        </p:nvPicPr>
        <p:blipFill>
          <a:blip r:embed="rId2"/>
          <a:srcRect/>
          <a:stretch>
            <a:fillRect/>
          </a:stretch>
        </p:blipFill>
        <p:spPr bwMode="auto">
          <a:xfrm>
            <a:off x="1042988" y="4210769"/>
            <a:ext cx="696912" cy="271463"/>
          </a:xfrm>
          <a:prstGeom prst="rect">
            <a:avLst/>
          </a:prstGeom>
          <a:noFill/>
          <a:ln w="9525">
            <a:noFill/>
            <a:miter lim="800000"/>
            <a:headEnd/>
            <a:tailEnd/>
          </a:ln>
          <a:effectLst>
            <a:outerShdw blurRad="50800" dist="50800" dir="5400000" algn="ctr" rotWithShape="0">
              <a:schemeClr val="bg1"/>
            </a:outerShdw>
          </a:effectLst>
          <a:extLst>
            <a:ext uri="{909E8E84-426E-40DD-AFC4-6F175D3DCCD1}">
              <a14:hiddenFill xmlns:a14="http://schemas.microsoft.com/office/drawing/2010/main" xmlns="">
                <a:solidFill>
                  <a:schemeClr val="accent1"/>
                </a:solidFill>
              </a14:hiddenFill>
            </a:ext>
          </a:extLst>
        </p:spPr>
      </p:pic>
      <p:pic>
        <p:nvPicPr>
          <p:cNvPr id="54275" name="Picture 3"/>
          <p:cNvPicPr>
            <a:picLocks noChangeAspect="1" noChangeArrowheads="1"/>
          </p:cNvPicPr>
          <p:nvPr/>
        </p:nvPicPr>
        <p:blipFill>
          <a:blip r:embed="rId3"/>
          <a:srcRect/>
          <a:stretch>
            <a:fillRect/>
          </a:stretch>
        </p:blipFill>
        <p:spPr bwMode="auto">
          <a:xfrm>
            <a:off x="1908175" y="4221882"/>
            <a:ext cx="617538" cy="258762"/>
          </a:xfrm>
          <a:prstGeom prst="rect">
            <a:avLst/>
          </a:prstGeom>
          <a:noFill/>
          <a:ln>
            <a:noFill/>
          </a:ln>
          <a:effectLst>
            <a:outerShdw blurRad="50800" dist="50800" dir="5400000" algn="ctr" rotWithShape="0">
              <a:schemeClr val="bg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842" name="Picture 5"/>
          <p:cNvPicPr>
            <a:picLocks noChangeAspect="1" noChangeArrowheads="1"/>
          </p:cNvPicPr>
          <p:nvPr/>
        </p:nvPicPr>
        <p:blipFill>
          <a:blip r:embed="rId4">
            <a:extLst>
              <a:ext uri="{28A0092B-C50C-407E-A947-70E740481C1C}">
                <a14:useLocalDpi xmlns:a14="http://schemas.microsoft.com/office/drawing/2010/main" xmlns="" val="0"/>
              </a:ext>
            </a:extLst>
          </a:blip>
          <a:srcRect b="-9192"/>
          <a:stretch>
            <a:fillRect/>
          </a:stretch>
        </p:blipFill>
        <p:spPr bwMode="auto">
          <a:xfrm>
            <a:off x="2646363" y="4210769"/>
            <a:ext cx="161925" cy="292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4278" name="Picture 6"/>
          <p:cNvPicPr>
            <a:picLocks noChangeAspect="1" noChangeArrowheads="1"/>
          </p:cNvPicPr>
          <p:nvPr/>
        </p:nvPicPr>
        <p:blipFill>
          <a:blip r:embed="rId5"/>
          <a:srcRect/>
          <a:stretch>
            <a:fillRect/>
          </a:stretch>
        </p:blipFill>
        <p:spPr bwMode="auto">
          <a:xfrm>
            <a:off x="2808288" y="4213944"/>
            <a:ext cx="468312" cy="258763"/>
          </a:xfrm>
          <a:prstGeom prst="rect">
            <a:avLst/>
          </a:prstGeom>
          <a:noFill/>
          <a:ln>
            <a:noFill/>
          </a:ln>
          <a:effectLst>
            <a:outerShdw blurRad="50800" dist="50800" dir="5400000" algn="ctr" rotWithShape="0">
              <a:schemeClr val="bg1"/>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3" name="직사각형 22"/>
          <p:cNvSpPr>
            <a:spLocks noChangeAspect="1"/>
          </p:cNvSpPr>
          <p:nvPr/>
        </p:nvSpPr>
        <p:spPr>
          <a:xfrm>
            <a:off x="781050" y="5147394"/>
            <a:ext cx="930275" cy="255588"/>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300" dirty="0">
                <a:solidFill>
                  <a:prstClr val="black"/>
                </a:solidFill>
                <a:latin typeface="굴림" pitchFamily="50" charset="-127"/>
                <a:ea typeface="굴림" pitchFamily="50" charset="-127"/>
              </a:rPr>
              <a:t>Card list</a:t>
            </a:r>
            <a:endParaRPr kumimoji="1" lang="ko-KR" altLang="en-US" sz="1300" dirty="0">
              <a:solidFill>
                <a:prstClr val="black"/>
              </a:solidFill>
              <a:latin typeface="굴림" pitchFamily="50" charset="-127"/>
              <a:ea typeface="굴림" pitchFamily="50" charset="-127"/>
            </a:endParaRPr>
          </a:p>
        </p:txBody>
      </p:sp>
      <p:sp>
        <p:nvSpPr>
          <p:cNvPr id="26" name="직사각형 25"/>
          <p:cNvSpPr>
            <a:spLocks noChangeAspect="1"/>
          </p:cNvSpPr>
          <p:nvPr/>
        </p:nvSpPr>
        <p:spPr>
          <a:xfrm>
            <a:off x="1770063" y="5147394"/>
            <a:ext cx="930275" cy="255588"/>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300" dirty="0">
                <a:solidFill>
                  <a:prstClr val="black"/>
                </a:solidFill>
                <a:latin typeface="굴림" pitchFamily="50" charset="-127"/>
                <a:ea typeface="굴림" pitchFamily="50" charset="-127"/>
              </a:rPr>
              <a:t>Group list</a:t>
            </a:r>
            <a:endParaRPr kumimoji="1" lang="ko-KR" altLang="en-US" sz="1300" dirty="0">
              <a:solidFill>
                <a:prstClr val="black"/>
              </a:solidFill>
              <a:latin typeface="굴림" pitchFamily="50" charset="-127"/>
              <a:ea typeface="굴림" pitchFamily="50" charset="-127"/>
            </a:endParaRPr>
          </a:p>
        </p:txBody>
      </p:sp>
      <p:pic>
        <p:nvPicPr>
          <p:cNvPr id="54282" name="Picture 10"/>
          <p:cNvPicPr>
            <a:picLocks noChangeAspect="1" noChangeArrowheads="1"/>
          </p:cNvPicPr>
          <p:nvPr/>
        </p:nvPicPr>
        <p:blipFill>
          <a:blip r:embed="rId6"/>
          <a:srcRect/>
          <a:stretch>
            <a:fillRect/>
          </a:stretch>
        </p:blipFill>
        <p:spPr bwMode="auto">
          <a:xfrm>
            <a:off x="482600" y="5887169"/>
            <a:ext cx="3570288" cy="6381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847" name="Picture 11"/>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82600" y="5661744"/>
            <a:ext cx="342900" cy="133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849" name="Picture 17"/>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533400" y="4207594"/>
            <a:ext cx="355600" cy="292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47" name="표 46"/>
          <p:cNvGraphicFramePr>
            <a:graphicFrameLocks noGrp="1"/>
          </p:cNvGraphicFramePr>
          <p:nvPr>
            <p:extLst>
              <p:ext uri="{D42A27DB-BD31-4B8C-83A1-F6EECF244321}">
                <p14:modId xmlns:p14="http://schemas.microsoft.com/office/powerpoint/2010/main" xmlns="" val="414910301"/>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graphicFrame>
        <p:nvGraphicFramePr>
          <p:cNvPr id="32" name="표 31"/>
          <p:cNvGraphicFramePr>
            <a:graphicFrameLocks noGrp="1"/>
          </p:cNvGraphicFramePr>
          <p:nvPr>
            <p:extLst>
              <p:ext uri="{D42A27DB-BD31-4B8C-83A1-F6EECF244321}">
                <p14:modId xmlns:p14="http://schemas.microsoft.com/office/powerpoint/2010/main" xmlns="" val="789874549"/>
              </p:ext>
            </p:extLst>
          </p:nvPr>
        </p:nvGraphicFramePr>
        <p:xfrm>
          <a:off x="457201" y="3722346"/>
          <a:ext cx="3573115" cy="426734"/>
        </p:xfrm>
        <a:graphic>
          <a:graphicData uri="http://schemas.openxmlformats.org/drawingml/2006/table">
            <a:tbl>
              <a:tblPr firstRow="1" bandRow="1">
                <a:tableStyleId>{5C22544A-7EE6-4342-B048-85BDC9FD1C3A}</a:tableStyleId>
              </a:tblPr>
              <a:tblGrid>
                <a:gridCol w="586407"/>
                <a:gridCol w="720080"/>
                <a:gridCol w="837382"/>
                <a:gridCol w="818802"/>
                <a:gridCol w="610444"/>
              </a:tblGrid>
              <a:tr h="378350">
                <a:tc>
                  <a:txBody>
                    <a:bodyPr/>
                    <a:lstStyle/>
                    <a:p>
                      <a:pPr marL="0" algn="ctr" rtl="0" eaLnBrk="1" latinLnBrk="1" hangingPunct="1"/>
                      <a:r>
                        <a:rPr kumimoji="0" lang="en-US" altLang="ko-KR" sz="1100" kern="1200" dirty="0" smtClean="0">
                          <a:solidFill>
                            <a:schemeClr val="dk1"/>
                          </a:solidFill>
                          <a:latin typeface="+mn-lt"/>
                          <a:ea typeface="+mn-ea"/>
                          <a:cs typeface="+mn-cs"/>
                        </a:rPr>
                        <a:t>News Feed</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Posting(</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FFFF0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Messages(</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Memo &amp; Schedule</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r>
            </a:tbl>
          </a:graphicData>
        </a:graphic>
      </p:graphicFrame>
      <p:sp>
        <p:nvSpPr>
          <p:cNvPr id="54" name="직사각형 13"/>
          <p:cNvSpPr>
            <a:spLocks noChangeArrowheads="1"/>
          </p:cNvSpPr>
          <p:nvPr/>
        </p:nvSpPr>
        <p:spPr bwMode="auto">
          <a:xfrm>
            <a:off x="468313" y="3351336"/>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55" name="표 54"/>
          <p:cNvGraphicFramePr>
            <a:graphicFrameLocks noGrp="1"/>
          </p:cNvGraphicFramePr>
          <p:nvPr>
            <p:extLst>
              <p:ext uri="{D42A27DB-BD31-4B8C-83A1-F6EECF244321}">
                <p14:modId xmlns:p14="http://schemas.microsoft.com/office/powerpoint/2010/main" xmlns="" val="2031611954"/>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56" name="직사각형 55"/>
          <p:cNvSpPr/>
          <p:nvPr/>
        </p:nvSpPr>
        <p:spPr>
          <a:xfrm>
            <a:off x="2338958" y="1841463"/>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7" name="Picture 16"/>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83568" y="1700808"/>
            <a:ext cx="1080120" cy="793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8" name="Picture 2"/>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63993" y="2613808"/>
            <a:ext cx="1243711" cy="7036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9" name="직사각형 20"/>
          <p:cNvSpPr>
            <a:spLocks noChangeAspect="1"/>
          </p:cNvSpPr>
          <p:nvPr/>
        </p:nvSpPr>
        <p:spPr bwMode="auto">
          <a:xfrm>
            <a:off x="601514" y="1429285"/>
            <a:ext cx="946150" cy="230187"/>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Official</a:t>
            </a:r>
            <a:endParaRPr kumimoji="1" lang="ko-KR" altLang="en-US" sz="1300" dirty="0">
              <a:solidFill>
                <a:prstClr val="black"/>
              </a:solidFill>
              <a:ea typeface="굴림" pitchFamily="50" charset="-127"/>
            </a:endParaRPr>
          </a:p>
        </p:txBody>
      </p:sp>
      <p:sp>
        <p:nvSpPr>
          <p:cNvPr id="60" name="직사각형 59"/>
          <p:cNvSpPr/>
          <p:nvPr/>
        </p:nvSpPr>
        <p:spPr>
          <a:xfrm>
            <a:off x="1585183" y="1412776"/>
            <a:ext cx="503664" cy="246221"/>
          </a:xfrm>
          <a:prstGeom prst="rect">
            <a:avLst/>
          </a:prstGeom>
        </p:spPr>
        <p:txBody>
          <a:bodyPr wrap="none">
            <a:spAutoFit/>
          </a:bodyPr>
          <a:lstStyle/>
          <a:p>
            <a:r>
              <a:rPr lang="en-US" altLang="ko-KR" sz="1000" dirty="0" smtClean="0"/>
              <a:t>Work</a:t>
            </a:r>
            <a:endParaRPr lang="en-US" altLang="ko-KR" sz="1000" dirty="0"/>
          </a:p>
        </p:txBody>
      </p:sp>
      <p:sp>
        <p:nvSpPr>
          <p:cNvPr id="61"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500" dirty="0" smtClean="0"/>
              <a:t>In the Posting, the user posts the news on his or her card like the wall of </a:t>
            </a:r>
            <a:r>
              <a:rPr lang="en-US" altLang="ko-KR" sz="1500" dirty="0" err="1" smtClean="0"/>
              <a:t>facebook</a:t>
            </a:r>
            <a:r>
              <a:rPr lang="en-US" altLang="ko-KR" sz="1500" dirty="0" smtClean="0"/>
              <a:t>, which the holders of this card can see.</a:t>
            </a:r>
          </a:p>
          <a:p>
            <a:endParaRPr lang="en-US" altLang="ko-KR" sz="1400" dirty="0" smtClean="0"/>
          </a:p>
        </p:txBody>
      </p:sp>
    </p:spTree>
    <p:extLst>
      <p:ext uri="{BB962C8B-B14F-4D97-AF65-F5344CB8AC3E}">
        <p14:creationId xmlns:p14="http://schemas.microsoft.com/office/powerpoint/2010/main" xmlns="" val="1563875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74366"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41</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33801" name="직사각형 13"/>
          <p:cNvSpPr>
            <a:spLocks noChangeArrowheads="1"/>
          </p:cNvSpPr>
          <p:nvPr/>
        </p:nvSpPr>
        <p:spPr bwMode="auto">
          <a:xfrm>
            <a:off x="468313" y="3351336"/>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xmlns="" val="3330424261"/>
              </p:ext>
            </p:extLst>
          </p:nvPr>
        </p:nvGraphicFramePr>
        <p:xfrm>
          <a:off x="457201" y="3717032"/>
          <a:ext cx="3573115" cy="426734"/>
        </p:xfrm>
        <a:graphic>
          <a:graphicData uri="http://schemas.openxmlformats.org/drawingml/2006/table">
            <a:tbl>
              <a:tblPr firstRow="1" bandRow="1">
                <a:tableStyleId>{5C22544A-7EE6-4342-B048-85BDC9FD1C3A}</a:tableStyleId>
              </a:tblPr>
              <a:tblGrid>
                <a:gridCol w="586407"/>
                <a:gridCol w="720080"/>
                <a:gridCol w="837382"/>
                <a:gridCol w="818802"/>
                <a:gridCol w="610444"/>
              </a:tblGrid>
              <a:tr h="378350">
                <a:tc>
                  <a:txBody>
                    <a:bodyPr/>
                    <a:lstStyle/>
                    <a:p>
                      <a:pPr marL="0" algn="ctr" rtl="0" eaLnBrk="1" latinLnBrk="1" hangingPunct="1"/>
                      <a:r>
                        <a:rPr kumimoji="0" lang="en-US" altLang="ko-KR" sz="1100" kern="1200" dirty="0" smtClean="0">
                          <a:solidFill>
                            <a:schemeClr val="dk1"/>
                          </a:solidFill>
                          <a:latin typeface="+mn-lt"/>
                          <a:ea typeface="+mn-ea"/>
                          <a:cs typeface="+mn-cs"/>
                        </a:rPr>
                        <a:t>News Feed</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Posting(</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Messages(</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FFFF0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Memo &amp; Schedule</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1209947891"/>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841463"/>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My Card</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19"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Messages, there will be message list by contacted card</a:t>
            </a:r>
          </a:p>
          <a:p>
            <a:endParaRPr lang="en-US" altLang="ko-KR" sz="1400" dirty="0" smtClean="0"/>
          </a:p>
          <a:p>
            <a:endParaRPr lang="en-US" altLang="ko-KR" sz="1400" dirty="0" smtClean="0"/>
          </a:p>
        </p:txBody>
      </p:sp>
      <p:pic>
        <p:nvPicPr>
          <p:cNvPr id="22" name="Picture 1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700808"/>
            <a:ext cx="1080120" cy="793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7" name="표 16"/>
          <p:cNvGraphicFramePr>
            <a:graphicFrameLocks noGrp="1"/>
          </p:cNvGraphicFramePr>
          <p:nvPr>
            <p:extLst>
              <p:ext uri="{D42A27DB-BD31-4B8C-83A1-F6EECF244321}">
                <p14:modId xmlns:p14="http://schemas.microsoft.com/office/powerpoint/2010/main" xmlns="" val="3046672261"/>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2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3993" y="2613808"/>
            <a:ext cx="1243711" cy="7036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6" name="직사각형 20"/>
          <p:cNvSpPr>
            <a:spLocks noChangeAspect="1"/>
          </p:cNvSpPr>
          <p:nvPr/>
        </p:nvSpPr>
        <p:spPr bwMode="auto">
          <a:xfrm>
            <a:off x="601514" y="1429285"/>
            <a:ext cx="946150" cy="230187"/>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Official</a:t>
            </a:r>
            <a:endParaRPr kumimoji="1" lang="ko-KR" altLang="en-US" sz="1300" dirty="0">
              <a:solidFill>
                <a:prstClr val="black"/>
              </a:solidFill>
              <a:ea typeface="굴림" pitchFamily="50" charset="-127"/>
            </a:endParaRPr>
          </a:p>
        </p:txBody>
      </p:sp>
      <p:sp>
        <p:nvSpPr>
          <p:cNvPr id="27" name="직사각형 26"/>
          <p:cNvSpPr/>
          <p:nvPr/>
        </p:nvSpPr>
        <p:spPr>
          <a:xfrm>
            <a:off x="1585183" y="1412776"/>
            <a:ext cx="503664" cy="246221"/>
          </a:xfrm>
          <a:prstGeom prst="rect">
            <a:avLst/>
          </a:prstGeom>
        </p:spPr>
        <p:txBody>
          <a:bodyPr wrap="none">
            <a:spAutoFit/>
          </a:bodyPr>
          <a:lstStyle/>
          <a:p>
            <a:r>
              <a:rPr lang="en-US" altLang="ko-KR" sz="1000" dirty="0" smtClean="0"/>
              <a:t>Work</a:t>
            </a:r>
            <a:endParaRPr lang="en-US" altLang="ko-KR" sz="1000" dirty="0"/>
          </a:p>
        </p:txBody>
      </p:sp>
      <p:pic>
        <p:nvPicPr>
          <p:cNvPr id="922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11708" y="4149080"/>
            <a:ext cx="3616220" cy="23390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36992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74366"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42</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33801" name="직사각형 13"/>
          <p:cNvSpPr>
            <a:spLocks noChangeArrowheads="1"/>
          </p:cNvSpPr>
          <p:nvPr/>
        </p:nvSpPr>
        <p:spPr bwMode="auto">
          <a:xfrm>
            <a:off x="468313" y="3351336"/>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xmlns="" val="3681516648"/>
              </p:ext>
            </p:extLst>
          </p:nvPr>
        </p:nvGraphicFramePr>
        <p:xfrm>
          <a:off x="457201" y="3717032"/>
          <a:ext cx="3573115" cy="426734"/>
        </p:xfrm>
        <a:graphic>
          <a:graphicData uri="http://schemas.openxmlformats.org/drawingml/2006/table">
            <a:tbl>
              <a:tblPr firstRow="1" bandRow="1">
                <a:tableStyleId>{5C22544A-7EE6-4342-B048-85BDC9FD1C3A}</a:tableStyleId>
              </a:tblPr>
              <a:tblGrid>
                <a:gridCol w="586407"/>
                <a:gridCol w="720080"/>
                <a:gridCol w="837382"/>
                <a:gridCol w="818802"/>
                <a:gridCol w="610444"/>
              </a:tblGrid>
              <a:tr h="378350">
                <a:tc>
                  <a:txBody>
                    <a:bodyPr/>
                    <a:lstStyle/>
                    <a:p>
                      <a:pPr marL="0" algn="ctr" rtl="0" eaLnBrk="1" latinLnBrk="1" hangingPunct="1"/>
                      <a:r>
                        <a:rPr kumimoji="0" lang="en-US" altLang="ko-KR" sz="1100" kern="1200" dirty="0" smtClean="0">
                          <a:solidFill>
                            <a:schemeClr val="dk1"/>
                          </a:solidFill>
                          <a:latin typeface="+mn-lt"/>
                          <a:ea typeface="+mn-ea"/>
                          <a:cs typeface="+mn-cs"/>
                        </a:rPr>
                        <a:t>News Feed</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Posting(</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Messages(</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Memo &amp; Schedule</a:t>
                      </a:r>
                      <a:endParaRPr kumimoji="0" lang="ko-KR" altLang="en-US" sz="1100" kern="1200" dirty="0">
                        <a:solidFill>
                          <a:schemeClr val="dk1"/>
                        </a:solidFill>
                        <a:latin typeface="+mn-lt"/>
                        <a:ea typeface="+mn-ea"/>
                        <a:cs typeface="+mn-cs"/>
                      </a:endParaRPr>
                    </a:p>
                  </a:txBody>
                  <a:tcPr marL="91438" marR="91438" marT="45727" marB="45727">
                    <a:solidFill>
                      <a:srgbClr val="FFFF0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1209947891"/>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841463"/>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My Card</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19"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Memo, the user write and edit his or her own memo on the card with the option that memo will be linked to selected card or user.</a:t>
            </a:r>
          </a:p>
          <a:p>
            <a:pPr lvl="1"/>
            <a:r>
              <a:rPr lang="en-US" altLang="ko-KR" sz="1200" dirty="0" smtClean="0"/>
              <a:t>If user linking is opted, that memo will be shown in all my cards.</a:t>
            </a:r>
          </a:p>
          <a:p>
            <a:pPr lvl="1"/>
            <a:endParaRPr lang="en-US" altLang="ko-KR" sz="1200" dirty="0" smtClean="0"/>
          </a:p>
          <a:p>
            <a:endParaRPr lang="en-US" altLang="ko-KR" sz="1400" dirty="0" smtClean="0"/>
          </a:p>
          <a:p>
            <a:endParaRPr lang="en-US" altLang="ko-KR" sz="1400" dirty="0" smtClean="0"/>
          </a:p>
          <a:p>
            <a:endParaRPr lang="en-US" altLang="ko-KR" sz="1400" dirty="0" smtClean="0"/>
          </a:p>
        </p:txBody>
      </p:sp>
      <p:pic>
        <p:nvPicPr>
          <p:cNvPr id="22" name="Picture 1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700808"/>
            <a:ext cx="1080120" cy="793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7" name="표 16"/>
          <p:cNvGraphicFramePr>
            <a:graphicFrameLocks noGrp="1"/>
          </p:cNvGraphicFramePr>
          <p:nvPr>
            <p:extLst>
              <p:ext uri="{D42A27DB-BD31-4B8C-83A1-F6EECF244321}">
                <p14:modId xmlns:p14="http://schemas.microsoft.com/office/powerpoint/2010/main" xmlns="" val="3046672261"/>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2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3993" y="2613808"/>
            <a:ext cx="1243711" cy="7036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6" name="직사각형 20"/>
          <p:cNvSpPr>
            <a:spLocks noChangeAspect="1"/>
          </p:cNvSpPr>
          <p:nvPr/>
        </p:nvSpPr>
        <p:spPr bwMode="auto">
          <a:xfrm>
            <a:off x="601514" y="1429285"/>
            <a:ext cx="946150" cy="230187"/>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Official</a:t>
            </a:r>
            <a:endParaRPr kumimoji="1" lang="ko-KR" altLang="en-US" sz="1300" dirty="0">
              <a:solidFill>
                <a:prstClr val="black"/>
              </a:solidFill>
              <a:ea typeface="굴림" pitchFamily="50" charset="-127"/>
            </a:endParaRPr>
          </a:p>
        </p:txBody>
      </p:sp>
      <p:sp>
        <p:nvSpPr>
          <p:cNvPr id="27" name="직사각형 26"/>
          <p:cNvSpPr/>
          <p:nvPr/>
        </p:nvSpPr>
        <p:spPr>
          <a:xfrm>
            <a:off x="1585183" y="1412776"/>
            <a:ext cx="503664" cy="246221"/>
          </a:xfrm>
          <a:prstGeom prst="rect">
            <a:avLst/>
          </a:prstGeom>
        </p:spPr>
        <p:txBody>
          <a:bodyPr wrap="none">
            <a:spAutoFit/>
          </a:bodyPr>
          <a:lstStyle/>
          <a:p>
            <a:r>
              <a:rPr lang="en-US" altLang="ko-KR" sz="1000" dirty="0" smtClean="0"/>
              <a:t>Work</a:t>
            </a:r>
            <a:endParaRPr lang="en-US" altLang="ko-KR" sz="1000" dirty="0"/>
          </a:p>
        </p:txBody>
      </p:sp>
      <p:graphicFrame>
        <p:nvGraphicFramePr>
          <p:cNvPr id="24" name="표 23"/>
          <p:cNvGraphicFramePr>
            <a:graphicFrameLocks noGrp="1"/>
          </p:cNvGraphicFramePr>
          <p:nvPr>
            <p:extLst>
              <p:ext uri="{D42A27DB-BD31-4B8C-83A1-F6EECF244321}">
                <p14:modId xmlns:p14="http://schemas.microsoft.com/office/powerpoint/2010/main" xmlns="" val="3892232661"/>
              </p:ext>
            </p:extLst>
          </p:nvPr>
        </p:nvGraphicFramePr>
        <p:xfrm>
          <a:off x="457200" y="4221088"/>
          <a:ext cx="3591526" cy="289574"/>
        </p:xfrm>
        <a:graphic>
          <a:graphicData uri="http://schemas.openxmlformats.org/drawingml/2006/table">
            <a:tbl>
              <a:tblPr firstRow="1" bandRow="1">
                <a:tableStyleId>{5C22544A-7EE6-4342-B048-85BDC9FD1C3A}</a:tableStyleId>
              </a:tblPr>
              <a:tblGrid>
                <a:gridCol w="3591526"/>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Memo</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pic>
        <p:nvPicPr>
          <p:cNvPr id="28"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75579" y="4510662"/>
            <a:ext cx="3582071"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7544" y="5374758"/>
            <a:ext cx="3582071"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36992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74366"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43</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33801" name="직사각형 13"/>
          <p:cNvSpPr>
            <a:spLocks noChangeArrowheads="1"/>
          </p:cNvSpPr>
          <p:nvPr/>
        </p:nvSpPr>
        <p:spPr bwMode="auto">
          <a:xfrm>
            <a:off x="468313" y="3351336"/>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xmlns="" val="543530449"/>
              </p:ext>
            </p:extLst>
          </p:nvPr>
        </p:nvGraphicFramePr>
        <p:xfrm>
          <a:off x="457201" y="3717032"/>
          <a:ext cx="3573115" cy="426734"/>
        </p:xfrm>
        <a:graphic>
          <a:graphicData uri="http://schemas.openxmlformats.org/drawingml/2006/table">
            <a:tbl>
              <a:tblPr firstRow="1" bandRow="1">
                <a:tableStyleId>{5C22544A-7EE6-4342-B048-85BDC9FD1C3A}</a:tableStyleId>
              </a:tblPr>
              <a:tblGrid>
                <a:gridCol w="586407"/>
                <a:gridCol w="720080"/>
                <a:gridCol w="837382"/>
                <a:gridCol w="818802"/>
                <a:gridCol w="610444"/>
              </a:tblGrid>
              <a:tr h="378350">
                <a:tc>
                  <a:txBody>
                    <a:bodyPr/>
                    <a:lstStyle/>
                    <a:p>
                      <a:pPr marL="0" algn="ctr" rtl="0" eaLnBrk="1" latinLnBrk="1" hangingPunct="1"/>
                      <a:r>
                        <a:rPr kumimoji="0" lang="en-US" altLang="ko-KR" sz="1100" kern="1200" dirty="0" smtClean="0">
                          <a:solidFill>
                            <a:schemeClr val="dk1"/>
                          </a:solidFill>
                          <a:latin typeface="+mn-lt"/>
                          <a:ea typeface="+mn-ea"/>
                          <a:cs typeface="+mn-cs"/>
                        </a:rPr>
                        <a:t>News Feed</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Posting(</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Messages(</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Memo &amp; Schedule</a:t>
                      </a:r>
                      <a:endParaRPr kumimoji="0" lang="ko-KR" altLang="en-US" sz="1100" kern="1200" dirty="0">
                        <a:solidFill>
                          <a:schemeClr val="dk1"/>
                        </a:solidFill>
                        <a:latin typeface="+mn-lt"/>
                        <a:ea typeface="+mn-ea"/>
                        <a:cs typeface="+mn-cs"/>
                      </a:endParaRPr>
                    </a:p>
                  </a:txBody>
                  <a:tcPr marL="91438" marR="91438" marT="45727" marB="45727">
                    <a:solidFill>
                      <a:srgbClr val="FFFF0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3390639101"/>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841463"/>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My Card</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19"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Schedule, </a:t>
            </a:r>
            <a:r>
              <a:rPr lang="en-US" altLang="ko-KR" sz="1400" dirty="0"/>
              <a:t>the user write and edit his or her </a:t>
            </a:r>
            <a:r>
              <a:rPr lang="en-US" altLang="ko-KR" sz="1400" dirty="0" smtClean="0"/>
              <a:t>schedule on </a:t>
            </a:r>
            <a:r>
              <a:rPr lang="en-US" altLang="ko-KR" sz="1400" dirty="0"/>
              <a:t>the </a:t>
            </a:r>
            <a:r>
              <a:rPr lang="en-US" altLang="ko-KR" sz="1400" dirty="0" smtClean="0"/>
              <a:t>card like the Memo but there is the arrange function to ask for someone’ arrangement. There User sends MMS or whatever in order to ask. And also there is confirming function about arrangement asking.</a:t>
            </a:r>
          </a:p>
          <a:p>
            <a:r>
              <a:rPr lang="en-US" altLang="ko-KR" sz="1400" dirty="0" smtClean="0"/>
              <a:t>In the Schedule user opts the exposure level of the schedule in which the card holders can see user’s schedule.</a:t>
            </a:r>
          </a:p>
          <a:p>
            <a:pPr lvl="1"/>
            <a:r>
              <a:rPr lang="en-US" altLang="ko-KR" sz="1200" dirty="0" smtClean="0"/>
              <a:t>Only occupied or not, Available or not</a:t>
            </a:r>
          </a:p>
          <a:p>
            <a:pPr lvl="1"/>
            <a:r>
              <a:rPr lang="en-US" altLang="ko-KR" sz="1200" dirty="0" smtClean="0"/>
              <a:t>Details of schedule</a:t>
            </a:r>
          </a:p>
          <a:p>
            <a:pPr lvl="1"/>
            <a:r>
              <a:rPr lang="en-US" altLang="ko-KR" sz="1200" dirty="0" smtClean="0"/>
              <a:t>…</a:t>
            </a:r>
          </a:p>
          <a:p>
            <a:r>
              <a:rPr lang="en-US" altLang="ko-KR" sz="1400" dirty="0" smtClean="0"/>
              <a:t>In the Schedule, there could be mark or notifications of life event of someone in the address book. </a:t>
            </a:r>
          </a:p>
          <a:p>
            <a:endParaRPr lang="en-US" altLang="ko-KR" sz="1400" dirty="0" smtClean="0"/>
          </a:p>
          <a:p>
            <a:endParaRPr lang="en-US" altLang="ko-KR" sz="1400" dirty="0" smtClean="0"/>
          </a:p>
          <a:p>
            <a:pPr lvl="1"/>
            <a:endParaRPr lang="en-US" altLang="ko-KR" sz="1200" dirty="0" smtClean="0"/>
          </a:p>
          <a:p>
            <a:endParaRPr lang="en-US" altLang="ko-KR" sz="1400" dirty="0" smtClean="0"/>
          </a:p>
          <a:p>
            <a:endParaRPr lang="en-US" altLang="ko-KR" sz="1400" dirty="0" smtClean="0"/>
          </a:p>
          <a:p>
            <a:endParaRPr lang="en-US" altLang="ko-KR" sz="1400" dirty="0" smtClean="0"/>
          </a:p>
        </p:txBody>
      </p:sp>
      <p:pic>
        <p:nvPicPr>
          <p:cNvPr id="22" name="Picture 1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700808"/>
            <a:ext cx="1080120" cy="793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7" name="표 16"/>
          <p:cNvGraphicFramePr>
            <a:graphicFrameLocks noGrp="1"/>
          </p:cNvGraphicFramePr>
          <p:nvPr>
            <p:extLst>
              <p:ext uri="{D42A27DB-BD31-4B8C-83A1-F6EECF244321}">
                <p14:modId xmlns:p14="http://schemas.microsoft.com/office/powerpoint/2010/main" xmlns="" val="1510536450"/>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2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3993" y="2613808"/>
            <a:ext cx="1243711" cy="7036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6" name="직사각형 20"/>
          <p:cNvSpPr>
            <a:spLocks noChangeAspect="1"/>
          </p:cNvSpPr>
          <p:nvPr/>
        </p:nvSpPr>
        <p:spPr bwMode="auto">
          <a:xfrm>
            <a:off x="601514" y="1429285"/>
            <a:ext cx="946150" cy="230187"/>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Official</a:t>
            </a:r>
            <a:endParaRPr kumimoji="1" lang="ko-KR" altLang="en-US" sz="1300" dirty="0">
              <a:solidFill>
                <a:prstClr val="black"/>
              </a:solidFill>
              <a:ea typeface="굴림" pitchFamily="50" charset="-127"/>
            </a:endParaRPr>
          </a:p>
        </p:txBody>
      </p:sp>
      <p:sp>
        <p:nvSpPr>
          <p:cNvPr id="27" name="직사각형 26"/>
          <p:cNvSpPr/>
          <p:nvPr/>
        </p:nvSpPr>
        <p:spPr>
          <a:xfrm>
            <a:off x="1585183" y="1412776"/>
            <a:ext cx="503664" cy="246221"/>
          </a:xfrm>
          <a:prstGeom prst="rect">
            <a:avLst/>
          </a:prstGeom>
        </p:spPr>
        <p:txBody>
          <a:bodyPr wrap="none">
            <a:spAutoFit/>
          </a:bodyPr>
          <a:lstStyle/>
          <a:p>
            <a:r>
              <a:rPr lang="en-US" altLang="ko-KR" sz="1000" dirty="0" smtClean="0"/>
              <a:t>Work</a:t>
            </a:r>
            <a:endParaRPr lang="en-US" altLang="ko-KR" sz="1000" dirty="0"/>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3356" y="4154057"/>
            <a:ext cx="3216556" cy="233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94922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74366"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44</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33801" name="직사각형 13"/>
          <p:cNvSpPr>
            <a:spLocks noChangeArrowheads="1"/>
          </p:cNvSpPr>
          <p:nvPr/>
        </p:nvSpPr>
        <p:spPr bwMode="auto">
          <a:xfrm>
            <a:off x="468313" y="3351336"/>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xmlns="" val="2806937175"/>
              </p:ext>
            </p:extLst>
          </p:nvPr>
        </p:nvGraphicFramePr>
        <p:xfrm>
          <a:off x="457201" y="3717032"/>
          <a:ext cx="3573115" cy="426734"/>
        </p:xfrm>
        <a:graphic>
          <a:graphicData uri="http://schemas.openxmlformats.org/drawingml/2006/table">
            <a:tbl>
              <a:tblPr firstRow="1" bandRow="1">
                <a:tableStyleId>{5C22544A-7EE6-4342-B048-85BDC9FD1C3A}</a:tableStyleId>
              </a:tblPr>
              <a:tblGrid>
                <a:gridCol w="586407"/>
                <a:gridCol w="720080"/>
                <a:gridCol w="837382"/>
                <a:gridCol w="818802"/>
                <a:gridCol w="610444"/>
              </a:tblGrid>
              <a:tr h="378350">
                <a:tc>
                  <a:txBody>
                    <a:bodyPr/>
                    <a:lstStyle/>
                    <a:p>
                      <a:pPr marL="0" algn="ctr" rtl="0" eaLnBrk="1" latinLnBrk="1" hangingPunct="1"/>
                      <a:r>
                        <a:rPr kumimoji="0" lang="en-US" altLang="ko-KR" sz="1100" kern="1200" dirty="0" smtClean="0">
                          <a:solidFill>
                            <a:schemeClr val="dk1"/>
                          </a:solidFill>
                          <a:latin typeface="+mn-lt"/>
                          <a:ea typeface="+mn-ea"/>
                          <a:cs typeface="+mn-cs"/>
                        </a:rPr>
                        <a:t>News Feed</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Posting(</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Messages(</a:t>
                      </a:r>
                      <a:r>
                        <a:rPr kumimoji="0" lang="en-US" altLang="ko-KR" sz="1100" kern="1200" dirty="0" smtClean="0">
                          <a:solidFill>
                            <a:srgbClr val="0033CC"/>
                          </a:solidFill>
                          <a:latin typeface="+mn-lt"/>
                          <a:ea typeface="+mn-ea"/>
                          <a:cs typeface="+mn-cs"/>
                        </a:rPr>
                        <a:t>2</a:t>
                      </a:r>
                      <a:r>
                        <a:rPr kumimoji="0" lang="en-US" altLang="ko-KR" sz="1100" kern="1200" dirty="0" smtClean="0">
                          <a:solidFill>
                            <a:schemeClr val="dk1"/>
                          </a:solidFill>
                          <a:latin typeface="+mn-lt"/>
                          <a:ea typeface="+mn-ea"/>
                          <a:cs typeface="+mn-cs"/>
                        </a:rPr>
                        <a:t>)</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Memo &amp; Schedule</a:t>
                      </a:r>
                      <a:endParaRPr kumimoji="0" lang="ko-KR" altLang="en-US" sz="11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27" marB="45727">
                    <a:solidFill>
                      <a:srgbClr val="FFFF00"/>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1209947891"/>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841463"/>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My Card</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19"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Tool, there is a bunch of tools which the holders of this card can see and use together.</a:t>
            </a:r>
          </a:p>
          <a:p>
            <a:r>
              <a:rPr lang="en-US" altLang="ko-KR" sz="1400" dirty="0" smtClean="0"/>
              <a:t>User selects ones which will be linked to this card of available tools in Tools, which are free of charge or bought. </a:t>
            </a:r>
            <a:endParaRPr lang="en-US" altLang="ko-KR" sz="1400" dirty="0"/>
          </a:p>
          <a:p>
            <a:endParaRPr lang="en-US" altLang="ko-KR" sz="1400" dirty="0" smtClean="0"/>
          </a:p>
          <a:p>
            <a:endParaRPr lang="en-US" altLang="ko-KR" sz="1400" dirty="0" smtClean="0"/>
          </a:p>
        </p:txBody>
      </p:sp>
      <p:pic>
        <p:nvPicPr>
          <p:cNvPr id="22" name="Picture 1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700808"/>
            <a:ext cx="1080120" cy="793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7" name="표 16"/>
          <p:cNvGraphicFramePr>
            <a:graphicFrameLocks noGrp="1"/>
          </p:cNvGraphicFramePr>
          <p:nvPr>
            <p:extLst>
              <p:ext uri="{D42A27DB-BD31-4B8C-83A1-F6EECF244321}">
                <p14:modId xmlns:p14="http://schemas.microsoft.com/office/powerpoint/2010/main" xmlns="" val="3046672261"/>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pic>
        <p:nvPicPr>
          <p:cNvPr id="2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3993" y="2613808"/>
            <a:ext cx="1243711" cy="7036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6" name="직사각형 20"/>
          <p:cNvSpPr>
            <a:spLocks noChangeAspect="1"/>
          </p:cNvSpPr>
          <p:nvPr/>
        </p:nvSpPr>
        <p:spPr bwMode="auto">
          <a:xfrm>
            <a:off x="601514" y="1429285"/>
            <a:ext cx="946150" cy="230187"/>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fontAlgn="base">
              <a:spcBef>
                <a:spcPct val="0"/>
              </a:spcBef>
              <a:spcAft>
                <a:spcPct val="0"/>
              </a:spcAft>
              <a:defRPr/>
            </a:pPr>
            <a:r>
              <a:rPr kumimoji="1" lang="en-US" altLang="ko-KR" sz="1300" dirty="0">
                <a:solidFill>
                  <a:prstClr val="black"/>
                </a:solidFill>
                <a:ea typeface="굴림" pitchFamily="50" charset="-127"/>
              </a:rPr>
              <a:t>Official</a:t>
            </a:r>
            <a:endParaRPr kumimoji="1" lang="ko-KR" altLang="en-US" sz="1300" dirty="0">
              <a:solidFill>
                <a:prstClr val="black"/>
              </a:solidFill>
              <a:ea typeface="굴림" pitchFamily="50" charset="-127"/>
            </a:endParaRPr>
          </a:p>
        </p:txBody>
      </p:sp>
      <p:sp>
        <p:nvSpPr>
          <p:cNvPr id="27" name="직사각형 26"/>
          <p:cNvSpPr/>
          <p:nvPr/>
        </p:nvSpPr>
        <p:spPr>
          <a:xfrm>
            <a:off x="1585183" y="1412776"/>
            <a:ext cx="503664" cy="246221"/>
          </a:xfrm>
          <a:prstGeom prst="rect">
            <a:avLst/>
          </a:prstGeom>
        </p:spPr>
        <p:txBody>
          <a:bodyPr wrap="none">
            <a:spAutoFit/>
          </a:bodyPr>
          <a:lstStyle/>
          <a:p>
            <a:r>
              <a:rPr lang="en-US" altLang="ko-KR" sz="1000" dirty="0" smtClean="0"/>
              <a:t>Work</a:t>
            </a:r>
            <a:endParaRPr lang="en-US" altLang="ko-KR" sz="1000" dirty="0"/>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0062" y="4293096"/>
            <a:ext cx="2055953"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93501" y="5733256"/>
            <a:ext cx="1314203" cy="422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90495" y="5157192"/>
            <a:ext cx="1461225" cy="531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7"/>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93378" y="4797152"/>
            <a:ext cx="1098302" cy="303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8" name="Picture 8"/>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499062" y="5555442"/>
            <a:ext cx="1408008" cy="321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9" name="TextBox 38"/>
          <p:cNvSpPr txBox="1"/>
          <p:nvPr/>
        </p:nvSpPr>
        <p:spPr>
          <a:xfrm>
            <a:off x="2699792" y="4403314"/>
            <a:ext cx="1207278" cy="276999"/>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Web hard</a:t>
            </a:r>
            <a:endParaRPr lang="ko-KR" altLang="en-US" sz="1200" dirty="0"/>
          </a:p>
        </p:txBody>
      </p:sp>
      <p:sp>
        <p:nvSpPr>
          <p:cNvPr id="40" name="TextBox 39"/>
          <p:cNvSpPr txBox="1"/>
          <p:nvPr/>
        </p:nvSpPr>
        <p:spPr>
          <a:xfrm>
            <a:off x="2699792" y="4907370"/>
            <a:ext cx="1207278" cy="461665"/>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Contract  Signer </a:t>
            </a:r>
            <a:endParaRPr lang="ko-KR" altLang="en-US" sz="1200" dirty="0"/>
          </a:p>
        </p:txBody>
      </p:sp>
      <p:sp>
        <p:nvSpPr>
          <p:cNvPr id="42" name="직사각형 41"/>
          <p:cNvSpPr>
            <a:spLocks noChangeAspect="1"/>
          </p:cNvSpPr>
          <p:nvPr/>
        </p:nvSpPr>
        <p:spPr>
          <a:xfrm>
            <a:off x="576008" y="6237312"/>
            <a:ext cx="1319722" cy="245242"/>
          </a:xfrm>
          <a:prstGeom prst="rect">
            <a:avLst/>
          </a:prstGeom>
          <a:ln>
            <a:noFill/>
          </a:ln>
        </p:spPr>
        <p:txBody>
          <a:bodyPr wrap="none" anchor="ctr"/>
          <a:lstStyle/>
          <a:p>
            <a:pPr algn="ctr" fontAlgn="base">
              <a:spcBef>
                <a:spcPct val="0"/>
              </a:spcBef>
              <a:spcAft>
                <a:spcPct val="0"/>
              </a:spcAft>
              <a:defRPr/>
            </a:pPr>
            <a:r>
              <a:rPr kumimoji="1" lang="en-US" altLang="ko-KR" sz="1600" b="1" dirty="0" smtClean="0">
                <a:solidFill>
                  <a:prstClr val="black"/>
                </a:solidFill>
                <a:latin typeface="굴림" pitchFamily="50" charset="-127"/>
                <a:ea typeface="굴림" pitchFamily="50" charset="-127"/>
              </a:rPr>
              <a:t>...</a:t>
            </a:r>
            <a:endParaRPr kumimoji="1" lang="ko-KR" altLang="en-US" sz="16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18369924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3AD296ED-0512-4E70-A029-20FF64DF0EE1}" type="slidenum">
              <a:rPr lang="en-US" altLang="ko-KR" smtClean="0">
                <a:solidFill>
                  <a:srgbClr val="04617B">
                    <a:shade val="90000"/>
                  </a:srgbClr>
                </a:solidFill>
              </a:rPr>
              <a:pPr>
                <a:defRPr/>
              </a:pPr>
              <a:t>45</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xmlns="" val="1590322610"/>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37" name="내용 개체 틀 5"/>
          <p:cNvSpPr txBox="1">
            <a:spLocks/>
          </p:cNvSpPr>
          <p:nvPr/>
        </p:nvSpPr>
        <p:spPr>
          <a:xfrm>
            <a:off x="4572000" y="801934"/>
            <a:ext cx="4392488" cy="5795418"/>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a:t>This is the </a:t>
            </a:r>
            <a:r>
              <a:rPr lang="en-US" altLang="ko-KR" sz="1400" dirty="0" smtClean="0"/>
              <a:t>directory </a:t>
            </a:r>
            <a:r>
              <a:rPr lang="en-US" altLang="ko-KR" sz="1400" dirty="0"/>
              <a:t>of </a:t>
            </a:r>
            <a:r>
              <a:rPr lang="en-US" altLang="ko-KR" sz="1400" dirty="0" smtClean="0"/>
              <a:t>both business </a:t>
            </a:r>
            <a:r>
              <a:rPr lang="en-US" altLang="ko-KR" sz="1400" dirty="0"/>
              <a:t>cards you have </a:t>
            </a:r>
            <a:r>
              <a:rPr lang="en-US" altLang="ko-KR" sz="1400" dirty="0" smtClean="0"/>
              <a:t>received</a:t>
            </a:r>
            <a:r>
              <a:rPr lang="en-US" altLang="ko-KR" sz="1400" dirty="0"/>
              <a:t> </a:t>
            </a:r>
            <a:r>
              <a:rPr lang="en-US" altLang="ko-KR" sz="1400" dirty="0" smtClean="0"/>
              <a:t>and contacts in the default address book.</a:t>
            </a:r>
            <a:endParaRPr lang="en-US" altLang="ko-KR" sz="1400" dirty="0"/>
          </a:p>
          <a:p>
            <a:pPr lvl="1"/>
            <a:r>
              <a:rPr lang="en-US" altLang="ko-KR" sz="1200" dirty="0"/>
              <a:t>List card in alphabetical order</a:t>
            </a:r>
          </a:p>
          <a:p>
            <a:pPr lvl="1"/>
            <a:r>
              <a:rPr lang="en-US" altLang="ko-KR" sz="1200" dirty="0"/>
              <a:t>List of user by category / </a:t>
            </a:r>
            <a:r>
              <a:rPr lang="en-US" altLang="ko-KR" sz="1200" dirty="0" smtClean="0"/>
              <a:t>tag / group / </a:t>
            </a:r>
            <a:r>
              <a:rPr lang="en-US" altLang="ko-KR" sz="1200" dirty="0" smtClean="0"/>
              <a:t>ABC card</a:t>
            </a:r>
            <a:endParaRPr lang="en-US" altLang="ko-KR" sz="1200" dirty="0" smtClean="0"/>
          </a:p>
          <a:p>
            <a:pPr lvl="1"/>
            <a:r>
              <a:rPr lang="en-US" altLang="ko-KR" sz="1200" dirty="0" smtClean="0"/>
              <a:t>Search contacts by item in the card, Search of yellow pages consisting of open public cards</a:t>
            </a:r>
            <a:endParaRPr lang="en-US" altLang="ko-KR" sz="1200" dirty="0"/>
          </a:p>
          <a:p>
            <a:pPr lvl="1"/>
            <a:r>
              <a:rPr lang="en-US" altLang="ko-KR" sz="1200" dirty="0" err="1" smtClean="0"/>
              <a:t>Vew</a:t>
            </a:r>
            <a:r>
              <a:rPr lang="en-US" altLang="ko-KR" sz="1200" dirty="0" smtClean="0"/>
              <a:t> </a:t>
            </a:r>
            <a:r>
              <a:rPr lang="en-US" altLang="ko-KR" sz="1200" dirty="0"/>
              <a:t>business card on tap of external links </a:t>
            </a:r>
            <a:r>
              <a:rPr lang="en-US" altLang="ko-KR" sz="1200" dirty="0" smtClean="0"/>
              <a:t>(Call, Website, </a:t>
            </a:r>
            <a:r>
              <a:rPr lang="en-US" altLang="ko-KR" sz="1200" dirty="0" err="1" smtClean="0"/>
              <a:t>Linkedin</a:t>
            </a:r>
            <a:r>
              <a:rPr lang="en-US" altLang="ko-KR" sz="1200" dirty="0"/>
              <a:t>, </a:t>
            </a:r>
            <a:r>
              <a:rPr lang="en-US" altLang="ko-KR" sz="1200" dirty="0" err="1"/>
              <a:t>Youtube</a:t>
            </a:r>
            <a:r>
              <a:rPr lang="en-US" altLang="ko-KR" sz="1200" dirty="0"/>
              <a:t>, Facebook, Skype, </a:t>
            </a:r>
            <a:r>
              <a:rPr lang="en-US" altLang="ko-KR" sz="1200" dirty="0" smtClean="0"/>
              <a:t>Sound and so on) </a:t>
            </a:r>
            <a:r>
              <a:rPr lang="en-US" altLang="ko-KR" sz="1200" dirty="0"/>
              <a:t>the respective app or view will be invoked (Incase of </a:t>
            </a:r>
            <a:r>
              <a:rPr lang="en-US" altLang="ko-KR" sz="1200" dirty="0" err="1"/>
              <a:t>youtube</a:t>
            </a:r>
            <a:r>
              <a:rPr lang="en-US" altLang="ko-KR" sz="1200" dirty="0"/>
              <a:t> video and sound a separate view within the app will be shown)</a:t>
            </a:r>
          </a:p>
          <a:p>
            <a:pPr lvl="1"/>
            <a:r>
              <a:rPr lang="en-US" altLang="ko-KR" sz="1200" dirty="0"/>
              <a:t>More details can also be shown on a card by flip.</a:t>
            </a:r>
          </a:p>
          <a:p>
            <a:pPr lvl="1"/>
            <a:r>
              <a:rPr lang="en-US" altLang="ko-KR" sz="1200" dirty="0"/>
              <a:t>Print a card.</a:t>
            </a:r>
          </a:p>
          <a:p>
            <a:pPr lvl="1"/>
            <a:r>
              <a:rPr lang="en-US" altLang="ko-KR" sz="1200" dirty="0"/>
              <a:t>Share </a:t>
            </a:r>
            <a:r>
              <a:rPr lang="en-US" altLang="ko-KR" sz="1200" dirty="0" smtClean="0"/>
              <a:t>or Export a </a:t>
            </a:r>
            <a:r>
              <a:rPr lang="en-US" altLang="ko-KR" sz="1200" dirty="0"/>
              <a:t>business </a:t>
            </a:r>
            <a:r>
              <a:rPr lang="en-US" altLang="ko-KR" sz="1200" dirty="0" smtClean="0"/>
              <a:t>card</a:t>
            </a:r>
          </a:p>
          <a:p>
            <a:pPr lvl="2"/>
            <a:r>
              <a:rPr lang="en-US" altLang="ko-KR" sz="900" dirty="0" smtClean="0"/>
              <a:t>By MMS, Bluetooth, email, </a:t>
            </a:r>
            <a:r>
              <a:rPr lang="en-US" altLang="ko-KR" sz="900" dirty="0" err="1" smtClean="0"/>
              <a:t>mVOIP</a:t>
            </a:r>
            <a:r>
              <a:rPr lang="en-US" altLang="ko-KR" sz="900" dirty="0" smtClean="0"/>
              <a:t> messengers and so on.</a:t>
            </a:r>
            <a:endParaRPr lang="en-US" altLang="ko-KR" sz="900" dirty="0"/>
          </a:p>
          <a:p>
            <a:pPr lvl="2"/>
            <a:r>
              <a:rPr lang="en-US" altLang="ko-KR" sz="900" dirty="0" smtClean="0"/>
              <a:t>Using default method in the default address book.</a:t>
            </a:r>
          </a:p>
          <a:p>
            <a:pPr lvl="1"/>
            <a:r>
              <a:rPr lang="en-US" altLang="ko-KR" sz="1200" dirty="0" smtClean="0"/>
              <a:t>Delete </a:t>
            </a:r>
            <a:r>
              <a:rPr lang="en-US" altLang="ko-KR" sz="1200" dirty="0"/>
              <a:t>a business </a:t>
            </a:r>
            <a:r>
              <a:rPr lang="en-US" altLang="ko-KR" sz="1200" dirty="0" smtClean="0"/>
              <a:t>card</a:t>
            </a:r>
          </a:p>
          <a:p>
            <a:pPr lvl="1"/>
            <a:r>
              <a:rPr lang="en-US" altLang="ko-KR" sz="1200" b="1" dirty="0" smtClean="0">
                <a:solidFill>
                  <a:schemeClr val="accent1"/>
                </a:solidFill>
              </a:rPr>
              <a:t>New</a:t>
            </a:r>
          </a:p>
          <a:p>
            <a:pPr lvl="2"/>
            <a:r>
              <a:rPr lang="en-US" altLang="ko-KR" sz="900" dirty="0" smtClean="0"/>
              <a:t>If user taps New button  the below menu pops up.</a:t>
            </a:r>
          </a:p>
          <a:p>
            <a:pPr lvl="3"/>
            <a:r>
              <a:rPr lang="en-US" altLang="ko-KR" sz="1000" dirty="0" smtClean="0">
                <a:solidFill>
                  <a:schemeClr val="accent2"/>
                </a:solidFill>
              </a:rPr>
              <a:t>Ask for </a:t>
            </a:r>
            <a:r>
              <a:rPr lang="en-US" altLang="ko-KR" sz="1000" dirty="0" smtClean="0">
                <a:solidFill>
                  <a:schemeClr val="accent2"/>
                </a:solidFill>
              </a:rPr>
              <a:t>ABC card</a:t>
            </a:r>
            <a:endParaRPr lang="en-US" altLang="ko-KR" sz="1000" dirty="0" smtClean="0">
              <a:solidFill>
                <a:schemeClr val="accent2"/>
              </a:solidFill>
            </a:endParaRPr>
          </a:p>
          <a:p>
            <a:pPr lvl="3"/>
            <a:r>
              <a:rPr lang="en-US" altLang="ko-KR" sz="1000" dirty="0" smtClean="0"/>
              <a:t>Capture card</a:t>
            </a:r>
          </a:p>
          <a:p>
            <a:pPr lvl="3"/>
            <a:r>
              <a:rPr lang="en-US" altLang="ko-KR" sz="1000" dirty="0" smtClean="0"/>
              <a:t>Select captured card from the camera roll.</a:t>
            </a:r>
          </a:p>
          <a:p>
            <a:pPr lvl="3"/>
            <a:r>
              <a:rPr lang="en-US" altLang="ko-KR" sz="1000" dirty="0" smtClean="0"/>
              <a:t>Use email footer</a:t>
            </a:r>
          </a:p>
          <a:p>
            <a:pPr lvl="3"/>
            <a:r>
              <a:rPr lang="en-US" altLang="ko-KR" sz="1000" dirty="0" smtClean="0"/>
              <a:t>Type information</a:t>
            </a:r>
          </a:p>
          <a:p>
            <a:pPr lvl="3"/>
            <a:r>
              <a:rPr lang="en-US" altLang="ko-KR" sz="1100" dirty="0" smtClean="0"/>
              <a:t>Import contact</a:t>
            </a:r>
          </a:p>
          <a:p>
            <a:pPr lvl="3"/>
            <a:r>
              <a:rPr lang="en-US" altLang="ko-KR" sz="1100" dirty="0" smtClean="0"/>
              <a:t>Would like to have * Scan card  but OCR recognition engine is not ready, so later will be implemented.</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351090"/>
            <a:ext cx="3600450" cy="52152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 name="직사각형 39"/>
          <p:cNvSpPr/>
          <p:nvPr/>
        </p:nvSpPr>
        <p:spPr>
          <a:xfrm>
            <a:off x="468051" y="2137864"/>
            <a:ext cx="648072"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All</a:t>
            </a:r>
            <a:endParaRPr lang="ko-KR" altLang="en-US" sz="1100" dirty="0">
              <a:solidFill>
                <a:schemeClr val="tx1"/>
              </a:solidFill>
            </a:endParaRPr>
          </a:p>
        </p:txBody>
      </p:sp>
      <p:sp>
        <p:nvSpPr>
          <p:cNvPr id="45" name="직사각형 44"/>
          <p:cNvSpPr/>
          <p:nvPr/>
        </p:nvSpPr>
        <p:spPr>
          <a:xfrm>
            <a:off x="467544" y="2701927"/>
            <a:ext cx="648072"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Family</a:t>
            </a:r>
            <a:endParaRPr lang="ko-KR" altLang="en-US" sz="1100" dirty="0">
              <a:solidFill>
                <a:schemeClr val="tx1"/>
              </a:solidFill>
            </a:endParaRPr>
          </a:p>
        </p:txBody>
      </p:sp>
      <p:sp>
        <p:nvSpPr>
          <p:cNvPr id="46" name="직사각형 45"/>
          <p:cNvSpPr/>
          <p:nvPr/>
        </p:nvSpPr>
        <p:spPr>
          <a:xfrm>
            <a:off x="467544" y="3265990"/>
            <a:ext cx="648072"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Partner</a:t>
            </a:r>
            <a:endParaRPr lang="ko-KR" altLang="en-US" sz="1100" dirty="0">
              <a:solidFill>
                <a:schemeClr val="tx1"/>
              </a:solidFill>
            </a:endParaRPr>
          </a:p>
        </p:txBody>
      </p:sp>
      <p:sp>
        <p:nvSpPr>
          <p:cNvPr id="47" name="직사각형 46"/>
          <p:cNvSpPr/>
          <p:nvPr/>
        </p:nvSpPr>
        <p:spPr>
          <a:xfrm>
            <a:off x="467544" y="3830053"/>
            <a:ext cx="648072"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Club</a:t>
            </a:r>
            <a:endParaRPr lang="ko-KR" altLang="en-US" sz="1100" dirty="0">
              <a:solidFill>
                <a:schemeClr val="tx1"/>
              </a:solidFill>
            </a:endParaRPr>
          </a:p>
        </p:txBody>
      </p:sp>
      <p:sp>
        <p:nvSpPr>
          <p:cNvPr id="48" name="직사각형 47"/>
          <p:cNvSpPr/>
          <p:nvPr/>
        </p:nvSpPr>
        <p:spPr>
          <a:xfrm>
            <a:off x="467544" y="4394116"/>
            <a:ext cx="648072"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t>
            </a:r>
            <a:endParaRPr lang="ko-KR" altLang="en-US" sz="1100" dirty="0">
              <a:solidFill>
                <a:schemeClr val="tx1"/>
              </a:solidFill>
            </a:endParaRPr>
          </a:p>
        </p:txBody>
      </p:sp>
      <p:sp>
        <p:nvSpPr>
          <p:cNvPr id="49" name="직사각형 48"/>
          <p:cNvSpPr/>
          <p:nvPr/>
        </p:nvSpPr>
        <p:spPr>
          <a:xfrm>
            <a:off x="467544" y="4958179"/>
            <a:ext cx="648072"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t>
            </a:r>
            <a:endParaRPr lang="ko-KR" altLang="en-US" sz="1100" dirty="0">
              <a:solidFill>
                <a:schemeClr val="tx1"/>
              </a:solidFill>
            </a:endParaRPr>
          </a:p>
        </p:txBody>
      </p:sp>
      <p:sp>
        <p:nvSpPr>
          <p:cNvPr id="50" name="타원 49"/>
          <p:cNvSpPr/>
          <p:nvPr/>
        </p:nvSpPr>
        <p:spPr>
          <a:xfrm>
            <a:off x="467544" y="5522240"/>
            <a:ext cx="648072" cy="39604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b="1" dirty="0" smtClean="0">
                <a:solidFill>
                  <a:schemeClr val="bg1"/>
                </a:solidFill>
              </a:rPr>
              <a:t>+</a:t>
            </a:r>
            <a:endParaRPr lang="ko-KR" altLang="en-US" sz="4800" b="1" dirty="0">
              <a:solidFill>
                <a:schemeClr val="bg1"/>
              </a:solidFill>
            </a:endParaRPr>
          </a:p>
        </p:txBody>
      </p:sp>
      <p:sp>
        <p:nvSpPr>
          <p:cNvPr id="51" name="직사각형 50"/>
          <p:cNvSpPr/>
          <p:nvPr/>
        </p:nvSpPr>
        <p:spPr>
          <a:xfrm>
            <a:off x="3365058" y="1417784"/>
            <a:ext cx="702886" cy="39604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bg1"/>
                </a:solidFill>
              </a:rPr>
              <a:t>New</a:t>
            </a:r>
            <a:endParaRPr lang="ko-KR" altLang="en-US" b="1" dirty="0">
              <a:solidFill>
                <a:schemeClr val="bg1"/>
              </a:solidFill>
            </a:endParaRPr>
          </a:p>
        </p:txBody>
      </p:sp>
      <p:sp>
        <p:nvSpPr>
          <p:cNvPr id="52" name="직사각형 51"/>
          <p:cNvSpPr/>
          <p:nvPr/>
        </p:nvSpPr>
        <p:spPr>
          <a:xfrm>
            <a:off x="1156628" y="1417784"/>
            <a:ext cx="1080120"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ABC card</a:t>
            </a:r>
            <a:endParaRPr lang="ko-KR" altLang="en-US" sz="1100" dirty="0">
              <a:solidFill>
                <a:schemeClr val="tx1"/>
              </a:solidFill>
            </a:endParaRPr>
          </a:p>
        </p:txBody>
      </p:sp>
      <p:sp>
        <p:nvSpPr>
          <p:cNvPr id="53" name="직사각형 52"/>
          <p:cNvSpPr/>
          <p:nvPr/>
        </p:nvSpPr>
        <p:spPr>
          <a:xfrm>
            <a:off x="2267744" y="1417784"/>
            <a:ext cx="1080120"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Non-</a:t>
            </a:r>
            <a:r>
              <a:rPr lang="en-US" altLang="ko-KR" sz="1100" dirty="0" smtClean="0">
                <a:solidFill>
                  <a:schemeClr val="tx1"/>
                </a:solidFill>
              </a:rPr>
              <a:t>ABC </a:t>
            </a:r>
            <a:r>
              <a:rPr lang="en-US" altLang="ko-KR" sz="1100" dirty="0" smtClean="0">
                <a:solidFill>
                  <a:schemeClr val="tx1"/>
                </a:solidFill>
              </a:rPr>
              <a:t>card</a:t>
            </a:r>
            <a:endParaRPr lang="ko-KR" altLang="en-US" sz="1100" dirty="0">
              <a:solidFill>
                <a:schemeClr val="tx1"/>
              </a:solidFill>
            </a:endParaRPr>
          </a:p>
        </p:txBody>
      </p:sp>
      <p:sp>
        <p:nvSpPr>
          <p:cNvPr id="54" name="직사각형 53"/>
          <p:cNvSpPr/>
          <p:nvPr/>
        </p:nvSpPr>
        <p:spPr>
          <a:xfrm>
            <a:off x="467544" y="1417784"/>
            <a:ext cx="648072" cy="39604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All</a:t>
            </a:r>
            <a:endParaRPr lang="ko-KR" altLang="en-US" sz="1100" dirty="0">
              <a:solidFill>
                <a:schemeClr val="tx1"/>
              </a:solidFill>
            </a:endParaRPr>
          </a:p>
        </p:txBody>
      </p:sp>
      <p:cxnSp>
        <p:nvCxnSpPr>
          <p:cNvPr id="44" name="직선 연결선 43"/>
          <p:cNvCxnSpPr/>
          <p:nvPr/>
        </p:nvCxnSpPr>
        <p:spPr>
          <a:xfrm>
            <a:off x="338815" y="1957844"/>
            <a:ext cx="776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922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15616" y="3111740"/>
            <a:ext cx="2915997" cy="744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15616" y="3861048"/>
            <a:ext cx="2915997" cy="744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15616" y="4581128"/>
            <a:ext cx="2915997" cy="744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15616" y="5301208"/>
            <a:ext cx="2915997" cy="744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4" name="직사각형 63"/>
          <p:cNvSpPr/>
          <p:nvPr/>
        </p:nvSpPr>
        <p:spPr>
          <a:xfrm>
            <a:off x="3644493" y="2500882"/>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65" name="직사각형 64"/>
          <p:cNvSpPr/>
          <p:nvPr/>
        </p:nvSpPr>
        <p:spPr>
          <a:xfrm>
            <a:off x="3644493" y="2653282"/>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66" name="직사각형 65"/>
          <p:cNvSpPr/>
          <p:nvPr/>
        </p:nvSpPr>
        <p:spPr>
          <a:xfrm>
            <a:off x="3635896" y="2842920"/>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67" name="직사각형 66"/>
          <p:cNvSpPr/>
          <p:nvPr/>
        </p:nvSpPr>
        <p:spPr>
          <a:xfrm>
            <a:off x="3644493" y="3212976"/>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68" name="직사각형 67"/>
          <p:cNvSpPr/>
          <p:nvPr/>
        </p:nvSpPr>
        <p:spPr>
          <a:xfrm>
            <a:off x="3644493" y="3365376"/>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69" name="직사각형 68"/>
          <p:cNvSpPr/>
          <p:nvPr/>
        </p:nvSpPr>
        <p:spPr>
          <a:xfrm>
            <a:off x="3635896" y="3555014"/>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0" name="직사각형 69"/>
          <p:cNvSpPr/>
          <p:nvPr/>
        </p:nvSpPr>
        <p:spPr>
          <a:xfrm>
            <a:off x="3644493" y="3969060"/>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1" name="직사각형 70"/>
          <p:cNvSpPr/>
          <p:nvPr/>
        </p:nvSpPr>
        <p:spPr>
          <a:xfrm>
            <a:off x="3644493" y="4121460"/>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2" name="직사각형 71"/>
          <p:cNvSpPr/>
          <p:nvPr/>
        </p:nvSpPr>
        <p:spPr>
          <a:xfrm>
            <a:off x="3635896" y="4311098"/>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3" name="직사각형 72"/>
          <p:cNvSpPr/>
          <p:nvPr/>
        </p:nvSpPr>
        <p:spPr>
          <a:xfrm>
            <a:off x="3644493" y="4689140"/>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4" name="직사각형 73"/>
          <p:cNvSpPr/>
          <p:nvPr/>
        </p:nvSpPr>
        <p:spPr>
          <a:xfrm>
            <a:off x="3644493" y="4841540"/>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5" name="직사각형 74"/>
          <p:cNvSpPr/>
          <p:nvPr/>
        </p:nvSpPr>
        <p:spPr>
          <a:xfrm>
            <a:off x="3635896" y="5031178"/>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6" name="직사각형 75"/>
          <p:cNvSpPr/>
          <p:nvPr/>
        </p:nvSpPr>
        <p:spPr>
          <a:xfrm>
            <a:off x="3644493" y="5409220"/>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7" name="직사각형 76"/>
          <p:cNvSpPr/>
          <p:nvPr/>
        </p:nvSpPr>
        <p:spPr>
          <a:xfrm>
            <a:off x="3644493" y="5561620"/>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
        <p:nvSpPr>
          <p:cNvPr id="78" name="직사각형 77"/>
          <p:cNvSpPr/>
          <p:nvPr/>
        </p:nvSpPr>
        <p:spPr>
          <a:xfrm>
            <a:off x="3635896" y="5751258"/>
            <a:ext cx="351443" cy="19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tx1"/>
                </a:solidFill>
              </a:rPr>
              <a:t>?</a:t>
            </a:r>
            <a:endParaRPr lang="ko-KR" altLang="en-US" sz="1200" b="1" dirty="0">
              <a:solidFill>
                <a:schemeClr val="tx1"/>
              </a:solidFill>
            </a:endParaRPr>
          </a:p>
        </p:txBody>
      </p:sp>
    </p:spTree>
    <p:extLst>
      <p:ext uri="{BB962C8B-B14F-4D97-AF65-F5344CB8AC3E}">
        <p14:creationId xmlns:p14="http://schemas.microsoft.com/office/powerpoint/2010/main" xmlns="" val="20123646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483191" y="752614"/>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22A31FA7-0A24-4689-B693-348A7F2D9CB0}" type="slidenum">
              <a:rPr lang="en-US" altLang="ko-KR">
                <a:solidFill>
                  <a:srgbClr val="04617B">
                    <a:shade val="90000"/>
                  </a:srgbClr>
                </a:solidFill>
              </a:rPr>
              <a:pPr>
                <a:defRPr/>
              </a:pPr>
              <a:t>46</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a:solidFill>
                  <a:srgbClr val="04617B">
                    <a:shade val="90000"/>
                  </a:srgbClr>
                </a:solidFill>
              </a:rPr>
              <a:t>Work for more trusted and promising world in the young, wise and mobile way</a:t>
            </a:r>
          </a:p>
        </p:txBody>
      </p:sp>
      <p:sp>
        <p:nvSpPr>
          <p:cNvPr id="20" name="내용 개체 틀 5"/>
          <p:cNvSpPr txBox="1">
            <a:spLocks/>
          </p:cNvSpPr>
          <p:nvPr/>
        </p:nvSpPr>
        <p:spPr>
          <a:xfrm>
            <a:off x="4572000" y="980729"/>
            <a:ext cx="4125144" cy="1608565"/>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This is the screen when ask for </a:t>
            </a:r>
            <a:r>
              <a:rPr lang="en-US" altLang="ko-KR" sz="1400" dirty="0" smtClean="0"/>
              <a:t>ABC card </a:t>
            </a:r>
            <a:r>
              <a:rPr lang="en-US" altLang="ko-KR" sz="1400" dirty="0" smtClean="0"/>
              <a:t>is selected</a:t>
            </a:r>
          </a:p>
          <a:p>
            <a:r>
              <a:rPr lang="en-US" altLang="ko-KR" sz="1400" dirty="0" smtClean="0"/>
              <a:t>In the message, the name card needs to be selected in my card list.</a:t>
            </a:r>
          </a:p>
          <a:p>
            <a:r>
              <a:rPr lang="en-US" altLang="ko-KR" sz="1400" dirty="0"/>
              <a:t>The screen can be replaced by the menu to choosing method as followings.</a:t>
            </a:r>
          </a:p>
          <a:p>
            <a:endParaRPr lang="en-US" altLang="ko-KR" sz="1400" dirty="0" smtClean="0"/>
          </a:p>
        </p:txBody>
      </p:sp>
      <p:graphicFrame>
        <p:nvGraphicFramePr>
          <p:cNvPr id="16" name="표 15"/>
          <p:cNvGraphicFramePr>
            <a:graphicFrameLocks noGrp="1"/>
          </p:cNvGraphicFramePr>
          <p:nvPr>
            <p:extLst>
              <p:ext uri="{D42A27DB-BD31-4B8C-83A1-F6EECF244321}">
                <p14:modId xmlns:p14="http://schemas.microsoft.com/office/powerpoint/2010/main" xmlns="" val="51149674"/>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17"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Ask for </a:t>
            </a:r>
            <a:r>
              <a:rPr kumimoji="0" lang="en-US" altLang="ko-KR" sz="1100" dirty="0" smtClean="0">
                <a:solidFill>
                  <a:prstClr val="black"/>
                </a:solidFill>
                <a:latin typeface="Constantia" pitchFamily="18" charset="0"/>
                <a:ea typeface="HY신명조" pitchFamily="18" charset="-127"/>
              </a:rPr>
              <a:t>ABC c</a:t>
            </a:r>
            <a:r>
              <a:rPr kumimoji="0" lang="en-US" altLang="ko-KR" sz="1100" dirty="0" smtClean="0">
                <a:solidFill>
                  <a:prstClr val="black"/>
                </a:solidFill>
                <a:latin typeface="Constantia" pitchFamily="18" charset="0"/>
                <a:ea typeface="HY신명조" pitchFamily="18" charset="-127"/>
              </a:rPr>
              <a:t>ard </a:t>
            </a: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21" name="내용 개체 틀 2"/>
          <p:cNvSpPr txBox="1">
            <a:spLocks/>
          </p:cNvSpPr>
          <p:nvPr/>
        </p:nvSpPr>
        <p:spPr bwMode="auto">
          <a:xfrm>
            <a:off x="539552" y="1412777"/>
            <a:ext cx="351809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Please select the channel and fill in the recipient’s information.</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23" name="TextBox 22"/>
          <p:cNvSpPr txBox="1"/>
          <p:nvPr/>
        </p:nvSpPr>
        <p:spPr>
          <a:xfrm>
            <a:off x="637848" y="1864787"/>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0" name="TextBox 29"/>
          <p:cNvSpPr txBox="1"/>
          <p:nvPr/>
        </p:nvSpPr>
        <p:spPr>
          <a:xfrm>
            <a:off x="637848" y="2197189"/>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1" name="TextBox 30"/>
          <p:cNvSpPr txBox="1"/>
          <p:nvPr/>
        </p:nvSpPr>
        <p:spPr>
          <a:xfrm>
            <a:off x="637848" y="2529590"/>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2" name="TextBox 31"/>
          <p:cNvSpPr txBox="1"/>
          <p:nvPr/>
        </p:nvSpPr>
        <p:spPr>
          <a:xfrm>
            <a:off x="637848" y="2861992"/>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33" name="TextBox 32"/>
          <p:cNvSpPr txBox="1"/>
          <p:nvPr/>
        </p:nvSpPr>
        <p:spPr>
          <a:xfrm>
            <a:off x="647564" y="3194393"/>
            <a:ext cx="180020" cy="276999"/>
          </a:xfrm>
          <a:prstGeom prst="rect">
            <a:avLst/>
          </a:prstGeom>
          <a:noFill/>
          <a:ln>
            <a:solidFill>
              <a:schemeClr val="tx1"/>
            </a:solidFill>
          </a:ln>
        </p:spPr>
        <p:txBody>
          <a:bodyPr wrap="square" rtlCol="0">
            <a:spAutoFit/>
          </a:bodyPr>
          <a:lstStyle/>
          <a:p>
            <a:pPr algn="ctr"/>
            <a:r>
              <a:rPr lang="ko-KR" altLang="en-US" sz="1200" dirty="0" smtClean="0"/>
              <a:t>√</a:t>
            </a:r>
            <a:endParaRPr lang="ko-KR" altLang="en-US" sz="1200" dirty="0"/>
          </a:p>
        </p:txBody>
      </p:sp>
      <p:sp>
        <p:nvSpPr>
          <p:cNvPr id="41" name="직사각형 40"/>
          <p:cNvSpPr/>
          <p:nvPr/>
        </p:nvSpPr>
        <p:spPr>
          <a:xfrm>
            <a:off x="827584" y="1844824"/>
            <a:ext cx="792390" cy="276999"/>
          </a:xfrm>
          <a:prstGeom prst="rect">
            <a:avLst/>
          </a:prstGeom>
          <a:noFill/>
          <a:ln>
            <a:noFill/>
          </a:ln>
        </p:spPr>
        <p:txBody>
          <a:bodyPr wrap="square" anchor="ctr">
            <a:spAutoFit/>
          </a:bodyPr>
          <a:lstStyle/>
          <a:p>
            <a:pPr lvl="0"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MMS</a:t>
            </a:r>
            <a:endParaRPr kumimoji="1" lang="ko-KR" altLang="en-US" sz="1200" dirty="0">
              <a:solidFill>
                <a:prstClr val="black"/>
              </a:solidFill>
              <a:latin typeface="굴림" pitchFamily="50" charset="-127"/>
              <a:ea typeface="굴림" pitchFamily="50" charset="-127"/>
            </a:endParaRPr>
          </a:p>
        </p:txBody>
      </p:sp>
      <p:sp>
        <p:nvSpPr>
          <p:cNvPr id="42" name="직사각형 41"/>
          <p:cNvSpPr/>
          <p:nvPr/>
        </p:nvSpPr>
        <p:spPr>
          <a:xfrm>
            <a:off x="827584" y="2217059"/>
            <a:ext cx="722395" cy="276999"/>
          </a:xfrm>
          <a:prstGeom prst="rect">
            <a:avLst/>
          </a:prstGeom>
          <a:noFill/>
          <a:ln>
            <a:noFill/>
          </a:ln>
        </p:spPr>
        <p:txBody>
          <a:bodyPr wrap="square" anchor="ctr">
            <a:spAutoFit/>
          </a:bodyPr>
          <a:lstStyle/>
          <a:p>
            <a:pPr lvl="0"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Email</a:t>
            </a:r>
            <a:endParaRPr kumimoji="1" lang="ko-KR" altLang="en-US" sz="1200" dirty="0">
              <a:solidFill>
                <a:prstClr val="black"/>
              </a:solidFill>
              <a:latin typeface="굴림" pitchFamily="50" charset="-127"/>
              <a:ea typeface="굴림" pitchFamily="50" charset="-127"/>
            </a:endParaRPr>
          </a:p>
        </p:txBody>
      </p:sp>
      <p:sp>
        <p:nvSpPr>
          <p:cNvPr id="55" name="직사각형 54"/>
          <p:cNvSpPr/>
          <p:nvPr/>
        </p:nvSpPr>
        <p:spPr>
          <a:xfrm>
            <a:off x="827584" y="2589294"/>
            <a:ext cx="722395" cy="276999"/>
          </a:xfrm>
          <a:prstGeom prst="rect">
            <a:avLst/>
          </a:prstGeom>
          <a:noFill/>
          <a:ln>
            <a:noFill/>
          </a:ln>
        </p:spPr>
        <p:txBody>
          <a:bodyPr wrap="square" anchor="ctr">
            <a:spAutoFit/>
          </a:bodyPr>
          <a:lstStyle/>
          <a:p>
            <a:pPr lvl="0"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Skype</a:t>
            </a:r>
            <a:endParaRPr kumimoji="1" lang="ko-KR" altLang="en-US" sz="1200" dirty="0">
              <a:solidFill>
                <a:prstClr val="black"/>
              </a:solidFill>
              <a:latin typeface="굴림" pitchFamily="50" charset="-127"/>
              <a:ea typeface="굴림" pitchFamily="50" charset="-127"/>
            </a:endParaRPr>
          </a:p>
        </p:txBody>
      </p:sp>
      <p:sp>
        <p:nvSpPr>
          <p:cNvPr id="56" name="직사각형 13"/>
          <p:cNvSpPr>
            <a:spLocks noChangeArrowheads="1"/>
          </p:cNvSpPr>
          <p:nvPr/>
        </p:nvSpPr>
        <p:spPr bwMode="auto">
          <a:xfrm>
            <a:off x="1691680" y="1866596"/>
            <a:ext cx="2157925" cy="2923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Type ...</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57" name="직사각형 13"/>
          <p:cNvSpPr>
            <a:spLocks noChangeArrowheads="1"/>
          </p:cNvSpPr>
          <p:nvPr/>
        </p:nvSpPr>
        <p:spPr bwMode="auto">
          <a:xfrm>
            <a:off x="1691680" y="2196585"/>
            <a:ext cx="2157925" cy="2923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Type ...</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58" name="직사각형 13"/>
          <p:cNvSpPr>
            <a:spLocks noChangeArrowheads="1"/>
          </p:cNvSpPr>
          <p:nvPr/>
        </p:nvSpPr>
        <p:spPr bwMode="auto">
          <a:xfrm>
            <a:off x="1691680" y="2526574"/>
            <a:ext cx="2157925" cy="2923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Type ...</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59" name="직사각형 58"/>
          <p:cNvSpPr/>
          <p:nvPr/>
        </p:nvSpPr>
        <p:spPr>
          <a:xfrm>
            <a:off x="827584" y="2826514"/>
            <a:ext cx="722395" cy="276999"/>
          </a:xfrm>
          <a:prstGeom prst="rect">
            <a:avLst/>
          </a:prstGeom>
          <a:noFill/>
          <a:ln>
            <a:noFill/>
          </a:ln>
        </p:spPr>
        <p:txBody>
          <a:bodyPr wrap="square" anchor="ctr">
            <a:spAutoFit/>
          </a:bodyPr>
          <a:lstStyle/>
          <a:p>
            <a:pPr lvl="0"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a:t>
            </a:r>
            <a:endParaRPr kumimoji="1" lang="ko-KR" altLang="en-US" sz="1200" dirty="0">
              <a:solidFill>
                <a:prstClr val="black"/>
              </a:solidFill>
              <a:latin typeface="굴림" pitchFamily="50" charset="-127"/>
              <a:ea typeface="굴림" pitchFamily="50" charset="-127"/>
            </a:endParaRPr>
          </a:p>
        </p:txBody>
      </p:sp>
      <p:sp>
        <p:nvSpPr>
          <p:cNvPr id="60" name="직사각형 13"/>
          <p:cNvSpPr>
            <a:spLocks noChangeArrowheads="1"/>
          </p:cNvSpPr>
          <p:nvPr/>
        </p:nvSpPr>
        <p:spPr bwMode="auto">
          <a:xfrm>
            <a:off x="1691680" y="2856563"/>
            <a:ext cx="2157925" cy="2923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Type ...</a:t>
            </a:r>
            <a:endParaRPr kumimoji="1" lang="ko-KR" altLang="en-US" sz="1300" i="1" dirty="0" smtClean="0">
              <a:solidFill>
                <a:schemeClr val="bg1">
                  <a:lumMod val="50000"/>
                </a:schemeClr>
              </a:solidFill>
              <a:latin typeface="굴림" pitchFamily="50" charset="-127"/>
              <a:ea typeface="굴림" pitchFamily="50" charset="-127"/>
            </a:endParaRPr>
          </a:p>
        </p:txBody>
      </p:sp>
      <p:sp>
        <p:nvSpPr>
          <p:cNvPr id="61" name="직사각형 60"/>
          <p:cNvSpPr/>
          <p:nvPr/>
        </p:nvSpPr>
        <p:spPr>
          <a:xfrm>
            <a:off x="827584" y="3186554"/>
            <a:ext cx="722395" cy="276999"/>
          </a:xfrm>
          <a:prstGeom prst="rect">
            <a:avLst/>
          </a:prstGeom>
          <a:noFill/>
          <a:ln>
            <a:noFill/>
          </a:ln>
        </p:spPr>
        <p:txBody>
          <a:bodyPr wrap="square" anchor="ctr">
            <a:spAutoFit/>
          </a:bodyPr>
          <a:lstStyle/>
          <a:p>
            <a:pPr lvl="0"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a:t>
            </a:r>
            <a:endParaRPr kumimoji="1" lang="ko-KR" altLang="en-US" sz="1200" dirty="0">
              <a:solidFill>
                <a:prstClr val="black"/>
              </a:solidFill>
              <a:latin typeface="굴림" pitchFamily="50" charset="-127"/>
              <a:ea typeface="굴림" pitchFamily="50" charset="-127"/>
            </a:endParaRPr>
          </a:p>
        </p:txBody>
      </p:sp>
      <p:sp>
        <p:nvSpPr>
          <p:cNvPr id="62" name="직사각형 13"/>
          <p:cNvSpPr>
            <a:spLocks noChangeArrowheads="1"/>
          </p:cNvSpPr>
          <p:nvPr/>
        </p:nvSpPr>
        <p:spPr bwMode="auto">
          <a:xfrm>
            <a:off x="1691680" y="3186554"/>
            <a:ext cx="2157925" cy="2923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fontAlgn="base">
              <a:spcBef>
                <a:spcPct val="0"/>
              </a:spcBef>
              <a:spcAft>
                <a:spcPct val="0"/>
              </a:spcAft>
            </a:pPr>
            <a:r>
              <a:rPr kumimoji="1" lang="en-US" altLang="ko-KR" sz="1300" i="1" dirty="0" smtClean="0">
                <a:solidFill>
                  <a:schemeClr val="bg1">
                    <a:lumMod val="50000"/>
                  </a:schemeClr>
                </a:solidFill>
                <a:latin typeface="굴림" pitchFamily="50" charset="-127"/>
                <a:ea typeface="굴림" pitchFamily="50" charset="-127"/>
              </a:rPr>
              <a:t>Type ...</a:t>
            </a:r>
            <a:endParaRPr kumimoji="1" lang="ko-KR" altLang="en-US" sz="1300" i="1" dirty="0" smtClean="0">
              <a:solidFill>
                <a:schemeClr val="bg1">
                  <a:lumMod val="50000"/>
                </a:schemeClr>
              </a:solidFill>
              <a:latin typeface="굴림" pitchFamily="50" charset="-127"/>
              <a:ea typeface="굴림" pitchFamily="50" charset="-127"/>
            </a:endParaRPr>
          </a:p>
        </p:txBody>
      </p:sp>
      <p:pic>
        <p:nvPicPr>
          <p:cNvPr id="6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0595" y="3861048"/>
            <a:ext cx="1784758" cy="1051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4" name="직사각형 63"/>
          <p:cNvSpPr/>
          <p:nvPr/>
        </p:nvSpPr>
        <p:spPr>
          <a:xfrm>
            <a:off x="498475" y="5302949"/>
            <a:ext cx="3391686" cy="646331"/>
          </a:xfrm>
          <a:prstGeom prst="rect">
            <a:avLst/>
          </a:prstGeom>
          <a:noFill/>
          <a:ln>
            <a:noFill/>
          </a:ln>
        </p:spPr>
        <p:txBody>
          <a:bodyPr wrap="square">
            <a:spAutoFit/>
          </a:bodyPr>
          <a:lstStyle/>
          <a:p>
            <a:pPr lvl="0" fontAlgn="base">
              <a:spcBef>
                <a:spcPct val="0"/>
              </a:spcBef>
              <a:spcAft>
                <a:spcPct val="0"/>
              </a:spcAft>
              <a:defRPr/>
            </a:pPr>
            <a:r>
              <a:rPr kumimoji="1" lang="en-US" altLang="ko-KR" sz="1200" b="1" dirty="0" smtClean="0">
                <a:solidFill>
                  <a:srgbClr val="0070C0"/>
                </a:solidFill>
                <a:latin typeface="굴림" pitchFamily="50" charset="-127"/>
                <a:ea typeface="굴림" pitchFamily="50" charset="-127"/>
              </a:rPr>
              <a:t>John Smith </a:t>
            </a:r>
            <a:r>
              <a:rPr kumimoji="1" lang="en-US" altLang="ko-KR" sz="1200" dirty="0" smtClean="0">
                <a:solidFill>
                  <a:prstClr val="black"/>
                </a:solidFill>
                <a:latin typeface="굴림" pitchFamily="50" charset="-127"/>
                <a:ea typeface="굴림" pitchFamily="50" charset="-127"/>
              </a:rPr>
              <a:t>wants to get your electronic name card made by </a:t>
            </a:r>
            <a:r>
              <a:rPr kumimoji="1" lang="en-US" altLang="ko-KR" sz="1200" b="1" dirty="0" smtClean="0">
                <a:solidFill>
                  <a:schemeClr val="accent1"/>
                </a:solidFill>
                <a:latin typeface="굴림" pitchFamily="50" charset="-127"/>
                <a:ea typeface="굴림" pitchFamily="50" charset="-127"/>
              </a:rPr>
              <a:t>ABC card</a:t>
            </a:r>
            <a:r>
              <a:rPr kumimoji="1" lang="en-US" altLang="ko-KR" sz="1200" b="1" dirty="0" smtClean="0">
                <a:solidFill>
                  <a:srgbClr val="0070C0"/>
                </a:solidFill>
                <a:latin typeface="굴림" pitchFamily="50" charset="-127"/>
                <a:ea typeface="굴림" pitchFamily="50" charset="-127"/>
              </a:rPr>
              <a:t> </a:t>
            </a:r>
            <a:r>
              <a:rPr kumimoji="1" lang="en-US" altLang="ko-KR" sz="1200" dirty="0" smtClean="0">
                <a:latin typeface="굴림" pitchFamily="50" charset="-127"/>
                <a:ea typeface="굴림" pitchFamily="50" charset="-127"/>
              </a:rPr>
              <a:t>to keep in touch with you.</a:t>
            </a:r>
            <a:endParaRPr kumimoji="1" lang="ko-KR" altLang="en-US" sz="1200" dirty="0">
              <a:latin typeface="굴림" pitchFamily="50" charset="-127"/>
              <a:ea typeface="굴림" pitchFamily="50" charset="-127"/>
            </a:endParaRPr>
          </a:p>
        </p:txBody>
      </p:sp>
      <p:graphicFrame>
        <p:nvGraphicFramePr>
          <p:cNvPr id="65" name="표 64"/>
          <p:cNvGraphicFramePr>
            <a:graphicFrameLocks noGrp="1"/>
          </p:cNvGraphicFramePr>
          <p:nvPr>
            <p:extLst>
              <p:ext uri="{D42A27DB-BD31-4B8C-83A1-F6EECF244321}">
                <p14:modId xmlns:p14="http://schemas.microsoft.com/office/powerpoint/2010/main" xmlns="" val="3782829362"/>
              </p:ext>
            </p:extLst>
          </p:nvPr>
        </p:nvGraphicFramePr>
        <p:xfrm>
          <a:off x="467544" y="3573016"/>
          <a:ext cx="3630035" cy="289574"/>
        </p:xfrm>
        <a:graphic>
          <a:graphicData uri="http://schemas.openxmlformats.org/drawingml/2006/table">
            <a:tbl>
              <a:tblPr firstRow="1" bandRow="1">
                <a:tableStyleId>{5C22544A-7EE6-4342-B048-85BDC9FD1C3A}</a:tableStyleId>
              </a:tblPr>
              <a:tblGrid>
                <a:gridCol w="3630035"/>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Message</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66" name="직사각형 65"/>
          <p:cNvSpPr/>
          <p:nvPr/>
        </p:nvSpPr>
        <p:spPr>
          <a:xfrm>
            <a:off x="480596" y="3861048"/>
            <a:ext cx="3618330" cy="2596937"/>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p:cNvSpPr>
            <a:spLocks/>
          </p:cNvSpPr>
          <p:nvPr/>
        </p:nvSpPr>
        <p:spPr>
          <a:xfrm>
            <a:off x="529853" y="6021288"/>
            <a:ext cx="3527797" cy="432048"/>
          </a:xfrm>
          <a:prstGeom prst="rect">
            <a:avLst/>
          </a:prstGeom>
          <a:ln>
            <a:solidFill>
              <a:schemeClr val="accent1">
                <a:shade val="50000"/>
              </a:schemeClr>
            </a:solidFill>
          </a:ln>
        </p:spPr>
        <p:txBody>
          <a:bodyPr wrap="none"/>
          <a:lstStyle/>
          <a:p>
            <a:pPr fontAlgn="base">
              <a:spcBef>
                <a:spcPct val="0"/>
              </a:spcBef>
              <a:spcAft>
                <a:spcPct val="0"/>
              </a:spcAft>
              <a:defRPr/>
            </a:pPr>
            <a:r>
              <a:rPr kumimoji="1" lang="en-US" altLang="ko-KR" sz="1200" b="1" i="1" dirty="0" smtClean="0">
                <a:solidFill>
                  <a:prstClr val="black"/>
                </a:solidFill>
                <a:latin typeface="굴림" pitchFamily="50" charset="-127"/>
                <a:ea typeface="굴림" pitchFamily="50" charset="-127"/>
              </a:rPr>
              <a:t>Type your messages...</a:t>
            </a:r>
            <a:endParaRPr kumimoji="1" lang="ko-KR" altLang="en-US" sz="1200" b="1" i="1" dirty="0">
              <a:solidFill>
                <a:prstClr val="black"/>
              </a:solidFill>
              <a:latin typeface="굴림" pitchFamily="50" charset="-127"/>
              <a:ea typeface="굴림" pitchFamily="50" charset="-127"/>
            </a:endParaRPr>
          </a:p>
        </p:txBody>
      </p:sp>
      <p:sp>
        <p:nvSpPr>
          <p:cNvPr id="68" name="직사각형 67"/>
          <p:cNvSpPr/>
          <p:nvPr/>
        </p:nvSpPr>
        <p:spPr>
          <a:xfrm>
            <a:off x="2298700" y="3934217"/>
            <a:ext cx="1784941" cy="430887"/>
          </a:xfrm>
          <a:prstGeom prst="rect">
            <a:avLst/>
          </a:prstGeom>
          <a:ln>
            <a:solidFill>
              <a:srgbClr val="000000"/>
            </a:solidFill>
          </a:ln>
        </p:spPr>
        <p:txBody>
          <a:bodyPr wrap="square">
            <a:spAutoFit/>
          </a:bodyPr>
          <a:lstStyle/>
          <a:p>
            <a:pPr lvl="0" fontAlgn="base">
              <a:spcBef>
                <a:spcPct val="0"/>
              </a:spcBef>
              <a:spcAft>
                <a:spcPct val="0"/>
              </a:spcAft>
              <a:defRPr/>
            </a:pPr>
            <a:r>
              <a:rPr kumimoji="1" lang="en-US" altLang="ko-KR" sz="1100" b="1" dirty="0" smtClean="0">
                <a:solidFill>
                  <a:srgbClr val="0070C0"/>
                </a:solidFill>
                <a:latin typeface="굴림" pitchFamily="50" charset="-127"/>
                <a:ea typeface="굴림" pitchFamily="50" charset="-127"/>
              </a:rPr>
              <a:t>Make the name card</a:t>
            </a:r>
          </a:p>
          <a:p>
            <a:pPr lvl="0" fontAlgn="base">
              <a:spcBef>
                <a:spcPct val="0"/>
              </a:spcBef>
              <a:spcAft>
                <a:spcPct val="0"/>
              </a:spcAft>
              <a:defRPr/>
            </a:pPr>
            <a:r>
              <a:rPr kumimoji="1" lang="en-US" altLang="ko-KR" sz="1100" b="1" dirty="0" smtClean="0">
                <a:solidFill>
                  <a:srgbClr val="0070C0"/>
                </a:solidFill>
                <a:latin typeface="굴림" pitchFamily="50" charset="-127"/>
                <a:ea typeface="굴림" pitchFamily="50" charset="-127"/>
              </a:rPr>
              <a:t>With ABC card</a:t>
            </a:r>
            <a:endParaRPr kumimoji="1" lang="ko-KR" altLang="en-US" sz="1100" dirty="0">
              <a:solidFill>
                <a:prstClr val="black"/>
              </a:solidFill>
              <a:latin typeface="굴림" pitchFamily="50" charset="-127"/>
              <a:ea typeface="굴림" pitchFamily="50" charset="-127"/>
            </a:endParaRPr>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41776" y="2526574"/>
            <a:ext cx="1835093" cy="30584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 name="직사각형 70"/>
          <p:cNvSpPr/>
          <p:nvPr/>
        </p:nvSpPr>
        <p:spPr>
          <a:xfrm>
            <a:off x="2267744" y="4829309"/>
            <a:ext cx="1831182" cy="430887"/>
          </a:xfrm>
          <a:prstGeom prst="rect">
            <a:avLst/>
          </a:prstGeom>
          <a:ln>
            <a:solidFill>
              <a:srgbClr val="000000"/>
            </a:solidFill>
          </a:ln>
        </p:spPr>
        <p:txBody>
          <a:bodyPr wrap="square">
            <a:spAutoFit/>
          </a:bodyPr>
          <a:lstStyle/>
          <a:p>
            <a:pPr lvl="0"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Send the contact info without </a:t>
            </a:r>
            <a:r>
              <a:rPr kumimoji="1" lang="en-US" altLang="ko-KR" sz="1100" dirty="0" smtClean="0">
                <a:solidFill>
                  <a:prstClr val="black"/>
                </a:solidFill>
                <a:latin typeface="굴림" pitchFamily="50" charset="-127"/>
                <a:ea typeface="굴림" pitchFamily="50" charset="-127"/>
              </a:rPr>
              <a:t>ABC card</a:t>
            </a:r>
            <a:endParaRPr kumimoji="1" lang="ko-KR" altLang="en-US" sz="1100" dirty="0">
              <a:solidFill>
                <a:prstClr val="black"/>
              </a:solidFill>
              <a:latin typeface="굴림" pitchFamily="50" charset="-127"/>
              <a:ea typeface="굴림" pitchFamily="50" charset="-127"/>
            </a:endParaRPr>
          </a:p>
        </p:txBody>
      </p:sp>
      <p:sp>
        <p:nvSpPr>
          <p:cNvPr id="72" name="직사각형 71"/>
          <p:cNvSpPr/>
          <p:nvPr/>
        </p:nvSpPr>
        <p:spPr>
          <a:xfrm>
            <a:off x="2298700" y="4462626"/>
            <a:ext cx="1800226" cy="261610"/>
          </a:xfrm>
          <a:prstGeom prst="rect">
            <a:avLst/>
          </a:prstGeom>
          <a:ln>
            <a:solidFill>
              <a:srgbClr val="000000"/>
            </a:solidFill>
          </a:ln>
        </p:spPr>
        <p:txBody>
          <a:bodyPr wrap="square">
            <a:spAutoFit/>
          </a:bodyPr>
          <a:lstStyle/>
          <a:p>
            <a:pPr lvl="0"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Explore </a:t>
            </a:r>
            <a:r>
              <a:rPr kumimoji="1" lang="en-US" altLang="ko-KR" sz="1100" dirty="0" smtClean="0">
                <a:solidFill>
                  <a:prstClr val="black"/>
                </a:solidFill>
                <a:latin typeface="굴림" pitchFamily="50" charset="-127"/>
                <a:ea typeface="굴림" pitchFamily="50" charset="-127"/>
              </a:rPr>
              <a:t>ABC card</a:t>
            </a:r>
            <a:endParaRPr kumimoji="1" lang="ko-KR" altLang="en-US" sz="1100"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24342416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47</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8531" y="2420888"/>
            <a:ext cx="1535112" cy="90487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801" name="직사각형 13"/>
          <p:cNvSpPr>
            <a:spLocks noChangeArrowheads="1"/>
          </p:cNvSpPr>
          <p:nvPr/>
        </p:nvSpPr>
        <p:spPr bwMode="auto">
          <a:xfrm>
            <a:off x="468313" y="3351336"/>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xmlns="" val="2449718433"/>
              </p:ext>
            </p:extLst>
          </p:nvPr>
        </p:nvGraphicFramePr>
        <p:xfrm>
          <a:off x="457201" y="3621575"/>
          <a:ext cx="3600449" cy="457214"/>
        </p:xfrm>
        <a:graphic>
          <a:graphicData uri="http://schemas.openxmlformats.org/drawingml/2006/table">
            <a:tbl>
              <a:tblPr firstRow="1" bandRow="1">
                <a:tableStyleId>{5C22544A-7EE6-4342-B048-85BDC9FD1C3A}</a:tableStyleId>
              </a:tblPr>
              <a:tblGrid>
                <a:gridCol w="758920"/>
                <a:gridCol w="1000852"/>
                <a:gridCol w="879886"/>
                <a:gridCol w="960791"/>
              </a:tblGrid>
              <a:tr h="312738">
                <a:tc>
                  <a:txBody>
                    <a:bodyPr/>
                    <a:lstStyle/>
                    <a:p>
                      <a:pPr marL="0" algn="ctr" rtl="0" eaLnBrk="1" latinLnBrk="1" hangingPunct="1"/>
                      <a:r>
                        <a:rPr kumimoji="0" lang="en-US" altLang="ko-KR" sz="1200" kern="1200" dirty="0" smtClean="0">
                          <a:solidFill>
                            <a:schemeClr val="dk1"/>
                          </a:solidFill>
                          <a:latin typeface="+mn-lt"/>
                          <a:ea typeface="+mn-ea"/>
                          <a:cs typeface="+mn-cs"/>
                        </a:rPr>
                        <a:t>News</a:t>
                      </a:r>
                      <a:endParaRPr kumimoji="0" lang="ko-KR" altLang="en-US" sz="12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Messages(</a:t>
                      </a:r>
                      <a:r>
                        <a:rPr kumimoji="0" lang="en-US" altLang="ko-KR" sz="1200" kern="1200" dirty="0" smtClean="0">
                          <a:solidFill>
                            <a:srgbClr val="0033CC"/>
                          </a:solidFill>
                          <a:latin typeface="+mn-lt"/>
                          <a:ea typeface="+mn-ea"/>
                          <a:cs typeface="+mn-cs"/>
                        </a:rPr>
                        <a:t>2</a:t>
                      </a:r>
                      <a:r>
                        <a:rPr kumimoji="0" lang="en-US" altLang="ko-KR" sz="1200" kern="1200" dirty="0" smtClean="0">
                          <a:solidFill>
                            <a:schemeClr val="dk1"/>
                          </a:solidFill>
                          <a:latin typeface="+mn-lt"/>
                          <a:ea typeface="+mn-ea"/>
                          <a:cs typeface="+mn-cs"/>
                        </a:rPr>
                        <a:t>)</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Memo &amp; Schedule</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200" kern="1200" dirty="0" smtClean="0">
                          <a:solidFill>
                            <a:schemeClr val="dk1"/>
                          </a:solidFill>
                          <a:latin typeface="+mn-lt"/>
                          <a:ea typeface="+mn-ea"/>
                          <a:cs typeface="+mn-cs"/>
                        </a:rPr>
                        <a:t>Tools</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r>
            </a:tbl>
          </a:graphicData>
        </a:graphic>
      </p:graphicFrame>
      <p:graphicFrame>
        <p:nvGraphicFramePr>
          <p:cNvPr id="14" name="표 13"/>
          <p:cNvGraphicFramePr>
            <a:graphicFrameLocks noGrp="1"/>
          </p:cNvGraphicFramePr>
          <p:nvPr>
            <p:extLst>
              <p:ext uri="{D42A27DB-BD31-4B8C-83A1-F6EECF244321}">
                <p14:modId xmlns:p14="http://schemas.microsoft.com/office/powerpoint/2010/main" xmlns="" val="2239324660"/>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2944802598"/>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752352"/>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other person’s </a:t>
            </a:r>
            <a:r>
              <a:rPr kumimoji="0" lang="en-US" altLang="ko-KR" sz="1100" dirty="0" err="1" smtClean="0">
                <a:solidFill>
                  <a:prstClr val="black"/>
                </a:solidFill>
                <a:latin typeface="Constantia" pitchFamily="18" charset="0"/>
                <a:ea typeface="HY신명조" pitchFamily="18" charset="-127"/>
              </a:rPr>
              <a:t>nam</a:t>
            </a:r>
            <a:r>
              <a:rPr kumimoji="0" lang="en-US" altLang="ko-KR" sz="1100" dirty="0" smtClean="0">
                <a:solidFill>
                  <a:prstClr val="black"/>
                </a:solidFill>
                <a:latin typeface="Constantia" pitchFamily="18" charset="0"/>
                <a:ea typeface="HY신명조" pitchFamily="18" charset="-127"/>
              </a:rPr>
              <a:t> </a:t>
            </a:r>
            <a:r>
              <a:rPr kumimoji="0" lang="en-US" altLang="ko-KR" sz="1100" dirty="0" err="1" smtClean="0">
                <a:solidFill>
                  <a:prstClr val="black"/>
                </a:solidFill>
                <a:latin typeface="Constantia" pitchFamily="18" charset="0"/>
                <a:ea typeface="HY신명조" pitchFamily="18" charset="-127"/>
              </a:rPr>
              <a:t>ecard</a:t>
            </a: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
        <p:nvSpPr>
          <p:cNvPr id="19"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News there will be any information which the owner of the card posted with the option that other persons’ comment will show up ort not.</a:t>
            </a:r>
          </a:p>
          <a:p>
            <a:r>
              <a:rPr lang="en-US" altLang="ko-KR" sz="1400" dirty="0" smtClean="0"/>
              <a:t>In the History, there will be the history of activities related to the selected card between the user and its owner like sending/receiving/exchanging/sharing/updating, meeting, scheduling, conferencing, etc.</a:t>
            </a:r>
          </a:p>
          <a:p>
            <a:endParaRPr lang="en-US" altLang="ko-KR" sz="1400" dirty="0" smtClean="0"/>
          </a:p>
          <a:p>
            <a:endParaRPr lang="en-US" altLang="ko-KR" sz="1400" dirty="0" smtClean="0"/>
          </a:p>
        </p:txBody>
      </p:sp>
      <p:pic>
        <p:nvPicPr>
          <p:cNvPr id="2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3934" y="4063023"/>
            <a:ext cx="1456556" cy="123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1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7544" y="1448916"/>
            <a:ext cx="1185012" cy="8708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 name="Picture 37"/>
          <p:cNvPicPr>
            <a:picLocks noChangeAspect="1" noChangeArrowheads="1"/>
          </p:cNvPicPr>
          <p:nvPr/>
        </p:nvPicPr>
        <p:blipFill>
          <a:blip r:embed="rId5"/>
          <a:srcRect/>
          <a:stretch>
            <a:fillRect/>
          </a:stretch>
        </p:blipFill>
        <p:spPr bwMode="auto">
          <a:xfrm>
            <a:off x="460375" y="4087733"/>
            <a:ext cx="3606800" cy="2478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 name="Picture 16"/>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21753"/>
          <a:stretch/>
        </p:blipFill>
        <p:spPr bwMode="auto">
          <a:xfrm>
            <a:off x="467288" y="4112443"/>
            <a:ext cx="415114" cy="3898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522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48</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63" y="1752352"/>
            <a:ext cx="1535112" cy="90487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801" name="직사각형 13"/>
          <p:cNvSpPr>
            <a:spLocks noChangeArrowheads="1"/>
          </p:cNvSpPr>
          <p:nvPr/>
        </p:nvSpPr>
        <p:spPr bwMode="auto">
          <a:xfrm>
            <a:off x="468313" y="2708920"/>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4" name="표 13"/>
          <p:cNvGraphicFramePr>
            <a:graphicFrameLocks noGrp="1"/>
          </p:cNvGraphicFramePr>
          <p:nvPr>
            <p:extLst>
              <p:ext uri="{D42A27DB-BD31-4B8C-83A1-F6EECF244321}">
                <p14:modId xmlns:p14="http://schemas.microsoft.com/office/powerpoint/2010/main" xmlns="" val="1800904241"/>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1990019930"/>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752352"/>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other person’s </a:t>
            </a:r>
            <a:r>
              <a:rPr kumimoji="0" lang="en-US" altLang="ko-KR" sz="1100" dirty="0" err="1" smtClean="0">
                <a:solidFill>
                  <a:prstClr val="black"/>
                </a:solidFill>
                <a:latin typeface="Constantia" pitchFamily="18" charset="0"/>
                <a:ea typeface="HY신명조" pitchFamily="18" charset="-127"/>
              </a:rPr>
              <a:t>namecard</a:t>
            </a: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063" y="3670610"/>
            <a:ext cx="3600450" cy="2873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Messages there will be chatting place with support of emoticon, file transfer and so on between the user and the card owner. </a:t>
            </a:r>
          </a:p>
          <a:p>
            <a:r>
              <a:rPr lang="en-US" altLang="ko-KR" sz="1400" dirty="0" smtClean="0"/>
              <a:t>If the parties have ID in the same chatting tools like Skype, Viper, QQ, </a:t>
            </a:r>
            <a:r>
              <a:rPr lang="en-US" altLang="ko-KR" sz="1400" dirty="0" err="1" smtClean="0"/>
              <a:t>Kakaotalk</a:t>
            </a:r>
            <a:r>
              <a:rPr lang="en-US" altLang="ko-KR" sz="1400" dirty="0" smtClean="0"/>
              <a:t>, etc. could go to these tools’ chatting place.</a:t>
            </a:r>
          </a:p>
          <a:p>
            <a:r>
              <a:rPr lang="en-US" altLang="ko-KR" sz="1400" dirty="0" smtClean="0"/>
              <a:t>About the Message screen, please refer to the chatting screen in the app </a:t>
            </a:r>
            <a:r>
              <a:rPr lang="en-US" altLang="ko-KR" sz="1400" dirty="0" err="1" smtClean="0"/>
              <a:t>Kakaotalk</a:t>
            </a:r>
            <a:r>
              <a:rPr lang="en-US" altLang="ko-KR" sz="1400" dirty="0" smtClean="0"/>
              <a:t>.</a:t>
            </a:r>
          </a:p>
          <a:p>
            <a:endParaRPr lang="en-US" altLang="ko-KR" sz="1400" dirty="0" smtClean="0"/>
          </a:p>
          <a:p>
            <a:pPr marL="0" indent="0">
              <a:buNone/>
            </a:pPr>
            <a:endParaRPr lang="en-US" altLang="ko-KR" sz="1400" dirty="0" smtClean="0"/>
          </a:p>
          <a:p>
            <a:endParaRPr lang="en-US" altLang="ko-KR" sz="1400" dirty="0" smtClean="0"/>
          </a:p>
          <a:p>
            <a:endParaRPr lang="en-US" altLang="ko-KR" sz="1400" dirty="0" smtClean="0"/>
          </a:p>
        </p:txBody>
      </p:sp>
      <p:graphicFrame>
        <p:nvGraphicFramePr>
          <p:cNvPr id="20" name="표 19"/>
          <p:cNvGraphicFramePr>
            <a:graphicFrameLocks noGrp="1"/>
          </p:cNvGraphicFramePr>
          <p:nvPr>
            <p:extLst>
              <p:ext uri="{D42A27DB-BD31-4B8C-83A1-F6EECF244321}">
                <p14:modId xmlns:p14="http://schemas.microsoft.com/office/powerpoint/2010/main" xmlns="" val="1957129595"/>
              </p:ext>
            </p:extLst>
          </p:nvPr>
        </p:nvGraphicFramePr>
        <p:xfrm>
          <a:off x="457201" y="3403834"/>
          <a:ext cx="3600449" cy="457214"/>
        </p:xfrm>
        <a:graphic>
          <a:graphicData uri="http://schemas.openxmlformats.org/drawingml/2006/table">
            <a:tbl>
              <a:tblPr firstRow="1" bandRow="1">
                <a:tableStyleId>{5C22544A-7EE6-4342-B048-85BDC9FD1C3A}</a:tableStyleId>
              </a:tblPr>
              <a:tblGrid>
                <a:gridCol w="758920"/>
                <a:gridCol w="1000852"/>
                <a:gridCol w="879886"/>
                <a:gridCol w="960791"/>
              </a:tblGrid>
              <a:tr h="312738">
                <a:tc>
                  <a:txBody>
                    <a:bodyPr/>
                    <a:lstStyle/>
                    <a:p>
                      <a:pPr marL="0" algn="ctr" rtl="0" eaLnBrk="1" latinLnBrk="1" hangingPunct="1"/>
                      <a:r>
                        <a:rPr kumimoji="0" lang="en-US" altLang="ko-KR" sz="1200" kern="1200" dirty="0" smtClean="0">
                          <a:solidFill>
                            <a:schemeClr val="dk1"/>
                          </a:solidFill>
                          <a:latin typeface="+mn-lt"/>
                          <a:ea typeface="+mn-ea"/>
                          <a:cs typeface="+mn-cs"/>
                        </a:rPr>
                        <a:t>News</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Messages(</a:t>
                      </a:r>
                      <a:r>
                        <a:rPr kumimoji="0" lang="en-US" altLang="ko-KR" sz="1200" kern="1200" dirty="0" smtClean="0">
                          <a:solidFill>
                            <a:srgbClr val="0033CC"/>
                          </a:solidFill>
                          <a:latin typeface="+mn-lt"/>
                          <a:ea typeface="+mn-ea"/>
                          <a:cs typeface="+mn-cs"/>
                        </a:rPr>
                        <a:t>2</a:t>
                      </a:r>
                      <a:r>
                        <a:rPr kumimoji="0" lang="en-US" altLang="ko-KR" sz="1200" kern="1200" dirty="0" smtClean="0">
                          <a:solidFill>
                            <a:schemeClr val="dk1"/>
                          </a:solidFill>
                          <a:latin typeface="+mn-lt"/>
                          <a:ea typeface="+mn-ea"/>
                          <a:cs typeface="+mn-cs"/>
                        </a:rPr>
                        <a:t>)</a:t>
                      </a:r>
                      <a:endParaRPr kumimoji="0" lang="ko-KR" altLang="en-US" sz="12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Memo &amp; Schedule</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200" kern="1200" dirty="0" smtClean="0">
                          <a:solidFill>
                            <a:schemeClr val="dk1"/>
                          </a:solidFill>
                          <a:latin typeface="+mn-lt"/>
                          <a:ea typeface="+mn-ea"/>
                          <a:cs typeface="+mn-cs"/>
                        </a:rPr>
                        <a:t>Tools</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r>
            </a:tbl>
          </a:graphicData>
        </a:graphic>
      </p:graphicFrame>
    </p:spTree>
    <p:extLst>
      <p:ext uri="{BB962C8B-B14F-4D97-AF65-F5344CB8AC3E}">
        <p14:creationId xmlns:p14="http://schemas.microsoft.com/office/powerpoint/2010/main" xmlns="" val="32617281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49</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63" y="1752352"/>
            <a:ext cx="1535112" cy="90487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801" name="직사각형 13"/>
          <p:cNvSpPr>
            <a:spLocks noChangeArrowheads="1"/>
          </p:cNvSpPr>
          <p:nvPr/>
        </p:nvSpPr>
        <p:spPr bwMode="auto">
          <a:xfrm>
            <a:off x="468313" y="2847280"/>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4" name="표 13"/>
          <p:cNvGraphicFramePr>
            <a:graphicFrameLocks noGrp="1"/>
          </p:cNvGraphicFramePr>
          <p:nvPr>
            <p:extLst>
              <p:ext uri="{D42A27DB-BD31-4B8C-83A1-F6EECF244321}">
                <p14:modId xmlns:p14="http://schemas.microsoft.com/office/powerpoint/2010/main" xmlns="" val="1488051397"/>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1990019930"/>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752352"/>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other person’s </a:t>
            </a:r>
            <a:r>
              <a:rPr kumimoji="0" lang="en-US" altLang="ko-KR" sz="1100" dirty="0" err="1" smtClean="0">
                <a:solidFill>
                  <a:prstClr val="black"/>
                </a:solidFill>
                <a:latin typeface="Constantia" pitchFamily="18" charset="0"/>
                <a:ea typeface="HY신명조" pitchFamily="18" charset="-127"/>
              </a:rPr>
              <a:t>namecard</a:t>
            </a: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graphicFrame>
        <p:nvGraphicFramePr>
          <p:cNvPr id="21" name="표 20"/>
          <p:cNvGraphicFramePr>
            <a:graphicFrameLocks noGrp="1"/>
          </p:cNvGraphicFramePr>
          <p:nvPr>
            <p:extLst>
              <p:ext uri="{D42A27DB-BD31-4B8C-83A1-F6EECF244321}">
                <p14:modId xmlns:p14="http://schemas.microsoft.com/office/powerpoint/2010/main" xmlns="" val="231653210"/>
              </p:ext>
            </p:extLst>
          </p:nvPr>
        </p:nvGraphicFramePr>
        <p:xfrm>
          <a:off x="457201" y="3403834"/>
          <a:ext cx="3600449" cy="457214"/>
        </p:xfrm>
        <a:graphic>
          <a:graphicData uri="http://schemas.openxmlformats.org/drawingml/2006/table">
            <a:tbl>
              <a:tblPr firstRow="1" bandRow="1">
                <a:tableStyleId>{5C22544A-7EE6-4342-B048-85BDC9FD1C3A}</a:tableStyleId>
              </a:tblPr>
              <a:tblGrid>
                <a:gridCol w="758920"/>
                <a:gridCol w="1000852"/>
                <a:gridCol w="879886"/>
                <a:gridCol w="960791"/>
              </a:tblGrid>
              <a:tr h="312738">
                <a:tc>
                  <a:txBody>
                    <a:bodyPr/>
                    <a:lstStyle/>
                    <a:p>
                      <a:pPr marL="0" algn="ctr" rtl="0" eaLnBrk="1" latinLnBrk="1" hangingPunct="1"/>
                      <a:r>
                        <a:rPr kumimoji="0" lang="en-US" altLang="ko-KR" sz="1200" kern="1200" dirty="0" smtClean="0">
                          <a:solidFill>
                            <a:schemeClr val="dk1"/>
                          </a:solidFill>
                          <a:latin typeface="+mn-lt"/>
                          <a:ea typeface="+mn-ea"/>
                          <a:cs typeface="+mn-cs"/>
                        </a:rPr>
                        <a:t>News</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Messages(</a:t>
                      </a:r>
                      <a:r>
                        <a:rPr kumimoji="0" lang="en-US" altLang="ko-KR" sz="1200" kern="1200" dirty="0" smtClean="0">
                          <a:solidFill>
                            <a:srgbClr val="0033CC"/>
                          </a:solidFill>
                          <a:latin typeface="+mn-lt"/>
                          <a:ea typeface="+mn-ea"/>
                          <a:cs typeface="+mn-cs"/>
                        </a:rPr>
                        <a:t>2</a:t>
                      </a:r>
                      <a:r>
                        <a:rPr kumimoji="0" lang="en-US" altLang="ko-KR" sz="1200" kern="1200" dirty="0" smtClean="0">
                          <a:solidFill>
                            <a:schemeClr val="dk1"/>
                          </a:solidFill>
                          <a:latin typeface="+mn-lt"/>
                          <a:ea typeface="+mn-ea"/>
                          <a:cs typeface="+mn-cs"/>
                        </a:rPr>
                        <a:t>)</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Memo &amp; Schedule</a:t>
                      </a:r>
                      <a:endParaRPr kumimoji="0" lang="ko-KR" altLang="en-US" sz="1200" kern="1200" dirty="0">
                        <a:solidFill>
                          <a:schemeClr val="dk1"/>
                        </a:solidFill>
                        <a:latin typeface="+mn-lt"/>
                        <a:ea typeface="+mn-ea"/>
                        <a:cs typeface="+mn-cs"/>
                      </a:endParaRPr>
                    </a:p>
                  </a:txBody>
                  <a:tcPr marL="91438" marR="91438" marT="45727" marB="45727">
                    <a:solidFill>
                      <a:srgbClr val="FFFF0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200" kern="1200" dirty="0" smtClean="0">
                          <a:solidFill>
                            <a:schemeClr val="dk1"/>
                          </a:solidFill>
                          <a:latin typeface="+mn-lt"/>
                          <a:ea typeface="+mn-ea"/>
                          <a:cs typeface="+mn-cs"/>
                        </a:rPr>
                        <a:t>Tools</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r>
            </a:tbl>
          </a:graphicData>
        </a:graphic>
      </p:graphicFrame>
      <p:graphicFrame>
        <p:nvGraphicFramePr>
          <p:cNvPr id="24" name="표 23"/>
          <p:cNvGraphicFramePr>
            <a:graphicFrameLocks noGrp="1"/>
          </p:cNvGraphicFramePr>
          <p:nvPr>
            <p:extLst>
              <p:ext uri="{D42A27DB-BD31-4B8C-83A1-F6EECF244321}">
                <p14:modId xmlns:p14="http://schemas.microsoft.com/office/powerpoint/2010/main" xmlns="" val="569859457"/>
              </p:ext>
            </p:extLst>
          </p:nvPr>
        </p:nvGraphicFramePr>
        <p:xfrm>
          <a:off x="457200" y="3859506"/>
          <a:ext cx="3591526" cy="289574"/>
        </p:xfrm>
        <a:graphic>
          <a:graphicData uri="http://schemas.openxmlformats.org/drawingml/2006/table">
            <a:tbl>
              <a:tblPr firstRow="1" bandRow="1">
                <a:tableStyleId>{5C22544A-7EE6-4342-B048-85BDC9FD1C3A}</a:tableStyleId>
              </a:tblPr>
              <a:tblGrid>
                <a:gridCol w="3591526"/>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Memo</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6" name="내용 개체 틀 5"/>
          <p:cNvSpPr txBox="1">
            <a:spLocks/>
          </p:cNvSpPr>
          <p:nvPr/>
        </p:nvSpPr>
        <p:spPr>
          <a:xfrm>
            <a:off x="4572000" y="980729"/>
            <a:ext cx="4125144"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Memo, the memos which the user wrote about the name card will show up with the support of writing/editing function like </a:t>
            </a:r>
            <a:r>
              <a:rPr lang="en-US" altLang="ko-KR" sz="1400" dirty="0" err="1" smtClean="0"/>
              <a:t>Evernote</a:t>
            </a:r>
            <a:r>
              <a:rPr lang="en-US" altLang="ko-KR" sz="1400" dirty="0" smtClean="0"/>
              <a:t>.</a:t>
            </a:r>
          </a:p>
          <a:p>
            <a:pPr lvl="1"/>
            <a:r>
              <a:rPr lang="en-US" altLang="ko-KR" sz="1200" dirty="0" smtClean="0"/>
              <a:t>The user can memo on the selected card or  its owner.</a:t>
            </a:r>
          </a:p>
          <a:p>
            <a:pPr lvl="1"/>
            <a:r>
              <a:rPr lang="en-US" altLang="ko-KR" sz="1200" dirty="0" smtClean="0"/>
              <a:t>User can select view type : memo matching the selected card or matching the owner of the card.</a:t>
            </a:r>
          </a:p>
          <a:p>
            <a:pPr marL="393700" lvl="1" indent="0">
              <a:buNone/>
            </a:pPr>
            <a:endParaRPr lang="en-US" altLang="ko-KR" sz="1200" dirty="0" smtClean="0"/>
          </a:p>
          <a:p>
            <a:pPr marL="0" indent="0">
              <a:buNone/>
            </a:pPr>
            <a:endParaRPr lang="en-US" altLang="ko-KR" sz="1400" dirty="0" smtClean="0"/>
          </a:p>
          <a:p>
            <a:endParaRPr lang="en-US" altLang="ko-KR" sz="1400" dirty="0" smtClean="0"/>
          </a:p>
          <a:p>
            <a:endParaRPr lang="en-US" altLang="ko-KR" sz="1400"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5579" y="4149080"/>
            <a:ext cx="3582071"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7544" y="5013176"/>
            <a:ext cx="3582071"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61728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27AC9B2D-BC8C-4204-B3F6-7B3AE4C622C7}" type="slidenum">
              <a:rPr lang="en-US" altLang="ko-KR" smtClean="0">
                <a:solidFill>
                  <a:srgbClr val="04617B">
                    <a:shade val="90000"/>
                  </a:srgbClr>
                </a:solidFill>
              </a:rPr>
              <a:pPr>
                <a:defRPr/>
              </a:pPr>
              <a:t>5</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27652" name="Rectangle 4"/>
          <p:cNvSpPr>
            <a:spLocks noChangeArrowheads="1"/>
          </p:cNvSpPr>
          <p:nvPr/>
        </p:nvSpPr>
        <p:spPr bwMode="auto">
          <a:xfrm>
            <a:off x="452438"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34" name="표 33"/>
          <p:cNvGraphicFramePr>
            <a:graphicFrameLocks noGrp="1"/>
          </p:cNvGraphicFramePr>
          <p:nvPr>
            <p:extLst>
              <p:ext uri="{D42A27DB-BD31-4B8C-83A1-F6EECF244321}">
                <p14:modId xmlns:p14="http://schemas.microsoft.com/office/powerpoint/2010/main" xmlns="" val="1735274782"/>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27667" name="내용 개체 틀 2"/>
          <p:cNvSpPr txBox="1">
            <a:spLocks/>
          </p:cNvSpPr>
          <p:nvPr/>
        </p:nvSpPr>
        <p:spPr bwMode="auto">
          <a:xfrm>
            <a:off x="684213" y="1412776"/>
            <a:ext cx="3368675" cy="2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Please select the template </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6335" y="2181303"/>
            <a:ext cx="938212" cy="518639"/>
          </a:xfrm>
          <a:prstGeom prst="rect">
            <a:avLst/>
          </a:prstGeom>
          <a:noFill/>
          <a:ln w="9525">
            <a:solidFill>
              <a:srgbClr val="00B0F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97263" y="2132857"/>
            <a:ext cx="995733" cy="561006"/>
          </a:xfrm>
          <a:prstGeom prst="rect">
            <a:avLst/>
          </a:prstGeom>
          <a:noFill/>
          <a:ln w="9525">
            <a:solidFill>
              <a:srgbClr val="00B0F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2315" y="3238789"/>
            <a:ext cx="976707" cy="5480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440112" y="3212976"/>
            <a:ext cx="1045711" cy="570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75590" y="4304144"/>
            <a:ext cx="938863" cy="514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497264" y="4304144"/>
            <a:ext cx="902498" cy="514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755576" y="2682632"/>
            <a:ext cx="1008112" cy="276999"/>
          </a:xfrm>
          <a:prstGeom prst="rect">
            <a:avLst/>
          </a:prstGeom>
          <a:noFill/>
        </p:spPr>
        <p:txBody>
          <a:bodyPr wrap="square" rtlCol="0">
            <a:spAutoFit/>
          </a:bodyPr>
          <a:lstStyle/>
          <a:p>
            <a:pPr algn="ctr"/>
            <a:r>
              <a:rPr lang="en-US" altLang="ko-KR" sz="1200" dirty="0" smtClean="0"/>
              <a:t>Blank</a:t>
            </a:r>
            <a:endParaRPr lang="ko-KR" altLang="en-US" sz="1200" dirty="0"/>
          </a:p>
        </p:txBody>
      </p:sp>
      <p:sp>
        <p:nvSpPr>
          <p:cNvPr id="18" name="TextBox 17"/>
          <p:cNvSpPr txBox="1"/>
          <p:nvPr/>
        </p:nvSpPr>
        <p:spPr>
          <a:xfrm>
            <a:off x="2555776" y="2682632"/>
            <a:ext cx="1008112" cy="276999"/>
          </a:xfrm>
          <a:prstGeom prst="rect">
            <a:avLst/>
          </a:prstGeom>
          <a:noFill/>
        </p:spPr>
        <p:txBody>
          <a:bodyPr wrap="square" rtlCol="0">
            <a:spAutoFit/>
          </a:bodyPr>
          <a:lstStyle/>
          <a:p>
            <a:pPr algn="ctr"/>
            <a:r>
              <a:rPr lang="en-US" altLang="ko-KR" sz="1200" dirty="0" smtClean="0"/>
              <a:t>Classic</a:t>
            </a:r>
            <a:endParaRPr lang="ko-KR" altLang="en-US" sz="1200" dirty="0"/>
          </a:p>
        </p:txBody>
      </p:sp>
      <p:sp>
        <p:nvSpPr>
          <p:cNvPr id="19" name="TextBox 18"/>
          <p:cNvSpPr txBox="1"/>
          <p:nvPr/>
        </p:nvSpPr>
        <p:spPr>
          <a:xfrm>
            <a:off x="611560" y="3769608"/>
            <a:ext cx="1295499" cy="276999"/>
          </a:xfrm>
          <a:prstGeom prst="rect">
            <a:avLst/>
          </a:prstGeom>
          <a:noFill/>
        </p:spPr>
        <p:txBody>
          <a:bodyPr wrap="square" rtlCol="0">
            <a:spAutoFit/>
          </a:bodyPr>
          <a:lstStyle/>
          <a:p>
            <a:pPr algn="ctr"/>
            <a:r>
              <a:rPr lang="en-US" altLang="ko-KR" sz="1200" dirty="0" smtClean="0"/>
              <a:t>Business Strict</a:t>
            </a:r>
            <a:endParaRPr lang="ko-KR" altLang="en-US" sz="1200" dirty="0"/>
          </a:p>
        </p:txBody>
      </p:sp>
      <p:sp>
        <p:nvSpPr>
          <p:cNvPr id="20" name="TextBox 19"/>
          <p:cNvSpPr txBox="1"/>
          <p:nvPr/>
        </p:nvSpPr>
        <p:spPr>
          <a:xfrm>
            <a:off x="2555776" y="3769608"/>
            <a:ext cx="1008112" cy="276999"/>
          </a:xfrm>
          <a:prstGeom prst="rect">
            <a:avLst/>
          </a:prstGeom>
          <a:noFill/>
        </p:spPr>
        <p:txBody>
          <a:bodyPr wrap="square" rtlCol="0">
            <a:spAutoFit/>
          </a:bodyPr>
          <a:lstStyle/>
          <a:p>
            <a:pPr algn="ctr"/>
            <a:r>
              <a:rPr lang="en-US" altLang="ko-KR" sz="1200" dirty="0" smtClean="0"/>
              <a:t>XXX</a:t>
            </a:r>
            <a:endParaRPr lang="ko-KR" altLang="en-US" sz="1200" dirty="0"/>
          </a:p>
        </p:txBody>
      </p:sp>
      <p:sp>
        <p:nvSpPr>
          <p:cNvPr id="21" name="TextBox 20"/>
          <p:cNvSpPr txBox="1"/>
          <p:nvPr/>
        </p:nvSpPr>
        <p:spPr>
          <a:xfrm>
            <a:off x="611560" y="4818511"/>
            <a:ext cx="1295499" cy="276999"/>
          </a:xfrm>
          <a:prstGeom prst="rect">
            <a:avLst/>
          </a:prstGeom>
          <a:noFill/>
        </p:spPr>
        <p:txBody>
          <a:bodyPr wrap="square" rtlCol="0">
            <a:spAutoFit/>
          </a:bodyPr>
          <a:lstStyle/>
          <a:p>
            <a:pPr algn="ctr"/>
            <a:r>
              <a:rPr lang="en-US" altLang="ko-KR" sz="1200" dirty="0" smtClean="0"/>
              <a:t>Casual</a:t>
            </a:r>
            <a:endParaRPr lang="ko-KR" altLang="en-US" sz="1200" dirty="0"/>
          </a:p>
        </p:txBody>
      </p:sp>
      <p:sp>
        <p:nvSpPr>
          <p:cNvPr id="22" name="TextBox 21"/>
          <p:cNvSpPr txBox="1"/>
          <p:nvPr/>
        </p:nvSpPr>
        <p:spPr>
          <a:xfrm>
            <a:off x="2555776" y="4818511"/>
            <a:ext cx="1008112" cy="276999"/>
          </a:xfrm>
          <a:prstGeom prst="rect">
            <a:avLst/>
          </a:prstGeom>
          <a:noFill/>
        </p:spPr>
        <p:txBody>
          <a:bodyPr wrap="square" rtlCol="0">
            <a:spAutoFit/>
          </a:bodyPr>
          <a:lstStyle/>
          <a:p>
            <a:pPr algn="ctr"/>
            <a:r>
              <a:rPr lang="en-US" altLang="ko-KR" sz="1200" dirty="0" smtClean="0"/>
              <a:t> Art School</a:t>
            </a:r>
            <a:endParaRPr lang="ko-KR" altLang="en-US" sz="1200" dirty="0"/>
          </a:p>
        </p:txBody>
      </p:sp>
      <p:sp>
        <p:nvSpPr>
          <p:cNvPr id="29" name="직사각형 28"/>
          <p:cNvSpPr>
            <a:spLocks noChangeAspect="1"/>
          </p:cNvSpPr>
          <p:nvPr/>
        </p:nvSpPr>
        <p:spPr>
          <a:xfrm>
            <a:off x="3055338" y="1733251"/>
            <a:ext cx="930275" cy="255588"/>
          </a:xfrm>
          <a:prstGeom prst="rect">
            <a:avLst/>
          </a:prstGeom>
          <a:solidFill>
            <a:srgbClr val="FFC000"/>
          </a:solidFill>
          <a:ln>
            <a:solidFill>
              <a:schemeClr val="accent1">
                <a:shade val="50000"/>
              </a:schemeClr>
            </a:solidFill>
          </a:ln>
        </p:spPr>
        <p:txBody>
          <a:bodyPr wrap="none"/>
          <a:lstStyle/>
          <a:p>
            <a:pPr algn="ctr" fontAlgn="base">
              <a:spcBef>
                <a:spcPct val="0"/>
              </a:spcBef>
              <a:spcAft>
                <a:spcPct val="0"/>
              </a:spcAft>
              <a:defRPr/>
            </a:pPr>
            <a:r>
              <a:rPr kumimoji="1" lang="en-US" altLang="ko-KR" sz="1300" dirty="0" smtClean="0">
                <a:solidFill>
                  <a:prstClr val="black"/>
                </a:solidFill>
                <a:latin typeface="굴림" pitchFamily="50" charset="-127"/>
                <a:ea typeface="굴림" pitchFamily="50" charset="-127"/>
              </a:rPr>
              <a:t>search</a:t>
            </a:r>
            <a:endParaRPr kumimoji="1" lang="ko-KR" altLang="en-US" sz="1300" dirty="0">
              <a:solidFill>
                <a:prstClr val="black"/>
              </a:solidFill>
              <a:latin typeface="굴림" pitchFamily="50" charset="-127"/>
              <a:ea typeface="굴림" pitchFamily="50" charset="-127"/>
            </a:endParaRPr>
          </a:p>
        </p:txBody>
      </p:sp>
      <p:sp>
        <p:nvSpPr>
          <p:cNvPr id="30" name="이등변 삼각형 29"/>
          <p:cNvSpPr/>
          <p:nvPr/>
        </p:nvSpPr>
        <p:spPr>
          <a:xfrm rot="10800000">
            <a:off x="2731488" y="1800244"/>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dirty="0">
              <a:solidFill>
                <a:prstClr val="white"/>
              </a:solidFill>
            </a:endParaRPr>
          </a:p>
        </p:txBody>
      </p:sp>
      <p:sp>
        <p:nvSpPr>
          <p:cNvPr id="31" name="직사각형 30"/>
          <p:cNvSpPr>
            <a:spLocks noChangeAspect="1"/>
          </p:cNvSpPr>
          <p:nvPr/>
        </p:nvSpPr>
        <p:spPr>
          <a:xfrm>
            <a:off x="709013" y="1733251"/>
            <a:ext cx="930275" cy="255588"/>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300" dirty="0" smtClean="0">
                <a:solidFill>
                  <a:prstClr val="black"/>
                </a:solidFill>
                <a:latin typeface="굴림" pitchFamily="50" charset="-127"/>
                <a:ea typeface="굴림" pitchFamily="50" charset="-127"/>
              </a:rPr>
              <a:t>Category</a:t>
            </a:r>
            <a:endParaRPr kumimoji="1" lang="ko-KR" altLang="en-US" sz="1300" dirty="0">
              <a:solidFill>
                <a:prstClr val="black"/>
              </a:solidFill>
              <a:latin typeface="굴림" pitchFamily="50" charset="-127"/>
              <a:ea typeface="굴림" pitchFamily="50" charset="-127"/>
            </a:endParaRPr>
          </a:p>
        </p:txBody>
      </p:sp>
      <p:sp>
        <p:nvSpPr>
          <p:cNvPr id="32" name="직사각형 31"/>
          <p:cNvSpPr>
            <a:spLocks noChangeAspect="1"/>
          </p:cNvSpPr>
          <p:nvPr/>
        </p:nvSpPr>
        <p:spPr>
          <a:xfrm>
            <a:off x="1698026" y="1733251"/>
            <a:ext cx="930275" cy="255588"/>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200" dirty="0" smtClean="0">
                <a:solidFill>
                  <a:prstClr val="black"/>
                </a:solidFill>
                <a:latin typeface="굴림" pitchFamily="50" charset="-127"/>
                <a:ea typeface="굴림" pitchFamily="50" charset="-127"/>
              </a:rPr>
              <a:t>Subcategory</a:t>
            </a:r>
            <a:endParaRPr kumimoji="1" lang="ko-KR" altLang="en-US" sz="1200" dirty="0">
              <a:solidFill>
                <a:prstClr val="black"/>
              </a:solidFill>
              <a:latin typeface="굴림" pitchFamily="50" charset="-127"/>
              <a:ea typeface="굴림" pitchFamily="50" charset="-127"/>
            </a:endParaRPr>
          </a:p>
        </p:txBody>
      </p:sp>
      <p:sp>
        <p:nvSpPr>
          <p:cNvPr id="33" name="이등변 삼각형 32"/>
          <p:cNvSpPr/>
          <p:nvPr/>
        </p:nvSpPr>
        <p:spPr>
          <a:xfrm rot="5400000">
            <a:off x="3456484" y="5451003"/>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dirty="0">
              <a:solidFill>
                <a:prstClr val="white"/>
              </a:solidFill>
            </a:endParaRPr>
          </a:p>
        </p:txBody>
      </p:sp>
      <p:sp>
        <p:nvSpPr>
          <p:cNvPr id="35" name="이등변 삼각형 34"/>
          <p:cNvSpPr/>
          <p:nvPr/>
        </p:nvSpPr>
        <p:spPr>
          <a:xfrm rot="16200000">
            <a:off x="791865" y="5434335"/>
            <a:ext cx="215900" cy="1444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36" name="직사각형 8"/>
          <p:cNvSpPr>
            <a:spLocks noChangeArrowheads="1"/>
          </p:cNvSpPr>
          <p:nvPr/>
        </p:nvSpPr>
        <p:spPr bwMode="auto">
          <a:xfrm>
            <a:off x="972046" y="5373216"/>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1 2 3 4 </a:t>
            </a:r>
            <a:r>
              <a:rPr kumimoji="1" lang="en-US" altLang="ko-KR" sz="1300" b="1" dirty="0" smtClean="0">
                <a:solidFill>
                  <a:schemeClr val="accent2"/>
                </a:solidFill>
                <a:latin typeface="굴림" pitchFamily="50" charset="-127"/>
                <a:ea typeface="굴림" pitchFamily="50" charset="-127"/>
              </a:rPr>
              <a:t>5</a:t>
            </a:r>
            <a:r>
              <a:rPr kumimoji="1" lang="en-US" altLang="ko-KR" sz="1300" dirty="0" smtClean="0">
                <a:solidFill>
                  <a:prstClr val="black"/>
                </a:solidFill>
                <a:latin typeface="굴림" pitchFamily="50" charset="-127"/>
                <a:ea typeface="굴림" pitchFamily="50" charset="-127"/>
              </a:rPr>
              <a:t> 6 7 </a:t>
            </a:r>
            <a:endParaRPr kumimoji="1" lang="ko-KR" altLang="en-US" sz="1300" dirty="0" smtClean="0">
              <a:solidFill>
                <a:prstClr val="black"/>
              </a:solidFill>
              <a:latin typeface="굴림" pitchFamily="50" charset="-127"/>
              <a:ea typeface="굴림" pitchFamily="50" charset="-127"/>
            </a:endParaRPr>
          </a:p>
        </p:txBody>
      </p:sp>
      <p:sp>
        <p:nvSpPr>
          <p:cNvPr id="37" name="직사각형 36"/>
          <p:cNvSpPr>
            <a:spLocks noChangeAspect="1"/>
          </p:cNvSpPr>
          <p:nvPr/>
        </p:nvSpPr>
        <p:spPr>
          <a:xfrm>
            <a:off x="827584" y="5737324"/>
            <a:ext cx="2808288" cy="288032"/>
          </a:xfrm>
          <a:prstGeom prst="rect">
            <a:avLst/>
          </a:prstGeom>
          <a:solidFill>
            <a:srgbClr val="FFC000"/>
          </a:solidFill>
          <a:ln>
            <a:solidFill>
              <a:schemeClr val="accent1">
                <a:shade val="50000"/>
              </a:schemeClr>
            </a:solidFill>
          </a:ln>
        </p:spPr>
        <p:txBody>
          <a:bodyPr wrap="none"/>
          <a:lstStyle/>
          <a:p>
            <a:pPr algn="ctr" fontAlgn="base">
              <a:spcBef>
                <a:spcPct val="0"/>
              </a:spcBef>
              <a:spcAft>
                <a:spcPct val="0"/>
              </a:spcAft>
              <a:defRPr/>
            </a:pPr>
            <a:r>
              <a:rPr kumimoji="1" lang="en-US" altLang="ko-KR" sz="1300" dirty="0" smtClean="0">
                <a:solidFill>
                  <a:prstClr val="black"/>
                </a:solidFill>
                <a:latin typeface="굴림" pitchFamily="50" charset="-127"/>
                <a:ea typeface="굴림" pitchFamily="50" charset="-127"/>
              </a:rPr>
              <a:t>Custom design service order</a:t>
            </a:r>
            <a:endParaRPr kumimoji="1" lang="ko-KR" altLang="en-US" sz="1300" dirty="0">
              <a:solidFill>
                <a:prstClr val="black"/>
              </a:solidFill>
              <a:latin typeface="굴림" pitchFamily="50" charset="-127"/>
              <a:ea typeface="굴림" pitchFamily="50" charset="-127"/>
            </a:endParaRPr>
          </a:p>
        </p:txBody>
      </p:sp>
      <p:pic>
        <p:nvPicPr>
          <p:cNvPr id="1035" name="Picture 11"/>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56468" y="2909013"/>
            <a:ext cx="239731" cy="207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 name="TextBox 39"/>
          <p:cNvSpPr txBox="1"/>
          <p:nvPr/>
        </p:nvSpPr>
        <p:spPr>
          <a:xfrm>
            <a:off x="827584" y="2891800"/>
            <a:ext cx="1008112" cy="276999"/>
          </a:xfrm>
          <a:prstGeom prst="rect">
            <a:avLst/>
          </a:prstGeom>
          <a:noFill/>
        </p:spPr>
        <p:txBody>
          <a:bodyPr wrap="square" rtlCol="0">
            <a:spAutoFit/>
          </a:bodyPr>
          <a:lstStyle/>
          <a:p>
            <a:pPr algn="ctr"/>
            <a:r>
              <a:rPr lang="en-US" altLang="ko-KR" sz="1200" dirty="0" smtClean="0"/>
              <a:t>XX people</a:t>
            </a:r>
            <a:endParaRPr lang="ko-KR" altLang="en-US" sz="1200" dirty="0"/>
          </a:p>
        </p:txBody>
      </p:sp>
      <p:pic>
        <p:nvPicPr>
          <p:cNvPr id="41" name="Picture 11"/>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483768" y="2915869"/>
            <a:ext cx="239731" cy="207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2" name="TextBox 41"/>
          <p:cNvSpPr txBox="1"/>
          <p:nvPr/>
        </p:nvSpPr>
        <p:spPr>
          <a:xfrm>
            <a:off x="2654884" y="2898656"/>
            <a:ext cx="1008112" cy="276999"/>
          </a:xfrm>
          <a:prstGeom prst="rect">
            <a:avLst/>
          </a:prstGeom>
          <a:noFill/>
        </p:spPr>
        <p:txBody>
          <a:bodyPr wrap="square" rtlCol="0">
            <a:spAutoFit/>
          </a:bodyPr>
          <a:lstStyle/>
          <a:p>
            <a:pPr algn="ctr"/>
            <a:r>
              <a:rPr lang="en-US" altLang="ko-KR" sz="1200" dirty="0" smtClean="0"/>
              <a:t>XX people</a:t>
            </a:r>
            <a:endParaRPr lang="ko-KR" altLang="en-US" sz="1200" dirty="0"/>
          </a:p>
        </p:txBody>
      </p:sp>
      <p:pic>
        <p:nvPicPr>
          <p:cNvPr id="43" name="Picture 11"/>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29368" y="4007022"/>
            <a:ext cx="239731" cy="207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4" name="TextBox 43"/>
          <p:cNvSpPr txBox="1"/>
          <p:nvPr/>
        </p:nvSpPr>
        <p:spPr>
          <a:xfrm>
            <a:off x="800484" y="3989809"/>
            <a:ext cx="1008112" cy="276999"/>
          </a:xfrm>
          <a:prstGeom prst="rect">
            <a:avLst/>
          </a:prstGeom>
          <a:noFill/>
        </p:spPr>
        <p:txBody>
          <a:bodyPr wrap="square" rtlCol="0">
            <a:spAutoFit/>
          </a:bodyPr>
          <a:lstStyle/>
          <a:p>
            <a:pPr algn="ctr"/>
            <a:r>
              <a:rPr lang="en-US" altLang="ko-KR" sz="1200" dirty="0" smtClean="0"/>
              <a:t>XX people</a:t>
            </a:r>
            <a:endParaRPr lang="ko-KR" altLang="en-US" sz="1200" dirty="0"/>
          </a:p>
        </p:txBody>
      </p:sp>
      <p:pic>
        <p:nvPicPr>
          <p:cNvPr id="45" name="Picture 11"/>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456668" y="4013878"/>
            <a:ext cx="239731" cy="207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6" name="TextBox 45"/>
          <p:cNvSpPr txBox="1"/>
          <p:nvPr/>
        </p:nvSpPr>
        <p:spPr>
          <a:xfrm>
            <a:off x="2627784" y="3996665"/>
            <a:ext cx="1008112" cy="276999"/>
          </a:xfrm>
          <a:prstGeom prst="rect">
            <a:avLst/>
          </a:prstGeom>
          <a:noFill/>
        </p:spPr>
        <p:txBody>
          <a:bodyPr wrap="square" rtlCol="0">
            <a:spAutoFit/>
          </a:bodyPr>
          <a:lstStyle/>
          <a:p>
            <a:pPr algn="ctr"/>
            <a:r>
              <a:rPr lang="en-US" altLang="ko-KR" sz="1200" dirty="0" smtClean="0"/>
              <a:t>XX people</a:t>
            </a:r>
            <a:endParaRPr lang="ko-KR" altLang="en-US" sz="1200" dirty="0"/>
          </a:p>
        </p:txBody>
      </p:sp>
      <p:pic>
        <p:nvPicPr>
          <p:cNvPr id="47" name="Picture 11"/>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11560" y="5055925"/>
            <a:ext cx="239731" cy="207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8" name="TextBox 47"/>
          <p:cNvSpPr txBox="1"/>
          <p:nvPr/>
        </p:nvSpPr>
        <p:spPr>
          <a:xfrm>
            <a:off x="782676" y="5038712"/>
            <a:ext cx="1008112" cy="276999"/>
          </a:xfrm>
          <a:prstGeom prst="rect">
            <a:avLst/>
          </a:prstGeom>
          <a:noFill/>
        </p:spPr>
        <p:txBody>
          <a:bodyPr wrap="square" rtlCol="0">
            <a:spAutoFit/>
          </a:bodyPr>
          <a:lstStyle/>
          <a:p>
            <a:pPr algn="ctr"/>
            <a:r>
              <a:rPr lang="en-US" altLang="ko-KR" sz="1200" dirty="0" smtClean="0"/>
              <a:t>XX people</a:t>
            </a:r>
            <a:endParaRPr lang="ko-KR" altLang="en-US" sz="1200" dirty="0"/>
          </a:p>
        </p:txBody>
      </p:sp>
      <p:pic>
        <p:nvPicPr>
          <p:cNvPr id="49" name="Picture 11"/>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438860" y="5062781"/>
            <a:ext cx="239731" cy="207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0" name="TextBox 49"/>
          <p:cNvSpPr txBox="1"/>
          <p:nvPr/>
        </p:nvSpPr>
        <p:spPr>
          <a:xfrm>
            <a:off x="2609976" y="5045568"/>
            <a:ext cx="1008112" cy="276999"/>
          </a:xfrm>
          <a:prstGeom prst="rect">
            <a:avLst/>
          </a:prstGeom>
          <a:noFill/>
        </p:spPr>
        <p:txBody>
          <a:bodyPr wrap="square" rtlCol="0">
            <a:spAutoFit/>
          </a:bodyPr>
          <a:lstStyle/>
          <a:p>
            <a:pPr algn="ctr"/>
            <a:r>
              <a:rPr lang="en-US" altLang="ko-KR" sz="1200" dirty="0" smtClean="0"/>
              <a:t>XX people</a:t>
            </a:r>
            <a:endParaRPr lang="ko-KR" altLang="en-US" sz="1200" dirty="0"/>
          </a:p>
        </p:txBody>
      </p:sp>
      <p:sp>
        <p:nvSpPr>
          <p:cNvPr id="51" name="내용 개체 틀 5"/>
          <p:cNvSpPr txBox="1">
            <a:spLocks/>
          </p:cNvSpPr>
          <p:nvPr/>
        </p:nvSpPr>
        <p:spPr>
          <a:xfrm>
            <a:off x="4572000" y="980728"/>
            <a:ext cx="4125144" cy="3976282"/>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a:t>
            </a:r>
            <a:r>
              <a:rPr lang="en-US" altLang="ko-KR" sz="1400" dirty="0"/>
              <a:t>the category box , there will be the category list which user can select.</a:t>
            </a:r>
          </a:p>
          <a:p>
            <a:pPr lvl="1"/>
            <a:r>
              <a:rPr lang="en-US" altLang="ko-KR" sz="1200" dirty="0"/>
              <a:t>For example, when user selected the type of official card, there could be the list of industry.</a:t>
            </a:r>
          </a:p>
          <a:p>
            <a:pPr lvl="2"/>
            <a:r>
              <a:rPr lang="en-US" altLang="ko-KR" sz="1200" dirty="0"/>
              <a:t>Consulting, SW development, manufacturing, etc</a:t>
            </a:r>
            <a:r>
              <a:rPr lang="en-US" altLang="ko-KR" sz="1200" dirty="0" smtClean="0"/>
              <a:t>.</a:t>
            </a:r>
          </a:p>
          <a:p>
            <a:r>
              <a:rPr lang="en-US" altLang="ko-KR" sz="1400" dirty="0" smtClean="0"/>
              <a:t>The template will have both front and back side.</a:t>
            </a:r>
          </a:p>
          <a:p>
            <a:r>
              <a:rPr lang="en-US" altLang="ko-KR" sz="1400" dirty="0" smtClean="0"/>
              <a:t>The template will be located in the server side.</a:t>
            </a:r>
          </a:p>
          <a:p>
            <a:r>
              <a:rPr lang="en-US" altLang="ko-KR" sz="1400" dirty="0" smtClean="0"/>
              <a:t>For uploading the template, need to have the administration web-page for uploading  in the server.</a:t>
            </a:r>
          </a:p>
          <a:p>
            <a:r>
              <a:rPr lang="en-US" altLang="ko-KR" sz="1400" dirty="0" smtClean="0">
                <a:solidFill>
                  <a:srgbClr val="0070C0"/>
                </a:solidFill>
              </a:rPr>
              <a:t>In addition to free templates, there will be charging templates which users need to buy. </a:t>
            </a:r>
            <a:endParaRPr lang="en-US" altLang="ko-KR" sz="1400" dirty="0">
              <a:solidFill>
                <a:srgbClr val="0070C0"/>
              </a:solidFill>
            </a:endParaRPr>
          </a:p>
        </p:txBody>
      </p:sp>
      <p:sp>
        <p:nvSpPr>
          <p:cNvPr id="54" name="직사각형 53"/>
          <p:cNvSpPr>
            <a:spLocks noChangeAspect="1"/>
          </p:cNvSpPr>
          <p:nvPr/>
        </p:nvSpPr>
        <p:spPr>
          <a:xfrm>
            <a:off x="1760425" y="6108536"/>
            <a:ext cx="984473" cy="28293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Back</a:t>
            </a:r>
            <a:endParaRPr kumimoji="1" lang="ko-KR" altLang="en-US" sz="13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1130879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18C1A9A8-462D-411A-A1CF-74CB0D1A8F03}" type="slidenum">
              <a:rPr lang="en-US" altLang="ko-KR" smtClean="0">
                <a:solidFill>
                  <a:srgbClr val="04617B">
                    <a:shade val="90000"/>
                  </a:srgbClr>
                </a:solidFill>
              </a:rPr>
              <a:pPr>
                <a:defRPr/>
              </a:pPr>
              <a:t>50</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63" y="1752352"/>
            <a:ext cx="1535112" cy="90487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801" name="직사각형 13"/>
          <p:cNvSpPr>
            <a:spLocks noChangeArrowheads="1"/>
          </p:cNvSpPr>
          <p:nvPr/>
        </p:nvSpPr>
        <p:spPr bwMode="auto">
          <a:xfrm>
            <a:off x="468313" y="2847280"/>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4" name="표 13"/>
          <p:cNvGraphicFramePr>
            <a:graphicFrameLocks noGrp="1"/>
          </p:cNvGraphicFramePr>
          <p:nvPr>
            <p:extLst>
              <p:ext uri="{D42A27DB-BD31-4B8C-83A1-F6EECF244321}">
                <p14:modId xmlns:p14="http://schemas.microsoft.com/office/powerpoint/2010/main" xmlns="" val="3850888703"/>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xmlns="" val="1944805181"/>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6" name="직사각형 15"/>
          <p:cNvSpPr/>
          <p:nvPr/>
        </p:nvSpPr>
        <p:spPr>
          <a:xfrm>
            <a:off x="2338958" y="1752352"/>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Detailed view of other person’s </a:t>
            </a:r>
            <a:r>
              <a:rPr kumimoji="0" lang="en-US" altLang="ko-KR" sz="1100" dirty="0" err="1" smtClean="0">
                <a:solidFill>
                  <a:prstClr val="black"/>
                </a:solidFill>
                <a:latin typeface="Constantia" pitchFamily="18" charset="0"/>
                <a:ea typeface="HY신명조" pitchFamily="18" charset="-127"/>
              </a:rPr>
              <a:t>namecard</a:t>
            </a: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graphicFrame>
        <p:nvGraphicFramePr>
          <p:cNvPr id="21" name="표 20"/>
          <p:cNvGraphicFramePr>
            <a:graphicFrameLocks noGrp="1"/>
          </p:cNvGraphicFramePr>
          <p:nvPr>
            <p:extLst>
              <p:ext uri="{D42A27DB-BD31-4B8C-83A1-F6EECF244321}">
                <p14:modId xmlns:p14="http://schemas.microsoft.com/office/powerpoint/2010/main" xmlns="" val="2245110024"/>
              </p:ext>
            </p:extLst>
          </p:nvPr>
        </p:nvGraphicFramePr>
        <p:xfrm>
          <a:off x="457201" y="3403834"/>
          <a:ext cx="3600449" cy="457214"/>
        </p:xfrm>
        <a:graphic>
          <a:graphicData uri="http://schemas.openxmlformats.org/drawingml/2006/table">
            <a:tbl>
              <a:tblPr firstRow="1" bandRow="1">
                <a:tableStyleId>{5C22544A-7EE6-4342-B048-85BDC9FD1C3A}</a:tableStyleId>
              </a:tblPr>
              <a:tblGrid>
                <a:gridCol w="758920"/>
                <a:gridCol w="1000852"/>
                <a:gridCol w="879886"/>
                <a:gridCol w="960791"/>
              </a:tblGrid>
              <a:tr h="312738">
                <a:tc>
                  <a:txBody>
                    <a:bodyPr/>
                    <a:lstStyle/>
                    <a:p>
                      <a:pPr marL="0" algn="ctr" rtl="0" eaLnBrk="1" latinLnBrk="1" hangingPunct="1"/>
                      <a:r>
                        <a:rPr kumimoji="0" lang="en-US" altLang="ko-KR" sz="1200" kern="1200" dirty="0" smtClean="0">
                          <a:solidFill>
                            <a:schemeClr val="dk1"/>
                          </a:solidFill>
                          <a:latin typeface="+mn-lt"/>
                          <a:ea typeface="+mn-ea"/>
                          <a:cs typeface="+mn-cs"/>
                        </a:rPr>
                        <a:t>News</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Messages(</a:t>
                      </a:r>
                      <a:r>
                        <a:rPr kumimoji="0" lang="en-US" altLang="ko-KR" sz="1200" kern="1200" dirty="0" smtClean="0">
                          <a:solidFill>
                            <a:srgbClr val="0033CC"/>
                          </a:solidFill>
                          <a:latin typeface="+mn-lt"/>
                          <a:ea typeface="+mn-ea"/>
                          <a:cs typeface="+mn-cs"/>
                        </a:rPr>
                        <a:t>2</a:t>
                      </a:r>
                      <a:r>
                        <a:rPr kumimoji="0" lang="en-US" altLang="ko-KR" sz="1200" kern="1200" dirty="0" smtClean="0">
                          <a:solidFill>
                            <a:schemeClr val="dk1"/>
                          </a:solidFill>
                          <a:latin typeface="+mn-lt"/>
                          <a:ea typeface="+mn-ea"/>
                          <a:cs typeface="+mn-cs"/>
                        </a:rPr>
                        <a:t>)</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Memo &amp; Schedule</a:t>
                      </a:r>
                      <a:endParaRPr kumimoji="0" lang="ko-KR" altLang="en-US" sz="1200" kern="1200" dirty="0">
                        <a:solidFill>
                          <a:schemeClr val="dk1"/>
                        </a:solidFill>
                        <a:latin typeface="+mn-lt"/>
                        <a:ea typeface="+mn-ea"/>
                        <a:cs typeface="+mn-cs"/>
                      </a:endParaRPr>
                    </a:p>
                  </a:txBody>
                  <a:tcPr marL="91438" marR="91438" marT="45727" marB="45727">
                    <a:solidFill>
                      <a:srgbClr val="FFFF0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200" kern="1200" dirty="0" smtClean="0">
                          <a:solidFill>
                            <a:schemeClr val="dk1"/>
                          </a:solidFill>
                          <a:latin typeface="+mn-lt"/>
                          <a:ea typeface="+mn-ea"/>
                          <a:cs typeface="+mn-cs"/>
                        </a:rPr>
                        <a:t>Tools</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r>
            </a:tbl>
          </a:graphicData>
        </a:graphic>
      </p:graphicFrame>
      <p:graphicFrame>
        <p:nvGraphicFramePr>
          <p:cNvPr id="22" name="표 21"/>
          <p:cNvGraphicFramePr>
            <a:graphicFrameLocks noGrp="1"/>
          </p:cNvGraphicFramePr>
          <p:nvPr>
            <p:extLst>
              <p:ext uri="{D42A27DB-BD31-4B8C-83A1-F6EECF244321}">
                <p14:modId xmlns:p14="http://schemas.microsoft.com/office/powerpoint/2010/main" xmlns="" val="4203551245"/>
              </p:ext>
            </p:extLst>
          </p:nvPr>
        </p:nvGraphicFramePr>
        <p:xfrm>
          <a:off x="457200" y="3859506"/>
          <a:ext cx="3591526" cy="289574"/>
        </p:xfrm>
        <a:graphic>
          <a:graphicData uri="http://schemas.openxmlformats.org/drawingml/2006/table">
            <a:tbl>
              <a:tblPr firstRow="1" bandRow="1">
                <a:tableStyleId>{5C22544A-7EE6-4342-B048-85BDC9FD1C3A}</a:tableStyleId>
              </a:tblPr>
              <a:tblGrid>
                <a:gridCol w="3591526"/>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Schedule</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3" name="내용 개체 틀 5"/>
          <p:cNvSpPr txBox="1">
            <a:spLocks/>
          </p:cNvSpPr>
          <p:nvPr/>
        </p:nvSpPr>
        <p:spPr>
          <a:xfrm>
            <a:off x="4572000" y="980729"/>
            <a:ext cx="4125144" cy="5507384"/>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Schedule,  the user can see the schedule which the owner of card posted and shared or switch to the view of my schedule related to the owner of card.</a:t>
            </a:r>
          </a:p>
          <a:p>
            <a:pPr lvl="1"/>
            <a:r>
              <a:rPr lang="en-US" altLang="ko-KR" sz="1200" dirty="0" smtClean="0"/>
              <a:t>The user can ask for arrangement with the owner of the card on the other person’s schedule view or my schedule view. When user write the schedule on my scheduler, he or she can write only the description of the arrangement or ask for the arrangement in it. So my scheduler will have the status of arrangement with the flags like just plan, being asked and confirmed. This similar actions apply to the other persons’ schedule view.</a:t>
            </a:r>
          </a:p>
          <a:p>
            <a:pPr lvl="1"/>
            <a:endParaRPr lang="en-US" altLang="ko-KR" sz="1200" dirty="0" smtClean="0"/>
          </a:p>
          <a:p>
            <a:r>
              <a:rPr lang="en-US" altLang="ko-KR" sz="1400" dirty="0" smtClean="0"/>
              <a:t>The purpose  of this Schedule is to help people to know each others’ schedule and arrange the meeting easily.</a:t>
            </a:r>
          </a:p>
          <a:p>
            <a:pPr marL="0" indent="0">
              <a:buNone/>
            </a:pPr>
            <a:endParaRPr lang="en-US" altLang="ko-KR" sz="1400" dirty="0" smtClean="0"/>
          </a:p>
          <a:p>
            <a:endParaRPr lang="en-US" altLang="ko-KR" sz="1400" dirty="0" smtClean="0"/>
          </a:p>
          <a:p>
            <a:endParaRPr lang="en-US" altLang="ko-KR" sz="1400" dirty="0" smtClean="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356" y="4154057"/>
            <a:ext cx="3216556" cy="233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125910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51</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63" y="1752352"/>
            <a:ext cx="1535112" cy="90487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직사각형 13"/>
          <p:cNvSpPr>
            <a:spLocks noChangeArrowheads="1"/>
          </p:cNvSpPr>
          <p:nvPr/>
        </p:nvSpPr>
        <p:spPr bwMode="auto">
          <a:xfrm>
            <a:off x="468313" y="2847280"/>
            <a:ext cx="1535112"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8" name="표 7"/>
          <p:cNvGraphicFramePr>
            <a:graphicFrameLocks noGrp="1"/>
          </p:cNvGraphicFramePr>
          <p:nvPr>
            <p:extLst>
              <p:ext uri="{D42A27DB-BD31-4B8C-83A1-F6EECF244321}">
                <p14:modId xmlns:p14="http://schemas.microsoft.com/office/powerpoint/2010/main" xmlns="" val="310448548"/>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xmlns="" val="3269485724"/>
              </p:ext>
            </p:extLst>
          </p:nvPr>
        </p:nvGraphicFramePr>
        <p:xfrm>
          <a:off x="2483768" y="1412776"/>
          <a:ext cx="1152129" cy="289574"/>
        </p:xfrm>
        <a:graphic>
          <a:graphicData uri="http://schemas.openxmlformats.org/drawingml/2006/table">
            <a:tbl>
              <a:tblPr firstRow="1" bandRow="1">
                <a:tableStyleId>{5C22544A-7EE6-4342-B048-85BDC9FD1C3A}</a:tableStyleId>
              </a:tblPr>
              <a:tblGrid>
                <a:gridCol w="1152129"/>
              </a:tblGrid>
              <a:tr h="197102">
                <a:tc>
                  <a:txBody>
                    <a:bodyPr/>
                    <a:lstStyle/>
                    <a:p>
                      <a:pPr marL="0" algn="ctr" rtl="0" eaLnBrk="1" latinLnBrk="1" hangingPunct="1"/>
                      <a:r>
                        <a:rPr kumimoji="0" lang="en-US" altLang="ko-KR" sz="1300" kern="1200" dirty="0" smtClean="0">
                          <a:solidFill>
                            <a:schemeClr val="dk1"/>
                          </a:solidFill>
                          <a:latin typeface="+mn-lt"/>
                          <a:ea typeface="+mn-ea"/>
                          <a:cs typeface="+mn-cs"/>
                        </a:rPr>
                        <a:t>History</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0" name="직사각형 9"/>
          <p:cNvSpPr/>
          <p:nvPr/>
        </p:nvSpPr>
        <p:spPr>
          <a:xfrm>
            <a:off x="2338958" y="1752352"/>
            <a:ext cx="1728217" cy="1515529"/>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표 10"/>
          <p:cNvGraphicFramePr>
            <a:graphicFrameLocks noGrp="1"/>
          </p:cNvGraphicFramePr>
          <p:nvPr>
            <p:extLst>
              <p:ext uri="{D42A27DB-BD31-4B8C-83A1-F6EECF244321}">
                <p14:modId xmlns:p14="http://schemas.microsoft.com/office/powerpoint/2010/main" xmlns="" val="1777100553"/>
              </p:ext>
            </p:extLst>
          </p:nvPr>
        </p:nvGraphicFramePr>
        <p:xfrm>
          <a:off x="457201" y="3403834"/>
          <a:ext cx="3600449" cy="457214"/>
        </p:xfrm>
        <a:graphic>
          <a:graphicData uri="http://schemas.openxmlformats.org/drawingml/2006/table">
            <a:tbl>
              <a:tblPr firstRow="1" bandRow="1">
                <a:tableStyleId>{5C22544A-7EE6-4342-B048-85BDC9FD1C3A}</a:tableStyleId>
              </a:tblPr>
              <a:tblGrid>
                <a:gridCol w="758920"/>
                <a:gridCol w="1000852"/>
                <a:gridCol w="879886"/>
                <a:gridCol w="960791"/>
              </a:tblGrid>
              <a:tr h="312738">
                <a:tc>
                  <a:txBody>
                    <a:bodyPr/>
                    <a:lstStyle/>
                    <a:p>
                      <a:pPr marL="0" algn="ctr" rtl="0" eaLnBrk="1" latinLnBrk="1" hangingPunct="1"/>
                      <a:r>
                        <a:rPr kumimoji="0" lang="en-US" altLang="ko-KR" sz="1200" kern="1200" dirty="0" smtClean="0">
                          <a:solidFill>
                            <a:schemeClr val="dk1"/>
                          </a:solidFill>
                          <a:latin typeface="+mn-lt"/>
                          <a:ea typeface="+mn-ea"/>
                          <a:cs typeface="+mn-cs"/>
                        </a:rPr>
                        <a:t>News</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Messages(</a:t>
                      </a:r>
                      <a:r>
                        <a:rPr kumimoji="0" lang="en-US" altLang="ko-KR" sz="1200" kern="1200" dirty="0" smtClean="0">
                          <a:solidFill>
                            <a:srgbClr val="0033CC"/>
                          </a:solidFill>
                          <a:latin typeface="+mn-lt"/>
                          <a:ea typeface="+mn-ea"/>
                          <a:cs typeface="+mn-cs"/>
                        </a:rPr>
                        <a:t>2</a:t>
                      </a:r>
                      <a:r>
                        <a:rPr kumimoji="0" lang="en-US" altLang="ko-KR" sz="1200" kern="1200" dirty="0" smtClean="0">
                          <a:solidFill>
                            <a:schemeClr val="dk1"/>
                          </a:solidFill>
                          <a:latin typeface="+mn-lt"/>
                          <a:ea typeface="+mn-ea"/>
                          <a:cs typeface="+mn-cs"/>
                        </a:rPr>
                        <a:t>)</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Memo &amp; Schedule</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200" kern="1200" dirty="0" smtClean="0">
                          <a:solidFill>
                            <a:schemeClr val="dk1"/>
                          </a:solidFill>
                          <a:latin typeface="+mn-lt"/>
                          <a:ea typeface="+mn-ea"/>
                          <a:cs typeface="+mn-cs"/>
                        </a:rPr>
                        <a:t>Tools</a:t>
                      </a:r>
                      <a:endParaRPr kumimoji="0" lang="ko-KR" altLang="en-US" sz="12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13" name="내용 개체 틀 5"/>
          <p:cNvSpPr txBox="1">
            <a:spLocks/>
          </p:cNvSpPr>
          <p:nvPr/>
        </p:nvSpPr>
        <p:spPr>
          <a:xfrm>
            <a:off x="4572000" y="980729"/>
            <a:ext cx="4125144" cy="5507384"/>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Tools,  there will be a list of tools which the owner of the card linked the card with of his or her owned tools and offered to the user.</a:t>
            </a:r>
          </a:p>
          <a:p>
            <a:pPr lvl="1"/>
            <a:r>
              <a:rPr lang="en-US" altLang="ko-KR" sz="1200" dirty="0" smtClean="0"/>
              <a:t>There will be free of charge default, optional and paid tools.</a:t>
            </a:r>
            <a:endParaRPr lang="en-US" altLang="ko-KR" sz="1400" dirty="0" smtClean="0"/>
          </a:p>
          <a:p>
            <a:endParaRPr lang="en-US" altLang="ko-KR" sz="1400" dirty="0" smtClean="0"/>
          </a:p>
          <a:p>
            <a:endParaRPr lang="en-US" altLang="ko-KR" sz="1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062" y="4005064"/>
            <a:ext cx="2055953"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7544" y="5742882"/>
            <a:ext cx="1314203" cy="422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78631" y="5129894"/>
            <a:ext cx="1461225" cy="531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21370" y="4581128"/>
            <a:ext cx="1098302" cy="303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499062" y="5733256"/>
            <a:ext cx="1408008" cy="321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 name="TextBox 20"/>
          <p:cNvSpPr txBox="1"/>
          <p:nvPr/>
        </p:nvSpPr>
        <p:spPr>
          <a:xfrm>
            <a:off x="2699792" y="4725144"/>
            <a:ext cx="1207278" cy="276999"/>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Web hard</a:t>
            </a:r>
            <a:endParaRPr lang="ko-KR" altLang="en-US" sz="1200" dirty="0"/>
          </a:p>
        </p:txBody>
      </p:sp>
      <p:sp>
        <p:nvSpPr>
          <p:cNvPr id="23" name="TextBox 22"/>
          <p:cNvSpPr txBox="1"/>
          <p:nvPr/>
        </p:nvSpPr>
        <p:spPr>
          <a:xfrm>
            <a:off x="2699792" y="5199583"/>
            <a:ext cx="1207278" cy="461665"/>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Contract  Signer </a:t>
            </a:r>
            <a:endParaRPr lang="ko-KR" altLang="en-US" sz="1200" dirty="0"/>
          </a:p>
        </p:txBody>
      </p:sp>
      <p:sp>
        <p:nvSpPr>
          <p:cNvPr id="24" name="TextBox 23"/>
          <p:cNvSpPr txBox="1"/>
          <p:nvPr/>
        </p:nvSpPr>
        <p:spPr>
          <a:xfrm>
            <a:off x="2699792" y="4077072"/>
            <a:ext cx="1207278" cy="461665"/>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ABC card </a:t>
            </a:r>
            <a:r>
              <a:rPr lang="en-US" altLang="ko-KR" sz="1200" dirty="0" smtClean="0"/>
              <a:t>Paid Service</a:t>
            </a:r>
            <a:endParaRPr lang="ko-KR" altLang="en-US" sz="1200" dirty="0"/>
          </a:p>
        </p:txBody>
      </p:sp>
      <p:sp>
        <p:nvSpPr>
          <p:cNvPr id="25" name="직사각형 24"/>
          <p:cNvSpPr>
            <a:spLocks noChangeAspect="1"/>
          </p:cNvSpPr>
          <p:nvPr/>
        </p:nvSpPr>
        <p:spPr>
          <a:xfrm>
            <a:off x="576008" y="6136083"/>
            <a:ext cx="1319722" cy="245242"/>
          </a:xfrm>
          <a:prstGeom prst="rect">
            <a:avLst/>
          </a:prstGeom>
          <a:ln>
            <a:noFill/>
          </a:ln>
        </p:spPr>
        <p:txBody>
          <a:bodyPr wrap="none" anchor="ctr"/>
          <a:lstStyle/>
          <a:p>
            <a:pPr algn="ctr" fontAlgn="base">
              <a:spcBef>
                <a:spcPct val="0"/>
              </a:spcBef>
              <a:spcAft>
                <a:spcPct val="0"/>
              </a:spcAft>
              <a:defRPr/>
            </a:pPr>
            <a:r>
              <a:rPr kumimoji="1" lang="en-US" altLang="ko-KR" sz="1600" b="1" dirty="0" smtClean="0">
                <a:solidFill>
                  <a:prstClr val="black"/>
                </a:solidFill>
                <a:latin typeface="굴림" pitchFamily="50" charset="-127"/>
                <a:ea typeface="굴림" pitchFamily="50" charset="-127"/>
              </a:rPr>
              <a:t>...</a:t>
            </a:r>
            <a:endParaRPr kumimoji="1" lang="ko-KR" altLang="en-US" sz="1600" b="1"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38054403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3AD296ED-0512-4E70-A029-20FF64DF0EE1}" type="slidenum">
              <a:rPr lang="en-US" altLang="ko-KR" smtClean="0">
                <a:solidFill>
                  <a:srgbClr val="04617B">
                    <a:shade val="90000"/>
                  </a:srgbClr>
                </a:solidFill>
              </a:rPr>
              <a:pPr>
                <a:defRPr/>
              </a:pPr>
              <a:t>52</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xmlns="" val="2067381314"/>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37" name="내용 개체 틀 5"/>
          <p:cNvSpPr txBox="1">
            <a:spLocks/>
          </p:cNvSpPr>
          <p:nvPr/>
        </p:nvSpPr>
        <p:spPr>
          <a:xfrm>
            <a:off x="4572000" y="908720"/>
            <a:ext cx="4392488" cy="5579393"/>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a:t>This is the </a:t>
            </a:r>
            <a:r>
              <a:rPr lang="en-US" altLang="ko-KR" sz="1400" dirty="0" smtClean="0"/>
              <a:t>place where the user can see one array of advertising card, new incoming cards, news feed, messages, schedule incoming, and automated searching result of open public cards similar to the yellow pages like RSS feeder.</a:t>
            </a:r>
          </a:p>
          <a:p>
            <a:r>
              <a:rPr lang="en-US" altLang="ko-KR" sz="1400" dirty="0" smtClean="0"/>
              <a:t>In the Messages, all messages will be shown with cards.</a:t>
            </a:r>
          </a:p>
          <a:p>
            <a:r>
              <a:rPr lang="en-US" altLang="ko-KR" sz="1400" dirty="0" smtClean="0"/>
              <a:t>In the Schedule Incoming, the transaction about Schedule will show up. </a:t>
            </a:r>
          </a:p>
          <a:p>
            <a:pPr lvl="1"/>
            <a:r>
              <a:rPr lang="en-US" altLang="ko-KR" sz="1200" dirty="0" smtClean="0"/>
              <a:t>For example, there will be the sentence like that </a:t>
            </a:r>
            <a:r>
              <a:rPr lang="en-US" altLang="ko-KR" sz="1200" dirty="0" err="1" smtClean="0"/>
              <a:t>BrightStone</a:t>
            </a:r>
            <a:r>
              <a:rPr lang="en-US" altLang="ko-KR" sz="1200" dirty="0" smtClean="0"/>
              <a:t> confirmed the arrangement of meeting 9/7 3:00 PM ~ 5:00PM.</a:t>
            </a:r>
          </a:p>
          <a:p>
            <a:pPr marL="0" indent="0">
              <a:buNone/>
            </a:pPr>
            <a:endParaRPr lang="en-US" altLang="ko-KR" sz="1200" dirty="0"/>
          </a:p>
        </p:txBody>
      </p:sp>
      <p:sp>
        <p:nvSpPr>
          <p:cNvPr id="40" name="직사각형 39"/>
          <p:cNvSpPr/>
          <p:nvPr/>
        </p:nvSpPr>
        <p:spPr>
          <a:xfrm>
            <a:off x="472574" y="1743884"/>
            <a:ext cx="3580046" cy="647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dirty="0">
              <a:solidFill>
                <a:schemeClr val="tx1"/>
              </a:solidFill>
            </a:endParaRPr>
          </a:p>
        </p:txBody>
      </p:sp>
      <p:graphicFrame>
        <p:nvGraphicFramePr>
          <p:cNvPr id="41" name="표 40"/>
          <p:cNvGraphicFramePr>
            <a:graphicFrameLocks noGrp="1"/>
          </p:cNvGraphicFramePr>
          <p:nvPr>
            <p:extLst>
              <p:ext uri="{D42A27DB-BD31-4B8C-83A1-F6EECF244321}">
                <p14:modId xmlns:p14="http://schemas.microsoft.com/office/powerpoint/2010/main" xmlns="" val="1802756382"/>
              </p:ext>
            </p:extLst>
          </p:nvPr>
        </p:nvGraphicFramePr>
        <p:xfrm>
          <a:off x="457200" y="1412776"/>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New</a:t>
                      </a:r>
                      <a:r>
                        <a:rPr kumimoji="0" lang="en-US" altLang="ko-KR" sz="1300" kern="1200" baseline="0" dirty="0" smtClean="0">
                          <a:solidFill>
                            <a:schemeClr val="dk1"/>
                          </a:solidFill>
                          <a:latin typeface="+mn-lt"/>
                          <a:ea typeface="+mn-ea"/>
                          <a:cs typeface="+mn-cs"/>
                        </a:rPr>
                        <a:t> Card</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56" name="직사각형 39"/>
          <p:cNvSpPr>
            <a:spLocks noChangeAspect="1"/>
          </p:cNvSpPr>
          <p:nvPr/>
        </p:nvSpPr>
        <p:spPr bwMode="auto">
          <a:xfrm>
            <a:off x="3553593" y="2517544"/>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Take</a:t>
            </a:r>
            <a:endParaRPr kumimoji="1" lang="ko-KR" altLang="en-US" sz="1100" dirty="0">
              <a:solidFill>
                <a:prstClr val="black"/>
              </a:solidFill>
              <a:ea typeface="굴림" pitchFamily="50" charset="-127"/>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2574" y="2492896"/>
            <a:ext cx="971550"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직사각형 1"/>
          <p:cNvSpPr/>
          <p:nvPr/>
        </p:nvSpPr>
        <p:spPr>
          <a:xfrm>
            <a:off x="1475655" y="2519770"/>
            <a:ext cx="2077937" cy="61308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r>
              <a:rPr lang="en-US" altLang="ko-KR" sz="1300" b="1" dirty="0" smtClean="0">
                <a:solidFill>
                  <a:schemeClr val="tx1"/>
                </a:solidFill>
              </a:rPr>
              <a:t>John Smith</a:t>
            </a:r>
          </a:p>
          <a:p>
            <a:r>
              <a:rPr lang="en-US" altLang="ko-KR" sz="1200" dirty="0" smtClean="0">
                <a:solidFill>
                  <a:schemeClr val="tx1"/>
                </a:solidFill>
              </a:rPr>
              <a:t>Nice to meet you. Please accept…</a:t>
            </a:r>
            <a:endParaRPr lang="ko-KR" altLang="en-US" sz="1200" dirty="0">
              <a:solidFill>
                <a:schemeClr val="tx1"/>
              </a:solidFill>
            </a:endParaRPr>
          </a:p>
        </p:txBody>
      </p:sp>
      <p:sp>
        <p:nvSpPr>
          <p:cNvPr id="57" name="직사각형 39"/>
          <p:cNvSpPr>
            <a:spLocks noChangeAspect="1"/>
          </p:cNvSpPr>
          <p:nvPr/>
        </p:nvSpPr>
        <p:spPr bwMode="auto">
          <a:xfrm>
            <a:off x="3553593" y="2733568"/>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Reject</a:t>
            </a:r>
            <a:endParaRPr kumimoji="1" lang="ko-KR" altLang="en-US" sz="1100" dirty="0">
              <a:solidFill>
                <a:prstClr val="black"/>
              </a:solidFill>
              <a:ea typeface="굴림" pitchFamily="50" charset="-127"/>
            </a:endParaRPr>
          </a:p>
        </p:txBody>
      </p:sp>
      <p:sp>
        <p:nvSpPr>
          <p:cNvPr id="58" name="직사각형 39"/>
          <p:cNvSpPr>
            <a:spLocks noChangeAspect="1"/>
          </p:cNvSpPr>
          <p:nvPr/>
        </p:nvSpPr>
        <p:spPr bwMode="auto">
          <a:xfrm>
            <a:off x="3553593" y="2955937"/>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Later</a:t>
            </a:r>
            <a:endParaRPr kumimoji="1" lang="ko-KR" altLang="en-US" sz="1100" dirty="0">
              <a:solidFill>
                <a:prstClr val="black"/>
              </a:solidFill>
              <a:ea typeface="굴림" pitchFamily="50" charset="-127"/>
            </a:endParaRPr>
          </a:p>
        </p:txBody>
      </p:sp>
      <p:sp>
        <p:nvSpPr>
          <p:cNvPr id="59" name="직사각형 39"/>
          <p:cNvSpPr>
            <a:spLocks noChangeAspect="1"/>
          </p:cNvSpPr>
          <p:nvPr/>
        </p:nvSpPr>
        <p:spPr bwMode="auto">
          <a:xfrm>
            <a:off x="3548563" y="3236082"/>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Take</a:t>
            </a:r>
            <a:endParaRPr kumimoji="1" lang="ko-KR" altLang="en-US" sz="1100" dirty="0">
              <a:solidFill>
                <a:prstClr val="black"/>
              </a:solidFill>
              <a:ea typeface="굴림" pitchFamily="50" charset="-127"/>
            </a:endParaRPr>
          </a:p>
        </p:txBody>
      </p:sp>
      <p:pic>
        <p:nvPicPr>
          <p:cNvPr id="6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3211434"/>
            <a:ext cx="971550"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9" name="직사각형 78"/>
          <p:cNvSpPr/>
          <p:nvPr/>
        </p:nvSpPr>
        <p:spPr>
          <a:xfrm>
            <a:off x="1470625" y="3238308"/>
            <a:ext cx="2077937" cy="61308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r>
              <a:rPr lang="en-US" altLang="ko-KR" sz="1300" b="1" dirty="0" smtClean="0">
                <a:solidFill>
                  <a:schemeClr val="tx1"/>
                </a:solidFill>
              </a:rPr>
              <a:t>John Smith</a:t>
            </a:r>
          </a:p>
          <a:p>
            <a:r>
              <a:rPr lang="en-US" altLang="ko-KR" sz="1200" dirty="0" smtClean="0">
                <a:solidFill>
                  <a:schemeClr val="tx1"/>
                </a:solidFill>
              </a:rPr>
              <a:t>Nice to meet you. Please accept…</a:t>
            </a:r>
            <a:endParaRPr lang="ko-KR" altLang="en-US" sz="1200" dirty="0">
              <a:solidFill>
                <a:schemeClr val="tx1"/>
              </a:solidFill>
            </a:endParaRPr>
          </a:p>
        </p:txBody>
      </p:sp>
      <p:sp>
        <p:nvSpPr>
          <p:cNvPr id="80" name="직사각형 39"/>
          <p:cNvSpPr>
            <a:spLocks noChangeAspect="1"/>
          </p:cNvSpPr>
          <p:nvPr/>
        </p:nvSpPr>
        <p:spPr bwMode="auto">
          <a:xfrm>
            <a:off x="3548563" y="3452106"/>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Reject</a:t>
            </a:r>
            <a:endParaRPr kumimoji="1" lang="ko-KR" altLang="en-US" sz="1100" dirty="0">
              <a:solidFill>
                <a:prstClr val="black"/>
              </a:solidFill>
              <a:ea typeface="굴림" pitchFamily="50" charset="-127"/>
            </a:endParaRPr>
          </a:p>
        </p:txBody>
      </p:sp>
      <p:sp>
        <p:nvSpPr>
          <p:cNvPr id="81" name="직사각형 39"/>
          <p:cNvSpPr>
            <a:spLocks noChangeAspect="1"/>
          </p:cNvSpPr>
          <p:nvPr/>
        </p:nvSpPr>
        <p:spPr bwMode="auto">
          <a:xfrm>
            <a:off x="3548563" y="3674475"/>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Later</a:t>
            </a:r>
            <a:endParaRPr kumimoji="1" lang="ko-KR" altLang="en-US" sz="1100" dirty="0">
              <a:solidFill>
                <a:prstClr val="black"/>
              </a:solidFill>
              <a:ea typeface="굴림" pitchFamily="50" charset="-127"/>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6854" y="1769661"/>
            <a:ext cx="662716" cy="605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53100" y="1772816"/>
            <a:ext cx="662716" cy="605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4" name="직사각형 39"/>
          <p:cNvSpPr>
            <a:spLocks noChangeAspect="1"/>
          </p:cNvSpPr>
          <p:nvPr/>
        </p:nvSpPr>
        <p:spPr bwMode="auto">
          <a:xfrm>
            <a:off x="1439094" y="1970887"/>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Take</a:t>
            </a:r>
            <a:endParaRPr kumimoji="1" lang="ko-KR" altLang="en-US" sz="1100" dirty="0">
              <a:solidFill>
                <a:prstClr val="black"/>
              </a:solidFill>
              <a:ea typeface="굴림" pitchFamily="50" charset="-127"/>
            </a:endParaRPr>
          </a:p>
        </p:txBody>
      </p:sp>
      <p:sp>
        <p:nvSpPr>
          <p:cNvPr id="85" name="직사각형 39"/>
          <p:cNvSpPr>
            <a:spLocks noChangeAspect="1"/>
          </p:cNvSpPr>
          <p:nvPr/>
        </p:nvSpPr>
        <p:spPr bwMode="auto">
          <a:xfrm>
            <a:off x="3203848" y="1965829"/>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Take</a:t>
            </a:r>
            <a:endParaRPr kumimoji="1" lang="ko-KR" altLang="en-US" sz="1100" dirty="0">
              <a:solidFill>
                <a:prstClr val="black"/>
              </a:solidFill>
              <a:ea typeface="굴림" pitchFamily="50" charset="-127"/>
            </a:endParaRPr>
          </a:p>
        </p:txBody>
      </p:sp>
      <p:pic>
        <p:nvPicPr>
          <p:cNvPr id="8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7807" y="4468851"/>
            <a:ext cx="901084" cy="531146"/>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75655" y="4426564"/>
            <a:ext cx="2448273" cy="331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561955" y="4861949"/>
            <a:ext cx="1656854" cy="1917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7" name="직사각형 39"/>
          <p:cNvSpPr>
            <a:spLocks noChangeAspect="1"/>
          </p:cNvSpPr>
          <p:nvPr/>
        </p:nvSpPr>
        <p:spPr bwMode="auto">
          <a:xfrm>
            <a:off x="3419872" y="4758022"/>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000" dirty="0" smtClean="0">
                <a:solidFill>
                  <a:prstClr val="black"/>
                </a:solidFill>
                <a:ea typeface="굴림" pitchFamily="50" charset="-127"/>
              </a:rPr>
              <a:t>More</a:t>
            </a:r>
            <a:endParaRPr kumimoji="1" lang="ko-KR" altLang="en-US" sz="1000" dirty="0">
              <a:solidFill>
                <a:prstClr val="black"/>
              </a:solidFill>
              <a:ea typeface="굴림" pitchFamily="50" charset="-127"/>
            </a:endParaRPr>
          </a:p>
        </p:txBody>
      </p:sp>
      <p:pic>
        <p:nvPicPr>
          <p:cNvPr id="9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7806" y="5148455"/>
            <a:ext cx="901084" cy="531146"/>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3"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75654" y="5121934"/>
            <a:ext cx="2448273" cy="331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4"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561954" y="5525787"/>
            <a:ext cx="1656854" cy="1917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5" name="직사각형 39"/>
          <p:cNvSpPr>
            <a:spLocks noChangeAspect="1"/>
          </p:cNvSpPr>
          <p:nvPr/>
        </p:nvSpPr>
        <p:spPr bwMode="auto">
          <a:xfrm>
            <a:off x="3419871" y="5453392"/>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000" dirty="0" smtClean="0">
                <a:solidFill>
                  <a:prstClr val="black"/>
                </a:solidFill>
                <a:ea typeface="굴림" pitchFamily="50" charset="-127"/>
              </a:rPr>
              <a:t>More</a:t>
            </a:r>
            <a:endParaRPr kumimoji="1" lang="ko-KR" altLang="en-US" sz="1000" dirty="0">
              <a:solidFill>
                <a:prstClr val="black"/>
              </a:solidFill>
              <a:ea typeface="굴림" pitchFamily="50" charset="-127"/>
            </a:endParaRPr>
          </a:p>
        </p:txBody>
      </p:sp>
      <p:pic>
        <p:nvPicPr>
          <p:cNvPr id="101"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7806" y="5812293"/>
            <a:ext cx="901084" cy="531146"/>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75654" y="5785772"/>
            <a:ext cx="2448273" cy="331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561954" y="6189625"/>
            <a:ext cx="1656854" cy="1917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4" name="직사각형 39"/>
          <p:cNvSpPr>
            <a:spLocks noChangeAspect="1"/>
          </p:cNvSpPr>
          <p:nvPr/>
        </p:nvSpPr>
        <p:spPr bwMode="auto">
          <a:xfrm>
            <a:off x="3419871" y="6117230"/>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000" dirty="0" smtClean="0">
                <a:solidFill>
                  <a:prstClr val="black"/>
                </a:solidFill>
                <a:ea typeface="굴림" pitchFamily="50" charset="-127"/>
              </a:rPr>
              <a:t>More</a:t>
            </a:r>
            <a:endParaRPr kumimoji="1" lang="ko-KR" altLang="en-US" sz="1000" dirty="0">
              <a:solidFill>
                <a:prstClr val="black"/>
              </a:solidFill>
              <a:ea typeface="굴림" pitchFamily="50" charset="-127"/>
            </a:endParaRPr>
          </a:p>
        </p:txBody>
      </p:sp>
      <p:graphicFrame>
        <p:nvGraphicFramePr>
          <p:cNvPr id="105" name="표 104"/>
          <p:cNvGraphicFramePr>
            <a:graphicFrameLocks noGrp="1"/>
          </p:cNvGraphicFramePr>
          <p:nvPr>
            <p:extLst>
              <p:ext uri="{D42A27DB-BD31-4B8C-83A1-F6EECF244321}">
                <p14:modId xmlns:p14="http://schemas.microsoft.com/office/powerpoint/2010/main" xmlns="" val="625791924"/>
              </p:ext>
            </p:extLst>
          </p:nvPr>
        </p:nvGraphicFramePr>
        <p:xfrm>
          <a:off x="472574" y="3948366"/>
          <a:ext cx="3580046" cy="457214"/>
        </p:xfrm>
        <a:graphic>
          <a:graphicData uri="http://schemas.openxmlformats.org/drawingml/2006/table">
            <a:tbl>
              <a:tblPr firstRow="1" bandRow="1">
                <a:tableStyleId>{5C22544A-7EE6-4342-B048-85BDC9FD1C3A}</a:tableStyleId>
              </a:tblPr>
              <a:tblGrid>
                <a:gridCol w="1029288"/>
                <a:gridCol w="1357409"/>
                <a:gridCol w="1193349"/>
              </a:tblGrid>
              <a:tr h="312738">
                <a:tc>
                  <a:txBody>
                    <a:bodyPr/>
                    <a:lstStyle/>
                    <a:p>
                      <a:pPr marL="0" algn="ctr" rtl="0" eaLnBrk="1" latinLnBrk="1" hangingPunct="1"/>
                      <a:r>
                        <a:rPr kumimoji="0" lang="en-US" altLang="ko-KR" sz="1200" kern="1200" dirty="0" smtClean="0">
                          <a:solidFill>
                            <a:schemeClr val="dk1"/>
                          </a:solidFill>
                          <a:latin typeface="+mn-lt"/>
                          <a:ea typeface="+mn-ea"/>
                          <a:cs typeface="+mn-cs"/>
                        </a:rPr>
                        <a:t>News Feed</a:t>
                      </a:r>
                      <a:endParaRPr kumimoji="0" lang="ko-KR" altLang="en-US" sz="12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Messages(</a:t>
                      </a:r>
                      <a:r>
                        <a:rPr kumimoji="0" lang="en-US" altLang="ko-KR" sz="1200" kern="1200" dirty="0" smtClean="0">
                          <a:solidFill>
                            <a:srgbClr val="0033CC"/>
                          </a:solidFill>
                          <a:latin typeface="+mn-lt"/>
                          <a:ea typeface="+mn-ea"/>
                          <a:cs typeface="+mn-cs"/>
                        </a:rPr>
                        <a:t>2</a:t>
                      </a:r>
                      <a:r>
                        <a:rPr kumimoji="0" lang="en-US" altLang="ko-KR" sz="1200" kern="1200" dirty="0" smtClean="0">
                          <a:solidFill>
                            <a:schemeClr val="dk1"/>
                          </a:solidFill>
                          <a:latin typeface="+mn-lt"/>
                          <a:ea typeface="+mn-ea"/>
                          <a:cs typeface="+mn-cs"/>
                        </a:rPr>
                        <a:t>)</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200" kern="1200" dirty="0" smtClean="0">
                          <a:solidFill>
                            <a:schemeClr val="dk1"/>
                          </a:solidFill>
                          <a:latin typeface="+mn-lt"/>
                          <a:ea typeface="+mn-ea"/>
                          <a:cs typeface="+mn-cs"/>
                        </a:rPr>
                        <a:t>Schedule Incoming</a:t>
                      </a:r>
                      <a:endParaRPr kumimoji="0" lang="ko-KR" altLang="en-US" sz="1200" kern="1200" dirty="0">
                        <a:solidFill>
                          <a:schemeClr val="dk1"/>
                        </a:solidFill>
                        <a:latin typeface="+mn-lt"/>
                        <a:ea typeface="+mn-ea"/>
                        <a:cs typeface="+mn-cs"/>
                      </a:endParaRPr>
                    </a:p>
                  </a:txBody>
                  <a:tcPr marL="91438" marR="91438" marT="45727" marB="45727">
                    <a:solidFill>
                      <a:srgbClr val="BBE0E3"/>
                    </a:solidFill>
                  </a:tcPr>
                </a:tc>
              </a:tr>
            </a:tbl>
          </a:graphicData>
        </a:graphic>
      </p:graphicFrame>
    </p:spTree>
    <p:extLst>
      <p:ext uri="{BB962C8B-B14F-4D97-AF65-F5344CB8AC3E}">
        <p14:creationId xmlns:p14="http://schemas.microsoft.com/office/powerpoint/2010/main" xmlns="" val="2126100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3AD296ED-0512-4E70-A029-20FF64DF0EE1}" type="slidenum">
              <a:rPr lang="en-US" altLang="ko-KR" smtClean="0">
                <a:solidFill>
                  <a:srgbClr val="04617B">
                    <a:shade val="90000"/>
                  </a:srgbClr>
                </a:solidFill>
              </a:rPr>
              <a:pPr>
                <a:defRPr/>
              </a:pPr>
              <a:t>53</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xmlns="" val="673654665"/>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37" name="내용 개체 틀 5"/>
          <p:cNvSpPr txBox="1">
            <a:spLocks/>
          </p:cNvSpPr>
          <p:nvPr/>
        </p:nvSpPr>
        <p:spPr>
          <a:xfrm>
            <a:off x="4572000" y="908720"/>
            <a:ext cx="4392488" cy="5579393"/>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In the section </a:t>
            </a:r>
            <a:r>
              <a:rPr lang="en-US" altLang="ko-KR" sz="1400" dirty="0" smtClean="0"/>
              <a:t>of </a:t>
            </a:r>
            <a:r>
              <a:rPr lang="en-US" altLang="ko-KR" sz="1400" dirty="0" smtClean="0"/>
              <a:t>New Yellow Page of Interest, there will be huge cards which many users uploaded on the open public.</a:t>
            </a:r>
          </a:p>
          <a:p>
            <a:r>
              <a:rPr lang="en-US" altLang="ko-KR" sz="1400" dirty="0" smtClean="0"/>
              <a:t>By set keyword, there will be a few picked ones of the cards matched with it in the open public category.</a:t>
            </a:r>
            <a:endParaRPr lang="en-US" altLang="ko-KR" sz="1200" dirty="0"/>
          </a:p>
        </p:txBody>
      </p:sp>
      <p:graphicFrame>
        <p:nvGraphicFramePr>
          <p:cNvPr id="36" name="표 35"/>
          <p:cNvGraphicFramePr>
            <a:graphicFrameLocks noGrp="1"/>
          </p:cNvGraphicFramePr>
          <p:nvPr>
            <p:extLst>
              <p:ext uri="{D42A27DB-BD31-4B8C-83A1-F6EECF244321}">
                <p14:modId xmlns:p14="http://schemas.microsoft.com/office/powerpoint/2010/main" xmlns="" val="530210040"/>
              </p:ext>
            </p:extLst>
          </p:nvPr>
        </p:nvGraphicFramePr>
        <p:xfrm>
          <a:off x="457200" y="1555250"/>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New</a:t>
                      </a:r>
                      <a:r>
                        <a:rPr kumimoji="0" lang="en-US" altLang="ko-KR" sz="1300" kern="1200" baseline="0" dirty="0" smtClean="0">
                          <a:solidFill>
                            <a:schemeClr val="dk1"/>
                          </a:solidFill>
                          <a:latin typeface="+mn-lt"/>
                          <a:ea typeface="+mn-ea"/>
                          <a:cs typeface="+mn-cs"/>
                        </a:rPr>
                        <a:t> yellow page of interest</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38" name="직사각형 39"/>
          <p:cNvSpPr>
            <a:spLocks noChangeAspect="1"/>
          </p:cNvSpPr>
          <p:nvPr/>
        </p:nvSpPr>
        <p:spPr bwMode="auto">
          <a:xfrm>
            <a:off x="2627784" y="1945203"/>
            <a:ext cx="1216332" cy="40755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Setting keyword</a:t>
            </a:r>
            <a:endParaRPr kumimoji="1" lang="ko-KR" altLang="en-US" sz="1100" dirty="0">
              <a:solidFill>
                <a:prstClr val="black"/>
              </a:solidFill>
              <a:ea typeface="굴림" pitchFamily="50" charset="-127"/>
            </a:endParaRPr>
          </a:p>
        </p:txBody>
      </p:sp>
      <p:pic>
        <p:nvPicPr>
          <p:cNvPr id="43"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34796" y="3309305"/>
            <a:ext cx="1656854" cy="1917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4" name="직사각형 39"/>
          <p:cNvSpPr>
            <a:spLocks noChangeAspect="1"/>
          </p:cNvSpPr>
          <p:nvPr/>
        </p:nvSpPr>
        <p:spPr bwMode="auto">
          <a:xfrm>
            <a:off x="3391650" y="3088396"/>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000" dirty="0" smtClean="0">
                <a:solidFill>
                  <a:prstClr val="black"/>
                </a:solidFill>
                <a:ea typeface="굴림" pitchFamily="50" charset="-127"/>
              </a:rPr>
              <a:t>More</a:t>
            </a:r>
            <a:endParaRPr kumimoji="1" lang="ko-KR" altLang="en-US" sz="1000" dirty="0">
              <a:solidFill>
                <a:prstClr val="black"/>
              </a:solidFill>
              <a:ea typeface="굴림" pitchFamily="50" charset="-127"/>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8202" y="2420888"/>
            <a:ext cx="1026253" cy="1008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3" name="직사각형 52"/>
          <p:cNvSpPr/>
          <p:nvPr/>
        </p:nvSpPr>
        <p:spPr>
          <a:xfrm>
            <a:off x="1475655" y="2420888"/>
            <a:ext cx="2368461" cy="66750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300" b="1" dirty="0" smtClean="0">
                <a:solidFill>
                  <a:schemeClr val="tx1"/>
                </a:solidFill>
              </a:rPr>
              <a:t>Music Festival on Sep. 1st</a:t>
            </a:r>
          </a:p>
          <a:p>
            <a:r>
              <a:rPr lang="en-US" altLang="ko-KR" sz="1300" dirty="0" smtClean="0">
                <a:solidFill>
                  <a:schemeClr val="tx1"/>
                </a:solidFill>
              </a:rPr>
              <a:t>K-Pop groups ….</a:t>
            </a:r>
            <a:endParaRPr lang="en-US" altLang="ko-KR" sz="1200" dirty="0" smtClean="0">
              <a:solidFill>
                <a:schemeClr val="tx1"/>
              </a:solidFill>
            </a:endParaRPr>
          </a:p>
        </p:txBody>
      </p:sp>
      <p:sp>
        <p:nvSpPr>
          <p:cNvPr id="55" name="직사각형 39"/>
          <p:cNvSpPr>
            <a:spLocks noChangeAspect="1"/>
          </p:cNvSpPr>
          <p:nvPr/>
        </p:nvSpPr>
        <p:spPr bwMode="auto">
          <a:xfrm>
            <a:off x="2627784" y="6017018"/>
            <a:ext cx="1216332" cy="40755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100" dirty="0" smtClean="0">
                <a:solidFill>
                  <a:prstClr val="black"/>
                </a:solidFill>
                <a:ea typeface="굴림" pitchFamily="50" charset="-127"/>
              </a:rPr>
              <a:t>Browsing More</a:t>
            </a:r>
            <a:endParaRPr kumimoji="1" lang="ko-KR" altLang="en-US" sz="1100" dirty="0">
              <a:solidFill>
                <a:prstClr val="black"/>
              </a:solidFill>
              <a:ea typeface="굴림" pitchFamily="50" charset="-127"/>
            </a:endParaRPr>
          </a:p>
        </p:txBody>
      </p:sp>
      <p:pic>
        <p:nvPicPr>
          <p:cNvPr id="8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34138" y="4461433"/>
            <a:ext cx="1656854" cy="1917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0" name="직사각형 39"/>
          <p:cNvSpPr>
            <a:spLocks noChangeAspect="1"/>
          </p:cNvSpPr>
          <p:nvPr/>
        </p:nvSpPr>
        <p:spPr bwMode="auto">
          <a:xfrm>
            <a:off x="3390992" y="4240524"/>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000" dirty="0" smtClean="0">
                <a:solidFill>
                  <a:prstClr val="black"/>
                </a:solidFill>
                <a:ea typeface="굴림" pitchFamily="50" charset="-127"/>
              </a:rPr>
              <a:t>More</a:t>
            </a:r>
            <a:endParaRPr kumimoji="1" lang="ko-KR" altLang="en-US" sz="1000" dirty="0">
              <a:solidFill>
                <a:prstClr val="black"/>
              </a:solidFill>
              <a:ea typeface="굴림" pitchFamily="50" charset="-127"/>
            </a:endParaRPr>
          </a:p>
        </p:txBody>
      </p:sp>
      <p:pic>
        <p:nvPicPr>
          <p:cNvPr id="91"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7544" y="3573016"/>
            <a:ext cx="1026253" cy="1008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6" name="직사각형 95"/>
          <p:cNvSpPr/>
          <p:nvPr/>
        </p:nvSpPr>
        <p:spPr>
          <a:xfrm>
            <a:off x="1474997" y="3573016"/>
            <a:ext cx="2368461" cy="66750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300" b="1" dirty="0" smtClean="0">
                <a:solidFill>
                  <a:schemeClr val="tx1"/>
                </a:solidFill>
              </a:rPr>
              <a:t>Music Festival on Sep. 1st</a:t>
            </a:r>
          </a:p>
          <a:p>
            <a:r>
              <a:rPr lang="en-US" altLang="ko-KR" sz="1300" dirty="0" smtClean="0">
                <a:solidFill>
                  <a:schemeClr val="tx1"/>
                </a:solidFill>
              </a:rPr>
              <a:t>K-Pop groups ….</a:t>
            </a:r>
            <a:endParaRPr lang="en-US" altLang="ko-KR" sz="1200" dirty="0" smtClean="0">
              <a:solidFill>
                <a:schemeClr val="tx1"/>
              </a:solidFill>
            </a:endParaRPr>
          </a:p>
        </p:txBody>
      </p:sp>
      <p:pic>
        <p:nvPicPr>
          <p:cNvPr id="9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34138" y="5661248"/>
            <a:ext cx="1656854" cy="1917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8" name="직사각형 39"/>
          <p:cNvSpPr>
            <a:spLocks noChangeAspect="1"/>
          </p:cNvSpPr>
          <p:nvPr/>
        </p:nvSpPr>
        <p:spPr bwMode="auto">
          <a:xfrm>
            <a:off x="3390992" y="5425861"/>
            <a:ext cx="504057" cy="16889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fontAlgn="base">
              <a:spcBef>
                <a:spcPct val="0"/>
              </a:spcBef>
              <a:spcAft>
                <a:spcPct val="0"/>
              </a:spcAft>
              <a:defRPr/>
            </a:pPr>
            <a:r>
              <a:rPr kumimoji="1" lang="en-US" altLang="ko-KR" sz="1000" dirty="0" smtClean="0">
                <a:solidFill>
                  <a:prstClr val="black"/>
                </a:solidFill>
                <a:ea typeface="굴림" pitchFamily="50" charset="-127"/>
              </a:rPr>
              <a:t>More</a:t>
            </a:r>
            <a:endParaRPr kumimoji="1" lang="ko-KR" altLang="en-US" sz="1000" dirty="0">
              <a:solidFill>
                <a:prstClr val="black"/>
              </a:solidFill>
              <a:ea typeface="굴림" pitchFamily="50" charset="-127"/>
            </a:endParaRPr>
          </a:p>
        </p:txBody>
      </p:sp>
      <p:pic>
        <p:nvPicPr>
          <p:cNvPr id="9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7544" y="4758353"/>
            <a:ext cx="1026253" cy="1008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 name="직사각형 99"/>
          <p:cNvSpPr/>
          <p:nvPr/>
        </p:nvSpPr>
        <p:spPr>
          <a:xfrm>
            <a:off x="1474997" y="4758353"/>
            <a:ext cx="2368461" cy="66750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1300" b="1" dirty="0" smtClean="0">
                <a:solidFill>
                  <a:schemeClr val="tx1"/>
                </a:solidFill>
              </a:rPr>
              <a:t>Music Festival on Sep. 1st</a:t>
            </a:r>
          </a:p>
          <a:p>
            <a:r>
              <a:rPr lang="en-US" altLang="ko-KR" sz="1300" dirty="0" smtClean="0">
                <a:solidFill>
                  <a:schemeClr val="tx1"/>
                </a:solidFill>
              </a:rPr>
              <a:t>K-Pop groups ….</a:t>
            </a:r>
            <a:endParaRPr lang="en-US" altLang="ko-KR" sz="1200" dirty="0" smtClean="0">
              <a:solidFill>
                <a:schemeClr val="tx1"/>
              </a:solidFill>
            </a:endParaRPr>
          </a:p>
        </p:txBody>
      </p:sp>
    </p:spTree>
    <p:extLst>
      <p:ext uri="{BB962C8B-B14F-4D97-AF65-F5344CB8AC3E}">
        <p14:creationId xmlns:p14="http://schemas.microsoft.com/office/powerpoint/2010/main" xmlns="" val="825854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54</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8" name="표 7"/>
          <p:cNvGraphicFramePr>
            <a:graphicFrameLocks noGrp="1"/>
          </p:cNvGraphicFramePr>
          <p:nvPr>
            <p:extLst>
              <p:ext uri="{D42A27DB-BD31-4B8C-83A1-F6EECF244321}">
                <p14:modId xmlns:p14="http://schemas.microsoft.com/office/powerpoint/2010/main" xmlns="" val="2252540137"/>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12" name="내용 개체 틀 5"/>
          <p:cNvSpPr txBox="1">
            <a:spLocks/>
          </p:cNvSpPr>
          <p:nvPr/>
        </p:nvSpPr>
        <p:spPr>
          <a:xfrm>
            <a:off x="4572000" y="836712"/>
            <a:ext cx="4125144" cy="5688632"/>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200" dirty="0" smtClean="0"/>
              <a:t>In the Tools directory, there will be huge application tools to help p2p-based business/commerce transaction based on the name card.</a:t>
            </a:r>
          </a:p>
          <a:p>
            <a:r>
              <a:rPr lang="en-US" altLang="ko-KR" sz="1200" dirty="0" smtClean="0"/>
              <a:t>Eventually I target this app is a kind of default address book  regardless of any platform in the world-wide, which can be  synchronized with many potential tool apps. So I would like to have standard API for 3</a:t>
            </a:r>
            <a:r>
              <a:rPr lang="en-US" altLang="ko-KR" sz="1200" baseline="30000" dirty="0" smtClean="0"/>
              <a:t>rd</a:t>
            </a:r>
            <a:r>
              <a:rPr lang="en-US" altLang="ko-KR" sz="1200" dirty="0" smtClean="0"/>
              <a:t> parties to be synchronized with </a:t>
            </a:r>
            <a:r>
              <a:rPr lang="en-US" altLang="ko-KR" sz="1200" dirty="0" smtClean="0"/>
              <a:t>ABC card </a:t>
            </a:r>
            <a:r>
              <a:rPr lang="en-US" altLang="ko-KR" sz="1200" dirty="0" smtClean="0"/>
              <a:t>like </a:t>
            </a:r>
            <a:r>
              <a:rPr lang="en-US" altLang="ko-KR" sz="1200" dirty="0" err="1" smtClean="0"/>
              <a:t>Zoho</a:t>
            </a:r>
            <a:r>
              <a:rPr lang="en-US" altLang="ko-KR" sz="1200" dirty="0" smtClean="0"/>
              <a:t>.</a:t>
            </a:r>
          </a:p>
          <a:p>
            <a:r>
              <a:rPr lang="en-US" altLang="ko-KR" sz="1200" dirty="0"/>
              <a:t>In phase 1, would like to focus on essential  </a:t>
            </a:r>
            <a:r>
              <a:rPr lang="en-US" altLang="ko-KR" sz="1200" dirty="0" smtClean="0"/>
              <a:t>tools.</a:t>
            </a:r>
          </a:p>
          <a:p>
            <a:pPr lvl="1"/>
            <a:r>
              <a:rPr lang="en-US" altLang="ko-KR" sz="1100" dirty="0" smtClean="0"/>
              <a:t>Memo, Calendar Scheduler</a:t>
            </a:r>
            <a:endParaRPr lang="en-US" altLang="ko-KR" sz="1100" dirty="0"/>
          </a:p>
          <a:p>
            <a:pPr lvl="2"/>
            <a:r>
              <a:rPr lang="en-US" altLang="ko-KR" sz="800" dirty="0"/>
              <a:t>personal calendar and open calendar matching the card which the recipient can see</a:t>
            </a:r>
            <a:r>
              <a:rPr lang="en-US" altLang="ko-KR" sz="800" dirty="0" smtClean="0"/>
              <a:t>.</a:t>
            </a:r>
          </a:p>
          <a:p>
            <a:pPr lvl="1"/>
            <a:r>
              <a:rPr lang="en-US" altLang="ko-KR" sz="1100" dirty="0"/>
              <a:t>Meeting </a:t>
            </a:r>
            <a:r>
              <a:rPr lang="en-US" altLang="ko-KR" sz="1100" dirty="0" smtClean="0"/>
              <a:t>minutes</a:t>
            </a:r>
          </a:p>
          <a:p>
            <a:pPr lvl="1"/>
            <a:r>
              <a:rPr lang="en-US" altLang="ko-KR" sz="1100" dirty="0" smtClean="0"/>
              <a:t>ABC card </a:t>
            </a:r>
            <a:r>
              <a:rPr lang="en-US" altLang="ko-KR" sz="1100" dirty="0"/>
              <a:t>paid </a:t>
            </a:r>
            <a:r>
              <a:rPr lang="en-US" altLang="ko-KR" sz="1100" dirty="0" smtClean="0"/>
              <a:t>service</a:t>
            </a:r>
          </a:p>
          <a:p>
            <a:pPr lvl="2"/>
            <a:r>
              <a:rPr lang="en-US" altLang="ko-KR" sz="800" dirty="0" smtClean="0"/>
              <a:t>Track order service status about </a:t>
            </a:r>
            <a:r>
              <a:rPr lang="en-US" altLang="ko-KR" sz="800" dirty="0" smtClean="0"/>
              <a:t>ABC </a:t>
            </a:r>
            <a:r>
              <a:rPr lang="en-US" altLang="ko-KR" sz="800" dirty="0" smtClean="0"/>
              <a:t>card  </a:t>
            </a:r>
            <a:endParaRPr lang="en-US" altLang="ko-KR" sz="800" dirty="0" smtClean="0"/>
          </a:p>
          <a:p>
            <a:pPr lvl="2"/>
            <a:r>
              <a:rPr lang="en-US" altLang="ko-KR" sz="800" dirty="0" smtClean="0"/>
              <a:t>Cancel order and so on</a:t>
            </a:r>
          </a:p>
          <a:p>
            <a:pPr lvl="2"/>
            <a:r>
              <a:rPr lang="en-US" altLang="ko-KR" sz="800" dirty="0" smtClean="0"/>
              <a:t>Inquiry </a:t>
            </a:r>
          </a:p>
          <a:p>
            <a:pPr lvl="1"/>
            <a:r>
              <a:rPr lang="en-US" altLang="ko-KR" sz="1100" dirty="0" smtClean="0"/>
              <a:t>Expense Tracker</a:t>
            </a:r>
          </a:p>
          <a:p>
            <a:pPr lvl="1"/>
            <a:r>
              <a:rPr lang="en-US" altLang="ko-KR" sz="1100" dirty="0" smtClean="0"/>
              <a:t>Relationship statistics</a:t>
            </a:r>
          </a:p>
          <a:p>
            <a:pPr lvl="2"/>
            <a:r>
              <a:rPr lang="en-US" altLang="ko-KR" sz="800" dirty="0" smtClean="0"/>
              <a:t>How much time  spent for someone, How much money spent, How much  communication period,..</a:t>
            </a:r>
          </a:p>
          <a:p>
            <a:pPr lvl="2"/>
            <a:r>
              <a:rPr lang="en-US" altLang="ko-KR" sz="800" dirty="0" smtClean="0"/>
              <a:t>Ranking by expenses, call time and so on.</a:t>
            </a:r>
          </a:p>
          <a:p>
            <a:pPr lvl="1"/>
            <a:endParaRPr lang="en-US" altLang="ko-KR" sz="500" dirty="0" smtClean="0"/>
          </a:p>
          <a:p>
            <a:r>
              <a:rPr lang="en-US" altLang="ko-KR" sz="1200" dirty="0"/>
              <a:t>In </a:t>
            </a:r>
            <a:r>
              <a:rPr lang="en-US" altLang="ko-KR" sz="1200" dirty="0" smtClean="0"/>
              <a:t>phase2, </a:t>
            </a:r>
            <a:r>
              <a:rPr lang="en-US" altLang="ko-KR" sz="1200" dirty="0"/>
              <a:t>would like to focus </a:t>
            </a:r>
            <a:r>
              <a:rPr lang="en-US" altLang="ko-KR" sz="1200" dirty="0" smtClean="0"/>
              <a:t>on more commercial tools</a:t>
            </a:r>
          </a:p>
          <a:p>
            <a:pPr lvl="1"/>
            <a:r>
              <a:rPr lang="en-US" altLang="ko-KR" sz="1100" dirty="0" smtClean="0"/>
              <a:t>Invoice, Payment, Document Signing, Project, Escrow, Certification, Recruit and so on</a:t>
            </a:r>
          </a:p>
          <a:p>
            <a:pPr lvl="1"/>
            <a:r>
              <a:rPr lang="en-US" altLang="ko-KR" sz="1100" dirty="0" smtClean="0"/>
              <a:t>Later ITECG and me will work together in the long term basis. </a:t>
            </a:r>
            <a:endParaRPr lang="en-US" altLang="ko-KR" sz="1100" dirty="0"/>
          </a:p>
          <a:p>
            <a:r>
              <a:rPr lang="en-US" altLang="ko-KR" sz="1200" dirty="0" smtClean="0"/>
              <a:t>Detailed about each app in the Tools directory needs to be suggested by ITECG.</a:t>
            </a:r>
          </a:p>
          <a:p>
            <a:endParaRPr lang="en-US" altLang="ko-KR" sz="1200" dirty="0" smtClean="0"/>
          </a:p>
          <a:p>
            <a:pPr lvl="1"/>
            <a:endParaRPr lang="en-US" altLang="ko-KR" sz="1100" dirty="0"/>
          </a:p>
          <a:p>
            <a:pPr lvl="1"/>
            <a:endParaRPr lang="en-US" altLang="ko-KR" sz="1100" dirty="0" smtClean="0"/>
          </a:p>
          <a:p>
            <a:pPr lvl="1"/>
            <a:endParaRPr lang="en-US" altLang="ko-KR" sz="1100" dirty="0"/>
          </a:p>
          <a:p>
            <a:endParaRPr lang="en-US" altLang="ko-KR" sz="1200" dirty="0" smtClean="0"/>
          </a:p>
          <a:p>
            <a:pPr marL="0" indent="0">
              <a:buNone/>
            </a:pPr>
            <a:r>
              <a:rPr lang="en-US" altLang="ko-KR" sz="1200" dirty="0" smtClean="0"/>
              <a:t> </a:t>
            </a:r>
          </a:p>
          <a:p>
            <a:endParaRPr lang="en-US" altLang="ko-KR" sz="1200" dirty="0" smtClean="0"/>
          </a:p>
          <a:p>
            <a:endParaRPr lang="en-US" altLang="ko-KR" sz="1200" dirty="0" smtClean="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1832" y="2132856"/>
            <a:ext cx="1613586" cy="339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9552" y="5445224"/>
            <a:ext cx="1314203" cy="422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0639" y="5057886"/>
            <a:ext cx="1461225" cy="531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7"/>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93378" y="4797152"/>
            <a:ext cx="1098302" cy="303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8"/>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34280" y="5853094"/>
            <a:ext cx="1408008" cy="321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TextBox 17"/>
          <p:cNvSpPr txBox="1"/>
          <p:nvPr/>
        </p:nvSpPr>
        <p:spPr>
          <a:xfrm>
            <a:off x="2468713" y="4869160"/>
            <a:ext cx="1207278" cy="276999"/>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Web hard</a:t>
            </a:r>
            <a:endParaRPr lang="ko-KR" altLang="en-US" sz="1200" dirty="0"/>
          </a:p>
        </p:txBody>
      </p:sp>
      <p:sp>
        <p:nvSpPr>
          <p:cNvPr id="19" name="TextBox 18"/>
          <p:cNvSpPr txBox="1"/>
          <p:nvPr/>
        </p:nvSpPr>
        <p:spPr>
          <a:xfrm>
            <a:off x="2468713" y="5301208"/>
            <a:ext cx="1207278" cy="461665"/>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Contract  Signer </a:t>
            </a:r>
            <a:endParaRPr lang="ko-KR" altLang="en-US" sz="1200" dirty="0"/>
          </a:p>
        </p:txBody>
      </p:sp>
      <p:sp>
        <p:nvSpPr>
          <p:cNvPr id="21" name="직사각형 20"/>
          <p:cNvSpPr>
            <a:spLocks noChangeAspect="1"/>
          </p:cNvSpPr>
          <p:nvPr/>
        </p:nvSpPr>
        <p:spPr>
          <a:xfrm>
            <a:off x="751937" y="6064078"/>
            <a:ext cx="1319722" cy="461266"/>
          </a:xfrm>
          <a:prstGeom prst="rect">
            <a:avLst/>
          </a:prstGeom>
          <a:ln>
            <a:noFill/>
          </a:ln>
        </p:spPr>
        <p:txBody>
          <a:bodyPr wrap="none" anchor="ctr"/>
          <a:lstStyle/>
          <a:p>
            <a:pPr algn="ctr" fontAlgn="base">
              <a:spcBef>
                <a:spcPct val="0"/>
              </a:spcBef>
              <a:spcAft>
                <a:spcPct val="0"/>
              </a:spcAft>
              <a:defRPr/>
            </a:pPr>
            <a:r>
              <a:rPr kumimoji="1" lang="en-US" altLang="ko-KR" sz="1600" b="1" dirty="0" smtClean="0">
                <a:solidFill>
                  <a:prstClr val="black"/>
                </a:solidFill>
                <a:latin typeface="굴림" pitchFamily="50" charset="-127"/>
                <a:ea typeface="굴림" pitchFamily="50" charset="-127"/>
              </a:rPr>
              <a:t>...</a:t>
            </a:r>
            <a:endParaRPr kumimoji="1" lang="ko-KR" altLang="en-US" sz="1600" b="1" dirty="0">
              <a:solidFill>
                <a:prstClr val="black"/>
              </a:solidFill>
              <a:latin typeface="굴림" pitchFamily="50" charset="-127"/>
              <a:ea typeface="굴림" pitchFamily="50" charset="-127"/>
            </a:endParaRPr>
          </a:p>
        </p:txBody>
      </p:sp>
      <p:sp>
        <p:nvSpPr>
          <p:cNvPr id="22" name="TextBox 21"/>
          <p:cNvSpPr txBox="1"/>
          <p:nvPr/>
        </p:nvSpPr>
        <p:spPr>
          <a:xfrm>
            <a:off x="700426" y="1815606"/>
            <a:ext cx="1207278" cy="246221"/>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000" dirty="0" smtClean="0"/>
              <a:t>Memo</a:t>
            </a:r>
            <a:endParaRPr lang="ko-KR" altLang="en-US" sz="1000" dirty="0"/>
          </a:p>
        </p:txBody>
      </p:sp>
      <p:sp>
        <p:nvSpPr>
          <p:cNvPr id="23" name="TextBox 22"/>
          <p:cNvSpPr txBox="1"/>
          <p:nvPr/>
        </p:nvSpPr>
        <p:spPr>
          <a:xfrm>
            <a:off x="2484264" y="1815606"/>
            <a:ext cx="1207278" cy="246221"/>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000" dirty="0" smtClean="0"/>
              <a:t>Scheduler</a:t>
            </a:r>
            <a:endParaRPr lang="ko-KR" altLang="en-US" sz="1000" dirty="0"/>
          </a:p>
        </p:txBody>
      </p:sp>
      <p:graphicFrame>
        <p:nvGraphicFramePr>
          <p:cNvPr id="24" name="표 23"/>
          <p:cNvGraphicFramePr>
            <a:graphicFrameLocks noGrp="1"/>
          </p:cNvGraphicFramePr>
          <p:nvPr>
            <p:extLst>
              <p:ext uri="{D42A27DB-BD31-4B8C-83A1-F6EECF244321}">
                <p14:modId xmlns:p14="http://schemas.microsoft.com/office/powerpoint/2010/main" xmlns="" val="2080172739"/>
              </p:ext>
            </p:extLst>
          </p:nvPr>
        </p:nvGraphicFramePr>
        <p:xfrm>
          <a:off x="484716" y="1412776"/>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Free</a:t>
                      </a:r>
                      <a:r>
                        <a:rPr kumimoji="0" lang="en-US" altLang="ko-KR" sz="1300" kern="1200" baseline="0" dirty="0" smtClean="0">
                          <a:solidFill>
                            <a:schemeClr val="dk1"/>
                          </a:solidFill>
                          <a:latin typeface="+mn-lt"/>
                          <a:ea typeface="+mn-ea"/>
                          <a:cs typeface="+mn-cs"/>
                        </a:rPr>
                        <a:t> of charge and d</a:t>
                      </a:r>
                      <a:r>
                        <a:rPr kumimoji="0" lang="en-US" altLang="ko-KR" sz="1300" kern="1200" dirty="0" smtClean="0">
                          <a:solidFill>
                            <a:schemeClr val="dk1"/>
                          </a:solidFill>
                          <a:latin typeface="+mn-lt"/>
                          <a:ea typeface="+mn-ea"/>
                          <a:cs typeface="+mn-cs"/>
                        </a:rPr>
                        <a:t>efault</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graphicFrame>
        <p:nvGraphicFramePr>
          <p:cNvPr id="25" name="표 24"/>
          <p:cNvGraphicFramePr>
            <a:graphicFrameLocks noGrp="1"/>
          </p:cNvGraphicFramePr>
          <p:nvPr>
            <p:extLst>
              <p:ext uri="{D42A27DB-BD31-4B8C-83A1-F6EECF244321}">
                <p14:modId xmlns:p14="http://schemas.microsoft.com/office/powerpoint/2010/main" xmlns="" val="3382615327"/>
              </p:ext>
            </p:extLst>
          </p:nvPr>
        </p:nvGraphicFramePr>
        <p:xfrm>
          <a:off x="484716" y="4507578"/>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Optional</a:t>
                      </a:r>
                      <a:r>
                        <a:rPr kumimoji="0" lang="en-US" altLang="ko-KR" sz="1300" kern="1200" baseline="0" dirty="0" smtClean="0">
                          <a:solidFill>
                            <a:schemeClr val="dk1"/>
                          </a:solidFill>
                          <a:latin typeface="+mn-lt"/>
                          <a:ea typeface="+mn-ea"/>
                          <a:cs typeface="+mn-cs"/>
                        </a:rPr>
                        <a:t> and Paid </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graphicFrame>
        <p:nvGraphicFramePr>
          <p:cNvPr id="26" name="표 25"/>
          <p:cNvGraphicFramePr>
            <a:graphicFrameLocks noGrp="1"/>
          </p:cNvGraphicFramePr>
          <p:nvPr>
            <p:extLst>
              <p:ext uri="{D42A27DB-BD31-4B8C-83A1-F6EECF244321}">
                <p14:modId xmlns:p14="http://schemas.microsoft.com/office/powerpoint/2010/main" xmlns="" val="2309855788"/>
              </p:ext>
            </p:extLst>
          </p:nvPr>
        </p:nvGraphicFramePr>
        <p:xfrm>
          <a:off x="484716" y="2848991"/>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ABC card</a:t>
                      </a:r>
                      <a:r>
                        <a:rPr kumimoji="0" lang="en-US" altLang="ko-KR" sz="1300" kern="1200" baseline="0" dirty="0" smtClean="0">
                          <a:solidFill>
                            <a:schemeClr val="dk1"/>
                          </a:solidFill>
                          <a:latin typeface="+mn-lt"/>
                          <a:ea typeface="+mn-ea"/>
                          <a:cs typeface="+mn-cs"/>
                        </a:rPr>
                        <a:t> </a:t>
                      </a:r>
                      <a:r>
                        <a:rPr kumimoji="0" lang="en-US" altLang="ko-KR" sz="1300" kern="1200" baseline="0" dirty="0" smtClean="0">
                          <a:solidFill>
                            <a:schemeClr val="dk1"/>
                          </a:solidFill>
                          <a:latin typeface="+mn-lt"/>
                          <a:ea typeface="+mn-ea"/>
                          <a:cs typeface="+mn-cs"/>
                        </a:rPr>
                        <a:t>paid service</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
        <p:nvSpPr>
          <p:cNvPr id="27" name="TextBox 26"/>
          <p:cNvSpPr txBox="1"/>
          <p:nvPr/>
        </p:nvSpPr>
        <p:spPr>
          <a:xfrm>
            <a:off x="700426" y="3256329"/>
            <a:ext cx="1207278" cy="276999"/>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Cloud back up</a:t>
            </a:r>
            <a:endParaRPr lang="ko-KR" altLang="en-US" sz="1200" dirty="0"/>
          </a:p>
        </p:txBody>
      </p:sp>
      <p:sp>
        <p:nvSpPr>
          <p:cNvPr id="30" name="TextBox 29"/>
          <p:cNvSpPr txBox="1"/>
          <p:nvPr/>
        </p:nvSpPr>
        <p:spPr>
          <a:xfrm>
            <a:off x="2468713" y="3265273"/>
            <a:ext cx="1207278" cy="461665"/>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Paper Card Printing</a:t>
            </a:r>
            <a:endParaRPr lang="ko-KR" altLang="en-US" sz="1200" dirty="0"/>
          </a:p>
        </p:txBody>
      </p:sp>
      <p:sp>
        <p:nvSpPr>
          <p:cNvPr id="31" name="TextBox 30"/>
          <p:cNvSpPr txBox="1"/>
          <p:nvPr/>
        </p:nvSpPr>
        <p:spPr>
          <a:xfrm>
            <a:off x="706410" y="3708354"/>
            <a:ext cx="1207278" cy="276999"/>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Design Service</a:t>
            </a:r>
            <a:endParaRPr lang="ko-KR" altLang="en-US" sz="1200" dirty="0"/>
          </a:p>
        </p:txBody>
      </p:sp>
      <p:sp>
        <p:nvSpPr>
          <p:cNvPr id="32" name="TextBox 31"/>
          <p:cNvSpPr txBox="1"/>
          <p:nvPr/>
        </p:nvSpPr>
        <p:spPr>
          <a:xfrm>
            <a:off x="2484264" y="3913345"/>
            <a:ext cx="1207278" cy="461665"/>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Payment &amp; Tracking</a:t>
            </a:r>
            <a:endParaRPr lang="ko-KR" altLang="en-US" sz="1200" dirty="0"/>
          </a:p>
        </p:txBody>
      </p:sp>
      <p:sp>
        <p:nvSpPr>
          <p:cNvPr id="34" name="TextBox 33"/>
          <p:cNvSpPr txBox="1"/>
          <p:nvPr/>
        </p:nvSpPr>
        <p:spPr>
          <a:xfrm>
            <a:off x="2483768" y="2173107"/>
            <a:ext cx="1207278" cy="400110"/>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000" dirty="0" smtClean="0"/>
              <a:t>Transaction History</a:t>
            </a:r>
            <a:endParaRPr lang="ko-KR" altLang="en-US" sz="1000" dirty="0"/>
          </a:p>
        </p:txBody>
      </p:sp>
      <p:sp>
        <p:nvSpPr>
          <p:cNvPr id="35" name="TextBox 34"/>
          <p:cNvSpPr txBox="1"/>
          <p:nvPr/>
        </p:nvSpPr>
        <p:spPr>
          <a:xfrm>
            <a:off x="700426" y="4160113"/>
            <a:ext cx="1207278" cy="276999"/>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Escrow Service</a:t>
            </a:r>
            <a:endParaRPr lang="ko-KR" altLang="en-US" sz="1200" dirty="0"/>
          </a:p>
        </p:txBody>
      </p:sp>
      <p:sp>
        <p:nvSpPr>
          <p:cNvPr id="36" name="TextBox 35"/>
          <p:cNvSpPr txBox="1"/>
          <p:nvPr/>
        </p:nvSpPr>
        <p:spPr>
          <a:xfrm>
            <a:off x="2483768" y="5949280"/>
            <a:ext cx="1207278" cy="461665"/>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200" dirty="0" smtClean="0"/>
              <a:t>Advertising Card </a:t>
            </a:r>
            <a:r>
              <a:rPr lang="en-US" altLang="ko-KR" sz="1200" dirty="0" err="1" smtClean="0"/>
              <a:t>Uploader</a:t>
            </a:r>
            <a:endParaRPr lang="ko-KR" altLang="en-US" sz="1200" dirty="0"/>
          </a:p>
        </p:txBody>
      </p:sp>
      <p:sp>
        <p:nvSpPr>
          <p:cNvPr id="37" name="TextBox 36"/>
          <p:cNvSpPr txBox="1"/>
          <p:nvPr/>
        </p:nvSpPr>
        <p:spPr>
          <a:xfrm>
            <a:off x="683568" y="2518941"/>
            <a:ext cx="1207278" cy="246221"/>
          </a:xfrm>
          <a:prstGeom prst="rect">
            <a:avLst/>
          </a:prstGeom>
          <a:solidFill>
            <a:srgbClr val="BBE0E3"/>
          </a:solidFill>
          <a:effectLst>
            <a:glow rad="101600">
              <a:schemeClr val="accent2">
                <a:satMod val="175000"/>
                <a:alpha val="40000"/>
              </a:schemeClr>
            </a:glow>
          </a:effectLst>
        </p:spPr>
        <p:txBody>
          <a:bodyPr wrap="square" rtlCol="0">
            <a:spAutoFit/>
          </a:bodyPr>
          <a:lstStyle/>
          <a:p>
            <a:pPr algn="ctr"/>
            <a:r>
              <a:rPr lang="en-US" altLang="ko-KR" sz="1000" dirty="0" smtClean="0"/>
              <a:t>My Card Statistics</a:t>
            </a:r>
            <a:endParaRPr lang="ko-KR" altLang="en-US" sz="1000" dirty="0"/>
          </a:p>
        </p:txBody>
      </p:sp>
    </p:spTree>
    <p:extLst>
      <p:ext uri="{BB962C8B-B14F-4D97-AF65-F5344CB8AC3E}">
        <p14:creationId xmlns:p14="http://schemas.microsoft.com/office/powerpoint/2010/main" xmlns="" val="37093308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BBF5EA5-ECE3-4D5C-A0F7-475C025BA5FA}" type="slidenum">
              <a:rPr lang="en-US" altLang="ko-KR">
                <a:solidFill>
                  <a:srgbClr val="04617B">
                    <a:shade val="90000"/>
                  </a:srgbClr>
                </a:solidFill>
              </a:rPr>
              <a:pPr>
                <a:defRPr/>
              </a:pPr>
              <a:t>55</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xmlns="" val="3369863543"/>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r>
            </a:tbl>
          </a:graphicData>
        </a:graphic>
      </p:graphicFrame>
      <p:sp>
        <p:nvSpPr>
          <p:cNvPr id="7" name="내용 개체 틀 5"/>
          <p:cNvSpPr txBox="1">
            <a:spLocks/>
          </p:cNvSpPr>
          <p:nvPr/>
        </p:nvSpPr>
        <p:spPr>
          <a:xfrm>
            <a:off x="4572000" y="980729"/>
            <a:ext cx="4125144" cy="4392487"/>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500" dirty="0" smtClean="0"/>
              <a:t>Details about Settings need to be suggested by ITECG considering configurable information.</a:t>
            </a:r>
          </a:p>
          <a:p>
            <a:pPr lvl="1"/>
            <a:r>
              <a:rPr lang="en-US" altLang="ko-KR" sz="1500" dirty="0" smtClean="0"/>
              <a:t>Password lock for security</a:t>
            </a:r>
          </a:p>
          <a:p>
            <a:pPr lvl="1"/>
            <a:r>
              <a:rPr lang="en-US" altLang="ko-KR" sz="1500" dirty="0" smtClean="0"/>
              <a:t>Function to prevent private information leak in case of loss of cellular phone like typical locker</a:t>
            </a:r>
          </a:p>
          <a:p>
            <a:pPr lvl="1"/>
            <a:r>
              <a:rPr lang="en-US" altLang="ko-KR" sz="1500" dirty="0" smtClean="0"/>
              <a:t>About Sign up</a:t>
            </a:r>
          </a:p>
          <a:p>
            <a:pPr lvl="1"/>
            <a:r>
              <a:rPr lang="en-US" altLang="ko-KR" sz="1500" dirty="0" smtClean="0"/>
              <a:t>Automatic update of change name card in the side of recipient side or not</a:t>
            </a:r>
          </a:p>
          <a:p>
            <a:pPr lvl="1"/>
            <a:r>
              <a:rPr lang="en-US" altLang="ko-KR" sz="1500" dirty="0" smtClean="0"/>
              <a:t>And so on</a:t>
            </a:r>
          </a:p>
          <a:p>
            <a:pPr lvl="1"/>
            <a:endParaRPr lang="en-US" altLang="ko-KR" sz="1200" dirty="0" smtClean="0"/>
          </a:p>
          <a:p>
            <a:endParaRPr lang="en-US" altLang="ko-KR" sz="1800" dirty="0" smtClean="0"/>
          </a:p>
          <a:p>
            <a:pPr lvl="1"/>
            <a:endParaRPr lang="en-US" altLang="ko-KR" sz="1600" dirty="0"/>
          </a:p>
          <a:p>
            <a:pPr lvl="1"/>
            <a:endParaRPr lang="en-US" altLang="ko-KR" sz="1600" dirty="0" smtClean="0"/>
          </a:p>
          <a:p>
            <a:pPr lvl="1"/>
            <a:endParaRPr lang="en-US" altLang="ko-KR" sz="1600" dirty="0"/>
          </a:p>
          <a:p>
            <a:endParaRPr lang="en-US" altLang="ko-KR" sz="1800" dirty="0" smtClean="0"/>
          </a:p>
          <a:p>
            <a:pPr marL="0" indent="0">
              <a:buNone/>
            </a:pPr>
            <a:r>
              <a:rPr lang="en-US" altLang="ko-KR" sz="1800" dirty="0" smtClean="0"/>
              <a:t> </a:t>
            </a:r>
          </a:p>
          <a:p>
            <a:endParaRPr lang="en-US" altLang="ko-KR" sz="1800" dirty="0" smtClean="0"/>
          </a:p>
          <a:p>
            <a:endParaRPr lang="en-US" altLang="ko-KR" sz="1800" dirty="0" smtClean="0"/>
          </a:p>
        </p:txBody>
      </p:sp>
    </p:spTree>
    <p:extLst>
      <p:ext uri="{BB962C8B-B14F-4D97-AF65-F5344CB8AC3E}">
        <p14:creationId xmlns:p14="http://schemas.microsoft.com/office/powerpoint/2010/main" xmlns="" val="29255122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56</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3" y="942950"/>
            <a:ext cx="3247209" cy="5294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내용 개체 틀 5"/>
          <p:cNvSpPr txBox="1">
            <a:spLocks/>
          </p:cNvSpPr>
          <p:nvPr/>
        </p:nvSpPr>
        <p:spPr>
          <a:xfrm>
            <a:off x="4572000" y="980729"/>
            <a:ext cx="4125144" cy="4392487"/>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500" dirty="0" smtClean="0"/>
              <a:t>As the benchmark of competitor app, it would be nice if the user can see details of the opposite party saved in the address book when he or she call or receive the call.</a:t>
            </a:r>
            <a:endParaRPr lang="en-US" altLang="ko-KR" sz="1600" dirty="0"/>
          </a:p>
          <a:p>
            <a:pPr lvl="1"/>
            <a:endParaRPr lang="en-US" altLang="ko-KR" sz="1600" dirty="0" smtClean="0"/>
          </a:p>
          <a:p>
            <a:pPr lvl="1"/>
            <a:endParaRPr lang="en-US" altLang="ko-KR" sz="1600" dirty="0"/>
          </a:p>
          <a:p>
            <a:endParaRPr lang="en-US" altLang="ko-KR" sz="1800" dirty="0" smtClean="0"/>
          </a:p>
          <a:p>
            <a:pPr marL="0" indent="0">
              <a:buNone/>
            </a:pPr>
            <a:r>
              <a:rPr lang="en-US" altLang="ko-KR" sz="1800" dirty="0" smtClean="0"/>
              <a:t> </a:t>
            </a:r>
          </a:p>
          <a:p>
            <a:endParaRPr lang="en-US" altLang="ko-KR" sz="1800" dirty="0" smtClean="0"/>
          </a:p>
          <a:p>
            <a:endParaRPr lang="en-US" altLang="ko-KR" sz="1800" dirty="0" smtClean="0"/>
          </a:p>
        </p:txBody>
      </p:sp>
      <p:sp>
        <p:nvSpPr>
          <p:cNvPr id="7" name="내용 개체 틀 2"/>
          <p:cNvSpPr txBox="1">
            <a:spLocks/>
          </p:cNvSpPr>
          <p:nvPr/>
        </p:nvSpPr>
        <p:spPr bwMode="auto">
          <a:xfrm>
            <a:off x="1333236" y="332655"/>
            <a:ext cx="2878723" cy="360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a:solidFill>
                  <a:schemeClr val="tx1"/>
                </a:solidFill>
                <a:latin typeface="굴림" pitchFamily="50" charset="-127"/>
                <a:ea typeface="굴림" pitchFamily="50" charset="-127"/>
              </a:defRPr>
            </a:lvl1pPr>
            <a:lvl2pPr marL="639763" indent="-246063"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fontAlgn="base" hangingPunct="1">
              <a:spcBef>
                <a:spcPct val="20000"/>
              </a:spcBef>
              <a:spcAft>
                <a:spcPct val="0"/>
              </a:spcAft>
              <a:buClr>
                <a:srgbClr val="0BD0D9"/>
              </a:buClr>
              <a:buSzPct val="95000"/>
            </a:pPr>
            <a:r>
              <a:rPr kumimoji="0" lang="en-US" altLang="ko-KR" sz="1100" dirty="0" smtClean="0">
                <a:solidFill>
                  <a:prstClr val="black"/>
                </a:solidFill>
                <a:latin typeface="Constantia" pitchFamily="18" charset="0"/>
                <a:ea typeface="HY신명조" pitchFamily="18" charset="-127"/>
              </a:rPr>
              <a:t>Calling or Receiving Screen</a:t>
            </a: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en-US" altLang="ko-KR" sz="1100" dirty="0" smtClean="0">
              <a:solidFill>
                <a:prstClr val="black"/>
              </a:solidFill>
              <a:latin typeface="Constantia" pitchFamily="18" charset="0"/>
              <a:ea typeface="HY신명조" pitchFamily="18" charset="-127"/>
            </a:endParaRPr>
          </a:p>
          <a:p>
            <a:pPr lvl="1" eaLnBrk="1" fontAlgn="base" hangingPunct="1">
              <a:spcBef>
                <a:spcPct val="20000"/>
              </a:spcBef>
              <a:spcAft>
                <a:spcPct val="0"/>
              </a:spcAft>
              <a:buClr>
                <a:srgbClr val="0F6FC6"/>
              </a:buClr>
              <a:buSzPct val="85000"/>
              <a:buFont typeface="Wingdings 2" pitchFamily="18" charset="2"/>
              <a:buChar char=""/>
            </a:pPr>
            <a:endParaRPr kumimoji="0" lang="ko-KR" altLang="en-US" sz="1100" dirty="0" smtClean="0">
              <a:solidFill>
                <a:prstClr val="black"/>
              </a:solidFill>
              <a:latin typeface="Constantia" pitchFamily="18" charset="0"/>
              <a:ea typeface="HY신명조" pitchFamily="18" charset="-127"/>
            </a:endParaRPr>
          </a:p>
        </p:txBody>
      </p:sp>
    </p:spTree>
    <p:extLst>
      <p:ext uri="{BB962C8B-B14F-4D97-AF65-F5344CB8AC3E}">
        <p14:creationId xmlns:p14="http://schemas.microsoft.com/office/powerpoint/2010/main" xmlns="" val="702486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852936"/>
            <a:ext cx="8305800" cy="1143000"/>
          </a:xfrm>
        </p:spPr>
        <p:txBody>
          <a:bodyPr>
            <a:noAutofit/>
          </a:bodyPr>
          <a:lstStyle/>
          <a:p>
            <a:pPr algn="ctr" eaLnBrk="1" fontAlgn="auto" hangingPunct="1">
              <a:spcAft>
                <a:spcPts val="0"/>
              </a:spcAft>
              <a:defRPr/>
            </a:pPr>
            <a:r>
              <a:rPr lang="en-US" altLang="ko-KR" sz="8000" dirty="0" smtClean="0"/>
              <a:t>- The End -</a:t>
            </a:r>
            <a:endParaRPr lang="ko-KR" altLang="en-US" sz="8000" dirty="0"/>
          </a:p>
        </p:txBody>
      </p:sp>
      <p:sp>
        <p:nvSpPr>
          <p:cNvPr id="3" name="슬라이드 번호 개체 틀 2"/>
          <p:cNvSpPr>
            <a:spLocks noGrp="1"/>
          </p:cNvSpPr>
          <p:nvPr>
            <p:ph type="sldNum" sz="quarter" idx="10"/>
          </p:nvPr>
        </p:nvSpPr>
        <p:spPr/>
        <p:txBody>
          <a:bodyPr/>
          <a:lstStyle/>
          <a:p>
            <a:pPr>
              <a:defRPr/>
            </a:pPr>
            <a:fld id="{E2E6E21F-99A9-46C8-9537-3BFA9252B77D}" type="slidenum">
              <a:rPr lang="en-US" altLang="ko-KR">
                <a:solidFill>
                  <a:srgbClr val="04617B">
                    <a:shade val="90000"/>
                  </a:srgbClr>
                </a:solidFill>
              </a:rPr>
              <a:pPr>
                <a:defRPr/>
              </a:pPr>
              <a:t>57</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Tree>
    <p:extLst>
      <p:ext uri="{BB962C8B-B14F-4D97-AF65-F5344CB8AC3E}">
        <p14:creationId xmlns:p14="http://schemas.microsoft.com/office/powerpoint/2010/main" xmlns="" val="1172635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sp>
        <p:nvSpPr>
          <p:cNvPr id="3" name="슬라이드 번호 개체 틀 2"/>
          <p:cNvSpPr>
            <a:spLocks noGrp="1"/>
          </p:cNvSpPr>
          <p:nvPr>
            <p:ph type="sldNum" sz="quarter" idx="10"/>
          </p:nvPr>
        </p:nvSpPr>
        <p:spPr/>
        <p:txBody>
          <a:bodyPr/>
          <a:lstStyle/>
          <a:p>
            <a:pPr>
              <a:defRPr/>
            </a:pPr>
            <a:fld id="{22A31FA7-0A24-4689-B693-348A7F2D9CB0}" type="slidenum">
              <a:rPr lang="en-US" altLang="ko-KR">
                <a:solidFill>
                  <a:srgbClr val="04617B">
                    <a:shade val="90000"/>
                  </a:srgbClr>
                </a:solidFill>
              </a:rPr>
              <a:pPr>
                <a:defRPr/>
              </a:pPr>
              <a:t>6</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a:solidFill>
                  <a:srgbClr val="04617B">
                    <a:shade val="90000"/>
                  </a:srgbClr>
                </a:solidFill>
              </a:rPr>
              <a:t>Work for more trusted and promising world in the young, wise and mobile way</a:t>
            </a:r>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8475" y="239233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직사각형 5"/>
          <p:cNvSpPr/>
          <p:nvPr/>
        </p:nvSpPr>
        <p:spPr>
          <a:xfrm>
            <a:off x="457200" y="2392338"/>
            <a:ext cx="215900" cy="2058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7" name="이등변 삼각형 6"/>
          <p:cNvSpPr/>
          <p:nvPr/>
        </p:nvSpPr>
        <p:spPr>
          <a:xfrm rot="5400000">
            <a:off x="477838" y="334483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graphicFrame>
        <p:nvGraphicFramePr>
          <p:cNvPr id="8" name="표 7"/>
          <p:cNvGraphicFramePr>
            <a:graphicFrameLocks noGrp="1"/>
          </p:cNvGraphicFramePr>
          <p:nvPr>
            <p:extLst>
              <p:ext uri="{D42A27DB-BD31-4B8C-83A1-F6EECF244321}">
                <p14:modId xmlns:p14="http://schemas.microsoft.com/office/powerpoint/2010/main" xmlns="" val="3844811730"/>
              </p:ext>
            </p:extLst>
          </p:nvPr>
        </p:nvGraphicFramePr>
        <p:xfrm>
          <a:off x="4572000" y="2401700"/>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28709" name="직사각형 13"/>
          <p:cNvSpPr>
            <a:spLocks noChangeArrowheads="1"/>
          </p:cNvSpPr>
          <p:nvPr/>
        </p:nvSpPr>
        <p:spPr bwMode="auto">
          <a:xfrm>
            <a:off x="930275" y="448783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smtClean="0">
                <a:solidFill>
                  <a:prstClr val="black"/>
                </a:solidFill>
                <a:latin typeface="굴림" pitchFamily="50" charset="-127"/>
                <a:ea typeface="굴림" pitchFamily="50" charset="-127"/>
              </a:rPr>
              <a:t>Front        Back</a:t>
            </a:r>
            <a:endParaRPr kumimoji="1" lang="ko-KR" altLang="en-US" sz="1300" smtClean="0">
              <a:solidFill>
                <a:prstClr val="black"/>
              </a:solidFill>
              <a:latin typeface="굴림" pitchFamily="50" charset="-127"/>
              <a:ea typeface="굴림" pitchFamily="50" charset="-127"/>
            </a:endParaRPr>
          </a:p>
        </p:txBody>
      </p:sp>
      <p:sp>
        <p:nvSpPr>
          <p:cNvPr id="21" name="직사각형 20"/>
          <p:cNvSpPr>
            <a:spLocks noChangeAspect="1"/>
          </p:cNvSpPr>
          <p:nvPr/>
        </p:nvSpPr>
        <p:spPr>
          <a:xfrm>
            <a:off x="2315022" y="5605651"/>
            <a:ext cx="1248866" cy="464150"/>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Back</a:t>
            </a:r>
            <a:endParaRPr kumimoji="1" lang="ko-KR" altLang="en-US" sz="1300" b="1" dirty="0">
              <a:solidFill>
                <a:prstClr val="black"/>
              </a:solidFill>
              <a:latin typeface="굴림" pitchFamily="50" charset="-127"/>
              <a:ea typeface="굴림" pitchFamily="50" charset="-127"/>
            </a:endParaRPr>
          </a:p>
        </p:txBody>
      </p:sp>
      <p:sp>
        <p:nvSpPr>
          <p:cNvPr id="23" name="직사각형 22"/>
          <p:cNvSpPr>
            <a:spLocks noChangeAspect="1"/>
          </p:cNvSpPr>
          <p:nvPr/>
        </p:nvSpPr>
        <p:spPr>
          <a:xfrm>
            <a:off x="827585" y="5605651"/>
            <a:ext cx="1248866" cy="464150"/>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Save &amp; </a:t>
            </a:r>
            <a:br>
              <a:rPr kumimoji="1" lang="en-US" altLang="ko-KR" sz="1300" b="1" dirty="0" smtClean="0">
                <a:solidFill>
                  <a:prstClr val="black"/>
                </a:solidFill>
                <a:latin typeface="굴림" pitchFamily="50" charset="-127"/>
                <a:ea typeface="굴림" pitchFamily="50" charset="-127"/>
              </a:rPr>
            </a:br>
            <a:r>
              <a:rPr kumimoji="1" lang="en-US" altLang="ko-KR" sz="1300" b="1" dirty="0" smtClean="0">
                <a:solidFill>
                  <a:prstClr val="black"/>
                </a:solidFill>
                <a:latin typeface="굴림" pitchFamily="50" charset="-127"/>
                <a:ea typeface="굴림" pitchFamily="50" charset="-127"/>
              </a:rPr>
              <a:t>Continue</a:t>
            </a:r>
            <a:endParaRPr kumimoji="1" lang="ko-KR" altLang="en-US" sz="1300" b="1" dirty="0">
              <a:solidFill>
                <a:prstClr val="black"/>
              </a:solidFill>
              <a:latin typeface="굴림" pitchFamily="50" charset="-127"/>
              <a:ea typeface="굴림" pitchFamily="50" charset="-127"/>
            </a:endParaRPr>
          </a:p>
        </p:txBody>
      </p:sp>
      <p:graphicFrame>
        <p:nvGraphicFramePr>
          <p:cNvPr id="19" name="표 18"/>
          <p:cNvGraphicFramePr>
            <a:graphicFrameLocks noGrp="1"/>
          </p:cNvGraphicFramePr>
          <p:nvPr>
            <p:extLst>
              <p:ext uri="{D42A27DB-BD31-4B8C-83A1-F6EECF244321}">
                <p14:modId xmlns:p14="http://schemas.microsoft.com/office/powerpoint/2010/main" xmlns="" val="4002090634"/>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20" name="내용 개체 틀 5"/>
          <p:cNvSpPr txBox="1">
            <a:spLocks/>
          </p:cNvSpPr>
          <p:nvPr/>
        </p:nvSpPr>
        <p:spPr>
          <a:xfrm>
            <a:off x="4572000" y="980729"/>
            <a:ext cx="4125144" cy="11824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a:t>In the left side, there will be the below menu list for editing</a:t>
            </a:r>
            <a:r>
              <a:rPr lang="en-US" altLang="ko-KR" sz="1400" dirty="0" smtClean="0"/>
              <a:t>.</a:t>
            </a:r>
          </a:p>
          <a:p>
            <a:r>
              <a:rPr lang="en-US" altLang="ko-KR" sz="1400" dirty="0" smtClean="0"/>
              <a:t>In the Import menu, user can import the card which he or she made and had. Based on it , he or she can edit.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170826" y="1468548"/>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772816"/>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82784" y="2034248"/>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직사각형 21"/>
          <p:cNvSpPr>
            <a:spLocks noChangeAspect="1"/>
          </p:cNvSpPr>
          <p:nvPr/>
        </p:nvSpPr>
        <p:spPr>
          <a:xfrm>
            <a:off x="468890" y="1468548"/>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xmlns="" val="4177130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7</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dirty="0"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5"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8475" y="2045608"/>
            <a:ext cx="3495675" cy="2058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이등변 삼각형 7"/>
          <p:cNvSpPr/>
          <p:nvPr/>
        </p:nvSpPr>
        <p:spPr>
          <a:xfrm rot="5400000">
            <a:off x="477838" y="2998107"/>
            <a:ext cx="215900" cy="142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graphicFrame>
        <p:nvGraphicFramePr>
          <p:cNvPr id="9" name="표 8"/>
          <p:cNvGraphicFramePr>
            <a:graphicFrameLocks noGrp="1"/>
          </p:cNvGraphicFramePr>
          <p:nvPr>
            <p:extLst>
              <p:ext uri="{D42A27DB-BD31-4B8C-83A1-F6EECF244321}">
                <p14:modId xmlns:p14="http://schemas.microsoft.com/office/powerpoint/2010/main" xmlns="" val="3343946467"/>
              </p:ext>
            </p:extLst>
          </p:nvPr>
        </p:nvGraphicFramePr>
        <p:xfrm>
          <a:off x="4572000" y="1412776"/>
          <a:ext cx="2016125" cy="3763604"/>
        </p:xfrm>
        <a:graphic>
          <a:graphicData uri="http://schemas.openxmlformats.org/drawingml/2006/table">
            <a:tbl>
              <a:tblPr firstRow="1" bandRow="1">
                <a:tableStyleId>{5C22544A-7EE6-4342-B048-85BDC9FD1C3A}</a:tableStyleId>
              </a:tblPr>
              <a:tblGrid>
                <a:gridCol w="2016125"/>
              </a:tblGrid>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Background</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00"/>
                    </a:solidFill>
                  </a:tcPr>
                </a:tc>
              </a:tr>
              <a:tr h="289502">
                <a:tc>
                  <a:txBody>
                    <a:bodyPr/>
                    <a:lstStyle/>
                    <a:p>
                      <a:pPr latinLnBrk="1"/>
                      <a:r>
                        <a:rPr lang="en-US" altLang="ko-KR" sz="1300" b="0" dirty="0" smtClean="0">
                          <a:solidFill>
                            <a:srgbClr val="000000"/>
                          </a:solidFill>
                        </a:rPr>
                        <a:t>Image(Logo, Photo,..)</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Name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Title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300" b="0" dirty="0" smtClean="0">
                          <a:solidFill>
                            <a:srgbClr val="000000"/>
                          </a:solidFill>
                        </a:rPr>
                        <a:t>Company/Organization</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Contacts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Address/Map</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QR</a:t>
                      </a:r>
                      <a:r>
                        <a:rPr lang="en-US" altLang="ko-KR" sz="1300" b="0" baseline="0" dirty="0" smtClean="0">
                          <a:solidFill>
                            <a:srgbClr val="000000"/>
                          </a:solidFill>
                        </a:rPr>
                        <a:t> code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Multimedia</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a:t>
                      </a:r>
                      <a:r>
                        <a:rPr lang="en-US" altLang="ko-KR" sz="1300" b="0" baseline="0" dirty="0" smtClean="0">
                          <a:solidFill>
                            <a:srgbClr val="000000"/>
                          </a:solidFill>
                        </a:rPr>
                        <a:t> - </a:t>
                      </a:r>
                      <a:r>
                        <a:rPr lang="en-US" altLang="ko-KR" sz="1300" b="0" dirty="0" smtClean="0">
                          <a:solidFill>
                            <a:srgbClr val="000000"/>
                          </a:solidFill>
                        </a:rPr>
                        <a:t>Text</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Others - Clipart/Shapes</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Bolder</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9502">
                <a:tc>
                  <a:txBody>
                    <a:bodyPr/>
                    <a:lstStyle/>
                    <a:p>
                      <a:pPr latinLnBrk="1"/>
                      <a:r>
                        <a:rPr lang="en-US" altLang="ko-KR" sz="1300" b="0" dirty="0" smtClean="0">
                          <a:solidFill>
                            <a:srgbClr val="000000"/>
                          </a:solidFill>
                        </a:rPr>
                        <a:t>Material/Shape</a:t>
                      </a:r>
                      <a:endParaRPr lang="ko-KR" altLang="en-US" sz="1300" b="0" dirty="0">
                        <a:solidFill>
                          <a:srgbClr val="000000"/>
                        </a:solidFill>
                      </a:endParaRPr>
                    </a:p>
                  </a:txBody>
                  <a:tcPr marL="91435" marR="91435" marT="45694" marB="45694">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0" name="직사각형 13"/>
          <p:cNvSpPr>
            <a:spLocks noChangeArrowheads="1"/>
          </p:cNvSpPr>
          <p:nvPr/>
        </p:nvSpPr>
        <p:spPr bwMode="auto">
          <a:xfrm>
            <a:off x="930275" y="4004068"/>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fontAlgn="base">
              <a:spcBef>
                <a:spcPct val="0"/>
              </a:spcBef>
              <a:spcAft>
                <a:spcPct val="0"/>
              </a:spcAft>
            </a:pPr>
            <a:r>
              <a:rPr kumimoji="1" lang="en-US" altLang="ko-KR" sz="1300" dirty="0" smtClean="0">
                <a:solidFill>
                  <a:prstClr val="black"/>
                </a:solidFill>
                <a:latin typeface="굴림" pitchFamily="50" charset="-127"/>
                <a:ea typeface="굴림" pitchFamily="50" charset="-127"/>
              </a:rPr>
              <a:t>Front        Back</a:t>
            </a:r>
            <a:endParaRPr kumimoji="1" lang="ko-KR" altLang="en-US" sz="1300" dirty="0" smtClean="0">
              <a:solidFill>
                <a:prstClr val="black"/>
              </a:solidFill>
              <a:latin typeface="굴림" pitchFamily="50" charset="-127"/>
              <a:ea typeface="굴림" pitchFamily="50" charset="-127"/>
            </a:endParaRPr>
          </a:p>
        </p:txBody>
      </p:sp>
      <p:graphicFrame>
        <p:nvGraphicFramePr>
          <p:cNvPr id="13" name="표 12"/>
          <p:cNvGraphicFramePr>
            <a:graphicFrameLocks noGrp="1"/>
          </p:cNvGraphicFramePr>
          <p:nvPr>
            <p:extLst>
              <p:ext uri="{D42A27DB-BD31-4B8C-83A1-F6EECF244321}">
                <p14:modId xmlns:p14="http://schemas.microsoft.com/office/powerpoint/2010/main" xmlns="" val="26433630"/>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14"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yellow menu </a:t>
            </a: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0826" y="1382296"/>
            <a:ext cx="1847478" cy="265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784" y="1644040"/>
            <a:ext cx="2622916" cy="25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82784" y="1890232"/>
            <a:ext cx="3545622" cy="257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직사각형 17"/>
          <p:cNvSpPr>
            <a:spLocks noChangeAspect="1"/>
          </p:cNvSpPr>
          <p:nvPr/>
        </p:nvSpPr>
        <p:spPr>
          <a:xfrm>
            <a:off x="468890" y="1382296"/>
            <a:ext cx="688254" cy="255795"/>
          </a:xfrm>
          <a:prstGeom prst="rect">
            <a:avLst/>
          </a:prstGeom>
          <a:ln>
            <a:solidFill>
              <a:schemeClr val="accent1">
                <a:shade val="50000"/>
              </a:schemeClr>
            </a:solidFill>
          </a:ln>
        </p:spPr>
        <p:txBody>
          <a:bodyPr wrap="none"/>
          <a:lstStyle/>
          <a:p>
            <a:pPr algn="ctr" fontAlgn="base">
              <a:spcBef>
                <a:spcPct val="0"/>
              </a:spcBef>
              <a:spcAft>
                <a:spcPct val="0"/>
              </a:spcAft>
              <a:defRPr/>
            </a:pPr>
            <a:r>
              <a:rPr kumimoji="1" lang="en-US" altLang="ko-KR" sz="1100" dirty="0" smtClean="0">
                <a:solidFill>
                  <a:prstClr val="black"/>
                </a:solidFill>
                <a:latin typeface="굴림" pitchFamily="50" charset="-127"/>
                <a:ea typeface="굴림" pitchFamily="50" charset="-127"/>
              </a:rPr>
              <a:t>Import</a:t>
            </a:r>
            <a:endParaRPr kumimoji="1" lang="ko-KR" altLang="en-US" sz="1100" dirty="0">
              <a:solidFill>
                <a:prstClr val="black"/>
              </a:solidFill>
              <a:latin typeface="굴림" pitchFamily="50" charset="-127"/>
              <a:ea typeface="굴림" pitchFamily="50" charset="-127"/>
            </a:endParaRPr>
          </a:p>
        </p:txBody>
      </p:sp>
      <p:graphicFrame>
        <p:nvGraphicFramePr>
          <p:cNvPr id="19" name="표 18"/>
          <p:cNvGraphicFramePr>
            <a:graphicFrameLocks noGrp="1"/>
          </p:cNvGraphicFramePr>
          <p:nvPr>
            <p:extLst>
              <p:ext uri="{D42A27DB-BD31-4B8C-83A1-F6EECF244321}">
                <p14:modId xmlns:p14="http://schemas.microsoft.com/office/powerpoint/2010/main" xmlns="" val="751996322"/>
              </p:ext>
            </p:extLst>
          </p:nvPr>
        </p:nvGraphicFramePr>
        <p:xfrm>
          <a:off x="468890" y="4347985"/>
          <a:ext cx="3584574" cy="312738"/>
        </p:xfrm>
        <a:graphic>
          <a:graphicData uri="http://schemas.openxmlformats.org/drawingml/2006/table">
            <a:tbl>
              <a:tblPr firstRow="1" bandRow="1">
                <a:tableStyleId>{5C22544A-7EE6-4342-B048-85BDC9FD1C3A}</a:tableStyleId>
              </a:tblPr>
              <a:tblGrid>
                <a:gridCol w="1194858"/>
                <a:gridCol w="1194858"/>
                <a:gridCol w="1194858"/>
              </a:tblGrid>
              <a:tr h="312738">
                <a:tc>
                  <a:txBody>
                    <a:bodyPr/>
                    <a:lstStyle/>
                    <a:p>
                      <a:pPr marL="0" algn="ctr" rtl="0" eaLnBrk="1" latinLnBrk="1" hangingPunct="1"/>
                      <a:r>
                        <a:rPr kumimoji="0" lang="en-US" altLang="ko-KR" sz="1300" kern="1200" dirty="0" smtClean="0">
                          <a:solidFill>
                            <a:schemeClr val="dk1"/>
                          </a:solidFill>
                          <a:latin typeface="+mn-lt"/>
                          <a:ea typeface="+mn-ea"/>
                          <a:cs typeface="+mn-cs"/>
                        </a:rPr>
                        <a:t>Camer</a:t>
                      </a:r>
                      <a:r>
                        <a:rPr kumimoji="0" lang="en-US" altLang="ko-KR" sz="1300" kern="1200" baseline="0" dirty="0" smtClean="0">
                          <a:solidFill>
                            <a:schemeClr val="dk1"/>
                          </a:solidFill>
                          <a:latin typeface="+mn-lt"/>
                          <a:ea typeface="+mn-ea"/>
                          <a:cs typeface="+mn-cs"/>
                        </a:rPr>
                        <a:t>a Roll</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Camera</a:t>
                      </a:r>
                      <a:endParaRPr kumimoji="0" lang="ko-KR" altLang="en-US" sz="1300" kern="1200" dirty="0">
                        <a:solidFill>
                          <a:schemeClr val="dk1"/>
                        </a:solidFill>
                        <a:latin typeface="+mn-lt"/>
                        <a:ea typeface="+mn-ea"/>
                        <a:cs typeface="+mn-cs"/>
                      </a:endParaRPr>
                    </a:p>
                  </a:txBody>
                  <a:tcPr marL="91438" marR="91438" marT="45727" marB="45727">
                    <a:solidFill>
                      <a:srgbClr val="BBE0E3"/>
                    </a:solidFill>
                  </a:tcPr>
                </a:tc>
                <a:tc>
                  <a:txBody>
                    <a:bodyPr/>
                    <a:lstStyle/>
                    <a:p>
                      <a:pPr marL="0" algn="ctr" rtl="0" eaLnBrk="1" latinLnBrk="1" hangingPunct="1"/>
                      <a:r>
                        <a:rPr kumimoji="0" lang="en-US" altLang="ko-KR" sz="1300" kern="1200" dirty="0" smtClean="0">
                          <a:solidFill>
                            <a:schemeClr val="dk1"/>
                          </a:solidFill>
                          <a:latin typeface="+mn-lt"/>
                          <a:ea typeface="+mn-ea"/>
                          <a:cs typeface="+mn-cs"/>
                        </a:rPr>
                        <a:t>???</a:t>
                      </a:r>
                      <a:endParaRPr kumimoji="0" lang="ko-KR" altLang="en-US" sz="1300" kern="1200" dirty="0">
                        <a:solidFill>
                          <a:schemeClr val="dk1"/>
                        </a:solidFill>
                        <a:latin typeface="+mn-lt"/>
                        <a:ea typeface="+mn-ea"/>
                        <a:cs typeface="+mn-cs"/>
                      </a:endParaRPr>
                    </a:p>
                  </a:txBody>
                  <a:tcPr marL="91438" marR="91438" marT="45727" marB="45727">
                    <a:solidFill>
                      <a:srgbClr val="BBE0E3"/>
                    </a:solidFill>
                  </a:tcPr>
                </a:tc>
              </a:tr>
            </a:tbl>
          </a:graphicData>
        </a:graphic>
      </p:graphicFrame>
      <p:pic>
        <p:nvPicPr>
          <p:cNvPr id="20"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6276" y="470802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1"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42553" y="470802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2"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48830" y="470802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55107" y="470802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4"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61386" y="470802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5"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9553" y="506806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6"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245830" y="506806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7"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52107" y="506806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8"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58384" y="506806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9" name="Picture 1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64663" y="5068065"/>
            <a:ext cx="415250" cy="3051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직사각형 6"/>
          <p:cNvSpPr/>
          <p:nvPr/>
        </p:nvSpPr>
        <p:spPr>
          <a:xfrm>
            <a:off x="457200" y="2148096"/>
            <a:ext cx="200026" cy="19817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ko-KR" altLang="en-US">
              <a:solidFill>
                <a:prstClr val="white"/>
              </a:solidFill>
            </a:endParaRPr>
          </a:p>
        </p:txBody>
      </p:sp>
      <p:sp>
        <p:nvSpPr>
          <p:cNvPr id="33" name="직사각형 13"/>
          <p:cNvSpPr>
            <a:spLocks noChangeArrowheads="1"/>
          </p:cNvSpPr>
          <p:nvPr/>
        </p:nvSpPr>
        <p:spPr bwMode="auto">
          <a:xfrm>
            <a:off x="538882" y="5949280"/>
            <a:ext cx="2520950"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kumimoji="1" lang="en-US" altLang="ko-KR" sz="1300" dirty="0" smtClean="0">
                <a:solidFill>
                  <a:prstClr val="black"/>
                </a:solidFill>
                <a:latin typeface="굴림" pitchFamily="50" charset="-127"/>
                <a:ea typeface="굴림" pitchFamily="50" charset="-127"/>
              </a:rPr>
              <a:t>Next page to be continued</a:t>
            </a:r>
            <a:endParaRPr kumimoji="1" lang="ko-KR" altLang="en-US" sz="1300" dirty="0" smtClean="0">
              <a:solidFill>
                <a:prstClr val="black"/>
              </a:solidFill>
              <a:latin typeface="굴림" pitchFamily="50" charset="-127"/>
              <a:ea typeface="굴림" pitchFamily="50" charset="-127"/>
            </a:endParaRPr>
          </a:p>
        </p:txBody>
      </p:sp>
      <p:sp>
        <p:nvSpPr>
          <p:cNvPr id="34" name="내용 개체 틀 5"/>
          <p:cNvSpPr txBox="1">
            <a:spLocks/>
          </p:cNvSpPr>
          <p:nvPr/>
        </p:nvSpPr>
        <p:spPr>
          <a:xfrm>
            <a:off x="4572000" y="5461461"/>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Card screen will be updated when user will select the picture in the camera roll.</a:t>
            </a:r>
          </a:p>
        </p:txBody>
      </p:sp>
      <p:graphicFrame>
        <p:nvGraphicFramePr>
          <p:cNvPr id="31" name="표 30"/>
          <p:cNvGraphicFramePr>
            <a:graphicFrameLocks noGrp="1"/>
          </p:cNvGraphicFramePr>
          <p:nvPr>
            <p:extLst>
              <p:ext uri="{D42A27DB-BD31-4B8C-83A1-F6EECF244321}">
                <p14:modId xmlns:p14="http://schemas.microsoft.com/office/powerpoint/2010/main" xmlns="" val="961310860"/>
              </p:ext>
            </p:extLst>
          </p:nvPr>
        </p:nvGraphicFramePr>
        <p:xfrm>
          <a:off x="468890" y="5517232"/>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Preview</a:t>
                      </a:r>
                      <a:r>
                        <a:rPr kumimoji="0" lang="en-US" altLang="ko-KR" sz="1300" kern="1200" baseline="0" dirty="0" smtClean="0">
                          <a:solidFill>
                            <a:schemeClr val="dk1"/>
                          </a:solidFill>
                          <a:latin typeface="+mn-lt"/>
                          <a:ea typeface="+mn-ea"/>
                          <a:cs typeface="+mn-cs"/>
                        </a:rPr>
                        <a:t> and </a:t>
                      </a:r>
                      <a:r>
                        <a:rPr kumimoji="0" lang="en-US" altLang="ko-KR" sz="1300" kern="1200" dirty="0" smtClean="0">
                          <a:solidFill>
                            <a:schemeClr val="dk1"/>
                          </a:solidFill>
                          <a:latin typeface="+mn-lt"/>
                          <a:ea typeface="+mn-ea"/>
                          <a:cs typeface="+mn-cs"/>
                        </a:rPr>
                        <a:t>Cropping</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spTree>
    <p:extLst>
      <p:ext uri="{BB962C8B-B14F-4D97-AF65-F5344CB8AC3E}">
        <p14:creationId xmlns:p14="http://schemas.microsoft.com/office/powerpoint/2010/main" xmlns="" val="2553652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8</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sp>
        <p:nvSpPr>
          <p:cNvPr id="7" name="Rectangle 4"/>
          <p:cNvSpPr>
            <a:spLocks noChangeArrowheads="1"/>
          </p:cNvSpPr>
          <p:nvPr/>
        </p:nvSpPr>
        <p:spPr bwMode="auto">
          <a:xfrm>
            <a:off x="457200" y="836613"/>
            <a:ext cx="3600450" cy="56515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kumimoji="1" lang="en-US" altLang="ko-KR" sz="2000" smtClean="0">
              <a:solidFill>
                <a:srgbClr val="CCFFCC"/>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a:p>
            <a:pPr algn="ctr" fontAlgn="base">
              <a:spcBef>
                <a:spcPct val="0"/>
              </a:spcBef>
              <a:spcAft>
                <a:spcPct val="0"/>
              </a:spcAft>
            </a:pPr>
            <a:endParaRPr kumimoji="1" lang="en-US" altLang="ko-KR" smtClean="0">
              <a:solidFill>
                <a:prstClr val="black"/>
              </a:solidFill>
              <a:latin typeface="굴림" pitchFamily="50" charset="-127"/>
              <a:ea typeface="굴림" pitchFamily="50" charset="-127"/>
            </a:endParaRPr>
          </a:p>
        </p:txBody>
      </p:sp>
      <p:graphicFrame>
        <p:nvGraphicFramePr>
          <p:cNvPr id="12" name="표 11"/>
          <p:cNvGraphicFramePr>
            <a:graphicFrameLocks noGrp="1"/>
          </p:cNvGraphicFramePr>
          <p:nvPr>
            <p:extLst>
              <p:ext uri="{D42A27DB-BD31-4B8C-83A1-F6EECF244321}">
                <p14:modId xmlns:p14="http://schemas.microsoft.com/office/powerpoint/2010/main" xmlns="" val="4231801864"/>
              </p:ext>
            </p:extLst>
          </p:nvPr>
        </p:nvGraphicFramePr>
        <p:xfrm>
          <a:off x="466725" y="852488"/>
          <a:ext cx="3584575" cy="528637"/>
        </p:xfrm>
        <a:graphic>
          <a:graphicData uri="http://schemas.openxmlformats.org/drawingml/2006/table">
            <a:tbl>
              <a:tblPr firstRow="1" bandRow="1">
                <a:tableStyleId>{5C22544A-7EE6-4342-B048-85BDC9FD1C3A}</a:tableStyleId>
              </a:tblPr>
              <a:tblGrid>
                <a:gridCol w="716915"/>
                <a:gridCol w="716915"/>
                <a:gridCol w="716915"/>
                <a:gridCol w="716915"/>
                <a:gridCol w="716915"/>
              </a:tblGrid>
              <a:tr h="528637">
                <a:tc>
                  <a:txBody>
                    <a:bodyPr/>
                    <a:lstStyle/>
                    <a:p>
                      <a:pPr marL="0" algn="ctr" rtl="0" eaLnBrk="1" latinLnBrk="1" hangingPunct="1"/>
                      <a:r>
                        <a:rPr kumimoji="0" lang="en-US" altLang="ko-KR" sz="1100" kern="1200" dirty="0" smtClean="0">
                          <a:solidFill>
                            <a:schemeClr val="dk1"/>
                          </a:solidFill>
                          <a:latin typeface="+mn-lt"/>
                          <a:ea typeface="+mn-ea"/>
                          <a:cs typeface="+mn-cs"/>
                        </a:rPr>
                        <a:t>Address book</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My</a:t>
                      </a:r>
                      <a:r>
                        <a:rPr kumimoji="0" lang="en-US" altLang="ko-KR" sz="1100" kern="1200" baseline="0" dirty="0" smtClean="0">
                          <a:solidFill>
                            <a:schemeClr val="dk1"/>
                          </a:solidFill>
                          <a:latin typeface="+mn-lt"/>
                          <a:ea typeface="+mn-ea"/>
                          <a:cs typeface="+mn-cs"/>
                        </a:rPr>
                        <a:t> Card</a:t>
                      </a:r>
                      <a:endParaRPr kumimoji="0" lang="ko-KR" altLang="en-US" sz="1100" kern="1200" dirty="0">
                        <a:solidFill>
                          <a:schemeClr val="dk1"/>
                        </a:solidFill>
                        <a:latin typeface="+mn-lt"/>
                        <a:ea typeface="+mn-ea"/>
                        <a:cs typeface="+mn-cs"/>
                      </a:endParaRPr>
                    </a:p>
                  </a:txBody>
                  <a:tcPr marL="91438" marR="91438" marT="45709" marB="45709">
                    <a:solidFill>
                      <a:srgbClr val="FFFF00"/>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Incoming</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Tools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c>
                  <a:txBody>
                    <a:bodyPr/>
                    <a:lstStyle/>
                    <a:p>
                      <a:pPr marL="0" algn="ctr" rtl="0" eaLnBrk="1" latinLnBrk="1" hangingPunct="1"/>
                      <a:r>
                        <a:rPr kumimoji="0" lang="en-US" altLang="ko-KR" sz="1100" kern="1200" dirty="0" smtClean="0">
                          <a:solidFill>
                            <a:schemeClr val="dk1"/>
                          </a:solidFill>
                          <a:latin typeface="+mn-lt"/>
                          <a:ea typeface="+mn-ea"/>
                          <a:cs typeface="+mn-cs"/>
                        </a:rPr>
                        <a:t>Settings</a:t>
                      </a:r>
                      <a:endParaRPr kumimoji="0" lang="ko-KR" altLang="en-US" sz="1100" kern="1200" dirty="0">
                        <a:solidFill>
                          <a:schemeClr val="dk1"/>
                        </a:solidFill>
                        <a:latin typeface="+mn-lt"/>
                        <a:ea typeface="+mn-ea"/>
                        <a:cs typeface="+mn-cs"/>
                      </a:endParaRPr>
                    </a:p>
                  </a:txBody>
                  <a:tcPr marL="91438" marR="91438" marT="45709" marB="45709">
                    <a:solidFill>
                      <a:srgbClr val="BBE0E3"/>
                    </a:solidFill>
                  </a:tcPr>
                </a:tc>
              </a:tr>
            </a:tbl>
          </a:graphicData>
        </a:graphic>
      </p:graphicFrame>
      <p:sp>
        <p:nvSpPr>
          <p:cNvPr id="13" name="내용 개체 틀 5"/>
          <p:cNvSpPr txBox="1">
            <a:spLocks/>
          </p:cNvSpPr>
          <p:nvPr/>
        </p:nvSpPr>
        <p:spPr>
          <a:xfrm>
            <a:off x="4572000" y="980729"/>
            <a:ext cx="4125144" cy="487819"/>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ko-KR" sz="1400" dirty="0" smtClean="0"/>
          </a:p>
        </p:txBody>
      </p:sp>
      <p:sp>
        <p:nvSpPr>
          <p:cNvPr id="34" name="내용 개체 틀 5"/>
          <p:cNvSpPr txBox="1">
            <a:spLocks/>
          </p:cNvSpPr>
          <p:nvPr/>
        </p:nvSpPr>
        <p:spPr>
          <a:xfrm>
            <a:off x="4427984" y="1052736"/>
            <a:ext cx="4125144" cy="1872208"/>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Like </a:t>
            </a:r>
            <a:r>
              <a:rPr lang="en-US" altLang="ko-KR" sz="1400" dirty="0" err="1" smtClean="0"/>
              <a:t>Instagram</a:t>
            </a:r>
            <a:r>
              <a:rPr lang="en-US" altLang="ko-KR" sz="1400" dirty="0" smtClean="0"/>
              <a:t> app, there  will be many filters. and there will be some effect options.</a:t>
            </a:r>
          </a:p>
        </p:txBody>
      </p:sp>
      <p:graphicFrame>
        <p:nvGraphicFramePr>
          <p:cNvPr id="15" name="표 14"/>
          <p:cNvGraphicFramePr>
            <a:graphicFrameLocks noGrp="1"/>
          </p:cNvGraphicFramePr>
          <p:nvPr>
            <p:extLst>
              <p:ext uri="{D42A27DB-BD31-4B8C-83A1-F6EECF244321}">
                <p14:modId xmlns:p14="http://schemas.microsoft.com/office/powerpoint/2010/main" xmlns="" val="2726302527"/>
              </p:ext>
            </p:extLst>
          </p:nvPr>
        </p:nvGraphicFramePr>
        <p:xfrm>
          <a:off x="468890" y="1484784"/>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Preview</a:t>
                      </a:r>
                      <a:r>
                        <a:rPr kumimoji="0" lang="en-US" altLang="ko-KR" sz="1300" kern="1200" baseline="0" dirty="0" smtClean="0">
                          <a:solidFill>
                            <a:schemeClr val="dk1"/>
                          </a:solidFill>
                          <a:latin typeface="+mn-lt"/>
                          <a:ea typeface="+mn-ea"/>
                          <a:cs typeface="+mn-cs"/>
                        </a:rPr>
                        <a:t> and </a:t>
                      </a:r>
                      <a:r>
                        <a:rPr kumimoji="0" lang="en-US" altLang="ko-KR" sz="1300" kern="1200" dirty="0" smtClean="0">
                          <a:solidFill>
                            <a:schemeClr val="dk1"/>
                          </a:solidFill>
                          <a:latin typeface="+mn-lt"/>
                          <a:ea typeface="+mn-ea"/>
                          <a:cs typeface="+mn-cs"/>
                        </a:rPr>
                        <a:t>Cropping</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graphicFrame>
        <p:nvGraphicFramePr>
          <p:cNvPr id="16" name="표 15"/>
          <p:cNvGraphicFramePr>
            <a:graphicFrameLocks noGrp="1"/>
          </p:cNvGraphicFramePr>
          <p:nvPr>
            <p:extLst>
              <p:ext uri="{D42A27DB-BD31-4B8C-83A1-F6EECF244321}">
                <p14:modId xmlns:p14="http://schemas.microsoft.com/office/powerpoint/2010/main" xmlns="" val="2716992386"/>
              </p:ext>
            </p:extLst>
          </p:nvPr>
        </p:nvGraphicFramePr>
        <p:xfrm>
          <a:off x="468890" y="3645024"/>
          <a:ext cx="3511220" cy="289574"/>
        </p:xfrm>
        <a:graphic>
          <a:graphicData uri="http://schemas.openxmlformats.org/drawingml/2006/table">
            <a:tbl>
              <a:tblPr firstRow="1" bandRow="1">
                <a:tableStyleId>{5C22544A-7EE6-4342-B048-85BDC9FD1C3A}</a:tableStyleId>
              </a:tblPr>
              <a:tblGrid>
                <a:gridCol w="3511220"/>
              </a:tblGrid>
              <a:tr h="288032">
                <a:tc>
                  <a:txBody>
                    <a:bodyPr/>
                    <a:lstStyle/>
                    <a:p>
                      <a:pPr marL="0" algn="l" rtl="0" eaLnBrk="1" latinLnBrk="1" hangingPunct="1"/>
                      <a:r>
                        <a:rPr kumimoji="0" lang="en-US" altLang="ko-KR" sz="1300" kern="1200" dirty="0" smtClean="0">
                          <a:solidFill>
                            <a:schemeClr val="dk1"/>
                          </a:solidFill>
                          <a:latin typeface="+mn-lt"/>
                          <a:ea typeface="+mn-ea"/>
                          <a:cs typeface="+mn-cs"/>
                        </a:rPr>
                        <a:t>Effects</a:t>
                      </a:r>
                      <a:r>
                        <a:rPr kumimoji="0" lang="en-US" altLang="ko-KR" sz="1300" kern="1200" baseline="0" dirty="0" smtClean="0">
                          <a:solidFill>
                            <a:schemeClr val="dk1"/>
                          </a:solidFill>
                          <a:latin typeface="+mn-lt"/>
                          <a:ea typeface="+mn-ea"/>
                          <a:cs typeface="+mn-cs"/>
                        </a:rPr>
                        <a:t> and Filters</a:t>
                      </a:r>
                      <a:endParaRPr kumimoji="0" lang="ko-KR" altLang="en-US" sz="1300" kern="1200" dirty="0">
                        <a:solidFill>
                          <a:schemeClr val="dk1"/>
                        </a:solidFill>
                        <a:latin typeface="+mn-lt"/>
                        <a:ea typeface="+mn-ea"/>
                        <a:cs typeface="+mn-cs"/>
                      </a:endParaRPr>
                    </a:p>
                  </a:txBody>
                  <a:tcPr marL="91438" marR="91438" marT="45727" marB="45727">
                    <a:solidFill>
                      <a:srgbClr val="FFFF00"/>
                    </a:solidFill>
                  </a:tcPr>
                </a:tc>
              </a:tr>
            </a:tbl>
          </a:graphicData>
        </a:graphic>
      </p:graphicFrame>
      <p:pic>
        <p:nvPicPr>
          <p:cNvPr id="1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1769" y="4005064"/>
            <a:ext cx="3376439" cy="720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 name="직사각형 19"/>
          <p:cNvSpPr>
            <a:spLocks noChangeAspect="1"/>
          </p:cNvSpPr>
          <p:nvPr/>
        </p:nvSpPr>
        <p:spPr>
          <a:xfrm>
            <a:off x="2387029" y="5061361"/>
            <a:ext cx="1032842" cy="38386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Cancel</a:t>
            </a:r>
            <a:endParaRPr kumimoji="1" lang="ko-KR" altLang="en-US" sz="1300" b="1" dirty="0">
              <a:solidFill>
                <a:prstClr val="black"/>
              </a:solidFill>
              <a:latin typeface="굴림" pitchFamily="50" charset="-127"/>
              <a:ea typeface="굴림" pitchFamily="50" charset="-127"/>
            </a:endParaRPr>
          </a:p>
        </p:txBody>
      </p:sp>
      <p:sp>
        <p:nvSpPr>
          <p:cNvPr id="21" name="직사각형 20"/>
          <p:cNvSpPr>
            <a:spLocks noChangeAspect="1"/>
          </p:cNvSpPr>
          <p:nvPr/>
        </p:nvSpPr>
        <p:spPr>
          <a:xfrm>
            <a:off x="1115616" y="5061361"/>
            <a:ext cx="1032842" cy="383863"/>
          </a:xfrm>
          <a:prstGeom prst="rect">
            <a:avLst/>
          </a:prstGeom>
          <a:ln>
            <a:solidFill>
              <a:schemeClr val="accent1">
                <a:shade val="50000"/>
              </a:schemeClr>
            </a:solidFill>
          </a:ln>
        </p:spPr>
        <p:txBody>
          <a:bodyPr wrap="none" anchor="ctr"/>
          <a:lstStyle/>
          <a:p>
            <a:pPr algn="ctr" fontAlgn="base">
              <a:spcBef>
                <a:spcPct val="0"/>
              </a:spcBef>
              <a:spcAft>
                <a:spcPct val="0"/>
              </a:spcAft>
              <a:defRPr/>
            </a:pPr>
            <a:r>
              <a:rPr kumimoji="1" lang="en-US" altLang="ko-KR" sz="1300" b="1" dirty="0" smtClean="0">
                <a:solidFill>
                  <a:prstClr val="black"/>
                </a:solidFill>
                <a:latin typeface="굴림" pitchFamily="50" charset="-127"/>
                <a:ea typeface="굴림" pitchFamily="50" charset="-127"/>
              </a:rPr>
              <a:t>OK</a:t>
            </a:r>
            <a:endParaRPr kumimoji="1" lang="ko-KR" altLang="en-US" sz="1300" b="1" dirty="0">
              <a:solidFill>
                <a:prstClr val="black"/>
              </a:solidFill>
              <a:latin typeface="굴림" pitchFamily="50" charset="-127"/>
              <a:ea typeface="굴림" pitchFamily="50" charset="-127"/>
            </a:endParaRPr>
          </a:p>
        </p:txBody>
      </p:sp>
      <p:pic>
        <p:nvPicPr>
          <p:cNvPr id="22" name="Picture 1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2440" y="1780400"/>
            <a:ext cx="2446250" cy="17976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3" name="직사각형 22"/>
          <p:cNvSpPr/>
          <p:nvPr/>
        </p:nvSpPr>
        <p:spPr>
          <a:xfrm>
            <a:off x="467544" y="1844824"/>
            <a:ext cx="2416921" cy="1360568"/>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519039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0"/>
          </p:nvPr>
        </p:nvSpPr>
        <p:spPr/>
        <p:txBody>
          <a:bodyPr/>
          <a:lstStyle/>
          <a:p>
            <a:pPr>
              <a:defRPr/>
            </a:pPr>
            <a:fld id="{8A932288-896F-49DA-BACF-08942CB56300}" type="slidenum">
              <a:rPr lang="en-US" altLang="ko-KR" smtClean="0">
                <a:solidFill>
                  <a:srgbClr val="04617B">
                    <a:shade val="90000"/>
                  </a:srgbClr>
                </a:solidFill>
              </a:rPr>
              <a:pPr>
                <a:defRPr/>
              </a:pPr>
              <a:t>9</a:t>
            </a:fld>
            <a:endParaRPr lang="en-US" altLang="ko-KR">
              <a:solidFill>
                <a:srgbClr val="04617B">
                  <a:shade val="90000"/>
                </a:srgbClr>
              </a:solidFill>
            </a:endParaRPr>
          </a:p>
        </p:txBody>
      </p:sp>
      <p:sp>
        <p:nvSpPr>
          <p:cNvPr id="4" name="바닥글 개체 틀 3"/>
          <p:cNvSpPr>
            <a:spLocks noGrp="1"/>
          </p:cNvSpPr>
          <p:nvPr>
            <p:ph type="ftr" sz="quarter" idx="11"/>
          </p:nvPr>
        </p:nvSpPr>
        <p:spPr/>
        <p:txBody>
          <a:bodyPr/>
          <a:lstStyle/>
          <a:p>
            <a:pPr>
              <a:defRPr/>
            </a:pPr>
            <a:r>
              <a:rPr lang="en-US" altLang="ko-KR" smtClean="0">
                <a:solidFill>
                  <a:srgbClr val="04617B">
                    <a:shade val="90000"/>
                  </a:srgbClr>
                </a:solidFill>
              </a:rPr>
              <a:t>Work for more trusted and promising world in the young, wise and mobile way</a:t>
            </a:r>
            <a:endParaRPr lang="en-US" altLang="ko-KR" dirty="0">
              <a:solidFill>
                <a:srgbClr val="04617B">
                  <a:shade val="90000"/>
                </a:srgb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980728"/>
            <a:ext cx="3600450" cy="5375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내용 개체 틀 5"/>
          <p:cNvSpPr txBox="1">
            <a:spLocks/>
          </p:cNvSpPr>
          <p:nvPr/>
        </p:nvSpPr>
        <p:spPr>
          <a:xfrm>
            <a:off x="4572000" y="980729"/>
            <a:ext cx="4320480" cy="4968551"/>
          </a:xfrm>
          <a:prstGeom prst="rect">
            <a:avLst/>
          </a:prstGeom>
        </p:spPr>
        <p:txBody>
          <a:bodyPr/>
          <a:lstStyle>
            <a:lvl1pPr marL="273050" indent="-273050" algn="l" rtl="0" eaLnBrk="0" fontAlgn="base" latinLnBrk="1"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latinLnBrk="1"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latinLnBrk="1"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latinLnBrk="1"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1"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1"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1"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1"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ko-KR" sz="1400" dirty="0" smtClean="0"/>
              <a:t>The screen when user selected the menu Camera</a:t>
            </a:r>
          </a:p>
          <a:p>
            <a:r>
              <a:rPr lang="en-US" altLang="ko-KR" sz="1400" dirty="0"/>
              <a:t> </a:t>
            </a:r>
            <a:r>
              <a:rPr lang="en-US" altLang="ko-KR" sz="1400" dirty="0" smtClean="0"/>
              <a:t>Similar as </a:t>
            </a:r>
            <a:r>
              <a:rPr lang="en-US" altLang="ko-KR" sz="1400" dirty="0" err="1" smtClean="0"/>
              <a:t>Instagram</a:t>
            </a:r>
            <a:r>
              <a:rPr lang="en-US" altLang="ko-KR" sz="1400" dirty="0" smtClean="0"/>
              <a:t> app</a:t>
            </a:r>
          </a:p>
        </p:txBody>
      </p:sp>
    </p:spTree>
    <p:extLst>
      <p:ext uri="{BB962C8B-B14F-4D97-AF65-F5344CB8AC3E}">
        <p14:creationId xmlns:p14="http://schemas.microsoft.com/office/powerpoint/2010/main" xmlns="" val="1900085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흐름">
  <a:themeElements>
    <a:clrScheme name="흐름">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흐름">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흐름">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흐름">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흐름">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12122</TotalTime>
  <Words>5540</Words>
  <Application>Microsoft Office PowerPoint</Application>
  <PresentationFormat>On-screen Show (4:3)</PresentationFormat>
  <Paragraphs>1553</Paragraphs>
  <Slides>57</Slides>
  <Notes>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흐름</vt:lpstr>
      <vt:lpstr>Basic information about the app and this document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 The End -</vt:lpstr>
    </vt:vector>
  </TitlesOfParts>
  <Company>R&amp;D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Connecting Trusted Business</dc:title>
  <dc:creator>Microsoft Corporation</dc:creator>
  <cp:lastModifiedBy>DELL</cp:lastModifiedBy>
  <cp:revision>474</cp:revision>
  <cp:lastPrinted>2012-08-24T04:14:41Z</cp:lastPrinted>
  <dcterms:created xsi:type="dcterms:W3CDTF">2006-10-05T04:04:58Z</dcterms:created>
  <dcterms:modified xsi:type="dcterms:W3CDTF">2012-09-13T07:52:34Z</dcterms:modified>
</cp:coreProperties>
</file>