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9" d="100"/>
          <a:sy n="89" d="100"/>
        </p:scale>
        <p:origin x="466"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3EBBEE4-FC90-4BCC-9555-7DA21D737EC1}" type="datetimeFigureOut">
              <a:rPr lang="en-US" smtClean="0"/>
              <a:t>2/28/2019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80A134-0330-46B6-A501-A045D76F7C1F}" type="slidenum">
              <a:rPr lang="en-US" smtClean="0"/>
              <a:t>‹#›</a:t>
            </a:fld>
            <a:endParaRPr lang="en-US"/>
          </a:p>
        </p:txBody>
      </p:sp>
    </p:spTree>
    <p:extLst>
      <p:ext uri="{BB962C8B-B14F-4D97-AF65-F5344CB8AC3E}">
        <p14:creationId xmlns:p14="http://schemas.microsoft.com/office/powerpoint/2010/main" val="29989864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3EBBEE4-FC90-4BCC-9555-7DA21D737EC1}" type="datetimeFigureOut">
              <a:rPr lang="en-US" smtClean="0"/>
              <a:t>2/28/2019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80A134-0330-46B6-A501-A045D76F7C1F}" type="slidenum">
              <a:rPr lang="en-US" smtClean="0"/>
              <a:t>‹#›</a:t>
            </a:fld>
            <a:endParaRPr lang="en-US"/>
          </a:p>
        </p:txBody>
      </p:sp>
    </p:spTree>
    <p:extLst>
      <p:ext uri="{BB962C8B-B14F-4D97-AF65-F5344CB8AC3E}">
        <p14:creationId xmlns:p14="http://schemas.microsoft.com/office/powerpoint/2010/main" val="40631212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3EBBEE4-FC90-4BCC-9555-7DA21D737EC1}" type="datetimeFigureOut">
              <a:rPr lang="en-US" smtClean="0"/>
              <a:t>2/28/2019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80A134-0330-46B6-A501-A045D76F7C1F}" type="slidenum">
              <a:rPr lang="en-US" smtClean="0"/>
              <a:t>‹#›</a:t>
            </a:fld>
            <a:endParaRPr lang="en-US"/>
          </a:p>
        </p:txBody>
      </p:sp>
    </p:spTree>
    <p:extLst>
      <p:ext uri="{BB962C8B-B14F-4D97-AF65-F5344CB8AC3E}">
        <p14:creationId xmlns:p14="http://schemas.microsoft.com/office/powerpoint/2010/main" val="19215735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3EBBEE4-FC90-4BCC-9555-7DA21D737EC1}" type="datetimeFigureOut">
              <a:rPr lang="en-US" smtClean="0"/>
              <a:t>2/28/2019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80A134-0330-46B6-A501-A045D76F7C1F}" type="slidenum">
              <a:rPr lang="en-US" smtClean="0"/>
              <a:t>‹#›</a:t>
            </a:fld>
            <a:endParaRPr lang="en-US"/>
          </a:p>
        </p:txBody>
      </p:sp>
    </p:spTree>
    <p:extLst>
      <p:ext uri="{BB962C8B-B14F-4D97-AF65-F5344CB8AC3E}">
        <p14:creationId xmlns:p14="http://schemas.microsoft.com/office/powerpoint/2010/main" val="24242565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3EBBEE4-FC90-4BCC-9555-7DA21D737EC1}" type="datetimeFigureOut">
              <a:rPr lang="en-US" smtClean="0"/>
              <a:t>2/28/2019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80A134-0330-46B6-A501-A045D76F7C1F}" type="slidenum">
              <a:rPr lang="en-US" smtClean="0"/>
              <a:t>‹#›</a:t>
            </a:fld>
            <a:endParaRPr lang="en-US"/>
          </a:p>
        </p:txBody>
      </p:sp>
    </p:spTree>
    <p:extLst>
      <p:ext uri="{BB962C8B-B14F-4D97-AF65-F5344CB8AC3E}">
        <p14:creationId xmlns:p14="http://schemas.microsoft.com/office/powerpoint/2010/main" val="26878912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3EBBEE4-FC90-4BCC-9555-7DA21D737EC1}" type="datetimeFigureOut">
              <a:rPr lang="en-US" smtClean="0"/>
              <a:t>2/28/2019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80A134-0330-46B6-A501-A045D76F7C1F}" type="slidenum">
              <a:rPr lang="en-US" smtClean="0"/>
              <a:t>‹#›</a:t>
            </a:fld>
            <a:endParaRPr lang="en-US"/>
          </a:p>
        </p:txBody>
      </p:sp>
    </p:spTree>
    <p:extLst>
      <p:ext uri="{BB962C8B-B14F-4D97-AF65-F5344CB8AC3E}">
        <p14:creationId xmlns:p14="http://schemas.microsoft.com/office/powerpoint/2010/main" val="20346345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3EBBEE4-FC90-4BCC-9555-7DA21D737EC1}" type="datetimeFigureOut">
              <a:rPr lang="en-US" smtClean="0"/>
              <a:t>2/28/2019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880A134-0330-46B6-A501-A045D76F7C1F}" type="slidenum">
              <a:rPr lang="en-US" smtClean="0"/>
              <a:t>‹#›</a:t>
            </a:fld>
            <a:endParaRPr lang="en-US"/>
          </a:p>
        </p:txBody>
      </p:sp>
    </p:spTree>
    <p:extLst>
      <p:ext uri="{BB962C8B-B14F-4D97-AF65-F5344CB8AC3E}">
        <p14:creationId xmlns:p14="http://schemas.microsoft.com/office/powerpoint/2010/main" val="28062721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3EBBEE4-FC90-4BCC-9555-7DA21D737EC1}" type="datetimeFigureOut">
              <a:rPr lang="en-US" smtClean="0"/>
              <a:t>2/28/2019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880A134-0330-46B6-A501-A045D76F7C1F}" type="slidenum">
              <a:rPr lang="en-US" smtClean="0"/>
              <a:t>‹#›</a:t>
            </a:fld>
            <a:endParaRPr lang="en-US"/>
          </a:p>
        </p:txBody>
      </p:sp>
    </p:spTree>
    <p:extLst>
      <p:ext uri="{BB962C8B-B14F-4D97-AF65-F5344CB8AC3E}">
        <p14:creationId xmlns:p14="http://schemas.microsoft.com/office/powerpoint/2010/main" val="37878357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3EBBEE4-FC90-4BCC-9555-7DA21D737EC1}" type="datetimeFigureOut">
              <a:rPr lang="en-US" smtClean="0"/>
              <a:t>2/28/2019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880A134-0330-46B6-A501-A045D76F7C1F}" type="slidenum">
              <a:rPr lang="en-US" smtClean="0"/>
              <a:t>‹#›</a:t>
            </a:fld>
            <a:endParaRPr lang="en-US"/>
          </a:p>
        </p:txBody>
      </p:sp>
    </p:spTree>
    <p:extLst>
      <p:ext uri="{BB962C8B-B14F-4D97-AF65-F5344CB8AC3E}">
        <p14:creationId xmlns:p14="http://schemas.microsoft.com/office/powerpoint/2010/main" val="214761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3EBBEE4-FC90-4BCC-9555-7DA21D737EC1}" type="datetimeFigureOut">
              <a:rPr lang="en-US" smtClean="0"/>
              <a:t>2/28/2019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80A134-0330-46B6-A501-A045D76F7C1F}" type="slidenum">
              <a:rPr lang="en-US" smtClean="0"/>
              <a:t>‹#›</a:t>
            </a:fld>
            <a:endParaRPr lang="en-US"/>
          </a:p>
        </p:txBody>
      </p:sp>
    </p:spTree>
    <p:extLst>
      <p:ext uri="{BB962C8B-B14F-4D97-AF65-F5344CB8AC3E}">
        <p14:creationId xmlns:p14="http://schemas.microsoft.com/office/powerpoint/2010/main" val="25271240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3EBBEE4-FC90-4BCC-9555-7DA21D737EC1}" type="datetimeFigureOut">
              <a:rPr lang="en-US" smtClean="0"/>
              <a:t>2/28/2019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80A134-0330-46B6-A501-A045D76F7C1F}" type="slidenum">
              <a:rPr lang="en-US" smtClean="0"/>
              <a:t>‹#›</a:t>
            </a:fld>
            <a:endParaRPr lang="en-US"/>
          </a:p>
        </p:txBody>
      </p:sp>
    </p:spTree>
    <p:extLst>
      <p:ext uri="{BB962C8B-B14F-4D97-AF65-F5344CB8AC3E}">
        <p14:creationId xmlns:p14="http://schemas.microsoft.com/office/powerpoint/2010/main" val="200003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3EBBEE4-FC90-4BCC-9555-7DA21D737EC1}" type="datetimeFigureOut">
              <a:rPr lang="en-US" smtClean="0"/>
              <a:t>2/28/2019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880A134-0330-46B6-A501-A045D76F7C1F}" type="slidenum">
              <a:rPr lang="en-US" smtClean="0"/>
              <a:t>‹#›</a:t>
            </a:fld>
            <a:endParaRPr lang="en-US"/>
          </a:p>
        </p:txBody>
      </p:sp>
    </p:spTree>
    <p:extLst>
      <p:ext uri="{BB962C8B-B14F-4D97-AF65-F5344CB8AC3E}">
        <p14:creationId xmlns:p14="http://schemas.microsoft.com/office/powerpoint/2010/main" val="31489412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data1-dentontxgis.opendata.arcgis.com/datasets/county-parcels/data"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Predict House Values for Denton County</a:t>
            </a:r>
            <a:endParaRPr lang="en-US" dirty="0"/>
          </a:p>
        </p:txBody>
      </p:sp>
      <p:sp>
        <p:nvSpPr>
          <p:cNvPr id="3" name="Subtitle 2"/>
          <p:cNvSpPr>
            <a:spLocks noGrp="1"/>
          </p:cNvSpPr>
          <p:nvPr>
            <p:ph type="subTitle" idx="1"/>
          </p:nvPr>
        </p:nvSpPr>
        <p:spPr/>
        <p:txBody>
          <a:bodyPr/>
          <a:lstStyle/>
          <a:p>
            <a:r>
              <a:rPr lang="en-US" dirty="0" smtClean="0"/>
              <a:t>Coursera Capstone</a:t>
            </a:r>
            <a:endParaRPr lang="en-US" dirty="0"/>
          </a:p>
        </p:txBody>
      </p:sp>
    </p:spTree>
    <p:extLst>
      <p:ext uri="{BB962C8B-B14F-4D97-AF65-F5344CB8AC3E}">
        <p14:creationId xmlns:p14="http://schemas.microsoft.com/office/powerpoint/2010/main" val="20485402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8921" y="175345"/>
            <a:ext cx="10738449" cy="980596"/>
          </a:xfr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1"/>
          </a:lnRef>
          <a:fillRef idx="2">
            <a:schemeClr val="accent1"/>
          </a:fillRef>
          <a:effectRef idx="1">
            <a:schemeClr val="accent1"/>
          </a:effectRef>
          <a:fontRef idx="minor">
            <a:schemeClr val="dk1"/>
          </a:fontRef>
        </p:style>
        <p:txBody>
          <a:bodyPr/>
          <a:lstStyle/>
          <a:p>
            <a:pPr algn="ctr"/>
            <a:r>
              <a:rPr lang="en-US" dirty="0" smtClean="0">
                <a:ln w="0"/>
                <a:solidFill>
                  <a:schemeClr val="tx1"/>
                </a:solidFill>
                <a:effectLst>
                  <a:outerShdw blurRad="38100" dist="19050" dir="2700000" algn="tl" rotWithShape="0">
                    <a:schemeClr val="dk1">
                      <a:alpha val="40000"/>
                    </a:schemeClr>
                  </a:outerShdw>
                </a:effectLst>
              </a:rPr>
              <a:t>Business Case</a:t>
            </a:r>
            <a:endParaRPr lang="en-US" dirty="0">
              <a:ln w="0"/>
              <a:solidFill>
                <a:schemeClr val="tx1"/>
              </a:solidFill>
              <a:effectLst>
                <a:outerShdw blurRad="38100" dist="19050" dir="2700000" algn="tl" rotWithShape="0">
                  <a:schemeClr val="dk1">
                    <a:alpha val="40000"/>
                  </a:schemeClr>
                </a:outerShdw>
              </a:effectLst>
            </a:endParaRPr>
          </a:p>
        </p:txBody>
      </p:sp>
      <p:sp>
        <p:nvSpPr>
          <p:cNvPr id="3" name="Content Placeholder 2"/>
          <p:cNvSpPr>
            <a:spLocks noGrp="1"/>
          </p:cNvSpPr>
          <p:nvPr>
            <p:ph idx="1"/>
          </p:nvPr>
        </p:nvSpPr>
        <p:spPr>
          <a:xfrm>
            <a:off x="276043" y="3768372"/>
            <a:ext cx="10515600" cy="793545"/>
          </a:xfrm>
        </p:spPr>
        <p:txBody>
          <a:bodyPr vert="horz" lIns="91440" tIns="45720" rIns="91440" bIns="45720" rtlCol="0">
            <a:normAutofit/>
          </a:bodyPr>
          <a:lstStyle/>
          <a:p>
            <a:r>
              <a:rPr lang="en-US" sz="1800" dirty="0" smtClean="0"/>
              <a:t>If the appraised value of the house increases by $20,000 from 2018 to 2019 then the homeowner will have to pay an additional $450 in taxes. This is extra money that he may not have planned for in his budget.</a:t>
            </a:r>
            <a:endParaRPr lang="en-US" sz="1800" dirty="0"/>
          </a:p>
        </p:txBody>
      </p:sp>
      <p:sp>
        <p:nvSpPr>
          <p:cNvPr id="5" name="Rounded Rectangle 4"/>
          <p:cNvSpPr/>
          <p:nvPr/>
        </p:nvSpPr>
        <p:spPr>
          <a:xfrm>
            <a:off x="278920" y="1357270"/>
            <a:ext cx="2472905" cy="595223"/>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Background</a:t>
            </a:r>
            <a:endParaRPr lang="en-US" dirty="0"/>
          </a:p>
        </p:txBody>
      </p:sp>
      <p:sp>
        <p:nvSpPr>
          <p:cNvPr id="6" name="Rounded Rectangle 5"/>
          <p:cNvSpPr/>
          <p:nvPr/>
        </p:nvSpPr>
        <p:spPr>
          <a:xfrm>
            <a:off x="278920" y="3038675"/>
            <a:ext cx="2472905" cy="595223"/>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Problem Statement</a:t>
            </a:r>
            <a:endParaRPr lang="en-US" dirty="0"/>
          </a:p>
        </p:txBody>
      </p:sp>
      <p:sp>
        <p:nvSpPr>
          <p:cNvPr id="7" name="Content Placeholder 2"/>
          <p:cNvSpPr txBox="1">
            <a:spLocks/>
          </p:cNvSpPr>
          <p:nvPr/>
        </p:nvSpPr>
        <p:spPr>
          <a:xfrm>
            <a:off x="278920" y="2014311"/>
            <a:ext cx="10515600" cy="119332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smtClean="0"/>
              <a:t>Every Year Denton County appraised values of all the houses within its jurisdiction. A homeowner needs to pay property taxes which are 2.26% of the appraised value of his/her house. </a:t>
            </a:r>
          </a:p>
          <a:p>
            <a:r>
              <a:rPr lang="en-US" sz="1800" dirty="0" smtClean="0"/>
              <a:t>Example: If my house is appraised at $300,000 then I will pay $300,000*2.26% = $6,780 annual taxes. </a:t>
            </a:r>
          </a:p>
        </p:txBody>
      </p:sp>
      <p:sp>
        <p:nvSpPr>
          <p:cNvPr id="8" name="Rounded Rectangle 7"/>
          <p:cNvSpPr/>
          <p:nvPr/>
        </p:nvSpPr>
        <p:spPr>
          <a:xfrm>
            <a:off x="278920" y="4524552"/>
            <a:ext cx="2472905" cy="595223"/>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Target Customer</a:t>
            </a:r>
            <a:endParaRPr lang="en-US" dirty="0"/>
          </a:p>
        </p:txBody>
      </p:sp>
      <p:sp>
        <p:nvSpPr>
          <p:cNvPr id="9" name="Content Placeholder 2"/>
          <p:cNvSpPr txBox="1">
            <a:spLocks/>
          </p:cNvSpPr>
          <p:nvPr/>
        </p:nvSpPr>
        <p:spPr>
          <a:xfrm>
            <a:off x="276043" y="5296443"/>
            <a:ext cx="10515600" cy="153990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smtClean="0"/>
              <a:t>Home owners whose appraised value has increased in 2019 and they think that their appraised value should be lower than what the county says. They need supporting data on the value of similar homes nearby to argue their case with the county.</a:t>
            </a:r>
          </a:p>
          <a:p>
            <a:r>
              <a:rPr lang="en-US" sz="1800" dirty="0" smtClean="0"/>
              <a:t>Target customers can also be home owners who want a tool to predict what their home value would be in 2019 so they can plan for it ahead.</a:t>
            </a:r>
          </a:p>
        </p:txBody>
      </p:sp>
    </p:spTree>
    <p:extLst>
      <p:ext uri="{BB962C8B-B14F-4D97-AF65-F5344CB8AC3E}">
        <p14:creationId xmlns:p14="http://schemas.microsoft.com/office/powerpoint/2010/main" val="35522585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8921" y="175345"/>
            <a:ext cx="10738449" cy="980596"/>
          </a:xfr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1"/>
          </a:lnRef>
          <a:fillRef idx="2">
            <a:schemeClr val="accent1"/>
          </a:fillRef>
          <a:effectRef idx="1">
            <a:schemeClr val="accent1"/>
          </a:effectRef>
          <a:fontRef idx="minor">
            <a:schemeClr val="dk1"/>
          </a:fontRef>
        </p:style>
        <p:txBody>
          <a:bodyPr/>
          <a:lstStyle/>
          <a:p>
            <a:pPr algn="ctr"/>
            <a:r>
              <a:rPr lang="en-US" dirty="0" smtClean="0">
                <a:ln w="0"/>
                <a:solidFill>
                  <a:schemeClr val="tx1"/>
                </a:solidFill>
                <a:effectLst>
                  <a:outerShdw blurRad="38100" dist="19050" dir="2700000" algn="tl" rotWithShape="0">
                    <a:schemeClr val="dk1">
                      <a:alpha val="40000"/>
                    </a:schemeClr>
                  </a:outerShdw>
                </a:effectLst>
              </a:rPr>
              <a:t>Data Sources needed</a:t>
            </a:r>
            <a:endParaRPr lang="en-US" dirty="0">
              <a:ln w="0"/>
              <a:solidFill>
                <a:schemeClr val="tx1"/>
              </a:solidFill>
              <a:effectLst>
                <a:outerShdw blurRad="38100" dist="19050" dir="2700000" algn="tl" rotWithShape="0">
                  <a:schemeClr val="dk1">
                    <a:alpha val="40000"/>
                  </a:schemeClr>
                </a:outerShdw>
              </a:effectLst>
            </a:endParaRPr>
          </a:p>
        </p:txBody>
      </p:sp>
      <p:sp>
        <p:nvSpPr>
          <p:cNvPr id="7" name="Content Placeholder 2"/>
          <p:cNvSpPr txBox="1">
            <a:spLocks/>
          </p:cNvSpPr>
          <p:nvPr/>
        </p:nvSpPr>
        <p:spPr>
          <a:xfrm>
            <a:off x="278920" y="2014311"/>
            <a:ext cx="10515600" cy="119332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smtClean="0"/>
              <a:t>1. Denton County open dataset “County Parcels” </a:t>
            </a:r>
          </a:p>
          <a:p>
            <a:pPr marL="0" indent="0">
              <a:buNone/>
            </a:pPr>
            <a:r>
              <a:rPr lang="en-US" sz="1800" dirty="0" smtClean="0"/>
              <a:t>Link: </a:t>
            </a:r>
            <a:r>
              <a:rPr lang="en-US" sz="1800" dirty="0" smtClean="0">
                <a:hlinkClick r:id="rId2"/>
              </a:rPr>
              <a:t>http://data1-dentontxgis.opendata.arcgis.com/datasets/county-parcels/data</a:t>
            </a:r>
            <a:endParaRPr lang="en-US" sz="1800" dirty="0" smtClean="0"/>
          </a:p>
          <a:p>
            <a:pPr marL="0" indent="0">
              <a:buNone/>
            </a:pPr>
            <a:endParaRPr lang="en-US" sz="1800" dirty="0" smtClean="0"/>
          </a:p>
        </p:txBody>
      </p:sp>
      <p:graphicFrame>
        <p:nvGraphicFramePr>
          <p:cNvPr id="10" name="Table 9"/>
          <p:cNvGraphicFramePr>
            <a:graphicFrameLocks noGrp="1"/>
          </p:cNvGraphicFramePr>
          <p:nvPr>
            <p:extLst>
              <p:ext uri="{D42A27DB-BD31-4B8C-83A1-F6EECF244321}">
                <p14:modId xmlns:p14="http://schemas.microsoft.com/office/powerpoint/2010/main" val="3330295924"/>
              </p:ext>
            </p:extLst>
          </p:nvPr>
        </p:nvGraphicFramePr>
        <p:xfrm>
          <a:off x="184029" y="3564113"/>
          <a:ext cx="11444791" cy="934179"/>
        </p:xfrm>
        <a:graphic>
          <a:graphicData uri="http://schemas.openxmlformats.org/drawingml/2006/table">
            <a:tbl>
              <a:tblPr>
                <a:tableStyleId>{F5AB1C69-6EDB-4FF4-983F-18BD219EF322}</a:tableStyleId>
              </a:tblPr>
              <a:tblGrid>
                <a:gridCol w="642883"/>
                <a:gridCol w="752051"/>
                <a:gridCol w="776312"/>
                <a:gridCol w="1225116"/>
                <a:gridCol w="994649"/>
                <a:gridCol w="1225116"/>
                <a:gridCol w="893740"/>
                <a:gridCol w="448805"/>
                <a:gridCol w="444986"/>
                <a:gridCol w="1698181"/>
                <a:gridCol w="521584"/>
                <a:gridCol w="813286"/>
                <a:gridCol w="465941"/>
                <a:gridCol w="542141"/>
              </a:tblGrid>
              <a:tr h="164821">
                <a:tc>
                  <a:txBody>
                    <a:bodyPr/>
                    <a:lstStyle/>
                    <a:p>
                      <a:pPr algn="ctr" fontAlgn="b"/>
                      <a:r>
                        <a:rPr lang="en-US" sz="1200" u="sng" strike="noStrike" dirty="0">
                          <a:effectLst/>
                          <a:hlinkClick r:id="rId2"/>
                        </a:rPr>
                        <a:t> </a:t>
                      </a:r>
                      <a:r>
                        <a:rPr lang="en-US" sz="1200" u="sng" strike="noStrike" dirty="0" smtClean="0">
                          <a:effectLst/>
                          <a:hlinkClick r:id="rId2"/>
                        </a:rPr>
                        <a:t>OBJECT</a:t>
                      </a:r>
                    </a:p>
                    <a:p>
                      <a:pPr algn="ctr" fontAlgn="b"/>
                      <a:r>
                        <a:rPr lang="en-US" sz="1200" u="sng" strike="noStrike" dirty="0" smtClean="0">
                          <a:effectLst/>
                          <a:hlinkClick r:id="rId2"/>
                        </a:rPr>
                        <a:t>ID</a:t>
                      </a:r>
                      <a:r>
                        <a:rPr lang="en-US" sz="1200" u="sng" strike="noStrike" dirty="0">
                          <a:effectLst/>
                          <a:hlinkClick r:id="rId2"/>
                        </a:rPr>
                        <a:t> </a:t>
                      </a:r>
                      <a:endParaRPr lang="en-US" sz="1200" b="0" i="0" u="sng" strike="noStrike" dirty="0">
                        <a:solidFill>
                          <a:srgbClr val="0563C1"/>
                        </a:solidFill>
                        <a:effectLst/>
                        <a:latin typeface="Calibri" panose="020F0502020204030204" pitchFamily="34" charset="0"/>
                      </a:endParaRPr>
                    </a:p>
                  </a:txBody>
                  <a:tcPr marL="6593" marR="6593" marT="6593" marB="0" anchor="b"/>
                </a:tc>
                <a:tc>
                  <a:txBody>
                    <a:bodyPr/>
                    <a:lstStyle/>
                    <a:p>
                      <a:pPr algn="ctr" fontAlgn="b"/>
                      <a:r>
                        <a:rPr lang="en-US" sz="1200" u="sng" strike="noStrike" dirty="0">
                          <a:effectLst/>
                          <a:hlinkClick r:id="rId2"/>
                        </a:rPr>
                        <a:t> LAND</a:t>
                      </a:r>
                      <a:r>
                        <a:rPr lang="en-US" sz="1200" u="sng" strike="noStrike" dirty="0" smtClean="0">
                          <a:effectLst/>
                          <a:hlinkClick r:id="rId2"/>
                        </a:rPr>
                        <a:t>_</a:t>
                      </a:r>
                    </a:p>
                    <a:p>
                      <a:pPr algn="ctr" fontAlgn="b"/>
                      <a:r>
                        <a:rPr lang="en-US" sz="1200" u="sng" strike="noStrike" dirty="0" smtClean="0">
                          <a:effectLst/>
                          <a:hlinkClick r:id="rId2"/>
                        </a:rPr>
                        <a:t>SQFT</a:t>
                      </a:r>
                      <a:r>
                        <a:rPr lang="en-US" sz="1200" u="sng" strike="noStrike" dirty="0">
                          <a:effectLst/>
                          <a:hlinkClick r:id="rId2"/>
                        </a:rPr>
                        <a:t> </a:t>
                      </a:r>
                      <a:endParaRPr lang="en-US" sz="1200" b="0" i="0" u="sng" strike="noStrike" dirty="0">
                        <a:solidFill>
                          <a:srgbClr val="0563C1"/>
                        </a:solidFill>
                        <a:effectLst/>
                        <a:latin typeface="Calibri" panose="020F0502020204030204" pitchFamily="34" charset="0"/>
                      </a:endParaRPr>
                    </a:p>
                  </a:txBody>
                  <a:tcPr marL="6593" marR="6593" marT="6593" marB="0" anchor="b"/>
                </a:tc>
                <a:tc>
                  <a:txBody>
                    <a:bodyPr/>
                    <a:lstStyle/>
                    <a:p>
                      <a:pPr algn="ctr" fontAlgn="b"/>
                      <a:r>
                        <a:rPr lang="en-US" sz="1200" u="sng" strike="noStrike" dirty="0">
                          <a:effectLst/>
                          <a:hlinkClick r:id="rId2"/>
                        </a:rPr>
                        <a:t> </a:t>
                      </a:r>
                      <a:r>
                        <a:rPr lang="en-US" sz="1200" u="sng" strike="noStrike" dirty="0" smtClean="0">
                          <a:effectLst/>
                          <a:hlinkClick r:id="rId2"/>
                        </a:rPr>
                        <a:t>LIVING</a:t>
                      </a:r>
                    </a:p>
                    <a:p>
                      <a:pPr algn="ctr" fontAlgn="b"/>
                      <a:r>
                        <a:rPr lang="en-US" sz="1200" u="sng" strike="noStrike" dirty="0" smtClean="0">
                          <a:effectLst/>
                          <a:hlinkClick r:id="rId2"/>
                        </a:rPr>
                        <a:t>AREA</a:t>
                      </a:r>
                      <a:r>
                        <a:rPr lang="en-US" sz="1200" u="sng" strike="noStrike" dirty="0">
                          <a:effectLst/>
                          <a:hlinkClick r:id="rId2"/>
                        </a:rPr>
                        <a:t> </a:t>
                      </a:r>
                      <a:endParaRPr lang="en-US" sz="1200" b="0" i="0" u="sng" strike="noStrike" dirty="0">
                        <a:solidFill>
                          <a:srgbClr val="0563C1"/>
                        </a:solidFill>
                        <a:effectLst/>
                        <a:latin typeface="Calibri" panose="020F0502020204030204" pitchFamily="34" charset="0"/>
                      </a:endParaRPr>
                    </a:p>
                  </a:txBody>
                  <a:tcPr marL="6593" marR="6593" marT="6593" marB="0" anchor="b"/>
                </a:tc>
                <a:tc>
                  <a:txBody>
                    <a:bodyPr/>
                    <a:lstStyle/>
                    <a:p>
                      <a:pPr algn="ctr" fontAlgn="b"/>
                      <a:r>
                        <a:rPr lang="en-US" sz="1200" u="sng" strike="noStrike">
                          <a:effectLst/>
                          <a:hlinkClick r:id="rId2"/>
                        </a:rPr>
                        <a:t> SITUS </a:t>
                      </a:r>
                      <a:endParaRPr lang="en-US" sz="1200" b="0" i="0" u="sng" strike="noStrike">
                        <a:solidFill>
                          <a:srgbClr val="0563C1"/>
                        </a:solidFill>
                        <a:effectLst/>
                        <a:latin typeface="Calibri" panose="020F0502020204030204" pitchFamily="34" charset="0"/>
                      </a:endParaRPr>
                    </a:p>
                  </a:txBody>
                  <a:tcPr marL="6593" marR="6593" marT="6593" marB="0" anchor="b"/>
                </a:tc>
                <a:tc>
                  <a:txBody>
                    <a:bodyPr/>
                    <a:lstStyle/>
                    <a:p>
                      <a:pPr algn="ctr" fontAlgn="b"/>
                      <a:r>
                        <a:rPr lang="en-US" sz="1200" u="sng" strike="noStrike" dirty="0">
                          <a:effectLst/>
                          <a:hlinkClick r:id="rId2"/>
                        </a:rPr>
                        <a:t> OWNER</a:t>
                      </a:r>
                      <a:r>
                        <a:rPr lang="en-US" sz="1200" u="sng" strike="noStrike" dirty="0" smtClean="0">
                          <a:effectLst/>
                          <a:hlinkClick r:id="rId2"/>
                        </a:rPr>
                        <a:t>_</a:t>
                      </a:r>
                    </a:p>
                    <a:p>
                      <a:pPr algn="ctr" fontAlgn="b"/>
                      <a:r>
                        <a:rPr lang="en-US" sz="1200" u="sng" strike="noStrike" dirty="0" smtClean="0">
                          <a:effectLst/>
                          <a:hlinkClick r:id="rId2"/>
                        </a:rPr>
                        <a:t>NAME</a:t>
                      </a:r>
                      <a:r>
                        <a:rPr lang="en-US" sz="1200" u="sng" strike="noStrike" dirty="0">
                          <a:effectLst/>
                          <a:hlinkClick r:id="rId2"/>
                        </a:rPr>
                        <a:t> </a:t>
                      </a:r>
                      <a:endParaRPr lang="en-US" sz="1200" b="0" i="0" u="sng" strike="noStrike" dirty="0">
                        <a:solidFill>
                          <a:srgbClr val="0563C1"/>
                        </a:solidFill>
                        <a:effectLst/>
                        <a:latin typeface="Calibri" panose="020F0502020204030204" pitchFamily="34" charset="0"/>
                      </a:endParaRPr>
                    </a:p>
                  </a:txBody>
                  <a:tcPr marL="6593" marR="6593" marT="6593" marB="0" anchor="b"/>
                </a:tc>
                <a:tc>
                  <a:txBody>
                    <a:bodyPr/>
                    <a:lstStyle/>
                    <a:p>
                      <a:pPr algn="ctr" fontAlgn="b"/>
                      <a:r>
                        <a:rPr lang="en-US" sz="1200" u="sng" strike="noStrike">
                          <a:effectLst/>
                          <a:hlinkClick r:id="rId2"/>
                        </a:rPr>
                        <a:t> ADDR_LINE2 </a:t>
                      </a:r>
                      <a:endParaRPr lang="en-US" sz="1200" b="0" i="0" u="sng" strike="noStrike">
                        <a:solidFill>
                          <a:srgbClr val="0563C1"/>
                        </a:solidFill>
                        <a:effectLst/>
                        <a:latin typeface="Calibri" panose="020F0502020204030204" pitchFamily="34" charset="0"/>
                      </a:endParaRPr>
                    </a:p>
                  </a:txBody>
                  <a:tcPr marL="6593" marR="6593" marT="6593" marB="0" anchor="b"/>
                </a:tc>
                <a:tc>
                  <a:txBody>
                    <a:bodyPr/>
                    <a:lstStyle/>
                    <a:p>
                      <a:pPr algn="ctr" fontAlgn="b"/>
                      <a:r>
                        <a:rPr lang="en-US" sz="1200" u="sng" strike="noStrike">
                          <a:effectLst/>
                          <a:hlinkClick r:id="rId2"/>
                        </a:rPr>
                        <a:t> CITY </a:t>
                      </a:r>
                      <a:endParaRPr lang="en-US" sz="1200" b="0" i="0" u="sng" strike="noStrike">
                        <a:solidFill>
                          <a:srgbClr val="0563C1"/>
                        </a:solidFill>
                        <a:effectLst/>
                        <a:latin typeface="Calibri" panose="020F0502020204030204" pitchFamily="34" charset="0"/>
                      </a:endParaRPr>
                    </a:p>
                  </a:txBody>
                  <a:tcPr marL="6593" marR="6593" marT="6593" marB="0" anchor="b"/>
                </a:tc>
                <a:tc>
                  <a:txBody>
                    <a:bodyPr/>
                    <a:lstStyle/>
                    <a:p>
                      <a:pPr algn="ctr" fontAlgn="b"/>
                      <a:r>
                        <a:rPr lang="en-US" sz="1200" u="sng" strike="noStrike">
                          <a:effectLst/>
                          <a:hlinkClick r:id="rId2"/>
                        </a:rPr>
                        <a:t> STATE </a:t>
                      </a:r>
                      <a:endParaRPr lang="en-US" sz="1200" b="0" i="0" u="sng" strike="noStrike">
                        <a:solidFill>
                          <a:srgbClr val="0563C1"/>
                        </a:solidFill>
                        <a:effectLst/>
                        <a:latin typeface="Calibri" panose="020F0502020204030204" pitchFamily="34" charset="0"/>
                      </a:endParaRPr>
                    </a:p>
                  </a:txBody>
                  <a:tcPr marL="6593" marR="6593" marT="6593" marB="0" anchor="b"/>
                </a:tc>
                <a:tc>
                  <a:txBody>
                    <a:bodyPr/>
                    <a:lstStyle/>
                    <a:p>
                      <a:pPr algn="ctr" fontAlgn="b"/>
                      <a:r>
                        <a:rPr lang="en-US" sz="1200" u="sng" strike="noStrike">
                          <a:effectLst/>
                          <a:hlinkClick r:id="rId2"/>
                        </a:rPr>
                        <a:t> ZIP </a:t>
                      </a:r>
                      <a:endParaRPr lang="en-US" sz="1200" b="0" i="0" u="sng" strike="noStrike">
                        <a:solidFill>
                          <a:srgbClr val="0563C1"/>
                        </a:solidFill>
                        <a:effectLst/>
                        <a:latin typeface="Calibri" panose="020F0502020204030204" pitchFamily="34" charset="0"/>
                      </a:endParaRPr>
                    </a:p>
                  </a:txBody>
                  <a:tcPr marL="6593" marR="6593" marT="6593" marB="0" anchor="b"/>
                </a:tc>
                <a:tc>
                  <a:txBody>
                    <a:bodyPr/>
                    <a:lstStyle/>
                    <a:p>
                      <a:pPr algn="ctr" fontAlgn="b"/>
                      <a:r>
                        <a:rPr lang="en-US" sz="1200" u="sng" strike="noStrike">
                          <a:effectLst/>
                          <a:hlinkClick r:id="rId2"/>
                        </a:rPr>
                        <a:t> LEGAL_DESC </a:t>
                      </a:r>
                      <a:endParaRPr lang="en-US" sz="1200" b="0" i="0" u="sng" strike="noStrike">
                        <a:solidFill>
                          <a:srgbClr val="0563C1"/>
                        </a:solidFill>
                        <a:effectLst/>
                        <a:latin typeface="Calibri" panose="020F0502020204030204" pitchFamily="34" charset="0"/>
                      </a:endParaRPr>
                    </a:p>
                  </a:txBody>
                  <a:tcPr marL="6593" marR="6593" marT="6593" marB="0" anchor="b"/>
                </a:tc>
                <a:tc>
                  <a:txBody>
                    <a:bodyPr/>
                    <a:lstStyle/>
                    <a:p>
                      <a:pPr algn="ctr" fontAlgn="b"/>
                      <a:r>
                        <a:rPr lang="en-US" sz="1200" u="sng" strike="noStrike">
                          <a:effectLst/>
                          <a:hlinkClick r:id="rId2"/>
                        </a:rPr>
                        <a:t> YR_BLT </a:t>
                      </a:r>
                      <a:endParaRPr lang="en-US" sz="1200" b="0" i="0" u="sng" strike="noStrike">
                        <a:solidFill>
                          <a:srgbClr val="0563C1"/>
                        </a:solidFill>
                        <a:effectLst/>
                        <a:latin typeface="Calibri" panose="020F0502020204030204" pitchFamily="34" charset="0"/>
                      </a:endParaRPr>
                    </a:p>
                  </a:txBody>
                  <a:tcPr marL="6593" marR="6593" marT="6593" marB="0" anchor="b"/>
                </a:tc>
                <a:tc>
                  <a:txBody>
                    <a:bodyPr/>
                    <a:lstStyle/>
                    <a:p>
                      <a:pPr algn="ctr" fontAlgn="b"/>
                      <a:r>
                        <a:rPr lang="en-US" sz="1200" u="sng" strike="noStrike" dirty="0">
                          <a:effectLst/>
                          <a:hlinkClick r:id="rId2"/>
                        </a:rPr>
                        <a:t> APPRAISED </a:t>
                      </a:r>
                      <a:endParaRPr lang="en-US" sz="1200" b="0" i="0" u="sng" strike="noStrike" dirty="0">
                        <a:solidFill>
                          <a:srgbClr val="0563C1"/>
                        </a:solidFill>
                        <a:effectLst/>
                        <a:latin typeface="Calibri" panose="020F0502020204030204" pitchFamily="34" charset="0"/>
                      </a:endParaRPr>
                    </a:p>
                  </a:txBody>
                  <a:tcPr marL="6593" marR="6593" marT="6593" marB="0" anchor="b"/>
                </a:tc>
                <a:tc>
                  <a:txBody>
                    <a:bodyPr/>
                    <a:lstStyle/>
                    <a:p>
                      <a:pPr algn="ctr" fontAlgn="b"/>
                      <a:r>
                        <a:rPr lang="en-US" sz="1200" u="sng" strike="noStrike" dirty="0">
                          <a:effectLst/>
                          <a:hlinkClick r:id="rId2"/>
                        </a:rPr>
                        <a:t> </a:t>
                      </a:r>
                      <a:r>
                        <a:rPr lang="en-US" sz="1200" u="sng" strike="noStrike" dirty="0" smtClean="0">
                          <a:effectLst/>
                          <a:hlinkClick r:id="rId2"/>
                        </a:rPr>
                        <a:t>TOTAL</a:t>
                      </a:r>
                    </a:p>
                    <a:p>
                      <a:pPr algn="ctr" fontAlgn="b"/>
                      <a:r>
                        <a:rPr lang="en-US" sz="1200" u="sng" strike="noStrike" dirty="0" smtClean="0">
                          <a:effectLst/>
                          <a:hlinkClick r:id="rId2"/>
                        </a:rPr>
                        <a:t>LAND</a:t>
                      </a:r>
                      <a:r>
                        <a:rPr lang="en-US" sz="1200" u="sng" strike="noStrike" dirty="0">
                          <a:effectLst/>
                          <a:hlinkClick r:id="rId2"/>
                        </a:rPr>
                        <a:t> </a:t>
                      </a:r>
                      <a:endParaRPr lang="en-US" sz="1200" b="0" i="0" u="sng" strike="noStrike" dirty="0">
                        <a:solidFill>
                          <a:srgbClr val="0563C1"/>
                        </a:solidFill>
                        <a:effectLst/>
                        <a:latin typeface="Calibri" panose="020F0502020204030204" pitchFamily="34" charset="0"/>
                      </a:endParaRPr>
                    </a:p>
                  </a:txBody>
                  <a:tcPr marL="6593" marR="6593" marT="6593" marB="0" anchor="b"/>
                </a:tc>
                <a:tc>
                  <a:txBody>
                    <a:bodyPr/>
                    <a:lstStyle/>
                    <a:p>
                      <a:pPr algn="ctr" fontAlgn="b"/>
                      <a:r>
                        <a:rPr lang="en-US" sz="1200" u="sng" strike="noStrike" dirty="0">
                          <a:effectLst/>
                          <a:hlinkClick r:id="rId2"/>
                        </a:rPr>
                        <a:t> TOTAL</a:t>
                      </a:r>
                      <a:r>
                        <a:rPr lang="en-US" sz="1200" u="sng" strike="noStrike" dirty="0" smtClean="0">
                          <a:effectLst/>
                          <a:hlinkClick r:id="rId2"/>
                        </a:rPr>
                        <a:t>_</a:t>
                      </a:r>
                    </a:p>
                    <a:p>
                      <a:pPr algn="ctr" fontAlgn="b"/>
                      <a:r>
                        <a:rPr lang="en-US" sz="1200" u="sng" strike="noStrike" dirty="0" smtClean="0">
                          <a:effectLst/>
                          <a:hlinkClick r:id="rId2"/>
                        </a:rPr>
                        <a:t>PROP</a:t>
                      </a:r>
                      <a:r>
                        <a:rPr lang="en-US" sz="1200" u="sng" strike="noStrike" dirty="0">
                          <a:effectLst/>
                          <a:hlinkClick r:id="rId2"/>
                        </a:rPr>
                        <a:t> </a:t>
                      </a:r>
                      <a:endParaRPr lang="en-US" sz="1200" b="0" i="0" u="sng" strike="noStrike" dirty="0">
                        <a:solidFill>
                          <a:srgbClr val="0563C1"/>
                        </a:solidFill>
                        <a:effectLst/>
                        <a:latin typeface="Calibri" panose="020F0502020204030204" pitchFamily="34" charset="0"/>
                      </a:endParaRPr>
                    </a:p>
                  </a:txBody>
                  <a:tcPr marL="6593" marR="6593" marT="6593" marB="0" anchor="b"/>
                </a:tc>
              </a:tr>
              <a:tr h="164821">
                <a:tc>
                  <a:txBody>
                    <a:bodyPr/>
                    <a:lstStyle/>
                    <a:p>
                      <a:pPr algn="ctr" fontAlgn="t"/>
                      <a:r>
                        <a:rPr lang="en-US" sz="1200" u="none" strike="noStrike">
                          <a:effectLst/>
                        </a:rPr>
                        <a:t>1</a:t>
                      </a:r>
                      <a:endParaRPr lang="en-US" sz="1200" b="0" i="0" u="none" strike="noStrike">
                        <a:solidFill>
                          <a:srgbClr val="4C4C4C"/>
                        </a:solidFill>
                        <a:effectLst/>
                        <a:latin typeface="Avenir Next"/>
                      </a:endParaRPr>
                    </a:p>
                  </a:txBody>
                  <a:tcPr marL="6593" marR="6593" marT="6593" marB="0"/>
                </a:tc>
                <a:tc>
                  <a:txBody>
                    <a:bodyPr/>
                    <a:lstStyle/>
                    <a:p>
                      <a:pPr algn="ctr" fontAlgn="t"/>
                      <a:r>
                        <a:rPr lang="en-US" sz="1200" u="none" strike="noStrike">
                          <a:effectLst/>
                        </a:rPr>
                        <a:t>15008</a:t>
                      </a:r>
                      <a:endParaRPr lang="en-US" sz="1200" b="0" i="0" u="none" strike="noStrike">
                        <a:solidFill>
                          <a:srgbClr val="4C4C4C"/>
                        </a:solidFill>
                        <a:effectLst/>
                        <a:latin typeface="Avenir Next"/>
                      </a:endParaRPr>
                    </a:p>
                  </a:txBody>
                  <a:tcPr marL="6593" marR="6593" marT="6593" marB="0"/>
                </a:tc>
                <a:tc>
                  <a:txBody>
                    <a:bodyPr/>
                    <a:lstStyle/>
                    <a:p>
                      <a:pPr algn="ctr" fontAlgn="t"/>
                      <a:r>
                        <a:rPr lang="en-US" sz="1200" u="none" strike="noStrike">
                          <a:effectLst/>
                        </a:rPr>
                        <a:t>1547</a:t>
                      </a:r>
                      <a:endParaRPr lang="en-US" sz="1200" b="0" i="0" u="none" strike="noStrike">
                        <a:solidFill>
                          <a:srgbClr val="4C4C4C"/>
                        </a:solidFill>
                        <a:effectLst/>
                        <a:latin typeface="Avenir Next"/>
                      </a:endParaRPr>
                    </a:p>
                  </a:txBody>
                  <a:tcPr marL="6593" marR="6593" marT="6593" marB="0"/>
                </a:tc>
                <a:tc>
                  <a:txBody>
                    <a:bodyPr/>
                    <a:lstStyle/>
                    <a:p>
                      <a:pPr algn="ctr" fontAlgn="t"/>
                      <a:r>
                        <a:rPr lang="en-US" sz="1200" u="none" strike="noStrike">
                          <a:effectLst/>
                        </a:rPr>
                        <a:t>****</a:t>
                      </a:r>
                      <a:endParaRPr lang="en-US" sz="1200" b="0" i="0" u="none" strike="noStrike">
                        <a:solidFill>
                          <a:srgbClr val="4C4C4C"/>
                        </a:solidFill>
                        <a:effectLst/>
                        <a:latin typeface="Avenir Next"/>
                      </a:endParaRPr>
                    </a:p>
                  </a:txBody>
                  <a:tcPr marL="6593" marR="6593" marT="6593" marB="0"/>
                </a:tc>
                <a:tc>
                  <a:txBody>
                    <a:bodyPr/>
                    <a:lstStyle/>
                    <a:p>
                      <a:pPr algn="ctr" fontAlgn="t"/>
                      <a:r>
                        <a:rPr lang="en-US" sz="1200" u="none" strike="noStrike">
                          <a:effectLst/>
                        </a:rPr>
                        <a:t>****</a:t>
                      </a:r>
                      <a:endParaRPr lang="en-US" sz="1200" b="0" i="0" u="none" strike="noStrike">
                        <a:solidFill>
                          <a:srgbClr val="4C4C4C"/>
                        </a:solidFill>
                        <a:effectLst/>
                        <a:latin typeface="Avenir Next"/>
                      </a:endParaRPr>
                    </a:p>
                  </a:txBody>
                  <a:tcPr marL="6593" marR="6593" marT="6593" marB="0"/>
                </a:tc>
                <a:tc>
                  <a:txBody>
                    <a:bodyPr/>
                    <a:lstStyle/>
                    <a:p>
                      <a:pPr algn="ctr" fontAlgn="t"/>
                      <a:r>
                        <a:rPr lang="en-US" sz="1200" u="none" strike="noStrike">
                          <a:effectLst/>
                        </a:rPr>
                        <a:t>****</a:t>
                      </a:r>
                      <a:endParaRPr lang="en-US" sz="1200" b="0" i="0" u="none" strike="noStrike">
                        <a:solidFill>
                          <a:srgbClr val="4C4C4C"/>
                        </a:solidFill>
                        <a:effectLst/>
                        <a:latin typeface="Avenir Next"/>
                      </a:endParaRPr>
                    </a:p>
                  </a:txBody>
                  <a:tcPr marL="6593" marR="6593" marT="6593" marB="0"/>
                </a:tc>
                <a:tc>
                  <a:txBody>
                    <a:bodyPr/>
                    <a:lstStyle/>
                    <a:p>
                      <a:pPr algn="ctr" fontAlgn="t"/>
                      <a:r>
                        <a:rPr lang="en-US" sz="1200" u="none" strike="noStrike">
                          <a:effectLst/>
                        </a:rPr>
                        <a:t>KRUGERVILLE</a:t>
                      </a:r>
                      <a:endParaRPr lang="en-US" sz="1200" b="0" i="0" u="none" strike="noStrike">
                        <a:solidFill>
                          <a:srgbClr val="4C4C4C"/>
                        </a:solidFill>
                        <a:effectLst/>
                        <a:latin typeface="Avenir Next"/>
                      </a:endParaRPr>
                    </a:p>
                  </a:txBody>
                  <a:tcPr marL="6593" marR="6593" marT="6593" marB="0"/>
                </a:tc>
                <a:tc>
                  <a:txBody>
                    <a:bodyPr/>
                    <a:lstStyle/>
                    <a:p>
                      <a:pPr algn="ctr" fontAlgn="t"/>
                      <a:r>
                        <a:rPr lang="en-US" sz="1200" u="none" strike="noStrike">
                          <a:effectLst/>
                        </a:rPr>
                        <a:t>TX</a:t>
                      </a:r>
                      <a:endParaRPr lang="en-US" sz="1200" b="0" i="0" u="none" strike="noStrike">
                        <a:solidFill>
                          <a:srgbClr val="4C4C4C"/>
                        </a:solidFill>
                        <a:effectLst/>
                        <a:latin typeface="Avenir Next"/>
                      </a:endParaRPr>
                    </a:p>
                  </a:txBody>
                  <a:tcPr marL="6593" marR="6593" marT="6593" marB="0"/>
                </a:tc>
                <a:tc>
                  <a:txBody>
                    <a:bodyPr/>
                    <a:lstStyle/>
                    <a:p>
                      <a:pPr algn="ctr" fontAlgn="t"/>
                      <a:r>
                        <a:rPr lang="en-US" sz="1200" u="none" strike="noStrike">
                          <a:effectLst/>
                        </a:rPr>
                        <a:t>76227</a:t>
                      </a:r>
                      <a:endParaRPr lang="en-US" sz="1200" b="0" i="0" u="none" strike="noStrike">
                        <a:solidFill>
                          <a:srgbClr val="4C4C4C"/>
                        </a:solidFill>
                        <a:effectLst/>
                        <a:latin typeface="Avenir Next"/>
                      </a:endParaRPr>
                    </a:p>
                  </a:txBody>
                  <a:tcPr marL="6593" marR="6593" marT="6593" marB="0"/>
                </a:tc>
                <a:tc>
                  <a:txBody>
                    <a:bodyPr/>
                    <a:lstStyle/>
                    <a:p>
                      <a:pPr algn="ctr" fontAlgn="t"/>
                      <a:r>
                        <a:rPr lang="nb-NO" sz="1200" u="none" strike="noStrike">
                          <a:effectLst/>
                        </a:rPr>
                        <a:t>TIMBER MESA BLK C LOT 5</a:t>
                      </a:r>
                      <a:endParaRPr lang="nb-NO" sz="1200" b="0" i="0" u="none" strike="noStrike">
                        <a:solidFill>
                          <a:srgbClr val="4C4C4C"/>
                        </a:solidFill>
                        <a:effectLst/>
                        <a:latin typeface="Avenir Next"/>
                      </a:endParaRPr>
                    </a:p>
                  </a:txBody>
                  <a:tcPr marL="6593" marR="6593" marT="6593" marB="0"/>
                </a:tc>
                <a:tc>
                  <a:txBody>
                    <a:bodyPr/>
                    <a:lstStyle/>
                    <a:p>
                      <a:pPr algn="ctr" fontAlgn="t"/>
                      <a:r>
                        <a:rPr lang="en-US" sz="1200" u="none" strike="noStrike">
                          <a:effectLst/>
                        </a:rPr>
                        <a:t>1986</a:t>
                      </a:r>
                      <a:endParaRPr lang="en-US" sz="1200" b="0" i="0" u="none" strike="noStrike">
                        <a:solidFill>
                          <a:srgbClr val="4C4C4C"/>
                        </a:solidFill>
                        <a:effectLst/>
                        <a:latin typeface="Avenir Next"/>
                      </a:endParaRPr>
                    </a:p>
                  </a:txBody>
                  <a:tcPr marL="6593" marR="6593" marT="6593" marB="0"/>
                </a:tc>
                <a:tc>
                  <a:txBody>
                    <a:bodyPr/>
                    <a:lstStyle/>
                    <a:p>
                      <a:pPr algn="ctr" fontAlgn="t"/>
                      <a:r>
                        <a:rPr lang="en-US" sz="1200" u="none" strike="noStrike">
                          <a:effectLst/>
                        </a:rPr>
                        <a:t>131976</a:t>
                      </a:r>
                      <a:endParaRPr lang="en-US" sz="1200" b="0" i="0" u="none" strike="noStrike">
                        <a:solidFill>
                          <a:srgbClr val="4C4C4C"/>
                        </a:solidFill>
                        <a:effectLst/>
                        <a:latin typeface="Avenir Next"/>
                      </a:endParaRPr>
                    </a:p>
                  </a:txBody>
                  <a:tcPr marL="6593" marR="6593" marT="6593" marB="0"/>
                </a:tc>
                <a:tc>
                  <a:txBody>
                    <a:bodyPr/>
                    <a:lstStyle/>
                    <a:p>
                      <a:pPr algn="ctr" fontAlgn="t"/>
                      <a:r>
                        <a:rPr lang="en-US" sz="1200" u="none" strike="noStrike">
                          <a:effectLst/>
                        </a:rPr>
                        <a:t>25656</a:t>
                      </a:r>
                      <a:endParaRPr lang="en-US" sz="1200" b="0" i="0" u="none" strike="noStrike">
                        <a:solidFill>
                          <a:srgbClr val="4C4C4C"/>
                        </a:solidFill>
                        <a:effectLst/>
                        <a:latin typeface="Avenir Next"/>
                      </a:endParaRPr>
                    </a:p>
                  </a:txBody>
                  <a:tcPr marL="6593" marR="6593" marT="6593" marB="0"/>
                </a:tc>
                <a:tc>
                  <a:txBody>
                    <a:bodyPr/>
                    <a:lstStyle/>
                    <a:p>
                      <a:pPr algn="ctr" fontAlgn="t"/>
                      <a:r>
                        <a:rPr lang="en-US" sz="1200" u="none" strike="noStrike">
                          <a:effectLst/>
                        </a:rPr>
                        <a:t>131976</a:t>
                      </a:r>
                      <a:endParaRPr lang="en-US" sz="1200" b="0" i="0" u="none" strike="noStrike">
                        <a:solidFill>
                          <a:srgbClr val="4C4C4C"/>
                        </a:solidFill>
                        <a:effectLst/>
                        <a:latin typeface="Avenir Next"/>
                      </a:endParaRPr>
                    </a:p>
                  </a:txBody>
                  <a:tcPr marL="6593" marR="6593" marT="6593" marB="0"/>
                </a:tc>
              </a:tr>
              <a:tr h="164821">
                <a:tc>
                  <a:txBody>
                    <a:bodyPr/>
                    <a:lstStyle/>
                    <a:p>
                      <a:pPr algn="ctr" fontAlgn="t"/>
                      <a:r>
                        <a:rPr lang="en-US" sz="1200" u="none" strike="noStrike">
                          <a:effectLst/>
                        </a:rPr>
                        <a:t>2</a:t>
                      </a:r>
                      <a:endParaRPr lang="en-US" sz="1200" b="0" i="0" u="none" strike="noStrike">
                        <a:solidFill>
                          <a:srgbClr val="4C4C4C"/>
                        </a:solidFill>
                        <a:effectLst/>
                        <a:latin typeface="Avenir Next"/>
                      </a:endParaRPr>
                    </a:p>
                  </a:txBody>
                  <a:tcPr marL="6593" marR="6593" marT="6593" marB="0"/>
                </a:tc>
                <a:tc>
                  <a:txBody>
                    <a:bodyPr/>
                    <a:lstStyle/>
                    <a:p>
                      <a:pPr algn="ctr" fontAlgn="t"/>
                      <a:r>
                        <a:rPr lang="en-US" sz="1200" u="none" strike="noStrike">
                          <a:effectLst/>
                        </a:rPr>
                        <a:t>21710</a:t>
                      </a:r>
                      <a:endParaRPr lang="en-US" sz="1200" b="0" i="0" u="none" strike="noStrike">
                        <a:solidFill>
                          <a:srgbClr val="4C4C4C"/>
                        </a:solidFill>
                        <a:effectLst/>
                        <a:latin typeface="Avenir Next"/>
                      </a:endParaRPr>
                    </a:p>
                  </a:txBody>
                  <a:tcPr marL="6593" marR="6593" marT="6593" marB="0"/>
                </a:tc>
                <a:tc>
                  <a:txBody>
                    <a:bodyPr/>
                    <a:lstStyle/>
                    <a:p>
                      <a:pPr algn="ctr" fontAlgn="t"/>
                      <a:r>
                        <a:rPr lang="en-US" sz="1200" u="none" strike="noStrike">
                          <a:effectLst/>
                        </a:rPr>
                        <a:t>0</a:t>
                      </a:r>
                      <a:endParaRPr lang="en-US" sz="1200" b="0" i="0" u="none" strike="noStrike">
                        <a:solidFill>
                          <a:srgbClr val="4C4C4C"/>
                        </a:solidFill>
                        <a:effectLst/>
                        <a:latin typeface="Avenir Next"/>
                      </a:endParaRPr>
                    </a:p>
                  </a:txBody>
                  <a:tcPr marL="6593" marR="6593" marT="6593" marB="0"/>
                </a:tc>
                <a:tc>
                  <a:txBody>
                    <a:bodyPr/>
                    <a:lstStyle/>
                    <a:p>
                      <a:pPr algn="ctr" fontAlgn="t"/>
                      <a:r>
                        <a:rPr lang="en-US" sz="1200" u="none" strike="noStrike">
                          <a:effectLst/>
                        </a:rPr>
                        <a:t>****</a:t>
                      </a:r>
                      <a:endParaRPr lang="en-US" sz="1200" b="0" i="0" u="none" strike="noStrike">
                        <a:solidFill>
                          <a:srgbClr val="4C4C4C"/>
                        </a:solidFill>
                        <a:effectLst/>
                        <a:latin typeface="Avenir Next"/>
                      </a:endParaRPr>
                    </a:p>
                  </a:txBody>
                  <a:tcPr marL="6593" marR="6593" marT="6593" marB="0"/>
                </a:tc>
                <a:tc>
                  <a:txBody>
                    <a:bodyPr/>
                    <a:lstStyle/>
                    <a:p>
                      <a:pPr algn="ctr" fontAlgn="t"/>
                      <a:r>
                        <a:rPr lang="en-US" sz="1200" u="none" strike="noStrike">
                          <a:effectLst/>
                        </a:rPr>
                        <a:t>****</a:t>
                      </a:r>
                      <a:endParaRPr lang="en-US" sz="1200" b="0" i="0" u="none" strike="noStrike">
                        <a:solidFill>
                          <a:srgbClr val="4C4C4C"/>
                        </a:solidFill>
                        <a:effectLst/>
                        <a:latin typeface="Avenir Next"/>
                      </a:endParaRPr>
                    </a:p>
                  </a:txBody>
                  <a:tcPr marL="6593" marR="6593" marT="6593" marB="0"/>
                </a:tc>
                <a:tc>
                  <a:txBody>
                    <a:bodyPr/>
                    <a:lstStyle/>
                    <a:p>
                      <a:pPr algn="ctr" fontAlgn="t"/>
                      <a:r>
                        <a:rPr lang="en-US" sz="1200" u="none" strike="noStrike">
                          <a:effectLst/>
                        </a:rPr>
                        <a:t>****</a:t>
                      </a:r>
                      <a:endParaRPr lang="en-US" sz="1200" b="0" i="0" u="none" strike="noStrike">
                        <a:solidFill>
                          <a:srgbClr val="4C4C4C"/>
                        </a:solidFill>
                        <a:effectLst/>
                        <a:latin typeface="Avenir Next"/>
                      </a:endParaRPr>
                    </a:p>
                  </a:txBody>
                  <a:tcPr marL="6593" marR="6593" marT="6593" marB="0"/>
                </a:tc>
                <a:tc>
                  <a:txBody>
                    <a:bodyPr/>
                    <a:lstStyle/>
                    <a:p>
                      <a:pPr algn="ctr" fontAlgn="t"/>
                      <a:r>
                        <a:rPr lang="en-US" sz="1200" u="none" strike="noStrike">
                          <a:effectLst/>
                        </a:rPr>
                        <a:t>KRUGERVILLE</a:t>
                      </a:r>
                      <a:endParaRPr lang="en-US" sz="1200" b="0" i="0" u="none" strike="noStrike">
                        <a:solidFill>
                          <a:srgbClr val="4C4C4C"/>
                        </a:solidFill>
                        <a:effectLst/>
                        <a:latin typeface="Avenir Next"/>
                      </a:endParaRPr>
                    </a:p>
                  </a:txBody>
                  <a:tcPr marL="6593" marR="6593" marT="6593" marB="0"/>
                </a:tc>
                <a:tc>
                  <a:txBody>
                    <a:bodyPr/>
                    <a:lstStyle/>
                    <a:p>
                      <a:pPr algn="ctr" fontAlgn="t"/>
                      <a:r>
                        <a:rPr lang="en-US" sz="1200" u="none" strike="noStrike">
                          <a:effectLst/>
                        </a:rPr>
                        <a:t>TX</a:t>
                      </a:r>
                      <a:endParaRPr lang="en-US" sz="1200" b="0" i="0" u="none" strike="noStrike">
                        <a:solidFill>
                          <a:srgbClr val="4C4C4C"/>
                        </a:solidFill>
                        <a:effectLst/>
                        <a:latin typeface="Avenir Next"/>
                      </a:endParaRPr>
                    </a:p>
                  </a:txBody>
                  <a:tcPr marL="6593" marR="6593" marT="6593" marB="0"/>
                </a:tc>
                <a:tc>
                  <a:txBody>
                    <a:bodyPr/>
                    <a:lstStyle/>
                    <a:p>
                      <a:pPr algn="ctr" fontAlgn="t"/>
                      <a:r>
                        <a:rPr lang="en-US" sz="1200" u="none" strike="noStrike">
                          <a:effectLst/>
                        </a:rPr>
                        <a:t>76227</a:t>
                      </a:r>
                      <a:endParaRPr lang="en-US" sz="1200" b="0" i="0" u="none" strike="noStrike">
                        <a:solidFill>
                          <a:srgbClr val="4C4C4C"/>
                        </a:solidFill>
                        <a:effectLst/>
                        <a:latin typeface="Avenir Next"/>
                      </a:endParaRPr>
                    </a:p>
                  </a:txBody>
                  <a:tcPr marL="6593" marR="6593" marT="6593" marB="0"/>
                </a:tc>
                <a:tc>
                  <a:txBody>
                    <a:bodyPr/>
                    <a:lstStyle/>
                    <a:p>
                      <a:pPr algn="ctr" fontAlgn="t"/>
                      <a:r>
                        <a:rPr lang="en-US" sz="1200" u="none" strike="noStrike">
                          <a:effectLst/>
                        </a:rPr>
                        <a:t>COUNTRY ESTATES 2 BLK J LOT 3</a:t>
                      </a:r>
                      <a:endParaRPr lang="en-US" sz="1200" b="0" i="0" u="none" strike="noStrike">
                        <a:solidFill>
                          <a:srgbClr val="4C4C4C"/>
                        </a:solidFill>
                        <a:effectLst/>
                        <a:latin typeface="Avenir Next"/>
                      </a:endParaRPr>
                    </a:p>
                  </a:txBody>
                  <a:tcPr marL="6593" marR="6593" marT="6593" marB="0"/>
                </a:tc>
                <a:tc>
                  <a:txBody>
                    <a:bodyPr/>
                    <a:lstStyle/>
                    <a:p>
                      <a:pPr algn="ctr" fontAlgn="t"/>
                      <a:r>
                        <a:rPr lang="en-US" sz="1200" u="none" strike="noStrike">
                          <a:effectLst/>
                        </a:rPr>
                        <a:t>0</a:t>
                      </a:r>
                      <a:endParaRPr lang="en-US" sz="1200" b="0" i="0" u="none" strike="noStrike">
                        <a:solidFill>
                          <a:srgbClr val="4C4C4C"/>
                        </a:solidFill>
                        <a:effectLst/>
                        <a:latin typeface="Avenir Next"/>
                      </a:endParaRPr>
                    </a:p>
                  </a:txBody>
                  <a:tcPr marL="6593" marR="6593" marT="6593" marB="0"/>
                </a:tc>
                <a:tc>
                  <a:txBody>
                    <a:bodyPr/>
                    <a:lstStyle/>
                    <a:p>
                      <a:pPr algn="ctr" fontAlgn="t"/>
                      <a:r>
                        <a:rPr lang="en-US" sz="1200" u="none" strike="noStrike">
                          <a:effectLst/>
                        </a:rPr>
                        <a:t>3039</a:t>
                      </a:r>
                      <a:endParaRPr lang="en-US" sz="1200" b="0" i="0" u="none" strike="noStrike">
                        <a:solidFill>
                          <a:srgbClr val="4C4C4C"/>
                        </a:solidFill>
                        <a:effectLst/>
                        <a:latin typeface="Avenir Next"/>
                      </a:endParaRPr>
                    </a:p>
                  </a:txBody>
                  <a:tcPr marL="6593" marR="6593" marT="6593" marB="0"/>
                </a:tc>
                <a:tc>
                  <a:txBody>
                    <a:bodyPr/>
                    <a:lstStyle/>
                    <a:p>
                      <a:pPr algn="ctr" fontAlgn="t"/>
                      <a:r>
                        <a:rPr lang="en-US" sz="1200" u="none" strike="noStrike">
                          <a:effectLst/>
                        </a:rPr>
                        <a:t>3039</a:t>
                      </a:r>
                      <a:endParaRPr lang="en-US" sz="1200" b="0" i="0" u="none" strike="noStrike">
                        <a:solidFill>
                          <a:srgbClr val="4C4C4C"/>
                        </a:solidFill>
                        <a:effectLst/>
                        <a:latin typeface="Avenir Next"/>
                      </a:endParaRPr>
                    </a:p>
                  </a:txBody>
                  <a:tcPr marL="6593" marR="6593" marT="6593" marB="0"/>
                </a:tc>
                <a:tc>
                  <a:txBody>
                    <a:bodyPr/>
                    <a:lstStyle/>
                    <a:p>
                      <a:pPr algn="ctr" fontAlgn="t"/>
                      <a:r>
                        <a:rPr lang="en-US" sz="1200" u="none" strike="noStrike" dirty="0">
                          <a:effectLst/>
                        </a:rPr>
                        <a:t>3039</a:t>
                      </a:r>
                      <a:endParaRPr lang="en-US" sz="1200" b="0" i="0" u="none" strike="noStrike" dirty="0">
                        <a:solidFill>
                          <a:srgbClr val="4C4C4C"/>
                        </a:solidFill>
                        <a:effectLst/>
                        <a:latin typeface="Avenir Next"/>
                      </a:endParaRPr>
                    </a:p>
                  </a:txBody>
                  <a:tcPr marL="6593" marR="6593" marT="6593" marB="0"/>
                </a:tc>
              </a:tr>
            </a:tbl>
          </a:graphicData>
        </a:graphic>
      </p:graphicFrame>
      <p:sp>
        <p:nvSpPr>
          <p:cNvPr id="11" name="TextBox 10"/>
          <p:cNvSpPr txBox="1"/>
          <p:nvPr/>
        </p:nvSpPr>
        <p:spPr>
          <a:xfrm>
            <a:off x="278920" y="2838091"/>
            <a:ext cx="8658046" cy="369332"/>
          </a:xfrm>
          <a:prstGeom prst="rect">
            <a:avLst/>
          </a:prstGeom>
          <a:noFill/>
        </p:spPr>
        <p:txBody>
          <a:bodyPr wrap="square" rtlCol="0">
            <a:spAutoFit/>
          </a:bodyPr>
          <a:lstStyle/>
          <a:p>
            <a:r>
              <a:rPr lang="en-US" dirty="0" smtClean="0"/>
              <a:t>Sample: (replaced owner names and address with ****. Only a few fields included here.) </a:t>
            </a:r>
            <a:endParaRPr lang="en-US" dirty="0"/>
          </a:p>
        </p:txBody>
      </p:sp>
      <p:sp>
        <p:nvSpPr>
          <p:cNvPr id="12" name="Content Placeholder 2"/>
          <p:cNvSpPr txBox="1">
            <a:spLocks/>
          </p:cNvSpPr>
          <p:nvPr/>
        </p:nvSpPr>
        <p:spPr>
          <a:xfrm>
            <a:off x="278920" y="5018933"/>
            <a:ext cx="10515600" cy="76076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smtClean="0"/>
              <a:t>2. Four Square API data</a:t>
            </a:r>
          </a:p>
          <a:p>
            <a:pPr marL="0" indent="0">
              <a:buNone/>
            </a:pPr>
            <a:endParaRPr lang="en-US" sz="1800" dirty="0" smtClean="0"/>
          </a:p>
        </p:txBody>
      </p:sp>
    </p:spTree>
    <p:extLst>
      <p:ext uri="{BB962C8B-B14F-4D97-AF65-F5344CB8AC3E}">
        <p14:creationId xmlns:p14="http://schemas.microsoft.com/office/powerpoint/2010/main" val="6318490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342</TotalTime>
  <Words>268</Words>
  <Application>Microsoft Office PowerPoint</Application>
  <PresentationFormat>Widescreen</PresentationFormat>
  <Paragraphs>64</Paragraphs>
  <Slides>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vt:i4>
      </vt:variant>
    </vt:vector>
  </HeadingPairs>
  <TitlesOfParts>
    <vt:vector size="8" baseType="lpstr">
      <vt:lpstr>Arial</vt:lpstr>
      <vt:lpstr>Avenir Next</vt:lpstr>
      <vt:lpstr>Calibri</vt:lpstr>
      <vt:lpstr>Calibri Light</vt:lpstr>
      <vt:lpstr>Office Theme</vt:lpstr>
      <vt:lpstr>Predict House Values for Denton County</vt:lpstr>
      <vt:lpstr>Business Case</vt:lpstr>
      <vt:lpstr>Data Sources needed</vt:lpstr>
    </vt:vector>
  </TitlesOfParts>
  <Company>Teleperformance USA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 House Values for Denton County</dc:title>
  <dc:creator>Sorabh Kaila</dc:creator>
  <cp:lastModifiedBy>Sorabh Kaila</cp:lastModifiedBy>
  <cp:revision>6</cp:revision>
  <dcterms:created xsi:type="dcterms:W3CDTF">2019-02-28T15:03:18Z</dcterms:created>
  <dcterms:modified xsi:type="dcterms:W3CDTF">2019-02-28T20:46:04Z</dcterms:modified>
</cp:coreProperties>
</file>