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9.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0.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notesSlides/notesSlide11.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2.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ink/ink24.xml" ContentType="application/inkml+xml"/>
  <Override PartName="/ppt/notesSlides/notesSlide14.xml" ContentType="application/vnd.openxmlformats-officedocument.presentationml.notesSlide+xml"/>
  <Override PartName="/ppt/ink/ink25.xml" ContentType="application/inkml+xml"/>
  <Override PartName="/ppt/notesSlides/notesSlide15.xml" ContentType="application/vnd.openxmlformats-officedocument.presentationml.notesSlide+xml"/>
  <Override PartName="/ppt/ink/ink26.xml" ContentType="application/inkml+xml"/>
  <Override PartName="/ppt/notesSlides/notesSlide16.xml" ContentType="application/vnd.openxmlformats-officedocument.presentationml.notesSlide+xml"/>
  <Override PartName="/ppt/ink/ink27.xml" ContentType="application/inkml+xml"/>
  <Override PartName="/ppt/notesSlides/notesSlide17.xml" ContentType="application/vnd.openxmlformats-officedocument.presentationml.notesSlide+xml"/>
  <Override PartName="/ppt/ink/ink28.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410" r:id="rId5"/>
    <p:sldId id="403" r:id="rId6"/>
    <p:sldId id="425" r:id="rId7"/>
    <p:sldId id="426" r:id="rId8"/>
    <p:sldId id="427" r:id="rId9"/>
    <p:sldId id="428" r:id="rId10"/>
    <p:sldId id="429" r:id="rId11"/>
    <p:sldId id="433" r:id="rId12"/>
    <p:sldId id="439" r:id="rId13"/>
    <p:sldId id="430" r:id="rId14"/>
    <p:sldId id="431" r:id="rId15"/>
    <p:sldId id="432" r:id="rId16"/>
    <p:sldId id="434" r:id="rId17"/>
    <p:sldId id="435" r:id="rId18"/>
    <p:sldId id="436" r:id="rId19"/>
    <p:sldId id="437" r:id="rId20"/>
    <p:sldId id="438" r:id="rId21"/>
    <p:sldId id="423" r:id="rId22"/>
    <p:sldId id="4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2" autoAdjust="0"/>
    <p:restoredTop sz="96327" autoAdjust="0"/>
  </p:normalViewPr>
  <p:slideViewPr>
    <p:cSldViewPr snapToGrid="0">
      <p:cViewPr varScale="1">
        <p:scale>
          <a:sx n="75" d="100"/>
          <a:sy n="75" d="100"/>
        </p:scale>
        <p:origin x="342" y="2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85AB9-AD28-45F4-BAD4-0C607AB6345C}"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460D21A-B921-4532-AAF9-43759D1D1398}">
      <dgm:prSet phldrT="[Text]"/>
      <dgm:spPr/>
      <dgm:t>
        <a:bodyPr/>
        <a:lstStyle/>
        <a:p>
          <a:r>
            <a:rPr lang="en-US" dirty="0"/>
            <a:t>Numerical</a:t>
          </a:r>
        </a:p>
      </dgm:t>
    </dgm:pt>
    <dgm:pt modelId="{91C66AF2-B0F9-4451-8715-DF274717E447}" type="parTrans" cxnId="{26733732-2BF9-4EEE-97CC-5E713E9BCD20}">
      <dgm:prSet/>
      <dgm:spPr/>
      <dgm:t>
        <a:bodyPr/>
        <a:lstStyle/>
        <a:p>
          <a:endParaRPr lang="en-US"/>
        </a:p>
      </dgm:t>
    </dgm:pt>
    <dgm:pt modelId="{6721D68F-431F-4911-8442-EE3A93AFDAEE}" type="sibTrans" cxnId="{26733732-2BF9-4EEE-97CC-5E713E9BCD20}">
      <dgm:prSet/>
      <dgm:spPr/>
      <dgm:t>
        <a:bodyPr/>
        <a:lstStyle/>
        <a:p>
          <a:endParaRPr lang="en-US"/>
        </a:p>
      </dgm:t>
    </dgm:pt>
    <dgm:pt modelId="{8968E255-A7FC-4F63-8E5A-C548D5FC28AF}">
      <dgm:prSet phldrT="[Text]"/>
      <dgm:spPr/>
      <dgm:t>
        <a:bodyPr/>
        <a:lstStyle/>
        <a:p>
          <a:r>
            <a:rPr lang="en-US" dirty="0"/>
            <a:t>Categorical</a:t>
          </a:r>
        </a:p>
      </dgm:t>
    </dgm:pt>
    <dgm:pt modelId="{83E8E588-51A2-4348-B20B-CD55488BE1F2}" type="parTrans" cxnId="{DE13EDC1-F764-4527-A21E-DBE776FD1813}">
      <dgm:prSet/>
      <dgm:spPr/>
      <dgm:t>
        <a:bodyPr/>
        <a:lstStyle/>
        <a:p>
          <a:endParaRPr lang="en-US"/>
        </a:p>
      </dgm:t>
    </dgm:pt>
    <dgm:pt modelId="{C51247AA-5063-4936-B7D2-7B7BFF9EB3C5}" type="sibTrans" cxnId="{DE13EDC1-F764-4527-A21E-DBE776FD1813}">
      <dgm:prSet/>
      <dgm:spPr/>
      <dgm:t>
        <a:bodyPr/>
        <a:lstStyle/>
        <a:p>
          <a:endParaRPr lang="en-US"/>
        </a:p>
      </dgm:t>
    </dgm:pt>
    <dgm:pt modelId="{4A785CF1-7F6D-4C78-BD3F-06E5D555C385}">
      <dgm:prSet phldrT="[Text]" custT="1"/>
      <dgm:spPr/>
      <dgm:t>
        <a:bodyPr/>
        <a:lstStyle/>
        <a:p>
          <a:r>
            <a:rPr lang="en-US" sz="2400" dirty="0"/>
            <a:t>Pool</a:t>
          </a:r>
        </a:p>
      </dgm:t>
    </dgm:pt>
    <dgm:pt modelId="{0EE75B34-08E2-4335-BD0B-D1D5CADF49A4}" type="parTrans" cxnId="{8511AAF3-566F-4F13-B7BE-B090C2B93BFF}">
      <dgm:prSet/>
      <dgm:spPr/>
      <dgm:t>
        <a:bodyPr/>
        <a:lstStyle/>
        <a:p>
          <a:endParaRPr lang="en-US"/>
        </a:p>
      </dgm:t>
    </dgm:pt>
    <dgm:pt modelId="{6785B5E1-749C-4471-A23C-4723BD85107F}" type="sibTrans" cxnId="{8511AAF3-566F-4F13-B7BE-B090C2B93BFF}">
      <dgm:prSet/>
      <dgm:spPr/>
      <dgm:t>
        <a:bodyPr/>
        <a:lstStyle/>
        <a:p>
          <a:endParaRPr lang="en-US"/>
        </a:p>
      </dgm:t>
    </dgm:pt>
    <dgm:pt modelId="{77B41635-5F3F-42CB-A5EF-5DABEF906C81}">
      <dgm:prSet phldrT="[Text]" custT="1"/>
      <dgm:spPr/>
      <dgm:t>
        <a:bodyPr/>
        <a:lstStyle/>
        <a:p>
          <a:r>
            <a:rPr lang="en-US" sz="2400" dirty="0"/>
            <a:t>School District</a:t>
          </a:r>
        </a:p>
      </dgm:t>
    </dgm:pt>
    <dgm:pt modelId="{BE201776-448C-48D9-B168-3C7DD0A0A254}" type="parTrans" cxnId="{A7B129C7-BE63-4914-9AD8-6981E66C7626}">
      <dgm:prSet/>
      <dgm:spPr/>
      <dgm:t>
        <a:bodyPr/>
        <a:lstStyle/>
        <a:p>
          <a:endParaRPr lang="en-US"/>
        </a:p>
      </dgm:t>
    </dgm:pt>
    <dgm:pt modelId="{80E454C7-D20E-4067-8E3C-F8B1410747C9}" type="sibTrans" cxnId="{A7B129C7-BE63-4914-9AD8-6981E66C7626}">
      <dgm:prSet/>
      <dgm:spPr/>
      <dgm:t>
        <a:bodyPr/>
        <a:lstStyle/>
        <a:p>
          <a:endParaRPr lang="en-US"/>
        </a:p>
      </dgm:t>
    </dgm:pt>
    <dgm:pt modelId="{09DFBC7D-3846-4326-8F16-9B65A5C7F4A1}">
      <dgm:prSet phldrT="[Text]"/>
      <dgm:spPr/>
      <dgm:t>
        <a:bodyPr/>
        <a:lstStyle/>
        <a:p>
          <a:r>
            <a:rPr lang="en-US" dirty="0"/>
            <a:t>Ordinal</a:t>
          </a:r>
        </a:p>
      </dgm:t>
    </dgm:pt>
    <dgm:pt modelId="{86DFBA84-7949-4644-AB99-C79A33F958C9}" type="parTrans" cxnId="{23C24CED-DA13-45CF-9EFF-5366E6C7AADF}">
      <dgm:prSet/>
      <dgm:spPr/>
      <dgm:t>
        <a:bodyPr/>
        <a:lstStyle/>
        <a:p>
          <a:endParaRPr lang="en-US"/>
        </a:p>
      </dgm:t>
    </dgm:pt>
    <dgm:pt modelId="{00DEDBA5-38F6-4073-B076-621832625A2A}" type="sibTrans" cxnId="{23C24CED-DA13-45CF-9EFF-5366E6C7AADF}">
      <dgm:prSet/>
      <dgm:spPr/>
      <dgm:t>
        <a:bodyPr/>
        <a:lstStyle/>
        <a:p>
          <a:endParaRPr lang="en-US"/>
        </a:p>
      </dgm:t>
    </dgm:pt>
    <dgm:pt modelId="{AFCD7C2A-4F90-4451-88AD-69C4B6E61B33}">
      <dgm:prSet phldrT="[Text]" custT="1"/>
      <dgm:spPr/>
      <dgm:t>
        <a:bodyPr/>
        <a:lstStyle/>
        <a:p>
          <a:r>
            <a:rPr lang="en-US" sz="2400" dirty="0"/>
            <a:t>Bedrooms</a:t>
          </a:r>
        </a:p>
      </dgm:t>
    </dgm:pt>
    <dgm:pt modelId="{88F0080B-3351-49A8-BA99-8AC7AB7970F2}" type="parTrans" cxnId="{ED6A34CF-0CF8-4F0F-B12F-0F94E0E4A0C8}">
      <dgm:prSet/>
      <dgm:spPr/>
      <dgm:t>
        <a:bodyPr/>
        <a:lstStyle/>
        <a:p>
          <a:endParaRPr lang="en-US"/>
        </a:p>
      </dgm:t>
    </dgm:pt>
    <dgm:pt modelId="{356B7B9E-F77C-4C1C-8EF3-B81A7A48D5BA}" type="sibTrans" cxnId="{ED6A34CF-0CF8-4F0F-B12F-0F94E0E4A0C8}">
      <dgm:prSet/>
      <dgm:spPr/>
      <dgm:t>
        <a:bodyPr/>
        <a:lstStyle/>
        <a:p>
          <a:endParaRPr lang="en-US"/>
        </a:p>
      </dgm:t>
    </dgm:pt>
    <dgm:pt modelId="{37B92D38-0BD3-4930-831D-B987330DA8D6}">
      <dgm:prSet phldrT="[Text]" custT="1"/>
      <dgm:spPr/>
      <dgm:t>
        <a:bodyPr/>
        <a:lstStyle/>
        <a:p>
          <a:r>
            <a:rPr lang="en-US" sz="2400" dirty="0"/>
            <a:t>City</a:t>
          </a:r>
        </a:p>
      </dgm:t>
    </dgm:pt>
    <dgm:pt modelId="{24B85289-E936-4948-865D-0574C97C1009}" type="parTrans" cxnId="{11537604-284B-4801-8B90-FF51057554EB}">
      <dgm:prSet/>
      <dgm:spPr/>
      <dgm:t>
        <a:bodyPr/>
        <a:lstStyle/>
        <a:p>
          <a:endParaRPr lang="en-US"/>
        </a:p>
      </dgm:t>
    </dgm:pt>
    <dgm:pt modelId="{A35018A3-B1F4-4A0F-936E-7A3758F2595A}" type="sibTrans" cxnId="{11537604-284B-4801-8B90-FF51057554EB}">
      <dgm:prSet/>
      <dgm:spPr/>
      <dgm:t>
        <a:bodyPr/>
        <a:lstStyle/>
        <a:p>
          <a:endParaRPr lang="en-US"/>
        </a:p>
      </dgm:t>
    </dgm:pt>
    <dgm:pt modelId="{51525A7C-9C1D-4EC6-88E3-A92DCADDCB68}">
      <dgm:prSet phldrT="[Text]" custT="1"/>
      <dgm:spPr/>
      <dgm:t>
        <a:bodyPr/>
        <a:lstStyle/>
        <a:p>
          <a:r>
            <a:rPr lang="en-US" sz="2400" dirty="0"/>
            <a:t>Bathrooms</a:t>
          </a:r>
        </a:p>
      </dgm:t>
    </dgm:pt>
    <dgm:pt modelId="{DFA0AF33-25D3-4907-ACEF-92FC3174FB80}" type="parTrans" cxnId="{FAF8784D-3235-45DF-82DC-18EA48BEB609}">
      <dgm:prSet/>
      <dgm:spPr/>
      <dgm:t>
        <a:bodyPr/>
        <a:lstStyle/>
        <a:p>
          <a:endParaRPr lang="en-US"/>
        </a:p>
      </dgm:t>
    </dgm:pt>
    <dgm:pt modelId="{B8697FB6-3D92-4843-9235-085D404517EE}" type="sibTrans" cxnId="{FAF8784D-3235-45DF-82DC-18EA48BEB609}">
      <dgm:prSet/>
      <dgm:spPr/>
      <dgm:t>
        <a:bodyPr/>
        <a:lstStyle/>
        <a:p>
          <a:endParaRPr lang="en-US"/>
        </a:p>
      </dgm:t>
    </dgm:pt>
    <dgm:pt modelId="{E35F014E-7E1C-47C2-9295-1BEC84EF1495}">
      <dgm:prSet phldrT="[Text]" custT="1"/>
      <dgm:spPr/>
      <dgm:t>
        <a:bodyPr/>
        <a:lstStyle/>
        <a:p>
          <a:r>
            <a:rPr lang="en-US" sz="2400" dirty="0"/>
            <a:t>Age</a:t>
          </a:r>
        </a:p>
      </dgm:t>
    </dgm:pt>
    <dgm:pt modelId="{9EAA8005-EF4C-4379-9EDD-B0F5DB4D40A9}" type="sibTrans" cxnId="{FF54B5AC-3F78-4CCF-BA61-3DF76FE2AF94}">
      <dgm:prSet/>
      <dgm:spPr/>
      <dgm:t>
        <a:bodyPr/>
        <a:lstStyle/>
        <a:p>
          <a:endParaRPr lang="en-US"/>
        </a:p>
      </dgm:t>
    </dgm:pt>
    <dgm:pt modelId="{D5039D5D-FEB7-4AAB-A4C2-C30E666FAD28}" type="parTrans" cxnId="{FF54B5AC-3F78-4CCF-BA61-3DF76FE2AF94}">
      <dgm:prSet/>
      <dgm:spPr/>
      <dgm:t>
        <a:bodyPr/>
        <a:lstStyle/>
        <a:p>
          <a:endParaRPr lang="en-US"/>
        </a:p>
      </dgm:t>
    </dgm:pt>
    <dgm:pt modelId="{D1C5B4F9-19C7-41AF-866B-06BF5F22F1FE}">
      <dgm:prSet phldrT="[Text]" custT="1"/>
      <dgm:spPr/>
      <dgm:t>
        <a:bodyPr/>
        <a:lstStyle/>
        <a:p>
          <a:r>
            <a:rPr lang="en-US" sz="2400" dirty="0"/>
            <a:t>Days on Market</a:t>
          </a:r>
        </a:p>
      </dgm:t>
    </dgm:pt>
    <dgm:pt modelId="{192C3D94-C798-49E1-84CE-22E727441B61}" type="sibTrans" cxnId="{4D3B24AA-BE95-4317-A6CB-540A92D71C3B}">
      <dgm:prSet/>
      <dgm:spPr/>
      <dgm:t>
        <a:bodyPr/>
        <a:lstStyle/>
        <a:p>
          <a:endParaRPr lang="en-US"/>
        </a:p>
      </dgm:t>
    </dgm:pt>
    <dgm:pt modelId="{78CAFD9A-F0C7-43BA-BC97-6137792845B7}" type="parTrans" cxnId="{4D3B24AA-BE95-4317-A6CB-540A92D71C3B}">
      <dgm:prSet/>
      <dgm:spPr/>
      <dgm:t>
        <a:bodyPr/>
        <a:lstStyle/>
        <a:p>
          <a:endParaRPr lang="en-US"/>
        </a:p>
      </dgm:t>
    </dgm:pt>
    <dgm:pt modelId="{B93510CE-CE09-4D5B-BB94-BA094BBDC5E3}">
      <dgm:prSet phldrT="[Text]" custT="1"/>
      <dgm:spPr/>
      <dgm:t>
        <a:bodyPr/>
        <a:lstStyle/>
        <a:p>
          <a:r>
            <a:rPr lang="en-US" sz="2400" dirty="0"/>
            <a:t>Living Area</a:t>
          </a:r>
        </a:p>
      </dgm:t>
    </dgm:pt>
    <dgm:pt modelId="{A25D4D26-F718-4C2A-B4B9-475D24B070BE}" type="sibTrans" cxnId="{EFAFCEC1-EE2C-4984-9EC2-2B3225D38A4B}">
      <dgm:prSet/>
      <dgm:spPr/>
      <dgm:t>
        <a:bodyPr/>
        <a:lstStyle/>
        <a:p>
          <a:endParaRPr lang="en-US"/>
        </a:p>
      </dgm:t>
    </dgm:pt>
    <dgm:pt modelId="{6A4D7C2F-CC11-41F4-9C9D-1D81249BA4A4}" type="parTrans" cxnId="{EFAFCEC1-EE2C-4984-9EC2-2B3225D38A4B}">
      <dgm:prSet/>
      <dgm:spPr/>
      <dgm:t>
        <a:bodyPr/>
        <a:lstStyle/>
        <a:p>
          <a:endParaRPr lang="en-US"/>
        </a:p>
      </dgm:t>
    </dgm:pt>
    <dgm:pt modelId="{677022B3-7080-417A-8FBA-6559B7606D14}">
      <dgm:prSet phldrT="[Text]" custT="1"/>
      <dgm:spPr/>
      <dgm:t>
        <a:bodyPr/>
        <a:lstStyle/>
        <a:p>
          <a:r>
            <a:rPr lang="en-US" sz="2400" dirty="0"/>
            <a:t>Acres</a:t>
          </a:r>
        </a:p>
      </dgm:t>
    </dgm:pt>
    <dgm:pt modelId="{7237043F-EE75-45CC-86CC-4664A86DCD00}" type="sibTrans" cxnId="{6FBFF451-7AFA-4EDF-83FE-3AE707E2CC51}">
      <dgm:prSet/>
      <dgm:spPr/>
      <dgm:t>
        <a:bodyPr/>
        <a:lstStyle/>
        <a:p>
          <a:endParaRPr lang="en-US"/>
        </a:p>
      </dgm:t>
    </dgm:pt>
    <dgm:pt modelId="{6893AFF4-AD9C-40F8-9435-5387B61674C5}" type="parTrans" cxnId="{6FBFF451-7AFA-4EDF-83FE-3AE707E2CC51}">
      <dgm:prSet/>
      <dgm:spPr/>
      <dgm:t>
        <a:bodyPr/>
        <a:lstStyle/>
        <a:p>
          <a:endParaRPr lang="en-US"/>
        </a:p>
      </dgm:t>
    </dgm:pt>
    <dgm:pt modelId="{0A1B2ABC-AEB9-4736-A921-E1261D5DABE5}">
      <dgm:prSet phldrT="[Text]" custT="1"/>
      <dgm:spPr/>
      <dgm:t>
        <a:bodyPr/>
        <a:lstStyle/>
        <a:p>
          <a:r>
            <a:rPr lang="en-US" sz="2400" dirty="0"/>
            <a:t>Sale Price</a:t>
          </a:r>
        </a:p>
      </dgm:t>
    </dgm:pt>
    <dgm:pt modelId="{9A8CF509-3578-4149-B7FE-79E45649CA4D}" type="sibTrans" cxnId="{874905D2-2DB4-4C23-897B-6DE0E534C2D5}">
      <dgm:prSet/>
      <dgm:spPr/>
      <dgm:t>
        <a:bodyPr/>
        <a:lstStyle/>
        <a:p>
          <a:endParaRPr lang="en-US"/>
        </a:p>
      </dgm:t>
    </dgm:pt>
    <dgm:pt modelId="{AD61F93E-EB7B-4BD4-BFE4-48057487B2EF}" type="parTrans" cxnId="{874905D2-2DB4-4C23-897B-6DE0E534C2D5}">
      <dgm:prSet/>
      <dgm:spPr/>
      <dgm:t>
        <a:bodyPr/>
        <a:lstStyle/>
        <a:p>
          <a:endParaRPr lang="en-US"/>
        </a:p>
      </dgm:t>
    </dgm:pt>
    <dgm:pt modelId="{50086C71-7D09-4FC1-AC9E-7661A3D8D7F6}">
      <dgm:prSet phldrT="[Text]" custT="1"/>
      <dgm:spPr/>
      <dgm:t>
        <a:bodyPr/>
        <a:lstStyle/>
        <a:p>
          <a:r>
            <a:rPr lang="en-US" sz="2400" dirty="0"/>
            <a:t>Price/SqFt</a:t>
          </a:r>
        </a:p>
      </dgm:t>
    </dgm:pt>
    <dgm:pt modelId="{61C57E27-7207-4AC3-83B7-ACE512016A49}" type="sibTrans" cxnId="{1E98CF72-8018-4E15-AA36-C624B884A297}">
      <dgm:prSet/>
      <dgm:spPr/>
      <dgm:t>
        <a:bodyPr/>
        <a:lstStyle/>
        <a:p>
          <a:endParaRPr lang="en-US"/>
        </a:p>
      </dgm:t>
    </dgm:pt>
    <dgm:pt modelId="{CF979F4E-2DBC-4711-832E-09D6BC82A611}" type="parTrans" cxnId="{1E98CF72-8018-4E15-AA36-C624B884A297}">
      <dgm:prSet/>
      <dgm:spPr/>
      <dgm:t>
        <a:bodyPr/>
        <a:lstStyle/>
        <a:p>
          <a:endParaRPr lang="en-US"/>
        </a:p>
      </dgm:t>
    </dgm:pt>
    <dgm:pt modelId="{1B6042AB-2826-44C6-A86A-59EAEA43886A}">
      <dgm:prSet phldrT="[Text]" custT="1"/>
      <dgm:spPr/>
      <dgm:t>
        <a:bodyPr/>
        <a:lstStyle/>
        <a:p>
          <a:r>
            <a:rPr lang="en-US" sz="2400" dirty="0"/>
            <a:t>Sale Price/List Price</a:t>
          </a:r>
        </a:p>
      </dgm:t>
    </dgm:pt>
    <dgm:pt modelId="{47367135-0810-4031-8462-C85196D5CC4F}" type="sibTrans" cxnId="{788423B3-99ED-4802-842C-1F558B91AC39}">
      <dgm:prSet/>
      <dgm:spPr/>
      <dgm:t>
        <a:bodyPr/>
        <a:lstStyle/>
        <a:p>
          <a:endParaRPr lang="en-US"/>
        </a:p>
      </dgm:t>
    </dgm:pt>
    <dgm:pt modelId="{EDA4ACC1-044B-4E5E-A173-1F2AFEF1B7A1}" type="parTrans" cxnId="{788423B3-99ED-4802-842C-1F558B91AC39}">
      <dgm:prSet/>
      <dgm:spPr/>
      <dgm:t>
        <a:bodyPr/>
        <a:lstStyle/>
        <a:p>
          <a:endParaRPr lang="en-US"/>
        </a:p>
      </dgm:t>
    </dgm:pt>
    <dgm:pt modelId="{F0047685-0CD5-4C26-814A-34452AEC2F72}">
      <dgm:prSet phldrT="[Text]" custT="1"/>
      <dgm:spPr/>
      <dgm:t>
        <a:bodyPr/>
        <a:lstStyle/>
        <a:p>
          <a:endParaRPr lang="en-US" sz="2400" dirty="0"/>
        </a:p>
      </dgm:t>
    </dgm:pt>
    <dgm:pt modelId="{FBFE89B2-78B1-484C-91A6-7E669612CD0B}" type="sibTrans" cxnId="{E8AA311A-50C4-4AC2-A4BB-C3FFA8493900}">
      <dgm:prSet/>
      <dgm:spPr/>
      <dgm:t>
        <a:bodyPr/>
        <a:lstStyle/>
        <a:p>
          <a:endParaRPr lang="en-US"/>
        </a:p>
      </dgm:t>
    </dgm:pt>
    <dgm:pt modelId="{0B80FD9E-F6EB-468A-82D7-07BB2949A7D0}" type="parTrans" cxnId="{E8AA311A-50C4-4AC2-A4BB-C3FFA8493900}">
      <dgm:prSet/>
      <dgm:spPr/>
      <dgm:t>
        <a:bodyPr/>
        <a:lstStyle/>
        <a:p>
          <a:endParaRPr lang="en-US"/>
        </a:p>
      </dgm:t>
    </dgm:pt>
    <dgm:pt modelId="{192B1BEA-0218-4CBD-B688-7F468AB0CA29}" type="pres">
      <dgm:prSet presAssocID="{D3B85AB9-AD28-45F4-BAD4-0C607AB6345C}" presName="Name0" presStyleCnt="0">
        <dgm:presLayoutVars>
          <dgm:dir/>
          <dgm:animLvl val="lvl"/>
          <dgm:resizeHandles val="exact"/>
        </dgm:presLayoutVars>
      </dgm:prSet>
      <dgm:spPr/>
    </dgm:pt>
    <dgm:pt modelId="{33904CFB-3B6A-431F-AD68-A9EE96109C63}" type="pres">
      <dgm:prSet presAssocID="{E460D21A-B921-4532-AAF9-43759D1D1398}" presName="composite" presStyleCnt="0"/>
      <dgm:spPr/>
    </dgm:pt>
    <dgm:pt modelId="{89DA9BB5-B781-4B2B-A1C1-E1DA06AB454A}" type="pres">
      <dgm:prSet presAssocID="{E460D21A-B921-4532-AAF9-43759D1D1398}" presName="parTx" presStyleLbl="alignNode1" presStyleIdx="0" presStyleCnt="3">
        <dgm:presLayoutVars>
          <dgm:chMax val="0"/>
          <dgm:chPref val="0"/>
          <dgm:bulletEnabled val="1"/>
        </dgm:presLayoutVars>
      </dgm:prSet>
      <dgm:spPr/>
    </dgm:pt>
    <dgm:pt modelId="{1F41794D-1BE7-4EAC-B77D-90CC7C122AB2}" type="pres">
      <dgm:prSet presAssocID="{E460D21A-B921-4532-AAF9-43759D1D1398}" presName="desTx" presStyleLbl="alignAccFollowNode1" presStyleIdx="0" presStyleCnt="3">
        <dgm:presLayoutVars>
          <dgm:bulletEnabled val="1"/>
        </dgm:presLayoutVars>
      </dgm:prSet>
      <dgm:spPr/>
    </dgm:pt>
    <dgm:pt modelId="{47893F3D-162C-4613-9C50-56A5E0705463}" type="pres">
      <dgm:prSet presAssocID="{6721D68F-431F-4911-8442-EE3A93AFDAEE}" presName="space" presStyleCnt="0"/>
      <dgm:spPr/>
    </dgm:pt>
    <dgm:pt modelId="{AFFE00C0-A1C4-46C5-AFA4-148030D5001A}" type="pres">
      <dgm:prSet presAssocID="{8968E255-A7FC-4F63-8E5A-C548D5FC28AF}" presName="composite" presStyleCnt="0"/>
      <dgm:spPr/>
    </dgm:pt>
    <dgm:pt modelId="{66822776-82D7-4DEE-8BCE-F1102DDB9A25}" type="pres">
      <dgm:prSet presAssocID="{8968E255-A7FC-4F63-8E5A-C548D5FC28AF}" presName="parTx" presStyleLbl="alignNode1" presStyleIdx="1" presStyleCnt="3">
        <dgm:presLayoutVars>
          <dgm:chMax val="0"/>
          <dgm:chPref val="0"/>
          <dgm:bulletEnabled val="1"/>
        </dgm:presLayoutVars>
      </dgm:prSet>
      <dgm:spPr/>
    </dgm:pt>
    <dgm:pt modelId="{F730B846-FDC5-428D-97D8-3C16BFC82598}" type="pres">
      <dgm:prSet presAssocID="{8968E255-A7FC-4F63-8E5A-C548D5FC28AF}" presName="desTx" presStyleLbl="alignAccFollowNode1" presStyleIdx="1" presStyleCnt="3" custLinFactNeighborY="424">
        <dgm:presLayoutVars>
          <dgm:bulletEnabled val="1"/>
        </dgm:presLayoutVars>
      </dgm:prSet>
      <dgm:spPr/>
    </dgm:pt>
    <dgm:pt modelId="{E9D4E66F-B287-40CF-A41D-1BB7BADD8271}" type="pres">
      <dgm:prSet presAssocID="{C51247AA-5063-4936-B7D2-7B7BFF9EB3C5}" presName="space" presStyleCnt="0"/>
      <dgm:spPr/>
    </dgm:pt>
    <dgm:pt modelId="{D0D4CC27-6E76-4352-BDAA-5683DDA4B45A}" type="pres">
      <dgm:prSet presAssocID="{09DFBC7D-3846-4326-8F16-9B65A5C7F4A1}" presName="composite" presStyleCnt="0"/>
      <dgm:spPr/>
    </dgm:pt>
    <dgm:pt modelId="{7C31FAB8-4564-40B4-A6F0-802BEC6B7772}" type="pres">
      <dgm:prSet presAssocID="{09DFBC7D-3846-4326-8F16-9B65A5C7F4A1}" presName="parTx" presStyleLbl="alignNode1" presStyleIdx="2" presStyleCnt="3" custLinFactNeighborY="9328">
        <dgm:presLayoutVars>
          <dgm:chMax val="0"/>
          <dgm:chPref val="0"/>
          <dgm:bulletEnabled val="1"/>
        </dgm:presLayoutVars>
      </dgm:prSet>
      <dgm:spPr/>
    </dgm:pt>
    <dgm:pt modelId="{1F35229B-6A7A-4FFC-84ED-D9F13CBAD536}" type="pres">
      <dgm:prSet presAssocID="{09DFBC7D-3846-4326-8F16-9B65A5C7F4A1}" presName="desTx" presStyleLbl="alignAccFollowNode1" presStyleIdx="2" presStyleCnt="3">
        <dgm:presLayoutVars>
          <dgm:bulletEnabled val="1"/>
        </dgm:presLayoutVars>
      </dgm:prSet>
      <dgm:spPr/>
    </dgm:pt>
  </dgm:ptLst>
  <dgm:cxnLst>
    <dgm:cxn modelId="{384A5E02-5811-4829-8DCC-8DF0412A047B}" type="presOf" srcId="{51525A7C-9C1D-4EC6-88E3-A92DCADDCB68}" destId="{1F35229B-6A7A-4FFC-84ED-D9F13CBAD536}" srcOrd="0" destOrd="1" presId="urn:microsoft.com/office/officeart/2005/8/layout/hList1"/>
    <dgm:cxn modelId="{11537604-284B-4801-8B90-FF51057554EB}" srcId="{8968E255-A7FC-4F63-8E5A-C548D5FC28AF}" destId="{37B92D38-0BD3-4930-831D-B987330DA8D6}" srcOrd="2" destOrd="0" parTransId="{24B85289-E936-4948-865D-0574C97C1009}" sibTransId="{A35018A3-B1F4-4A0F-936E-7A3758F2595A}"/>
    <dgm:cxn modelId="{E8AA311A-50C4-4AC2-A4BB-C3FFA8493900}" srcId="{E460D21A-B921-4532-AAF9-43759D1D1398}" destId="{F0047685-0CD5-4C26-814A-34452AEC2F72}" srcOrd="7" destOrd="0" parTransId="{0B80FD9E-F6EB-468A-82D7-07BB2949A7D0}" sibTransId="{FBFE89B2-78B1-484C-91A6-7E669612CD0B}"/>
    <dgm:cxn modelId="{CC05861D-627E-4493-9A82-C63E04A54AFD}" type="presOf" srcId="{E35F014E-7E1C-47C2-9295-1BEC84EF1495}" destId="{1F41794D-1BE7-4EAC-B77D-90CC7C122AB2}" srcOrd="0" destOrd="0" presId="urn:microsoft.com/office/officeart/2005/8/layout/hList1"/>
    <dgm:cxn modelId="{26733732-2BF9-4EEE-97CC-5E713E9BCD20}" srcId="{D3B85AB9-AD28-45F4-BAD4-0C607AB6345C}" destId="{E460D21A-B921-4532-AAF9-43759D1D1398}" srcOrd="0" destOrd="0" parTransId="{91C66AF2-B0F9-4451-8715-DF274717E447}" sibTransId="{6721D68F-431F-4911-8442-EE3A93AFDAEE}"/>
    <dgm:cxn modelId="{C2D1F640-E042-4D45-A3CA-F2A1C7506DBD}" type="presOf" srcId="{677022B3-7080-417A-8FBA-6559B7606D14}" destId="{1F41794D-1BE7-4EAC-B77D-90CC7C122AB2}" srcOrd="0" destOrd="3" presId="urn:microsoft.com/office/officeart/2005/8/layout/hList1"/>
    <dgm:cxn modelId="{5992CD41-2D95-40A9-A316-ABD0B7714A4D}" type="presOf" srcId="{AFCD7C2A-4F90-4451-88AD-69C4B6E61B33}" destId="{1F35229B-6A7A-4FFC-84ED-D9F13CBAD536}" srcOrd="0" destOrd="0" presId="urn:microsoft.com/office/officeart/2005/8/layout/hList1"/>
    <dgm:cxn modelId="{2569F263-5FD3-4190-8F55-A45101F5FE3A}" type="presOf" srcId="{1B6042AB-2826-44C6-A86A-59EAEA43886A}" destId="{1F41794D-1BE7-4EAC-B77D-90CC7C122AB2}" srcOrd="0" destOrd="6" presId="urn:microsoft.com/office/officeart/2005/8/layout/hList1"/>
    <dgm:cxn modelId="{FAF8784D-3235-45DF-82DC-18EA48BEB609}" srcId="{09DFBC7D-3846-4326-8F16-9B65A5C7F4A1}" destId="{51525A7C-9C1D-4EC6-88E3-A92DCADDCB68}" srcOrd="1" destOrd="0" parTransId="{DFA0AF33-25D3-4907-ACEF-92FC3174FB80}" sibTransId="{B8697FB6-3D92-4843-9235-085D404517EE}"/>
    <dgm:cxn modelId="{6FBFF451-7AFA-4EDF-83FE-3AE707E2CC51}" srcId="{E460D21A-B921-4532-AAF9-43759D1D1398}" destId="{677022B3-7080-417A-8FBA-6559B7606D14}" srcOrd="3" destOrd="0" parTransId="{6893AFF4-AD9C-40F8-9435-5387B61674C5}" sibTransId="{7237043F-EE75-45CC-86CC-4664A86DCD00}"/>
    <dgm:cxn modelId="{1E98CF72-8018-4E15-AA36-C624B884A297}" srcId="{E460D21A-B921-4532-AAF9-43759D1D1398}" destId="{50086C71-7D09-4FC1-AC9E-7661A3D8D7F6}" srcOrd="5" destOrd="0" parTransId="{CF979F4E-2DBC-4711-832E-09D6BC82A611}" sibTransId="{61C57E27-7207-4AC3-83B7-ACE512016A49}"/>
    <dgm:cxn modelId="{9437F27F-56E6-4069-A6AE-FCEEE37DC465}" type="presOf" srcId="{D3B85AB9-AD28-45F4-BAD4-0C607AB6345C}" destId="{192B1BEA-0218-4CBD-B688-7F468AB0CA29}" srcOrd="0" destOrd="0" presId="urn:microsoft.com/office/officeart/2005/8/layout/hList1"/>
    <dgm:cxn modelId="{3B614E92-21E3-4EA5-B602-B4E74845AB5F}" type="presOf" srcId="{50086C71-7D09-4FC1-AC9E-7661A3D8D7F6}" destId="{1F41794D-1BE7-4EAC-B77D-90CC7C122AB2}" srcOrd="0" destOrd="5" presId="urn:microsoft.com/office/officeart/2005/8/layout/hList1"/>
    <dgm:cxn modelId="{4D3B24AA-BE95-4317-A6CB-540A92D71C3B}" srcId="{E460D21A-B921-4532-AAF9-43759D1D1398}" destId="{D1C5B4F9-19C7-41AF-866B-06BF5F22F1FE}" srcOrd="1" destOrd="0" parTransId="{78CAFD9A-F0C7-43BA-BC97-6137792845B7}" sibTransId="{192C3D94-C798-49E1-84CE-22E727441B61}"/>
    <dgm:cxn modelId="{FF54B5AC-3F78-4CCF-BA61-3DF76FE2AF94}" srcId="{E460D21A-B921-4532-AAF9-43759D1D1398}" destId="{E35F014E-7E1C-47C2-9295-1BEC84EF1495}" srcOrd="0" destOrd="0" parTransId="{D5039D5D-FEB7-4AAB-A4C2-C30E666FAD28}" sibTransId="{9EAA8005-EF4C-4379-9EDD-B0F5DB4D40A9}"/>
    <dgm:cxn modelId="{1DB9FEB0-0F07-48FC-9ABB-7E2EB4C28A05}" type="presOf" srcId="{09DFBC7D-3846-4326-8F16-9B65A5C7F4A1}" destId="{7C31FAB8-4564-40B4-A6F0-802BEC6B7772}" srcOrd="0" destOrd="0" presId="urn:microsoft.com/office/officeart/2005/8/layout/hList1"/>
    <dgm:cxn modelId="{788423B3-99ED-4802-842C-1F558B91AC39}" srcId="{E460D21A-B921-4532-AAF9-43759D1D1398}" destId="{1B6042AB-2826-44C6-A86A-59EAEA43886A}" srcOrd="6" destOrd="0" parTransId="{EDA4ACC1-044B-4E5E-A173-1F2AFEF1B7A1}" sibTransId="{47367135-0810-4031-8462-C85196D5CC4F}"/>
    <dgm:cxn modelId="{537E63B6-93ED-4F85-9531-1F011F62C3F7}" type="presOf" srcId="{F0047685-0CD5-4C26-814A-34452AEC2F72}" destId="{1F41794D-1BE7-4EAC-B77D-90CC7C122AB2}" srcOrd="0" destOrd="7" presId="urn:microsoft.com/office/officeart/2005/8/layout/hList1"/>
    <dgm:cxn modelId="{EFAFCEC1-EE2C-4984-9EC2-2B3225D38A4B}" srcId="{E460D21A-B921-4532-AAF9-43759D1D1398}" destId="{B93510CE-CE09-4D5B-BB94-BA094BBDC5E3}" srcOrd="2" destOrd="0" parTransId="{6A4D7C2F-CC11-41F4-9C9D-1D81249BA4A4}" sibTransId="{A25D4D26-F718-4C2A-B4B9-475D24B070BE}"/>
    <dgm:cxn modelId="{DE13EDC1-F764-4527-A21E-DBE776FD1813}" srcId="{D3B85AB9-AD28-45F4-BAD4-0C607AB6345C}" destId="{8968E255-A7FC-4F63-8E5A-C548D5FC28AF}" srcOrd="1" destOrd="0" parTransId="{83E8E588-51A2-4348-B20B-CD55488BE1F2}" sibTransId="{C51247AA-5063-4936-B7D2-7B7BFF9EB3C5}"/>
    <dgm:cxn modelId="{DE8B55C4-4D0E-47CE-B9AC-EECD5792795A}" type="presOf" srcId="{0A1B2ABC-AEB9-4736-A921-E1261D5DABE5}" destId="{1F41794D-1BE7-4EAC-B77D-90CC7C122AB2}" srcOrd="0" destOrd="4" presId="urn:microsoft.com/office/officeart/2005/8/layout/hList1"/>
    <dgm:cxn modelId="{A7B129C7-BE63-4914-9AD8-6981E66C7626}" srcId="{8968E255-A7FC-4F63-8E5A-C548D5FC28AF}" destId="{77B41635-5F3F-42CB-A5EF-5DABEF906C81}" srcOrd="1" destOrd="0" parTransId="{BE201776-448C-48D9-B168-3C7DD0A0A254}" sibTransId="{80E454C7-D20E-4067-8E3C-F8B1410747C9}"/>
    <dgm:cxn modelId="{D8561BCD-775E-46E6-931F-69986BDFF69A}" type="presOf" srcId="{D1C5B4F9-19C7-41AF-866B-06BF5F22F1FE}" destId="{1F41794D-1BE7-4EAC-B77D-90CC7C122AB2}" srcOrd="0" destOrd="1" presId="urn:microsoft.com/office/officeart/2005/8/layout/hList1"/>
    <dgm:cxn modelId="{ED6A34CF-0CF8-4F0F-B12F-0F94E0E4A0C8}" srcId="{09DFBC7D-3846-4326-8F16-9B65A5C7F4A1}" destId="{AFCD7C2A-4F90-4451-88AD-69C4B6E61B33}" srcOrd="0" destOrd="0" parTransId="{88F0080B-3351-49A8-BA99-8AC7AB7970F2}" sibTransId="{356B7B9E-F77C-4C1C-8EF3-B81A7A48D5BA}"/>
    <dgm:cxn modelId="{2A729ACF-180D-4533-9FE7-EC24A60985A8}" type="presOf" srcId="{4A785CF1-7F6D-4C78-BD3F-06E5D555C385}" destId="{F730B846-FDC5-428D-97D8-3C16BFC82598}" srcOrd="0" destOrd="0" presId="urn:microsoft.com/office/officeart/2005/8/layout/hList1"/>
    <dgm:cxn modelId="{874905D2-2DB4-4C23-897B-6DE0E534C2D5}" srcId="{E460D21A-B921-4532-AAF9-43759D1D1398}" destId="{0A1B2ABC-AEB9-4736-A921-E1261D5DABE5}" srcOrd="4" destOrd="0" parTransId="{AD61F93E-EB7B-4BD4-BFE4-48057487B2EF}" sibTransId="{9A8CF509-3578-4149-B7FE-79E45649CA4D}"/>
    <dgm:cxn modelId="{4EC648D8-45F7-4A53-B574-B2A720690CD1}" type="presOf" srcId="{8968E255-A7FC-4F63-8E5A-C548D5FC28AF}" destId="{66822776-82D7-4DEE-8BCE-F1102DDB9A25}" srcOrd="0" destOrd="0" presId="urn:microsoft.com/office/officeart/2005/8/layout/hList1"/>
    <dgm:cxn modelId="{1AA681E6-99E3-4A7B-AA1C-A28DDCD8B889}" type="presOf" srcId="{37B92D38-0BD3-4930-831D-B987330DA8D6}" destId="{F730B846-FDC5-428D-97D8-3C16BFC82598}" srcOrd="0" destOrd="2" presId="urn:microsoft.com/office/officeart/2005/8/layout/hList1"/>
    <dgm:cxn modelId="{3A5962EB-108B-4442-BF08-E0620EFE3D6B}" type="presOf" srcId="{E460D21A-B921-4532-AAF9-43759D1D1398}" destId="{89DA9BB5-B781-4B2B-A1C1-E1DA06AB454A}" srcOrd="0" destOrd="0" presId="urn:microsoft.com/office/officeart/2005/8/layout/hList1"/>
    <dgm:cxn modelId="{23C24CED-DA13-45CF-9EFF-5366E6C7AADF}" srcId="{D3B85AB9-AD28-45F4-BAD4-0C607AB6345C}" destId="{09DFBC7D-3846-4326-8F16-9B65A5C7F4A1}" srcOrd="2" destOrd="0" parTransId="{86DFBA84-7949-4644-AB99-C79A33F958C9}" sibTransId="{00DEDBA5-38F6-4073-B076-621832625A2A}"/>
    <dgm:cxn modelId="{8511AAF3-566F-4F13-B7BE-B090C2B93BFF}" srcId="{8968E255-A7FC-4F63-8E5A-C548D5FC28AF}" destId="{4A785CF1-7F6D-4C78-BD3F-06E5D555C385}" srcOrd="0" destOrd="0" parTransId="{0EE75B34-08E2-4335-BD0B-D1D5CADF49A4}" sibTransId="{6785B5E1-749C-4471-A23C-4723BD85107F}"/>
    <dgm:cxn modelId="{9D4C38FA-987F-4739-9E11-AD9FF4B0EBC8}" type="presOf" srcId="{B93510CE-CE09-4D5B-BB94-BA094BBDC5E3}" destId="{1F41794D-1BE7-4EAC-B77D-90CC7C122AB2}" srcOrd="0" destOrd="2" presId="urn:microsoft.com/office/officeart/2005/8/layout/hList1"/>
    <dgm:cxn modelId="{8245C1FE-0566-462D-835D-8625C8F7D6FC}" type="presOf" srcId="{77B41635-5F3F-42CB-A5EF-5DABEF906C81}" destId="{F730B846-FDC5-428D-97D8-3C16BFC82598}" srcOrd="0" destOrd="1" presId="urn:microsoft.com/office/officeart/2005/8/layout/hList1"/>
    <dgm:cxn modelId="{DF502BBC-9635-4822-8E2C-F0EFB2542824}" type="presParOf" srcId="{192B1BEA-0218-4CBD-B688-7F468AB0CA29}" destId="{33904CFB-3B6A-431F-AD68-A9EE96109C63}" srcOrd="0" destOrd="0" presId="urn:microsoft.com/office/officeart/2005/8/layout/hList1"/>
    <dgm:cxn modelId="{6B0107D7-1489-4D31-BA59-6280424B10B9}" type="presParOf" srcId="{33904CFB-3B6A-431F-AD68-A9EE96109C63}" destId="{89DA9BB5-B781-4B2B-A1C1-E1DA06AB454A}" srcOrd="0" destOrd="0" presId="urn:microsoft.com/office/officeart/2005/8/layout/hList1"/>
    <dgm:cxn modelId="{9A210012-A490-47A8-BEF5-5EE5D8EA4433}" type="presParOf" srcId="{33904CFB-3B6A-431F-AD68-A9EE96109C63}" destId="{1F41794D-1BE7-4EAC-B77D-90CC7C122AB2}" srcOrd="1" destOrd="0" presId="urn:microsoft.com/office/officeart/2005/8/layout/hList1"/>
    <dgm:cxn modelId="{EEA7C8FA-2B76-429B-B5EA-F4F007B350E2}" type="presParOf" srcId="{192B1BEA-0218-4CBD-B688-7F468AB0CA29}" destId="{47893F3D-162C-4613-9C50-56A5E0705463}" srcOrd="1" destOrd="0" presId="urn:microsoft.com/office/officeart/2005/8/layout/hList1"/>
    <dgm:cxn modelId="{C56920A6-9036-4041-9B4B-5D82D3D5CB11}" type="presParOf" srcId="{192B1BEA-0218-4CBD-B688-7F468AB0CA29}" destId="{AFFE00C0-A1C4-46C5-AFA4-148030D5001A}" srcOrd="2" destOrd="0" presId="urn:microsoft.com/office/officeart/2005/8/layout/hList1"/>
    <dgm:cxn modelId="{17CC39CC-1CA8-40D0-BD96-0CD70A351D9A}" type="presParOf" srcId="{AFFE00C0-A1C4-46C5-AFA4-148030D5001A}" destId="{66822776-82D7-4DEE-8BCE-F1102DDB9A25}" srcOrd="0" destOrd="0" presId="urn:microsoft.com/office/officeart/2005/8/layout/hList1"/>
    <dgm:cxn modelId="{71C6B1D4-62D8-46C2-8E2C-6E2BC798D743}" type="presParOf" srcId="{AFFE00C0-A1C4-46C5-AFA4-148030D5001A}" destId="{F730B846-FDC5-428D-97D8-3C16BFC82598}" srcOrd="1" destOrd="0" presId="urn:microsoft.com/office/officeart/2005/8/layout/hList1"/>
    <dgm:cxn modelId="{6247D345-96E0-4F0B-AF8B-5E47B92A0205}" type="presParOf" srcId="{192B1BEA-0218-4CBD-B688-7F468AB0CA29}" destId="{E9D4E66F-B287-40CF-A41D-1BB7BADD8271}" srcOrd="3" destOrd="0" presId="urn:microsoft.com/office/officeart/2005/8/layout/hList1"/>
    <dgm:cxn modelId="{C8C800DF-6203-4C5B-B67E-573D46845EF9}" type="presParOf" srcId="{192B1BEA-0218-4CBD-B688-7F468AB0CA29}" destId="{D0D4CC27-6E76-4352-BDAA-5683DDA4B45A}" srcOrd="4" destOrd="0" presId="urn:microsoft.com/office/officeart/2005/8/layout/hList1"/>
    <dgm:cxn modelId="{3B522218-E6C6-4479-80FC-25D0B48B0DDD}" type="presParOf" srcId="{D0D4CC27-6E76-4352-BDAA-5683DDA4B45A}" destId="{7C31FAB8-4564-40B4-A6F0-802BEC6B7772}" srcOrd="0" destOrd="0" presId="urn:microsoft.com/office/officeart/2005/8/layout/hList1"/>
    <dgm:cxn modelId="{670A00AF-113D-45AA-A677-C5CD5792A142}" type="presParOf" srcId="{D0D4CC27-6E76-4352-BDAA-5683DDA4B45A}" destId="{1F35229B-6A7A-4FFC-84ED-D9F13CBAD53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A9BB5-B781-4B2B-A1C1-E1DA06AB454A}">
      <dsp:nvSpPr>
        <dsp:cNvPr id="0" name=""/>
        <dsp:cNvSpPr/>
      </dsp:nvSpPr>
      <dsp:spPr>
        <a:xfrm>
          <a:off x="2540" y="8289"/>
          <a:ext cx="2476500"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Numerical</a:t>
          </a:r>
        </a:p>
      </dsp:txBody>
      <dsp:txXfrm>
        <a:off x="2540" y="8289"/>
        <a:ext cx="2476500" cy="604800"/>
      </dsp:txXfrm>
    </dsp:sp>
    <dsp:sp modelId="{1F41794D-1BE7-4EAC-B77D-90CC7C122AB2}">
      <dsp:nvSpPr>
        <dsp:cNvPr id="0" name=""/>
        <dsp:cNvSpPr/>
      </dsp:nvSpPr>
      <dsp:spPr>
        <a:xfrm>
          <a:off x="2540" y="613089"/>
          <a:ext cx="2476500" cy="380457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Age</a:t>
          </a:r>
        </a:p>
        <a:p>
          <a:pPr marL="228600" lvl="1" indent="-228600" algn="l" defTabSz="1066800">
            <a:lnSpc>
              <a:spcPct val="90000"/>
            </a:lnSpc>
            <a:spcBef>
              <a:spcPct val="0"/>
            </a:spcBef>
            <a:spcAft>
              <a:spcPct val="15000"/>
            </a:spcAft>
            <a:buChar char="•"/>
          </a:pPr>
          <a:r>
            <a:rPr lang="en-US" sz="2400" kern="1200" dirty="0"/>
            <a:t>Days on Market</a:t>
          </a:r>
        </a:p>
        <a:p>
          <a:pPr marL="228600" lvl="1" indent="-228600" algn="l" defTabSz="1066800">
            <a:lnSpc>
              <a:spcPct val="90000"/>
            </a:lnSpc>
            <a:spcBef>
              <a:spcPct val="0"/>
            </a:spcBef>
            <a:spcAft>
              <a:spcPct val="15000"/>
            </a:spcAft>
            <a:buChar char="•"/>
          </a:pPr>
          <a:r>
            <a:rPr lang="en-US" sz="2400" kern="1200" dirty="0"/>
            <a:t>Living Area</a:t>
          </a:r>
        </a:p>
        <a:p>
          <a:pPr marL="228600" lvl="1" indent="-228600" algn="l" defTabSz="1066800">
            <a:lnSpc>
              <a:spcPct val="90000"/>
            </a:lnSpc>
            <a:spcBef>
              <a:spcPct val="0"/>
            </a:spcBef>
            <a:spcAft>
              <a:spcPct val="15000"/>
            </a:spcAft>
            <a:buChar char="•"/>
          </a:pPr>
          <a:r>
            <a:rPr lang="en-US" sz="2400" kern="1200" dirty="0"/>
            <a:t>Acres</a:t>
          </a:r>
        </a:p>
        <a:p>
          <a:pPr marL="228600" lvl="1" indent="-228600" algn="l" defTabSz="1066800">
            <a:lnSpc>
              <a:spcPct val="90000"/>
            </a:lnSpc>
            <a:spcBef>
              <a:spcPct val="0"/>
            </a:spcBef>
            <a:spcAft>
              <a:spcPct val="15000"/>
            </a:spcAft>
            <a:buChar char="•"/>
          </a:pPr>
          <a:r>
            <a:rPr lang="en-US" sz="2400" kern="1200" dirty="0"/>
            <a:t>Sale Price</a:t>
          </a:r>
        </a:p>
        <a:p>
          <a:pPr marL="228600" lvl="1" indent="-228600" algn="l" defTabSz="1066800">
            <a:lnSpc>
              <a:spcPct val="90000"/>
            </a:lnSpc>
            <a:spcBef>
              <a:spcPct val="0"/>
            </a:spcBef>
            <a:spcAft>
              <a:spcPct val="15000"/>
            </a:spcAft>
            <a:buChar char="•"/>
          </a:pPr>
          <a:r>
            <a:rPr lang="en-US" sz="2400" kern="1200" dirty="0"/>
            <a:t>Price/SqFt</a:t>
          </a:r>
        </a:p>
        <a:p>
          <a:pPr marL="228600" lvl="1" indent="-228600" algn="l" defTabSz="1066800">
            <a:lnSpc>
              <a:spcPct val="90000"/>
            </a:lnSpc>
            <a:spcBef>
              <a:spcPct val="0"/>
            </a:spcBef>
            <a:spcAft>
              <a:spcPct val="15000"/>
            </a:spcAft>
            <a:buChar char="•"/>
          </a:pPr>
          <a:r>
            <a:rPr lang="en-US" sz="2400" kern="1200" dirty="0"/>
            <a:t>Sale Price/List Price</a:t>
          </a:r>
        </a:p>
        <a:p>
          <a:pPr marL="228600" lvl="1" indent="-228600" algn="l" defTabSz="1066800">
            <a:lnSpc>
              <a:spcPct val="90000"/>
            </a:lnSpc>
            <a:spcBef>
              <a:spcPct val="0"/>
            </a:spcBef>
            <a:spcAft>
              <a:spcPct val="15000"/>
            </a:spcAft>
            <a:buChar char="•"/>
          </a:pPr>
          <a:endParaRPr lang="en-US" sz="2400" kern="1200" dirty="0"/>
        </a:p>
      </dsp:txBody>
      <dsp:txXfrm>
        <a:off x="2540" y="613089"/>
        <a:ext cx="2476500" cy="3804570"/>
      </dsp:txXfrm>
    </dsp:sp>
    <dsp:sp modelId="{66822776-82D7-4DEE-8BCE-F1102DDB9A25}">
      <dsp:nvSpPr>
        <dsp:cNvPr id="0" name=""/>
        <dsp:cNvSpPr/>
      </dsp:nvSpPr>
      <dsp:spPr>
        <a:xfrm>
          <a:off x="2825750" y="8289"/>
          <a:ext cx="2476500" cy="604800"/>
        </a:xfrm>
        <a:prstGeom prst="rect">
          <a:avLst/>
        </a:prstGeom>
        <a:solidFill>
          <a:schemeClr val="accent2">
            <a:hueOff val="4227136"/>
            <a:satOff val="-26416"/>
            <a:lumOff val="-15000"/>
            <a:alphaOff val="0"/>
          </a:schemeClr>
        </a:solidFill>
        <a:ln w="12700" cap="flat" cmpd="sng" algn="ctr">
          <a:solidFill>
            <a:schemeClr val="accent2">
              <a:hueOff val="4227136"/>
              <a:satOff val="-26416"/>
              <a:lumOff val="-15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Categorical</a:t>
          </a:r>
        </a:p>
      </dsp:txBody>
      <dsp:txXfrm>
        <a:off x="2825750" y="8289"/>
        <a:ext cx="2476500" cy="604800"/>
      </dsp:txXfrm>
    </dsp:sp>
    <dsp:sp modelId="{F730B846-FDC5-428D-97D8-3C16BFC82598}">
      <dsp:nvSpPr>
        <dsp:cNvPr id="0" name=""/>
        <dsp:cNvSpPr/>
      </dsp:nvSpPr>
      <dsp:spPr>
        <a:xfrm>
          <a:off x="2825750" y="621379"/>
          <a:ext cx="2476500" cy="3804570"/>
        </a:xfrm>
        <a:prstGeom prst="rect">
          <a:avLst/>
        </a:prstGeom>
        <a:solidFill>
          <a:schemeClr val="accent2">
            <a:tint val="40000"/>
            <a:alpha val="90000"/>
            <a:hueOff val="4410849"/>
            <a:satOff val="-35277"/>
            <a:lumOff val="-3866"/>
            <a:alphaOff val="0"/>
          </a:schemeClr>
        </a:solidFill>
        <a:ln w="12700" cap="flat" cmpd="sng" algn="ctr">
          <a:solidFill>
            <a:schemeClr val="accent2">
              <a:tint val="40000"/>
              <a:alpha val="90000"/>
              <a:hueOff val="4410849"/>
              <a:satOff val="-35277"/>
              <a:lumOff val="-38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Pool</a:t>
          </a:r>
        </a:p>
        <a:p>
          <a:pPr marL="228600" lvl="1" indent="-228600" algn="l" defTabSz="1066800">
            <a:lnSpc>
              <a:spcPct val="90000"/>
            </a:lnSpc>
            <a:spcBef>
              <a:spcPct val="0"/>
            </a:spcBef>
            <a:spcAft>
              <a:spcPct val="15000"/>
            </a:spcAft>
            <a:buChar char="•"/>
          </a:pPr>
          <a:r>
            <a:rPr lang="en-US" sz="2400" kern="1200" dirty="0"/>
            <a:t>School District</a:t>
          </a:r>
        </a:p>
        <a:p>
          <a:pPr marL="228600" lvl="1" indent="-228600" algn="l" defTabSz="1066800">
            <a:lnSpc>
              <a:spcPct val="90000"/>
            </a:lnSpc>
            <a:spcBef>
              <a:spcPct val="0"/>
            </a:spcBef>
            <a:spcAft>
              <a:spcPct val="15000"/>
            </a:spcAft>
            <a:buChar char="•"/>
          </a:pPr>
          <a:r>
            <a:rPr lang="en-US" sz="2400" kern="1200" dirty="0"/>
            <a:t>City</a:t>
          </a:r>
        </a:p>
      </dsp:txBody>
      <dsp:txXfrm>
        <a:off x="2825750" y="621379"/>
        <a:ext cx="2476500" cy="3804570"/>
      </dsp:txXfrm>
    </dsp:sp>
    <dsp:sp modelId="{7C31FAB8-4564-40B4-A6F0-802BEC6B7772}">
      <dsp:nvSpPr>
        <dsp:cNvPr id="0" name=""/>
        <dsp:cNvSpPr/>
      </dsp:nvSpPr>
      <dsp:spPr>
        <a:xfrm>
          <a:off x="5648960" y="64705"/>
          <a:ext cx="2476500" cy="604800"/>
        </a:xfrm>
        <a:prstGeom prst="rect">
          <a:avLst/>
        </a:prstGeom>
        <a:solidFill>
          <a:schemeClr val="accent2">
            <a:hueOff val="8454272"/>
            <a:satOff val="-52833"/>
            <a:lumOff val="-29999"/>
            <a:alphaOff val="0"/>
          </a:schemeClr>
        </a:solidFill>
        <a:ln w="12700" cap="flat" cmpd="sng" algn="ctr">
          <a:solidFill>
            <a:schemeClr val="accent2">
              <a:hueOff val="8454272"/>
              <a:satOff val="-52833"/>
              <a:lumOff val="-299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Ordinal</a:t>
          </a:r>
        </a:p>
      </dsp:txBody>
      <dsp:txXfrm>
        <a:off x="5648960" y="64705"/>
        <a:ext cx="2476500" cy="604800"/>
      </dsp:txXfrm>
    </dsp:sp>
    <dsp:sp modelId="{1F35229B-6A7A-4FFC-84ED-D9F13CBAD536}">
      <dsp:nvSpPr>
        <dsp:cNvPr id="0" name=""/>
        <dsp:cNvSpPr/>
      </dsp:nvSpPr>
      <dsp:spPr>
        <a:xfrm>
          <a:off x="5648960" y="613089"/>
          <a:ext cx="2476500" cy="3804570"/>
        </a:xfrm>
        <a:prstGeom prst="rect">
          <a:avLst/>
        </a:prstGeom>
        <a:solidFill>
          <a:schemeClr val="accent2">
            <a:tint val="40000"/>
            <a:alpha val="90000"/>
            <a:hueOff val="8821697"/>
            <a:satOff val="-70554"/>
            <a:lumOff val="-7733"/>
            <a:alphaOff val="0"/>
          </a:schemeClr>
        </a:solidFill>
        <a:ln w="12700" cap="flat" cmpd="sng" algn="ctr">
          <a:solidFill>
            <a:schemeClr val="accent2">
              <a:tint val="40000"/>
              <a:alpha val="90000"/>
              <a:hueOff val="8821697"/>
              <a:satOff val="-70554"/>
              <a:lumOff val="-77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Bedrooms</a:t>
          </a:r>
        </a:p>
        <a:p>
          <a:pPr marL="228600" lvl="1" indent="-228600" algn="l" defTabSz="1066800">
            <a:lnSpc>
              <a:spcPct val="90000"/>
            </a:lnSpc>
            <a:spcBef>
              <a:spcPct val="0"/>
            </a:spcBef>
            <a:spcAft>
              <a:spcPct val="15000"/>
            </a:spcAft>
            <a:buChar char="•"/>
          </a:pPr>
          <a:r>
            <a:rPr lang="en-US" sz="2400" kern="1200" dirty="0"/>
            <a:t>Bathrooms</a:t>
          </a:r>
        </a:p>
      </dsp:txBody>
      <dsp:txXfrm>
        <a:off x="5648960" y="613089"/>
        <a:ext cx="2476500" cy="38045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10/14/2024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8:53.259"/>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2:52:15.331"/>
    </inkml:context>
    <inkml:brush xml:id="br0">
      <inkml:brushProperty name="width" value="0.035" units="cm"/>
      <inkml:brushProperty name="height" value="0.035" units="cm"/>
      <inkml:brushProperty name="color" value="#E71224"/>
    </inkml:brush>
  </inkml:definitions>
  <inkml:trace contextRef="#ctx0" brushRef="#br0">1 2030 24575,'23'-30'0,"-10"13"0,233-346 0,-221 324 0,15-23 0,3 1 0,84-90 0,102-57-400,-125 118-403,117-109 554,282-241 195,-434 385-48,1 3-1,142-79 1,-185 117 178,3-2 271,0 1 1,1 2-1,0 1 1,42-11-1,8 9-347,130-7 0,81 17 0,-271 5 0,19-1 0,0 2 0,0 1 0,0 3 0,-1 1 0,0 2 0,-1 2 0,0 1 0,38 18 0,100 54 0,99 45 0,439 183 0,-444-210-400,7-15-215,-142-46 501,-41-11 114,246 78-3,-9 24 1,-263-98 221,-2 3 1,62 46 0,113 100 250,-177-133-469,283 249 3,-294-246-4,27 27 0,102 131 0,-154-170 0,-1 2 0,36 79 0,26 98 0,-67-163 0,67 153 0,-16-41 0,-36-81 0,48 128 0,-80-197 0,0 0 0,-1 1 0,-1 0 0,1 27 0,-5 80 0,-2-49 0,3 172 0,0-239 0,-1 0 0,-1 0 0,0-1 0,0 1 0,-1-1 0,-1 1 0,1-1 0,-2 0 0,1 0 0,-7 9 0,-10 13 0,-37 45 0,48-64 0,-75 86 0,-39 51 0,116-140 0,0 0 0,-1-1 0,0 0 0,0 0 0,-1-1 0,-17 11 0,-68 32 0,91-49 0,-158 67-1365,117-53-5461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2:52:16.445"/>
    </inkml:context>
    <inkml:brush xml:id="br0">
      <inkml:brushProperty name="width" value="0.035" units="cm"/>
      <inkml:brushProperty name="height" value="0.035" units="cm"/>
      <inkml:brushProperty name="color" value="#E71224"/>
    </inkml:brush>
  </inkml:definitions>
  <inkml:trace contextRef="#ctx0" brushRef="#br0">1 1 24575,'9'0'0,"14"3"0,38 10 0,70 12 0,79 7 0,115 14-5937,95 10 5937,174 9-3948,52-2 3948,76 7-3510,-14-2 3510,-100-10-2346,-120-9 2346,-141-13 21,-125-12-21,-101-11 7529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2:52:16.77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2:52:17.410"/>
    </inkml:context>
    <inkml:brush xml:id="br0">
      <inkml:brushProperty name="width" value="0.035" units="cm"/>
      <inkml:brushProperty name="height" value="0.035" units="cm"/>
      <inkml:brushProperty name="color" value="#E71224"/>
    </inkml:brush>
  </inkml:definitions>
  <inkml:trace contextRef="#ctx0" brushRef="#br0">422 1 24575,'92'85'0,"441"393"-2281,-511-459 2517,-1 1 0,31 40 0,-49-56-206,0 0 1,0 0 0,-1 0 0,0 0-1,0 0 1,3 10 0,-4-13-27,-1 1 1,0-1-1,0 1 1,0-1-1,0 1 1,0-1-1,0 1 1,0-1-1,0 1 0,-1-1 1,1 1-1,0-1 1,-1 1-1,0-1 1,1 0-1,-1 1 1,0-1-1,1 0 1,-1 0-1,0 1 0,0-1 1,0 0-1,0 0 1,0 0-1,-2 1 1,-12 9 223,1-2 0,-2 0 0,-22 10 1,-7 4 100,-92 51-329,-115 65 0,13 20 0,193-122 0,2 3 0,2 2 0,1 1 0,-49 70 0,76-97 24,-1 1-1,-31 25 1,8-7-1460,22-19-5390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1:06.742"/>
    </inkml:context>
    <inkml:brush xml:id="br0">
      <inkml:brushProperty name="width" value="0.035" units="cm"/>
      <inkml:brushProperty name="height" value="0.035" units="cm"/>
      <inkml:brushProperty name="color" value="#E71224"/>
    </inkml:brush>
  </inkml:definitions>
  <inkml:trace contextRef="#ctx0" brushRef="#br0">1 19 24575,'3'-3'0,"6"-4"0,3-1-8191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1:07.086"/>
    </inkml:context>
    <inkml:brush xml:id="br0">
      <inkml:brushProperty name="width" value="0.035" units="cm"/>
      <inkml:brushProperty name="height" value="0.035" units="cm"/>
      <inkml:brushProperty name="color" value="#E71224"/>
    </inkml:brush>
  </inkml:definitions>
  <inkml:trace contextRef="#ctx0" brushRef="#br0">1122 0 24575,'-3'0'0,"-4"0"0,-7 3 0,-1 1-8191</inkml:trace>
  <inkml:trace contextRef="#ctx0" brushRef="#br0" timeOffset="1">734 176 24575,'-15'9'0,"-23"12"0,-17 6 0,-26 10 0,-11 7 0,-17 6 0,-9 3 0,-4 5-972,18-8-6247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1:10.681"/>
    </inkml:context>
    <inkml:brush xml:id="br0">
      <inkml:brushProperty name="width" value="0.035" units="cm"/>
      <inkml:brushProperty name="height" value="0.035" units="cm"/>
      <inkml:brushProperty name="color" value="#E71224"/>
    </inkml:brush>
  </inkml:definitions>
  <inkml:trace contextRef="#ctx0" brushRef="#br0">5541 886 24575,'-209'133'0,"107"-71"0,-316 208 0,174-101-1,10 16 9,-18 13-109,-264 166-185,-79 59 101,-52 99 185,532-423 43,-163 142 268,14 17-100,31-15-211,143-147 0,-140 158 0,200-218 0,-233 300 0,91-72 0,119-175 0,-94 167 0,102-171 0,-35 99 0,-59 225 0,92-268 0,-15 58 0,-1 164 0,54-241 0,6 130 0,3-193 0,2-21 0,1-1 0,2 0 0,1 1 0,14 43 0,60 141 0,-58-162 0,-3 0 0,12 64 0,-21-80 0,2-1 0,32 78 0,-35-102 0,20 28 0,5 10 0,0 13 0,105 197 0,-116-229 0,2-2 0,1 0 0,2-2 0,59 55 0,-20-33 0,84 54 0,21-14 0,-120-69 0,7 2 0,0-3 0,2-2 0,0-4 0,1-1 0,2-4 0,73 9 0,357 10-316,-362-37 94,231-33 1,-114-13 213,423-140 0,-335 95-72,-192 56 207,-77 18 256,80-35 0,56-41-421,139-101 38,-309 176 0,39-23 0,-3-4 0,-2-3 0,-2-3 0,79-84 0,99-137 0,94-64 0,-88 111 0,-15-15 0,305-311 0,-501 519 0,-2-2 0,-2-1 0,60-83 0,162-288 0,-213 339 0,92-133 0,-131 196 0,211-297 0,-154 207 0,62-129 0,-89 153 0,67-136 0,-69 146 0,-3-2 0,24-75 0,5-24 0,9-29 0,-14 10 0,91-375 0,-120 435 0,11-64 0,-28 125 0,0-67 0,-8-64 0,-2 73 0,2 94 0,11-642 0,-5 159 0,-12 403 0,-30-158 0,-17-64 0,49 311 0,-1-1 0,-1 0 0,-12-24 0,-2-4 0,17 38 0,-1 0 0,0 0 0,-1 0 0,1 1 0,-1 0 0,-1 0 0,-7-8 0,-49-40 0,14 14 0,29 25 0,-1 0 0,0 2 0,-34-19 0,45 28 0,-14-6 0,0 0 0,0 2 0,-1 1 0,-40-9 0,37 11 0,0-1 0,1-2 0,-38-17 0,30 11 0,0 2 0,-1 1 0,-1 1 0,-41-6 0,-30-6 0,76 18 0,0 2 0,1 1 0,-53 4 0,19-1 0,27-1-1365,22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5:09.454"/>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5:09.782"/>
    </inkml:context>
    <inkml:brush xml:id="br0">
      <inkml:brushProperty name="width" value="0.035" units="cm"/>
      <inkml:brushProperty name="height" value="0.035" units="cm"/>
      <inkml:brushProperty name="color" value="#E71224"/>
    </inkml:brush>
  </inkml:definitions>
  <inkml:trace contextRef="#ctx0" brushRef="#br0">1 1 24575,'6'12'0,"5"16"0,6 24 0,10 21 0,12 26 0,15 25 0,-3-7-8191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5:11.264"/>
    </inkml:context>
    <inkml:brush xml:id="br0">
      <inkml:brushProperty name="width" value="0.035" units="cm"/>
      <inkml:brushProperty name="height" value="0.035" units="cm"/>
      <inkml:brushProperty name="color" value="#E71224"/>
    </inkml:brush>
  </inkml:definitions>
  <inkml:trace contextRef="#ctx0" brushRef="#br0">1 2872 24575,'17'21'0,"29"42"0,-32-41 0,314 498-2422,-208-308 2422,160 286 0,143 159 446,-176-291-446,-101-146 0,-77-117 44,84 120 216,-104-158-174,75 76 0,72 40 1414,-171-163-1500,1-1 0,0-2 0,33 15 0,23 12 0,131 95 0,158 95 0,-115-79 0,-90-45-330,192 118 9,129 67 321,-387-231 0,565 306-1348,-330-190 1424,-131-64-76,304 154 0,-444-240-36,1-4 0,2-3 0,0-2-1,1-4 1,0-2 0,1-3 0,96 0-1,211-18-21,-301 1 530,76-19 0,71-28 471,-75 10-943,-2-7 0,-3-6 0,179-99 0,149-126 64,-429 251-22,-1-1 0,-2-3-1,-1-1 1,44-56-1,111-176 71,-113 142-242,86-189 1,36-150-154,-189 436 281,163-442 2,-130 317 0,42-275 0,-52-19-115,-34-4-124,-2 294 155,-1-703-3,1 754 187,-18-121 1,10 166 94,-3 1-1,-3 1 1,-30-80-1,10 55-171,-4 2-1,-4 1 1,-58-84-1,38 73-22,-4 3 0,-112-115 0,97 124-189,-5 3 0,-2 4 0,-190-119-1,134 112 107,-211-84-1,-82 4 84,-367-115 355,385 128-1881,-354-128 1232,1 34 370,-17 66-1015,604 141-28,19 5-3005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8:57.796"/>
    </inkml:context>
    <inkml:brush xml:id="br0">
      <inkml:brushProperty name="width" value="0.035" units="cm"/>
      <inkml:brushProperty name="height" value="0.035" units="cm"/>
      <inkml:brushProperty name="color" value="#E71224"/>
    </inkml:brush>
  </inkml:definitions>
  <inkml:trace contextRef="#ctx0" brushRef="#br0">1839 232 24575,'-16'-1'0,"-32"-5"0,37 3 0,1 2 0,0-1 0,-1 1 0,1 1 0,-1 0 0,1 0 0,-1 1 0,-17 4 0,17-2 0,1 1 0,-1 0 0,1 1 0,-15 9 0,-41 34 0,-263 229-1721,12 18-1,-101 153 1161,391-414 775,1 1 0,2 1-1,2 1 1,1 1-1,-17 43 1,-82 296 92,39 12-133,1 191-1540,53 10 635,30-531 1899,16 103-1,30 53 843,-34-163-2009,3-1 0,2 0 0,34 62 0,97 132 0,-120-196 0,-15-22 0,1-1 0,42 46 0,56 66 0,-108-129 0,30 36 0,64 58 0,-72-77 0,65 41 0,-64-47 0,35 24 0,201 145 0,-126-88 0,-87-64 0,-36-24 0,16 17 0,-22-19 0,1-1 0,0 0 0,21 12 0,13 3 0,-22-13 0,-1 1 0,36 25 0,101 70 0,-98-70 0,-42-26 0,1-2 0,0 0 0,30 10 0,68 14 0,-81-24 0,0-1 0,0-1 0,52 3 0,78-8 0,360-4 0,-348 1 0,-126-3 0,0-2 0,62-15 0,-80 14 0,307-78 0,-282 69 0,-41 11 0,1-1 0,-1 0 0,-1-2 0,30-14 0,-17 3 0,0-1 0,-1-2 0,-2-1 0,52-49 0,78-114 12,-13-13-107,-113 151 2,167-248-850,-26-15 640,-162 285 399,-1 0 0,-1-1 0,-1-1 0,-2 0 0,0 0-1,-2 0 1,-1-1 0,0-54 0,-14-311 463,-21-5-1560,-20-1-492,28 227 1265,18 134 225,-111-696-652,86 582 546,-36-151 159,44 221 1033,-51-127 1,44 143-830,-3 1 1,-3 2-1,-2 1 1,-58-72-1,56 83-254,23 29 0,0 1 0,-2 0 0,0 2 0,-21-19 0,-5 3 0,-74-55 0,19 15 0,36 26 0,6 7 0,-213-144 0,189 144 0,-88-32 0,70 33 0,37 17 0,-1 3 0,-69-14 0,45 11 0,56 14 0,0 1 0,0 2 0,0 1 0,-54-2 0,-318 10 0,400-3 0,-1 1 0,0 0 0,0 0 0,0 1 0,0-1 0,0 1 0,1 0 0,-1 0 0,0 0 0,1 1 0,-1-1 0,1 1 0,-1 0 0,1-1 0,0 2 0,0-1 0,0 0 0,0 1 0,0-1 0,0 1 0,0 0 0,1 0 0,-3 4 0,-1-1 0,-1 1 0,0-1 0,0 0 0,-1-1 0,1 0 0,-1 0 0,-12 5 0,14-7 0,5-2 0,-1 0 0,0 0 0,0 0 0,0 0 0,0-1 0,0 1 0,0 0 0,0-1 0,0 0 0,0 1 0,0-1 0,0 0 0,0 0 0,0 0 0,0 0 0,0-1 0,0 1 0,-2-1 0,2 0 0,1 0 0,0 0 0,0 0 0,-1 0 0,1 0 0,0 0 0,0 0 0,0 0 0,0 0 0,0 0 0,0-1 0,1 1 0,-1 0 0,0-1 0,1 1 0,-1-1 0,1 1 0,-1-1 0,1 1 0,0-1 0,-1 1 0,1-1 0,0 1 0,0-3 0,1-13-1365,2 3-5461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5:12.024"/>
    </inkml:context>
    <inkml:brush xml:id="br0">
      <inkml:brushProperty name="width" value="0.035" units="cm"/>
      <inkml:brushProperty name="height" value="0.035" units="cm"/>
      <inkml:brushProperty name="color" value="#E71224"/>
    </inkml:brush>
  </inkml:definitions>
  <inkml:trace contextRef="#ctx0" brushRef="#br0">2562 2 24575,'-339'-1'0,"-365"2"0,592 5 0,0 4 0,-163 37 0,-33 11 0,224-46 0,-376 63 0,449-73 0,1 0 0,0 2 0,0-1 0,-12 7 0,17-7 0,0 0 0,0 0 0,1 0 0,-1 1 0,1 0 0,0 0 0,0 0 0,0 0 0,-4 8 0,-36 48-1365,31-43-5461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6:19.740"/>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6:20.060"/>
    </inkml:context>
    <inkml:brush xml:id="br0">
      <inkml:brushProperty name="width" value="0.035" units="cm"/>
      <inkml:brushProperty name="height" value="0.035" units="cm"/>
      <inkml:brushProperty name="color" value="#E71224"/>
    </inkml:brush>
  </inkml:definitions>
  <inkml:trace contextRef="#ctx0" brushRef="#br0">0 0 24575,'0'378'0,"2"-326"0,3 1 0,2-1 0,2 0 0,2 0 0,2-1 0,3-1 0,2 0 0,31 62 0,90 124-202,-101-175-961,-18-29-5663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6:21.617"/>
    </inkml:context>
    <inkml:brush xml:id="br0">
      <inkml:brushProperty name="width" value="0.035" units="cm"/>
      <inkml:brushProperty name="height" value="0.035" units="cm"/>
      <inkml:brushProperty name="color" value="#E71224"/>
    </inkml:brush>
  </inkml:definitions>
  <inkml:trace contextRef="#ctx0" brushRef="#br0">265 1659 24575,'23'48'0,"22"72"0,-29-71 0,37 75 0,84 152 0,-128-256 0,2 0 0,0-1 0,1-1 0,24 29 0,-8-17 0,49 43 0,-33-38 0,3-3 0,76 41 0,-69-45 0,1-3 0,86 28 0,122 19 0,-174-53 0,146 13 0,95-24 0,-300-9 0,201-7 0,-1-18 0,501-141 0,-421 69 0,-247 74 0,-2-4 0,105-61 0,-146 75 0,0 0 0,0-2 0,22-22 0,-31 27 0,-1-1 0,-1 0 0,0 0 0,-1-1 0,0 0 0,10-23 0,-5 1 0,-1-1 0,11-56 0,4-76 0,-24 151 0,8-74 0,-3 0 0,-4-1 0,-14-146 0,6 211 0,-1 0 0,-2 0 0,0 1 0,-2 0 0,-1 1 0,-1-1 0,-21-33 0,-8-5 0,-68-82 0,81 112 0,-1 1 0,-2 1 0,-55-45 0,-2 13 0,-167-92 0,-113-17 0,207 114 0,-230-53 0,272 89 0,-174-13 0,210 28 0,-836-103 0,873 104 0,-1 1 0,0 3 0,-67 3 0,98 1 0,1 2 0,0-1 0,0 2 0,1 0 0,-22 9 0,-63 37 0,7-3 0,42-24 0,3-2 0,-63 20 0,22-16-81,19-6-561,-116 48 0,151-51-6184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8:53.259"/>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8:53.259"/>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8:53.259"/>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8:53.259"/>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8:53.259"/>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9:00.566"/>
    </inkml:context>
    <inkml:brush xml:id="br0">
      <inkml:brushProperty name="width" value="0.035" units="cm"/>
      <inkml:brushProperty name="height" value="0.035" units="cm"/>
      <inkml:brushProperty name="color" value="#E71224"/>
    </inkml:brush>
  </inkml:definitions>
  <inkml:trace contextRef="#ctx0" brushRef="#br0">1 0 24575,'6'0'0,"1"1"0,0-1 0,11 3 0,3 1 0,206 32 0,-10-3-926,84 9-2779,74 14 2112,63 16-1075,51 14 1398,702 134-2892,418 74 2583,-1294-242 1692,-49-14 584,-44-13-180,182-5 3071,-136-28 4909,120 4-6088,-225 5-2327,248-8-82,281-5 0,-560 12 0,-129 0-136,0 0-1,-1 0 1,1 1-1,0-1 1,0 1-1,0-1 1,0 1-1,0 0 0,4 2 1,5 5-6690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9:02.554"/>
    </inkml:context>
    <inkml:brush xml:id="br0">
      <inkml:brushProperty name="width" value="0.035" units="cm"/>
      <inkml:brushProperty name="height" value="0.035" units="cm"/>
      <inkml:brushProperty name="color" value="#E71224"/>
    </inkml:brush>
  </inkml:definitions>
  <inkml:trace contextRef="#ctx0" brushRef="#br0">1 0 24575,'623'374'-1448,"-506"-316"1952,-48-24-340,-42-19 9,-19-10-52,1 0 1,0-1-1,0 0 1,19 6-1,-12-5-121,0 0 0,0 2 0,-1 0 0,0 1 0,20 13 0,6 4 0,-27-19 0,-1 2 0,0 0 0,-1 1 0,0 0 0,0 1 0,13 14 0,-8-6 0,-6-6 0,0 0 0,12 21 0,-20-29 0,-1 0 0,0 0 0,0 0 0,0 1 0,0-1 0,-1 1 0,0 0 0,0-1 0,0 1 0,0 0 0,-1-1 0,0 10 0,-1-3 0,0 0 0,0 0 0,-1 0 0,-1 0 0,0 0 0,-1-1 0,1 1 0,-2-1 0,0 0 0,-12 19 0,-1-7 0,-41 39 0,36-39 0,-29 35 0,-71 108 0,-49 62 0,131-173 0,2 1 0,3 1 0,-46 99 0,19-28 0,-16 37 0,22-35 0,-31 74 0,84-195 0,0-1 0,0 0 0,0 0 0,-10 10 0,8-10 0,0 1 0,-7 13 0,12-20 39,1 0-106,0-1 0,0 1 0,-1 0 0,1-1 0,0 1 1,0-1-1,-1 1 0,1-1 0,0 1 0,-1-1 0,1 0 1,0 1-1,-1-1 0,1 1 0,-1-1 0,1 0 0,-1 1 0,1-1 1,-1 0-1,0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1:18:53.259"/>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2:52:11.518"/>
    </inkml:context>
    <inkml:brush xml:id="br0">
      <inkml:brushProperty name="width" value="0.035" units="cm"/>
      <inkml:brushProperty name="height" value="0.035" units="cm"/>
      <inkml:brushProperty name="color" value="#E71224"/>
    </inkml:brush>
  </inkml:definitions>
  <inkml:trace contextRef="#ctx0" brushRef="#br0">1 1 24575,'6'200'0,"-1"-152"0,2 0 0,15 54 0,1-27-259,3-2 1,4 0-1,2-1 0,4-3 0,85 126 0,151 148 259,-202-259 0,39 46 9,352 453-86,-431-541 25,201 266 15,-156-221 450,3-4 0,131 110-1,-71-85 86,103 83-524,-28-35 26,11-17 0,-171-107 0,-31-19 0,163 95 0,-125-76 0,75 27 0,219 53 0,-282-95 0,0-3 0,91 6 0,-29-15 0,184-16 0,-272 5 0,-1-2 0,49-16 0,87-35 0,-124 40 0,85-33 0,196-99 0,114-76 0,-361 181 0,-2-3 0,-2-5 0,-2-3 0,132-118 0,301-369-1195,-440 446 29,-16 16-4664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2:52:10.680"/>
    </inkml:context>
    <inkml:brush xml:id="br0">
      <inkml:brushProperty name="width" value="0.035" units="cm"/>
      <inkml:brushProperty name="height" value="0.035" units="cm"/>
      <inkml:brushProperty name="color" value="#E71224"/>
    </inkml:brush>
  </inkml:definitions>
  <inkml:trace contextRef="#ctx0" brushRef="#br0">4 12 24575,'0'-6'0,"-4"1"0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2:52:12.235"/>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22:52:13.503"/>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C5C17-6934-E9CC-DFA0-7E41F73BB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4A8CD-2581-75E1-C1F9-E1BE9AB8D8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37AEB4-5DEA-7A1C-6A28-4E42897A2C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7B7AB2-5ABD-73EF-2424-3B1F25549183}"/>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092441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E410B-92FA-0491-EA02-DA22B89FB0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D8057E-A63D-DC57-9316-3D5AB5E164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A1F17C-6CC1-F021-B883-ABB9712FC7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294064-E520-04B4-26CB-FDBB43BEED80}"/>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7998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FED76-DF64-4CB6-CF71-A792F60BDA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338DE4-5927-9AC7-0162-1295FD2ACA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9ABA40-D24F-E7D7-6A42-6A7348E2C3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1882A1-174E-0894-DF3E-ABDD411E8630}"/>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100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15434-9527-A897-31BE-8C06242996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028AA1-56FB-B5F5-C6F4-D92DADCC21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21158-7695-E5DE-ED92-13F258639A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22FA59-DACC-9245-B5CF-FF878E9E56D5}"/>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07462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B95D6-9D4F-1913-1838-EFFA487E00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0AE64D-C683-885E-7ED1-B35F4278D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45A767-C192-E0C9-0F79-5497543506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98DC12-9654-A9AC-8B6A-77579B394983}"/>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66722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78348-4E56-4725-3EDD-34C2A41BC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8F828C-4834-A5FA-E8EF-F82D7E48B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FC4E43-33BF-9FE6-EAB8-3B84DFF014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2B1A56-2C96-1247-2637-8A03A748D255}"/>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704694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E6639-C629-B18C-DB95-A00E67F60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AE15C-DDE2-AB5A-B996-29663869A4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61C0E-57B7-38B0-B0AE-35664FD6ED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BF4254-0716-C566-ADAB-E5BE8D66EEC1}"/>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8405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EA879-2DAD-9B2F-922A-B53B96F1C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AD16E-F03A-9B48-12DE-CF8DEF56F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F9DA5-0943-F81E-8E39-9DFC7CE99F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2CD9FC-35CD-EFAA-3E77-168C49F49264}"/>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3916871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3852585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FF190-2F9B-72B0-2049-A391E48228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CBCC6-6A46-C0F6-4356-BF9AADDF3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8E587-D8AA-03A2-FAEF-2D76F4726C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031CFF-446F-FCBD-8668-1BF356AAD875}"/>
              </a:ext>
            </a:extLst>
          </p:cNvPr>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34092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2587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319CD-9834-DBE0-D1C9-0FDFD63DD0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34129-6E42-68F0-F510-C6CA723186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EA928-5009-61CA-C6AE-B987C10368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F06115-7E42-9031-B13D-79BCED5CD585}"/>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976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84BD9-A7A2-4A9E-4DB4-F0A7B0579D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CE0B2-68B6-9623-F586-CDC2F2C0B9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BD1870-33E2-2356-B201-05677BD2B0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C36D98-9476-DB17-AC44-AB72C9535E99}"/>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72149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C1304-5E69-7968-6DEF-216A19124A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7DFA1A-961C-D435-7605-07F8BE23ED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2C17FD-D783-0F7D-C38F-B8025EBD23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9025DB-F252-76AB-ADAA-BDF50A194B3A}"/>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265908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1E00E-AB31-920A-ECDF-FCDD5773D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814540-3343-5091-2FEE-58E0E31BDB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31FA6-9804-6D13-0B26-8A8F20B430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AC1A49-76F3-9282-262F-DB4C088138DC}"/>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11329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CC08F-C62A-1871-C5A7-EDDED147A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07531-D7A8-2279-F56E-152DE94016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70C7A-1261-3BFC-777B-96A49B619C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A4E19C-D819-B90C-42A9-F4C7DB96937D}"/>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27785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765DB-AED2-2EC2-EAF8-A199280654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BA555D-59E1-58AF-28ED-BA51DB61B6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B63805-A5D3-DF02-374A-1120F8EC8B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CE2929-2BE1-10C3-0C37-507E4B7EEB3E}"/>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5180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customXml" Target="../ink/ink15.xml"/><Relationship Id="rId5" Type="http://schemas.openxmlformats.org/officeDocument/2006/relationships/image" Target="../media/image14.png"/><Relationship Id="rId4" Type="http://schemas.openxmlformats.org/officeDocument/2006/relationships/customXml" Target="../ink/ink14.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customXml" Target="../ink/ink18.xml"/><Relationship Id="rId11"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customXml" Target="../ink/ink22.xml"/><Relationship Id="rId5" Type="http://schemas.openxmlformats.org/officeDocument/2006/relationships/image" Target="../media/image3.png"/><Relationship Id="rId4" Type="http://schemas.openxmlformats.org/officeDocument/2006/relationships/customXml" Target="../ink/ink21.xm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0.png"/><Relationship Id="rId18" Type="http://schemas.openxmlformats.org/officeDocument/2006/relationships/image" Target="../media/image12.png"/><Relationship Id="rId3" Type="http://schemas.openxmlformats.org/officeDocument/2006/relationships/customXml" Target="../ink/ink5.xml"/><Relationship Id="rId7" Type="http://schemas.openxmlformats.org/officeDocument/2006/relationships/image" Target="../media/image8.png"/><Relationship Id="rId12" Type="http://schemas.openxmlformats.org/officeDocument/2006/relationships/customXml" Target="../ink/ink10.xml"/><Relationship Id="rId17" Type="http://schemas.openxmlformats.org/officeDocument/2006/relationships/customXml" Target="../ink/ink13.xml"/><Relationship Id="rId2" Type="http://schemas.openxmlformats.org/officeDocument/2006/relationships/notesSlide" Target="../notesSlides/notesSlide9.xml"/><Relationship Id="rId16" Type="http://schemas.openxmlformats.org/officeDocument/2006/relationships/customXml" Target="../ink/ink12.xml"/><Relationship Id="rId1" Type="http://schemas.openxmlformats.org/officeDocument/2006/relationships/slideLayout" Target="../slideLayouts/slideLayout12.xml"/><Relationship Id="rId6" Type="http://schemas.openxmlformats.org/officeDocument/2006/relationships/customXml" Target="../ink/ink6.xml"/><Relationship Id="rId11" Type="http://schemas.openxmlformats.org/officeDocument/2006/relationships/customXml" Target="../ink/ink9.xml"/><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customXml" Target="../ink/ink8.xml"/><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customXml" Target="../ink/ink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194050" y="1146630"/>
            <a:ext cx="8602254" cy="1843314"/>
          </a:xfrm>
        </p:spPr>
        <p:txBody>
          <a:bodyPr/>
          <a:lstStyle/>
          <a:p>
            <a:r>
              <a:rPr lang="en-US" dirty="0"/>
              <a:t>Predict House Prices: Denton County</a:t>
            </a:r>
          </a:p>
        </p:txBody>
      </p:sp>
      <p:sp>
        <p:nvSpPr>
          <p:cNvPr id="4" name="TextBox 3">
            <a:extLst>
              <a:ext uri="{FF2B5EF4-FFF2-40B4-BE49-F238E27FC236}">
                <a16:creationId xmlns:a16="http://schemas.microsoft.com/office/drawing/2014/main" id="{9BF73580-064B-D635-B940-BE6E881D5EF8}"/>
              </a:ext>
            </a:extLst>
          </p:cNvPr>
          <p:cNvSpPr txBox="1"/>
          <p:nvPr/>
        </p:nvSpPr>
        <p:spPr>
          <a:xfrm>
            <a:off x="5283200" y="4434897"/>
            <a:ext cx="5558971" cy="646331"/>
          </a:xfrm>
          <a:prstGeom prst="rect">
            <a:avLst/>
          </a:prstGeom>
          <a:noFill/>
        </p:spPr>
        <p:txBody>
          <a:bodyPr wrap="square" rtlCol="0">
            <a:spAutoFit/>
          </a:bodyPr>
          <a:lstStyle/>
          <a:p>
            <a:r>
              <a:rPr lang="en-US" dirty="0">
                <a:solidFill>
                  <a:schemeClr val="bg1"/>
                </a:solidFill>
              </a:rPr>
              <a:t>Predict House Prices for Denton County as Phase 1. Implement the model for all of US as part of Phase 2</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17F5A-379E-3DFB-54C6-F7702BFAF40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1E777BD-828E-DA11-4092-21C93A06B419}"/>
              </a:ext>
            </a:extLst>
          </p:cNvPr>
          <p:cNvSpPr>
            <a:spLocks noGrp="1"/>
          </p:cNvSpPr>
          <p:nvPr>
            <p:ph type="title"/>
          </p:nvPr>
        </p:nvSpPr>
        <p:spPr>
          <a:xfrm>
            <a:off x="594360" y="584005"/>
            <a:ext cx="10972800" cy="845652"/>
          </a:xfrm>
        </p:spPr>
        <p:txBody>
          <a:bodyPr/>
          <a:lstStyle/>
          <a:p>
            <a:r>
              <a:rPr lang="en-US" dirty="0"/>
              <a:t>Sale Price and Living Area</a:t>
            </a:r>
          </a:p>
        </p:txBody>
      </p:sp>
      <p:pic>
        <p:nvPicPr>
          <p:cNvPr id="4" name="Picture 3">
            <a:extLst>
              <a:ext uri="{FF2B5EF4-FFF2-40B4-BE49-F238E27FC236}">
                <a16:creationId xmlns:a16="http://schemas.microsoft.com/office/drawing/2014/main" id="{802899A7-CE26-74EA-46CF-70E4EECD2614}"/>
              </a:ext>
            </a:extLst>
          </p:cNvPr>
          <p:cNvPicPr>
            <a:picLocks noChangeAspect="1"/>
          </p:cNvPicPr>
          <p:nvPr/>
        </p:nvPicPr>
        <p:blipFill>
          <a:blip r:embed="rId3"/>
          <a:stretch>
            <a:fillRect/>
          </a:stretch>
        </p:blipFill>
        <p:spPr>
          <a:xfrm>
            <a:off x="238760" y="2530236"/>
            <a:ext cx="7982262" cy="4014482"/>
          </a:xfrm>
          <a:prstGeom prst="rect">
            <a:avLst/>
          </a:prstGeom>
        </p:spPr>
      </p:pic>
      <p:grpSp>
        <p:nvGrpSpPr>
          <p:cNvPr id="12" name="Group 11">
            <a:extLst>
              <a:ext uri="{FF2B5EF4-FFF2-40B4-BE49-F238E27FC236}">
                <a16:creationId xmlns:a16="http://schemas.microsoft.com/office/drawing/2014/main" id="{91829912-4322-9ECB-BF93-3B6EEAB8646D}"/>
              </a:ext>
            </a:extLst>
          </p:cNvPr>
          <p:cNvGrpSpPr/>
          <p:nvPr/>
        </p:nvGrpSpPr>
        <p:grpSpPr>
          <a:xfrm>
            <a:off x="3656940" y="2184210"/>
            <a:ext cx="3086640" cy="3402000"/>
            <a:chOff x="3656940" y="2184210"/>
            <a:chExt cx="3086640" cy="340200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FE06A464-89AD-EBAA-2B0E-1A46EECAD101}"/>
                    </a:ext>
                  </a:extLst>
                </p14:cNvPr>
                <p14:cNvContentPartPr/>
                <p14:nvPr/>
              </p14:nvContentPartPr>
              <p14:xfrm>
                <a:off x="6343620" y="2190330"/>
                <a:ext cx="9000" cy="6840"/>
              </p14:xfrm>
            </p:contentPart>
          </mc:Choice>
          <mc:Fallback>
            <p:pic>
              <p:nvPicPr>
                <p:cNvPr id="7" name="Ink 6">
                  <a:extLst>
                    <a:ext uri="{FF2B5EF4-FFF2-40B4-BE49-F238E27FC236}">
                      <a16:creationId xmlns:a16="http://schemas.microsoft.com/office/drawing/2014/main" id="{FE06A464-89AD-EBAA-2B0E-1A46EECAD101}"/>
                    </a:ext>
                  </a:extLst>
                </p:cNvPr>
                <p:cNvPicPr/>
                <p:nvPr/>
              </p:nvPicPr>
              <p:blipFill>
                <a:blip r:embed="rId5"/>
                <a:stretch>
                  <a:fillRect/>
                </a:stretch>
              </p:blipFill>
              <p:spPr>
                <a:xfrm>
                  <a:off x="6337500" y="2184210"/>
                  <a:ext cx="212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CF4FB5EE-36CF-0E6D-5DFF-82475612A66C}"/>
                    </a:ext>
                  </a:extLst>
                </p14:cNvPr>
                <p14:cNvContentPartPr/>
                <p14:nvPr/>
              </p14:nvContentPartPr>
              <p14:xfrm>
                <a:off x="5958780" y="2184210"/>
                <a:ext cx="404280" cy="189360"/>
              </p14:xfrm>
            </p:contentPart>
          </mc:Choice>
          <mc:Fallback>
            <p:pic>
              <p:nvPicPr>
                <p:cNvPr id="8" name="Ink 7">
                  <a:extLst>
                    <a:ext uri="{FF2B5EF4-FFF2-40B4-BE49-F238E27FC236}">
                      <a16:creationId xmlns:a16="http://schemas.microsoft.com/office/drawing/2014/main" id="{CF4FB5EE-36CF-0E6D-5DFF-82475612A66C}"/>
                    </a:ext>
                  </a:extLst>
                </p:cNvPr>
                <p:cNvPicPr/>
                <p:nvPr/>
              </p:nvPicPr>
              <p:blipFill>
                <a:blip r:embed="rId7"/>
                <a:stretch>
                  <a:fillRect/>
                </a:stretch>
              </p:blipFill>
              <p:spPr>
                <a:xfrm>
                  <a:off x="5952660" y="2178090"/>
                  <a:ext cx="4165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49D887FF-C1DA-78F9-ECE3-06B04F4792AA}"/>
                    </a:ext>
                  </a:extLst>
                </p14:cNvPr>
                <p14:cNvContentPartPr/>
                <p14:nvPr/>
              </p14:nvContentPartPr>
              <p14:xfrm>
                <a:off x="3656940" y="2246490"/>
                <a:ext cx="3086640" cy="3339720"/>
              </p14:xfrm>
            </p:contentPart>
          </mc:Choice>
          <mc:Fallback>
            <p:pic>
              <p:nvPicPr>
                <p:cNvPr id="11" name="Ink 10">
                  <a:extLst>
                    <a:ext uri="{FF2B5EF4-FFF2-40B4-BE49-F238E27FC236}">
                      <a16:creationId xmlns:a16="http://schemas.microsoft.com/office/drawing/2014/main" id="{49D887FF-C1DA-78F9-ECE3-06B04F4792AA}"/>
                    </a:ext>
                  </a:extLst>
                </p:cNvPr>
                <p:cNvPicPr/>
                <p:nvPr/>
              </p:nvPicPr>
              <p:blipFill>
                <a:blip r:embed="rId9"/>
                <a:stretch>
                  <a:fillRect/>
                </a:stretch>
              </p:blipFill>
              <p:spPr>
                <a:xfrm>
                  <a:off x="3650820" y="2240370"/>
                  <a:ext cx="3098880" cy="3351960"/>
                </a:xfrm>
                <a:prstGeom prst="rect">
                  <a:avLst/>
                </a:prstGeom>
              </p:spPr>
            </p:pic>
          </mc:Fallback>
        </mc:AlternateContent>
      </p:grpSp>
      <p:sp>
        <p:nvSpPr>
          <p:cNvPr id="13" name="TextBox 12">
            <a:extLst>
              <a:ext uri="{FF2B5EF4-FFF2-40B4-BE49-F238E27FC236}">
                <a16:creationId xmlns:a16="http://schemas.microsoft.com/office/drawing/2014/main" id="{4D2977A4-2F1F-7050-D351-D68C96778085}"/>
              </a:ext>
            </a:extLst>
          </p:cNvPr>
          <p:cNvSpPr txBox="1"/>
          <p:nvPr/>
        </p:nvSpPr>
        <p:spPr>
          <a:xfrm>
            <a:off x="6877050" y="2032000"/>
            <a:ext cx="3756550" cy="1200329"/>
          </a:xfrm>
          <a:prstGeom prst="rect">
            <a:avLst/>
          </a:prstGeom>
          <a:noFill/>
        </p:spPr>
        <p:txBody>
          <a:bodyPr wrap="square" rtlCol="0">
            <a:spAutoFit/>
          </a:bodyPr>
          <a:lstStyle/>
          <a:p>
            <a:r>
              <a:rPr lang="en-US" dirty="0">
                <a:solidFill>
                  <a:schemeClr val="bg1"/>
                </a:solidFill>
              </a:rPr>
              <a:t>Outliers: living area &gt; 8000 SqFt.</a:t>
            </a:r>
          </a:p>
          <a:p>
            <a:endParaRPr lang="en-US" dirty="0">
              <a:solidFill>
                <a:schemeClr val="bg1"/>
              </a:solidFill>
            </a:endParaRPr>
          </a:p>
          <a:p>
            <a:r>
              <a:rPr lang="en-US" dirty="0">
                <a:solidFill>
                  <a:schemeClr val="bg1"/>
                </a:solidFill>
              </a:rPr>
              <a:t>Strong correlation between Close Price and Living Area.</a:t>
            </a:r>
          </a:p>
        </p:txBody>
      </p:sp>
    </p:spTree>
    <p:extLst>
      <p:ext uri="{BB962C8B-B14F-4D97-AF65-F5344CB8AC3E}">
        <p14:creationId xmlns:p14="http://schemas.microsoft.com/office/powerpoint/2010/main" val="219763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3ABF4-6EC6-D991-E8DC-8265B57E9AD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5DA2C9-68E5-A13E-BA45-0DB357347C06}"/>
              </a:ext>
            </a:extLst>
          </p:cNvPr>
          <p:cNvSpPr>
            <a:spLocks noGrp="1"/>
          </p:cNvSpPr>
          <p:nvPr>
            <p:ph type="title"/>
          </p:nvPr>
        </p:nvSpPr>
        <p:spPr>
          <a:xfrm>
            <a:off x="594360" y="584005"/>
            <a:ext cx="10972800" cy="845652"/>
          </a:xfrm>
        </p:spPr>
        <p:txBody>
          <a:bodyPr/>
          <a:lstStyle/>
          <a:p>
            <a:r>
              <a:rPr lang="en-US" dirty="0"/>
              <a:t>Sale Price and Acres</a:t>
            </a:r>
          </a:p>
        </p:txBody>
      </p:sp>
      <p:sp>
        <p:nvSpPr>
          <p:cNvPr id="13" name="TextBox 12">
            <a:extLst>
              <a:ext uri="{FF2B5EF4-FFF2-40B4-BE49-F238E27FC236}">
                <a16:creationId xmlns:a16="http://schemas.microsoft.com/office/drawing/2014/main" id="{29C0E1B5-3655-C5F2-158C-454C28BFB67D}"/>
              </a:ext>
            </a:extLst>
          </p:cNvPr>
          <p:cNvSpPr txBox="1"/>
          <p:nvPr/>
        </p:nvSpPr>
        <p:spPr>
          <a:xfrm>
            <a:off x="2889250" y="6230161"/>
            <a:ext cx="3756550" cy="646331"/>
          </a:xfrm>
          <a:prstGeom prst="rect">
            <a:avLst/>
          </a:prstGeom>
          <a:noFill/>
        </p:spPr>
        <p:txBody>
          <a:bodyPr wrap="square" rtlCol="0">
            <a:spAutoFit/>
          </a:bodyPr>
          <a:lstStyle/>
          <a:p>
            <a:r>
              <a:rPr lang="en-US" dirty="0">
                <a:solidFill>
                  <a:schemeClr val="bg1"/>
                </a:solidFill>
              </a:rPr>
              <a:t>Outliers: &gt; 5 Acres removed</a:t>
            </a:r>
          </a:p>
          <a:p>
            <a:endParaRPr lang="en-US" dirty="0">
              <a:solidFill>
                <a:schemeClr val="bg1"/>
              </a:solidFill>
            </a:endParaRPr>
          </a:p>
        </p:txBody>
      </p:sp>
      <p:pic>
        <p:nvPicPr>
          <p:cNvPr id="5" name="Picture 4">
            <a:extLst>
              <a:ext uri="{FF2B5EF4-FFF2-40B4-BE49-F238E27FC236}">
                <a16:creationId xmlns:a16="http://schemas.microsoft.com/office/drawing/2014/main" id="{B0F9033E-3927-1F90-19E8-44F7A6D4B1C3}"/>
              </a:ext>
            </a:extLst>
          </p:cNvPr>
          <p:cNvPicPr>
            <a:picLocks noChangeAspect="1"/>
          </p:cNvPicPr>
          <p:nvPr/>
        </p:nvPicPr>
        <p:blipFill>
          <a:blip r:embed="rId3"/>
          <a:stretch>
            <a:fillRect/>
          </a:stretch>
        </p:blipFill>
        <p:spPr>
          <a:xfrm>
            <a:off x="95250" y="2927349"/>
            <a:ext cx="7143750" cy="3135313"/>
          </a:xfrm>
          <a:prstGeom prst="rect">
            <a:avLst/>
          </a:prstGeom>
        </p:spPr>
      </p:pic>
      <p:grpSp>
        <p:nvGrpSpPr>
          <p:cNvPr id="15" name="Group 14">
            <a:extLst>
              <a:ext uri="{FF2B5EF4-FFF2-40B4-BE49-F238E27FC236}">
                <a16:creationId xmlns:a16="http://schemas.microsoft.com/office/drawing/2014/main" id="{16893158-8BEF-0099-D9D0-E5F8643F2542}"/>
              </a:ext>
            </a:extLst>
          </p:cNvPr>
          <p:cNvGrpSpPr/>
          <p:nvPr/>
        </p:nvGrpSpPr>
        <p:grpSpPr>
          <a:xfrm>
            <a:off x="2146020" y="2412090"/>
            <a:ext cx="4147920" cy="3231720"/>
            <a:chOff x="2146020" y="2412090"/>
            <a:chExt cx="4147920" cy="323172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AEF3E72-87D8-3FA9-73F2-362CA9741BE4}"/>
                    </a:ext>
                  </a:extLst>
                </p14:cNvPr>
                <p14:cNvContentPartPr/>
                <p14:nvPr/>
              </p14:nvContentPartPr>
              <p14:xfrm>
                <a:off x="2146020" y="2520450"/>
                <a:ext cx="360" cy="360"/>
              </p14:xfrm>
            </p:contentPart>
          </mc:Choice>
          <mc:Fallback>
            <p:pic>
              <p:nvPicPr>
                <p:cNvPr id="6" name="Ink 5">
                  <a:extLst>
                    <a:ext uri="{FF2B5EF4-FFF2-40B4-BE49-F238E27FC236}">
                      <a16:creationId xmlns:a16="http://schemas.microsoft.com/office/drawing/2014/main" id="{0AEF3E72-87D8-3FA9-73F2-362CA9741BE4}"/>
                    </a:ext>
                  </a:extLst>
                </p:cNvPr>
                <p:cNvPicPr/>
                <p:nvPr/>
              </p:nvPicPr>
              <p:blipFill>
                <a:blip r:embed="rId5"/>
                <a:stretch>
                  <a:fillRect/>
                </a:stretch>
              </p:blipFill>
              <p:spPr>
                <a:xfrm>
                  <a:off x="2139900" y="25143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94FF912A-69B8-16F2-A43A-25EFCFA5E395}"/>
                    </a:ext>
                  </a:extLst>
                </p14:cNvPr>
                <p14:cNvContentPartPr/>
                <p14:nvPr/>
              </p14:nvContentPartPr>
              <p14:xfrm>
                <a:off x="2165100" y="2577690"/>
                <a:ext cx="74520" cy="182160"/>
              </p14:xfrm>
            </p:contentPart>
          </mc:Choice>
          <mc:Fallback>
            <p:pic>
              <p:nvPicPr>
                <p:cNvPr id="9" name="Ink 8">
                  <a:extLst>
                    <a:ext uri="{FF2B5EF4-FFF2-40B4-BE49-F238E27FC236}">
                      <a16:creationId xmlns:a16="http://schemas.microsoft.com/office/drawing/2014/main" id="{94FF912A-69B8-16F2-A43A-25EFCFA5E395}"/>
                    </a:ext>
                  </a:extLst>
                </p:cNvPr>
                <p:cNvPicPr/>
                <p:nvPr/>
              </p:nvPicPr>
              <p:blipFill>
                <a:blip r:embed="rId7"/>
                <a:stretch>
                  <a:fillRect/>
                </a:stretch>
              </p:blipFill>
              <p:spPr>
                <a:xfrm>
                  <a:off x="2158980" y="2571570"/>
                  <a:ext cx="867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1D52E50F-BFA8-8676-A3DF-BBDD5910768F}"/>
                    </a:ext>
                  </a:extLst>
                </p14:cNvPr>
                <p14:cNvContentPartPr/>
                <p14:nvPr/>
              </p14:nvContentPartPr>
              <p14:xfrm>
                <a:off x="2692140" y="2560050"/>
                <a:ext cx="3601800" cy="3083760"/>
              </p14:xfrm>
            </p:contentPart>
          </mc:Choice>
          <mc:Fallback>
            <p:pic>
              <p:nvPicPr>
                <p:cNvPr id="10" name="Ink 9">
                  <a:extLst>
                    <a:ext uri="{FF2B5EF4-FFF2-40B4-BE49-F238E27FC236}">
                      <a16:creationId xmlns:a16="http://schemas.microsoft.com/office/drawing/2014/main" id="{1D52E50F-BFA8-8676-A3DF-BBDD5910768F}"/>
                    </a:ext>
                  </a:extLst>
                </p:cNvPr>
                <p:cNvPicPr/>
                <p:nvPr/>
              </p:nvPicPr>
              <p:blipFill>
                <a:blip r:embed="rId9"/>
                <a:stretch>
                  <a:fillRect/>
                </a:stretch>
              </p:blipFill>
              <p:spPr>
                <a:xfrm>
                  <a:off x="2686020" y="2553930"/>
                  <a:ext cx="3614040" cy="309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9DB7245D-8B6A-2D9B-6D77-DF134C4FA534}"/>
                    </a:ext>
                  </a:extLst>
                </p14:cNvPr>
                <p14:cNvContentPartPr/>
                <p14:nvPr/>
              </p14:nvContentPartPr>
              <p14:xfrm>
                <a:off x="2157540" y="2412090"/>
                <a:ext cx="922680" cy="126720"/>
              </p14:xfrm>
            </p:contentPart>
          </mc:Choice>
          <mc:Fallback>
            <p:pic>
              <p:nvPicPr>
                <p:cNvPr id="14" name="Ink 13">
                  <a:extLst>
                    <a:ext uri="{FF2B5EF4-FFF2-40B4-BE49-F238E27FC236}">
                      <a16:creationId xmlns:a16="http://schemas.microsoft.com/office/drawing/2014/main" id="{9DB7245D-8B6A-2D9B-6D77-DF134C4FA534}"/>
                    </a:ext>
                  </a:extLst>
                </p:cNvPr>
                <p:cNvPicPr/>
                <p:nvPr/>
              </p:nvPicPr>
              <p:blipFill>
                <a:blip r:embed="rId11"/>
                <a:stretch>
                  <a:fillRect/>
                </a:stretch>
              </p:blipFill>
              <p:spPr>
                <a:xfrm>
                  <a:off x="2151420" y="2405970"/>
                  <a:ext cx="934920" cy="138960"/>
                </a:xfrm>
                <a:prstGeom prst="rect">
                  <a:avLst/>
                </a:prstGeom>
              </p:spPr>
            </p:pic>
          </mc:Fallback>
        </mc:AlternateContent>
      </p:grpSp>
    </p:spTree>
    <p:extLst>
      <p:ext uri="{BB962C8B-B14F-4D97-AF65-F5344CB8AC3E}">
        <p14:creationId xmlns:p14="http://schemas.microsoft.com/office/powerpoint/2010/main" val="76748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9884F-1D71-9D82-8685-E0E6D3DA6A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E7F7205-64A4-2ED1-751B-CF4AED68EB08}"/>
              </a:ext>
            </a:extLst>
          </p:cNvPr>
          <p:cNvSpPr>
            <a:spLocks noGrp="1"/>
          </p:cNvSpPr>
          <p:nvPr>
            <p:ph type="title"/>
          </p:nvPr>
        </p:nvSpPr>
        <p:spPr>
          <a:xfrm>
            <a:off x="594360" y="584005"/>
            <a:ext cx="10972800" cy="845652"/>
          </a:xfrm>
        </p:spPr>
        <p:txBody>
          <a:bodyPr/>
          <a:lstStyle/>
          <a:p>
            <a:r>
              <a:rPr lang="en-US" dirty="0"/>
              <a:t>Sale Price and Age of the house</a:t>
            </a:r>
          </a:p>
        </p:txBody>
      </p:sp>
      <p:sp>
        <p:nvSpPr>
          <p:cNvPr id="13" name="TextBox 12">
            <a:extLst>
              <a:ext uri="{FF2B5EF4-FFF2-40B4-BE49-F238E27FC236}">
                <a16:creationId xmlns:a16="http://schemas.microsoft.com/office/drawing/2014/main" id="{B798870C-8226-838C-93A0-3831BE9525AD}"/>
              </a:ext>
            </a:extLst>
          </p:cNvPr>
          <p:cNvSpPr txBox="1"/>
          <p:nvPr/>
        </p:nvSpPr>
        <p:spPr>
          <a:xfrm>
            <a:off x="2889250" y="6230161"/>
            <a:ext cx="3756550" cy="646331"/>
          </a:xfrm>
          <a:prstGeom prst="rect">
            <a:avLst/>
          </a:prstGeom>
          <a:noFill/>
        </p:spPr>
        <p:txBody>
          <a:bodyPr wrap="square" rtlCol="0">
            <a:spAutoFit/>
          </a:bodyPr>
          <a:lstStyle/>
          <a:p>
            <a:r>
              <a:rPr lang="en-US" dirty="0">
                <a:solidFill>
                  <a:schemeClr val="bg1"/>
                </a:solidFill>
              </a:rPr>
              <a:t>Outliers: &gt; 5 Acres removed</a:t>
            </a:r>
          </a:p>
          <a:p>
            <a:endParaRPr lang="en-US" dirty="0">
              <a:solidFill>
                <a:schemeClr val="bg1"/>
              </a:solidFill>
            </a:endParaRPr>
          </a:p>
        </p:txBody>
      </p:sp>
      <p:pic>
        <p:nvPicPr>
          <p:cNvPr id="4" name="Picture 3">
            <a:extLst>
              <a:ext uri="{FF2B5EF4-FFF2-40B4-BE49-F238E27FC236}">
                <a16:creationId xmlns:a16="http://schemas.microsoft.com/office/drawing/2014/main" id="{15ACB0B2-980C-6038-5497-9595DECE966D}"/>
              </a:ext>
            </a:extLst>
          </p:cNvPr>
          <p:cNvPicPr>
            <a:picLocks noChangeAspect="1"/>
          </p:cNvPicPr>
          <p:nvPr/>
        </p:nvPicPr>
        <p:blipFill>
          <a:blip r:embed="rId3"/>
          <a:stretch>
            <a:fillRect/>
          </a:stretch>
        </p:blipFill>
        <p:spPr>
          <a:xfrm>
            <a:off x="600075" y="2572854"/>
            <a:ext cx="7164830" cy="3675545"/>
          </a:xfrm>
          <a:prstGeom prst="rect">
            <a:avLst/>
          </a:prstGeom>
        </p:spPr>
      </p:pic>
      <p:grpSp>
        <p:nvGrpSpPr>
          <p:cNvPr id="12" name="Group 11">
            <a:extLst>
              <a:ext uri="{FF2B5EF4-FFF2-40B4-BE49-F238E27FC236}">
                <a16:creationId xmlns:a16="http://schemas.microsoft.com/office/drawing/2014/main" id="{5CEB06B8-E7FE-E74B-3892-6F6A0396A9E7}"/>
              </a:ext>
            </a:extLst>
          </p:cNvPr>
          <p:cNvGrpSpPr/>
          <p:nvPr/>
        </p:nvGrpSpPr>
        <p:grpSpPr>
          <a:xfrm>
            <a:off x="5117820" y="4597030"/>
            <a:ext cx="1557000" cy="1036800"/>
            <a:chOff x="5117820" y="4597030"/>
            <a:chExt cx="1557000" cy="103680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F8A06B8C-335B-FB9D-D737-7F08CC884AF0}"/>
                    </a:ext>
                  </a:extLst>
                </p14:cNvPr>
                <p14:cNvContentPartPr/>
                <p14:nvPr/>
              </p14:nvContentPartPr>
              <p14:xfrm>
                <a:off x="5117820" y="4673350"/>
                <a:ext cx="360" cy="360"/>
              </p14:xfrm>
            </p:contentPart>
          </mc:Choice>
          <mc:Fallback>
            <p:pic>
              <p:nvPicPr>
                <p:cNvPr id="7" name="Ink 6">
                  <a:extLst>
                    <a:ext uri="{FF2B5EF4-FFF2-40B4-BE49-F238E27FC236}">
                      <a16:creationId xmlns:a16="http://schemas.microsoft.com/office/drawing/2014/main" id="{F8A06B8C-335B-FB9D-D737-7F08CC884AF0}"/>
                    </a:ext>
                  </a:extLst>
                </p:cNvPr>
                <p:cNvPicPr/>
                <p:nvPr/>
              </p:nvPicPr>
              <p:blipFill>
                <a:blip r:embed="rId5"/>
                <a:stretch>
                  <a:fillRect/>
                </a:stretch>
              </p:blipFill>
              <p:spPr>
                <a:xfrm>
                  <a:off x="5111700" y="46672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69BD4BD-E444-5657-D308-6A43B269D82F}"/>
                    </a:ext>
                  </a:extLst>
                </p14:cNvPr>
                <p14:cNvContentPartPr/>
                <p14:nvPr/>
              </p14:nvContentPartPr>
              <p14:xfrm>
                <a:off x="5117820" y="4673350"/>
                <a:ext cx="118080" cy="443520"/>
              </p14:xfrm>
            </p:contentPart>
          </mc:Choice>
          <mc:Fallback>
            <p:pic>
              <p:nvPicPr>
                <p:cNvPr id="8" name="Ink 7">
                  <a:extLst>
                    <a:ext uri="{FF2B5EF4-FFF2-40B4-BE49-F238E27FC236}">
                      <a16:creationId xmlns:a16="http://schemas.microsoft.com/office/drawing/2014/main" id="{769BD4BD-E444-5657-D308-6A43B269D82F}"/>
                    </a:ext>
                  </a:extLst>
                </p:cNvPr>
                <p:cNvPicPr/>
                <p:nvPr/>
              </p:nvPicPr>
              <p:blipFill>
                <a:blip r:embed="rId7"/>
                <a:stretch>
                  <a:fillRect/>
                </a:stretch>
              </p:blipFill>
              <p:spPr>
                <a:xfrm>
                  <a:off x="5111700" y="4667230"/>
                  <a:ext cx="13032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59B3D174-A4C2-15D4-5DF4-245D48655869}"/>
                    </a:ext>
                  </a:extLst>
                </p14:cNvPr>
                <p14:cNvContentPartPr/>
                <p14:nvPr/>
              </p14:nvContentPartPr>
              <p14:xfrm>
                <a:off x="5162100" y="4597030"/>
                <a:ext cx="1512720" cy="1036800"/>
              </p14:xfrm>
            </p:contentPart>
          </mc:Choice>
          <mc:Fallback>
            <p:pic>
              <p:nvPicPr>
                <p:cNvPr id="11" name="Ink 10">
                  <a:extLst>
                    <a:ext uri="{FF2B5EF4-FFF2-40B4-BE49-F238E27FC236}">
                      <a16:creationId xmlns:a16="http://schemas.microsoft.com/office/drawing/2014/main" id="{59B3D174-A4C2-15D4-5DF4-245D48655869}"/>
                    </a:ext>
                  </a:extLst>
                </p:cNvPr>
                <p:cNvPicPr/>
                <p:nvPr/>
              </p:nvPicPr>
              <p:blipFill>
                <a:blip r:embed="rId9"/>
                <a:stretch>
                  <a:fillRect/>
                </a:stretch>
              </p:blipFill>
              <p:spPr>
                <a:xfrm>
                  <a:off x="5155980" y="4590910"/>
                  <a:ext cx="1524960" cy="1049040"/>
                </a:xfrm>
                <a:prstGeom prst="rect">
                  <a:avLst/>
                </a:prstGeom>
              </p:spPr>
            </p:pic>
          </mc:Fallback>
        </mc:AlternateContent>
      </p:grpSp>
      <p:sp>
        <p:nvSpPr>
          <p:cNvPr id="16" name="TextBox 15">
            <a:extLst>
              <a:ext uri="{FF2B5EF4-FFF2-40B4-BE49-F238E27FC236}">
                <a16:creationId xmlns:a16="http://schemas.microsoft.com/office/drawing/2014/main" id="{07B3F74C-6DF7-222D-389E-FA4FB2BA8C09}"/>
              </a:ext>
            </a:extLst>
          </p:cNvPr>
          <p:cNvSpPr txBox="1"/>
          <p:nvPr/>
        </p:nvSpPr>
        <p:spPr>
          <a:xfrm>
            <a:off x="6991350" y="4889500"/>
            <a:ext cx="2235200" cy="1477328"/>
          </a:xfrm>
          <a:prstGeom prst="rect">
            <a:avLst/>
          </a:prstGeom>
          <a:noFill/>
        </p:spPr>
        <p:txBody>
          <a:bodyPr wrap="square" rtlCol="0">
            <a:spAutoFit/>
          </a:bodyPr>
          <a:lstStyle/>
          <a:p>
            <a:r>
              <a:rPr lang="en-US" dirty="0">
                <a:solidFill>
                  <a:schemeClr val="bg1"/>
                </a:solidFill>
              </a:rPr>
              <a:t>Outliers</a:t>
            </a:r>
          </a:p>
          <a:p>
            <a:endParaRPr lang="en-US" dirty="0">
              <a:solidFill>
                <a:schemeClr val="bg1"/>
              </a:solidFill>
            </a:endParaRPr>
          </a:p>
          <a:p>
            <a:r>
              <a:rPr lang="en-US" dirty="0">
                <a:solidFill>
                  <a:schemeClr val="bg1"/>
                </a:solidFill>
              </a:rPr>
              <a:t>Weak correlation between age and Close Price</a:t>
            </a:r>
          </a:p>
        </p:txBody>
      </p:sp>
    </p:spTree>
    <p:extLst>
      <p:ext uri="{BB962C8B-B14F-4D97-AF65-F5344CB8AC3E}">
        <p14:creationId xmlns:p14="http://schemas.microsoft.com/office/powerpoint/2010/main" val="403936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515CB-C673-EF23-97AB-FC4381875ED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E379C6-5B5C-9A38-0273-F3D577852F33}"/>
              </a:ext>
            </a:extLst>
          </p:cNvPr>
          <p:cNvSpPr>
            <a:spLocks noGrp="1"/>
          </p:cNvSpPr>
          <p:nvPr>
            <p:ph type="title"/>
          </p:nvPr>
        </p:nvSpPr>
        <p:spPr>
          <a:xfrm>
            <a:off x="594360" y="584005"/>
            <a:ext cx="10972800" cy="845652"/>
          </a:xfrm>
        </p:spPr>
        <p:txBody>
          <a:bodyPr/>
          <a:lstStyle/>
          <a:p>
            <a:r>
              <a:rPr lang="en-US" dirty="0"/>
              <a:t>Impact of Pool on Prices</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E058713-C033-66A4-0B39-6B637D048206}"/>
                  </a:ext>
                </a:extLst>
              </p14:cNvPr>
              <p14:cNvContentPartPr/>
              <p14:nvPr/>
            </p14:nvContentPartPr>
            <p14:xfrm>
              <a:off x="3549660" y="1809810"/>
              <a:ext cx="360" cy="360"/>
            </p14:xfrm>
          </p:contentPart>
        </mc:Choice>
        <mc:Fallback>
          <p:pic>
            <p:nvPicPr>
              <p:cNvPr id="6" name="Ink 5">
                <a:extLst>
                  <a:ext uri="{FF2B5EF4-FFF2-40B4-BE49-F238E27FC236}">
                    <a16:creationId xmlns:a16="http://schemas.microsoft.com/office/drawing/2014/main" id="{2E058713-C033-66A4-0B39-6B637D048206}"/>
                  </a:ext>
                </a:extLst>
              </p:cNvPr>
              <p:cNvPicPr/>
              <p:nvPr/>
            </p:nvPicPr>
            <p:blipFill>
              <a:blip r:embed="rId4"/>
              <a:stretch>
                <a:fillRect/>
              </a:stretch>
            </p:blipFill>
            <p:spPr>
              <a:xfrm>
                <a:off x="3543540" y="1803690"/>
                <a:ext cx="12600" cy="12600"/>
              </a:xfrm>
              <a:prstGeom prst="rect">
                <a:avLst/>
              </a:prstGeom>
            </p:spPr>
          </p:pic>
        </mc:Fallback>
      </mc:AlternateContent>
      <p:pic>
        <p:nvPicPr>
          <p:cNvPr id="4" name="Picture 3">
            <a:extLst>
              <a:ext uri="{FF2B5EF4-FFF2-40B4-BE49-F238E27FC236}">
                <a16:creationId xmlns:a16="http://schemas.microsoft.com/office/drawing/2014/main" id="{916E7602-2452-1883-1D11-8F1CF8A361FD}"/>
              </a:ext>
            </a:extLst>
          </p:cNvPr>
          <p:cNvPicPr>
            <a:picLocks noChangeAspect="1"/>
          </p:cNvPicPr>
          <p:nvPr/>
        </p:nvPicPr>
        <p:blipFill>
          <a:blip r:embed="rId5"/>
          <a:stretch>
            <a:fillRect/>
          </a:stretch>
        </p:blipFill>
        <p:spPr>
          <a:xfrm>
            <a:off x="326057" y="2452650"/>
            <a:ext cx="5318967" cy="3482735"/>
          </a:xfrm>
          <a:prstGeom prst="rect">
            <a:avLst/>
          </a:prstGeom>
        </p:spPr>
      </p:pic>
      <p:graphicFrame>
        <p:nvGraphicFramePr>
          <p:cNvPr id="8" name="Table 7">
            <a:extLst>
              <a:ext uri="{FF2B5EF4-FFF2-40B4-BE49-F238E27FC236}">
                <a16:creationId xmlns:a16="http://schemas.microsoft.com/office/drawing/2014/main" id="{FDE6822B-535C-5CEF-DF2E-903E7A5EB2A6}"/>
              </a:ext>
            </a:extLst>
          </p:cNvPr>
          <p:cNvGraphicFramePr>
            <a:graphicFrameLocks noGrp="1"/>
          </p:cNvGraphicFramePr>
          <p:nvPr>
            <p:extLst>
              <p:ext uri="{D42A27DB-BD31-4B8C-83A1-F6EECF244321}">
                <p14:modId xmlns:p14="http://schemas.microsoft.com/office/powerpoint/2010/main" val="640861287"/>
              </p:ext>
            </p:extLst>
          </p:nvPr>
        </p:nvGraphicFramePr>
        <p:xfrm>
          <a:off x="5124450" y="2694516"/>
          <a:ext cx="5473698" cy="1112520"/>
        </p:xfrm>
        <a:graphic>
          <a:graphicData uri="http://schemas.openxmlformats.org/drawingml/2006/table">
            <a:tbl>
              <a:tblPr firstRow="1" firstCol="1" bandRow="1">
                <a:tableStyleId>{8A107856-5554-42FB-B03E-39F5DBC370BA}</a:tableStyleId>
              </a:tblPr>
              <a:tblGrid>
                <a:gridCol w="1824566">
                  <a:extLst>
                    <a:ext uri="{9D8B030D-6E8A-4147-A177-3AD203B41FA5}">
                      <a16:colId xmlns:a16="http://schemas.microsoft.com/office/drawing/2014/main" val="2538194373"/>
                    </a:ext>
                  </a:extLst>
                </a:gridCol>
                <a:gridCol w="1824566">
                  <a:extLst>
                    <a:ext uri="{9D8B030D-6E8A-4147-A177-3AD203B41FA5}">
                      <a16:colId xmlns:a16="http://schemas.microsoft.com/office/drawing/2014/main" val="3921540213"/>
                    </a:ext>
                  </a:extLst>
                </a:gridCol>
                <a:gridCol w="1824566">
                  <a:extLst>
                    <a:ext uri="{9D8B030D-6E8A-4147-A177-3AD203B41FA5}">
                      <a16:colId xmlns:a16="http://schemas.microsoft.com/office/drawing/2014/main" val="2872685910"/>
                    </a:ext>
                  </a:extLst>
                </a:gridCol>
              </a:tblGrid>
              <a:tr h="370840">
                <a:tc>
                  <a:txBody>
                    <a:bodyPr/>
                    <a:lstStyle/>
                    <a:p>
                      <a:endParaRPr lang="en-US"/>
                    </a:p>
                  </a:txBody>
                  <a:tcPr/>
                </a:tc>
                <a:tc>
                  <a:txBody>
                    <a:bodyPr/>
                    <a:lstStyle/>
                    <a:p>
                      <a:r>
                        <a:rPr lang="en-US" dirty="0"/>
                        <a:t>With Pool</a:t>
                      </a:r>
                    </a:p>
                  </a:txBody>
                  <a:tcPr/>
                </a:tc>
                <a:tc>
                  <a:txBody>
                    <a:bodyPr/>
                    <a:lstStyle/>
                    <a:p>
                      <a:r>
                        <a:rPr lang="en-US" b="1" dirty="0"/>
                        <a:t>Without Pool</a:t>
                      </a:r>
                    </a:p>
                  </a:txBody>
                  <a:tcPr/>
                </a:tc>
                <a:extLst>
                  <a:ext uri="{0D108BD9-81ED-4DB2-BD59-A6C34878D82A}">
                    <a16:rowId xmlns:a16="http://schemas.microsoft.com/office/drawing/2014/main" val="2266997637"/>
                  </a:ext>
                </a:extLst>
              </a:tr>
              <a:tr h="370840">
                <a:tc>
                  <a:txBody>
                    <a:bodyPr/>
                    <a:lstStyle/>
                    <a:p>
                      <a:r>
                        <a:rPr lang="en-US" dirty="0"/>
                        <a:t>Price / SqFt</a:t>
                      </a:r>
                    </a:p>
                  </a:txBody>
                  <a:tcPr/>
                </a:tc>
                <a:tc>
                  <a:txBody>
                    <a:bodyPr/>
                    <a:lstStyle/>
                    <a:p>
                      <a:r>
                        <a:rPr lang="en-US" dirty="0"/>
                        <a:t>240</a:t>
                      </a:r>
                    </a:p>
                  </a:txBody>
                  <a:tcPr/>
                </a:tc>
                <a:tc>
                  <a:txBody>
                    <a:bodyPr/>
                    <a:lstStyle/>
                    <a:p>
                      <a:r>
                        <a:rPr lang="en-US" dirty="0"/>
                        <a:t>214</a:t>
                      </a:r>
                    </a:p>
                  </a:txBody>
                  <a:tcPr/>
                </a:tc>
                <a:extLst>
                  <a:ext uri="{0D108BD9-81ED-4DB2-BD59-A6C34878D82A}">
                    <a16:rowId xmlns:a16="http://schemas.microsoft.com/office/drawing/2014/main" val="1523162277"/>
                  </a:ext>
                </a:extLst>
              </a:tr>
              <a:tr h="370840">
                <a:tc>
                  <a:txBody>
                    <a:bodyPr/>
                    <a:lstStyle/>
                    <a:p>
                      <a:r>
                        <a:rPr lang="en-US" dirty="0"/>
                        <a:t>Sale Price</a:t>
                      </a:r>
                    </a:p>
                  </a:txBody>
                  <a:tcPr/>
                </a:tc>
                <a:tc>
                  <a:txBody>
                    <a:bodyPr/>
                    <a:lstStyle/>
                    <a:p>
                      <a:r>
                        <a:rPr lang="en-US" dirty="0"/>
                        <a:t>804k</a:t>
                      </a:r>
                    </a:p>
                  </a:txBody>
                  <a:tcPr/>
                </a:tc>
                <a:tc>
                  <a:txBody>
                    <a:bodyPr/>
                    <a:lstStyle/>
                    <a:p>
                      <a:r>
                        <a:rPr lang="en-US" dirty="0"/>
                        <a:t>514k</a:t>
                      </a:r>
                    </a:p>
                  </a:txBody>
                  <a:tcPr/>
                </a:tc>
                <a:extLst>
                  <a:ext uri="{0D108BD9-81ED-4DB2-BD59-A6C34878D82A}">
                    <a16:rowId xmlns:a16="http://schemas.microsoft.com/office/drawing/2014/main" val="2665969003"/>
                  </a:ext>
                </a:extLst>
              </a:tr>
            </a:tbl>
          </a:graphicData>
        </a:graphic>
      </p:graphicFrame>
    </p:spTree>
    <p:extLst>
      <p:ext uri="{BB962C8B-B14F-4D97-AF65-F5344CB8AC3E}">
        <p14:creationId xmlns:p14="http://schemas.microsoft.com/office/powerpoint/2010/main" val="392537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08D40-6117-5D72-0EEA-14407DAE937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E12F2C-6979-5FC9-D862-878EDD7B00F2}"/>
              </a:ext>
            </a:extLst>
          </p:cNvPr>
          <p:cNvSpPr>
            <a:spLocks noGrp="1"/>
          </p:cNvSpPr>
          <p:nvPr>
            <p:ph type="title"/>
          </p:nvPr>
        </p:nvSpPr>
        <p:spPr>
          <a:xfrm>
            <a:off x="594360" y="584005"/>
            <a:ext cx="10972800" cy="845652"/>
          </a:xfrm>
        </p:spPr>
        <p:txBody>
          <a:bodyPr/>
          <a:lstStyle/>
          <a:p>
            <a:r>
              <a:rPr lang="en-US" dirty="0"/>
              <a:t>Impact of Number of Bedrooms on House Prices</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757BB77-9D13-F3DF-0C55-1226011570D0}"/>
                  </a:ext>
                </a:extLst>
              </p14:cNvPr>
              <p14:cNvContentPartPr/>
              <p14:nvPr/>
            </p14:nvContentPartPr>
            <p14:xfrm>
              <a:off x="3549660" y="1809810"/>
              <a:ext cx="360" cy="360"/>
            </p14:xfrm>
          </p:contentPart>
        </mc:Choice>
        <mc:Fallback>
          <p:pic>
            <p:nvPicPr>
              <p:cNvPr id="6" name="Ink 5">
                <a:extLst>
                  <a:ext uri="{FF2B5EF4-FFF2-40B4-BE49-F238E27FC236}">
                    <a16:creationId xmlns:a16="http://schemas.microsoft.com/office/drawing/2014/main" id="{5757BB77-9D13-F3DF-0C55-1226011570D0}"/>
                  </a:ext>
                </a:extLst>
              </p:cNvPr>
              <p:cNvPicPr/>
              <p:nvPr/>
            </p:nvPicPr>
            <p:blipFill>
              <a:blip r:embed="rId4"/>
              <a:stretch>
                <a:fillRect/>
              </a:stretch>
            </p:blipFill>
            <p:spPr>
              <a:xfrm>
                <a:off x="3543540" y="1803690"/>
                <a:ext cx="12600" cy="12600"/>
              </a:xfrm>
              <a:prstGeom prst="rect">
                <a:avLst/>
              </a:prstGeom>
            </p:spPr>
          </p:pic>
        </mc:Fallback>
      </mc:AlternateContent>
      <p:pic>
        <p:nvPicPr>
          <p:cNvPr id="5" name="Picture 4">
            <a:extLst>
              <a:ext uri="{FF2B5EF4-FFF2-40B4-BE49-F238E27FC236}">
                <a16:creationId xmlns:a16="http://schemas.microsoft.com/office/drawing/2014/main" id="{BCEBCD34-7C3B-EEC5-011B-C6D9EEBB3768}"/>
              </a:ext>
            </a:extLst>
          </p:cNvPr>
          <p:cNvPicPr>
            <a:picLocks noChangeAspect="1"/>
          </p:cNvPicPr>
          <p:nvPr/>
        </p:nvPicPr>
        <p:blipFill>
          <a:blip r:embed="rId5"/>
          <a:stretch>
            <a:fillRect/>
          </a:stretch>
        </p:blipFill>
        <p:spPr>
          <a:xfrm>
            <a:off x="120650" y="2813770"/>
            <a:ext cx="7725396" cy="3758480"/>
          </a:xfrm>
          <a:prstGeom prst="rect">
            <a:avLst/>
          </a:prstGeom>
        </p:spPr>
      </p:pic>
      <p:sp>
        <p:nvSpPr>
          <p:cNvPr id="7" name="TextBox 6">
            <a:extLst>
              <a:ext uri="{FF2B5EF4-FFF2-40B4-BE49-F238E27FC236}">
                <a16:creationId xmlns:a16="http://schemas.microsoft.com/office/drawing/2014/main" id="{7110B248-30E4-2F6E-30C3-908445D29328}"/>
              </a:ext>
            </a:extLst>
          </p:cNvPr>
          <p:cNvSpPr txBox="1"/>
          <p:nvPr/>
        </p:nvSpPr>
        <p:spPr>
          <a:xfrm>
            <a:off x="8102600" y="3680936"/>
            <a:ext cx="3714750" cy="2031325"/>
          </a:xfrm>
          <a:prstGeom prst="rect">
            <a:avLst/>
          </a:prstGeom>
          <a:noFill/>
        </p:spPr>
        <p:txBody>
          <a:bodyPr wrap="square" rtlCol="0">
            <a:spAutoFit/>
          </a:bodyPr>
          <a:lstStyle/>
          <a:p>
            <a:r>
              <a:rPr lang="en-US" dirty="0">
                <a:solidFill>
                  <a:schemeClr val="bg1"/>
                </a:solidFill>
              </a:rPr>
              <a:t>Definite increase in mean Sales Price as number of Bedrooms increase.</a:t>
            </a:r>
          </a:p>
          <a:p>
            <a:endParaRPr lang="en-US" dirty="0">
              <a:solidFill>
                <a:schemeClr val="bg1"/>
              </a:solidFill>
            </a:endParaRPr>
          </a:p>
          <a:p>
            <a:r>
              <a:rPr lang="en-US" dirty="0">
                <a:solidFill>
                  <a:schemeClr val="bg1"/>
                </a:solidFill>
              </a:rPr>
              <a:t>There were very few (1 to 3) observations for homes with 1,7,8 and 32 bedrooms so deleted those.</a:t>
            </a:r>
          </a:p>
        </p:txBody>
      </p:sp>
    </p:spTree>
    <p:extLst>
      <p:ext uri="{BB962C8B-B14F-4D97-AF65-F5344CB8AC3E}">
        <p14:creationId xmlns:p14="http://schemas.microsoft.com/office/powerpoint/2010/main" val="215230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5A213-C51B-0786-99D3-27A2DDDDC36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E8637E-EC58-07C4-6FC9-933AB3FAFF29}"/>
              </a:ext>
            </a:extLst>
          </p:cNvPr>
          <p:cNvSpPr>
            <a:spLocks noGrp="1"/>
          </p:cNvSpPr>
          <p:nvPr>
            <p:ph type="title"/>
          </p:nvPr>
        </p:nvSpPr>
        <p:spPr>
          <a:xfrm>
            <a:off x="594360" y="584005"/>
            <a:ext cx="10972800" cy="845652"/>
          </a:xfrm>
        </p:spPr>
        <p:txBody>
          <a:bodyPr/>
          <a:lstStyle/>
          <a:p>
            <a:r>
              <a:rPr lang="en-US" dirty="0"/>
              <a:t>Impact of Number of Bedrooms on House Prices</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68E15EF-5FA6-8784-FDE9-5DBD6D03DBCC}"/>
                  </a:ext>
                </a:extLst>
              </p14:cNvPr>
              <p14:cNvContentPartPr/>
              <p14:nvPr/>
            </p14:nvContentPartPr>
            <p14:xfrm>
              <a:off x="3549660" y="1809810"/>
              <a:ext cx="360" cy="360"/>
            </p14:xfrm>
          </p:contentPart>
        </mc:Choice>
        <mc:Fallback>
          <p:pic>
            <p:nvPicPr>
              <p:cNvPr id="6" name="Ink 5">
                <a:extLst>
                  <a:ext uri="{FF2B5EF4-FFF2-40B4-BE49-F238E27FC236}">
                    <a16:creationId xmlns:a16="http://schemas.microsoft.com/office/drawing/2014/main" id="{168E15EF-5FA6-8784-FDE9-5DBD6D03DBCC}"/>
                  </a:ext>
                </a:extLst>
              </p:cNvPr>
              <p:cNvPicPr/>
              <p:nvPr/>
            </p:nvPicPr>
            <p:blipFill>
              <a:blip r:embed="rId4"/>
              <a:stretch>
                <a:fillRect/>
              </a:stretch>
            </p:blipFill>
            <p:spPr>
              <a:xfrm>
                <a:off x="3543540" y="1803690"/>
                <a:ext cx="12600" cy="12600"/>
              </a:xfrm>
              <a:prstGeom prst="rect">
                <a:avLst/>
              </a:prstGeom>
            </p:spPr>
          </p:pic>
        </mc:Fallback>
      </mc:AlternateContent>
      <p:sp>
        <p:nvSpPr>
          <p:cNvPr id="7" name="TextBox 6">
            <a:extLst>
              <a:ext uri="{FF2B5EF4-FFF2-40B4-BE49-F238E27FC236}">
                <a16:creationId xmlns:a16="http://schemas.microsoft.com/office/drawing/2014/main" id="{730561D0-91A0-5F4E-56A4-C8691AF99F8A}"/>
              </a:ext>
            </a:extLst>
          </p:cNvPr>
          <p:cNvSpPr txBox="1"/>
          <p:nvPr/>
        </p:nvSpPr>
        <p:spPr>
          <a:xfrm>
            <a:off x="8102600" y="3680936"/>
            <a:ext cx="3714750" cy="923330"/>
          </a:xfrm>
          <a:prstGeom prst="rect">
            <a:avLst/>
          </a:prstGeom>
          <a:noFill/>
        </p:spPr>
        <p:txBody>
          <a:bodyPr wrap="square" rtlCol="0">
            <a:spAutoFit/>
          </a:bodyPr>
          <a:lstStyle/>
          <a:p>
            <a:r>
              <a:rPr lang="en-US" dirty="0">
                <a:solidFill>
                  <a:schemeClr val="bg1"/>
                </a:solidFill>
              </a:rPr>
              <a:t>Definite increase in mean Sales Price as number of bathrooms increase.</a:t>
            </a:r>
          </a:p>
        </p:txBody>
      </p:sp>
      <p:pic>
        <p:nvPicPr>
          <p:cNvPr id="4" name="Picture 3">
            <a:extLst>
              <a:ext uri="{FF2B5EF4-FFF2-40B4-BE49-F238E27FC236}">
                <a16:creationId xmlns:a16="http://schemas.microsoft.com/office/drawing/2014/main" id="{950BB74F-2CFA-C023-D72D-BD87244C3C8F}"/>
              </a:ext>
            </a:extLst>
          </p:cNvPr>
          <p:cNvPicPr>
            <a:picLocks noChangeAspect="1"/>
          </p:cNvPicPr>
          <p:nvPr/>
        </p:nvPicPr>
        <p:blipFill>
          <a:blip r:embed="rId5"/>
          <a:stretch>
            <a:fillRect/>
          </a:stretch>
        </p:blipFill>
        <p:spPr>
          <a:xfrm>
            <a:off x="117438" y="2578820"/>
            <a:ext cx="7985162" cy="4279180"/>
          </a:xfrm>
          <a:prstGeom prst="rect">
            <a:avLst/>
          </a:prstGeom>
        </p:spPr>
      </p:pic>
    </p:spTree>
    <p:extLst>
      <p:ext uri="{BB962C8B-B14F-4D97-AF65-F5344CB8AC3E}">
        <p14:creationId xmlns:p14="http://schemas.microsoft.com/office/powerpoint/2010/main" val="86700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3D5F3-CA98-8575-B46B-4D06E2A6E3D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3A5E3F0-55E3-76D3-D9CB-7C2BBB64B34E}"/>
              </a:ext>
            </a:extLst>
          </p:cNvPr>
          <p:cNvSpPr>
            <a:spLocks noGrp="1"/>
          </p:cNvSpPr>
          <p:nvPr>
            <p:ph type="title"/>
          </p:nvPr>
        </p:nvSpPr>
        <p:spPr>
          <a:xfrm>
            <a:off x="594360" y="584005"/>
            <a:ext cx="10972800" cy="845652"/>
          </a:xfrm>
        </p:spPr>
        <p:txBody>
          <a:bodyPr/>
          <a:lstStyle/>
          <a:p>
            <a:r>
              <a:rPr lang="en-US" dirty="0"/>
              <a:t>Impact of School District/City on Sale Prices</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D8BE3C8-6075-0437-8268-64644EC804D5}"/>
                  </a:ext>
                </a:extLst>
              </p14:cNvPr>
              <p14:cNvContentPartPr/>
              <p14:nvPr/>
            </p14:nvContentPartPr>
            <p14:xfrm>
              <a:off x="3549660" y="1809810"/>
              <a:ext cx="360" cy="360"/>
            </p14:xfrm>
          </p:contentPart>
        </mc:Choice>
        <mc:Fallback>
          <p:pic>
            <p:nvPicPr>
              <p:cNvPr id="6" name="Ink 5">
                <a:extLst>
                  <a:ext uri="{FF2B5EF4-FFF2-40B4-BE49-F238E27FC236}">
                    <a16:creationId xmlns:a16="http://schemas.microsoft.com/office/drawing/2014/main" id="{8D8BE3C8-6075-0437-8268-64644EC804D5}"/>
                  </a:ext>
                </a:extLst>
              </p:cNvPr>
              <p:cNvPicPr/>
              <p:nvPr/>
            </p:nvPicPr>
            <p:blipFill>
              <a:blip r:embed="rId4"/>
              <a:stretch>
                <a:fillRect/>
              </a:stretch>
            </p:blipFill>
            <p:spPr>
              <a:xfrm>
                <a:off x="3543540" y="1803690"/>
                <a:ext cx="12600" cy="12600"/>
              </a:xfrm>
              <a:prstGeom prst="rect">
                <a:avLst/>
              </a:prstGeom>
            </p:spPr>
          </p:pic>
        </mc:Fallback>
      </mc:AlternateContent>
      <p:pic>
        <p:nvPicPr>
          <p:cNvPr id="5" name="Picture 4">
            <a:extLst>
              <a:ext uri="{FF2B5EF4-FFF2-40B4-BE49-F238E27FC236}">
                <a16:creationId xmlns:a16="http://schemas.microsoft.com/office/drawing/2014/main" id="{AF1F1CAF-3DAC-7108-2CCA-1C9D2B567CDC}"/>
              </a:ext>
            </a:extLst>
          </p:cNvPr>
          <p:cNvPicPr>
            <a:picLocks noChangeAspect="1"/>
          </p:cNvPicPr>
          <p:nvPr/>
        </p:nvPicPr>
        <p:blipFill>
          <a:blip r:embed="rId5"/>
          <a:stretch>
            <a:fillRect/>
          </a:stretch>
        </p:blipFill>
        <p:spPr>
          <a:xfrm>
            <a:off x="69850" y="2190323"/>
            <a:ext cx="10972440" cy="3969177"/>
          </a:xfrm>
          <a:prstGeom prst="rect">
            <a:avLst/>
          </a:prstGeom>
        </p:spPr>
      </p:pic>
      <p:sp>
        <p:nvSpPr>
          <p:cNvPr id="8" name="TextBox 7">
            <a:extLst>
              <a:ext uri="{FF2B5EF4-FFF2-40B4-BE49-F238E27FC236}">
                <a16:creationId xmlns:a16="http://schemas.microsoft.com/office/drawing/2014/main" id="{555FD2A5-E802-706F-5122-F07FCA86AB6D}"/>
              </a:ext>
            </a:extLst>
          </p:cNvPr>
          <p:cNvSpPr txBox="1"/>
          <p:nvPr/>
        </p:nvSpPr>
        <p:spPr>
          <a:xfrm>
            <a:off x="594360" y="6273800"/>
            <a:ext cx="4250330" cy="369332"/>
          </a:xfrm>
          <a:prstGeom prst="rect">
            <a:avLst/>
          </a:prstGeom>
          <a:noFill/>
        </p:spPr>
        <p:txBody>
          <a:bodyPr wrap="square" rtlCol="0">
            <a:spAutoFit/>
          </a:bodyPr>
          <a:lstStyle/>
          <a:p>
            <a:r>
              <a:rPr lang="en-US" dirty="0">
                <a:solidFill>
                  <a:schemeClr val="bg1"/>
                </a:solidFill>
              </a:rPr>
              <a:t>Some Variance in mean due to cities</a:t>
            </a:r>
          </a:p>
        </p:txBody>
      </p:sp>
    </p:spTree>
    <p:extLst>
      <p:ext uri="{BB962C8B-B14F-4D97-AF65-F5344CB8AC3E}">
        <p14:creationId xmlns:p14="http://schemas.microsoft.com/office/powerpoint/2010/main" val="970426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D0CBD-187F-BD8E-4E2C-921CCFD9CB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27AFC6-7F38-859E-A53D-C81EA8BD2F74}"/>
              </a:ext>
            </a:extLst>
          </p:cNvPr>
          <p:cNvSpPr>
            <a:spLocks noGrp="1"/>
          </p:cNvSpPr>
          <p:nvPr>
            <p:ph type="title"/>
          </p:nvPr>
        </p:nvSpPr>
        <p:spPr>
          <a:xfrm>
            <a:off x="609600" y="969450"/>
            <a:ext cx="10972800" cy="845652"/>
          </a:xfrm>
        </p:spPr>
        <p:txBody>
          <a:bodyPr/>
          <a:lstStyle/>
          <a:p>
            <a:r>
              <a:rPr lang="en-US" dirty="0"/>
              <a:t>Prediction Models: Set up and Evaluation</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3D6E71D-A551-E4BD-08A2-A0EF1EE83FB8}"/>
                  </a:ext>
                </a:extLst>
              </p14:cNvPr>
              <p14:cNvContentPartPr/>
              <p14:nvPr/>
            </p14:nvContentPartPr>
            <p14:xfrm>
              <a:off x="3549660" y="1809810"/>
              <a:ext cx="360" cy="360"/>
            </p14:xfrm>
          </p:contentPart>
        </mc:Choice>
        <mc:Fallback>
          <p:pic>
            <p:nvPicPr>
              <p:cNvPr id="6" name="Ink 5">
                <a:extLst>
                  <a:ext uri="{FF2B5EF4-FFF2-40B4-BE49-F238E27FC236}">
                    <a16:creationId xmlns:a16="http://schemas.microsoft.com/office/drawing/2014/main" id="{23D6E71D-A551-E4BD-08A2-A0EF1EE83FB8}"/>
                  </a:ext>
                </a:extLst>
              </p:cNvPr>
              <p:cNvPicPr/>
              <p:nvPr/>
            </p:nvPicPr>
            <p:blipFill>
              <a:blip r:embed="rId4"/>
              <a:stretch>
                <a:fillRect/>
              </a:stretch>
            </p:blipFill>
            <p:spPr>
              <a:xfrm>
                <a:off x="3543540" y="1803690"/>
                <a:ext cx="12600" cy="12600"/>
              </a:xfrm>
              <a:prstGeom prst="rect">
                <a:avLst/>
              </a:prstGeom>
            </p:spPr>
          </p:pic>
        </mc:Fallback>
      </mc:AlternateContent>
      <p:graphicFrame>
        <p:nvGraphicFramePr>
          <p:cNvPr id="2" name="Table 1">
            <a:extLst>
              <a:ext uri="{FF2B5EF4-FFF2-40B4-BE49-F238E27FC236}">
                <a16:creationId xmlns:a16="http://schemas.microsoft.com/office/drawing/2014/main" id="{B6BE4619-840E-B607-CA92-BB3555F2B8A9}"/>
              </a:ext>
            </a:extLst>
          </p:cNvPr>
          <p:cNvGraphicFramePr>
            <a:graphicFrameLocks noGrp="1"/>
          </p:cNvGraphicFramePr>
          <p:nvPr>
            <p:extLst>
              <p:ext uri="{D42A27DB-BD31-4B8C-83A1-F6EECF244321}">
                <p14:modId xmlns:p14="http://schemas.microsoft.com/office/powerpoint/2010/main" val="4203463049"/>
              </p:ext>
            </p:extLst>
          </p:nvPr>
        </p:nvGraphicFramePr>
        <p:xfrm>
          <a:off x="431800" y="2645238"/>
          <a:ext cx="11474449" cy="3997960"/>
        </p:xfrm>
        <a:graphic>
          <a:graphicData uri="http://schemas.openxmlformats.org/drawingml/2006/table">
            <a:tbl>
              <a:tblPr firstRow="1" firstCol="1" bandRow="1">
                <a:tableStyleId>{8A107856-5554-42FB-B03E-39F5DBC370BA}</a:tableStyleId>
              </a:tblPr>
              <a:tblGrid>
                <a:gridCol w="1962150">
                  <a:extLst>
                    <a:ext uri="{9D8B030D-6E8A-4147-A177-3AD203B41FA5}">
                      <a16:colId xmlns:a16="http://schemas.microsoft.com/office/drawing/2014/main" val="3333438282"/>
                    </a:ext>
                  </a:extLst>
                </a:gridCol>
                <a:gridCol w="4889500">
                  <a:extLst>
                    <a:ext uri="{9D8B030D-6E8A-4147-A177-3AD203B41FA5}">
                      <a16:colId xmlns:a16="http://schemas.microsoft.com/office/drawing/2014/main" val="2617864190"/>
                    </a:ext>
                  </a:extLst>
                </a:gridCol>
                <a:gridCol w="1244600">
                  <a:extLst>
                    <a:ext uri="{9D8B030D-6E8A-4147-A177-3AD203B41FA5}">
                      <a16:colId xmlns:a16="http://schemas.microsoft.com/office/drawing/2014/main" val="4018297509"/>
                    </a:ext>
                  </a:extLst>
                </a:gridCol>
                <a:gridCol w="1045166">
                  <a:extLst>
                    <a:ext uri="{9D8B030D-6E8A-4147-A177-3AD203B41FA5}">
                      <a16:colId xmlns:a16="http://schemas.microsoft.com/office/drawing/2014/main" val="2937488744"/>
                    </a:ext>
                  </a:extLst>
                </a:gridCol>
                <a:gridCol w="2333033">
                  <a:extLst>
                    <a:ext uri="{9D8B030D-6E8A-4147-A177-3AD203B41FA5}">
                      <a16:colId xmlns:a16="http://schemas.microsoft.com/office/drawing/2014/main" val="1235532661"/>
                    </a:ext>
                  </a:extLst>
                </a:gridCol>
              </a:tblGrid>
              <a:tr h="370840">
                <a:tc>
                  <a:txBody>
                    <a:bodyPr/>
                    <a:lstStyle/>
                    <a:p>
                      <a:r>
                        <a:rPr lang="en-US" sz="1600" dirty="0"/>
                        <a:t>Model</a:t>
                      </a:r>
                    </a:p>
                  </a:txBody>
                  <a:tcPr/>
                </a:tc>
                <a:tc>
                  <a:txBody>
                    <a:bodyPr/>
                    <a:lstStyle/>
                    <a:p>
                      <a:r>
                        <a:rPr lang="en-US" sz="1600" dirty="0"/>
                        <a:t>Features</a:t>
                      </a:r>
                    </a:p>
                  </a:txBody>
                  <a:tcPr/>
                </a:tc>
                <a:tc>
                  <a:txBody>
                    <a:bodyPr/>
                    <a:lstStyle/>
                    <a:p>
                      <a:r>
                        <a:rPr lang="en-US" sz="1600" dirty="0"/>
                        <a:t>Training Accuracy</a:t>
                      </a:r>
                    </a:p>
                  </a:txBody>
                  <a:tcPr/>
                </a:tc>
                <a:tc>
                  <a:txBody>
                    <a:bodyPr/>
                    <a:lstStyle/>
                    <a:p>
                      <a:r>
                        <a:rPr lang="en-US" sz="1600" dirty="0"/>
                        <a:t>Test Accuracy</a:t>
                      </a:r>
                    </a:p>
                  </a:txBody>
                  <a:tcPr/>
                </a:tc>
                <a:tc>
                  <a:txBody>
                    <a:bodyPr/>
                    <a:lstStyle/>
                    <a:p>
                      <a:r>
                        <a:rPr lang="en-US" sz="1600" dirty="0"/>
                        <a:t>Hyper parameters</a:t>
                      </a:r>
                    </a:p>
                  </a:txBody>
                  <a:tcPr/>
                </a:tc>
                <a:extLst>
                  <a:ext uri="{0D108BD9-81ED-4DB2-BD59-A6C34878D82A}">
                    <a16:rowId xmlns:a16="http://schemas.microsoft.com/office/drawing/2014/main" val="3639775633"/>
                  </a:ext>
                </a:extLst>
              </a:tr>
              <a:tr h="370840">
                <a:tc>
                  <a:txBody>
                    <a:bodyPr/>
                    <a:lstStyle/>
                    <a:p>
                      <a:r>
                        <a:rPr lang="en-US" sz="1600" dirty="0"/>
                        <a:t>Linear Regression</a:t>
                      </a:r>
                    </a:p>
                  </a:txBody>
                  <a:tcPr/>
                </a:tc>
                <a:tc>
                  <a:txBody>
                    <a:bodyPr/>
                    <a:lstStyle/>
                    <a:p>
                      <a:r>
                        <a:rPr lang="en-US" sz="1600" dirty="0"/>
                        <a:t>SqFt, Acres, Age,  Beds, Baths, Pool, City</a:t>
                      </a:r>
                    </a:p>
                  </a:txBody>
                  <a:tcPr/>
                </a:tc>
                <a:tc>
                  <a:txBody>
                    <a:bodyPr/>
                    <a:lstStyle/>
                    <a:p>
                      <a:r>
                        <a:rPr lang="en-US" sz="1600" dirty="0"/>
                        <a:t>80.2%</a:t>
                      </a:r>
                    </a:p>
                  </a:txBody>
                  <a:tcPr/>
                </a:tc>
                <a:tc>
                  <a:txBody>
                    <a:bodyPr/>
                    <a:lstStyle/>
                    <a:p>
                      <a:r>
                        <a:rPr lang="en-US" sz="1600" dirty="0"/>
                        <a:t>79.6%</a:t>
                      </a:r>
                    </a:p>
                  </a:txBody>
                  <a:tcPr/>
                </a:tc>
                <a:tc>
                  <a:txBody>
                    <a:bodyPr/>
                    <a:lstStyle/>
                    <a:p>
                      <a:endParaRPr lang="en-US" sz="1600" dirty="0"/>
                    </a:p>
                  </a:txBody>
                  <a:tcPr/>
                </a:tc>
                <a:extLst>
                  <a:ext uri="{0D108BD9-81ED-4DB2-BD59-A6C34878D82A}">
                    <a16:rowId xmlns:a16="http://schemas.microsoft.com/office/drawing/2014/main" val="1240230190"/>
                  </a:ext>
                </a:extLst>
              </a:tr>
              <a:tr h="370840">
                <a:tc>
                  <a:txBody>
                    <a:bodyPr/>
                    <a:lstStyle/>
                    <a:p>
                      <a:r>
                        <a:rPr lang="en-US" sz="1600" dirty="0"/>
                        <a:t>KNN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SqFt, Acres, Age,  Beds, Baths, Pool, City, Days, School District</a:t>
                      </a:r>
                    </a:p>
                    <a:p>
                      <a:endParaRPr lang="en-US" sz="1600" dirty="0"/>
                    </a:p>
                  </a:txBody>
                  <a:tcPr/>
                </a:tc>
                <a:tc>
                  <a:txBody>
                    <a:bodyPr/>
                    <a:lstStyle/>
                    <a:p>
                      <a:r>
                        <a:rPr lang="en-US" sz="1600" dirty="0"/>
                        <a:t>82.6%</a:t>
                      </a:r>
                    </a:p>
                  </a:txBody>
                  <a:tcPr/>
                </a:tc>
                <a:tc>
                  <a:txBody>
                    <a:bodyPr/>
                    <a:lstStyle/>
                    <a:p>
                      <a:r>
                        <a:rPr lang="en-US" sz="1600" dirty="0"/>
                        <a:t>68.7%</a:t>
                      </a:r>
                    </a:p>
                  </a:txBody>
                  <a:tcPr/>
                </a:tc>
                <a:tc>
                  <a:txBody>
                    <a:bodyPr/>
                    <a:lstStyle/>
                    <a:p>
                      <a:endParaRPr lang="en-US" sz="1600"/>
                    </a:p>
                  </a:txBody>
                  <a:tcPr/>
                </a:tc>
                <a:extLst>
                  <a:ext uri="{0D108BD9-81ED-4DB2-BD59-A6C34878D82A}">
                    <a16:rowId xmlns:a16="http://schemas.microsoft.com/office/drawing/2014/main" val="1086466615"/>
                  </a:ext>
                </a:extLst>
              </a:tr>
              <a:tr h="370840">
                <a:tc>
                  <a:txBody>
                    <a:bodyPr/>
                    <a:lstStyle/>
                    <a:p>
                      <a:r>
                        <a:rPr lang="en-US" sz="1600" dirty="0"/>
                        <a:t>Decision Tree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SqFt, Acres, Age,  Beds, Baths, Pool, City, Days, School District</a:t>
                      </a:r>
                    </a:p>
                    <a:p>
                      <a:endParaRPr lang="en-US" sz="1600" dirty="0"/>
                    </a:p>
                  </a:txBody>
                  <a:tcPr/>
                </a:tc>
                <a:tc>
                  <a:txBody>
                    <a:bodyPr/>
                    <a:lstStyle/>
                    <a:p>
                      <a:r>
                        <a:rPr lang="en-US" sz="1600" dirty="0"/>
                        <a:t>89.1%</a:t>
                      </a:r>
                    </a:p>
                  </a:txBody>
                  <a:tcPr/>
                </a:tc>
                <a:tc>
                  <a:txBody>
                    <a:bodyPr/>
                    <a:lstStyle/>
                    <a:p>
                      <a:r>
                        <a:rPr lang="en-US" sz="1600" dirty="0"/>
                        <a:t>74.5%</a:t>
                      </a:r>
                    </a:p>
                  </a:txBody>
                  <a:tcPr/>
                </a:tc>
                <a:tc>
                  <a:txBody>
                    <a:bodyPr/>
                    <a:lstStyle/>
                    <a:p>
                      <a:r>
                        <a:rPr lang="en-US" sz="1600" dirty="0"/>
                        <a:t>Max Depth: 10, Min Samples Leaf:4, Min Samples Split = 10</a:t>
                      </a:r>
                    </a:p>
                  </a:txBody>
                  <a:tcPr/>
                </a:tc>
                <a:extLst>
                  <a:ext uri="{0D108BD9-81ED-4DB2-BD59-A6C34878D82A}">
                    <a16:rowId xmlns:a16="http://schemas.microsoft.com/office/drawing/2014/main" val="925242807"/>
                  </a:ext>
                </a:extLst>
              </a:tr>
              <a:tr h="370840">
                <a:tc>
                  <a:txBody>
                    <a:bodyPr/>
                    <a:lstStyle/>
                    <a:p>
                      <a:r>
                        <a:rPr lang="en-US" sz="1600"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SqFt, Acres, Age,  Beds, Baths, Pool, City, Days, School District</a:t>
                      </a:r>
                    </a:p>
                    <a:p>
                      <a:endParaRPr lang="en-US" sz="1600" dirty="0"/>
                    </a:p>
                  </a:txBody>
                  <a:tcPr/>
                </a:tc>
                <a:tc>
                  <a:txBody>
                    <a:bodyPr/>
                    <a:lstStyle/>
                    <a:p>
                      <a:r>
                        <a:rPr lang="en-US" sz="1600" dirty="0"/>
                        <a:t>88.9%</a:t>
                      </a:r>
                    </a:p>
                  </a:txBody>
                  <a:tcPr/>
                </a:tc>
                <a:tc>
                  <a:txBody>
                    <a:bodyPr/>
                    <a:lstStyle/>
                    <a:p>
                      <a:r>
                        <a:rPr lang="en-US" sz="1600" dirty="0"/>
                        <a:t>81.2%</a:t>
                      </a:r>
                    </a:p>
                  </a:txBody>
                  <a:tcPr/>
                </a:tc>
                <a:tc>
                  <a:txBody>
                    <a:bodyPr/>
                    <a:lstStyle/>
                    <a:p>
                      <a:r>
                        <a:rPr lang="en-US" sz="1600" dirty="0"/>
                        <a:t>No. of Trees = 100</a:t>
                      </a:r>
                    </a:p>
                  </a:txBody>
                  <a:tcPr/>
                </a:tc>
                <a:extLst>
                  <a:ext uri="{0D108BD9-81ED-4DB2-BD59-A6C34878D82A}">
                    <a16:rowId xmlns:a16="http://schemas.microsoft.com/office/drawing/2014/main" val="2113578675"/>
                  </a:ext>
                </a:extLst>
              </a:tr>
              <a:tr h="370840">
                <a:tc>
                  <a:txBody>
                    <a:bodyPr/>
                    <a:lstStyle/>
                    <a:p>
                      <a:r>
                        <a:rPr lang="en-US" sz="1600" dirty="0"/>
                        <a:t>Boosted Tree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SqFt, Acres, Age,  Beds, Baths, Pool, City, Days, School District</a:t>
                      </a:r>
                    </a:p>
                  </a:txBody>
                  <a:tcPr/>
                </a:tc>
                <a:tc>
                  <a:txBody>
                    <a:bodyPr/>
                    <a:lstStyle/>
                    <a:p>
                      <a:r>
                        <a:rPr lang="en-US" sz="1600" dirty="0"/>
                        <a:t>95.1%</a:t>
                      </a:r>
                    </a:p>
                  </a:txBody>
                  <a:tcPr/>
                </a:tc>
                <a:tc>
                  <a:txBody>
                    <a:bodyPr/>
                    <a:lstStyle/>
                    <a:p>
                      <a:r>
                        <a:rPr lang="en-US" sz="1600" dirty="0"/>
                        <a:t>87.3%</a:t>
                      </a:r>
                    </a:p>
                  </a:txBody>
                  <a:tcPr/>
                </a:tc>
                <a:tc>
                  <a:txBody>
                    <a:bodyPr/>
                    <a:lstStyle/>
                    <a:p>
                      <a:r>
                        <a:rPr lang="en-US" sz="1600" dirty="0"/>
                        <a:t>Max Depth = 5</a:t>
                      </a:r>
                    </a:p>
                  </a:txBody>
                  <a:tcPr/>
                </a:tc>
                <a:extLst>
                  <a:ext uri="{0D108BD9-81ED-4DB2-BD59-A6C34878D82A}">
                    <a16:rowId xmlns:a16="http://schemas.microsoft.com/office/drawing/2014/main" val="2821624349"/>
                  </a:ext>
                </a:extLst>
              </a:tr>
            </a:tbl>
          </a:graphicData>
        </a:graphic>
      </p:graphicFrame>
      <p:sp>
        <p:nvSpPr>
          <p:cNvPr id="4" name="TextBox 3">
            <a:extLst>
              <a:ext uri="{FF2B5EF4-FFF2-40B4-BE49-F238E27FC236}">
                <a16:creationId xmlns:a16="http://schemas.microsoft.com/office/drawing/2014/main" id="{33521FC1-6C61-62A1-AD06-5415303D3612}"/>
              </a:ext>
            </a:extLst>
          </p:cNvPr>
          <p:cNvSpPr txBox="1"/>
          <p:nvPr/>
        </p:nvSpPr>
        <p:spPr>
          <a:xfrm>
            <a:off x="4260850" y="1998907"/>
            <a:ext cx="7321550" cy="646331"/>
          </a:xfrm>
          <a:prstGeom prst="rect">
            <a:avLst/>
          </a:prstGeom>
          <a:noFill/>
        </p:spPr>
        <p:txBody>
          <a:bodyPr wrap="square" rtlCol="0">
            <a:spAutoFit/>
          </a:bodyPr>
          <a:lstStyle/>
          <a:p>
            <a:r>
              <a:rPr lang="en-US" b="1" dirty="0">
                <a:solidFill>
                  <a:schemeClr val="bg1"/>
                </a:solidFill>
              </a:rPr>
              <a:t>Setup:</a:t>
            </a:r>
          </a:p>
          <a:p>
            <a:r>
              <a:rPr lang="en-US" dirty="0">
                <a:solidFill>
                  <a:schemeClr val="bg1"/>
                </a:solidFill>
              </a:rPr>
              <a:t>80% of the data used for training and 20% for test. </a:t>
            </a:r>
          </a:p>
        </p:txBody>
      </p:sp>
    </p:spTree>
    <p:extLst>
      <p:ext uri="{BB962C8B-B14F-4D97-AF65-F5344CB8AC3E}">
        <p14:creationId xmlns:p14="http://schemas.microsoft.com/office/powerpoint/2010/main" val="227736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a:lstStyle/>
          <a:p>
            <a:r>
              <a:rPr lang="en-US" dirty="0"/>
              <a:t>Summary</a:t>
            </a:r>
          </a:p>
        </p:txBody>
      </p:sp>
      <p:sp>
        <p:nvSpPr>
          <p:cNvPr id="7" name="Text Placeholder 6">
            <a:extLst>
              <a:ext uri="{FF2B5EF4-FFF2-40B4-BE49-F238E27FC236}">
                <a16:creationId xmlns:a16="http://schemas.microsoft.com/office/drawing/2014/main" id="{F70BD87D-F7DA-961B-4024-A354DC87D168}"/>
              </a:ext>
            </a:extLst>
          </p:cNvPr>
          <p:cNvSpPr txBox="1">
            <a:spLocks/>
          </p:cNvSpPr>
          <p:nvPr/>
        </p:nvSpPr>
        <p:spPr>
          <a:xfrm>
            <a:off x="442055" y="2243928"/>
            <a:ext cx="11307890" cy="4531522"/>
          </a:xfrm>
          <a:prstGeom prst="rect">
            <a:avLst/>
          </a:prstGeom>
        </p:spPr>
        <p:txBody>
          <a:bodyPr>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F1F1F"/>
                </a:solidFill>
                <a:highlight>
                  <a:srgbClr val="FFFFFF"/>
                </a:highlight>
                <a:latin typeface="Source Sans Pro" panose="020B0503030403020204" pitchFamily="34" charset="0"/>
              </a:rPr>
              <a:t>Problem Statement:</a:t>
            </a:r>
          </a:p>
          <a:p>
            <a:pPr marL="0" indent="0">
              <a:buNone/>
            </a:pPr>
            <a:r>
              <a:rPr lang="en-US" sz="1800" dirty="0">
                <a:solidFill>
                  <a:srgbClr val="1F1F1F"/>
                </a:solidFill>
                <a:highlight>
                  <a:srgbClr val="FFFFFF"/>
                </a:highlight>
                <a:latin typeface="Source Sans Pro" panose="020B0503030403020204" pitchFamily="34" charset="0"/>
              </a:rPr>
              <a:t>Predict House Prices for Denton County</a:t>
            </a:r>
          </a:p>
          <a:p>
            <a:pPr marL="0" indent="0">
              <a:buNone/>
            </a:pPr>
            <a:r>
              <a:rPr lang="en-US" sz="1800" b="1" dirty="0">
                <a:solidFill>
                  <a:srgbClr val="1F1F1F"/>
                </a:solidFill>
                <a:highlight>
                  <a:srgbClr val="FFFFFF"/>
                </a:highlight>
                <a:latin typeface="Source Sans Pro" panose="020B0503030403020204" pitchFamily="34" charset="0"/>
              </a:rPr>
              <a:t>Motivation:</a:t>
            </a:r>
            <a:r>
              <a:rPr lang="en-US" sz="1800" dirty="0">
                <a:solidFill>
                  <a:srgbClr val="1F1F1F"/>
                </a:solidFill>
                <a:highlight>
                  <a:srgbClr val="FFFFFF"/>
                </a:highlight>
                <a:latin typeface="Source Sans Pro" panose="020B0503030403020204" pitchFamily="34" charset="0"/>
              </a:rPr>
              <a:t> </a:t>
            </a:r>
          </a:p>
          <a:p>
            <a:pPr marL="0" indent="0">
              <a:buNone/>
            </a:pPr>
            <a:r>
              <a:rPr lang="en-US" sz="1800" dirty="0">
                <a:solidFill>
                  <a:srgbClr val="1F1F1F"/>
                </a:solidFill>
                <a:highlight>
                  <a:srgbClr val="FFFFFF"/>
                </a:highlight>
                <a:latin typeface="Source Sans Pro" panose="020B0503030403020204" pitchFamily="34" charset="0"/>
              </a:rPr>
              <a:t>Did a project in Data Miming course where I came up with 81% accuracy. Now with a much stronger understanding of ML models wanted to see if I can improve on the basic analysis and predictions I did before.</a:t>
            </a:r>
          </a:p>
          <a:p>
            <a:pPr marL="0" indent="0">
              <a:buNone/>
            </a:pPr>
            <a:r>
              <a:rPr lang="en-US" sz="1800" b="1" dirty="0">
                <a:solidFill>
                  <a:srgbClr val="1F1F1F"/>
                </a:solidFill>
                <a:highlight>
                  <a:srgbClr val="FFFFFF"/>
                </a:highlight>
                <a:latin typeface="Source Sans Pro" panose="020B0503030403020204" pitchFamily="34" charset="0"/>
              </a:rPr>
              <a:t>Dataset:</a:t>
            </a:r>
          </a:p>
          <a:p>
            <a:pPr marL="0" indent="0">
              <a:buNone/>
            </a:pPr>
            <a:r>
              <a:rPr lang="en-US" sz="1800" dirty="0">
                <a:solidFill>
                  <a:srgbClr val="1F1F1F"/>
                </a:solidFill>
                <a:highlight>
                  <a:srgbClr val="FFFFFF"/>
                </a:highlight>
                <a:latin typeface="Source Sans Pro" panose="020B0503030403020204" pitchFamily="34" charset="0"/>
              </a:rPr>
              <a:t> Houses sold in Denton County for last 90 days downloaded from MLS Website</a:t>
            </a:r>
          </a:p>
          <a:p>
            <a:pPr marL="0" indent="0">
              <a:buNone/>
            </a:pPr>
            <a:r>
              <a:rPr lang="en-US" sz="1800" b="1" dirty="0">
                <a:solidFill>
                  <a:srgbClr val="1F1F1F"/>
                </a:solidFill>
                <a:highlight>
                  <a:srgbClr val="FFFFFF"/>
                </a:highlight>
                <a:latin typeface="Source Sans Pro" panose="020B0503030403020204" pitchFamily="34" charset="0"/>
              </a:rPr>
              <a:t>Features Identification: </a:t>
            </a:r>
          </a:p>
          <a:p>
            <a:pPr marL="0" indent="0">
              <a:buNone/>
            </a:pPr>
            <a:r>
              <a:rPr lang="en-US" sz="1800" dirty="0">
                <a:solidFill>
                  <a:srgbClr val="1F1F1F"/>
                </a:solidFill>
                <a:highlight>
                  <a:srgbClr val="FFFFFF"/>
                </a:highlight>
                <a:latin typeface="Source Sans Pro" panose="020B0503030403020204" pitchFamily="34" charset="0"/>
              </a:rPr>
              <a:t>Based on correlation and statistical analysis, Living Area(SqFt), Land size(Acres), number of Bedrooms, number of Bathrooms, Age of the House, Pool and City identified as strong predictors and Days on the Market &amp; School District identified as weak predictors. </a:t>
            </a:r>
          </a:p>
          <a:p>
            <a:pPr marL="0" indent="0">
              <a:buNone/>
            </a:pPr>
            <a:r>
              <a:rPr lang="en-US" sz="1800" b="1" dirty="0">
                <a:solidFill>
                  <a:srgbClr val="1F1F1F"/>
                </a:solidFill>
                <a:highlight>
                  <a:srgbClr val="FFFFFF"/>
                </a:highlight>
                <a:latin typeface="Source Sans Pro" panose="020B0503030403020204" pitchFamily="34" charset="0"/>
              </a:rPr>
              <a:t>Data Modeling: </a:t>
            </a:r>
          </a:p>
          <a:p>
            <a:pPr marL="0" indent="0">
              <a:buNone/>
            </a:pPr>
            <a:r>
              <a:rPr lang="en-US" sz="1800" i="1" u="sng" dirty="0">
                <a:solidFill>
                  <a:srgbClr val="1F1F1F"/>
                </a:solidFill>
                <a:highlight>
                  <a:srgbClr val="FFFFFF"/>
                </a:highlight>
                <a:latin typeface="Source Sans Pro" panose="020B0503030403020204" pitchFamily="34" charset="0"/>
              </a:rPr>
              <a:t>Best results with Boosted Decision Trees which gave 87.3% test accuracy.</a:t>
            </a:r>
          </a:p>
        </p:txBody>
      </p:sp>
    </p:spTree>
    <p:extLst>
      <p:ext uri="{BB962C8B-B14F-4D97-AF65-F5344CB8AC3E}">
        <p14:creationId xmlns:p14="http://schemas.microsoft.com/office/powerpoint/2010/main" val="2310196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A5F4E-79A0-B6AF-00A7-EF8875EF9B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95F7D7-19E9-7E26-D409-FB411F363706}"/>
              </a:ext>
            </a:extLst>
          </p:cNvPr>
          <p:cNvSpPr>
            <a:spLocks noGrp="1"/>
          </p:cNvSpPr>
          <p:nvPr>
            <p:ph type="title"/>
          </p:nvPr>
        </p:nvSpPr>
        <p:spPr>
          <a:xfrm>
            <a:off x="594360" y="584005"/>
            <a:ext cx="10972800" cy="1188720"/>
          </a:xfrm>
        </p:spPr>
        <p:txBody>
          <a:bodyPr/>
          <a:lstStyle/>
          <a:p>
            <a:r>
              <a:rPr lang="en-US" dirty="0"/>
              <a:t>Next Steps</a:t>
            </a:r>
          </a:p>
        </p:txBody>
      </p:sp>
      <p:sp>
        <p:nvSpPr>
          <p:cNvPr id="7" name="Text Placeholder 6">
            <a:extLst>
              <a:ext uri="{FF2B5EF4-FFF2-40B4-BE49-F238E27FC236}">
                <a16:creationId xmlns:a16="http://schemas.microsoft.com/office/drawing/2014/main" id="{08214BC0-12CF-6E82-FBB0-20FD354DC4DE}"/>
              </a:ext>
            </a:extLst>
          </p:cNvPr>
          <p:cNvSpPr txBox="1">
            <a:spLocks/>
          </p:cNvSpPr>
          <p:nvPr/>
        </p:nvSpPr>
        <p:spPr>
          <a:xfrm>
            <a:off x="442055" y="2243928"/>
            <a:ext cx="11307890" cy="4531522"/>
          </a:xfrm>
          <a:prstGeom prst="rect">
            <a:avLst/>
          </a:prstGeom>
        </p:spPr>
        <p:txBody>
          <a:bodyPr>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F1F1F"/>
                </a:solidFill>
                <a:highlight>
                  <a:srgbClr val="FFFFFF"/>
                </a:highlight>
                <a:latin typeface="Source Sans Pro" panose="020B0503030403020204" pitchFamily="34" charset="0"/>
              </a:rPr>
              <a:t>Added features to help get accuracy close to 95%:</a:t>
            </a:r>
          </a:p>
          <a:p>
            <a:pPr marL="0" indent="0">
              <a:buNone/>
            </a:pPr>
            <a:r>
              <a:rPr lang="en-US" sz="1800" b="1" dirty="0">
                <a:solidFill>
                  <a:srgbClr val="1F1F1F"/>
                </a:solidFill>
                <a:highlight>
                  <a:srgbClr val="FFFFFF"/>
                </a:highlight>
                <a:latin typeface="Source Sans Pro" panose="020B0503030403020204" pitchFamily="34" charset="0"/>
              </a:rPr>
              <a:t>School Ratings</a:t>
            </a:r>
            <a:r>
              <a:rPr lang="en-US" sz="1800" dirty="0">
                <a:solidFill>
                  <a:srgbClr val="1F1F1F"/>
                </a:solidFill>
                <a:highlight>
                  <a:srgbClr val="FFFFFF"/>
                </a:highlight>
                <a:latin typeface="Source Sans Pro" panose="020B0503030403020204" pitchFamily="34" charset="0"/>
              </a:rPr>
              <a:t> (on a scale of 1 to 10. Need to identify a dataset)</a:t>
            </a:r>
          </a:p>
          <a:p>
            <a:pPr marL="0" indent="0">
              <a:buNone/>
            </a:pPr>
            <a:endParaRPr lang="en-US" sz="1800" b="1" dirty="0">
              <a:solidFill>
                <a:srgbClr val="1F1F1F"/>
              </a:solidFill>
              <a:highlight>
                <a:srgbClr val="FFFFFF"/>
              </a:highlight>
              <a:latin typeface="Source Sans Pro" panose="020B0503030403020204" pitchFamily="34" charset="0"/>
            </a:endParaRPr>
          </a:p>
          <a:p>
            <a:pPr marL="0" indent="0">
              <a:buNone/>
            </a:pPr>
            <a:r>
              <a:rPr lang="en-US" sz="1800" b="1" dirty="0">
                <a:solidFill>
                  <a:srgbClr val="1F1F1F"/>
                </a:solidFill>
                <a:highlight>
                  <a:srgbClr val="FFFFFF"/>
                </a:highlight>
                <a:latin typeface="Source Sans Pro" panose="020B0503030403020204" pitchFamily="34" charset="0"/>
              </a:rPr>
              <a:t>Quality of the House: </a:t>
            </a:r>
            <a:r>
              <a:rPr lang="en-US" sz="1800" dirty="0">
                <a:solidFill>
                  <a:srgbClr val="1F1F1F"/>
                </a:solidFill>
                <a:highlight>
                  <a:srgbClr val="FFFFFF"/>
                </a:highlight>
                <a:latin typeface="Source Sans Pro" panose="020B0503030403020204" pitchFamily="34" charset="0"/>
              </a:rPr>
              <a:t>Include features such as</a:t>
            </a:r>
            <a:r>
              <a:rPr lang="en-US" sz="1800" b="1" dirty="0">
                <a:solidFill>
                  <a:srgbClr val="1F1F1F"/>
                </a:solidFill>
                <a:highlight>
                  <a:srgbClr val="FFFFFF"/>
                </a:highlight>
                <a:latin typeface="Source Sans Pro" panose="020B0503030403020204" pitchFamily="34" charset="0"/>
              </a:rPr>
              <a:t> </a:t>
            </a:r>
            <a:r>
              <a:rPr lang="en-US" sz="1800" dirty="0">
                <a:solidFill>
                  <a:srgbClr val="1F1F1F"/>
                </a:solidFill>
                <a:highlight>
                  <a:srgbClr val="FFFFFF"/>
                </a:highlight>
                <a:latin typeface="Source Sans Pro" panose="020B0503030403020204" pitchFamily="34" charset="0"/>
              </a:rPr>
              <a:t>fireplace, garage area, basement, quality of the home: flooring, upgrades, kitchen quality, solar panels etc. </a:t>
            </a:r>
          </a:p>
          <a:p>
            <a:pPr marL="0" indent="0">
              <a:buNone/>
            </a:pPr>
            <a:endParaRPr lang="en-US" sz="1800" dirty="0">
              <a:solidFill>
                <a:srgbClr val="1F1F1F"/>
              </a:solidFill>
              <a:highlight>
                <a:srgbClr val="FFFFFF"/>
              </a:highlight>
              <a:latin typeface="Source Sans Pro" panose="020B0503030403020204" pitchFamily="34" charset="0"/>
            </a:endParaRPr>
          </a:p>
          <a:p>
            <a:pPr marL="0" indent="0">
              <a:buNone/>
            </a:pPr>
            <a:r>
              <a:rPr lang="en-US" sz="1800" b="1" dirty="0">
                <a:solidFill>
                  <a:srgbClr val="1F1F1F"/>
                </a:solidFill>
                <a:highlight>
                  <a:srgbClr val="FFFFFF"/>
                </a:highlight>
                <a:latin typeface="Source Sans Pro" panose="020B0503030403020204" pitchFamily="34" charset="0"/>
              </a:rPr>
              <a:t>Work with real estate agents</a:t>
            </a:r>
            <a:r>
              <a:rPr lang="en-US" sz="1800" dirty="0">
                <a:solidFill>
                  <a:srgbClr val="1F1F1F"/>
                </a:solidFill>
                <a:highlight>
                  <a:srgbClr val="FFFFFF"/>
                </a:highlight>
                <a:latin typeface="Source Sans Pro" panose="020B0503030403020204" pitchFamily="34" charset="0"/>
              </a:rPr>
              <a:t> to understand what are the added features for which buyers pay additional over the market value and see if they can be included.</a:t>
            </a:r>
          </a:p>
          <a:p>
            <a:pPr marL="0" indent="0">
              <a:buNone/>
            </a:pPr>
            <a:endParaRPr lang="en-US" sz="1800" dirty="0">
              <a:solidFill>
                <a:srgbClr val="1F1F1F"/>
              </a:solidFill>
              <a:highlight>
                <a:srgbClr val="FFFFFF"/>
              </a:highlight>
              <a:latin typeface="Source Sans Pro" panose="020B0503030403020204" pitchFamily="34" charset="0"/>
            </a:endParaRPr>
          </a:p>
          <a:p>
            <a:pPr marL="0" indent="0">
              <a:buNone/>
            </a:pPr>
            <a:r>
              <a:rPr lang="en-US" sz="1800" b="1" dirty="0">
                <a:solidFill>
                  <a:srgbClr val="1F1F1F"/>
                </a:solidFill>
                <a:highlight>
                  <a:srgbClr val="FFFFFF"/>
                </a:highlight>
                <a:latin typeface="Source Sans Pro" panose="020B0503030403020204" pitchFamily="34" charset="0"/>
              </a:rPr>
              <a:t>Expand to US</a:t>
            </a:r>
          </a:p>
          <a:p>
            <a:pPr marL="0" indent="0">
              <a:buNone/>
            </a:pPr>
            <a:r>
              <a:rPr lang="en-US" sz="1800" dirty="0">
                <a:solidFill>
                  <a:srgbClr val="1F1F1F"/>
                </a:solidFill>
                <a:highlight>
                  <a:srgbClr val="FFFFFF"/>
                </a:highlight>
                <a:latin typeface="Source Sans Pro" panose="020B0503030403020204" pitchFamily="34" charset="0"/>
              </a:rPr>
              <a:t>Once 95% accuracy is achieved, expand to include all the US data. Zillow is currently at 93% accuracy. Need to get close to 95% for this to be a strong alternative to the existing tools.</a:t>
            </a:r>
          </a:p>
          <a:p>
            <a:pPr marL="0" indent="0">
              <a:buNone/>
            </a:pPr>
            <a:endParaRPr lang="en-US" sz="1800" dirty="0">
              <a:solidFill>
                <a:srgbClr val="1F1F1F"/>
              </a:solidFill>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304737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a:lstStyle/>
          <a:p>
            <a:r>
              <a:rPr lang="en-US" dirty="0"/>
              <a:t>Project Goal</a:t>
            </a:r>
          </a:p>
        </p:txBody>
      </p:sp>
      <p:sp>
        <p:nvSpPr>
          <p:cNvPr id="7" name="Text Placeholder 6">
            <a:extLst>
              <a:ext uri="{FF2B5EF4-FFF2-40B4-BE49-F238E27FC236}">
                <a16:creationId xmlns:a16="http://schemas.microsoft.com/office/drawing/2014/main" id="{F70BD87D-F7DA-961B-4024-A354DC87D168}"/>
              </a:ext>
            </a:extLst>
          </p:cNvPr>
          <p:cNvSpPr txBox="1">
            <a:spLocks/>
          </p:cNvSpPr>
          <p:nvPr/>
        </p:nvSpPr>
        <p:spPr>
          <a:xfrm>
            <a:off x="443002" y="2451623"/>
            <a:ext cx="11307890" cy="4114277"/>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0070C0"/>
                </a:solidFill>
                <a:highlight>
                  <a:srgbClr val="FFFFFF"/>
                </a:highlight>
                <a:latin typeface="Source Sans Pro" panose="020B0503030403020204" pitchFamily="34" charset="0"/>
              </a:rPr>
              <a:t>Predict House Prices</a:t>
            </a:r>
          </a:p>
          <a:p>
            <a:pPr marL="0" indent="0">
              <a:buNone/>
            </a:pPr>
            <a:r>
              <a:rPr lang="en-US" sz="2000" dirty="0">
                <a:solidFill>
                  <a:srgbClr val="1F1F1F"/>
                </a:solidFill>
                <a:highlight>
                  <a:srgbClr val="FFFFFF"/>
                </a:highlight>
                <a:latin typeface="Source Sans Pro" panose="020B0503030403020204" pitchFamily="34" charset="0"/>
              </a:rPr>
              <a:t>The primary goal of this project is to forecast house prices for Denton County.</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400" b="1" dirty="0">
                <a:solidFill>
                  <a:srgbClr val="0070C0"/>
                </a:solidFill>
                <a:highlight>
                  <a:srgbClr val="FFFFFF"/>
                </a:highlight>
                <a:latin typeface="Source Sans Pro" panose="020B0503030403020204" pitchFamily="34" charset="0"/>
              </a:rPr>
              <a:t>Identify key attributes</a:t>
            </a:r>
          </a:p>
          <a:p>
            <a:pPr marL="0" indent="0">
              <a:buNone/>
            </a:pPr>
            <a:r>
              <a:rPr lang="en-US" sz="2000" dirty="0">
                <a:solidFill>
                  <a:srgbClr val="1F1F1F"/>
                </a:solidFill>
                <a:highlight>
                  <a:srgbClr val="FFFFFF"/>
                </a:highlight>
                <a:latin typeface="Source Sans Pro" panose="020B0503030403020204" pitchFamily="34" charset="0"/>
              </a:rPr>
              <a:t>Determine main attributes that influence real estate prices.</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400" b="1" dirty="0">
                <a:solidFill>
                  <a:srgbClr val="0070C0"/>
                </a:solidFill>
                <a:highlight>
                  <a:srgbClr val="FFFFFF"/>
                </a:highlight>
                <a:latin typeface="Source Sans Pro" panose="020B0503030403020204" pitchFamily="34" charset="0"/>
              </a:rPr>
              <a:t>Insights</a:t>
            </a:r>
          </a:p>
          <a:p>
            <a:pPr marL="0" indent="0">
              <a:buNone/>
            </a:pPr>
            <a:r>
              <a:rPr lang="en-US" sz="2000" dirty="0">
                <a:solidFill>
                  <a:srgbClr val="1F1F1F"/>
                </a:solidFill>
                <a:highlight>
                  <a:srgbClr val="FFFFFF"/>
                </a:highlight>
                <a:latin typeface="Source Sans Pro" panose="020B0503030403020204" pitchFamily="34" charset="0"/>
              </a:rPr>
              <a:t>Build a property valuation tool that offers insights for home-owners, government, financial institutions and investors. </a:t>
            </a:r>
          </a:p>
        </p:txBody>
      </p:sp>
    </p:spTree>
    <p:extLst>
      <p:ext uri="{BB962C8B-B14F-4D97-AF65-F5344CB8AC3E}">
        <p14:creationId xmlns:p14="http://schemas.microsoft.com/office/powerpoint/2010/main" val="75242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845652"/>
          </a:xfrm>
        </p:spPr>
        <p:txBody>
          <a:bodyPr/>
          <a:lstStyle/>
          <a:p>
            <a:r>
              <a:rPr lang="en-US" dirty="0"/>
              <a:t>Problem Statement</a:t>
            </a:r>
          </a:p>
        </p:txBody>
      </p:sp>
      <p:sp>
        <p:nvSpPr>
          <p:cNvPr id="7" name="Text Placeholder 6">
            <a:extLst>
              <a:ext uri="{FF2B5EF4-FFF2-40B4-BE49-F238E27FC236}">
                <a16:creationId xmlns:a16="http://schemas.microsoft.com/office/drawing/2014/main" id="{F70BD87D-F7DA-961B-4024-A354DC87D168}"/>
              </a:ext>
            </a:extLst>
          </p:cNvPr>
          <p:cNvSpPr txBox="1">
            <a:spLocks/>
          </p:cNvSpPr>
          <p:nvPr/>
        </p:nvSpPr>
        <p:spPr>
          <a:xfrm>
            <a:off x="442055" y="2335508"/>
            <a:ext cx="11307890" cy="4427241"/>
          </a:xfrm>
          <a:prstGeom prst="rect">
            <a:avLst/>
          </a:prstGeom>
        </p:spPr>
        <p:txBody>
          <a:bodyPr>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F1F1F"/>
                </a:solidFill>
                <a:highlight>
                  <a:srgbClr val="FFFFFF"/>
                </a:highlight>
                <a:latin typeface="Source Sans Pro" panose="020B0503030403020204" pitchFamily="34" charset="0"/>
              </a:rPr>
              <a:t>There are </a:t>
            </a:r>
            <a:r>
              <a:rPr lang="en-US" sz="2000" b="1" dirty="0">
                <a:solidFill>
                  <a:srgbClr val="1F1F1F"/>
                </a:solidFill>
                <a:highlight>
                  <a:srgbClr val="FFFFFF"/>
                </a:highlight>
                <a:latin typeface="Source Sans Pro" panose="020B0503030403020204" pitchFamily="34" charset="0"/>
              </a:rPr>
              <a:t>multiple models </a:t>
            </a:r>
            <a:r>
              <a:rPr lang="en-US" sz="2000" dirty="0">
                <a:solidFill>
                  <a:srgbClr val="1F1F1F"/>
                </a:solidFill>
                <a:highlight>
                  <a:srgbClr val="FFFFFF"/>
                </a:highlight>
                <a:latin typeface="Source Sans Pro" panose="020B0503030403020204" pitchFamily="34" charset="0"/>
              </a:rPr>
              <a:t>currently used by realtors, government and financial institutions to price a home at time of sale or appraise the value of a home.</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000" dirty="0">
                <a:solidFill>
                  <a:srgbClr val="1F1F1F"/>
                </a:solidFill>
                <a:highlight>
                  <a:srgbClr val="FFFFFF"/>
                </a:highlight>
                <a:latin typeface="Source Sans Pro" panose="020B0503030403020204" pitchFamily="34" charset="0"/>
              </a:rPr>
              <a:t>What is missing is one </a:t>
            </a:r>
            <a:r>
              <a:rPr lang="en-US" sz="2000" b="1" dirty="0">
                <a:solidFill>
                  <a:srgbClr val="1F1F1F"/>
                </a:solidFill>
                <a:highlight>
                  <a:srgbClr val="FFFFFF"/>
                </a:highlight>
                <a:latin typeface="Source Sans Pro" panose="020B0503030403020204" pitchFamily="34" charset="0"/>
              </a:rPr>
              <a:t>model</a:t>
            </a:r>
            <a:r>
              <a:rPr lang="en-US" sz="2000" dirty="0">
                <a:solidFill>
                  <a:srgbClr val="1F1F1F"/>
                </a:solidFill>
                <a:highlight>
                  <a:srgbClr val="FFFFFF"/>
                </a:highlight>
                <a:latin typeface="Source Sans Pro" panose="020B0503030403020204" pitchFamily="34" charset="0"/>
              </a:rPr>
              <a:t> that everyone can access not only to understand the value of their home but also </a:t>
            </a:r>
            <a:r>
              <a:rPr lang="en-US" sz="2000" b="1" dirty="0">
                <a:solidFill>
                  <a:srgbClr val="1F1F1F"/>
                </a:solidFill>
                <a:highlight>
                  <a:srgbClr val="FFFFFF"/>
                </a:highlight>
                <a:latin typeface="Source Sans Pro" panose="020B0503030403020204" pitchFamily="34" charset="0"/>
              </a:rPr>
              <a:t>predict future values</a:t>
            </a:r>
            <a:r>
              <a:rPr lang="en-US" sz="2000" dirty="0">
                <a:solidFill>
                  <a:srgbClr val="1F1F1F"/>
                </a:solidFill>
                <a:highlight>
                  <a:srgbClr val="FFFFFF"/>
                </a:highlight>
                <a:latin typeface="Source Sans Pro" panose="020B0503030403020204" pitchFamily="34" charset="0"/>
              </a:rPr>
              <a:t> to assist investors and homeowners make decisions on whether to sell now or in the future.</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000" dirty="0">
                <a:solidFill>
                  <a:srgbClr val="1F1F1F"/>
                </a:solidFill>
                <a:highlight>
                  <a:srgbClr val="FFFFFF"/>
                </a:highlight>
                <a:latin typeface="Source Sans Pro" panose="020B0503030403020204" pitchFamily="34" charset="0"/>
              </a:rPr>
              <a:t>This could be an alternative option for buyers and sellers to not only understand the value of homes but also compare how the value gets impacted by different factors such as: Living Area, Lot Size, City, Pool, Number of Bedrooms, Age of the house etc. </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000" dirty="0">
                <a:solidFill>
                  <a:srgbClr val="1F1F1F"/>
                </a:solidFill>
                <a:highlight>
                  <a:srgbClr val="FFFFFF"/>
                </a:highlight>
                <a:latin typeface="Source Sans Pro" panose="020B0503030403020204" pitchFamily="34" charset="0"/>
              </a:rPr>
              <a:t>Tools like Zillow are at 93% accuracy. If we can build a model with higher accuracy, it can be a viable product that can compete with the existing tools.</a:t>
            </a:r>
          </a:p>
          <a:p>
            <a:pPr marL="0" indent="0">
              <a:buNone/>
            </a:pPr>
            <a:endParaRPr lang="en-US" sz="2000" dirty="0">
              <a:solidFill>
                <a:srgbClr val="1F1F1F"/>
              </a:solidFill>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358740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5431B-2FC5-E991-BF1B-C5634B20130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3BEA5B-8C63-E152-3B2B-365A463B841B}"/>
              </a:ext>
            </a:extLst>
          </p:cNvPr>
          <p:cNvSpPr>
            <a:spLocks noGrp="1"/>
          </p:cNvSpPr>
          <p:nvPr>
            <p:ph type="title"/>
          </p:nvPr>
        </p:nvSpPr>
        <p:spPr>
          <a:xfrm>
            <a:off x="594360" y="584005"/>
            <a:ext cx="10972800" cy="845652"/>
          </a:xfrm>
        </p:spPr>
        <p:txBody>
          <a:bodyPr/>
          <a:lstStyle/>
          <a:p>
            <a:r>
              <a:rPr lang="en-US" dirty="0"/>
              <a:t>Data source </a:t>
            </a:r>
          </a:p>
        </p:txBody>
      </p:sp>
      <p:sp>
        <p:nvSpPr>
          <p:cNvPr id="7" name="Text Placeholder 6">
            <a:extLst>
              <a:ext uri="{FF2B5EF4-FFF2-40B4-BE49-F238E27FC236}">
                <a16:creationId xmlns:a16="http://schemas.microsoft.com/office/drawing/2014/main" id="{C5C85B47-698D-D34B-99C2-CEB1127D4107}"/>
              </a:ext>
            </a:extLst>
          </p:cNvPr>
          <p:cNvSpPr txBox="1">
            <a:spLocks/>
          </p:cNvSpPr>
          <p:nvPr/>
        </p:nvSpPr>
        <p:spPr>
          <a:xfrm>
            <a:off x="442055" y="2335509"/>
            <a:ext cx="11307890" cy="3767748"/>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F1F1F"/>
                </a:solidFill>
                <a:highlight>
                  <a:srgbClr val="FFFFFF"/>
                </a:highlight>
                <a:latin typeface="Source Sans Pro" panose="020B0503030403020204" pitchFamily="34" charset="0"/>
              </a:rPr>
              <a:t>Data of houses sold in Denton County in the last 90 days downloaded from MLS (database of all houses sold maintained by real-estate agents). </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000" dirty="0">
                <a:solidFill>
                  <a:srgbClr val="1F1F1F"/>
                </a:solidFill>
                <a:highlight>
                  <a:srgbClr val="FFFFFF"/>
                </a:highlight>
                <a:latin typeface="Source Sans Pro" panose="020B0503030403020204" pitchFamily="34" charset="0"/>
              </a:rPr>
              <a:t>The data has 3348 observations and 31 columns including Close Price, List Price, Living Area, Land Size, Number of Bedrooms, Number of Bathrooms, Address, Subdivision, School District, names of High School, Middle School and Elementary School, Year Built, Flooring Type, parking spaces, Waterfront, Pool etc.</a:t>
            </a:r>
          </a:p>
        </p:txBody>
      </p:sp>
    </p:spTree>
    <p:extLst>
      <p:ext uri="{BB962C8B-B14F-4D97-AF65-F5344CB8AC3E}">
        <p14:creationId xmlns:p14="http://schemas.microsoft.com/office/powerpoint/2010/main" val="219682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C261B-B33A-1B2A-5F8E-239D5DF3FF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7A24DC-B85F-7046-68BE-47F1E352A9AE}"/>
              </a:ext>
            </a:extLst>
          </p:cNvPr>
          <p:cNvSpPr>
            <a:spLocks noGrp="1"/>
          </p:cNvSpPr>
          <p:nvPr>
            <p:ph type="title"/>
          </p:nvPr>
        </p:nvSpPr>
        <p:spPr>
          <a:xfrm>
            <a:off x="594360" y="584005"/>
            <a:ext cx="10972800" cy="845652"/>
          </a:xfrm>
        </p:spPr>
        <p:txBody>
          <a:bodyPr/>
          <a:lstStyle/>
          <a:p>
            <a:r>
              <a:rPr lang="en-US" dirty="0"/>
              <a:t>Data Cleanup and Transformation</a:t>
            </a:r>
          </a:p>
        </p:txBody>
      </p:sp>
      <p:sp>
        <p:nvSpPr>
          <p:cNvPr id="7" name="Text Placeholder 6">
            <a:extLst>
              <a:ext uri="{FF2B5EF4-FFF2-40B4-BE49-F238E27FC236}">
                <a16:creationId xmlns:a16="http://schemas.microsoft.com/office/drawing/2014/main" id="{8E334ED9-BC94-411E-0BBB-A878129606AB}"/>
              </a:ext>
            </a:extLst>
          </p:cNvPr>
          <p:cNvSpPr txBox="1">
            <a:spLocks/>
          </p:cNvSpPr>
          <p:nvPr/>
        </p:nvSpPr>
        <p:spPr>
          <a:xfrm>
            <a:off x="442055" y="2335509"/>
            <a:ext cx="11307890" cy="3767748"/>
          </a:xfrm>
          <a:prstGeom prst="rect">
            <a:avLst/>
          </a:prstGeom>
        </p:spPr>
        <p:txBody>
          <a:bodyPr>
            <a:normAutofit fontScale="85000" lnSpcReduction="20000"/>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1F1F1F"/>
                </a:solidFill>
                <a:highlight>
                  <a:srgbClr val="FFFFFF"/>
                </a:highlight>
                <a:latin typeface="Source Sans Pro" panose="020B0503030403020204" pitchFamily="34" charset="0"/>
              </a:rPr>
              <a:t>Removed columns not needed:</a:t>
            </a:r>
            <a:r>
              <a:rPr lang="en-US" sz="2000" dirty="0">
                <a:solidFill>
                  <a:srgbClr val="1F1F1F"/>
                </a:solidFill>
                <a:highlight>
                  <a:srgbClr val="FFFFFF"/>
                </a:highlight>
                <a:latin typeface="Source Sans Pro" panose="020B0503030403020204" pitchFamily="34" charset="0"/>
              </a:rPr>
              <a:t>  </a:t>
            </a:r>
          </a:p>
          <a:p>
            <a:pPr marL="0" indent="0">
              <a:buNone/>
            </a:pPr>
            <a:r>
              <a:rPr lang="en-US" sz="2000" dirty="0">
                <a:solidFill>
                  <a:srgbClr val="1F1F1F"/>
                </a:solidFill>
                <a:highlight>
                  <a:srgbClr val="FFFFFF"/>
                </a:highlight>
                <a:latin typeface="Source Sans Pro" panose="020B0503030403020204" pitchFamily="34" charset="0"/>
              </a:rPr>
              <a:t>MLS ID, Type (all were Single Family Homes), Address, Status (all were Closed), Standard Status (all were Closed except 1 which was showing as pending because the status probably was not updated).</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000" b="1" dirty="0">
                <a:solidFill>
                  <a:srgbClr val="1F1F1F"/>
                </a:solidFill>
                <a:highlight>
                  <a:srgbClr val="FFFFFF"/>
                </a:highlight>
                <a:latin typeface="Source Sans Pro" panose="020B0503030403020204" pitchFamily="34" charset="0"/>
              </a:rPr>
              <a:t>Missing Values:</a:t>
            </a:r>
          </a:p>
          <a:p>
            <a:pPr marL="0" indent="0">
              <a:buNone/>
            </a:pPr>
            <a:r>
              <a:rPr lang="en-US" sz="2000" dirty="0">
                <a:solidFill>
                  <a:srgbClr val="1F1F1F"/>
                </a:solidFill>
                <a:highlight>
                  <a:srgbClr val="FFFFFF"/>
                </a:highlight>
                <a:latin typeface="Source Sans Pro" panose="020B0503030403020204" pitchFamily="34" charset="0"/>
              </a:rPr>
              <a:t>Removed Waterfront and Parking Spaces since most of the observations had missing values (Waterfront: 2286 missing values and Parking Spaces: all were missing)</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000" b="1" dirty="0">
                <a:solidFill>
                  <a:srgbClr val="1F1F1F"/>
                </a:solidFill>
                <a:highlight>
                  <a:srgbClr val="FFFFFF"/>
                </a:highlight>
                <a:latin typeface="Source Sans Pro" panose="020B0503030403020204" pitchFamily="34" charset="0"/>
              </a:rPr>
              <a:t>Zero and Negative Values:</a:t>
            </a:r>
          </a:p>
          <a:p>
            <a:pPr marL="0" indent="0">
              <a:buNone/>
            </a:pPr>
            <a:r>
              <a:rPr lang="en-US" sz="2000" dirty="0">
                <a:solidFill>
                  <a:srgbClr val="1F1F1F"/>
                </a:solidFill>
                <a:highlight>
                  <a:srgbClr val="FFFFFF"/>
                </a:highlight>
                <a:latin typeface="Source Sans Pro" panose="020B0503030403020204" pitchFamily="34" charset="0"/>
              </a:rPr>
              <a:t>70 records for Acres and 1 for Bedrooms with 0 value deleted. 6 records that show Days on Market&lt;0 removed.</a:t>
            </a:r>
          </a:p>
          <a:p>
            <a:pPr marL="0" indent="0">
              <a:buNone/>
            </a:pPr>
            <a:endParaRPr lang="en-US" sz="2000" dirty="0">
              <a:solidFill>
                <a:srgbClr val="1F1F1F"/>
              </a:solidFill>
              <a:highlight>
                <a:srgbClr val="FFFFFF"/>
              </a:highlight>
              <a:latin typeface="Source Sans Pro" panose="020B0503030403020204" pitchFamily="34" charset="0"/>
            </a:endParaRPr>
          </a:p>
          <a:p>
            <a:pPr marL="0" indent="0">
              <a:buNone/>
            </a:pPr>
            <a:r>
              <a:rPr lang="en-US" sz="2000" b="1" dirty="0">
                <a:solidFill>
                  <a:srgbClr val="1F1F1F"/>
                </a:solidFill>
                <a:highlight>
                  <a:srgbClr val="FFFFFF"/>
                </a:highlight>
                <a:latin typeface="Source Sans Pro" panose="020B0503030403020204" pitchFamily="34" charset="0"/>
              </a:rPr>
              <a:t>New Features Added:</a:t>
            </a:r>
          </a:p>
          <a:p>
            <a:pPr marL="0" indent="0">
              <a:buNone/>
            </a:pPr>
            <a:r>
              <a:rPr lang="en-US" sz="2000" dirty="0">
                <a:solidFill>
                  <a:srgbClr val="1F1F1F"/>
                </a:solidFill>
                <a:highlight>
                  <a:srgbClr val="FFFFFF"/>
                </a:highlight>
                <a:latin typeface="Source Sans Pro" panose="020B0503030403020204" pitchFamily="34" charset="0"/>
              </a:rPr>
              <a:t>Price/SqFt, Age of the House, Sale Price as a % of List Price</a:t>
            </a:r>
          </a:p>
          <a:p>
            <a:pPr marL="0" indent="0">
              <a:buNone/>
            </a:pPr>
            <a:endParaRPr lang="en-US" sz="2000" dirty="0">
              <a:solidFill>
                <a:srgbClr val="1F1F1F"/>
              </a:solidFill>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313557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64C77-2F1B-4713-D509-9206C8A7144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6F62893-41DC-48B8-1BBA-D83D48C6DFEB}"/>
              </a:ext>
            </a:extLst>
          </p:cNvPr>
          <p:cNvSpPr>
            <a:spLocks noGrp="1"/>
          </p:cNvSpPr>
          <p:nvPr>
            <p:ph type="title"/>
          </p:nvPr>
        </p:nvSpPr>
        <p:spPr>
          <a:xfrm>
            <a:off x="594360" y="584005"/>
            <a:ext cx="10972800" cy="845652"/>
          </a:xfrm>
        </p:spPr>
        <p:txBody>
          <a:bodyPr/>
          <a:lstStyle/>
          <a:p>
            <a:r>
              <a:rPr lang="en-US" dirty="0"/>
              <a:t>Numerical vs Categorical Features</a:t>
            </a:r>
          </a:p>
        </p:txBody>
      </p:sp>
      <p:graphicFrame>
        <p:nvGraphicFramePr>
          <p:cNvPr id="2" name="Diagram 1">
            <a:extLst>
              <a:ext uri="{FF2B5EF4-FFF2-40B4-BE49-F238E27FC236}">
                <a16:creationId xmlns:a16="http://schemas.microsoft.com/office/drawing/2014/main" id="{D956B12F-E60C-B159-CDD9-5C16B9A999A3}"/>
              </a:ext>
            </a:extLst>
          </p:cNvPr>
          <p:cNvGraphicFramePr/>
          <p:nvPr>
            <p:extLst>
              <p:ext uri="{D42A27DB-BD31-4B8C-83A1-F6EECF244321}">
                <p14:modId xmlns:p14="http://schemas.microsoft.com/office/powerpoint/2010/main" val="3780502529"/>
              </p:ext>
            </p:extLst>
          </p:nvPr>
        </p:nvGraphicFramePr>
        <p:xfrm>
          <a:off x="584200" y="2324101"/>
          <a:ext cx="8128000" cy="4425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098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073BD-B121-FC4F-A3CB-43AC646B950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D835D7-CD52-D974-A9DF-77F8BCB6217D}"/>
              </a:ext>
            </a:extLst>
          </p:cNvPr>
          <p:cNvSpPr>
            <a:spLocks noGrp="1"/>
          </p:cNvSpPr>
          <p:nvPr>
            <p:ph type="title"/>
          </p:nvPr>
        </p:nvSpPr>
        <p:spPr>
          <a:xfrm>
            <a:off x="594360" y="584005"/>
            <a:ext cx="10972800" cy="845652"/>
          </a:xfrm>
        </p:spPr>
        <p:txBody>
          <a:bodyPr/>
          <a:lstStyle/>
          <a:p>
            <a:r>
              <a:rPr lang="en-US" dirty="0"/>
              <a:t>Heatmap: Numerical Features</a:t>
            </a:r>
          </a:p>
        </p:txBody>
      </p:sp>
      <p:pic>
        <p:nvPicPr>
          <p:cNvPr id="6" name="Picture 5">
            <a:extLst>
              <a:ext uri="{FF2B5EF4-FFF2-40B4-BE49-F238E27FC236}">
                <a16:creationId xmlns:a16="http://schemas.microsoft.com/office/drawing/2014/main" id="{0F4569A4-1512-5A3E-89FB-8371874FB20A}"/>
              </a:ext>
            </a:extLst>
          </p:cNvPr>
          <p:cNvPicPr>
            <a:picLocks noChangeAspect="1"/>
          </p:cNvPicPr>
          <p:nvPr/>
        </p:nvPicPr>
        <p:blipFill>
          <a:blip r:embed="rId3"/>
          <a:stretch>
            <a:fillRect/>
          </a:stretch>
        </p:blipFill>
        <p:spPr>
          <a:xfrm>
            <a:off x="152400" y="2256559"/>
            <a:ext cx="8337550" cy="4315691"/>
          </a:xfrm>
          <a:prstGeom prst="rect">
            <a:avLst/>
          </a:prstGeom>
        </p:spPr>
      </p:pic>
      <p:sp>
        <p:nvSpPr>
          <p:cNvPr id="10" name="TextBox 9">
            <a:extLst>
              <a:ext uri="{FF2B5EF4-FFF2-40B4-BE49-F238E27FC236}">
                <a16:creationId xmlns:a16="http://schemas.microsoft.com/office/drawing/2014/main" id="{5B33DF81-40A6-7FA7-0CF1-0AFE20BF9F85}"/>
              </a:ext>
            </a:extLst>
          </p:cNvPr>
          <p:cNvSpPr txBox="1"/>
          <p:nvPr/>
        </p:nvSpPr>
        <p:spPr>
          <a:xfrm>
            <a:off x="7677150" y="2698750"/>
            <a:ext cx="4032250" cy="1477328"/>
          </a:xfrm>
          <a:prstGeom prst="rect">
            <a:avLst/>
          </a:prstGeom>
          <a:noFill/>
        </p:spPr>
        <p:txBody>
          <a:bodyPr wrap="square" rtlCol="0">
            <a:spAutoFit/>
          </a:bodyPr>
          <a:lstStyle/>
          <a:p>
            <a:r>
              <a:rPr lang="en-US" dirty="0">
                <a:solidFill>
                  <a:schemeClr val="bg1"/>
                </a:solidFill>
              </a:rPr>
              <a:t>Strong correlation between Living Area(SqFt) and Close Price. </a:t>
            </a:r>
          </a:p>
          <a:p>
            <a:endParaRPr lang="en-US" dirty="0">
              <a:solidFill>
                <a:schemeClr val="bg1"/>
              </a:solidFill>
            </a:endParaRPr>
          </a:p>
          <a:p>
            <a:r>
              <a:rPr lang="en-US" dirty="0">
                <a:solidFill>
                  <a:schemeClr val="bg1"/>
                </a:solidFill>
              </a:rPr>
              <a:t>Moderate to weak correlation between Age, Days and Close price.</a:t>
            </a:r>
          </a:p>
        </p:txBody>
      </p:sp>
    </p:spTree>
    <p:extLst>
      <p:ext uri="{BB962C8B-B14F-4D97-AF65-F5344CB8AC3E}">
        <p14:creationId xmlns:p14="http://schemas.microsoft.com/office/powerpoint/2010/main" val="173044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94C3C-CD77-895B-E157-7248747822B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273F001-E456-6BAE-2F95-D6F282208C8C}"/>
              </a:ext>
            </a:extLst>
          </p:cNvPr>
          <p:cNvSpPr>
            <a:spLocks noGrp="1"/>
          </p:cNvSpPr>
          <p:nvPr>
            <p:ph type="title"/>
          </p:nvPr>
        </p:nvSpPr>
        <p:spPr>
          <a:xfrm>
            <a:off x="594360" y="584005"/>
            <a:ext cx="10972800" cy="845652"/>
          </a:xfrm>
        </p:spPr>
        <p:txBody>
          <a:bodyPr/>
          <a:lstStyle/>
          <a:p>
            <a:r>
              <a:rPr lang="en-US" dirty="0"/>
              <a:t>Boxplot: Sale Price</a:t>
            </a:r>
          </a:p>
        </p:txBody>
      </p:sp>
      <p:sp>
        <p:nvSpPr>
          <p:cNvPr id="13" name="TextBox 12">
            <a:extLst>
              <a:ext uri="{FF2B5EF4-FFF2-40B4-BE49-F238E27FC236}">
                <a16:creationId xmlns:a16="http://schemas.microsoft.com/office/drawing/2014/main" id="{A55FD34F-6567-D217-E88C-CBE0B77530B0}"/>
              </a:ext>
            </a:extLst>
          </p:cNvPr>
          <p:cNvSpPr txBox="1"/>
          <p:nvPr/>
        </p:nvSpPr>
        <p:spPr>
          <a:xfrm>
            <a:off x="2889250" y="6230161"/>
            <a:ext cx="3756550" cy="646331"/>
          </a:xfrm>
          <a:prstGeom prst="rect">
            <a:avLst/>
          </a:prstGeom>
          <a:noFill/>
        </p:spPr>
        <p:txBody>
          <a:bodyPr wrap="square" rtlCol="0">
            <a:spAutoFit/>
          </a:bodyPr>
          <a:lstStyle/>
          <a:p>
            <a:r>
              <a:rPr lang="en-US" dirty="0">
                <a:solidFill>
                  <a:schemeClr val="bg1"/>
                </a:solidFill>
              </a:rPr>
              <a:t>Outliers: &gt; 5 Acres removed</a:t>
            </a:r>
          </a:p>
          <a:p>
            <a:endParaRPr lang="en-US" dirty="0">
              <a:solidFill>
                <a:schemeClr val="bg1"/>
              </a:solidFill>
            </a:endParaRPr>
          </a:p>
        </p:txBody>
      </p:sp>
      <p:sp>
        <p:nvSpPr>
          <p:cNvPr id="16" name="TextBox 15">
            <a:extLst>
              <a:ext uri="{FF2B5EF4-FFF2-40B4-BE49-F238E27FC236}">
                <a16:creationId xmlns:a16="http://schemas.microsoft.com/office/drawing/2014/main" id="{F8899B37-0EB7-186C-1FB3-05F9A9C74FBB}"/>
              </a:ext>
            </a:extLst>
          </p:cNvPr>
          <p:cNvSpPr txBox="1"/>
          <p:nvPr/>
        </p:nvSpPr>
        <p:spPr>
          <a:xfrm>
            <a:off x="7092950" y="3429000"/>
            <a:ext cx="2235200" cy="646331"/>
          </a:xfrm>
          <a:prstGeom prst="rect">
            <a:avLst/>
          </a:prstGeom>
          <a:noFill/>
        </p:spPr>
        <p:txBody>
          <a:bodyPr wrap="square" rtlCol="0">
            <a:spAutoFit/>
          </a:bodyPr>
          <a:lstStyle/>
          <a:p>
            <a:r>
              <a:rPr lang="en-US" dirty="0">
                <a:solidFill>
                  <a:schemeClr val="bg1"/>
                </a:solidFill>
              </a:rPr>
              <a:t>Outliers deleted</a:t>
            </a:r>
          </a:p>
          <a:p>
            <a:endParaRPr lang="en-US" dirty="0">
              <a:solidFill>
                <a:schemeClr val="bg1"/>
              </a:solidFill>
            </a:endParaRPr>
          </a:p>
        </p:txBody>
      </p:sp>
      <p:pic>
        <p:nvPicPr>
          <p:cNvPr id="5" name="Picture 4">
            <a:extLst>
              <a:ext uri="{FF2B5EF4-FFF2-40B4-BE49-F238E27FC236}">
                <a16:creationId xmlns:a16="http://schemas.microsoft.com/office/drawing/2014/main" id="{2021523F-7837-2F6F-3475-802D9131A671}"/>
              </a:ext>
            </a:extLst>
          </p:cNvPr>
          <p:cNvPicPr>
            <a:picLocks noChangeAspect="1"/>
          </p:cNvPicPr>
          <p:nvPr/>
        </p:nvPicPr>
        <p:blipFill>
          <a:blip r:embed="rId3"/>
          <a:stretch>
            <a:fillRect/>
          </a:stretch>
        </p:blipFill>
        <p:spPr>
          <a:xfrm>
            <a:off x="107950" y="2775931"/>
            <a:ext cx="6197600" cy="3056544"/>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54E65A4B-7F3F-8FAD-E366-13652D821503}"/>
                  </a:ext>
                </a:extLst>
              </p14:cNvPr>
              <p14:cNvContentPartPr/>
              <p14:nvPr/>
            </p14:nvContentPartPr>
            <p14:xfrm>
              <a:off x="3549660" y="1809810"/>
              <a:ext cx="360" cy="360"/>
            </p14:xfrm>
          </p:contentPart>
        </mc:Choice>
        <mc:Fallback>
          <p:pic>
            <p:nvPicPr>
              <p:cNvPr id="6" name="Ink 5">
                <a:extLst>
                  <a:ext uri="{FF2B5EF4-FFF2-40B4-BE49-F238E27FC236}">
                    <a16:creationId xmlns:a16="http://schemas.microsoft.com/office/drawing/2014/main" id="{54E65A4B-7F3F-8FAD-E366-13652D821503}"/>
                  </a:ext>
                </a:extLst>
              </p:cNvPr>
              <p:cNvPicPr/>
              <p:nvPr/>
            </p:nvPicPr>
            <p:blipFill>
              <a:blip r:embed="rId5"/>
              <a:stretch>
                <a:fillRect/>
              </a:stretch>
            </p:blipFill>
            <p:spPr>
              <a:xfrm>
                <a:off x="3543540" y="1803690"/>
                <a:ext cx="12600" cy="12600"/>
              </a:xfrm>
              <a:prstGeom prst="rect">
                <a:avLst/>
              </a:prstGeom>
            </p:spPr>
          </p:pic>
        </mc:Fallback>
      </mc:AlternateContent>
      <p:grpSp>
        <p:nvGrpSpPr>
          <p:cNvPr id="17" name="Group 16">
            <a:extLst>
              <a:ext uri="{FF2B5EF4-FFF2-40B4-BE49-F238E27FC236}">
                <a16:creationId xmlns:a16="http://schemas.microsoft.com/office/drawing/2014/main" id="{9D9EFA12-A1A1-513D-27D6-19E298659FFC}"/>
              </a:ext>
            </a:extLst>
          </p:cNvPr>
          <p:cNvGrpSpPr/>
          <p:nvPr/>
        </p:nvGrpSpPr>
        <p:grpSpPr>
          <a:xfrm>
            <a:off x="1433220" y="2450250"/>
            <a:ext cx="5018400" cy="2116080"/>
            <a:chOff x="1433220" y="2450250"/>
            <a:chExt cx="5018400" cy="211608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E2CE30E-1FBE-044A-A049-D9B7CA26A26A}"/>
                    </a:ext>
                  </a:extLst>
                </p14:cNvPr>
                <p14:cNvContentPartPr/>
                <p14:nvPr/>
              </p14:nvContentPartPr>
              <p14:xfrm>
                <a:off x="1433220" y="2450250"/>
                <a:ext cx="1790280" cy="2116080"/>
              </p14:xfrm>
            </p:contentPart>
          </mc:Choice>
          <mc:Fallback>
            <p:pic>
              <p:nvPicPr>
                <p:cNvPr id="9" name="Ink 8">
                  <a:extLst>
                    <a:ext uri="{FF2B5EF4-FFF2-40B4-BE49-F238E27FC236}">
                      <a16:creationId xmlns:a16="http://schemas.microsoft.com/office/drawing/2014/main" id="{4E2CE30E-1FBE-044A-A049-D9B7CA26A26A}"/>
                    </a:ext>
                  </a:extLst>
                </p:cNvPr>
                <p:cNvPicPr/>
                <p:nvPr/>
              </p:nvPicPr>
              <p:blipFill>
                <a:blip r:embed="rId7"/>
                <a:stretch>
                  <a:fillRect/>
                </a:stretch>
              </p:blipFill>
              <p:spPr>
                <a:xfrm>
                  <a:off x="1427100" y="2444130"/>
                  <a:ext cx="1802520" cy="2128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DB14FBA4-F95C-EF24-5410-2A191A382977}"/>
                    </a:ext>
                  </a:extLst>
                </p14:cNvPr>
                <p14:cNvContentPartPr/>
                <p14:nvPr/>
              </p14:nvContentPartPr>
              <p14:xfrm>
                <a:off x="3339780" y="3346290"/>
                <a:ext cx="2956680" cy="353880"/>
              </p14:xfrm>
            </p:contentPart>
          </mc:Choice>
          <mc:Fallback>
            <p:pic>
              <p:nvPicPr>
                <p:cNvPr id="10" name="Ink 9">
                  <a:extLst>
                    <a:ext uri="{FF2B5EF4-FFF2-40B4-BE49-F238E27FC236}">
                      <a16:creationId xmlns:a16="http://schemas.microsoft.com/office/drawing/2014/main" id="{DB14FBA4-F95C-EF24-5410-2A191A382977}"/>
                    </a:ext>
                  </a:extLst>
                </p:cNvPr>
                <p:cNvPicPr/>
                <p:nvPr/>
              </p:nvPicPr>
              <p:blipFill>
                <a:blip r:embed="rId9"/>
                <a:stretch>
                  <a:fillRect/>
                </a:stretch>
              </p:blipFill>
              <p:spPr>
                <a:xfrm>
                  <a:off x="3333660" y="3340170"/>
                  <a:ext cx="296892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C7BB3552-6F44-3AB9-0EBE-F8C9FDC882EE}"/>
                    </a:ext>
                  </a:extLst>
                </p14:cNvPr>
                <p14:cNvContentPartPr/>
                <p14:nvPr/>
              </p14:nvContentPartPr>
              <p14:xfrm>
                <a:off x="6006660" y="3269970"/>
                <a:ext cx="444960" cy="910440"/>
              </p14:xfrm>
            </p:contentPart>
          </mc:Choice>
          <mc:Fallback>
            <p:pic>
              <p:nvPicPr>
                <p:cNvPr id="15" name="Ink 14">
                  <a:extLst>
                    <a:ext uri="{FF2B5EF4-FFF2-40B4-BE49-F238E27FC236}">
                      <a16:creationId xmlns:a16="http://schemas.microsoft.com/office/drawing/2014/main" id="{C7BB3552-6F44-3AB9-0EBE-F8C9FDC882EE}"/>
                    </a:ext>
                  </a:extLst>
                </p:cNvPr>
                <p:cNvPicPr/>
                <p:nvPr/>
              </p:nvPicPr>
              <p:blipFill>
                <a:blip r:embed="rId11"/>
                <a:stretch>
                  <a:fillRect/>
                </a:stretch>
              </p:blipFill>
              <p:spPr>
                <a:xfrm>
                  <a:off x="6000540" y="3263850"/>
                  <a:ext cx="457200" cy="922680"/>
                </a:xfrm>
                <a:prstGeom prst="rect">
                  <a:avLst/>
                </a:prstGeom>
              </p:spPr>
            </p:pic>
          </mc:Fallback>
        </mc:AlternateContent>
      </p:grpSp>
    </p:spTree>
    <p:extLst>
      <p:ext uri="{BB962C8B-B14F-4D97-AF65-F5344CB8AC3E}">
        <p14:creationId xmlns:p14="http://schemas.microsoft.com/office/powerpoint/2010/main" val="73380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938C5-DA12-8D67-AD3E-505ACFBBACE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AB4C7FD-7BC0-515B-8B48-CA1D595D4F88}"/>
              </a:ext>
            </a:extLst>
          </p:cNvPr>
          <p:cNvSpPr>
            <a:spLocks noGrp="1"/>
          </p:cNvSpPr>
          <p:nvPr>
            <p:ph type="title"/>
          </p:nvPr>
        </p:nvSpPr>
        <p:spPr>
          <a:xfrm>
            <a:off x="594360" y="584005"/>
            <a:ext cx="6708140" cy="845652"/>
          </a:xfrm>
        </p:spPr>
        <p:txBody>
          <a:bodyPr/>
          <a:lstStyle/>
          <a:p>
            <a:r>
              <a:rPr lang="en-US" dirty="0"/>
              <a:t>Boxplot: Price per SqFt</a:t>
            </a:r>
          </a:p>
        </p:txBody>
      </p:sp>
      <p:sp>
        <p:nvSpPr>
          <p:cNvPr id="13" name="TextBox 12">
            <a:extLst>
              <a:ext uri="{FF2B5EF4-FFF2-40B4-BE49-F238E27FC236}">
                <a16:creationId xmlns:a16="http://schemas.microsoft.com/office/drawing/2014/main" id="{B7C50CAA-4753-DFCF-CDE4-A5F045F3AC78}"/>
              </a:ext>
            </a:extLst>
          </p:cNvPr>
          <p:cNvSpPr txBox="1"/>
          <p:nvPr/>
        </p:nvSpPr>
        <p:spPr>
          <a:xfrm>
            <a:off x="2889250" y="6230161"/>
            <a:ext cx="3756550" cy="646331"/>
          </a:xfrm>
          <a:prstGeom prst="rect">
            <a:avLst/>
          </a:prstGeom>
          <a:noFill/>
        </p:spPr>
        <p:txBody>
          <a:bodyPr wrap="square" rtlCol="0">
            <a:spAutoFit/>
          </a:bodyPr>
          <a:lstStyle/>
          <a:p>
            <a:r>
              <a:rPr lang="en-US" dirty="0">
                <a:solidFill>
                  <a:schemeClr val="bg1"/>
                </a:solidFill>
              </a:rPr>
              <a:t>Outliers: &gt; 5 Acres removed</a:t>
            </a:r>
          </a:p>
          <a:p>
            <a:endParaRPr lang="en-US" dirty="0">
              <a:solidFill>
                <a:schemeClr val="bg1"/>
              </a:solidFill>
            </a:endParaRP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C03496A-E5BE-4BB5-87C8-88732D80F523}"/>
                  </a:ext>
                </a:extLst>
              </p14:cNvPr>
              <p14:cNvContentPartPr/>
              <p14:nvPr/>
            </p14:nvContentPartPr>
            <p14:xfrm>
              <a:off x="3549660" y="1809810"/>
              <a:ext cx="360" cy="360"/>
            </p14:xfrm>
          </p:contentPart>
        </mc:Choice>
        <mc:Fallback>
          <p:pic>
            <p:nvPicPr>
              <p:cNvPr id="6" name="Ink 5">
                <a:extLst>
                  <a:ext uri="{FF2B5EF4-FFF2-40B4-BE49-F238E27FC236}">
                    <a16:creationId xmlns:a16="http://schemas.microsoft.com/office/drawing/2014/main" id="{EC03496A-E5BE-4BB5-87C8-88732D80F523}"/>
                  </a:ext>
                </a:extLst>
              </p:cNvPr>
              <p:cNvPicPr/>
              <p:nvPr/>
            </p:nvPicPr>
            <p:blipFill>
              <a:blip r:embed="rId4"/>
              <a:stretch>
                <a:fillRect/>
              </a:stretch>
            </p:blipFill>
            <p:spPr>
              <a:xfrm>
                <a:off x="3543540" y="1803690"/>
                <a:ext cx="12600" cy="12600"/>
              </a:xfrm>
              <a:prstGeom prst="rect">
                <a:avLst/>
              </a:prstGeom>
            </p:spPr>
          </p:pic>
        </mc:Fallback>
      </mc:AlternateContent>
      <p:pic>
        <p:nvPicPr>
          <p:cNvPr id="4" name="Picture 3">
            <a:extLst>
              <a:ext uri="{FF2B5EF4-FFF2-40B4-BE49-F238E27FC236}">
                <a16:creationId xmlns:a16="http://schemas.microsoft.com/office/drawing/2014/main" id="{738948DF-44A4-A03D-2919-B1D6DE3514B9}"/>
              </a:ext>
            </a:extLst>
          </p:cNvPr>
          <p:cNvPicPr>
            <a:picLocks noChangeAspect="1"/>
          </p:cNvPicPr>
          <p:nvPr/>
        </p:nvPicPr>
        <p:blipFill>
          <a:blip r:embed="rId5"/>
          <a:stretch>
            <a:fillRect/>
          </a:stretch>
        </p:blipFill>
        <p:spPr>
          <a:xfrm>
            <a:off x="510865" y="3003124"/>
            <a:ext cx="6273800" cy="3403384"/>
          </a:xfrm>
          <a:prstGeom prst="rect">
            <a:avLst/>
          </a:prstGeom>
        </p:spPr>
      </p:pic>
      <p:grpSp>
        <p:nvGrpSpPr>
          <p:cNvPr id="23" name="Group 22">
            <a:extLst>
              <a:ext uri="{FF2B5EF4-FFF2-40B4-BE49-F238E27FC236}">
                <a16:creationId xmlns:a16="http://schemas.microsoft.com/office/drawing/2014/main" id="{D64E7F1D-7AD1-8CD4-3D49-B856B0BF7C6B}"/>
              </a:ext>
            </a:extLst>
          </p:cNvPr>
          <p:cNvGrpSpPr/>
          <p:nvPr/>
        </p:nvGrpSpPr>
        <p:grpSpPr>
          <a:xfrm>
            <a:off x="2628780" y="1999890"/>
            <a:ext cx="5245560" cy="2122920"/>
            <a:chOff x="2628780" y="1999890"/>
            <a:chExt cx="5245560" cy="212292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C67A2752-8B9A-AFEE-F840-A5773B8D0678}"/>
                    </a:ext>
                  </a:extLst>
                </p14:cNvPr>
                <p14:cNvContentPartPr/>
                <p14:nvPr/>
              </p14:nvContentPartPr>
              <p14:xfrm>
                <a:off x="2628780" y="2749410"/>
                <a:ext cx="2451600" cy="1373400"/>
              </p14:xfrm>
            </p:contentPart>
          </mc:Choice>
          <mc:Fallback>
            <p:pic>
              <p:nvPicPr>
                <p:cNvPr id="8" name="Ink 7">
                  <a:extLst>
                    <a:ext uri="{FF2B5EF4-FFF2-40B4-BE49-F238E27FC236}">
                      <a16:creationId xmlns:a16="http://schemas.microsoft.com/office/drawing/2014/main" id="{C67A2752-8B9A-AFEE-F840-A5773B8D0678}"/>
                    </a:ext>
                  </a:extLst>
                </p:cNvPr>
                <p:cNvPicPr/>
                <p:nvPr/>
              </p:nvPicPr>
              <p:blipFill>
                <a:blip r:embed="rId7"/>
                <a:stretch>
                  <a:fillRect/>
                </a:stretch>
              </p:blipFill>
              <p:spPr>
                <a:xfrm>
                  <a:off x="2622660" y="2743290"/>
                  <a:ext cx="2463840" cy="138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C53FD47-3FAB-B877-9DA9-FB8A3AC7FCEF}"/>
                    </a:ext>
                  </a:extLst>
                </p14:cNvPr>
                <p14:cNvContentPartPr/>
                <p14:nvPr/>
              </p14:nvContentPartPr>
              <p14:xfrm>
                <a:off x="2684940" y="2472210"/>
                <a:ext cx="1440" cy="4320"/>
              </p14:xfrm>
            </p:contentPart>
          </mc:Choice>
          <mc:Fallback>
            <p:pic>
              <p:nvPicPr>
                <p:cNvPr id="7" name="Ink 6">
                  <a:extLst>
                    <a:ext uri="{FF2B5EF4-FFF2-40B4-BE49-F238E27FC236}">
                      <a16:creationId xmlns:a16="http://schemas.microsoft.com/office/drawing/2014/main" id="{AC53FD47-3FAB-B877-9DA9-FB8A3AC7FCEF}"/>
                    </a:ext>
                  </a:extLst>
                </p:cNvPr>
                <p:cNvPicPr/>
                <p:nvPr/>
              </p:nvPicPr>
              <p:blipFill>
                <a:blip r:embed="rId9"/>
                <a:stretch>
                  <a:fillRect/>
                </a:stretch>
              </p:blipFill>
              <p:spPr>
                <a:xfrm>
                  <a:off x="2678820" y="2466090"/>
                  <a:ext cx="1368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040AFB4A-60C4-700D-C38D-70A2E4A5DE86}"/>
                    </a:ext>
                  </a:extLst>
                </p14:cNvPr>
                <p14:cNvContentPartPr/>
                <p14:nvPr/>
              </p14:nvContentPartPr>
              <p14:xfrm>
                <a:off x="2889060" y="2260530"/>
                <a:ext cx="360" cy="360"/>
              </p14:xfrm>
            </p:contentPart>
          </mc:Choice>
          <mc:Fallback>
            <p:pic>
              <p:nvPicPr>
                <p:cNvPr id="12" name="Ink 11">
                  <a:extLst>
                    <a:ext uri="{FF2B5EF4-FFF2-40B4-BE49-F238E27FC236}">
                      <a16:creationId xmlns:a16="http://schemas.microsoft.com/office/drawing/2014/main" id="{040AFB4A-60C4-700D-C38D-70A2E4A5DE86}"/>
                    </a:ext>
                  </a:extLst>
                </p:cNvPr>
                <p:cNvPicPr/>
                <p:nvPr/>
              </p:nvPicPr>
              <p:blipFill>
                <a:blip r:embed="rId4"/>
                <a:stretch>
                  <a:fillRect/>
                </a:stretch>
              </p:blipFill>
              <p:spPr>
                <a:xfrm>
                  <a:off x="2882940" y="22544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53F65042-EEE6-93AF-3037-8322F7B9C9B9}"/>
                    </a:ext>
                  </a:extLst>
                </p14:cNvPr>
                <p14:cNvContentPartPr/>
                <p14:nvPr/>
              </p14:nvContentPartPr>
              <p14:xfrm>
                <a:off x="2628780" y="2730330"/>
                <a:ext cx="360" cy="360"/>
              </p14:xfrm>
            </p:contentPart>
          </mc:Choice>
          <mc:Fallback>
            <p:pic>
              <p:nvPicPr>
                <p:cNvPr id="18" name="Ink 17">
                  <a:extLst>
                    <a:ext uri="{FF2B5EF4-FFF2-40B4-BE49-F238E27FC236}">
                      <a16:creationId xmlns:a16="http://schemas.microsoft.com/office/drawing/2014/main" id="{53F65042-EEE6-93AF-3037-8322F7B9C9B9}"/>
                    </a:ext>
                  </a:extLst>
                </p:cNvPr>
                <p:cNvPicPr/>
                <p:nvPr/>
              </p:nvPicPr>
              <p:blipFill>
                <a:blip r:embed="rId4"/>
                <a:stretch>
                  <a:fillRect/>
                </a:stretch>
              </p:blipFill>
              <p:spPr>
                <a:xfrm>
                  <a:off x="2622660" y="27242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FF5AC1B4-4E05-EF5D-0ED6-7E6C4CDB16AA}"/>
                    </a:ext>
                  </a:extLst>
                </p14:cNvPr>
                <p14:cNvContentPartPr/>
                <p14:nvPr/>
              </p14:nvContentPartPr>
              <p14:xfrm>
                <a:off x="2628780" y="1999890"/>
                <a:ext cx="2706840" cy="1652040"/>
              </p14:xfrm>
            </p:contentPart>
          </mc:Choice>
          <mc:Fallback>
            <p:pic>
              <p:nvPicPr>
                <p:cNvPr id="19" name="Ink 18">
                  <a:extLst>
                    <a:ext uri="{FF2B5EF4-FFF2-40B4-BE49-F238E27FC236}">
                      <a16:creationId xmlns:a16="http://schemas.microsoft.com/office/drawing/2014/main" id="{FF5AC1B4-4E05-EF5D-0ED6-7E6C4CDB16AA}"/>
                    </a:ext>
                  </a:extLst>
                </p:cNvPr>
                <p:cNvPicPr/>
                <p:nvPr/>
              </p:nvPicPr>
              <p:blipFill>
                <a:blip r:embed="rId13"/>
                <a:stretch>
                  <a:fillRect/>
                </a:stretch>
              </p:blipFill>
              <p:spPr>
                <a:xfrm>
                  <a:off x="2622660" y="1993770"/>
                  <a:ext cx="2719080" cy="1664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9EAEA8BC-485B-265B-172D-26B58B94C6F4}"/>
                    </a:ext>
                  </a:extLst>
                </p14:cNvPr>
                <p14:cNvContentPartPr/>
                <p14:nvPr/>
              </p14:nvContentPartPr>
              <p14:xfrm>
                <a:off x="5429220" y="3181050"/>
                <a:ext cx="2028960" cy="224280"/>
              </p14:xfrm>
            </p:contentPart>
          </mc:Choice>
          <mc:Fallback>
            <p:pic>
              <p:nvPicPr>
                <p:cNvPr id="20" name="Ink 19">
                  <a:extLst>
                    <a:ext uri="{FF2B5EF4-FFF2-40B4-BE49-F238E27FC236}">
                      <a16:creationId xmlns:a16="http://schemas.microsoft.com/office/drawing/2014/main" id="{9EAEA8BC-485B-265B-172D-26B58B94C6F4}"/>
                    </a:ext>
                  </a:extLst>
                </p:cNvPr>
                <p:cNvPicPr/>
                <p:nvPr/>
              </p:nvPicPr>
              <p:blipFill>
                <a:blip r:embed="rId15"/>
                <a:stretch>
                  <a:fillRect/>
                </a:stretch>
              </p:blipFill>
              <p:spPr>
                <a:xfrm>
                  <a:off x="5423100" y="3174930"/>
                  <a:ext cx="20412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4363EECB-3C63-D1C3-4415-7B0E7C0417FF}"/>
                    </a:ext>
                  </a:extLst>
                </p14:cNvPr>
                <p14:cNvContentPartPr/>
                <p14:nvPr/>
              </p14:nvContentPartPr>
              <p14:xfrm>
                <a:off x="7353060" y="3098610"/>
                <a:ext cx="360" cy="360"/>
              </p14:xfrm>
            </p:contentPart>
          </mc:Choice>
          <mc:Fallback>
            <p:pic>
              <p:nvPicPr>
                <p:cNvPr id="21" name="Ink 20">
                  <a:extLst>
                    <a:ext uri="{FF2B5EF4-FFF2-40B4-BE49-F238E27FC236}">
                      <a16:creationId xmlns:a16="http://schemas.microsoft.com/office/drawing/2014/main" id="{4363EECB-3C63-D1C3-4415-7B0E7C0417FF}"/>
                    </a:ext>
                  </a:extLst>
                </p:cNvPr>
                <p:cNvPicPr/>
                <p:nvPr/>
              </p:nvPicPr>
              <p:blipFill>
                <a:blip r:embed="rId4"/>
                <a:stretch>
                  <a:fillRect/>
                </a:stretch>
              </p:blipFill>
              <p:spPr>
                <a:xfrm>
                  <a:off x="7346940" y="309249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A00A72ED-C023-845A-5B2F-33D31A8B9427}"/>
                    </a:ext>
                  </a:extLst>
                </p14:cNvPr>
                <p14:cNvContentPartPr/>
                <p14:nvPr/>
              </p14:nvContentPartPr>
              <p14:xfrm>
                <a:off x="7455300" y="3397050"/>
                <a:ext cx="419040" cy="569520"/>
              </p14:xfrm>
            </p:contentPart>
          </mc:Choice>
          <mc:Fallback>
            <p:pic>
              <p:nvPicPr>
                <p:cNvPr id="22" name="Ink 21">
                  <a:extLst>
                    <a:ext uri="{FF2B5EF4-FFF2-40B4-BE49-F238E27FC236}">
                      <a16:creationId xmlns:a16="http://schemas.microsoft.com/office/drawing/2014/main" id="{A00A72ED-C023-845A-5B2F-33D31A8B9427}"/>
                    </a:ext>
                  </a:extLst>
                </p:cNvPr>
                <p:cNvPicPr/>
                <p:nvPr/>
              </p:nvPicPr>
              <p:blipFill>
                <a:blip r:embed="rId18"/>
                <a:stretch>
                  <a:fillRect/>
                </a:stretch>
              </p:blipFill>
              <p:spPr>
                <a:xfrm>
                  <a:off x="7449180" y="3390930"/>
                  <a:ext cx="431280" cy="581760"/>
                </a:xfrm>
                <a:prstGeom prst="rect">
                  <a:avLst/>
                </a:prstGeom>
              </p:spPr>
            </p:pic>
          </mc:Fallback>
        </mc:AlternateContent>
      </p:grpSp>
      <p:sp>
        <p:nvSpPr>
          <p:cNvPr id="25" name="TextBox 24">
            <a:extLst>
              <a:ext uri="{FF2B5EF4-FFF2-40B4-BE49-F238E27FC236}">
                <a16:creationId xmlns:a16="http://schemas.microsoft.com/office/drawing/2014/main" id="{F609F1EC-AD5F-58E8-1580-77FED2BA108A}"/>
              </a:ext>
            </a:extLst>
          </p:cNvPr>
          <p:cNvSpPr txBox="1"/>
          <p:nvPr/>
        </p:nvSpPr>
        <p:spPr>
          <a:xfrm>
            <a:off x="7943850" y="3232150"/>
            <a:ext cx="2768600" cy="369332"/>
          </a:xfrm>
          <a:prstGeom prst="rect">
            <a:avLst/>
          </a:prstGeom>
          <a:noFill/>
        </p:spPr>
        <p:txBody>
          <a:bodyPr wrap="square" rtlCol="0">
            <a:spAutoFit/>
          </a:bodyPr>
          <a:lstStyle/>
          <a:p>
            <a:r>
              <a:rPr lang="en-US" dirty="0">
                <a:solidFill>
                  <a:schemeClr val="bg1"/>
                </a:solidFill>
              </a:rPr>
              <a:t>Outliers: Price/SqFt &gt; 450</a:t>
            </a:r>
          </a:p>
        </p:txBody>
      </p:sp>
    </p:spTree>
    <p:extLst>
      <p:ext uri="{BB962C8B-B14F-4D97-AF65-F5344CB8AC3E}">
        <p14:creationId xmlns:p14="http://schemas.microsoft.com/office/powerpoint/2010/main" val="4054420547"/>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16c05727-aa75-4e4a-9b5f-8a80a1165891"/>
    <ds:schemaRef ds:uri="http://purl.org/dc/dcmitype/"/>
    <ds:schemaRef ds:uri="http://schemas.openxmlformats.org/package/2006/metadata/core-properties"/>
    <ds:schemaRef ds:uri="http://schemas.microsoft.com/sharepoint/v3"/>
    <ds:schemaRef ds:uri="230e9df3-be65-4c73-a93b-d1236ebd677e"/>
    <ds:schemaRef ds:uri="http://schemas.microsoft.com/office/infopath/2007/PartnerControls"/>
    <ds:schemaRef ds:uri="http://purl.org/dc/elements/1.1/"/>
    <ds:schemaRef ds:uri="http://schemas.microsoft.com/office/2006/documentManagement/types"/>
    <ds:schemaRef ds:uri="71af3243-3dd4-4a8d-8c0d-dd76da1f02a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{FA81711E-879B-4849-A17F-B0B184DBAE0B}tf78853419_win32</Template>
  <TotalTime>11374</TotalTime>
  <Words>1154</Words>
  <Application>Microsoft Office PowerPoint</Application>
  <PresentationFormat>Widescreen</PresentationFormat>
  <Paragraphs>160</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Franklin Gothic Book</vt:lpstr>
      <vt:lpstr>Franklin Gothic Demi</vt:lpstr>
      <vt:lpstr>Source Sans Pro</vt:lpstr>
      <vt:lpstr>Custom</vt:lpstr>
      <vt:lpstr>Predict House Prices: Denton County</vt:lpstr>
      <vt:lpstr>Project Goal</vt:lpstr>
      <vt:lpstr>Problem Statement</vt:lpstr>
      <vt:lpstr>Data source </vt:lpstr>
      <vt:lpstr>Data Cleanup and Transformation</vt:lpstr>
      <vt:lpstr>Numerical vs Categorical Features</vt:lpstr>
      <vt:lpstr>Heatmap: Numerical Features</vt:lpstr>
      <vt:lpstr>Boxplot: Sale Price</vt:lpstr>
      <vt:lpstr>Boxplot: Price per SqFt</vt:lpstr>
      <vt:lpstr>Sale Price and Living Area</vt:lpstr>
      <vt:lpstr>Sale Price and Acres</vt:lpstr>
      <vt:lpstr>Sale Price and Age of the house</vt:lpstr>
      <vt:lpstr>Impact of Pool on Prices</vt:lpstr>
      <vt:lpstr>Impact of Number of Bedrooms on House Prices</vt:lpstr>
      <vt:lpstr>Impact of Number of Bedrooms on House Prices</vt:lpstr>
      <vt:lpstr>Impact of School District/City on Sale Prices</vt:lpstr>
      <vt:lpstr>Prediction Models: Set up and Evaluation</vt:lpstr>
      <vt:lpstr>Summary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Sorabh Kaila</dc:creator>
  <cp:lastModifiedBy>Sorabh Kaila</cp:lastModifiedBy>
  <cp:revision>22</cp:revision>
  <dcterms:created xsi:type="dcterms:W3CDTF">2024-07-31T22:22:41Z</dcterms:created>
  <dcterms:modified xsi:type="dcterms:W3CDTF">2024-10-14T23:28:00Z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