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CDD7"/>
    <a:srgbClr val="FF00FF"/>
    <a:srgbClr val="E569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3" autoAdjust="0"/>
    <p:restoredTop sz="94660"/>
  </p:normalViewPr>
  <p:slideViewPr>
    <p:cSldViewPr snapToGrid="0">
      <p:cViewPr>
        <p:scale>
          <a:sx n="75" d="100"/>
          <a:sy n="75" d="100"/>
        </p:scale>
        <p:origin x="312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6878C4-066F-4A35-9D47-FC0397A545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DB63CAD-8897-4B18-A6C5-A1994C1D66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F2DEF30-C40F-4DE4-BF50-88C635995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C9A1D-F45E-4798-8D6C-555DCB791BF9}" type="datetimeFigureOut">
              <a:rPr kumimoji="1" lang="ja-JP" altLang="en-US" smtClean="0"/>
              <a:t>2019/11/16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3F122DE-56F6-4687-9012-AA4A3ADE8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ED04FA1-C701-40A9-8A46-B7A1315F2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F5AB7-534F-4197-B0E1-259F3D8C66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6559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59219E-8B0D-4B67-B451-5FDF1A6E0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BEFCCDA-C871-4C6E-AE48-D6222933B3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C1D0381-80C2-4C90-BF6A-3C3128F0E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C9A1D-F45E-4798-8D6C-555DCB791BF9}" type="datetimeFigureOut">
              <a:rPr kumimoji="1" lang="ja-JP" altLang="en-US" smtClean="0"/>
              <a:t>2019/11/16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9F4FDF5-D0A9-45DB-B9F5-24262D86C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230F355-D4B6-4E57-9C22-EC2A4DA5F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F5AB7-534F-4197-B0E1-259F3D8C66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2832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6E93D1E-D9B3-4339-B7EF-C3BC88D0C1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006B968-86E8-4716-8213-C5ED999724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E39844A-0873-4B38-9E1F-B5E4D2F08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C9A1D-F45E-4798-8D6C-555DCB791BF9}" type="datetimeFigureOut">
              <a:rPr kumimoji="1" lang="ja-JP" altLang="en-US" smtClean="0"/>
              <a:t>2019/11/16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71C5340-9B38-4E22-923C-6586B4A30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077A0A7-25E9-4321-A7E2-9894AF753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F5AB7-534F-4197-B0E1-259F3D8C66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989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8F27D7-3DE8-4FAD-956C-9DB19C8A9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89CC968-3FA9-4DEA-965D-57FC61E644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8E76EDB-8EBB-4FBA-A3B9-EAB8F2033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C9A1D-F45E-4798-8D6C-555DCB791BF9}" type="datetimeFigureOut">
              <a:rPr kumimoji="1" lang="ja-JP" altLang="en-US" smtClean="0"/>
              <a:t>2019/11/16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0F8FC97-C9D3-49F4-9141-5145E8253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EDE918C-2876-4211-99C7-F413F6D68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F5AB7-534F-4197-B0E1-259F3D8C66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3520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5760B2F-ED47-4240-90B4-655DDA967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B05E978-7CD9-4993-AB3D-913AC5119F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590CE1B-D3DD-47B1-9A2A-E623BFC32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C9A1D-F45E-4798-8D6C-555DCB791BF9}" type="datetimeFigureOut">
              <a:rPr kumimoji="1" lang="ja-JP" altLang="en-US" smtClean="0"/>
              <a:t>2019/11/16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BF34502-E3A9-4139-9BAF-675233AE5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17A4FCF-5B41-47C9-975E-037A26C27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F5AB7-534F-4197-B0E1-259F3D8C66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3384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F88014E-63CC-47BC-B24C-D5312A876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6C11B10-6648-4D21-8F81-45B36C7AAC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39B7427-6383-4D01-B1BA-D5682B11AB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F2C6CA7-2CB5-48DD-B31D-82577A7E2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C9A1D-F45E-4798-8D6C-555DCB791BF9}" type="datetimeFigureOut">
              <a:rPr kumimoji="1" lang="ja-JP" altLang="en-US" smtClean="0"/>
              <a:t>2019/11/16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1F5BD56-1E45-4D6C-88C9-A5AAC2B3F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9B9A355-1621-411B-9942-7047359E3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F5AB7-534F-4197-B0E1-259F3D8C66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0484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0F5EBC-CA7A-4536-8924-041260A2C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92A547A-5EF8-4F1F-B6E5-765244AA76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36A277D-7F0B-4457-B4EC-C45945A3FD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5E5D56F-D045-42A4-ACBF-9653C83740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BBFB10B-8B29-48DF-A58C-295420B04F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8F33E24-1D43-49C6-9750-465D51BE0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C9A1D-F45E-4798-8D6C-555DCB791BF9}" type="datetimeFigureOut">
              <a:rPr kumimoji="1" lang="ja-JP" altLang="en-US" smtClean="0"/>
              <a:t>2019/11/16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DBAE9DC-62CF-4763-9AC8-2339AC3B0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2232CA1-B2E8-4BE4-9130-55D1DEB9B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F5AB7-534F-4197-B0E1-259F3D8C66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681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7AFE55-0FDE-40FA-8F7C-34D6ADE41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3EACDF9-7DCC-45BD-B7A7-826633071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C9A1D-F45E-4798-8D6C-555DCB791BF9}" type="datetimeFigureOut">
              <a:rPr kumimoji="1" lang="ja-JP" altLang="en-US" smtClean="0"/>
              <a:t>2019/11/16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45F3A75-DB5B-4A6F-9850-98CC9AFAE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8D82952-ADC2-4686-ABED-6AC1605E5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F5AB7-534F-4197-B0E1-259F3D8C66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2047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7035F51-BC99-408F-BCAA-A7E174A52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C9A1D-F45E-4798-8D6C-555DCB791BF9}" type="datetimeFigureOut">
              <a:rPr kumimoji="1" lang="ja-JP" altLang="en-US" smtClean="0"/>
              <a:t>2019/11/16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FB7EE29-BD07-4968-9D89-017A9D94F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D87AD0C-917F-4E94-9D60-B87904242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F5AB7-534F-4197-B0E1-259F3D8C66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8986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5D40A74-5B05-4A0B-9CD3-8648A224D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A849B86-B054-4468-8AA3-83F1BDCA62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DEF8B17-33DD-41FB-BC5A-9070FABB26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1834394-FABC-46A1-9800-A18882BB8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C9A1D-F45E-4798-8D6C-555DCB791BF9}" type="datetimeFigureOut">
              <a:rPr kumimoji="1" lang="ja-JP" altLang="en-US" smtClean="0"/>
              <a:t>2019/11/16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004BA04-3AF1-418B-9F5B-0E1B87F58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C5F0ED4-2FB2-4EAA-BD46-AB7D27464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F5AB7-534F-4197-B0E1-259F3D8C66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0846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65D497-688B-4C40-9977-3C2FD2B30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2738CD2-8223-4464-9EAE-6D6AE9BBBC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3423FA7-6165-4386-8A26-8DCFA0228E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6BD1538-9ACD-4204-806C-A65F3D502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C9A1D-F45E-4798-8D6C-555DCB791BF9}" type="datetimeFigureOut">
              <a:rPr kumimoji="1" lang="ja-JP" altLang="en-US" smtClean="0"/>
              <a:t>2019/11/16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4A70E9C-2C57-4AD3-8E38-AF10AAB63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863C0C3-0920-4906-AC51-7A332A350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F5AB7-534F-4197-B0E1-259F3D8C66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8443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6FA580EB-C33C-4276-81AB-DA514041D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7421468-715D-4C3C-B67A-C7677074C0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30AEFB7-4FFF-427D-8383-1F561D828F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1C9A1D-F45E-4798-8D6C-555DCB791BF9}" type="datetimeFigureOut">
              <a:rPr kumimoji="1" lang="ja-JP" altLang="en-US" smtClean="0"/>
              <a:t>2019/11/16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0DAA491-64E9-4389-BA7D-EC9DD94DC8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814DAB5-53C9-4BD3-9BCD-B854E22D47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F5AB7-534F-4197-B0E1-259F3D8C66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9296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pn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1">
            <a:extLst>
              <a:ext uri="{FF2B5EF4-FFF2-40B4-BE49-F238E27FC236}">
                <a16:creationId xmlns:a16="http://schemas.microsoft.com/office/drawing/2014/main" id="{083E8734-22FE-4A30-AA5B-8617ECC9E7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362" y="1254637"/>
            <a:ext cx="1413918" cy="1413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9FEAAB5-0C01-43F1-9FCE-1B2E8CAB57F2}"/>
              </a:ext>
            </a:extLst>
          </p:cNvPr>
          <p:cNvSpPr txBox="1"/>
          <p:nvPr/>
        </p:nvSpPr>
        <p:spPr>
          <a:xfrm>
            <a:off x="923074" y="2850877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/>
              <a:t>絶対圧センサ</a:t>
            </a:r>
            <a:endParaRPr kumimoji="1" lang="en-US" altLang="ja-JP"/>
          </a:p>
          <a:p>
            <a:pPr algn="ctr"/>
            <a:r>
              <a:rPr kumimoji="1" lang="ja-JP" altLang="en-US"/>
              <a:t>評価モジュール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F7479735-E4FF-4692-B2BF-3F063054B0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4811" y="1255126"/>
            <a:ext cx="1961010" cy="1497779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5E70E43-CB29-4AC5-96CB-D0B647858CAB}"/>
              </a:ext>
            </a:extLst>
          </p:cNvPr>
          <p:cNvSpPr txBox="1"/>
          <p:nvPr/>
        </p:nvSpPr>
        <p:spPr>
          <a:xfrm>
            <a:off x="3528469" y="2989376"/>
            <a:ext cx="2013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Wio LTE Cat.1 JP</a:t>
            </a:r>
            <a:endParaRPr kumimoji="1" lang="ja-JP" altLang="en-US"/>
          </a:p>
        </p:txBody>
      </p:sp>
      <p:pic>
        <p:nvPicPr>
          <p:cNvPr id="12" name="Picture 104">
            <a:extLst>
              <a:ext uri="{FF2B5EF4-FFF2-40B4-BE49-F238E27FC236}">
                <a16:creationId xmlns:a16="http://schemas.microsoft.com/office/drawing/2014/main" id="{023A9DF5-2CE6-4F82-95B8-88BE8C2400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6232" y="1014946"/>
            <a:ext cx="1005573" cy="1005573"/>
          </a:xfrm>
          <a:prstGeom prst="rect">
            <a:avLst/>
          </a:prstGeom>
        </p:spPr>
      </p:pic>
      <p:pic>
        <p:nvPicPr>
          <p:cNvPr id="13" name="Picture 105">
            <a:extLst>
              <a:ext uri="{FF2B5EF4-FFF2-40B4-BE49-F238E27FC236}">
                <a16:creationId xmlns:a16="http://schemas.microsoft.com/office/drawing/2014/main" id="{84BA2987-E615-4F8A-B087-8FCB7ADB31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6592" y="1135125"/>
            <a:ext cx="1596240" cy="1596240"/>
          </a:xfrm>
          <a:prstGeom prst="rect">
            <a:avLst/>
          </a:prstGeom>
        </p:spPr>
      </p:pic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47EA2411-A86B-4252-9E73-36AD4A9E72D9}"/>
              </a:ext>
            </a:extLst>
          </p:cNvPr>
          <p:cNvSpPr txBox="1"/>
          <p:nvPr/>
        </p:nvSpPr>
        <p:spPr>
          <a:xfrm>
            <a:off x="6347064" y="2989376"/>
            <a:ext cx="2015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SORACOM </a:t>
            </a:r>
            <a:r>
              <a:rPr lang="en-US" altLang="ja-JP"/>
              <a:t>Beam</a:t>
            </a:r>
            <a:endParaRPr kumimoji="1" lang="ja-JP" altLang="en-US"/>
          </a:p>
        </p:txBody>
      </p:sp>
      <p:pic>
        <p:nvPicPr>
          <p:cNvPr id="16" name="Graphic 18">
            <a:extLst>
              <a:ext uri="{FF2B5EF4-FFF2-40B4-BE49-F238E27FC236}">
                <a16:creationId xmlns:a16="http://schemas.microsoft.com/office/drawing/2014/main" id="{35124958-138B-42F4-AC72-5FE330E3541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248730" y="1326803"/>
            <a:ext cx="1223621" cy="1223621"/>
          </a:xfrm>
          <a:prstGeom prst="rect">
            <a:avLst/>
          </a:prstGeom>
        </p:spPr>
      </p:pic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F55A912E-0002-4D46-8A00-3A713C1789FA}"/>
              </a:ext>
            </a:extLst>
          </p:cNvPr>
          <p:cNvSpPr txBox="1"/>
          <p:nvPr/>
        </p:nvSpPr>
        <p:spPr>
          <a:xfrm>
            <a:off x="9027619" y="2986568"/>
            <a:ext cx="1665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AWS IoT Core</a:t>
            </a:r>
            <a:endParaRPr kumimoji="1" lang="ja-JP" altLang="en-US"/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48999EC8-E71B-49D5-A779-A2764591BB83}"/>
              </a:ext>
            </a:extLst>
          </p:cNvPr>
          <p:cNvCxnSpPr>
            <a:cxnSpLocks/>
          </p:cNvCxnSpPr>
          <p:nvPr/>
        </p:nvCxnSpPr>
        <p:spPr>
          <a:xfrm>
            <a:off x="2663494" y="2004015"/>
            <a:ext cx="855436" cy="0"/>
          </a:xfrm>
          <a:prstGeom prst="straightConnector1">
            <a:avLst/>
          </a:prstGeom>
          <a:ln w="38100" cap="rnd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1561B5BC-FC24-4BC1-8B94-5D5C1130D2CC}"/>
              </a:ext>
            </a:extLst>
          </p:cNvPr>
          <p:cNvCxnSpPr>
            <a:cxnSpLocks/>
          </p:cNvCxnSpPr>
          <p:nvPr/>
        </p:nvCxnSpPr>
        <p:spPr>
          <a:xfrm>
            <a:off x="5701156" y="2004015"/>
            <a:ext cx="855436" cy="0"/>
          </a:xfrm>
          <a:prstGeom prst="straightConnector1">
            <a:avLst/>
          </a:prstGeom>
          <a:ln w="38100" cap="rnd">
            <a:solidFill>
              <a:schemeClr val="bg1">
                <a:lumMod val="5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502689B5-188B-4515-BA06-80E504951D95}"/>
              </a:ext>
            </a:extLst>
          </p:cNvPr>
          <p:cNvCxnSpPr>
            <a:cxnSpLocks/>
          </p:cNvCxnSpPr>
          <p:nvPr/>
        </p:nvCxnSpPr>
        <p:spPr>
          <a:xfrm>
            <a:off x="8172183" y="2004015"/>
            <a:ext cx="855436" cy="0"/>
          </a:xfrm>
          <a:prstGeom prst="straightConnector1">
            <a:avLst/>
          </a:prstGeom>
          <a:ln w="38100" cap="rnd">
            <a:solidFill>
              <a:schemeClr val="bg1">
                <a:lumMod val="5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EDB91FD3-4F14-48C5-8605-4CD947CD3BC5}"/>
              </a:ext>
            </a:extLst>
          </p:cNvPr>
          <p:cNvSpPr txBox="1"/>
          <p:nvPr/>
        </p:nvSpPr>
        <p:spPr>
          <a:xfrm>
            <a:off x="2822548" y="1563913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I2C</a:t>
            </a:r>
            <a:endParaRPr kumimoji="1" lang="ja-JP" altLang="en-US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26C4DF4F-E57C-41D8-A5F2-D7002F89A692}"/>
              </a:ext>
            </a:extLst>
          </p:cNvPr>
          <p:cNvSpPr txBox="1"/>
          <p:nvPr/>
        </p:nvSpPr>
        <p:spPr>
          <a:xfrm>
            <a:off x="5700712" y="1563913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MQTT</a:t>
            </a:r>
            <a:endParaRPr kumimoji="1" lang="ja-JP" altLang="en-US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9DB8D170-4277-483B-89AF-DF4F3A7C004E}"/>
              </a:ext>
            </a:extLst>
          </p:cNvPr>
          <p:cNvSpPr txBox="1"/>
          <p:nvPr/>
        </p:nvSpPr>
        <p:spPr>
          <a:xfrm>
            <a:off x="8099603" y="1563913"/>
            <a:ext cx="1000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MQTTS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2708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BD4EF001-511F-4EB9-A90A-A6D11A4C79BF}"/>
              </a:ext>
            </a:extLst>
          </p:cNvPr>
          <p:cNvSpPr/>
          <p:nvPr/>
        </p:nvSpPr>
        <p:spPr>
          <a:xfrm>
            <a:off x="4638627" y="789500"/>
            <a:ext cx="2662378" cy="980015"/>
          </a:xfrm>
          <a:prstGeom prst="rect">
            <a:avLst/>
          </a:prstGeom>
          <a:solidFill>
            <a:schemeClr val="bg1"/>
          </a:solidFill>
          <a:ln w="38100">
            <a:solidFill>
              <a:srgbClr val="34CD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6FAAFA06-12A7-409C-ABAA-EBECCB8C3F34}"/>
              </a:ext>
            </a:extLst>
          </p:cNvPr>
          <p:cNvSpPr/>
          <p:nvPr/>
        </p:nvSpPr>
        <p:spPr>
          <a:xfrm>
            <a:off x="4520333" y="2324100"/>
            <a:ext cx="2898965" cy="3898900"/>
          </a:xfrm>
          <a:prstGeom prst="rect">
            <a:avLst/>
          </a:prstGeom>
          <a:solidFill>
            <a:schemeClr val="bg1"/>
          </a:solidFill>
          <a:ln w="38100">
            <a:solidFill>
              <a:srgbClr val="34CD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72707E7D-1F4A-416A-925C-B80C1BE104B6}"/>
              </a:ext>
            </a:extLst>
          </p:cNvPr>
          <p:cNvSpPr/>
          <p:nvPr/>
        </p:nvSpPr>
        <p:spPr>
          <a:xfrm>
            <a:off x="8700823" y="1965436"/>
            <a:ext cx="2489200" cy="173341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FB5FD8FC-75E7-4C82-A1AF-E2DEBAC3EDAA}"/>
              </a:ext>
            </a:extLst>
          </p:cNvPr>
          <p:cNvSpPr/>
          <p:nvPr/>
        </p:nvSpPr>
        <p:spPr>
          <a:xfrm>
            <a:off x="9003761" y="2895839"/>
            <a:ext cx="1929465" cy="5998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/>
              <a:t>ポリシー</a:t>
            </a:r>
            <a:endParaRPr lang="en-US" altLang="ja-JP" sz="1400"/>
          </a:p>
          <a:p>
            <a:pPr algn="ctr"/>
            <a:r>
              <a:rPr lang="en-US" altLang="ja-JP" sz="1400"/>
              <a:t>‘AllAcessPolicy’</a:t>
            </a:r>
            <a:endParaRPr kumimoji="1" lang="ja-JP" altLang="en-US" sz="140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70A6467-EE65-4ED5-92D0-FDA22F19E8BF}"/>
              </a:ext>
            </a:extLst>
          </p:cNvPr>
          <p:cNvSpPr/>
          <p:nvPr/>
        </p:nvSpPr>
        <p:spPr>
          <a:xfrm>
            <a:off x="9003761" y="2145178"/>
            <a:ext cx="1929465" cy="599812"/>
          </a:xfrm>
          <a:prstGeom prst="rect">
            <a:avLst/>
          </a:prstGeom>
          <a:solidFill>
            <a:srgbClr val="E56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/>
              <a:t>モノ</a:t>
            </a:r>
            <a:endParaRPr kumimoji="1" lang="en-US" altLang="ja-JP" sz="1400"/>
          </a:p>
          <a:p>
            <a:pPr algn="ctr"/>
            <a:r>
              <a:rPr lang="en-US" altLang="ja-JP" sz="1400"/>
              <a:t>‘BaroDevice1’</a:t>
            </a:r>
            <a:endParaRPr kumimoji="1" lang="ja-JP" altLang="en-US" sz="140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154A9762-9D55-420A-9DED-FA7DC012E185}"/>
              </a:ext>
            </a:extLst>
          </p:cNvPr>
          <p:cNvSpPr/>
          <p:nvPr/>
        </p:nvSpPr>
        <p:spPr>
          <a:xfrm>
            <a:off x="5287214" y="5463784"/>
            <a:ext cx="1929465" cy="59981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/>
              <a:t>CA</a:t>
            </a:r>
            <a:r>
              <a:rPr kumimoji="1" lang="ja-JP" altLang="en-US" sz="1400"/>
              <a:t>証明書</a:t>
            </a:r>
          </a:p>
        </p:txBody>
      </p:sp>
      <p:cxnSp>
        <p:nvCxnSpPr>
          <p:cNvPr id="11" name="コネクタ: カギ線 10">
            <a:extLst>
              <a:ext uri="{FF2B5EF4-FFF2-40B4-BE49-F238E27FC236}">
                <a16:creationId xmlns:a16="http://schemas.microsoft.com/office/drawing/2014/main" id="{B3D7930D-FC86-46BD-A492-AECEBD86C778}"/>
              </a:ext>
            </a:extLst>
          </p:cNvPr>
          <p:cNvCxnSpPr>
            <a:cxnSpLocks/>
            <a:stCxn id="27" idx="3"/>
            <a:endCxn id="34" idx="1"/>
          </p:cNvCxnSpPr>
          <p:nvPr/>
        </p:nvCxnSpPr>
        <p:spPr>
          <a:xfrm>
            <a:off x="6710289" y="2832144"/>
            <a:ext cx="1990534" cy="0"/>
          </a:xfrm>
          <a:prstGeom prst="straightConnector1">
            <a:avLst/>
          </a:prstGeom>
          <a:ln w="38100" cap="rnd">
            <a:solidFill>
              <a:schemeClr val="bg1">
                <a:lumMod val="50000"/>
              </a:schemeClr>
            </a:solidFill>
            <a:round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EBDCAE40-3D57-43C3-A46E-1AF7492F7F77}"/>
              </a:ext>
            </a:extLst>
          </p:cNvPr>
          <p:cNvSpPr/>
          <p:nvPr/>
        </p:nvSpPr>
        <p:spPr>
          <a:xfrm>
            <a:off x="1428149" y="2532238"/>
            <a:ext cx="1929465" cy="599812"/>
          </a:xfrm>
          <a:prstGeom prst="rect">
            <a:avLst/>
          </a:prstGeom>
          <a:solidFill>
            <a:srgbClr val="E56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/>
              <a:t>スケッチ</a:t>
            </a:r>
            <a:endParaRPr lang="en-US" altLang="ja-JP" sz="1400"/>
          </a:p>
          <a:p>
            <a:pPr algn="ctr"/>
            <a:r>
              <a:rPr kumimoji="1" lang="en-US" altLang="ja-JP" sz="1400"/>
              <a:t>Thing</a:t>
            </a:r>
            <a:endParaRPr kumimoji="1" lang="ja-JP" altLang="en-US" sz="1400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A21908B9-A7B3-4A9A-B920-D3FE3CBCA724}"/>
              </a:ext>
            </a:extLst>
          </p:cNvPr>
          <p:cNvSpPr/>
          <p:nvPr/>
        </p:nvSpPr>
        <p:spPr>
          <a:xfrm>
            <a:off x="5287215" y="4146486"/>
            <a:ext cx="1929465" cy="59981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/>
              <a:t>クライアント</a:t>
            </a:r>
            <a:endParaRPr lang="en-US" altLang="ja-JP" sz="1400"/>
          </a:p>
          <a:p>
            <a:pPr algn="ctr"/>
            <a:r>
              <a:rPr lang="ja-JP" altLang="en-US" sz="1400"/>
              <a:t>証明書</a:t>
            </a:r>
            <a:endParaRPr kumimoji="1" lang="ja-JP" altLang="en-US" sz="1400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80F3B9FF-ADD4-44AF-89B2-D00402441ED0}"/>
              </a:ext>
            </a:extLst>
          </p:cNvPr>
          <p:cNvSpPr/>
          <p:nvPr/>
        </p:nvSpPr>
        <p:spPr>
          <a:xfrm>
            <a:off x="5287214" y="4805135"/>
            <a:ext cx="1929465" cy="59981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/>
              <a:t>プライベート</a:t>
            </a:r>
            <a:endParaRPr kumimoji="1" lang="en-US" altLang="ja-JP" sz="1400"/>
          </a:p>
          <a:p>
            <a:pPr algn="ctr"/>
            <a:r>
              <a:rPr lang="ja-JP" altLang="en-US" sz="1400"/>
              <a:t>キー</a:t>
            </a:r>
            <a:endParaRPr kumimoji="1" lang="ja-JP" altLang="en-US" sz="1400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5AE85C85-1BD4-4361-B41E-5E4DCBA813EC}"/>
              </a:ext>
            </a:extLst>
          </p:cNvPr>
          <p:cNvSpPr/>
          <p:nvPr/>
        </p:nvSpPr>
        <p:spPr>
          <a:xfrm>
            <a:off x="4793524" y="3443132"/>
            <a:ext cx="1929465" cy="599812"/>
          </a:xfrm>
          <a:prstGeom prst="rect">
            <a:avLst/>
          </a:prstGeom>
          <a:solidFill>
            <a:srgbClr val="34CD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/>
              <a:t>認証情報</a:t>
            </a:r>
            <a:endParaRPr kumimoji="1" lang="en-US" altLang="ja-JP" sz="1400"/>
          </a:p>
          <a:p>
            <a:pPr algn="ctr"/>
            <a:r>
              <a:rPr lang="en-US" altLang="ja-JP" sz="1400"/>
              <a:t>‘BaroDevice1’</a:t>
            </a:r>
            <a:endParaRPr kumimoji="1" lang="ja-JP" altLang="en-US" sz="1400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FA407B18-4A50-44F8-A57D-A2E76F2E8188}"/>
              </a:ext>
            </a:extLst>
          </p:cNvPr>
          <p:cNvSpPr/>
          <p:nvPr/>
        </p:nvSpPr>
        <p:spPr>
          <a:xfrm>
            <a:off x="4793524" y="3465485"/>
            <a:ext cx="1929465" cy="599812"/>
          </a:xfrm>
          <a:prstGeom prst="rect">
            <a:avLst/>
          </a:prstGeom>
          <a:solidFill>
            <a:srgbClr val="34CD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/>
              <a:t>認証情報</a:t>
            </a:r>
            <a:endParaRPr kumimoji="1" lang="en-US" altLang="ja-JP" sz="1400"/>
          </a:p>
          <a:p>
            <a:pPr algn="ctr"/>
            <a:r>
              <a:rPr lang="en-US" altLang="ja-JP" sz="1400"/>
              <a:t>‘BaroDevice1’</a:t>
            </a:r>
            <a:endParaRPr kumimoji="1" lang="ja-JP" altLang="en-US" sz="1400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87E018BC-5BDB-4885-A5C0-CA042904E600}"/>
              </a:ext>
            </a:extLst>
          </p:cNvPr>
          <p:cNvSpPr/>
          <p:nvPr/>
        </p:nvSpPr>
        <p:spPr>
          <a:xfrm>
            <a:off x="5005430" y="974394"/>
            <a:ext cx="1929465" cy="599812"/>
          </a:xfrm>
          <a:prstGeom prst="rect">
            <a:avLst/>
          </a:prstGeom>
          <a:solidFill>
            <a:srgbClr val="34CD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/>
              <a:t>タグ情報</a:t>
            </a:r>
            <a:endParaRPr kumimoji="1" lang="en-US" altLang="ja-JP" sz="1400"/>
          </a:p>
          <a:p>
            <a:pPr algn="ctr"/>
            <a:r>
              <a:rPr lang="en-US" altLang="ja-JP" sz="1400"/>
              <a:t>Thing=‘BaroDevice1’</a:t>
            </a:r>
            <a:endParaRPr kumimoji="1" lang="ja-JP" altLang="en-US" sz="1400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2A7378D1-E4CE-486A-82E7-A2709017D6D1}"/>
              </a:ext>
            </a:extLst>
          </p:cNvPr>
          <p:cNvSpPr/>
          <p:nvPr/>
        </p:nvSpPr>
        <p:spPr>
          <a:xfrm>
            <a:off x="4780824" y="2532238"/>
            <a:ext cx="1929465" cy="599812"/>
          </a:xfrm>
          <a:prstGeom prst="rect">
            <a:avLst/>
          </a:prstGeom>
          <a:solidFill>
            <a:srgbClr val="34CD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/>
              <a:t>SORACOM</a:t>
            </a:r>
          </a:p>
          <a:p>
            <a:pPr algn="ctr"/>
            <a:r>
              <a:rPr lang="en-US" altLang="ja-JP" sz="1400"/>
              <a:t>Beam</a:t>
            </a:r>
            <a:endParaRPr kumimoji="1" lang="ja-JP" altLang="en-US" sz="1400"/>
          </a:p>
        </p:txBody>
      </p:sp>
      <p:cxnSp>
        <p:nvCxnSpPr>
          <p:cNvPr id="29" name="コネクタ: カギ線 28">
            <a:extLst>
              <a:ext uri="{FF2B5EF4-FFF2-40B4-BE49-F238E27FC236}">
                <a16:creationId xmlns:a16="http://schemas.microsoft.com/office/drawing/2014/main" id="{C21282CD-5011-40D1-B4BA-14EFEBD00C3E}"/>
              </a:ext>
            </a:extLst>
          </p:cNvPr>
          <p:cNvCxnSpPr>
            <a:cxnSpLocks/>
            <a:stCxn id="9" idx="3"/>
            <a:endCxn id="27" idx="1"/>
          </p:cNvCxnSpPr>
          <p:nvPr/>
        </p:nvCxnSpPr>
        <p:spPr>
          <a:xfrm>
            <a:off x="3357614" y="2832144"/>
            <a:ext cx="1423210" cy="0"/>
          </a:xfrm>
          <a:prstGeom prst="straightConnector1">
            <a:avLst/>
          </a:prstGeom>
          <a:ln w="38100" cap="rnd">
            <a:solidFill>
              <a:schemeClr val="bg1">
                <a:lumMod val="50000"/>
              </a:schemeClr>
            </a:solidFill>
            <a:round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92FD2878-F855-4BA2-8980-CD1A8D5D461E}"/>
              </a:ext>
            </a:extLst>
          </p:cNvPr>
          <p:cNvSpPr txBox="1"/>
          <p:nvPr/>
        </p:nvSpPr>
        <p:spPr>
          <a:xfrm>
            <a:off x="4065609" y="6326172"/>
            <a:ext cx="3887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solidFill>
                  <a:srgbClr val="34CDD7"/>
                </a:solidFill>
              </a:rPr>
              <a:t>SIM</a:t>
            </a:r>
            <a:r>
              <a:rPr kumimoji="1" lang="ja-JP" altLang="en-US">
                <a:solidFill>
                  <a:srgbClr val="34CDD7"/>
                </a:solidFill>
              </a:rPr>
              <a:t>グループ </a:t>
            </a:r>
            <a:r>
              <a:rPr kumimoji="1" lang="en-US" altLang="ja-JP">
                <a:solidFill>
                  <a:srgbClr val="34CDD7"/>
                </a:solidFill>
              </a:rPr>
              <a:t>‘soracomug-handson’</a:t>
            </a:r>
            <a:endParaRPr kumimoji="1" lang="ja-JP" altLang="en-US">
              <a:solidFill>
                <a:srgbClr val="34CDD7"/>
              </a:solidFill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8D7681AC-85B8-4F66-97CE-2BD161AD2223}"/>
              </a:ext>
            </a:extLst>
          </p:cNvPr>
          <p:cNvSpPr txBox="1"/>
          <p:nvPr/>
        </p:nvSpPr>
        <p:spPr>
          <a:xfrm>
            <a:off x="4521314" y="420168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solidFill>
                  <a:srgbClr val="34CDD7"/>
                </a:solidFill>
              </a:rPr>
              <a:t>SIM</a:t>
            </a:r>
            <a:endParaRPr kumimoji="1" lang="ja-JP" altLang="en-US">
              <a:solidFill>
                <a:srgbClr val="34CDD7"/>
              </a:solidFill>
            </a:endParaRPr>
          </a:p>
        </p:txBody>
      </p:sp>
      <p:cxnSp>
        <p:nvCxnSpPr>
          <p:cNvPr id="42" name="コネクタ: カギ線 28">
            <a:extLst>
              <a:ext uri="{FF2B5EF4-FFF2-40B4-BE49-F238E27FC236}">
                <a16:creationId xmlns:a16="http://schemas.microsoft.com/office/drawing/2014/main" id="{860F6E1F-FEC0-4434-943B-60F2A9C33B20}"/>
              </a:ext>
            </a:extLst>
          </p:cNvPr>
          <p:cNvCxnSpPr>
            <a:cxnSpLocks/>
            <a:stCxn id="26" idx="1"/>
            <a:endCxn id="9" idx="0"/>
          </p:cNvCxnSpPr>
          <p:nvPr/>
        </p:nvCxnSpPr>
        <p:spPr>
          <a:xfrm rot="10800000" flipV="1">
            <a:off x="2392882" y="1274300"/>
            <a:ext cx="2612548" cy="1257938"/>
          </a:xfrm>
          <a:prstGeom prst="bentConnector2">
            <a:avLst/>
          </a:prstGeom>
          <a:ln w="38100" cap="rnd">
            <a:solidFill>
              <a:schemeClr val="bg1">
                <a:lumMod val="50000"/>
              </a:schemeClr>
            </a:solidFill>
            <a:prstDash val="sysDash"/>
            <a:round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536C0BF6-2966-48F2-96EE-406A38D39427}"/>
              </a:ext>
            </a:extLst>
          </p:cNvPr>
          <p:cNvSpPr txBox="1"/>
          <p:nvPr/>
        </p:nvSpPr>
        <p:spPr>
          <a:xfrm>
            <a:off x="2346519" y="685564"/>
            <a:ext cx="18004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/>
              <a:t>SORACOM Air</a:t>
            </a:r>
          </a:p>
          <a:p>
            <a:r>
              <a:rPr lang="ja-JP" altLang="en-US" sz="1400"/>
              <a:t>メタデータサービス</a:t>
            </a:r>
            <a:endParaRPr kumimoji="1" lang="ja-JP" altLang="en-US" sz="1400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B74C52F4-DD55-42BD-B9C1-96C117FDA7E8}"/>
              </a:ext>
            </a:extLst>
          </p:cNvPr>
          <p:cNvSpPr txBox="1"/>
          <p:nvPr/>
        </p:nvSpPr>
        <p:spPr>
          <a:xfrm>
            <a:off x="3507205" y="2465638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MQTT</a:t>
            </a:r>
            <a:endParaRPr kumimoji="1" lang="ja-JP" altLang="en-US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66F45858-F0F2-4DB2-A4CE-CA9DA64B9233}"/>
              </a:ext>
            </a:extLst>
          </p:cNvPr>
          <p:cNvSpPr txBox="1"/>
          <p:nvPr/>
        </p:nvSpPr>
        <p:spPr>
          <a:xfrm>
            <a:off x="7585266" y="2468386"/>
            <a:ext cx="1000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MQTTS</a:t>
            </a:r>
            <a:endParaRPr kumimoji="1" lang="ja-JP" altLang="en-US"/>
          </a:p>
        </p:txBody>
      </p:sp>
      <p:cxnSp>
        <p:nvCxnSpPr>
          <p:cNvPr id="49" name="コネクタ: カギ線 28">
            <a:extLst>
              <a:ext uri="{FF2B5EF4-FFF2-40B4-BE49-F238E27FC236}">
                <a16:creationId xmlns:a16="http://schemas.microsoft.com/office/drawing/2014/main" id="{481361E9-3338-419F-B384-B6C693399528}"/>
              </a:ext>
            </a:extLst>
          </p:cNvPr>
          <p:cNvCxnSpPr>
            <a:cxnSpLocks/>
            <a:stCxn id="21" idx="0"/>
            <a:endCxn id="27" idx="2"/>
          </p:cNvCxnSpPr>
          <p:nvPr/>
        </p:nvCxnSpPr>
        <p:spPr>
          <a:xfrm flipH="1" flipV="1">
            <a:off x="5745557" y="3132050"/>
            <a:ext cx="12700" cy="311082"/>
          </a:xfrm>
          <a:prstGeom prst="straightConnector1">
            <a:avLst/>
          </a:prstGeom>
          <a:ln w="38100" cap="rnd">
            <a:solidFill>
              <a:schemeClr val="bg1">
                <a:lumMod val="50000"/>
              </a:schemeClr>
            </a:solidFill>
            <a:prstDash val="sysDash"/>
            <a:round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4C418958-1BA9-40A0-8A50-B186E6E5CF62}"/>
              </a:ext>
            </a:extLst>
          </p:cNvPr>
          <p:cNvSpPr/>
          <p:nvPr/>
        </p:nvSpPr>
        <p:spPr>
          <a:xfrm>
            <a:off x="4780824" y="3465485"/>
            <a:ext cx="1929465" cy="599812"/>
          </a:xfrm>
          <a:prstGeom prst="rect">
            <a:avLst/>
          </a:prstGeom>
          <a:solidFill>
            <a:srgbClr val="34CD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/>
              <a:t>認証情報</a:t>
            </a:r>
            <a:endParaRPr kumimoji="1" lang="en-US" altLang="ja-JP" sz="1400"/>
          </a:p>
          <a:p>
            <a:pPr algn="ctr"/>
            <a:r>
              <a:rPr lang="en-US" altLang="ja-JP" sz="1400"/>
              <a:t>‘BaroDevice1’</a:t>
            </a:r>
            <a:endParaRPr kumimoji="1" lang="ja-JP" altLang="en-US" sz="1400"/>
          </a:p>
        </p:txBody>
      </p:sp>
      <p:cxnSp>
        <p:nvCxnSpPr>
          <p:cNvPr id="59" name="コネクタ: カギ線 28">
            <a:extLst>
              <a:ext uri="{FF2B5EF4-FFF2-40B4-BE49-F238E27FC236}">
                <a16:creationId xmlns:a16="http://schemas.microsoft.com/office/drawing/2014/main" id="{552D7973-E8E9-45BB-A359-CC72F72ABF4A}"/>
              </a:ext>
            </a:extLst>
          </p:cNvPr>
          <p:cNvCxnSpPr>
            <a:cxnSpLocks/>
            <a:stCxn id="41" idx="2"/>
            <a:endCxn id="38" idx="0"/>
          </p:cNvCxnSpPr>
          <p:nvPr/>
        </p:nvCxnSpPr>
        <p:spPr>
          <a:xfrm>
            <a:off x="5969816" y="1769515"/>
            <a:ext cx="0" cy="554585"/>
          </a:xfrm>
          <a:prstGeom prst="straightConnector1">
            <a:avLst/>
          </a:prstGeom>
          <a:ln w="38100" cap="rnd">
            <a:solidFill>
              <a:schemeClr val="bg1">
                <a:lumMod val="50000"/>
              </a:schemeClr>
            </a:solidFill>
            <a:prstDash val="sysDash"/>
            <a:round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690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1">
            <a:extLst>
              <a:ext uri="{FF2B5EF4-FFF2-40B4-BE49-F238E27FC236}">
                <a16:creationId xmlns:a16="http://schemas.microsoft.com/office/drawing/2014/main" id="{083E8734-22FE-4A30-AA5B-8617ECC9E7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362" y="1254637"/>
            <a:ext cx="1413918" cy="1413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9FEAAB5-0C01-43F1-9FCE-1B2E8CAB57F2}"/>
              </a:ext>
            </a:extLst>
          </p:cNvPr>
          <p:cNvSpPr txBox="1"/>
          <p:nvPr/>
        </p:nvSpPr>
        <p:spPr>
          <a:xfrm>
            <a:off x="923074" y="2850877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/>
              <a:t>絶対圧センサ</a:t>
            </a:r>
            <a:endParaRPr kumimoji="1" lang="en-US" altLang="ja-JP"/>
          </a:p>
          <a:p>
            <a:pPr algn="ctr"/>
            <a:r>
              <a:rPr kumimoji="1" lang="ja-JP" altLang="en-US"/>
              <a:t>評価モジュール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F7479735-E4FF-4692-B2BF-3F063054B0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4811" y="1255126"/>
            <a:ext cx="1961010" cy="1497779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5E70E43-CB29-4AC5-96CB-D0B647858CAB}"/>
              </a:ext>
            </a:extLst>
          </p:cNvPr>
          <p:cNvSpPr txBox="1"/>
          <p:nvPr/>
        </p:nvSpPr>
        <p:spPr>
          <a:xfrm>
            <a:off x="3528469" y="2989376"/>
            <a:ext cx="2013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Wio LTE Cat.1 JP</a:t>
            </a:r>
            <a:endParaRPr kumimoji="1" lang="ja-JP" altLang="en-US"/>
          </a:p>
        </p:txBody>
      </p:sp>
      <p:pic>
        <p:nvPicPr>
          <p:cNvPr id="12" name="Picture 104">
            <a:extLst>
              <a:ext uri="{FF2B5EF4-FFF2-40B4-BE49-F238E27FC236}">
                <a16:creationId xmlns:a16="http://schemas.microsoft.com/office/drawing/2014/main" id="{023A9DF5-2CE6-4F82-95B8-88BE8C2400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6232" y="1014946"/>
            <a:ext cx="1005573" cy="1005573"/>
          </a:xfrm>
          <a:prstGeom prst="rect">
            <a:avLst/>
          </a:prstGeom>
        </p:spPr>
      </p:pic>
      <p:pic>
        <p:nvPicPr>
          <p:cNvPr id="13" name="Picture 105">
            <a:extLst>
              <a:ext uri="{FF2B5EF4-FFF2-40B4-BE49-F238E27FC236}">
                <a16:creationId xmlns:a16="http://schemas.microsoft.com/office/drawing/2014/main" id="{84BA2987-E615-4F8A-B087-8FCB7ADB31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6592" y="1135125"/>
            <a:ext cx="1596240" cy="1596240"/>
          </a:xfrm>
          <a:prstGeom prst="rect">
            <a:avLst/>
          </a:prstGeom>
        </p:spPr>
      </p:pic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47EA2411-A86B-4252-9E73-36AD4A9E72D9}"/>
              </a:ext>
            </a:extLst>
          </p:cNvPr>
          <p:cNvSpPr txBox="1"/>
          <p:nvPr/>
        </p:nvSpPr>
        <p:spPr>
          <a:xfrm>
            <a:off x="6347064" y="2989376"/>
            <a:ext cx="2015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SORACOM </a:t>
            </a:r>
            <a:r>
              <a:rPr lang="en-US" altLang="ja-JP"/>
              <a:t>Beam</a:t>
            </a:r>
            <a:endParaRPr kumimoji="1" lang="ja-JP" altLang="en-US"/>
          </a:p>
        </p:txBody>
      </p:sp>
      <p:pic>
        <p:nvPicPr>
          <p:cNvPr id="16" name="Graphic 18">
            <a:extLst>
              <a:ext uri="{FF2B5EF4-FFF2-40B4-BE49-F238E27FC236}">
                <a16:creationId xmlns:a16="http://schemas.microsoft.com/office/drawing/2014/main" id="{35124958-138B-42F4-AC72-5FE330E3541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248730" y="1326803"/>
            <a:ext cx="1223621" cy="1223621"/>
          </a:xfrm>
          <a:prstGeom prst="rect">
            <a:avLst/>
          </a:prstGeom>
        </p:spPr>
      </p:pic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F55A912E-0002-4D46-8A00-3A713C1789FA}"/>
              </a:ext>
            </a:extLst>
          </p:cNvPr>
          <p:cNvSpPr txBox="1"/>
          <p:nvPr/>
        </p:nvSpPr>
        <p:spPr>
          <a:xfrm>
            <a:off x="9027619" y="2986568"/>
            <a:ext cx="1665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AWS IoT Core</a:t>
            </a:r>
            <a:endParaRPr kumimoji="1" lang="ja-JP" altLang="en-US"/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48999EC8-E71B-49D5-A779-A2764591BB83}"/>
              </a:ext>
            </a:extLst>
          </p:cNvPr>
          <p:cNvCxnSpPr>
            <a:cxnSpLocks/>
          </p:cNvCxnSpPr>
          <p:nvPr/>
        </p:nvCxnSpPr>
        <p:spPr>
          <a:xfrm>
            <a:off x="2663494" y="2004015"/>
            <a:ext cx="855436" cy="0"/>
          </a:xfrm>
          <a:prstGeom prst="straightConnector1">
            <a:avLst/>
          </a:prstGeom>
          <a:ln w="38100" cap="rnd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1561B5BC-FC24-4BC1-8B94-5D5C1130D2CC}"/>
              </a:ext>
            </a:extLst>
          </p:cNvPr>
          <p:cNvCxnSpPr>
            <a:cxnSpLocks/>
          </p:cNvCxnSpPr>
          <p:nvPr/>
        </p:nvCxnSpPr>
        <p:spPr>
          <a:xfrm>
            <a:off x="5701156" y="2004015"/>
            <a:ext cx="855436" cy="0"/>
          </a:xfrm>
          <a:prstGeom prst="straightConnector1">
            <a:avLst/>
          </a:prstGeom>
          <a:ln w="38100" cap="rnd">
            <a:solidFill>
              <a:schemeClr val="bg1">
                <a:lumMod val="5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502689B5-188B-4515-BA06-80E504951D95}"/>
              </a:ext>
            </a:extLst>
          </p:cNvPr>
          <p:cNvCxnSpPr>
            <a:cxnSpLocks/>
          </p:cNvCxnSpPr>
          <p:nvPr/>
        </p:nvCxnSpPr>
        <p:spPr>
          <a:xfrm>
            <a:off x="8172183" y="2004015"/>
            <a:ext cx="855436" cy="0"/>
          </a:xfrm>
          <a:prstGeom prst="straightConnector1">
            <a:avLst/>
          </a:prstGeom>
          <a:ln w="38100" cap="rnd">
            <a:solidFill>
              <a:schemeClr val="bg1">
                <a:lumMod val="5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EDB91FD3-4F14-48C5-8605-4CD947CD3BC5}"/>
              </a:ext>
            </a:extLst>
          </p:cNvPr>
          <p:cNvSpPr txBox="1"/>
          <p:nvPr/>
        </p:nvSpPr>
        <p:spPr>
          <a:xfrm>
            <a:off x="2822548" y="1563913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I2C</a:t>
            </a:r>
            <a:endParaRPr kumimoji="1" lang="ja-JP" altLang="en-US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26C4DF4F-E57C-41D8-A5F2-D7002F89A692}"/>
              </a:ext>
            </a:extLst>
          </p:cNvPr>
          <p:cNvSpPr txBox="1"/>
          <p:nvPr/>
        </p:nvSpPr>
        <p:spPr>
          <a:xfrm>
            <a:off x="5700712" y="1563913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MQTT</a:t>
            </a:r>
            <a:endParaRPr kumimoji="1" lang="ja-JP" altLang="en-US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9DB8D170-4277-483B-89AF-DF4F3A7C004E}"/>
              </a:ext>
            </a:extLst>
          </p:cNvPr>
          <p:cNvSpPr txBox="1"/>
          <p:nvPr/>
        </p:nvSpPr>
        <p:spPr>
          <a:xfrm>
            <a:off x="8099603" y="1563913"/>
            <a:ext cx="1000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MQTTS</a:t>
            </a:r>
            <a:endParaRPr kumimoji="1" lang="ja-JP" altLang="en-US"/>
          </a:p>
        </p:txBody>
      </p:sp>
      <p:pic>
        <p:nvPicPr>
          <p:cNvPr id="28" name="Graphic 42">
            <a:extLst>
              <a:ext uri="{FF2B5EF4-FFF2-40B4-BE49-F238E27FC236}">
                <a16:creationId xmlns:a16="http://schemas.microsoft.com/office/drawing/2014/main" id="{ED2F89C7-1065-4805-8F9D-2C5162CDBD3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052786" y="5181531"/>
            <a:ext cx="469900" cy="469900"/>
          </a:xfrm>
          <a:prstGeom prst="rect">
            <a:avLst/>
          </a:prstGeom>
        </p:spPr>
      </p:pic>
      <p:sp>
        <p:nvSpPr>
          <p:cNvPr id="29" name="TextBox 101">
            <a:extLst>
              <a:ext uri="{FF2B5EF4-FFF2-40B4-BE49-F238E27FC236}">
                <a16:creationId xmlns:a16="http://schemas.microsoft.com/office/drawing/2014/main" id="{FF27CC3D-C2CF-4054-A6E7-5B258754F049}"/>
              </a:ext>
            </a:extLst>
          </p:cNvPr>
          <p:cNvSpPr txBox="1"/>
          <p:nvPr/>
        </p:nvSpPr>
        <p:spPr>
          <a:xfrm>
            <a:off x="8946328" y="5743691"/>
            <a:ext cx="731520" cy="54864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200" dirty="0" err="1"/>
              <a:t>IoT</a:t>
            </a:r>
            <a:r>
              <a:rPr lang="en-US" sz="1200" dirty="0"/>
              <a:t> certificate</a:t>
            </a:r>
            <a:endParaRPr lang="en-US" sz="2800" dirty="0"/>
          </a:p>
        </p:txBody>
      </p:sp>
      <p:pic>
        <p:nvPicPr>
          <p:cNvPr id="30" name="Graphic 74">
            <a:extLst>
              <a:ext uri="{FF2B5EF4-FFF2-40B4-BE49-F238E27FC236}">
                <a16:creationId xmlns:a16="http://schemas.microsoft.com/office/drawing/2014/main" id="{AFA6828D-7ABB-434D-99A8-23442F63E0D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052786" y="4031910"/>
            <a:ext cx="469900" cy="469900"/>
          </a:xfrm>
          <a:prstGeom prst="rect">
            <a:avLst/>
          </a:prstGeom>
        </p:spPr>
      </p:pic>
      <p:sp>
        <p:nvSpPr>
          <p:cNvPr id="31" name="TextBox 89">
            <a:extLst>
              <a:ext uri="{FF2B5EF4-FFF2-40B4-BE49-F238E27FC236}">
                <a16:creationId xmlns:a16="http://schemas.microsoft.com/office/drawing/2014/main" id="{75AA6AE2-85DD-4E38-B854-577C9BDC6F30}"/>
              </a:ext>
            </a:extLst>
          </p:cNvPr>
          <p:cNvSpPr txBox="1"/>
          <p:nvPr/>
        </p:nvSpPr>
        <p:spPr>
          <a:xfrm>
            <a:off x="8931288" y="4605052"/>
            <a:ext cx="731520" cy="54864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200" dirty="0" err="1"/>
              <a:t>IoT</a:t>
            </a:r>
            <a:r>
              <a:rPr lang="en-US" sz="1200" dirty="0"/>
              <a:t> MQTT</a:t>
            </a:r>
            <a:br>
              <a:rPr lang="en-US" sz="1200" dirty="0"/>
            </a:br>
            <a:r>
              <a:rPr lang="en-US" sz="1200" dirty="0"/>
              <a:t>protocol</a:t>
            </a:r>
            <a:endParaRPr lang="en-US" sz="2800" dirty="0"/>
          </a:p>
        </p:txBody>
      </p:sp>
      <p:pic>
        <p:nvPicPr>
          <p:cNvPr id="32" name="Graphic 94">
            <a:extLst>
              <a:ext uri="{FF2B5EF4-FFF2-40B4-BE49-F238E27FC236}">
                <a16:creationId xmlns:a16="http://schemas.microsoft.com/office/drawing/2014/main" id="{75D58EF8-C450-4478-B3DA-A4C9A03CB05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232283" y="4031910"/>
            <a:ext cx="469900" cy="469900"/>
          </a:xfrm>
          <a:prstGeom prst="rect">
            <a:avLst/>
          </a:prstGeom>
        </p:spPr>
      </p:pic>
      <p:sp>
        <p:nvSpPr>
          <p:cNvPr id="33" name="TextBox 87">
            <a:extLst>
              <a:ext uri="{FF2B5EF4-FFF2-40B4-BE49-F238E27FC236}">
                <a16:creationId xmlns:a16="http://schemas.microsoft.com/office/drawing/2014/main" id="{5EB68C6D-CA07-4005-A113-8A9FEB90A87C}"/>
              </a:ext>
            </a:extLst>
          </p:cNvPr>
          <p:cNvSpPr txBox="1"/>
          <p:nvPr/>
        </p:nvSpPr>
        <p:spPr>
          <a:xfrm>
            <a:off x="10101268" y="4510437"/>
            <a:ext cx="731520" cy="54864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200" dirty="0" err="1"/>
              <a:t>IoT</a:t>
            </a:r>
            <a:br>
              <a:rPr lang="en-US" sz="1200" dirty="0"/>
            </a:br>
            <a:r>
              <a:rPr lang="en-US" sz="1200" dirty="0"/>
              <a:t>topic</a:t>
            </a:r>
            <a:endParaRPr lang="en-US" sz="2800" dirty="0"/>
          </a:p>
        </p:txBody>
      </p:sp>
      <p:pic>
        <p:nvPicPr>
          <p:cNvPr id="34" name="Graphic 78">
            <a:extLst>
              <a:ext uri="{FF2B5EF4-FFF2-40B4-BE49-F238E27FC236}">
                <a16:creationId xmlns:a16="http://schemas.microsoft.com/office/drawing/2014/main" id="{504EBDA7-A99E-45C5-9A8A-2B384A63C25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234662" y="5181531"/>
            <a:ext cx="469900" cy="469900"/>
          </a:xfrm>
          <a:prstGeom prst="rect">
            <a:avLst/>
          </a:prstGeom>
        </p:spPr>
      </p:pic>
      <p:sp>
        <p:nvSpPr>
          <p:cNvPr id="35" name="TextBox 106">
            <a:extLst>
              <a:ext uri="{FF2B5EF4-FFF2-40B4-BE49-F238E27FC236}">
                <a16:creationId xmlns:a16="http://schemas.microsoft.com/office/drawing/2014/main" id="{C2E579C8-2A94-4F02-85A6-9B3B85A631DA}"/>
              </a:ext>
            </a:extLst>
          </p:cNvPr>
          <p:cNvSpPr txBox="1"/>
          <p:nvPr/>
        </p:nvSpPr>
        <p:spPr>
          <a:xfrm>
            <a:off x="10110156" y="5721886"/>
            <a:ext cx="731520" cy="54864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200" dirty="0" err="1"/>
              <a:t>IoT</a:t>
            </a:r>
            <a:br>
              <a:rPr lang="en-US" sz="1200" dirty="0"/>
            </a:br>
            <a:r>
              <a:rPr lang="en-US" sz="1200" dirty="0"/>
              <a:t>policy</a:t>
            </a:r>
            <a:endParaRPr lang="en-US" sz="2800" dirty="0"/>
          </a:p>
        </p:txBody>
      </p:sp>
      <p:pic>
        <p:nvPicPr>
          <p:cNvPr id="36" name="図 35" descr="黒い背景と白い文字&#10;&#10;自動的に生成された説明">
            <a:extLst>
              <a:ext uri="{FF2B5EF4-FFF2-40B4-BE49-F238E27FC236}">
                <a16:creationId xmlns:a16="http://schemas.microsoft.com/office/drawing/2014/main" id="{1D05436E-0B52-4010-86AF-F41ACE66215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7247" y="3973737"/>
            <a:ext cx="546498" cy="548641"/>
          </a:xfrm>
          <a:prstGeom prst="rect">
            <a:avLst/>
          </a:prstGeom>
        </p:spPr>
      </p:pic>
      <p:sp>
        <p:nvSpPr>
          <p:cNvPr id="38" name="TextBox 89">
            <a:extLst>
              <a:ext uri="{FF2B5EF4-FFF2-40B4-BE49-F238E27FC236}">
                <a16:creationId xmlns:a16="http://schemas.microsoft.com/office/drawing/2014/main" id="{A741E372-F0CE-47BD-A391-3468DD633743}"/>
              </a:ext>
            </a:extLst>
          </p:cNvPr>
          <p:cNvSpPr txBox="1"/>
          <p:nvPr/>
        </p:nvSpPr>
        <p:spPr>
          <a:xfrm>
            <a:off x="6450426" y="4605052"/>
            <a:ext cx="939472" cy="3693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ja-JP" altLang="en-US" sz="1200"/>
              <a:t>クライアント</a:t>
            </a:r>
            <a:endParaRPr lang="en-US" altLang="ja-JP" sz="1200"/>
          </a:p>
          <a:p>
            <a:pPr algn="ctr"/>
            <a:r>
              <a:rPr lang="ja-JP" altLang="en-US" sz="1200"/>
              <a:t>証明書</a:t>
            </a:r>
            <a:endParaRPr lang="en-US" sz="2800" dirty="0"/>
          </a:p>
        </p:txBody>
      </p:sp>
      <p:pic>
        <p:nvPicPr>
          <p:cNvPr id="39" name="図 38" descr="黒い背景と白い文字&#10;&#10;自動的に生成された説明">
            <a:extLst>
              <a:ext uri="{FF2B5EF4-FFF2-40B4-BE49-F238E27FC236}">
                <a16:creationId xmlns:a16="http://schemas.microsoft.com/office/drawing/2014/main" id="{F052E0A2-C4C1-4B94-A608-D1E11898027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7247" y="5125823"/>
            <a:ext cx="546498" cy="548641"/>
          </a:xfrm>
          <a:prstGeom prst="rect">
            <a:avLst/>
          </a:prstGeom>
        </p:spPr>
      </p:pic>
      <p:sp>
        <p:nvSpPr>
          <p:cNvPr id="40" name="TextBox 89">
            <a:extLst>
              <a:ext uri="{FF2B5EF4-FFF2-40B4-BE49-F238E27FC236}">
                <a16:creationId xmlns:a16="http://schemas.microsoft.com/office/drawing/2014/main" id="{07B2BCFD-9273-4A24-AA9C-9CEB1E0FABD0}"/>
              </a:ext>
            </a:extLst>
          </p:cNvPr>
          <p:cNvSpPr txBox="1"/>
          <p:nvPr/>
        </p:nvSpPr>
        <p:spPr>
          <a:xfrm>
            <a:off x="6450426" y="5757138"/>
            <a:ext cx="939472" cy="3693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ja-JP" altLang="en-US" sz="1200"/>
              <a:t>プライベート</a:t>
            </a:r>
            <a:endParaRPr lang="en-US" altLang="ja-JP" sz="1200"/>
          </a:p>
          <a:p>
            <a:pPr algn="ctr"/>
            <a:r>
              <a:rPr lang="ja-JP" altLang="en-US" sz="1200"/>
              <a:t>キー</a:t>
            </a:r>
            <a:endParaRPr lang="en-US" sz="2800" dirty="0"/>
          </a:p>
        </p:txBody>
      </p:sp>
      <p:pic>
        <p:nvPicPr>
          <p:cNvPr id="41" name="図 40" descr="黒い背景と白い文字&#10;&#10;自動的に生成された説明">
            <a:extLst>
              <a:ext uri="{FF2B5EF4-FFF2-40B4-BE49-F238E27FC236}">
                <a16:creationId xmlns:a16="http://schemas.microsoft.com/office/drawing/2014/main" id="{CF71B706-0B3B-4F36-A9DD-0F91A10B028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8692" y="3973737"/>
            <a:ext cx="546498" cy="548641"/>
          </a:xfrm>
          <a:prstGeom prst="rect">
            <a:avLst/>
          </a:prstGeom>
        </p:spPr>
      </p:pic>
      <p:sp>
        <p:nvSpPr>
          <p:cNvPr id="42" name="TextBox 89">
            <a:extLst>
              <a:ext uri="{FF2B5EF4-FFF2-40B4-BE49-F238E27FC236}">
                <a16:creationId xmlns:a16="http://schemas.microsoft.com/office/drawing/2014/main" id="{4F2D1A09-D92F-424D-8983-3176D28EFC0A}"/>
              </a:ext>
            </a:extLst>
          </p:cNvPr>
          <p:cNvSpPr txBox="1"/>
          <p:nvPr/>
        </p:nvSpPr>
        <p:spPr>
          <a:xfrm>
            <a:off x="7361871" y="4605052"/>
            <a:ext cx="939472" cy="3693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altLang="ja-JP" sz="1200"/>
              <a:t>AWS IoT</a:t>
            </a:r>
          </a:p>
          <a:p>
            <a:pPr algn="ctr"/>
            <a:r>
              <a:rPr lang="ja-JP" altLang="en-US" sz="1200"/>
              <a:t>ルート</a:t>
            </a:r>
            <a:r>
              <a:rPr lang="en-US" altLang="ja-JP" sz="1200"/>
              <a:t>CA</a:t>
            </a:r>
            <a:endParaRPr lang="en-US" sz="2800" dirty="0"/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EAA04BF4-098F-4574-A66E-B61D8A64616D}"/>
              </a:ext>
            </a:extLst>
          </p:cNvPr>
          <p:cNvSpPr/>
          <p:nvPr/>
        </p:nvSpPr>
        <p:spPr>
          <a:xfrm>
            <a:off x="1195636" y="5747329"/>
            <a:ext cx="4118316" cy="4910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/>
              <a:t>Arduino IDE</a:t>
            </a:r>
            <a:endParaRPr kumimoji="1" lang="ja-JP" altLang="en-US" sz="1200"/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4F618E28-E5C6-4B7F-900A-378E0681AE50}"/>
              </a:ext>
            </a:extLst>
          </p:cNvPr>
          <p:cNvSpPr/>
          <p:nvPr/>
        </p:nvSpPr>
        <p:spPr>
          <a:xfrm>
            <a:off x="1195635" y="5202752"/>
            <a:ext cx="4118316" cy="4910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/>
              <a:t>SeeedJP STM32 Boards by Seeed K.K.</a:t>
            </a:r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8968A0CA-8985-40EA-91A1-47223009ACFF}"/>
              </a:ext>
            </a:extLst>
          </p:cNvPr>
          <p:cNvSpPr/>
          <p:nvPr/>
        </p:nvSpPr>
        <p:spPr>
          <a:xfrm>
            <a:off x="3300257" y="4662674"/>
            <a:ext cx="2013693" cy="49101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/>
              <a:t>Wio LTE for Arduino by Seeed K.K.</a:t>
            </a:r>
            <a:endParaRPr kumimoji="1" lang="ja-JP" altLang="en-US" sz="1200"/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76C30418-E8F0-4086-B936-E7550215FF9F}"/>
              </a:ext>
            </a:extLst>
          </p:cNvPr>
          <p:cNvSpPr/>
          <p:nvPr/>
        </p:nvSpPr>
        <p:spPr>
          <a:xfrm>
            <a:off x="1195634" y="4662674"/>
            <a:ext cx="2013693" cy="49101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/>
              <a:t>GroveDriverPack</a:t>
            </a:r>
            <a:endParaRPr kumimoji="1" lang="ja-JP" altLang="en-US" sz="1200"/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569D7E36-FE04-4D7B-8F80-D6C03334C13C}"/>
              </a:ext>
            </a:extLst>
          </p:cNvPr>
          <p:cNvSpPr/>
          <p:nvPr/>
        </p:nvSpPr>
        <p:spPr>
          <a:xfrm>
            <a:off x="1195634" y="4145147"/>
            <a:ext cx="4118316" cy="46846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/>
              <a:t>アプリケーション</a:t>
            </a:r>
          </a:p>
        </p:txBody>
      </p:sp>
    </p:spTree>
    <p:extLst>
      <p:ext uri="{BB962C8B-B14F-4D97-AF65-F5344CB8AC3E}">
        <p14:creationId xmlns:p14="http://schemas.microsoft.com/office/powerpoint/2010/main" val="697493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1">
            <a:extLst>
              <a:ext uri="{FF2B5EF4-FFF2-40B4-BE49-F238E27FC236}">
                <a16:creationId xmlns:a16="http://schemas.microsoft.com/office/drawing/2014/main" id="{EE15A841-D552-4BAE-B7B8-9B45E13C55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9390" y="1152706"/>
            <a:ext cx="1617779" cy="1617779"/>
          </a:xfrm>
          <a:prstGeom prst="rect">
            <a:avLst/>
          </a:prstGeom>
        </p:spPr>
      </p:pic>
      <p:pic>
        <p:nvPicPr>
          <p:cNvPr id="1026" name="Picture 2" descr="1">
            <a:extLst>
              <a:ext uri="{FF2B5EF4-FFF2-40B4-BE49-F238E27FC236}">
                <a16:creationId xmlns:a16="http://schemas.microsoft.com/office/drawing/2014/main" id="{083E8734-22FE-4A30-AA5B-8617ECC9E7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4033" y="1254637"/>
            <a:ext cx="1413918" cy="1413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9FEAAB5-0C01-43F1-9FCE-1B2E8CAB57F2}"/>
              </a:ext>
            </a:extLst>
          </p:cNvPr>
          <p:cNvSpPr txBox="1"/>
          <p:nvPr/>
        </p:nvSpPr>
        <p:spPr>
          <a:xfrm>
            <a:off x="2430745" y="2850877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/>
              <a:t>絶対圧センサ</a:t>
            </a:r>
            <a:endParaRPr kumimoji="1" lang="en-US" altLang="ja-JP"/>
          </a:p>
          <a:p>
            <a:pPr algn="ctr"/>
            <a:r>
              <a:rPr kumimoji="1" lang="ja-JP" altLang="en-US"/>
              <a:t>評価モジュール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F7479735-E4FF-4692-B2BF-3F063054B0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2482" y="1255126"/>
            <a:ext cx="1961010" cy="1497779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5E70E43-CB29-4AC5-96CB-D0B647858CAB}"/>
              </a:ext>
            </a:extLst>
          </p:cNvPr>
          <p:cNvSpPr txBox="1"/>
          <p:nvPr/>
        </p:nvSpPr>
        <p:spPr>
          <a:xfrm>
            <a:off x="5036140" y="2989376"/>
            <a:ext cx="2013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Wio LTE Cat.1 JP</a:t>
            </a:r>
            <a:endParaRPr kumimoji="1" lang="ja-JP" altLang="en-US"/>
          </a:p>
        </p:txBody>
      </p:sp>
      <p:pic>
        <p:nvPicPr>
          <p:cNvPr id="12" name="Picture 104">
            <a:extLst>
              <a:ext uri="{FF2B5EF4-FFF2-40B4-BE49-F238E27FC236}">
                <a16:creationId xmlns:a16="http://schemas.microsoft.com/office/drawing/2014/main" id="{023A9DF5-2CE6-4F82-95B8-88BE8C24008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3903" y="1014946"/>
            <a:ext cx="1005573" cy="1005573"/>
          </a:xfrm>
          <a:prstGeom prst="rect">
            <a:avLst/>
          </a:prstGeom>
        </p:spPr>
      </p:pic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47EA2411-A86B-4252-9E73-36AD4A9E72D9}"/>
              </a:ext>
            </a:extLst>
          </p:cNvPr>
          <p:cNvSpPr txBox="1"/>
          <p:nvPr/>
        </p:nvSpPr>
        <p:spPr>
          <a:xfrm>
            <a:off x="7749739" y="2989376"/>
            <a:ext cx="2225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SORACOM Harvest</a:t>
            </a:r>
            <a:endParaRPr kumimoji="1" lang="ja-JP" altLang="en-US"/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48999EC8-E71B-49D5-A779-A2764591BB83}"/>
              </a:ext>
            </a:extLst>
          </p:cNvPr>
          <p:cNvCxnSpPr>
            <a:cxnSpLocks/>
          </p:cNvCxnSpPr>
          <p:nvPr/>
        </p:nvCxnSpPr>
        <p:spPr>
          <a:xfrm>
            <a:off x="4171165" y="2004015"/>
            <a:ext cx="855436" cy="0"/>
          </a:xfrm>
          <a:prstGeom prst="straightConnector1">
            <a:avLst/>
          </a:prstGeom>
          <a:ln w="38100" cap="rnd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1561B5BC-FC24-4BC1-8B94-5D5C1130D2CC}"/>
              </a:ext>
            </a:extLst>
          </p:cNvPr>
          <p:cNvCxnSpPr>
            <a:cxnSpLocks/>
          </p:cNvCxnSpPr>
          <p:nvPr/>
        </p:nvCxnSpPr>
        <p:spPr>
          <a:xfrm>
            <a:off x="7208827" y="2004015"/>
            <a:ext cx="855436" cy="0"/>
          </a:xfrm>
          <a:prstGeom prst="straightConnector1">
            <a:avLst/>
          </a:prstGeom>
          <a:ln w="38100" cap="rnd">
            <a:solidFill>
              <a:schemeClr val="bg1">
                <a:lumMod val="50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EDB91FD3-4F14-48C5-8605-4CD947CD3BC5}"/>
              </a:ext>
            </a:extLst>
          </p:cNvPr>
          <p:cNvSpPr txBox="1"/>
          <p:nvPr/>
        </p:nvSpPr>
        <p:spPr>
          <a:xfrm>
            <a:off x="4330219" y="1563913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I2C</a:t>
            </a:r>
            <a:endParaRPr kumimoji="1" lang="ja-JP" altLang="en-US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26C4DF4F-E57C-41D8-A5F2-D7002F89A692}"/>
              </a:ext>
            </a:extLst>
          </p:cNvPr>
          <p:cNvSpPr txBox="1"/>
          <p:nvPr/>
        </p:nvSpPr>
        <p:spPr>
          <a:xfrm>
            <a:off x="7316586" y="1563913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TCP</a:t>
            </a:r>
            <a:endParaRPr kumimoji="1" lang="ja-JP" altLang="en-US"/>
          </a:p>
        </p:txBody>
      </p:sp>
      <p:sp>
        <p:nvSpPr>
          <p:cNvPr id="2" name="楕円 1">
            <a:extLst>
              <a:ext uri="{FF2B5EF4-FFF2-40B4-BE49-F238E27FC236}">
                <a16:creationId xmlns:a16="http://schemas.microsoft.com/office/drawing/2014/main" id="{086EB75D-CABA-4CB1-9347-B6422CEE7DD6}"/>
              </a:ext>
            </a:extLst>
          </p:cNvPr>
          <p:cNvSpPr/>
          <p:nvPr/>
        </p:nvSpPr>
        <p:spPr>
          <a:xfrm>
            <a:off x="6183903" y="2387506"/>
            <a:ext cx="402772" cy="402772"/>
          </a:xfrm>
          <a:prstGeom prst="ellipse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/>
              <a:t>1</a:t>
            </a:r>
            <a:endParaRPr kumimoji="1" lang="ja-JP" altLang="en-US" b="1"/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123E856F-6161-4DEC-91D1-07CE6AEB33F1}"/>
              </a:ext>
            </a:extLst>
          </p:cNvPr>
          <p:cNvSpPr/>
          <p:nvPr/>
        </p:nvSpPr>
        <p:spPr>
          <a:xfrm>
            <a:off x="9130936" y="2226060"/>
            <a:ext cx="402772" cy="402772"/>
          </a:xfrm>
          <a:prstGeom prst="ellipse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/>
              <a:t>4</a:t>
            </a:r>
            <a:endParaRPr kumimoji="1" lang="ja-JP" altLang="en-US" b="1"/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BEC10602-6DA4-4205-B892-96A58612234A}"/>
              </a:ext>
            </a:extLst>
          </p:cNvPr>
          <p:cNvSpPr/>
          <p:nvPr/>
        </p:nvSpPr>
        <p:spPr>
          <a:xfrm>
            <a:off x="6586675" y="851865"/>
            <a:ext cx="402772" cy="402772"/>
          </a:xfrm>
          <a:prstGeom prst="ellipse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/>
              <a:t>2</a:t>
            </a:r>
            <a:endParaRPr kumimoji="1" lang="ja-JP" altLang="en-US" b="1"/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92CBB4E1-3DD1-4625-9DF3-40A5272FEF74}"/>
              </a:ext>
            </a:extLst>
          </p:cNvPr>
          <p:cNvSpPr/>
          <p:nvPr/>
        </p:nvSpPr>
        <p:spPr>
          <a:xfrm>
            <a:off x="3726061" y="2226060"/>
            <a:ext cx="402772" cy="402772"/>
          </a:xfrm>
          <a:prstGeom prst="ellipse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/>
              <a:t>3</a:t>
            </a:r>
            <a:endParaRPr kumimoji="1" lang="ja-JP" altLang="en-US" b="1"/>
          </a:p>
        </p:txBody>
      </p:sp>
      <p:sp>
        <p:nvSpPr>
          <p:cNvPr id="25" name="楕円 24">
            <a:extLst>
              <a:ext uri="{FF2B5EF4-FFF2-40B4-BE49-F238E27FC236}">
                <a16:creationId xmlns:a16="http://schemas.microsoft.com/office/drawing/2014/main" id="{17678437-2905-43EE-89B1-1BE5C0DBF8D8}"/>
              </a:ext>
            </a:extLst>
          </p:cNvPr>
          <p:cNvSpPr/>
          <p:nvPr/>
        </p:nvSpPr>
        <p:spPr>
          <a:xfrm>
            <a:off x="6580225" y="2387506"/>
            <a:ext cx="402772" cy="402772"/>
          </a:xfrm>
          <a:prstGeom prst="ellipse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/>
              <a:t>6</a:t>
            </a:r>
            <a:endParaRPr kumimoji="1" lang="ja-JP" altLang="en-US" b="1"/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0B521FFB-52CD-4C2A-9561-B6FC1BBFA120}"/>
              </a:ext>
            </a:extLst>
          </p:cNvPr>
          <p:cNvSpPr/>
          <p:nvPr/>
        </p:nvSpPr>
        <p:spPr>
          <a:xfrm>
            <a:off x="9936480" y="2226060"/>
            <a:ext cx="402772" cy="402772"/>
          </a:xfrm>
          <a:prstGeom prst="ellipse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/>
              <a:t>7</a:t>
            </a:r>
            <a:endParaRPr kumimoji="1" lang="ja-JP" altLang="en-US" b="1"/>
          </a:p>
        </p:txBody>
      </p:sp>
      <p:sp>
        <p:nvSpPr>
          <p:cNvPr id="29" name="楕円 28">
            <a:extLst>
              <a:ext uri="{FF2B5EF4-FFF2-40B4-BE49-F238E27FC236}">
                <a16:creationId xmlns:a16="http://schemas.microsoft.com/office/drawing/2014/main" id="{8A8C5C21-02F1-4C54-821D-68F35DAC67C9}"/>
              </a:ext>
            </a:extLst>
          </p:cNvPr>
          <p:cNvSpPr/>
          <p:nvPr/>
        </p:nvSpPr>
        <p:spPr>
          <a:xfrm>
            <a:off x="9533708" y="2226060"/>
            <a:ext cx="402772" cy="402772"/>
          </a:xfrm>
          <a:prstGeom prst="ellipse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/>
              <a:t>5</a:t>
            </a:r>
            <a:endParaRPr kumimoji="1" lang="ja-JP" altLang="en-US" b="1"/>
          </a:p>
        </p:txBody>
      </p:sp>
    </p:spTree>
    <p:extLst>
      <p:ext uri="{BB962C8B-B14F-4D97-AF65-F5344CB8AC3E}">
        <p14:creationId xmlns:p14="http://schemas.microsoft.com/office/powerpoint/2010/main" val="4146815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993FC9E2-9EF0-464D-94F4-6863D66483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078" y="0"/>
            <a:ext cx="9883843" cy="6858000"/>
          </a:xfrm>
          <a:prstGeom prst="rect">
            <a:avLst/>
          </a:prstGeom>
        </p:spPr>
      </p:pic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770D1447-A9AC-4B70-8ABB-FBC3921B851B}"/>
              </a:ext>
            </a:extLst>
          </p:cNvPr>
          <p:cNvCxnSpPr/>
          <p:nvPr/>
        </p:nvCxnSpPr>
        <p:spPr>
          <a:xfrm>
            <a:off x="7491369" y="2441196"/>
            <a:ext cx="78017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5995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48FE9608-3366-493B-832A-D63D909E2F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078" y="0"/>
            <a:ext cx="9883843" cy="6858000"/>
          </a:xfrm>
          <a:prstGeom prst="rect">
            <a:avLst/>
          </a:prstGeom>
        </p:spPr>
      </p:pic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EF3299EA-B09A-4B12-AFBD-3B9E1647916F}"/>
              </a:ext>
            </a:extLst>
          </p:cNvPr>
          <p:cNvCxnSpPr/>
          <p:nvPr/>
        </p:nvCxnSpPr>
        <p:spPr>
          <a:xfrm>
            <a:off x="9521505" y="3053593"/>
            <a:ext cx="78017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9713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1">
            <a:extLst>
              <a:ext uri="{FF2B5EF4-FFF2-40B4-BE49-F238E27FC236}">
                <a16:creationId xmlns:a16="http://schemas.microsoft.com/office/drawing/2014/main" id="{083E8734-22FE-4A30-AA5B-8617ECC9E7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362" y="1254637"/>
            <a:ext cx="1413918" cy="1413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9FEAAB5-0C01-43F1-9FCE-1B2E8CAB57F2}"/>
              </a:ext>
            </a:extLst>
          </p:cNvPr>
          <p:cNvSpPr txBox="1"/>
          <p:nvPr/>
        </p:nvSpPr>
        <p:spPr>
          <a:xfrm>
            <a:off x="923074" y="2850877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/>
              <a:t>絶対圧センサ</a:t>
            </a:r>
            <a:endParaRPr kumimoji="1" lang="en-US" altLang="ja-JP"/>
          </a:p>
          <a:p>
            <a:pPr algn="ctr"/>
            <a:r>
              <a:rPr kumimoji="1" lang="ja-JP" altLang="en-US"/>
              <a:t>評価モジュール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F7479735-E4FF-4692-B2BF-3F063054B0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4811" y="1255126"/>
            <a:ext cx="1961010" cy="1497779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5E70E43-CB29-4AC5-96CB-D0B647858CAB}"/>
              </a:ext>
            </a:extLst>
          </p:cNvPr>
          <p:cNvSpPr txBox="1"/>
          <p:nvPr/>
        </p:nvSpPr>
        <p:spPr>
          <a:xfrm>
            <a:off x="3528469" y="2989376"/>
            <a:ext cx="2013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Wio LTE Cat.1 JP</a:t>
            </a:r>
            <a:endParaRPr kumimoji="1" lang="ja-JP" altLang="en-US"/>
          </a:p>
        </p:txBody>
      </p:sp>
      <p:pic>
        <p:nvPicPr>
          <p:cNvPr id="12" name="Picture 104">
            <a:extLst>
              <a:ext uri="{FF2B5EF4-FFF2-40B4-BE49-F238E27FC236}">
                <a16:creationId xmlns:a16="http://schemas.microsoft.com/office/drawing/2014/main" id="{023A9DF5-2CE6-4F82-95B8-88BE8C2400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6232" y="1014946"/>
            <a:ext cx="1005573" cy="1005573"/>
          </a:xfrm>
          <a:prstGeom prst="rect">
            <a:avLst/>
          </a:prstGeom>
        </p:spPr>
      </p:pic>
      <p:pic>
        <p:nvPicPr>
          <p:cNvPr id="13" name="Picture 105">
            <a:extLst>
              <a:ext uri="{FF2B5EF4-FFF2-40B4-BE49-F238E27FC236}">
                <a16:creationId xmlns:a16="http://schemas.microsoft.com/office/drawing/2014/main" id="{84BA2987-E615-4F8A-B087-8FCB7ADB31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6592" y="1135125"/>
            <a:ext cx="1596240" cy="1596240"/>
          </a:xfrm>
          <a:prstGeom prst="rect">
            <a:avLst/>
          </a:prstGeom>
        </p:spPr>
      </p:pic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47EA2411-A86B-4252-9E73-36AD4A9E72D9}"/>
              </a:ext>
            </a:extLst>
          </p:cNvPr>
          <p:cNvSpPr txBox="1"/>
          <p:nvPr/>
        </p:nvSpPr>
        <p:spPr>
          <a:xfrm>
            <a:off x="6347064" y="2989376"/>
            <a:ext cx="2015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SORACOM </a:t>
            </a:r>
            <a:r>
              <a:rPr lang="en-US" altLang="ja-JP"/>
              <a:t>Beam</a:t>
            </a:r>
            <a:endParaRPr kumimoji="1" lang="ja-JP" altLang="en-US"/>
          </a:p>
        </p:txBody>
      </p:sp>
      <p:pic>
        <p:nvPicPr>
          <p:cNvPr id="16" name="Graphic 18">
            <a:extLst>
              <a:ext uri="{FF2B5EF4-FFF2-40B4-BE49-F238E27FC236}">
                <a16:creationId xmlns:a16="http://schemas.microsoft.com/office/drawing/2014/main" id="{35124958-138B-42F4-AC72-5FE330E3541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248730" y="1326803"/>
            <a:ext cx="1223621" cy="1223621"/>
          </a:xfrm>
          <a:prstGeom prst="rect">
            <a:avLst/>
          </a:prstGeom>
        </p:spPr>
      </p:pic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F55A912E-0002-4D46-8A00-3A713C1789FA}"/>
              </a:ext>
            </a:extLst>
          </p:cNvPr>
          <p:cNvSpPr txBox="1"/>
          <p:nvPr/>
        </p:nvSpPr>
        <p:spPr>
          <a:xfrm>
            <a:off x="9027619" y="2986568"/>
            <a:ext cx="1665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AWS IoT Core</a:t>
            </a:r>
            <a:endParaRPr kumimoji="1" lang="ja-JP" altLang="en-US"/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48999EC8-E71B-49D5-A779-A2764591BB83}"/>
              </a:ext>
            </a:extLst>
          </p:cNvPr>
          <p:cNvCxnSpPr>
            <a:cxnSpLocks/>
          </p:cNvCxnSpPr>
          <p:nvPr/>
        </p:nvCxnSpPr>
        <p:spPr>
          <a:xfrm>
            <a:off x="2663494" y="2004015"/>
            <a:ext cx="855436" cy="0"/>
          </a:xfrm>
          <a:prstGeom prst="straightConnector1">
            <a:avLst/>
          </a:prstGeom>
          <a:ln w="38100" cap="rnd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1561B5BC-FC24-4BC1-8B94-5D5C1130D2CC}"/>
              </a:ext>
            </a:extLst>
          </p:cNvPr>
          <p:cNvCxnSpPr>
            <a:cxnSpLocks/>
          </p:cNvCxnSpPr>
          <p:nvPr/>
        </p:nvCxnSpPr>
        <p:spPr>
          <a:xfrm>
            <a:off x="5701156" y="2004015"/>
            <a:ext cx="855436" cy="0"/>
          </a:xfrm>
          <a:prstGeom prst="straightConnector1">
            <a:avLst/>
          </a:prstGeom>
          <a:ln w="38100" cap="rnd">
            <a:solidFill>
              <a:schemeClr val="bg1">
                <a:lumMod val="5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502689B5-188B-4515-BA06-80E504951D95}"/>
              </a:ext>
            </a:extLst>
          </p:cNvPr>
          <p:cNvCxnSpPr>
            <a:cxnSpLocks/>
          </p:cNvCxnSpPr>
          <p:nvPr/>
        </p:nvCxnSpPr>
        <p:spPr>
          <a:xfrm>
            <a:off x="8172183" y="2004015"/>
            <a:ext cx="855436" cy="0"/>
          </a:xfrm>
          <a:prstGeom prst="straightConnector1">
            <a:avLst/>
          </a:prstGeom>
          <a:ln w="38100" cap="rnd">
            <a:solidFill>
              <a:schemeClr val="bg1">
                <a:lumMod val="5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EDB91FD3-4F14-48C5-8605-4CD947CD3BC5}"/>
              </a:ext>
            </a:extLst>
          </p:cNvPr>
          <p:cNvSpPr txBox="1"/>
          <p:nvPr/>
        </p:nvSpPr>
        <p:spPr>
          <a:xfrm>
            <a:off x="2822548" y="1563913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I2C</a:t>
            </a:r>
            <a:endParaRPr kumimoji="1" lang="ja-JP" altLang="en-US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26C4DF4F-E57C-41D8-A5F2-D7002F89A692}"/>
              </a:ext>
            </a:extLst>
          </p:cNvPr>
          <p:cNvSpPr txBox="1"/>
          <p:nvPr/>
        </p:nvSpPr>
        <p:spPr>
          <a:xfrm>
            <a:off x="5700712" y="1563913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MQTT</a:t>
            </a:r>
            <a:endParaRPr kumimoji="1" lang="ja-JP" altLang="en-US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9DB8D170-4277-483B-89AF-DF4F3A7C004E}"/>
              </a:ext>
            </a:extLst>
          </p:cNvPr>
          <p:cNvSpPr txBox="1"/>
          <p:nvPr/>
        </p:nvSpPr>
        <p:spPr>
          <a:xfrm>
            <a:off x="8099603" y="1563913"/>
            <a:ext cx="1000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MQTTS</a:t>
            </a:r>
            <a:endParaRPr kumimoji="1" lang="ja-JP" altLang="en-US"/>
          </a:p>
        </p:txBody>
      </p:sp>
      <p:sp>
        <p:nvSpPr>
          <p:cNvPr id="48" name="楕円 47">
            <a:extLst>
              <a:ext uri="{FF2B5EF4-FFF2-40B4-BE49-F238E27FC236}">
                <a16:creationId xmlns:a16="http://schemas.microsoft.com/office/drawing/2014/main" id="{B15819E6-84D9-4D4A-A6D9-63BBF231AD4B}"/>
              </a:ext>
            </a:extLst>
          </p:cNvPr>
          <p:cNvSpPr/>
          <p:nvPr/>
        </p:nvSpPr>
        <p:spPr>
          <a:xfrm>
            <a:off x="10069579" y="2307828"/>
            <a:ext cx="402772" cy="402772"/>
          </a:xfrm>
          <a:prstGeom prst="ellipse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/>
              <a:t>2</a:t>
            </a:r>
            <a:endParaRPr kumimoji="1" lang="ja-JP" altLang="en-US" b="1"/>
          </a:p>
        </p:txBody>
      </p:sp>
      <p:sp>
        <p:nvSpPr>
          <p:cNvPr id="49" name="楕円 48">
            <a:extLst>
              <a:ext uri="{FF2B5EF4-FFF2-40B4-BE49-F238E27FC236}">
                <a16:creationId xmlns:a16="http://schemas.microsoft.com/office/drawing/2014/main" id="{F123D21C-9454-4490-BCEE-207E6036DBB5}"/>
              </a:ext>
            </a:extLst>
          </p:cNvPr>
          <p:cNvSpPr/>
          <p:nvPr/>
        </p:nvSpPr>
        <p:spPr>
          <a:xfrm>
            <a:off x="10472351" y="2307828"/>
            <a:ext cx="402772" cy="402772"/>
          </a:xfrm>
          <a:prstGeom prst="ellipse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/>
              <a:t>3</a:t>
            </a:r>
            <a:endParaRPr kumimoji="1" lang="ja-JP" altLang="en-US" b="1"/>
          </a:p>
        </p:txBody>
      </p:sp>
      <p:sp>
        <p:nvSpPr>
          <p:cNvPr id="50" name="楕円 49">
            <a:extLst>
              <a:ext uri="{FF2B5EF4-FFF2-40B4-BE49-F238E27FC236}">
                <a16:creationId xmlns:a16="http://schemas.microsoft.com/office/drawing/2014/main" id="{A51CF50A-C8D8-465E-B74C-D6A92E0E4C06}"/>
              </a:ext>
            </a:extLst>
          </p:cNvPr>
          <p:cNvSpPr/>
          <p:nvPr/>
        </p:nvSpPr>
        <p:spPr>
          <a:xfrm>
            <a:off x="10874252" y="2307828"/>
            <a:ext cx="402772" cy="402772"/>
          </a:xfrm>
          <a:prstGeom prst="ellipse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/>
              <a:t>4</a:t>
            </a:r>
            <a:endParaRPr kumimoji="1" lang="ja-JP" altLang="en-US" b="1"/>
          </a:p>
        </p:txBody>
      </p:sp>
      <p:sp>
        <p:nvSpPr>
          <p:cNvPr id="51" name="楕円 50">
            <a:extLst>
              <a:ext uri="{FF2B5EF4-FFF2-40B4-BE49-F238E27FC236}">
                <a16:creationId xmlns:a16="http://schemas.microsoft.com/office/drawing/2014/main" id="{B47FA5D2-60A3-4E59-94B2-2C112B8B6B18}"/>
              </a:ext>
            </a:extLst>
          </p:cNvPr>
          <p:cNvSpPr/>
          <p:nvPr/>
        </p:nvSpPr>
        <p:spPr>
          <a:xfrm>
            <a:off x="6897542" y="2307828"/>
            <a:ext cx="402772" cy="402772"/>
          </a:xfrm>
          <a:prstGeom prst="ellipse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/>
              <a:t>1</a:t>
            </a:r>
            <a:endParaRPr kumimoji="1" lang="ja-JP" altLang="en-US" b="1"/>
          </a:p>
        </p:txBody>
      </p:sp>
      <p:sp>
        <p:nvSpPr>
          <p:cNvPr id="52" name="楕円 51">
            <a:extLst>
              <a:ext uri="{FF2B5EF4-FFF2-40B4-BE49-F238E27FC236}">
                <a16:creationId xmlns:a16="http://schemas.microsoft.com/office/drawing/2014/main" id="{1D10E5A8-58E4-4B1A-BC95-6329EAE83BE3}"/>
              </a:ext>
            </a:extLst>
          </p:cNvPr>
          <p:cNvSpPr/>
          <p:nvPr/>
        </p:nvSpPr>
        <p:spPr>
          <a:xfrm>
            <a:off x="7300314" y="2307828"/>
            <a:ext cx="402772" cy="402772"/>
          </a:xfrm>
          <a:prstGeom prst="ellipse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/>
              <a:t>5</a:t>
            </a:r>
            <a:endParaRPr kumimoji="1" lang="ja-JP" altLang="en-US" b="1"/>
          </a:p>
        </p:txBody>
      </p:sp>
      <p:sp>
        <p:nvSpPr>
          <p:cNvPr id="53" name="楕円 52">
            <a:extLst>
              <a:ext uri="{FF2B5EF4-FFF2-40B4-BE49-F238E27FC236}">
                <a16:creationId xmlns:a16="http://schemas.microsoft.com/office/drawing/2014/main" id="{13453DB3-4EFE-4DE5-AE49-62DCA17D2579}"/>
              </a:ext>
            </a:extLst>
          </p:cNvPr>
          <p:cNvSpPr/>
          <p:nvPr/>
        </p:nvSpPr>
        <p:spPr>
          <a:xfrm>
            <a:off x="7702215" y="2307828"/>
            <a:ext cx="402772" cy="402772"/>
          </a:xfrm>
          <a:prstGeom prst="ellipse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/>
              <a:t>6</a:t>
            </a:r>
            <a:endParaRPr kumimoji="1" lang="ja-JP" altLang="en-US" b="1"/>
          </a:p>
        </p:txBody>
      </p:sp>
      <p:sp>
        <p:nvSpPr>
          <p:cNvPr id="54" name="楕円 53">
            <a:extLst>
              <a:ext uri="{FF2B5EF4-FFF2-40B4-BE49-F238E27FC236}">
                <a16:creationId xmlns:a16="http://schemas.microsoft.com/office/drawing/2014/main" id="{4F69A2F7-179B-4632-86DA-FFD700A3FE12}"/>
              </a:ext>
            </a:extLst>
          </p:cNvPr>
          <p:cNvSpPr/>
          <p:nvPr/>
        </p:nvSpPr>
        <p:spPr>
          <a:xfrm>
            <a:off x="4977632" y="2307828"/>
            <a:ext cx="402772" cy="402772"/>
          </a:xfrm>
          <a:prstGeom prst="ellipse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/>
              <a:t>7</a:t>
            </a:r>
            <a:endParaRPr kumimoji="1" lang="ja-JP" altLang="en-US" b="1"/>
          </a:p>
        </p:txBody>
      </p:sp>
      <p:sp>
        <p:nvSpPr>
          <p:cNvPr id="55" name="楕円 54">
            <a:extLst>
              <a:ext uri="{FF2B5EF4-FFF2-40B4-BE49-F238E27FC236}">
                <a16:creationId xmlns:a16="http://schemas.microsoft.com/office/drawing/2014/main" id="{F1701D9E-51C8-4005-BE66-124B4E5BFD3F}"/>
              </a:ext>
            </a:extLst>
          </p:cNvPr>
          <p:cNvSpPr/>
          <p:nvPr/>
        </p:nvSpPr>
        <p:spPr>
          <a:xfrm>
            <a:off x="11277024" y="2307828"/>
            <a:ext cx="402772" cy="402772"/>
          </a:xfrm>
          <a:prstGeom prst="ellipse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/>
              <a:t>8</a:t>
            </a:r>
            <a:endParaRPr kumimoji="1" lang="ja-JP" altLang="en-US" b="1"/>
          </a:p>
        </p:txBody>
      </p:sp>
    </p:spTree>
    <p:extLst>
      <p:ext uri="{BB962C8B-B14F-4D97-AF65-F5344CB8AC3E}">
        <p14:creationId xmlns:p14="http://schemas.microsoft.com/office/powerpoint/2010/main" val="2795695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FB5FD8FC-75E7-4C82-A1AF-E2DEBAC3EDAA}"/>
              </a:ext>
            </a:extLst>
          </p:cNvPr>
          <p:cNvSpPr/>
          <p:nvPr/>
        </p:nvSpPr>
        <p:spPr>
          <a:xfrm>
            <a:off x="6602138" y="2283899"/>
            <a:ext cx="1929465" cy="5998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/>
              <a:t>ポリシー</a:t>
            </a:r>
            <a:endParaRPr lang="en-US" altLang="ja-JP" sz="1400"/>
          </a:p>
          <a:p>
            <a:pPr algn="ctr"/>
            <a:r>
              <a:rPr lang="en-US" altLang="ja-JP" sz="1400"/>
              <a:t>‘AllAcessPolicy’</a:t>
            </a:r>
            <a:endParaRPr kumimoji="1" lang="ja-JP" altLang="en-US" sz="140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EFE42412-1287-40FD-BC0B-8C1D2C26A87C}"/>
              </a:ext>
            </a:extLst>
          </p:cNvPr>
          <p:cNvSpPr/>
          <p:nvPr/>
        </p:nvSpPr>
        <p:spPr>
          <a:xfrm>
            <a:off x="3584893" y="1384181"/>
            <a:ext cx="1929465" cy="59981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/>
              <a:t>クライアント</a:t>
            </a:r>
            <a:endParaRPr lang="en-US" altLang="ja-JP" sz="1400"/>
          </a:p>
          <a:p>
            <a:pPr algn="ctr"/>
            <a:r>
              <a:rPr lang="ja-JP" altLang="en-US" sz="1400"/>
              <a:t>証明書</a:t>
            </a:r>
            <a:endParaRPr kumimoji="1" lang="ja-JP" altLang="en-US" sz="140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70A6467-EE65-4ED5-92D0-FDA22F19E8BF}"/>
              </a:ext>
            </a:extLst>
          </p:cNvPr>
          <p:cNvSpPr/>
          <p:nvPr/>
        </p:nvSpPr>
        <p:spPr>
          <a:xfrm>
            <a:off x="6602138" y="1384181"/>
            <a:ext cx="1929465" cy="599812"/>
          </a:xfrm>
          <a:prstGeom prst="rect">
            <a:avLst/>
          </a:prstGeom>
          <a:solidFill>
            <a:srgbClr val="E56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/>
              <a:t>モノ</a:t>
            </a:r>
            <a:endParaRPr kumimoji="1" lang="en-US" altLang="ja-JP" sz="1400"/>
          </a:p>
          <a:p>
            <a:pPr algn="ctr"/>
            <a:r>
              <a:rPr lang="en-US" altLang="ja-JP" sz="1400"/>
              <a:t>‘BaroDevice1’</a:t>
            </a:r>
            <a:endParaRPr kumimoji="1" lang="ja-JP" altLang="en-US" sz="140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154A9762-9D55-420A-9DED-FA7DC012E185}"/>
              </a:ext>
            </a:extLst>
          </p:cNvPr>
          <p:cNvSpPr/>
          <p:nvPr/>
        </p:nvSpPr>
        <p:spPr>
          <a:xfrm>
            <a:off x="3584892" y="2042830"/>
            <a:ext cx="1929465" cy="59981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/>
              <a:t>プライベート</a:t>
            </a:r>
            <a:endParaRPr kumimoji="1" lang="en-US" altLang="ja-JP" sz="1400"/>
          </a:p>
          <a:p>
            <a:pPr algn="ctr"/>
            <a:r>
              <a:rPr lang="ja-JP" altLang="en-US" sz="1400"/>
              <a:t>キー</a:t>
            </a:r>
            <a:endParaRPr kumimoji="1" lang="ja-JP" altLang="en-US" sz="1400"/>
          </a:p>
        </p:txBody>
      </p:sp>
      <p:cxnSp>
        <p:nvCxnSpPr>
          <p:cNvPr id="8" name="コネクタ: カギ線 7">
            <a:extLst>
              <a:ext uri="{FF2B5EF4-FFF2-40B4-BE49-F238E27FC236}">
                <a16:creationId xmlns:a16="http://schemas.microsoft.com/office/drawing/2014/main" id="{9BEDD3C2-AA87-4259-A141-52EF4DADB6E3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5514358" y="1684087"/>
            <a:ext cx="1087780" cy="0"/>
          </a:xfrm>
          <a:prstGeom prst="straightConnector1">
            <a:avLst/>
          </a:prstGeom>
          <a:ln w="38100" cap="rnd">
            <a:solidFill>
              <a:schemeClr val="bg1">
                <a:lumMod val="50000"/>
              </a:schemeClr>
            </a:solidFill>
            <a:round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コネクタ: カギ線 10">
            <a:extLst>
              <a:ext uri="{FF2B5EF4-FFF2-40B4-BE49-F238E27FC236}">
                <a16:creationId xmlns:a16="http://schemas.microsoft.com/office/drawing/2014/main" id="{B3D7930D-FC86-46BD-A492-AECEBD86C778}"/>
              </a:ext>
            </a:extLst>
          </p:cNvPr>
          <p:cNvCxnSpPr>
            <a:cxnSpLocks/>
            <a:stCxn id="4" idx="3"/>
            <a:endCxn id="3" idx="1"/>
          </p:cNvCxnSpPr>
          <p:nvPr/>
        </p:nvCxnSpPr>
        <p:spPr>
          <a:xfrm>
            <a:off x="5514358" y="1684087"/>
            <a:ext cx="1087780" cy="899718"/>
          </a:xfrm>
          <a:prstGeom prst="bentConnector3">
            <a:avLst>
              <a:gd name="adj1" fmla="val 50000"/>
            </a:avLst>
          </a:prstGeom>
          <a:ln w="38100" cap="rnd">
            <a:solidFill>
              <a:schemeClr val="bg1">
                <a:lumMod val="50000"/>
              </a:schemeClr>
            </a:solidFill>
            <a:round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07569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1">
            <a:extLst>
              <a:ext uri="{FF2B5EF4-FFF2-40B4-BE49-F238E27FC236}">
                <a16:creationId xmlns:a16="http://schemas.microsoft.com/office/drawing/2014/main" id="{083E8734-22FE-4A30-AA5B-8617ECC9E7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362" y="1254637"/>
            <a:ext cx="1413918" cy="1413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9FEAAB5-0C01-43F1-9FCE-1B2E8CAB57F2}"/>
              </a:ext>
            </a:extLst>
          </p:cNvPr>
          <p:cNvSpPr txBox="1"/>
          <p:nvPr/>
        </p:nvSpPr>
        <p:spPr>
          <a:xfrm>
            <a:off x="923074" y="2850877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/>
              <a:t>絶対圧センサ</a:t>
            </a:r>
            <a:endParaRPr kumimoji="1" lang="en-US" altLang="ja-JP"/>
          </a:p>
          <a:p>
            <a:pPr algn="ctr"/>
            <a:r>
              <a:rPr kumimoji="1" lang="ja-JP" altLang="en-US"/>
              <a:t>評価モジュール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F7479735-E4FF-4692-B2BF-3F063054B0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4811" y="1255126"/>
            <a:ext cx="1961010" cy="1497779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5E70E43-CB29-4AC5-96CB-D0B647858CAB}"/>
              </a:ext>
            </a:extLst>
          </p:cNvPr>
          <p:cNvSpPr txBox="1"/>
          <p:nvPr/>
        </p:nvSpPr>
        <p:spPr>
          <a:xfrm>
            <a:off x="3528469" y="2989376"/>
            <a:ext cx="2013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Wio LTE Cat.1 JP</a:t>
            </a:r>
            <a:endParaRPr kumimoji="1" lang="ja-JP" altLang="en-US"/>
          </a:p>
        </p:txBody>
      </p:sp>
      <p:pic>
        <p:nvPicPr>
          <p:cNvPr id="12" name="Picture 104">
            <a:extLst>
              <a:ext uri="{FF2B5EF4-FFF2-40B4-BE49-F238E27FC236}">
                <a16:creationId xmlns:a16="http://schemas.microsoft.com/office/drawing/2014/main" id="{023A9DF5-2CE6-4F82-95B8-88BE8C2400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6232" y="1014946"/>
            <a:ext cx="1005573" cy="1005573"/>
          </a:xfrm>
          <a:prstGeom prst="rect">
            <a:avLst/>
          </a:prstGeom>
        </p:spPr>
      </p:pic>
      <p:pic>
        <p:nvPicPr>
          <p:cNvPr id="13" name="Picture 105">
            <a:extLst>
              <a:ext uri="{FF2B5EF4-FFF2-40B4-BE49-F238E27FC236}">
                <a16:creationId xmlns:a16="http://schemas.microsoft.com/office/drawing/2014/main" id="{84BA2987-E615-4F8A-B087-8FCB7ADB31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6592" y="1135125"/>
            <a:ext cx="1596240" cy="1596240"/>
          </a:xfrm>
          <a:prstGeom prst="rect">
            <a:avLst/>
          </a:prstGeom>
        </p:spPr>
      </p:pic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47EA2411-A86B-4252-9E73-36AD4A9E72D9}"/>
              </a:ext>
            </a:extLst>
          </p:cNvPr>
          <p:cNvSpPr txBox="1"/>
          <p:nvPr/>
        </p:nvSpPr>
        <p:spPr>
          <a:xfrm>
            <a:off x="6347064" y="2989376"/>
            <a:ext cx="2015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SORACOM </a:t>
            </a:r>
            <a:r>
              <a:rPr lang="en-US" altLang="ja-JP"/>
              <a:t>Beam</a:t>
            </a:r>
            <a:endParaRPr kumimoji="1" lang="ja-JP" altLang="en-US"/>
          </a:p>
        </p:txBody>
      </p:sp>
      <p:pic>
        <p:nvPicPr>
          <p:cNvPr id="16" name="Graphic 18">
            <a:extLst>
              <a:ext uri="{FF2B5EF4-FFF2-40B4-BE49-F238E27FC236}">
                <a16:creationId xmlns:a16="http://schemas.microsoft.com/office/drawing/2014/main" id="{35124958-138B-42F4-AC72-5FE330E3541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248730" y="1326803"/>
            <a:ext cx="1223621" cy="1223621"/>
          </a:xfrm>
          <a:prstGeom prst="rect">
            <a:avLst/>
          </a:prstGeom>
        </p:spPr>
      </p:pic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F55A912E-0002-4D46-8A00-3A713C1789FA}"/>
              </a:ext>
            </a:extLst>
          </p:cNvPr>
          <p:cNvSpPr txBox="1"/>
          <p:nvPr/>
        </p:nvSpPr>
        <p:spPr>
          <a:xfrm>
            <a:off x="9027619" y="2986568"/>
            <a:ext cx="1665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AWS IoT Core</a:t>
            </a:r>
            <a:endParaRPr kumimoji="1" lang="ja-JP" altLang="en-US"/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48999EC8-E71B-49D5-A779-A2764591BB83}"/>
              </a:ext>
            </a:extLst>
          </p:cNvPr>
          <p:cNvCxnSpPr>
            <a:cxnSpLocks/>
          </p:cNvCxnSpPr>
          <p:nvPr/>
        </p:nvCxnSpPr>
        <p:spPr>
          <a:xfrm>
            <a:off x="2663494" y="2004015"/>
            <a:ext cx="855436" cy="0"/>
          </a:xfrm>
          <a:prstGeom prst="straightConnector1">
            <a:avLst/>
          </a:prstGeom>
          <a:ln w="38100" cap="rnd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1561B5BC-FC24-4BC1-8B94-5D5C1130D2CC}"/>
              </a:ext>
            </a:extLst>
          </p:cNvPr>
          <p:cNvCxnSpPr>
            <a:cxnSpLocks/>
          </p:cNvCxnSpPr>
          <p:nvPr/>
        </p:nvCxnSpPr>
        <p:spPr>
          <a:xfrm>
            <a:off x="5701156" y="2004015"/>
            <a:ext cx="855436" cy="0"/>
          </a:xfrm>
          <a:prstGeom prst="straightConnector1">
            <a:avLst/>
          </a:prstGeom>
          <a:ln w="38100" cap="rnd">
            <a:solidFill>
              <a:schemeClr val="bg1">
                <a:lumMod val="5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502689B5-188B-4515-BA06-80E504951D95}"/>
              </a:ext>
            </a:extLst>
          </p:cNvPr>
          <p:cNvCxnSpPr>
            <a:cxnSpLocks/>
          </p:cNvCxnSpPr>
          <p:nvPr/>
        </p:nvCxnSpPr>
        <p:spPr>
          <a:xfrm>
            <a:off x="8172183" y="2004015"/>
            <a:ext cx="855436" cy="0"/>
          </a:xfrm>
          <a:prstGeom prst="straightConnector1">
            <a:avLst/>
          </a:prstGeom>
          <a:ln w="38100" cap="rnd">
            <a:solidFill>
              <a:schemeClr val="bg1">
                <a:lumMod val="5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EDB91FD3-4F14-48C5-8605-4CD947CD3BC5}"/>
              </a:ext>
            </a:extLst>
          </p:cNvPr>
          <p:cNvSpPr txBox="1"/>
          <p:nvPr/>
        </p:nvSpPr>
        <p:spPr>
          <a:xfrm>
            <a:off x="2822548" y="1563913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I2C</a:t>
            </a:r>
            <a:endParaRPr kumimoji="1" lang="ja-JP" altLang="en-US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26C4DF4F-E57C-41D8-A5F2-D7002F89A692}"/>
              </a:ext>
            </a:extLst>
          </p:cNvPr>
          <p:cNvSpPr txBox="1"/>
          <p:nvPr/>
        </p:nvSpPr>
        <p:spPr>
          <a:xfrm>
            <a:off x="5700712" y="1563913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MQTT</a:t>
            </a:r>
            <a:endParaRPr kumimoji="1" lang="ja-JP" altLang="en-US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9DB8D170-4277-483B-89AF-DF4F3A7C004E}"/>
              </a:ext>
            </a:extLst>
          </p:cNvPr>
          <p:cNvSpPr txBox="1"/>
          <p:nvPr/>
        </p:nvSpPr>
        <p:spPr>
          <a:xfrm>
            <a:off x="8099603" y="1563913"/>
            <a:ext cx="1000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MQTTS</a:t>
            </a:r>
            <a:endParaRPr kumimoji="1" lang="ja-JP" altLang="en-US"/>
          </a:p>
        </p:txBody>
      </p:sp>
      <p:sp>
        <p:nvSpPr>
          <p:cNvPr id="25" name="楕円 24">
            <a:extLst>
              <a:ext uri="{FF2B5EF4-FFF2-40B4-BE49-F238E27FC236}">
                <a16:creationId xmlns:a16="http://schemas.microsoft.com/office/drawing/2014/main" id="{15B5C7C6-4F5C-448A-8993-6C3244BAF48F}"/>
              </a:ext>
            </a:extLst>
          </p:cNvPr>
          <p:cNvSpPr/>
          <p:nvPr/>
        </p:nvSpPr>
        <p:spPr>
          <a:xfrm>
            <a:off x="4773336" y="2095043"/>
            <a:ext cx="573512" cy="573512"/>
          </a:xfrm>
          <a:prstGeom prst="ellipse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ja-JP" altLang="en-US" b="1"/>
              <a:t>情報</a:t>
            </a:r>
            <a:endParaRPr kumimoji="1" lang="ja-JP" altLang="en-US" b="1"/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F122C36F-B46C-4BCE-88CC-675072DC5694}"/>
              </a:ext>
            </a:extLst>
          </p:cNvPr>
          <p:cNvSpPr/>
          <p:nvPr/>
        </p:nvSpPr>
        <p:spPr>
          <a:xfrm>
            <a:off x="7302240" y="2095043"/>
            <a:ext cx="573512" cy="573512"/>
          </a:xfrm>
          <a:prstGeom prst="ellipse">
            <a:avLst/>
          </a:prstGeom>
          <a:solidFill>
            <a:srgbClr val="FF00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ja-JP" altLang="en-US" b="1"/>
              <a:t>情報</a:t>
            </a:r>
            <a:endParaRPr kumimoji="1" lang="ja-JP" altLang="en-US" b="1"/>
          </a:p>
        </p:txBody>
      </p:sp>
      <p:sp>
        <p:nvSpPr>
          <p:cNvPr id="2" name="矢印: 上カーブ 1">
            <a:extLst>
              <a:ext uri="{FF2B5EF4-FFF2-40B4-BE49-F238E27FC236}">
                <a16:creationId xmlns:a16="http://schemas.microsoft.com/office/drawing/2014/main" id="{AFD1C824-6100-4BC8-AB7B-712FF2AA1538}"/>
              </a:ext>
            </a:extLst>
          </p:cNvPr>
          <p:cNvSpPr/>
          <p:nvPr/>
        </p:nvSpPr>
        <p:spPr>
          <a:xfrm>
            <a:off x="5180629" y="2550317"/>
            <a:ext cx="2495298" cy="293610"/>
          </a:xfrm>
          <a:prstGeom prst="curvedUpArrow">
            <a:avLst>
              <a:gd name="adj1" fmla="val 36250"/>
              <a:gd name="adj2" fmla="val 110481"/>
              <a:gd name="adj3" fmla="val 25000"/>
            </a:avLst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26043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10B931A8-34C0-4524-9F2C-C823C1D538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2612" y="990600"/>
            <a:ext cx="8486775" cy="4876800"/>
          </a:xfrm>
          <a:prstGeom prst="rect">
            <a:avLst/>
          </a:prstGeom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8D79161F-A0EF-4ADD-90DF-E818EB31F21F}"/>
              </a:ext>
            </a:extLst>
          </p:cNvPr>
          <p:cNvSpPr/>
          <p:nvPr/>
        </p:nvSpPr>
        <p:spPr>
          <a:xfrm>
            <a:off x="1935950" y="1086104"/>
            <a:ext cx="3241963" cy="7837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9BB97C8-B1AF-4005-8582-E23568FF9A28}"/>
              </a:ext>
            </a:extLst>
          </p:cNvPr>
          <p:cNvSpPr/>
          <p:nvPr/>
        </p:nvSpPr>
        <p:spPr>
          <a:xfrm>
            <a:off x="1935950" y="5188405"/>
            <a:ext cx="3241963" cy="5770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D6D4A6AB-E0D9-40B4-B594-603A2D283188}"/>
              </a:ext>
            </a:extLst>
          </p:cNvPr>
          <p:cNvSpPr/>
          <p:nvPr/>
        </p:nvSpPr>
        <p:spPr>
          <a:xfrm>
            <a:off x="4093828" y="3798992"/>
            <a:ext cx="1202567" cy="2742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B3EEEB6C-1AA9-4B22-B6A1-959443D5E227}"/>
              </a:ext>
            </a:extLst>
          </p:cNvPr>
          <p:cNvSpPr/>
          <p:nvPr/>
        </p:nvSpPr>
        <p:spPr>
          <a:xfrm>
            <a:off x="3095539" y="2037248"/>
            <a:ext cx="998290" cy="2742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30490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558</TotalTime>
  <Words>208</Words>
  <Application>Microsoft Office PowerPoint</Application>
  <PresentationFormat>ワイド画面</PresentationFormat>
  <Paragraphs>105</Paragraphs>
  <Slides>10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4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Matsuoka Takashi</dc:creator>
  <cp:lastModifiedBy>Matsuoka Takashi</cp:lastModifiedBy>
  <cp:revision>19</cp:revision>
  <dcterms:created xsi:type="dcterms:W3CDTF">2019-10-25T10:14:49Z</dcterms:created>
  <dcterms:modified xsi:type="dcterms:W3CDTF">2019-11-16T06:58:57Z</dcterms:modified>
</cp:coreProperties>
</file>