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4"/>
  </p:notesMasterIdLst>
  <p:sldIdLst>
    <p:sldId id="1175" r:id="rId2"/>
    <p:sldId id="342" r:id="rId3"/>
    <p:sldId id="1113" r:id="rId4"/>
    <p:sldId id="344" r:id="rId5"/>
    <p:sldId id="345" r:id="rId6"/>
    <p:sldId id="346" r:id="rId7"/>
    <p:sldId id="347" r:id="rId8"/>
    <p:sldId id="348" r:id="rId9"/>
    <p:sldId id="349" r:id="rId10"/>
    <p:sldId id="350" r:id="rId11"/>
    <p:sldId id="842" r:id="rId12"/>
    <p:sldId id="354" r:id="rId13"/>
    <p:sldId id="355" r:id="rId14"/>
    <p:sldId id="1114" r:id="rId15"/>
    <p:sldId id="1047" r:id="rId16"/>
    <p:sldId id="1171" r:id="rId17"/>
    <p:sldId id="1170" r:id="rId18"/>
    <p:sldId id="840" r:id="rId19"/>
    <p:sldId id="1173" r:id="rId20"/>
    <p:sldId id="1176" r:id="rId21"/>
    <p:sldId id="1115" r:id="rId22"/>
    <p:sldId id="1116" r:id="rId23"/>
    <p:sldId id="1117" r:id="rId24"/>
    <p:sldId id="1118" r:id="rId25"/>
    <p:sldId id="1119" r:id="rId26"/>
    <p:sldId id="1120" r:id="rId27"/>
    <p:sldId id="1121" r:id="rId28"/>
    <p:sldId id="1122" r:id="rId29"/>
    <p:sldId id="1123" r:id="rId30"/>
    <p:sldId id="1124" r:id="rId31"/>
    <p:sldId id="1125" r:id="rId32"/>
    <p:sldId id="1126" r:id="rId33"/>
    <p:sldId id="1127" r:id="rId34"/>
    <p:sldId id="1177" r:id="rId35"/>
    <p:sldId id="1174" r:id="rId36"/>
    <p:sldId id="1132" r:id="rId37"/>
    <p:sldId id="1133" r:id="rId38"/>
    <p:sldId id="1134" r:id="rId39"/>
    <p:sldId id="1135" r:id="rId40"/>
    <p:sldId id="1136" r:id="rId41"/>
    <p:sldId id="1137" r:id="rId42"/>
    <p:sldId id="1138" r:id="rId43"/>
    <p:sldId id="1139" r:id="rId44"/>
    <p:sldId id="1141" r:id="rId45"/>
    <p:sldId id="1142" r:id="rId46"/>
    <p:sldId id="1143" r:id="rId47"/>
    <p:sldId id="1144" r:id="rId48"/>
    <p:sldId id="1145" r:id="rId49"/>
    <p:sldId id="1146" r:id="rId50"/>
    <p:sldId id="1147" r:id="rId51"/>
    <p:sldId id="1178" r:id="rId52"/>
    <p:sldId id="1149" r:id="rId53"/>
    <p:sldId id="1150" r:id="rId54"/>
    <p:sldId id="1151" r:id="rId55"/>
    <p:sldId id="1152" r:id="rId56"/>
    <p:sldId id="1153" r:id="rId57"/>
    <p:sldId id="1154" r:id="rId58"/>
    <p:sldId id="1155" r:id="rId59"/>
    <p:sldId id="1156" r:id="rId60"/>
    <p:sldId id="1157" r:id="rId61"/>
    <p:sldId id="1158" r:id="rId62"/>
    <p:sldId id="1159" r:id="rId63"/>
    <p:sldId id="1160" r:id="rId64"/>
    <p:sldId id="1161" r:id="rId65"/>
    <p:sldId id="1162" r:id="rId66"/>
    <p:sldId id="1163" r:id="rId67"/>
    <p:sldId id="1164" r:id="rId68"/>
    <p:sldId id="1165" r:id="rId69"/>
    <p:sldId id="1166" r:id="rId70"/>
    <p:sldId id="1167" r:id="rId71"/>
    <p:sldId id="1168" r:id="rId72"/>
    <p:sldId id="1169" r:id="rId73"/>
  </p:sldIdLst>
  <p:sldSz cx="9144000" cy="6858000" type="screen4x3"/>
  <p:notesSz cx="7102475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43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4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094" y="0"/>
            <a:ext cx="3077739" cy="513508"/>
          </a:xfrm>
          <a:prstGeom prst="rect">
            <a:avLst/>
          </a:prstGeom>
        </p:spPr>
        <p:txBody>
          <a:bodyPr vert="horz" lIns="94778" tIns="47388" rIns="94778" bIns="47388" rtlCol="0"/>
          <a:lstStyle>
            <a:lvl1pPr algn="r">
              <a:defRPr sz="1200"/>
            </a:lvl1pPr>
          </a:lstStyle>
          <a:p>
            <a:fld id="{6E2CB153-45EF-48E8-99E9-7B97BED85BE4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78" tIns="47388" rIns="94778" bIns="4738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4778" tIns="47388" rIns="94778" bIns="47388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094" y="9721108"/>
            <a:ext cx="3077739" cy="513507"/>
          </a:xfrm>
          <a:prstGeom prst="rect">
            <a:avLst/>
          </a:prstGeom>
        </p:spPr>
        <p:txBody>
          <a:bodyPr vert="horz" lIns="94778" tIns="47388" rIns="94778" bIns="47388" rtlCol="0" anchor="b"/>
          <a:lstStyle>
            <a:lvl1pPr algn="r">
              <a:defRPr sz="1200"/>
            </a:lvl1pPr>
          </a:lstStyle>
          <a:p>
            <a:fld id="{5BE81944-C09D-40AD-A756-3B56302354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31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기구인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시스템 간의 통신을 가능케 하기 위해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만들었습니다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Open System Interconnection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약자로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그림에서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랜카드와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랜케이블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그리고 통신 프로그램이 설치되어 있는 컴퓨터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B</a:t>
            </a:r>
            <a:r>
              <a:rPr lang="ko-KR" altLang="en-US" sz="9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오픈 시스템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 시스템이라 하고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두 개의 개방형 시스템을 상호 연결하기 위해 필요해 필요한 통신 기능을 </a:t>
            </a: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900" b="0" baseline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표준화 기구에서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 나눠 각 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계층의 기능기능과 통신 규약을 제시했습니다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2261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다시 한번 </a:t>
            </a:r>
            <a:r>
              <a:rPr lang="en-US" altLang="ko-KR" dirty="0" smtClean="0"/>
              <a:t>PDU</a:t>
            </a:r>
            <a:r>
              <a:rPr lang="ko-KR" altLang="en-US" smtClean="0"/>
              <a:t>를 살펴 보자면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ko-KR" altLang="en-US" dirty="0" smtClean="0"/>
              <a:t>상위계층에 데이터가 하위계층으로 적재되는 것을 </a:t>
            </a:r>
            <a:r>
              <a:rPr lang="en-US" altLang="ko-KR" dirty="0" smtClean="0"/>
              <a:t>payload</a:t>
            </a:r>
            <a:r>
              <a:rPr lang="ko-KR" altLang="en-US" smtClean="0"/>
              <a:t>라 하며</a:t>
            </a:r>
            <a:r>
              <a:rPr lang="en-US" altLang="ko-KR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Payload</a:t>
            </a:r>
            <a:r>
              <a:rPr lang="ko-KR" altLang="en-US" smtClean="0"/>
              <a:t>가 되면서 통신에 필요한 제어 정보가 추가되는데</a:t>
            </a:r>
            <a:r>
              <a:rPr lang="en-US" altLang="ko-KR" dirty="0" smtClean="0"/>
              <a:t>, </a:t>
            </a:r>
            <a:r>
              <a:rPr lang="ko-KR" altLang="en-US" smtClean="0"/>
              <a:t>우리는 이것을 캡슐화 라 학습했습니다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err="1" smtClean="0"/>
              <a:t>페이로드되면서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앞에 부착되는 제어정보를 </a:t>
            </a:r>
            <a:r>
              <a:rPr lang="ko-KR" altLang="en-US" dirty="0" err="1" smtClean="0"/>
              <a:t>헤더라하며</a:t>
            </a:r>
            <a:r>
              <a:rPr lang="en-US" altLang="ko-KR" dirty="0" smtClean="0"/>
              <a:t>, </a:t>
            </a:r>
            <a:r>
              <a:rPr lang="ko-KR" altLang="en-US" smtClean="0"/>
              <a:t>데이터 </a:t>
            </a:r>
            <a:r>
              <a:rPr lang="ko-KR" altLang="en-US" dirty="0" smtClean="0"/>
              <a:t>뒤에 부착되는 제어 정보를 트레일러라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en-US" altLang="ko-KR" dirty="0" smtClean="0"/>
              <a:t>7/6/5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메시지가 </a:t>
            </a:r>
            <a:r>
              <a:rPr lang="en-US" altLang="ko-KR" dirty="0" smtClean="0"/>
              <a:t>4</a:t>
            </a:r>
            <a:r>
              <a:rPr lang="ko-KR" altLang="en-US" smtClean="0"/>
              <a:t>계층으로 페이로드되면서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이떄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세그먼트라 하며</a:t>
            </a:r>
            <a:r>
              <a:rPr lang="en-US" altLang="ko-KR" baseline="0" dirty="0" smtClean="0"/>
              <a:t>, </a:t>
            </a:r>
            <a:r>
              <a:rPr lang="ko-KR" altLang="en-US" baseline="0" smtClean="0"/>
              <a:t>세그먼트에는 </a:t>
            </a:r>
            <a:r>
              <a:rPr lang="ko-KR" altLang="en-US" baseline="0" dirty="0" smtClean="0"/>
              <a:t>다양한 제어정보가 부착이 되지만 주요 제어정보로 송수신 포트가 있습니다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다음은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ko-KR" altLang="en-US" smtClean="0"/>
              <a:t>계층 </a:t>
            </a:r>
            <a:r>
              <a:rPr lang="en-US" altLang="ko-KR" dirty="0" smtClean="0"/>
              <a:t>PDU</a:t>
            </a:r>
            <a:r>
              <a:rPr lang="ko-KR" altLang="en-US" smtClean="0"/>
              <a:t>인 세그먼트가 </a:t>
            </a:r>
            <a:r>
              <a:rPr lang="en-US" altLang="ko-KR" dirty="0" smtClean="0"/>
              <a:t>3</a:t>
            </a:r>
            <a:r>
              <a:rPr lang="ko-KR" altLang="en-US" smtClean="0"/>
              <a:t>계층으로 페이로드되면서 </a:t>
            </a:r>
            <a:r>
              <a:rPr lang="en-US" altLang="ko-KR" dirty="0" smtClean="0"/>
              <a:t>3</a:t>
            </a:r>
            <a:r>
              <a:rPr lang="ko-KR" altLang="en-US" smtClean="0"/>
              <a:t>계층 제어정보가</a:t>
            </a:r>
            <a:r>
              <a:rPr lang="ko-KR" altLang="en-US" baseline="0" smtClean="0"/>
              <a:t> 추가되는데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이와 같이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제어정보가 부착된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패킷이라 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패킷</a:t>
            </a:r>
            <a:r>
              <a:rPr lang="ko-KR" altLang="en-US" baseline="0" dirty="0" smtClean="0"/>
              <a:t> 역시 다양한 제어정보가 부착이 되지만 주요 제어정보로 송수신 </a:t>
            </a:r>
            <a:r>
              <a:rPr lang="en-US" altLang="ko-KR" baseline="0" dirty="0" smtClean="0"/>
              <a:t>IP</a:t>
            </a:r>
            <a:r>
              <a:rPr lang="ko-KR" altLang="en-US" baseline="0" smtClean="0"/>
              <a:t>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2</a:t>
            </a:r>
            <a:r>
              <a:rPr lang="ko-KR" altLang="en-US" baseline="0" smtClean="0"/>
              <a:t>계층의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는 프레임으로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smtClean="0"/>
              <a:t>프레임은 데이터 앞에 제어정보가 부착되기도 하지만 데이터 뒷부분에 트레일러라는 제어정보가 부착된다는 특징이 있으며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프레임의 주요 정보는 송수신지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 입니다</a:t>
            </a:r>
            <a:r>
              <a:rPr lang="en-US" altLang="ko-KR" baseline="0" dirty="0" smtClean="0"/>
              <a:t>. </a:t>
            </a:r>
            <a:r>
              <a:rPr lang="ko-KR" altLang="en-US" baseline="0" smtClean="0"/>
              <a:t>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 </a:t>
            </a:r>
          </a:p>
          <a:p>
            <a:pPr marL="0" indent="0">
              <a:buNone/>
            </a:pPr>
            <a:r>
              <a:rPr lang="ko-KR" altLang="en-US" baseline="0" dirty="0" smtClean="0"/>
              <a:t>우리는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흐름을 공부하면서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2</a:t>
            </a:r>
            <a:r>
              <a:rPr lang="ko-KR" altLang="en-US" baseline="0" smtClean="0"/>
              <a:t>계층주소</a:t>
            </a:r>
            <a:r>
              <a:rPr lang="en-US" altLang="ko-KR" baseline="0" dirty="0" smtClean="0"/>
              <a:t>, IP</a:t>
            </a:r>
            <a:r>
              <a:rPr lang="ko-KR" altLang="en-US" baseline="0" smtClean="0"/>
              <a:t>주소를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주소</a:t>
            </a:r>
            <a:r>
              <a:rPr lang="en-US" altLang="ko-KR" baseline="0" dirty="0" smtClean="0"/>
              <a:t>, Port</a:t>
            </a:r>
            <a:r>
              <a:rPr lang="ko-KR" altLang="en-US" baseline="0" smtClean="0"/>
              <a:t>번호는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계층이라 정리했었는데요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각각의 주소를 계층주소로 정의했던 것은 </a:t>
            </a:r>
            <a:r>
              <a:rPr lang="en-US" altLang="ko-KR" baseline="0" dirty="0" smtClean="0"/>
              <a:t>PDU</a:t>
            </a:r>
            <a:r>
              <a:rPr lang="ko-KR" altLang="en-US" baseline="0" smtClean="0"/>
              <a:t>를 기반한 것입니다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4298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099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캡슐화는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</a:t>
            </a:r>
            <a:endParaRPr lang="en-US" altLang="ko-KR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하위계층으로 내려가면서 데이터 통신에 필요한 제어정보가 추가하는 것으로 </a:t>
            </a:r>
            <a:r>
              <a:rPr lang="en-US" altLang="ko-KR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모든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사용자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대한 정보와 해당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어떻게 처리해야 할 것인지에 대한 정보를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Header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넣어서 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보내며 캡슐화 기능은 각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Layer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사이에서 수행합니다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099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099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637528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42019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2020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4202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85737" indent="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역캡슐화는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수신자측에서</a:t>
            </a:r>
            <a:r>
              <a:rPr lang="ko-KR" altLang="en-US" sz="9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수행하는 기능으로 하위계층에서 상위계층 올라가면서</a:t>
            </a: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추가된 제어정보를 제거하는 것으로 </a:t>
            </a:r>
            <a:endParaRPr lang="ko-KR" altLang="en-US" sz="9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Header </a:t>
            </a:r>
            <a:r>
              <a:rPr lang="ko-KR" altLang="en-US" smtClean="0">
                <a:latin typeface="굴림" charset="-127"/>
                <a:ea typeface="굴림" charset="-127"/>
              </a:rPr>
              <a:t>정보를 분석하고 분리하여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로 보내면 최종적으로는 상대방 송신자가 보낸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수신자에게 전달 받을 수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582888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err="1" smtClean="0"/>
              <a:t>송신측에서는</a:t>
            </a:r>
            <a:r>
              <a:rPr lang="ko-KR" altLang="en-US" dirty="0" smtClean="0"/>
              <a:t> 캡슐화 과정으로 통신에 필요한 송수신에 필요한 주소 정보가 부착되어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트래픽</a:t>
            </a:r>
            <a:r>
              <a:rPr lang="ko-KR" altLang="en-US" baseline="0" dirty="0" smtClean="0"/>
              <a:t> 전송이 되는데</a:t>
            </a:r>
            <a:r>
              <a:rPr lang="en-US" altLang="ko-KR" baseline="0" dirty="0" smtClean="0"/>
              <a:t>,  </a:t>
            </a:r>
          </a:p>
          <a:p>
            <a:pPr marL="0" indent="0">
              <a:buNone/>
            </a:pPr>
            <a:r>
              <a:rPr lang="ko-KR" altLang="en-US" baseline="0" dirty="0" smtClean="0"/>
              <a:t>이때  부착되는 주소정보로는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 주소 정보인 송수신포트번호</a:t>
            </a:r>
            <a:r>
              <a:rPr lang="en-US" altLang="ko-KR" baseline="0" dirty="0" smtClean="0"/>
              <a:t>, 3</a:t>
            </a:r>
            <a:r>
              <a:rPr lang="ko-KR" altLang="en-US" baseline="0" smtClean="0"/>
              <a:t>계층 주소 정보 송수신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</a:t>
            </a:r>
            <a:r>
              <a:rPr lang="en-US" altLang="ko-KR" baseline="0" dirty="0" smtClean="0"/>
              <a:t>, 2</a:t>
            </a:r>
            <a:r>
              <a:rPr lang="ko-KR" altLang="en-US" baseline="0" smtClean="0"/>
              <a:t>계층 주소정보인 송수신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주소가 입니다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라우터와</a:t>
            </a:r>
            <a:r>
              <a:rPr lang="ko-KR" altLang="en-US" baseline="0" dirty="0" smtClean="0"/>
              <a:t> 같은 중계 장비를 통해 수신지에 </a:t>
            </a:r>
            <a:r>
              <a:rPr lang="ko-KR" altLang="en-US" baseline="0" dirty="0" err="1" smtClean="0"/>
              <a:t>트래픽이</a:t>
            </a:r>
            <a:r>
              <a:rPr lang="ko-KR" altLang="en-US" baseline="0" dirty="0" smtClean="0"/>
              <a:t> 전송되면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err="1" smtClean="0"/>
              <a:t>수신지에서는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역캡슐화를</a:t>
            </a:r>
            <a:r>
              <a:rPr lang="ko-KR" altLang="en-US" baseline="0" dirty="0" smtClean="0"/>
              <a:t> 수행하는데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수신지는 수신지 </a:t>
            </a:r>
            <a:r>
              <a:rPr lang="en-US" altLang="ko-KR" baseline="0" dirty="0" smtClean="0"/>
              <a:t>MAC </a:t>
            </a:r>
            <a:r>
              <a:rPr lang="ko-KR" altLang="en-US" baseline="0" smtClean="0"/>
              <a:t>주소를 확인 후</a:t>
            </a:r>
            <a:r>
              <a:rPr lang="en-US" altLang="ko-KR" baseline="0" dirty="0" smtClean="0"/>
              <a:t> 2</a:t>
            </a:r>
            <a:r>
              <a:rPr lang="ko-KR" altLang="en-US" baseline="0" smtClean="0"/>
              <a:t>계층 헤더 정보와 트레일러를 제거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계층으로 트래픽을 보내면 </a:t>
            </a:r>
            <a:r>
              <a:rPr lang="en-US" altLang="ko-KR" baseline="0" dirty="0" smtClean="0"/>
              <a:t>3</a:t>
            </a:r>
          </a:p>
          <a:p>
            <a:pPr marL="0" indent="0">
              <a:buNone/>
            </a:pPr>
            <a:r>
              <a:rPr lang="ko-KR" altLang="en-US" baseline="0" dirty="0" smtClean="0"/>
              <a:t>계층에서는 수신지 </a:t>
            </a:r>
            <a:r>
              <a:rPr lang="en-US" altLang="ko-KR" baseline="0" dirty="0" smtClean="0"/>
              <a:t>IP </a:t>
            </a:r>
            <a:r>
              <a:rPr lang="ko-KR" altLang="en-US" baseline="0" smtClean="0"/>
              <a:t>주소를 확인 후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헤더 정보를 제거 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계층으로 트래픽을 보내면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4</a:t>
            </a:r>
            <a:r>
              <a:rPr lang="ko-KR" altLang="en-US" baseline="0" smtClean="0"/>
              <a:t>계층에서는 수신지 </a:t>
            </a:r>
            <a:r>
              <a:rPr lang="en-US" altLang="ko-KR" baseline="0" dirty="0" smtClean="0"/>
              <a:t>port</a:t>
            </a:r>
            <a:r>
              <a:rPr lang="ko-KR" altLang="en-US" baseline="0" smtClean="0"/>
              <a:t>번호를 확인 후 해당 애플리케이션에 트래픽을 보냅니다</a:t>
            </a:r>
            <a:r>
              <a:rPr lang="en-US" altLang="ko-KR" baseline="0" dirty="0" smtClean="0"/>
              <a:t>.  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148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509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1983</a:t>
            </a:r>
            <a:r>
              <a:rPr lang="ko-KR" altLang="en-US" smtClean="0">
                <a:latin typeface="굴림" charset="-127"/>
                <a:ea typeface="굴림" charset="-127"/>
              </a:rPr>
              <a:t>년도 제정되었으나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dirty="0" smtClean="0">
                <a:latin typeface="굴림" charset="-127"/>
                <a:ea typeface="굴림" charset="-127"/>
              </a:rPr>
              <a:t>는 그 보다 훨씬 이전에 만들어져 </a:t>
            </a:r>
            <a:r>
              <a:rPr lang="ko-KR" altLang="en-US" smtClean="0">
                <a:latin typeface="굴림" charset="-127"/>
                <a:ea typeface="굴림" charset="-127"/>
              </a:rPr>
              <a:t>사용되어 왔었습니다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그러므로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OSI Reference Model</a:t>
            </a:r>
            <a:r>
              <a:rPr lang="ko-KR" altLang="en-US" dirty="0" smtClean="0">
                <a:latin typeface="굴림" charset="-127"/>
                <a:ea typeface="굴림" charset="-127"/>
              </a:rPr>
              <a:t>과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dirty="0" smtClean="0">
                <a:latin typeface="굴림" charset="-127"/>
                <a:ea typeface="굴림" charset="-127"/>
              </a:rPr>
              <a:t>사이에는 서로 다른 </a:t>
            </a:r>
            <a:r>
              <a:rPr lang="ko-KR" altLang="en-US" smtClean="0">
                <a:latin typeface="굴림" charset="-127"/>
                <a:ea typeface="굴림" charset="-127"/>
              </a:rPr>
              <a:t>점이 많은데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OSI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반면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계층으로 단순화 되어 있지만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기능을 모두 가지고 있는데요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즉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Application, Pre, Session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갖는 기능을 갖고 있으면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Transport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층과 동일하며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Internet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동일한 기능을 갖습니다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마지막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TCP/IP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모델의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Network Access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OSI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Datalink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증의 기능을 갖고 있습니다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baseline="0" dirty="0" smtClean="0">
              <a:latin typeface="굴림" charset="-127"/>
              <a:ea typeface="굴림" charset="-127"/>
            </a:endParaRPr>
          </a:p>
        </p:txBody>
      </p:sp>
      <p:pic>
        <p:nvPicPr>
          <p:cNvPr id="345092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5093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975726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일반적으로 </a:t>
            </a:r>
            <a:r>
              <a:rPr lang="en-US" altLang="ko-KR" dirty="0" smtClean="0"/>
              <a:t>OSI </a:t>
            </a:r>
            <a:r>
              <a:rPr lang="ko-KR" altLang="en-US" smtClean="0"/>
              <a:t>모델은 참조모델이라는 하는 반면  </a:t>
            </a:r>
            <a:r>
              <a:rPr lang="en-US" altLang="ko-KR" dirty="0" smtClean="0"/>
              <a:t>TCP/IP</a:t>
            </a:r>
            <a:r>
              <a:rPr lang="ko-KR" altLang="en-US" smtClean="0"/>
              <a:t>모델은 현업망에서 사용하는 구현 모델이라 합니다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r>
              <a:rPr lang="ko-KR" altLang="en-US" dirty="0" smtClean="0"/>
              <a:t>우리가 인터넷이란 부르는 거대한 대규모 망은 </a:t>
            </a:r>
            <a:r>
              <a:rPr lang="en-US" altLang="ko-KR" dirty="0" smtClean="0"/>
              <a:t>TCP/IP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모델을 기반으로 구축된 망으로 인터넷망을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망이라고 부릅니다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r>
              <a:rPr lang="ko-KR" altLang="en-US" baseline="0" dirty="0" smtClean="0"/>
              <a:t>현재 우리가 사용하고 있는 컴퓨터들은 역시 </a:t>
            </a:r>
            <a:r>
              <a:rPr lang="en-US" altLang="ko-KR" baseline="0" dirty="0" smtClean="0"/>
              <a:t>TCP/IP </a:t>
            </a:r>
            <a:r>
              <a:rPr lang="ko-KR" altLang="en-US" baseline="0" smtClean="0"/>
              <a:t>모델을 기반으로 운영되고 있는데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예를 들어 </a:t>
            </a:r>
            <a:r>
              <a:rPr lang="ko-KR" altLang="en-US" baseline="0" dirty="0" err="1" smtClean="0"/>
              <a:t>웹브라우저로</a:t>
            </a:r>
            <a:r>
              <a:rPr lang="ko-KR" altLang="en-US" baseline="0" dirty="0" smtClean="0"/>
              <a:t> 사용하는 크롬이나 </a:t>
            </a:r>
            <a:r>
              <a:rPr lang="ko-KR" altLang="en-US" baseline="0" dirty="0" err="1" smtClean="0"/>
              <a:t>익스플로러는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OSI</a:t>
            </a:r>
            <a:r>
              <a:rPr lang="ko-KR" altLang="en-US" baseline="0" smtClean="0"/>
              <a:t>의 </a:t>
            </a:r>
            <a:r>
              <a:rPr lang="en-US" altLang="ko-KR" baseline="0" dirty="0" smtClean="0"/>
              <a:t>5/6/7</a:t>
            </a:r>
            <a:r>
              <a:rPr lang="ko-KR" altLang="en-US" baseline="0" smtClean="0"/>
              <a:t>계층의 기능인 </a:t>
            </a:r>
            <a:r>
              <a:rPr lang="en-US" altLang="ko-KR" baseline="0" dirty="0" smtClean="0"/>
              <a:t>Application </a:t>
            </a:r>
            <a:r>
              <a:rPr lang="ko-KR" altLang="en-US" baseline="0" smtClean="0"/>
              <a:t>층을 지원하며</a:t>
            </a:r>
            <a:r>
              <a:rPr lang="en-US" altLang="ko-KR" baseline="0" dirty="0" smtClean="0"/>
              <a:t>, </a:t>
            </a:r>
          </a:p>
          <a:p>
            <a:pPr marL="0" indent="0">
              <a:buNone/>
            </a:pPr>
            <a:r>
              <a:rPr lang="ko-KR" altLang="en-US" baseline="0" dirty="0" smtClean="0"/>
              <a:t>윈도우 </a:t>
            </a:r>
            <a:r>
              <a:rPr lang="en-US" altLang="ko-KR" baseline="0" dirty="0" smtClean="0"/>
              <a:t>10 </a:t>
            </a:r>
            <a:r>
              <a:rPr lang="ko-KR" altLang="en-US" baseline="0" smtClean="0"/>
              <a:t>또는 리눅스 같은 운영체제는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계층과 </a:t>
            </a:r>
            <a:r>
              <a:rPr lang="en-US" altLang="ko-KR" baseline="0" dirty="0" smtClean="0"/>
              <a:t>3</a:t>
            </a:r>
            <a:r>
              <a:rPr lang="ko-KR" altLang="en-US" baseline="0" smtClean="0"/>
              <a:t>계층 기능인 </a:t>
            </a:r>
            <a:r>
              <a:rPr lang="en-US" altLang="ko-KR" baseline="0" dirty="0" smtClean="0"/>
              <a:t>Transport </a:t>
            </a:r>
            <a:r>
              <a:rPr lang="ko-KR" altLang="en-US" baseline="0" smtClean="0"/>
              <a:t>와 </a:t>
            </a:r>
            <a:r>
              <a:rPr lang="en-US" altLang="ko-KR" baseline="0" dirty="0" smtClean="0"/>
              <a:t>Internet </a:t>
            </a:r>
            <a:r>
              <a:rPr lang="ko-KR" altLang="en-US" baseline="0" smtClean="0"/>
              <a:t>층의 기능을 지원하며 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ko-KR" altLang="en-US" baseline="0" dirty="0" err="1" smtClean="0"/>
              <a:t>랜카드와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UTP</a:t>
            </a:r>
            <a:r>
              <a:rPr lang="ko-KR" altLang="en-US" baseline="0" smtClean="0"/>
              <a:t>와 같은 랜케이블은 </a:t>
            </a:r>
            <a:r>
              <a:rPr lang="en-US" altLang="ko-KR" baseline="0" dirty="0" err="1" smtClean="0"/>
              <a:t>Netwokr</a:t>
            </a:r>
            <a:r>
              <a:rPr lang="en-US" altLang="ko-KR" baseline="0" dirty="0" smtClean="0"/>
              <a:t> Access </a:t>
            </a:r>
            <a:r>
              <a:rPr lang="ko-KR" altLang="en-US" baseline="0" smtClean="0"/>
              <a:t>계층의 기능을 지원합니다</a:t>
            </a:r>
            <a:r>
              <a:rPr lang="en-US" altLang="ko-KR" baseline="0" dirty="0" smtClean="0"/>
              <a:t>. 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862232" y="9358950"/>
            <a:ext cx="3077573" cy="512304"/>
          </a:xfrm>
          <a:prstGeom prst="rect">
            <a:avLst/>
          </a:prstGeom>
        </p:spPr>
        <p:txBody>
          <a:bodyPr/>
          <a:lstStyle/>
          <a:p>
            <a:fld id="{5FB80C2B-2AC0-4F51-95F2-1B39C0D83A65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7990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713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애플리케이션 층의 프로토콜들은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계열로 나눠지는데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FTP, HTTP, Telnet, SMTP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appliction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프로토콜로는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TFTP, SMNP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DNS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상황에 따라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로 방식을 이용하여 운영되는 프로토콜입니다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  </a:t>
            </a:r>
          </a:p>
          <a:p>
            <a:pPr marL="0" indent="0" eaLnBrk="1" hangingPunct="1">
              <a:buFontTx/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714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0315981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LAN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카드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랜카드는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자신의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주소 정보인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저장하고 있다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네트워크 상에서 송수신 되는 패킷들의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확인한다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PC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들은 자신의 네트워크 카드로 흘러 들어온 패킷의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주소와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자신의 주소 정보와 비교한다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82550" indent="-82550">
              <a:buFont typeface="Arial" panose="020B0604020202020204" pitchFamily="34" charset="0"/>
              <a:buChar char="•"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일치하면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패킷을 전달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불일치하면 패킷 폐기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r>
              <a:rPr lang="ko-KR" altLang="en-US" sz="900" dirty="0"/>
              <a:t>최신 </a:t>
            </a:r>
            <a:r>
              <a:rPr lang="en-US" altLang="ko-KR" sz="900" dirty="0"/>
              <a:t>NIC</a:t>
            </a:r>
            <a:r>
              <a:rPr lang="ko-KR" altLang="en-US" sz="900"/>
              <a:t>은 무차별 모드를 지원하며 와이어샤크 </a:t>
            </a:r>
            <a:r>
              <a:rPr lang="en-US" altLang="ko-KR" sz="900" dirty="0"/>
              <a:t>GUI</a:t>
            </a:r>
            <a:r>
              <a:rPr lang="ko-KR" altLang="en-US" sz="900"/>
              <a:t>에서는 </a:t>
            </a:r>
            <a:r>
              <a:rPr lang="en-US" altLang="ko-KR" sz="900" dirty="0"/>
              <a:t>NIC</a:t>
            </a:r>
            <a:r>
              <a:rPr lang="ko-KR" altLang="en-US" sz="900"/>
              <a:t>를 무차별 모드로 전환 할 수 있는 </a:t>
            </a:r>
            <a:r>
              <a:rPr lang="en-US" altLang="ko-KR" sz="900" dirty="0" err="1"/>
              <a:t>libpcap</a:t>
            </a:r>
            <a:r>
              <a:rPr lang="en-US" altLang="ko-KR" sz="900" dirty="0"/>
              <a:t>/</a:t>
            </a:r>
            <a:r>
              <a:rPr lang="en-US" altLang="ko-KR" sz="900" dirty="0" err="1"/>
              <a:t>winpcap</a:t>
            </a:r>
            <a:r>
              <a:rPr lang="en-US" altLang="ko-KR" sz="900" dirty="0"/>
              <a:t> </a:t>
            </a:r>
            <a:r>
              <a:rPr lang="ko-KR" altLang="en-US" sz="900"/>
              <a:t>드라이버를 포함하고 있다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218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스니퍼가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수집할 수 있는 범위는 허브와 연결되어 있는 모든 컴퓨터가 대상이 된다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스니퍼가 패킷을 수집할 수 있는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범위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한번에 하나의 장치만 허브를 통해 통신 할 수 있기 때문에 허브에 연결된 장치는 대역폭을 사용하기 위해 다른 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FontTx/>
              <a:buNone/>
            </a:pP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장치와 서로 경쟁해야 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두 개 이상의 장치가 동시에 통신을 할 경우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충돌이 발생한다 </a:t>
            </a:r>
            <a:endParaRPr lang="en-US" altLang="ko-KR" sz="900" baseline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손실로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재전송을 함으로써 네트워크 혼잡과 충돌을 가중시킨다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충돌 횟수가 증가함에 따라 장치에서 </a:t>
            </a:r>
            <a:r>
              <a:rPr lang="ko-KR" altLang="en-US" sz="900" baseline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3-4</a:t>
            </a:r>
            <a:r>
              <a:rPr lang="ko-KR" altLang="en-US" sz="900" baseline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회 전송을 하는 경우가 발생한다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따라서 허브는 네트워크 성능을 크게 저하시킬 수 있다 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산업제어 시스템 네트워크 등 전통적인 하드웨어나 특수 장치를 지원하는 네트워크 등에서 허브를 사용하는 것을 제외하고 대부분은 스위치를 사용하고 있다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9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97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049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개방형 시스템을 상호연결하기 위해 통신기능을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개층으로 나눴는데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그림으로 설명하자면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맨 상위 층 즉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7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계층에는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6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Presen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5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계층으로는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,</a:t>
            </a:r>
          </a:p>
          <a:p>
            <a:pPr marL="0" indent="0" eaLnBrk="1" hangingPunct="1">
              <a:buNone/>
            </a:pP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network, 2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link, 1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physical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층으로 나눠집니다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일반적으로 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계층이라 하면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App, Pres,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Sess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</a:t>
            </a:r>
            <a:r>
              <a:rPr lang="en-US" altLang="ko-KR" sz="900" b="0" baseline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Phy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Data link, Network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 인데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소프트웨어 기능을 정의한 층이며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하위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계층은 통신에 필요한 하드웨어 기능을 정의한 층들입니다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</a:t>
            </a:r>
          </a:p>
          <a:p>
            <a:pPr marL="0" indent="0" eaLnBrk="1" hangingPunct="1">
              <a:buNone/>
            </a:pPr>
            <a:r>
              <a:rPr lang="ko-KR" altLang="en-US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이때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계층인 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transport </a:t>
            </a:r>
            <a:r>
              <a:rPr lang="ko-KR" altLang="en-US" sz="900" b="0" baseline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층은 통신에 필요한 시스템 소프트웨어를 제공하는 미들웨어 기능들을 정의하고 있습니다</a:t>
            </a:r>
            <a:r>
              <a:rPr lang="en-US" altLang="ko-KR" sz="900" b="0" baseline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30592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392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장치와 분석 시스템을 모두 허브에 직접 연결해 동일한 네트워크 세그먼트에 배치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스위치가 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지원하지 않는 경우에 유용한 방법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미러링을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할 수 없고 </a:t>
            </a:r>
            <a:r>
              <a:rPr lang="ko-KR" altLang="en-US" sz="9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타겟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장치가 연결된 스위치에 물리적으로 액세스 할 수 없는 경우에 유효한 솔루션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4002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037753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  <a:r>
              <a:rPr lang="en-US" altLang="ko-KR" sz="900" baseline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0826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트래픽을 분리하여 동시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데이터를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한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Port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모니터링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Link Aggregation TAP -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 구간의 트래픽을 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Aggregation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하여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여러대의 모니터링 툴로 전달</a:t>
            </a:r>
          </a:p>
          <a:p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Regeneration TAP - 1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구간의 트래픽을 여러대의 모니터링 장비가 동시에 모니터링</a:t>
            </a: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468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포트로 구성</a:t>
            </a:r>
            <a:r>
              <a:rPr lang="en-US" altLang="ko-KR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9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단일 </a:t>
            </a:r>
            <a:r>
              <a:rPr lang="ko-KR" altLang="en-US" sz="9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인터페이스로 양방향 모니터링 가능 </a:t>
            </a:r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900" dirty="0"/>
          </a:p>
          <a:p>
            <a:endParaRPr lang="en-US" altLang="ko-KR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9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72586C-E921-4BE3-9532-FE0551253FB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734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4713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의 애플리케이션 층의 프로토콜들은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계열로 나눠지는데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Application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FTP, HTTP, Telnet, SMTP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UDP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계열의 </a:t>
            </a:r>
            <a:r>
              <a:rPr lang="en-US" altLang="ko-KR" baseline="0" dirty="0" err="1" smtClean="0">
                <a:latin typeface="굴림" charset="-127"/>
                <a:ea typeface="굴림" charset="-127"/>
              </a:rPr>
              <a:t>appliction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프로토콜로는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TFTP, SMNP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등이 있으며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DNS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는 상황에 따라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TCP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또는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로 방식을 이용하여 운영되는 프로토콜입니다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  </a:t>
            </a:r>
          </a:p>
          <a:p>
            <a:pPr marL="0" indent="0" eaLnBrk="1" hangingPunct="1">
              <a:buFontTx/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eaLnBrk="1" hangingPunct="1"/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4714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714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9821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09675" y="1196975"/>
            <a:ext cx="4829175" cy="362108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544487" y="5138251"/>
            <a:ext cx="6159500" cy="460533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구성될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∙Source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발신지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port address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목적지 포트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응용 프로세스가 사용하는 번호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Sequence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있는 데이터 전송을 위해 모든 바이트마다 일련 번호 설정</a:t>
            </a:r>
          </a:p>
          <a:p>
            <a:pPr marL="0" lvl="1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교환하고자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하는 초기순차번호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(Initial Sequence Number)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Acknowledgement Number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응답확인번호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32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확인 응답을 위한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세그먼트에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실린 데이터의 마지막 바이트의 순차 번호에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더한 값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4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TCP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길이를 나타내는 값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 ~ 60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바이트이므로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 ~ 12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사이의 값을 가짐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Reserved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예약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차후를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대비해 남겨둔 필드</a:t>
            </a: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Control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흐름제어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종료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모드용으로 사용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Window size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크기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응답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확인을 받기 전에 보낼 수 있는 데이터의 양을 설정하는 필드</a:t>
            </a:r>
          </a:p>
          <a:p>
            <a:pPr marL="0" lvl="1" indent="0">
              <a:buNone/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윈도우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65535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바이트의 값을 가질 수 있음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Checksum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검사합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각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세그먼트의 변형 여부 확인</a:t>
            </a:r>
          </a:p>
          <a:p>
            <a:pPr marL="0" indent="0">
              <a:buNone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Urgent Pointer 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포인터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– 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세그먼트가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긴급 데이터를 포함하고 있을 경우 사용되는 필드</a:t>
            </a:r>
          </a:p>
          <a:p>
            <a:pPr marL="0" lvl="1" indent="0">
              <a:buNone/>
              <a:tabLst>
                <a:tab pos="187488" algn="l"/>
              </a:tabLst>
              <a:defRPr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플래그가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 시 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16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필드 값과 순차 번호를 더하면 긴급 데이터 바이트 번호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위치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알 수 있음</a:t>
            </a:r>
          </a:p>
          <a:p>
            <a:pPr marL="375234" lvl="1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75234" lvl="1" indent="0">
              <a:buNone/>
              <a:defRPr/>
            </a:pPr>
            <a:endParaRPr lang="en-US" altLang="ko-KR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buNone/>
              <a:defRPr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132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02416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09625" y="492125"/>
            <a:ext cx="5464175" cy="4097338"/>
          </a:xfrm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774786" y="5057565"/>
            <a:ext cx="5534654" cy="4813689"/>
          </a:xfrm>
        </p:spPr>
        <p:txBody>
          <a:bodyPr/>
          <a:lstStyle/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>
                <a:ea typeface="굴림" pitchFamily="50" charset="-127"/>
              </a:rPr>
              <a:t>[</a:t>
            </a:r>
            <a:r>
              <a:rPr lang="en-US" altLang="ko-KR" sz="1000" b="1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3-way handshake</a:t>
            </a:r>
            <a:r>
              <a:rPr lang="en-US" altLang="ko-KR" dirty="0">
                <a:ea typeface="굴림" pitchFamily="50" charset="-127"/>
              </a:rPr>
              <a:t>]</a:t>
            </a:r>
          </a:p>
          <a:p>
            <a:pPr marL="0" marR="0" lvl="2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3">
                  <a:lumMod val="50000"/>
                </a:schemeClr>
              </a:buClr>
              <a:buSzTx/>
              <a:buFont typeface="Wingdings"/>
              <a:buNone/>
              <a:tabLst/>
              <a:defRPr/>
            </a:pPr>
            <a:r>
              <a:rPr lang="en-US" altLang="ko-KR" dirty="0"/>
              <a:t>TCP </a:t>
            </a:r>
            <a:r>
              <a:rPr lang="ko-KR" altLang="en-US"/>
              <a:t>클라이언트와 서버간에 신뢰성 있는 데이터를 전송하기 위해 실 데이터를 전송하기 전 통신을 개시할 것을 상호 확인하는 과정</a:t>
            </a:r>
          </a:p>
          <a:p>
            <a:pPr marL="0" lvl="2" indent="0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None/>
              <a:defRPr/>
            </a:pP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/>
              <a:buChar char="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두 시스템이 통신을 하기 전에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포트가 닫힌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Closed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서버는 해당 포트로 항상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서비스를 제공할 수 있는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Listen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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처음 클라이언트가 통신을 하고자 하면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,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임의의 포트 번호가 클라이언트 프로그램에 할당되고 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클라이언트는 서버에 연결하고 싶다는 의사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Sent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됨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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클라이언트의 연결 요청을 받은 서버는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 Received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상태가 되고 클라이언트에게 연결을 해도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좋다는 </a:t>
            </a:r>
            <a:r>
              <a:rPr lang="ko-KR" altLang="en-US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의미로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SYN+ACK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buFont typeface="Wingdings" pitchFamily="2" charset="2"/>
              <a:buChar char=""/>
              <a:defRPr/>
            </a:pP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단계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: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마지막으로 클라이언트는 연결을 요청한 것에 대한 서버의 응답을 확인했다는 표시로 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ACK </a:t>
            </a:r>
            <a:r>
              <a:rPr lang="ko-KR" altLang="en-US" dirty="0" err="1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패킷을</a:t>
            </a:r>
            <a:endParaRPr lang="en-US" altLang="ko-KR" dirty="0">
              <a:latin typeface="함초롬돋움" panose="02030504000101010101" pitchFamily="18" charset="-127"/>
              <a:ea typeface="함초롬돋움" panose="02030504000101010101" pitchFamily="18" charset="-127"/>
              <a:cs typeface="함초롬돋움" panose="02030504000101010101" pitchFamily="18" charset="-127"/>
            </a:endParaRPr>
          </a:p>
          <a:p>
            <a:pPr marL="0" lvl="2">
              <a:lnSpc>
                <a:spcPct val="150000"/>
              </a:lnSpc>
              <a:buClr>
                <a:schemeClr val="accent3">
                  <a:lumMod val="50000"/>
                </a:schemeClr>
              </a:buClr>
              <a:defRPr/>
            </a:pP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 </a:t>
            </a:r>
            <a:r>
              <a:rPr lang="ko-KR" altLang="en-US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 서버에 보냄</a:t>
            </a:r>
            <a:r>
              <a:rPr lang="en-US" altLang="ko-KR" dirty="0">
                <a:latin typeface="함초롬돋움" panose="02030504000101010101" pitchFamily="18" charset="-127"/>
                <a:ea typeface="함초롬돋움" panose="02030504000101010101" pitchFamily="18" charset="-127"/>
                <a:cs typeface="함초롬돋움" panose="02030504000101010101" pitchFamily="18" charset="-127"/>
              </a:rPr>
              <a:t>.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B80C2B-2AC0-4F51-95F2-1B39C0D83A65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00125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09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3827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3828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382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최상위 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다양한 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 Service</a:t>
            </a:r>
            <a:r>
              <a:rPr lang="ko-KR" altLang="en-US" smtClean="0">
                <a:latin typeface="굴림" charset="-127"/>
                <a:ea typeface="굴림" charset="-127"/>
              </a:rPr>
              <a:t>에 대한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User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Interface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를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제공하는 층으로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baseline="0" dirty="0" smtClean="0">
                <a:latin typeface="굴림" charset="-127"/>
                <a:ea typeface="굴림" charset="-127"/>
              </a:rPr>
              <a:t>예를 들어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아웃룩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dirty="0" err="1" smtClean="0">
                <a:latin typeface="굴림" charset="-127"/>
                <a:ea typeface="굴림" charset="-127"/>
              </a:rPr>
              <a:t>익스플레스나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웹 브라우저의 크롬이나 익스플로러등과 같은 통신용 프로그램들은 </a:t>
            </a:r>
            <a:endParaRPr lang="en-US" altLang="ko-KR" baseline="0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프로그램이라고 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하면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이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애플리케이션들을 통해 전송할 데이터가 생성됩니다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 해당하는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Protocol</a:t>
            </a:r>
            <a:r>
              <a:rPr lang="ko-KR" altLang="en-US" smtClean="0">
                <a:latin typeface="굴림" charset="-127"/>
                <a:ea typeface="굴림" charset="-127"/>
              </a:rPr>
              <a:t>로는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HTTP, FTP, Telnet, SMTP, SNMP, Telnet, NFS..</a:t>
            </a:r>
            <a:r>
              <a:rPr lang="ko-KR" altLang="en-US" smtClean="0">
                <a:latin typeface="굴림" charset="-127"/>
                <a:ea typeface="굴림" charset="-127"/>
              </a:rPr>
              <a:t>이 있으며 자세한 부분은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TCP/IP</a:t>
            </a:r>
            <a:r>
              <a:rPr lang="ko-KR" altLang="en-US" smtClean="0">
                <a:latin typeface="굴림" charset="-127"/>
                <a:ea typeface="굴림" charset="-127"/>
              </a:rPr>
              <a:t>에서 자세하게 설명드리도록 하겠습니다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302412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862232" y="5057565"/>
            <a:ext cx="5588263" cy="455753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AB241-1457-4EF4-B2AC-23106A1D9A59}" type="slidenum">
              <a:rPr lang="ko-KR" altLang="en-US" smtClean="0"/>
              <a:pPr/>
              <a:t>43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675769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5123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는 </a:t>
            </a:r>
            <a:r>
              <a:rPr lang="en-US" altLang="ko-KR" dirty="0">
                <a:latin typeface="굴림" charset="-127"/>
                <a:ea typeface="굴림" charset="-127"/>
              </a:rPr>
              <a:t>Connectionless(</a:t>
            </a:r>
            <a:r>
              <a:rPr lang="ko-KR" altLang="en-US">
                <a:latin typeface="굴림" charset="-127"/>
                <a:ea typeface="굴림" charset="-127"/>
              </a:rPr>
              <a:t>비연결성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서비스로 데이터 전달의 보장이 안 되는 </a:t>
            </a:r>
            <a:r>
              <a:rPr lang="en-US" altLang="ko-KR" dirty="0">
                <a:latin typeface="굴림" charset="-127"/>
                <a:ea typeface="굴림" charset="-127"/>
              </a:rPr>
              <a:t>Unreliable (</a:t>
            </a:r>
            <a:r>
              <a:rPr lang="ko-KR" altLang="en-US">
                <a:latin typeface="굴림" charset="-127"/>
                <a:ea typeface="굴림" charset="-127"/>
              </a:rPr>
              <a:t>비신뢰성</a:t>
            </a:r>
            <a:r>
              <a:rPr lang="en-US" altLang="ko-KR" dirty="0">
                <a:latin typeface="굴림" charset="-127"/>
                <a:ea typeface="굴림" charset="-127"/>
              </a:rPr>
              <a:t>) </a:t>
            </a:r>
            <a:r>
              <a:rPr lang="ko-KR" altLang="en-US">
                <a:latin typeface="굴림" charset="-127"/>
                <a:ea typeface="굴림" charset="-127"/>
              </a:rPr>
              <a:t>프로토콜이지만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프로토콜에 오버헤드가 적고 간단하게 구현되는 전송 서비스를 제공합니다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 UDP</a:t>
            </a:r>
            <a:r>
              <a:rPr lang="ko-KR" altLang="en-US">
                <a:latin typeface="굴림" charset="-127"/>
                <a:ea typeface="굴림" charset="-127"/>
              </a:rPr>
              <a:t>는 일반적으로 브로드캐스트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멀티캐스트를 집중적으로 이용하는 </a:t>
            </a:r>
            <a:endParaRPr lang="en-US" altLang="ko-KR" dirty="0">
              <a:latin typeface="굴림" charset="-127"/>
              <a:ea typeface="굴림" charset="-127"/>
            </a:endParaRPr>
          </a:p>
          <a:p>
            <a:pPr marL="0" indent="0" eaLnBrk="1" hangingPunct="1">
              <a:buFontTx/>
              <a:buNone/>
            </a:pPr>
            <a:r>
              <a:rPr lang="ko-KR" altLang="en-US" dirty="0">
                <a:latin typeface="굴림" charset="-127"/>
                <a:ea typeface="굴림" charset="-127"/>
              </a:rPr>
              <a:t>어플리케이션 또는 탐색과 질의에 빠른 응답을 요구하는 어플리케이션에 사용되며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FontTx/>
              <a:buNone/>
            </a:pPr>
            <a:r>
              <a:rPr lang="en-US" altLang="ko-KR" dirty="0">
                <a:latin typeface="굴림" charset="-127"/>
                <a:ea typeface="굴림" charset="-127"/>
              </a:rPr>
              <a:t>UDP</a:t>
            </a:r>
            <a:r>
              <a:rPr lang="ko-KR" altLang="en-US">
                <a:latin typeface="굴림" charset="-127"/>
                <a:ea typeface="굴림" charset="-127"/>
              </a:rPr>
              <a:t>의 전송 단위를 </a:t>
            </a:r>
            <a:r>
              <a:rPr lang="en-US" altLang="ko-KR" dirty="0">
                <a:latin typeface="굴림" charset="-127"/>
                <a:ea typeface="굴림" charset="-127"/>
              </a:rPr>
              <a:t>Datagram</a:t>
            </a:r>
            <a:r>
              <a:rPr lang="ko-KR" altLang="en-US">
                <a:latin typeface="굴림" charset="-127"/>
                <a:ea typeface="굴림" charset="-127"/>
              </a:rPr>
              <a:t>이라 하며</a:t>
            </a:r>
            <a:r>
              <a:rPr lang="en-US" altLang="ko-KR" dirty="0">
                <a:latin typeface="굴림" charset="-127"/>
                <a:ea typeface="굴림" charset="-127"/>
              </a:rPr>
              <a:t>, </a:t>
            </a:r>
            <a:r>
              <a:rPr lang="ko-KR" altLang="en-US">
                <a:latin typeface="굴림" charset="-127"/>
                <a:ea typeface="굴림" charset="-127"/>
              </a:rPr>
              <a:t>데이터 크기가 간단하여 전송단위 </a:t>
            </a:r>
            <a:r>
              <a:rPr lang="en-US" altLang="ko-KR" dirty="0">
                <a:latin typeface="굴림" charset="-127"/>
                <a:ea typeface="굴림" charset="-127"/>
              </a:rPr>
              <a:t>(datagram) </a:t>
            </a:r>
            <a:r>
              <a:rPr lang="ko-KR" altLang="en-US">
                <a:latin typeface="굴림" charset="-127"/>
                <a:ea typeface="굴림" charset="-127"/>
              </a:rPr>
              <a:t>별로 전송한다는 의미입니다</a:t>
            </a:r>
            <a:r>
              <a:rPr lang="en-US" altLang="ko-KR" dirty="0">
                <a:latin typeface="굴림" charset="-127"/>
                <a:ea typeface="굴림" charset="-127"/>
              </a:rPr>
              <a:t>. </a:t>
            </a:r>
          </a:p>
        </p:txBody>
      </p:sp>
      <p:pic>
        <p:nvPicPr>
          <p:cNvPr id="351236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1237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5798508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462410" y="5087938"/>
            <a:ext cx="6237060" cy="43830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∙Version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첫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4bit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현재 사용하는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버전 정보로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값을 가짐</a:t>
            </a:r>
          </a:p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Header Length(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길이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- 4bit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필드이며 헤더의 전체길이를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 단위로 표현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IP Datagram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경우 헤더의 길이가 옵션 필드에 따라 달라질 수 있으므로 길이를 명시하는  항목이 존재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옵션이 없으면 헤더의 길이는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20byte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이므로 이 필드의 값은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됨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(5 * 4 = 20Byte)</a:t>
            </a:r>
          </a:p>
          <a:p>
            <a:pPr marL="8890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옵션 필드가 최대 길이라면 이 필드의 값은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됨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(15 * 4 = 60Byte)</a:t>
            </a:r>
          </a:p>
          <a:p>
            <a:pPr marL="0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전체 길이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(Total Length)</a:t>
            </a:r>
          </a:p>
          <a:p>
            <a:pPr marL="3095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데이터그램의 전체 길이</a:t>
            </a:r>
          </a:p>
          <a:p>
            <a:pPr marL="88820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8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비트이므로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2^16(65535)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크기로 제한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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이더넷의 경우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MTU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값이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1500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바이트이므로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1500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anose="05000000000000000000" pitchFamily="2" charset="2"/>
              </a:rPr>
              <a:t>으로 제한됨</a:t>
            </a:r>
            <a:endParaRPr lang="ko-KR" altLang="en-US" sz="1000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095" lvl="1" indent="0">
              <a:buNone/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IP Header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길이는 가변적이므로 유효한 데이터 영역 부분에 대한 추출을 위해 필요</a:t>
            </a:r>
          </a:p>
          <a:p>
            <a:pPr marL="88820" lvl="1" indent="0">
              <a:buNone/>
              <a:defRPr/>
            </a:pP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000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이더넷의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경우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헤더를 포함한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패킷의 총 길이가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바이트보다 짧은 경우 이더넷은 패딩 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88820" lvl="1" indent="0">
              <a:buNone/>
              <a:defRPr/>
            </a:pPr>
            <a:r>
              <a:rPr lang="en-US" altLang="ko-KR" sz="1000" dirty="0"/>
              <a:t> 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영역을 강제로 삽입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Source Address   - </a:t>
            </a:r>
            <a:r>
              <a:rPr lang="ko-KR" altLang="en-US"/>
              <a:t>송신 시스템의 </a:t>
            </a:r>
            <a:r>
              <a:rPr lang="en-US" altLang="ko-KR" dirty="0"/>
              <a:t>IP  </a:t>
            </a:r>
            <a:r>
              <a:rPr lang="ko-KR" altLang="en-US"/>
              <a:t>주소</a:t>
            </a: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Destination Address - </a:t>
            </a:r>
            <a:r>
              <a:rPr lang="ko-KR" altLang="en-US"/>
              <a:t>수신 시스템의 </a:t>
            </a:r>
            <a:r>
              <a:rPr lang="en-US" altLang="ko-KR" dirty="0"/>
              <a:t>IP </a:t>
            </a:r>
            <a:r>
              <a:rPr lang="ko-KR" altLang="en-US"/>
              <a:t>주소</a:t>
            </a:r>
          </a:p>
          <a:p>
            <a:pPr indent="88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Option</a:t>
            </a:r>
          </a:p>
          <a:p>
            <a:pPr marL="176213" lvl="1">
              <a:lnSpc>
                <a:spcPct val="150000"/>
              </a:lnSpc>
            </a:pPr>
            <a:r>
              <a:rPr lang="en-US" altLang="ko-KR" dirty="0"/>
              <a:t>IP </a:t>
            </a:r>
            <a:r>
              <a:rPr lang="ko-KR" altLang="en-US"/>
              <a:t>옵션 항목은 </a:t>
            </a:r>
            <a:r>
              <a:rPr lang="en-US" altLang="ko-KR" dirty="0"/>
              <a:t>20byte</a:t>
            </a:r>
            <a:r>
              <a:rPr lang="ko-KR" altLang="en-US"/>
              <a:t>의 표준 헤더에 데이터그램의 보안을 위한 기능이라던가</a:t>
            </a:r>
            <a:r>
              <a:rPr lang="en-US" altLang="ko-KR" dirty="0"/>
              <a:t>, Record Route, Timestamp </a:t>
            </a:r>
            <a:r>
              <a:rPr lang="ko-KR" altLang="en-US"/>
              <a:t>등의 정보를 담기 위해 추가되는 항목</a:t>
            </a:r>
          </a:p>
          <a:p>
            <a:pPr marL="176213" lvl="1">
              <a:lnSpc>
                <a:spcPct val="150000"/>
              </a:lnSpc>
            </a:pPr>
            <a:r>
              <a:rPr lang="ko-KR" altLang="en-US" dirty="0"/>
              <a:t>네트워크 상태 </a:t>
            </a:r>
            <a:r>
              <a:rPr lang="en-US" altLang="ko-KR" dirty="0"/>
              <a:t>Test, </a:t>
            </a:r>
            <a:r>
              <a:rPr lang="ko-KR" altLang="en-US"/>
              <a:t>디버깅 용도로도 사용</a:t>
            </a:r>
            <a:r>
              <a:rPr lang="en-US" altLang="ko-KR" dirty="0"/>
              <a:t>, </a:t>
            </a:r>
            <a:r>
              <a:rPr lang="ko-KR" altLang="en-US"/>
              <a:t>일반적으로 많이 사용하지 않음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77564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64317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23888" y="652463"/>
            <a:ext cx="5915025" cy="44354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662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900" b="0" baseline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ko-KR" altLang="en-US" sz="900" b="0" dirty="0"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9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900" b="0" dirty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900" b="0"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3749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1660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E87C0B-98AC-48F0-AC15-515DB05D1DC9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8067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24E67F-85FB-4121-9501-D8978017219C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8039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∙Preamble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- 7byte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길이를 갖고 있으며 송수신 시스템 간의 동기화에 사용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프레임의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시작을 나타내는 용도로 사용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SFD (Start Frame Delimiter)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- 10101011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값을 가지며 바로 뒤에 실제 프레임 필드 값이 위치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Destination Address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- 6byte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길이로 목적지 시스템의 하드웨어 주소를 나타냄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앞의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제조회사를 의미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뒤의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부분은 해당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NIC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고유 번호를 의미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Source Address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시스템의 하드웨어 주소를 나타냄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Length or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Type Field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길이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유형 필드는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가지 의미 중 하나를 의미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필드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값이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1518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 작으면 데이터 부분의 길이를 표현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- 1536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보다 크면 상위 계층의 프로토콜을 의미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Data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 </a:t>
            </a:r>
            <a:r>
              <a:rPr lang="ko-KR" altLang="en-US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 프로토콜에서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Encapsulation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된 데이터 부분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최소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46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최대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1500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</a:t>
            </a:r>
          </a:p>
          <a:p>
            <a:pPr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∙ CRC</a:t>
            </a:r>
          </a:p>
          <a:p>
            <a:pPr marL="88820" lvl="1">
              <a:defRPr/>
            </a:pP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Preamble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 </a:t>
            </a:r>
            <a:r>
              <a:rPr lang="en-US" altLang="ko-KR" sz="10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SFD</a:t>
            </a:r>
            <a:r>
              <a:rPr lang="ko-KR" altLang="en-US" sz="10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부분을 제외한 유효한 프레임의 오류 검사를 위해 사용</a:t>
            </a:r>
            <a:endParaRPr lang="en-US" altLang="ko-KR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defRPr/>
            </a:pPr>
            <a:endParaRPr lang="ko-KR" altLang="en-US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defRPr/>
            </a:pPr>
            <a:endParaRPr lang="ko-KR" altLang="en-US" sz="10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46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3485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6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은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en-US" altLang="ko-KR" dirty="0" smtClean="0">
                <a:latin typeface="굴림" charset="-127"/>
                <a:ea typeface="굴림" charset="-127"/>
              </a:rPr>
              <a:t>Application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생성된 데이터가 어떤 </a:t>
            </a:r>
            <a:r>
              <a:rPr lang="ko-KR" altLang="en-US" dirty="0" smtClean="0">
                <a:latin typeface="굴림" charset="-127"/>
                <a:ea typeface="굴림" charset="-127"/>
              </a:rPr>
              <a:t>형식과 구문으로 전송할 지를 결정하는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Presentation Layer</a:t>
            </a:r>
            <a:r>
              <a:rPr lang="ko-KR" altLang="en-US" smtClean="0">
                <a:latin typeface="굴림" charset="-127"/>
                <a:ea typeface="굴림" charset="-127"/>
              </a:rPr>
              <a:t>는 주요 </a:t>
            </a: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가지 기능을 가지고 있는데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첫번째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코드 변환을 수행하는 것으로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7</a:t>
            </a:r>
            <a:r>
              <a:rPr lang="ko-KR" altLang="en-US" smtClean="0">
                <a:latin typeface="굴림" charset="-127"/>
                <a:ea typeface="굴림" charset="-127"/>
              </a:rPr>
              <a:t>계층에서 생성된 데이터를 </a:t>
            </a:r>
            <a:r>
              <a:rPr lang="en-US" altLang="ko-KR" dirty="0" smtClean="0">
                <a:latin typeface="굴림" charset="-127"/>
                <a:ea typeface="굴림" charset="-127"/>
              </a:rPr>
              <a:t>BCD</a:t>
            </a:r>
            <a:r>
              <a:rPr lang="ko-KR" altLang="en-US" smtClean="0">
                <a:latin typeface="굴림" charset="-127"/>
                <a:ea typeface="굴림" charset="-127"/>
              </a:rPr>
              <a:t>나 </a:t>
            </a:r>
            <a:r>
              <a:rPr lang="en-US" altLang="ko-KR" dirty="0" smtClean="0">
                <a:latin typeface="굴림" charset="-127"/>
                <a:ea typeface="굴림" charset="-127"/>
              </a:rPr>
              <a:t>ASCII(7bit),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UniCode</a:t>
            </a:r>
            <a:r>
              <a:rPr lang="en-US" altLang="ko-KR" dirty="0" smtClean="0">
                <a:latin typeface="굴림" charset="-127"/>
                <a:ea typeface="굴림" charset="-127"/>
              </a:rPr>
              <a:t>(16bit)</a:t>
            </a:r>
            <a:r>
              <a:rPr lang="ko-KR" altLang="en-US" smtClean="0">
                <a:latin typeface="굴림" charset="-127"/>
                <a:ea typeface="굴림" charset="-127"/>
              </a:rPr>
              <a:t>등 변환합니다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marR="0" lvl="0" indent="0" algn="just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426D9C"/>
              </a:buClr>
              <a:buSzPct val="120000"/>
              <a:buFont typeface="Wingdings 2" pitchFamily="18" charset="2"/>
              <a:buNone/>
              <a:tabLst/>
              <a:defRPr/>
            </a:pPr>
            <a:r>
              <a:rPr lang="ko-KR" altLang="en-US" dirty="0" err="1" smtClean="0">
                <a:latin typeface="굴림" charset="-127"/>
                <a:ea typeface="굴림" charset="-127"/>
              </a:rPr>
              <a:t>두번째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</a:t>
            </a:r>
            <a:r>
              <a:rPr lang="ko-KR" altLang="en-US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 </a:t>
            </a:r>
            <a:r>
              <a:rPr lang="ko-KR" altLang="en-US" smtClean="0">
                <a:latin typeface="굴림" charset="-127"/>
                <a:ea typeface="굴림" charset="-127"/>
              </a:rPr>
              <a:t>전송 효율을 높이기 위해  </a:t>
            </a:r>
            <a:r>
              <a:rPr lang="en-US" altLang="ko-KR" dirty="0" smtClean="0">
                <a:latin typeface="굴림" charset="-127"/>
                <a:ea typeface="굴림" charset="-127"/>
              </a:rPr>
              <a:t>JPEG, GIF, MPEG</a:t>
            </a:r>
            <a:r>
              <a:rPr lang="ko-KR" altLang="en-US" smtClean="0">
                <a:latin typeface="굴림" charset="-127"/>
                <a:ea typeface="굴림" charset="-127"/>
              </a:rPr>
              <a:t>으로 이미지를 압축 수행하며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마지막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세번째</a:t>
            </a:r>
            <a:r>
              <a:rPr lang="ko-KR" altLang="en-US" dirty="0" smtClean="0">
                <a:latin typeface="굴림" charset="-127"/>
                <a:ea typeface="굴림" charset="-127"/>
              </a:rPr>
              <a:t> 기능은 보안을 위해 암호화를 수행 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 </a:t>
            </a:r>
          </a:p>
        </p:txBody>
      </p:sp>
      <p:sp>
        <p:nvSpPr>
          <p:cNvPr id="334852" name="Rectangle 7"/>
          <p:cNvSpPr>
            <a:spLocks noChangeArrowheads="1"/>
          </p:cNvSpPr>
          <p:nvPr/>
        </p:nvSpPr>
        <p:spPr bwMode="auto">
          <a:xfrm>
            <a:off x="1457325" y="6486525"/>
            <a:ext cx="1066800" cy="520700"/>
          </a:xfrm>
          <a:prstGeom prst="rect">
            <a:avLst/>
          </a:prstGeom>
          <a:solidFill>
            <a:srgbClr val="FF99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FF9966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암호화방식</a:t>
            </a:r>
          </a:p>
        </p:txBody>
      </p:sp>
      <p:sp>
        <p:nvSpPr>
          <p:cNvPr id="334853" name="Rectangle 8"/>
          <p:cNvSpPr>
            <a:spLocks noChangeArrowheads="1"/>
          </p:cNvSpPr>
          <p:nvPr/>
        </p:nvSpPr>
        <p:spPr bwMode="auto">
          <a:xfrm>
            <a:off x="2606675" y="6486525"/>
            <a:ext cx="854075" cy="520700"/>
          </a:xfrm>
          <a:prstGeom prst="rect">
            <a:avLst/>
          </a:prstGeom>
          <a:solidFill>
            <a:srgbClr val="CC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CC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ko-KR" altLang="en-US" sz="14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압축방식</a:t>
            </a:r>
          </a:p>
        </p:txBody>
      </p:sp>
      <p:sp>
        <p:nvSpPr>
          <p:cNvPr id="334854" name="Rectangle 9"/>
          <p:cNvSpPr>
            <a:spLocks noChangeArrowheads="1"/>
          </p:cNvSpPr>
          <p:nvPr/>
        </p:nvSpPr>
        <p:spPr bwMode="auto">
          <a:xfrm>
            <a:off x="3533775" y="6486525"/>
            <a:ext cx="1771650" cy="520700"/>
          </a:xfrm>
          <a:prstGeom prst="rect">
            <a:avLst/>
          </a:prstGeom>
          <a:solidFill>
            <a:srgbClr val="99CC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125400" prstMaterial="legacyMatte">
            <a:bevelT w="13500" h="13500" prst="angle"/>
            <a:bevelB w="13500" h="13500" prst="angle"/>
            <a:extrusionClr>
              <a:srgbClr val="99CCFF"/>
            </a:extrusionClr>
          </a:sp3d>
        </p:spPr>
        <p:txBody>
          <a:bodyPr wrap="none" lIns="92075" tIns="46038" rIns="92075" bIns="46038" anchor="ctr">
            <a:flatTx/>
          </a:bodyPr>
          <a:lstStyle/>
          <a:p>
            <a:pPr eaLnBrk="0" hangingPunct="0">
              <a:lnSpc>
                <a:spcPct val="100000"/>
              </a:lnSpc>
              <a:buFontTx/>
              <a:buNone/>
            </a:pPr>
            <a:r>
              <a:rPr lang="en-US" altLang="ko-KR" sz="1600">
                <a:solidFill>
                  <a:schemeClr val="bg1"/>
                </a:solidFill>
                <a:latin typeface="Arial" charset="0"/>
                <a:ea typeface="돋움" pitchFamily="50" charset="-127"/>
              </a:rPr>
              <a:t>Data</a:t>
            </a:r>
          </a:p>
        </p:txBody>
      </p:sp>
      <p:sp>
        <p:nvSpPr>
          <p:cNvPr id="334855" name="Line 10"/>
          <p:cNvSpPr>
            <a:spLocks noChangeShapeType="1"/>
          </p:cNvSpPr>
          <p:nvPr/>
        </p:nvSpPr>
        <p:spPr bwMode="auto">
          <a:xfrm>
            <a:off x="1457325" y="7197725"/>
            <a:ext cx="20034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34856" name="Rectangle 11"/>
          <p:cNvSpPr>
            <a:spLocks noChangeArrowheads="1"/>
          </p:cNvSpPr>
          <p:nvPr/>
        </p:nvSpPr>
        <p:spPr bwMode="auto">
          <a:xfrm>
            <a:off x="1755775" y="7299325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>
              <a:lnSpc>
                <a:spcPct val="100000"/>
              </a:lnSpc>
              <a:buFontTx/>
              <a:buNone/>
            </a:pPr>
            <a:r>
              <a:rPr lang="ko-KR" altLang="en-US" sz="1800" b="0">
                <a:latin typeface="Arial" charset="0"/>
                <a:ea typeface="돋움" pitchFamily="50" charset="-127"/>
              </a:rPr>
              <a:t>헤더</a:t>
            </a:r>
            <a:r>
              <a:rPr lang="en-US" altLang="ko-KR" sz="1800" b="0">
                <a:latin typeface="Arial" charset="0"/>
                <a:ea typeface="돋움" pitchFamily="50" charset="-127"/>
              </a:rPr>
              <a:t>(header)</a:t>
            </a:r>
          </a:p>
        </p:txBody>
      </p:sp>
      <p:pic>
        <p:nvPicPr>
          <p:cNvPr id="334857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4858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3378689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</p:spTree>
    <p:extLst>
      <p:ext uri="{BB962C8B-B14F-4D97-AF65-F5344CB8AC3E}">
        <p14:creationId xmlns:p14="http://schemas.microsoft.com/office/powerpoint/2010/main" val="4230613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ARP Request</a:t>
            </a:r>
            <a:r>
              <a:rPr lang="ko-KR" altLang="en-US" smtClean="0"/>
              <a:t>는 </a:t>
            </a:r>
            <a:r>
              <a:rPr lang="en-US" altLang="ko-KR" dirty="0" smtClean="0"/>
              <a:t>Broadcast</a:t>
            </a:r>
            <a:r>
              <a:rPr lang="ko-KR" altLang="en-US" smtClean="0"/>
              <a:t>로 전송된다</a:t>
            </a:r>
            <a:r>
              <a:rPr lang="en-US" altLang="ko-KR" dirty="0" smtClean="0"/>
              <a:t>. Broadcast</a:t>
            </a:r>
            <a:r>
              <a:rPr lang="ko-KR" altLang="en-US" smtClean="0"/>
              <a:t>는 같은 </a:t>
            </a:r>
            <a:r>
              <a:rPr lang="en-US" altLang="ko-KR" dirty="0" smtClean="0"/>
              <a:t>Network</a:t>
            </a:r>
            <a:r>
              <a:rPr lang="ko-KR" altLang="en-US" smtClean="0"/>
              <a:t>에 있는 모든 장비와 모든 사용자에게 전달되는 특징이 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* </a:t>
            </a:r>
            <a:r>
              <a:rPr lang="ko-KR" altLang="en-US" smtClean="0"/>
              <a:t> </a:t>
            </a:r>
            <a:r>
              <a:rPr lang="en-US" altLang="ko-KR" dirty="0" smtClean="0"/>
              <a:t>Broadcast</a:t>
            </a:r>
            <a:r>
              <a:rPr lang="ko-KR" altLang="en-US" smtClean="0"/>
              <a:t>가 많으면 </a:t>
            </a:r>
            <a:r>
              <a:rPr lang="en-US" altLang="ko-KR" dirty="0" smtClean="0"/>
              <a:t>CPU </a:t>
            </a:r>
            <a:r>
              <a:rPr lang="ko-KR" altLang="en-US" smtClean="0"/>
              <a:t>사용량이 증가되어 전체 장비의 성능 저하가 발생된다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en-US" altLang="ko-KR" dirty="0" smtClean="0"/>
              <a:t>Broadcast IP </a:t>
            </a:r>
            <a:r>
              <a:rPr lang="ko-KR" altLang="en-US" smtClean="0"/>
              <a:t>주소 </a:t>
            </a:r>
            <a:r>
              <a:rPr lang="en-US" altLang="ko-KR" dirty="0" smtClean="0"/>
              <a:t>: 255.255.255.255</a:t>
            </a:r>
          </a:p>
          <a:p>
            <a:pPr eaLnBrk="1" hangingPunct="1">
              <a:defRPr/>
            </a:pPr>
            <a:r>
              <a:rPr lang="en-US" altLang="ko-KR" dirty="0" smtClean="0"/>
              <a:t>Broadcast MAC </a:t>
            </a:r>
            <a:r>
              <a:rPr lang="ko-KR" altLang="en-US" smtClean="0"/>
              <a:t>주소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err="1" smtClean="0"/>
              <a:t>ffff.ffff.ffff.ffff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0DCF3584-7247-45F7-BEAC-9F4710CF68A6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68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61557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B2CA0E52-C088-4A19-8267-D8D0D7769B5B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69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9190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  <a:defRPr/>
            </a:pPr>
            <a:r>
              <a:rPr lang="en-US" altLang="ko-KR" dirty="0" smtClean="0"/>
              <a:t>ARP Request</a:t>
            </a:r>
            <a:r>
              <a:rPr lang="ko-KR" altLang="en-US" smtClean="0"/>
              <a:t>는 </a:t>
            </a:r>
            <a:r>
              <a:rPr lang="en-US" altLang="ko-KR" dirty="0" smtClean="0"/>
              <a:t>Broadcast</a:t>
            </a:r>
            <a:r>
              <a:rPr lang="ko-KR" altLang="en-US" smtClean="0"/>
              <a:t>로 전송된다</a:t>
            </a:r>
            <a:r>
              <a:rPr lang="en-US" altLang="ko-KR" dirty="0" smtClean="0"/>
              <a:t>. Broadcast</a:t>
            </a:r>
            <a:r>
              <a:rPr lang="ko-KR" altLang="en-US" smtClean="0"/>
              <a:t>는 같은 </a:t>
            </a:r>
            <a:r>
              <a:rPr lang="en-US" altLang="ko-KR" dirty="0" smtClean="0"/>
              <a:t>Network</a:t>
            </a:r>
            <a:r>
              <a:rPr lang="ko-KR" altLang="en-US" smtClean="0"/>
              <a:t>에 있는 모든 장비와 모든 사용자에게 전달되는 특징이 있다</a:t>
            </a:r>
            <a:r>
              <a:rPr lang="en-US" altLang="ko-KR" dirty="0" smtClean="0"/>
              <a:t>.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ko-KR" dirty="0" smtClean="0"/>
              <a:t>    * </a:t>
            </a:r>
            <a:r>
              <a:rPr lang="ko-KR" altLang="en-US" smtClean="0"/>
              <a:t> </a:t>
            </a:r>
            <a:r>
              <a:rPr lang="en-US" altLang="ko-KR" dirty="0" smtClean="0"/>
              <a:t>Broadcast</a:t>
            </a:r>
            <a:r>
              <a:rPr lang="ko-KR" altLang="en-US" smtClean="0"/>
              <a:t>가 많으면 </a:t>
            </a:r>
            <a:r>
              <a:rPr lang="en-US" altLang="ko-KR" dirty="0" smtClean="0"/>
              <a:t>CPU </a:t>
            </a:r>
            <a:r>
              <a:rPr lang="ko-KR" altLang="en-US" smtClean="0"/>
              <a:t>사용량이 증가되어 전체 장비의 성능 저하가 발생된다</a:t>
            </a:r>
            <a:r>
              <a:rPr lang="en-US" altLang="ko-KR" dirty="0" smtClean="0"/>
              <a:t>.</a:t>
            </a:r>
          </a:p>
          <a:p>
            <a:pPr eaLnBrk="1" hangingPunct="1">
              <a:defRPr/>
            </a:pPr>
            <a:r>
              <a:rPr lang="en-US" altLang="ko-KR" dirty="0" smtClean="0"/>
              <a:t>Broadcast IP </a:t>
            </a:r>
            <a:r>
              <a:rPr lang="ko-KR" altLang="en-US" smtClean="0"/>
              <a:t>주소 </a:t>
            </a:r>
            <a:r>
              <a:rPr lang="en-US" altLang="ko-KR" dirty="0" smtClean="0"/>
              <a:t>: 255.255.255.255</a:t>
            </a:r>
          </a:p>
          <a:p>
            <a:pPr eaLnBrk="1" hangingPunct="1">
              <a:defRPr/>
            </a:pPr>
            <a:r>
              <a:rPr lang="en-US" altLang="ko-KR" dirty="0" smtClean="0"/>
              <a:t>Broadcast MAC </a:t>
            </a:r>
            <a:r>
              <a:rPr lang="ko-KR" altLang="en-US" smtClean="0"/>
              <a:t>주소 </a:t>
            </a:r>
            <a:r>
              <a:rPr lang="en-US" altLang="ko-KR" dirty="0" smtClean="0"/>
              <a:t>:</a:t>
            </a:r>
            <a:r>
              <a:rPr lang="ko-KR" altLang="en-US" smtClean="0"/>
              <a:t> </a:t>
            </a:r>
            <a:r>
              <a:rPr lang="en-US" altLang="ko-KR" dirty="0" err="1" smtClean="0"/>
              <a:t>ffff.ffff.ffff.ffff</a:t>
            </a:r>
            <a:endParaRPr lang="en-US" altLang="ko-KR" dirty="0" smtClean="0"/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endParaRPr lang="en-US" altLang="ko-KR" dirty="0" smtClean="0"/>
          </a:p>
          <a:p>
            <a:pPr>
              <a:defRPr/>
            </a:pPr>
            <a:endParaRPr lang="ko-KR" altLang="en-US" dirty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fld id="{0DCF3584-7247-45F7-BEAC-9F4710CF68A6}" type="slidenum">
              <a:rPr lang="en-US" altLang="ko-KR" sz="900" smtClean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pPr/>
              <a:t>70</a:t>
            </a:fld>
            <a:endParaRPr lang="en-US" altLang="ko-KR" sz="90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6065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50600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52463" y="736600"/>
            <a:ext cx="5684837" cy="426402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1514" y="5420182"/>
            <a:ext cx="5452110" cy="391611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조회하는 과정은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ARP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캐시를 조회 후 캐시에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주소를 검색하지 못할 경우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ARP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이용하여 수신지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MAC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 부분에 해당 주소를 채워 넣는다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 </a:t>
            </a:r>
            <a:endParaRPr lang="ko-KR" altLang="en-US" sz="10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B8371-AA50-4CA5-BBD3-755C5D0A7E11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2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5875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58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5</a:t>
            </a:r>
            <a:r>
              <a:rPr lang="ko-KR" altLang="en-US" smtClean="0">
                <a:latin typeface="굴림" charset="-127"/>
                <a:ea typeface="굴림" charset="-127"/>
              </a:rPr>
              <a:t>계층을 세션층이라하며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의 사전적인 의미는 여러 가지 있지만</a:t>
            </a:r>
            <a:r>
              <a:rPr lang="en-US" altLang="ko-KR" dirty="0" smtClean="0">
                <a:latin typeface="굴림" charset="-127"/>
                <a:ea typeface="굴림" charset="-127"/>
              </a:rPr>
              <a:t>, Data </a:t>
            </a:r>
            <a:r>
              <a:rPr lang="ko-KR" altLang="en-US" smtClean="0">
                <a:latin typeface="굴림" charset="-127"/>
                <a:ea typeface="굴림" charset="-127"/>
              </a:rPr>
              <a:t>통신에서 가장 적합한 의미는 </a:t>
            </a:r>
            <a:r>
              <a:rPr lang="ko-KR" altLang="en-US" smtClean="0">
                <a:latin typeface="Arial" charset="0"/>
                <a:ea typeface="굴림" charset="-127"/>
              </a:rPr>
              <a:t>“</a:t>
            </a:r>
            <a:r>
              <a:rPr lang="ko-KR" altLang="en-US" smtClean="0">
                <a:latin typeface="굴림" charset="-127"/>
                <a:ea typeface="굴림" charset="-127"/>
              </a:rPr>
              <a:t>대화</a:t>
            </a:r>
            <a:r>
              <a:rPr lang="ko-KR" altLang="en-US" smtClean="0">
                <a:latin typeface="Arial" charset="0"/>
                <a:ea typeface="굴림" charset="-127"/>
              </a:rPr>
              <a:t>”입니다</a:t>
            </a:r>
            <a:r>
              <a:rPr lang="en-US" altLang="ko-KR" dirty="0" smtClean="0">
                <a:latin typeface="Arial" charset="0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Arial" charset="0"/>
                <a:ea typeface="굴림" charset="-127"/>
              </a:rPr>
              <a:t>즉</a:t>
            </a:r>
            <a:r>
              <a:rPr lang="en-US" altLang="ko-KR" dirty="0" smtClean="0">
                <a:latin typeface="Arial" charset="0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대화란 혼자서 하는 말이 아닌 반드시 그 대상이 존재하고 그 대상과 정보를 주고 받는 행위로써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PC</a:t>
            </a:r>
            <a:r>
              <a:rPr lang="ko-KR" altLang="en-US" smtClean="0">
                <a:latin typeface="굴림" charset="-127"/>
                <a:ea typeface="굴림" charset="-127"/>
              </a:rPr>
              <a:t>와 같은 통신 단말기인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 </a:t>
            </a:r>
            <a:r>
              <a:rPr lang="ko-KR" altLang="en-US" smtClean="0">
                <a:latin typeface="굴림" charset="-127"/>
                <a:ea typeface="굴림" charset="-127"/>
              </a:rPr>
              <a:t>사이에서 각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연결을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확립</a:t>
            </a:r>
            <a:r>
              <a:rPr lang="en-US" altLang="ko-KR" dirty="0" smtClean="0">
                <a:latin typeface="굴림" charset="-127"/>
                <a:ea typeface="굴림" charset="-127"/>
              </a:rPr>
              <a:t>(Established)</a:t>
            </a:r>
            <a:r>
              <a:rPr lang="ko-KR" altLang="en-US" smtClean="0">
                <a:latin typeface="굴림" charset="-127"/>
                <a:ea typeface="굴림" charset="-127"/>
              </a:rPr>
              <a:t>되었다고 말하며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끊어지지 않고 유지된 상태를 하나의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이라고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 합니다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요청</a:t>
            </a:r>
            <a:r>
              <a:rPr lang="en-US" altLang="ko-KR" dirty="0" smtClean="0">
                <a:latin typeface="굴림" charset="-127"/>
                <a:ea typeface="굴림" charset="-127"/>
              </a:rPr>
              <a:t>(Client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되고 수락</a:t>
            </a:r>
            <a:r>
              <a:rPr lang="en-US" altLang="ko-KR" dirty="0" smtClean="0">
                <a:latin typeface="굴림" charset="-127"/>
                <a:ea typeface="굴림" charset="-127"/>
              </a:rPr>
              <a:t>(Server </a:t>
            </a:r>
            <a:r>
              <a:rPr lang="ko-KR" altLang="en-US" smtClean="0">
                <a:latin typeface="굴림" charset="-127"/>
                <a:ea typeface="굴림" charset="-127"/>
              </a:rPr>
              <a:t>입장</a:t>
            </a:r>
            <a:r>
              <a:rPr lang="en-US" altLang="ko-KR" dirty="0" smtClean="0">
                <a:latin typeface="굴림" charset="-127"/>
                <a:ea typeface="굴림" charset="-127"/>
              </a:rPr>
              <a:t>)</a:t>
            </a:r>
            <a:r>
              <a:rPr lang="ko-KR" altLang="en-US" smtClean="0">
                <a:latin typeface="굴림" charset="-127"/>
                <a:ea typeface="굴림" charset="-127"/>
              </a:rPr>
              <a:t>되어 연결이 형성되며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사용자의 요청에 의해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Session</a:t>
            </a:r>
            <a:r>
              <a:rPr lang="ko-KR" altLang="en-US" smtClean="0">
                <a:latin typeface="굴림" charset="-127"/>
                <a:ea typeface="굴림" charset="-127"/>
              </a:rPr>
              <a:t>이 종결됩니다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</a:t>
            </a:r>
          </a:p>
        </p:txBody>
      </p:sp>
      <p:pic>
        <p:nvPicPr>
          <p:cNvPr id="335878" name="Picture 6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66341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5879" name="Picture 7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2763" y="6796088"/>
            <a:ext cx="487362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2073275" y="71834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Client</a:t>
            </a:r>
          </a:p>
        </p:txBody>
      </p:sp>
      <p:sp>
        <p:nvSpPr>
          <p:cNvPr id="335881" name="Text Box 9"/>
          <p:cNvSpPr txBox="1">
            <a:spLocks noChangeArrowheads="1"/>
          </p:cNvSpPr>
          <p:nvPr/>
        </p:nvSpPr>
        <p:spPr bwMode="auto">
          <a:xfrm>
            <a:off x="4217988" y="7627938"/>
            <a:ext cx="63658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FTP Server without Web Service</a:t>
            </a:r>
          </a:p>
        </p:txBody>
      </p:sp>
      <p:pic>
        <p:nvPicPr>
          <p:cNvPr id="335882" name="Picture 10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7612063"/>
            <a:ext cx="717550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5883" name="Text Box 11"/>
          <p:cNvSpPr txBox="1">
            <a:spLocks noChangeArrowheads="1"/>
          </p:cNvSpPr>
          <p:nvPr/>
        </p:nvSpPr>
        <p:spPr bwMode="auto">
          <a:xfrm>
            <a:off x="2060575" y="82248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HTTP Client</a:t>
            </a:r>
          </a:p>
        </p:txBody>
      </p:sp>
      <p:sp>
        <p:nvSpPr>
          <p:cNvPr id="335884" name="Line 12"/>
          <p:cNvSpPr>
            <a:spLocks noChangeShapeType="1"/>
          </p:cNvSpPr>
          <p:nvPr/>
        </p:nvSpPr>
        <p:spPr bwMode="auto">
          <a:xfrm>
            <a:off x="3051175" y="6851650"/>
            <a:ext cx="10541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5" name="Line 13"/>
          <p:cNvSpPr>
            <a:spLocks noChangeShapeType="1"/>
          </p:cNvSpPr>
          <p:nvPr/>
        </p:nvSpPr>
        <p:spPr bwMode="auto">
          <a:xfrm>
            <a:off x="3025775" y="7080250"/>
            <a:ext cx="10795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6" name="Line 14"/>
          <p:cNvSpPr>
            <a:spLocks noChangeShapeType="1"/>
          </p:cNvSpPr>
          <p:nvPr/>
        </p:nvSpPr>
        <p:spPr bwMode="auto">
          <a:xfrm flipV="1">
            <a:off x="3030538" y="7537450"/>
            <a:ext cx="1074737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7" name="Line 15"/>
          <p:cNvSpPr>
            <a:spLocks noChangeShapeType="1"/>
          </p:cNvSpPr>
          <p:nvPr/>
        </p:nvSpPr>
        <p:spPr bwMode="auto">
          <a:xfrm flipV="1">
            <a:off x="3030538" y="7753350"/>
            <a:ext cx="10747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8" name="Oval 16"/>
          <p:cNvSpPr>
            <a:spLocks noChangeArrowheads="1"/>
          </p:cNvSpPr>
          <p:nvPr/>
        </p:nvSpPr>
        <p:spPr bwMode="auto">
          <a:xfrm>
            <a:off x="3470275" y="7092950"/>
            <a:ext cx="190500" cy="190500"/>
          </a:xfrm>
          <a:prstGeom prst="ellips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89" name="Line 17"/>
          <p:cNvSpPr>
            <a:spLocks noChangeShapeType="1"/>
          </p:cNvSpPr>
          <p:nvPr/>
        </p:nvSpPr>
        <p:spPr bwMode="auto">
          <a:xfrm flipH="1">
            <a:off x="3508375" y="7778750"/>
            <a:ext cx="152400" cy="25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0" name="Line 18"/>
          <p:cNvSpPr>
            <a:spLocks noChangeShapeType="1"/>
          </p:cNvSpPr>
          <p:nvPr/>
        </p:nvSpPr>
        <p:spPr bwMode="auto">
          <a:xfrm>
            <a:off x="3508375" y="7804150"/>
            <a:ext cx="1905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335891" name="Text Box 19"/>
          <p:cNvSpPr txBox="1">
            <a:spLocks noChangeArrowheads="1"/>
          </p:cNvSpPr>
          <p:nvPr/>
        </p:nvSpPr>
        <p:spPr bwMode="auto">
          <a:xfrm>
            <a:off x="3251200" y="72215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</a:t>
            </a:r>
          </a:p>
        </p:txBody>
      </p:sp>
      <p:sp>
        <p:nvSpPr>
          <p:cNvPr id="335892" name="Text Box 20"/>
          <p:cNvSpPr txBox="1">
            <a:spLocks noChangeArrowheads="1"/>
          </p:cNvSpPr>
          <p:nvPr/>
        </p:nvSpPr>
        <p:spPr bwMode="auto">
          <a:xfrm>
            <a:off x="3251200" y="8034338"/>
            <a:ext cx="693738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Session </a:t>
            </a:r>
            <a:r>
              <a:rPr lang="ko-KR" altLang="en-US" sz="1000"/>
              <a:t>연결 안됨</a:t>
            </a:r>
          </a:p>
        </p:txBody>
      </p:sp>
    </p:spTree>
    <p:extLst>
      <p:ext uri="{BB962C8B-B14F-4D97-AF65-F5344CB8AC3E}">
        <p14:creationId xmlns:p14="http://schemas.microsoft.com/office/powerpoint/2010/main" val="1033015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3689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smtClean="0">
                <a:latin typeface="굴림" charset="-127"/>
                <a:ea typeface="굴림" charset="-127"/>
              </a:rPr>
              <a:t>계층인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en-US" altLang="ko-KR" dirty="0" smtClean="0">
                <a:latin typeface="굴림" charset="-127"/>
                <a:ea typeface="굴림" charset="-127"/>
              </a:rPr>
              <a:t>Transport Layer</a:t>
            </a:r>
            <a:r>
              <a:rPr lang="ko-KR" altLang="en-US" smtClean="0">
                <a:latin typeface="굴림" charset="-127"/>
                <a:ea typeface="굴림" charset="-127"/>
              </a:rPr>
              <a:t>는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각각의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Host</a:t>
            </a:r>
            <a:r>
              <a:rPr lang="ko-KR" altLang="en-US" smtClean="0">
                <a:latin typeface="굴림" charset="-127"/>
                <a:ea typeface="굴림" charset="-127"/>
              </a:rPr>
              <a:t>에서 실행된 </a:t>
            </a:r>
            <a:r>
              <a:rPr lang="en-US" altLang="ko-KR" dirty="0" smtClean="0">
                <a:latin typeface="굴림" charset="-127"/>
                <a:ea typeface="굴림" charset="-127"/>
              </a:rPr>
              <a:t>Application </a:t>
            </a:r>
            <a:r>
              <a:rPr lang="ko-KR" altLang="en-US" smtClean="0">
                <a:latin typeface="굴림" charset="-127"/>
                <a:ea typeface="굴림" charset="-127"/>
              </a:rPr>
              <a:t>사이의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통로를 제공하고 신뢰성 있는 전송을 담당하는 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대표적인 프로토콜로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ko-KR" altLang="en-US" smtClean="0">
                <a:latin typeface="굴림" charset="-127"/>
                <a:ea typeface="굴림" charset="-127"/>
              </a:rPr>
              <a:t>가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차후에 </a:t>
            </a:r>
            <a:r>
              <a:rPr lang="en-US" altLang="ko-KR" dirty="0" smtClean="0">
                <a:latin typeface="굴림" charset="-127"/>
                <a:ea typeface="굴림" charset="-127"/>
              </a:rPr>
              <a:t>TCP</a:t>
            </a:r>
            <a:r>
              <a:rPr lang="ko-KR" altLang="en-US" smtClean="0">
                <a:latin typeface="굴림" charset="-127"/>
                <a:ea typeface="굴림" charset="-127"/>
              </a:rPr>
              <a:t>와 </a:t>
            </a:r>
            <a:r>
              <a:rPr lang="en-US" altLang="ko-KR" dirty="0" smtClean="0">
                <a:latin typeface="굴림" charset="-127"/>
                <a:ea typeface="굴림" charset="-127"/>
              </a:rPr>
              <a:t>UDP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기능을 설명하면서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4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계층 기능은 상세히 설명토록 하겠습니다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. </a:t>
            </a: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pic>
        <p:nvPicPr>
          <p:cNvPr id="336900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6901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119594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7923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3</a:t>
            </a:r>
            <a:r>
              <a:rPr lang="ko-KR" altLang="en-US" smtClean="0">
                <a:latin typeface="굴림" charset="-127"/>
                <a:ea typeface="굴림" charset="-127"/>
              </a:rPr>
              <a:t>계층인 </a:t>
            </a:r>
            <a:r>
              <a:rPr lang="en-US" altLang="ko-KR" dirty="0" smtClean="0">
                <a:latin typeface="굴림" charset="-127"/>
                <a:ea typeface="굴림" charset="-127"/>
              </a:rPr>
              <a:t>network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 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층은 </a:t>
            </a:r>
            <a:r>
              <a:rPr lang="en-US" altLang="ko-KR" baseline="0" dirty="0" smtClean="0">
                <a:latin typeface="굴림" charset="-127"/>
                <a:ea typeface="굴림" charset="-127"/>
              </a:rPr>
              <a:t>IP</a:t>
            </a:r>
            <a:r>
              <a:rPr lang="ko-KR" altLang="en-US" baseline="0" smtClean="0">
                <a:latin typeface="굴림" charset="-127"/>
                <a:ea typeface="굴림" charset="-127"/>
              </a:rPr>
              <a:t>와 같은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주소를 사용하여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Network </a:t>
            </a:r>
            <a:r>
              <a:rPr lang="ko-KR" altLang="en-US" smtClean="0">
                <a:latin typeface="굴림" charset="-127"/>
                <a:ea typeface="굴림" charset="-127"/>
              </a:rPr>
              <a:t>주소를 관리하고 최적의 경로로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Packet</a:t>
            </a:r>
            <a:r>
              <a:rPr lang="ko-KR" altLang="en-US" smtClean="0">
                <a:latin typeface="굴림" charset="-127"/>
                <a:ea typeface="굴림" charset="-127"/>
              </a:rPr>
              <a:t>을 전송하는 기능을 담당하는데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최적의 경로를 선정하는 작업을 </a:t>
            </a:r>
            <a:r>
              <a:rPr lang="ko-KR" altLang="en-US" dirty="0" err="1" smtClean="0">
                <a:latin typeface="굴림" charset="-127"/>
                <a:ea typeface="굴림" charset="-127"/>
              </a:rPr>
              <a:t>라우팅합니다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7926" name="Group 27"/>
          <p:cNvGrpSpPr>
            <a:grpSpLocks/>
          </p:cNvGrpSpPr>
          <p:nvPr/>
        </p:nvGrpSpPr>
        <p:grpSpPr bwMode="auto">
          <a:xfrm>
            <a:off x="1714500" y="6175375"/>
            <a:ext cx="3367088" cy="438150"/>
            <a:chOff x="1188" y="3926"/>
            <a:chExt cx="1749" cy="228"/>
          </a:xfrm>
        </p:grpSpPr>
        <p:sp>
          <p:nvSpPr>
            <p:cNvPr id="732181" name="Rectangle 21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출발지 </a:t>
              </a: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2" name="Rectangle 22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목적지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IP 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2183" name="Rectangle 23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grpSp>
        <p:nvGrpSpPr>
          <p:cNvPr id="337927" name="Group 28"/>
          <p:cNvGrpSpPr>
            <a:grpSpLocks/>
          </p:cNvGrpSpPr>
          <p:nvPr/>
        </p:nvGrpSpPr>
        <p:grpSpPr bwMode="auto">
          <a:xfrm>
            <a:off x="1714500" y="6794500"/>
            <a:ext cx="3367088" cy="438150"/>
            <a:chOff x="1188" y="3926"/>
            <a:chExt cx="1749" cy="228"/>
          </a:xfrm>
        </p:grpSpPr>
        <p:sp>
          <p:nvSpPr>
            <p:cNvPr id="732189" name="Rectangle 29"/>
            <p:cNvSpPr>
              <a:spLocks noChangeArrowheads="1"/>
            </p:cNvSpPr>
            <p:nvPr/>
          </p:nvSpPr>
          <p:spPr bwMode="auto">
            <a:xfrm>
              <a:off x="1188" y="3926"/>
              <a:ext cx="587" cy="22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1.1.1.1</a:t>
              </a:r>
            </a:p>
          </p:txBody>
        </p:sp>
        <p:sp>
          <p:nvSpPr>
            <p:cNvPr id="732190" name="Rectangle 30"/>
            <p:cNvSpPr>
              <a:spLocks noChangeArrowheads="1"/>
            </p:cNvSpPr>
            <p:nvPr/>
          </p:nvSpPr>
          <p:spPr bwMode="auto">
            <a:xfrm>
              <a:off x="1769" y="3926"/>
              <a:ext cx="585" cy="22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2.2.2.2</a:t>
              </a:r>
            </a:p>
          </p:txBody>
        </p:sp>
        <p:sp>
          <p:nvSpPr>
            <p:cNvPr id="732191" name="Rectangle 31"/>
            <p:cNvSpPr>
              <a:spLocks noChangeArrowheads="1"/>
            </p:cNvSpPr>
            <p:nvPr/>
          </p:nvSpPr>
          <p:spPr bwMode="auto">
            <a:xfrm>
              <a:off x="2350" y="3926"/>
              <a:ext cx="587" cy="22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</p:grpSp>
      <p:sp>
        <p:nvSpPr>
          <p:cNvPr id="337928" name="Text Box 32"/>
          <p:cNvSpPr txBox="1">
            <a:spLocks noChangeArrowheads="1"/>
          </p:cNvSpPr>
          <p:nvPr/>
        </p:nvSpPr>
        <p:spPr bwMode="auto">
          <a:xfrm>
            <a:off x="2889250" y="7423150"/>
            <a:ext cx="947738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IP Packet</a:t>
            </a:r>
            <a:r>
              <a:rPr lang="ko-KR" altLang="en-US" sz="1000"/>
              <a:t>의 예</a:t>
            </a:r>
          </a:p>
        </p:txBody>
      </p:sp>
    </p:spTree>
    <p:extLst>
      <p:ext uri="{BB962C8B-B14F-4D97-AF65-F5344CB8AC3E}">
        <p14:creationId xmlns:p14="http://schemas.microsoft.com/office/powerpoint/2010/main" val="2535329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sp>
        <p:nvSpPr>
          <p:cNvPr id="33894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2</a:t>
            </a:r>
            <a:r>
              <a:rPr lang="ko-KR" altLang="en-US" smtClean="0">
                <a:latin typeface="굴림" charset="-127"/>
                <a:ea typeface="굴림" charset="-127"/>
              </a:rPr>
              <a:t>계층인 데이타링크는 두 개의 </a:t>
            </a:r>
            <a:r>
              <a:rPr lang="en-US" altLang="ko-KR" dirty="0" err="1" smtClean="0">
                <a:latin typeface="굴림" charset="-127"/>
                <a:ea typeface="굴림" charset="-127"/>
              </a:rPr>
              <a:t>SubLayer</a:t>
            </a:r>
            <a:r>
              <a:rPr lang="ko-KR" altLang="en-US" smtClean="0">
                <a:latin typeface="굴림" charset="-127"/>
                <a:ea typeface="굴림" charset="-127"/>
              </a:rPr>
              <a:t>로 나눠지는데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LLC (Logic Link Control)</a:t>
            </a:r>
            <a:r>
              <a:rPr lang="ko-KR" altLang="en-US" smtClean="0">
                <a:latin typeface="굴림" charset="-127"/>
                <a:ea typeface="굴림" charset="-127"/>
              </a:rPr>
              <a:t>이며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또 하나는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(Media Access Control)</a:t>
            </a:r>
            <a:r>
              <a:rPr lang="ko-KR" altLang="en-US" smtClean="0">
                <a:latin typeface="굴림" charset="-127"/>
                <a:ea typeface="굴림" charset="-127"/>
              </a:rPr>
              <a:t>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LLC Layer</a:t>
            </a:r>
            <a:r>
              <a:rPr lang="ko-KR" altLang="en-US" smtClean="0">
                <a:latin typeface="굴림" charset="-127"/>
                <a:ea typeface="굴림" charset="-127"/>
              </a:rPr>
              <a:t>는 상위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</a:t>
            </a:r>
            <a:r>
              <a:rPr lang="ko-KR" altLang="en-US" smtClean="0">
                <a:latin typeface="굴림" charset="-127"/>
                <a:ea typeface="굴림" charset="-127"/>
              </a:rPr>
              <a:t>와 연결성을 제공하며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논리적인 통로를 제공하며 송신되는 데이터를 무결성을 검출하여 오류를 제어하며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MAC Layer</a:t>
            </a:r>
            <a:r>
              <a:rPr lang="ko-KR" altLang="en-US" smtClean="0">
                <a:latin typeface="굴림" charset="-127"/>
                <a:ea typeface="굴림" charset="-127"/>
              </a:rPr>
              <a:t>는 전송되는 데이타들의 충돌이 발생되지 않기 위해 </a:t>
            </a:r>
            <a:r>
              <a:rPr lang="en-US" altLang="ko-KR" dirty="0" smtClean="0">
                <a:latin typeface="굴림" charset="-127"/>
                <a:ea typeface="굴림" charset="-127"/>
              </a:rPr>
              <a:t>Media</a:t>
            </a:r>
            <a:r>
              <a:rPr lang="ko-KR" altLang="en-US" smtClean="0">
                <a:latin typeface="굴림" charset="-127"/>
                <a:ea typeface="굴림" charset="-127"/>
              </a:rPr>
              <a:t>에 대한 접근 방법을 제공하고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또한 </a:t>
            </a:r>
            <a:r>
              <a:rPr lang="en-US" altLang="ko-KR" dirty="0" smtClean="0">
                <a:latin typeface="굴림" charset="-127"/>
                <a:ea typeface="굴림" charset="-127"/>
              </a:rPr>
              <a:t>MAC </a:t>
            </a:r>
            <a:r>
              <a:rPr lang="ko-KR" altLang="en-US" smtClean="0">
                <a:latin typeface="굴림" charset="-127"/>
                <a:ea typeface="굴림" charset="-127"/>
              </a:rPr>
              <a:t>주소와 같은 물리적인 주소를 사용하여 데이터를 전송하는 기능도 있습니다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 </a:t>
            </a:r>
          </a:p>
          <a:p>
            <a:pPr marL="0" indent="0" eaLnBrk="1" hangingPunct="1">
              <a:buNone/>
            </a:pPr>
            <a:endParaRPr lang="en-US" altLang="ko-KR" dirty="0" smtClean="0">
              <a:latin typeface="굴림" charset="-127"/>
              <a:ea typeface="굴림" charset="-127"/>
            </a:endParaRPr>
          </a:p>
        </p:txBody>
      </p:sp>
      <p:grpSp>
        <p:nvGrpSpPr>
          <p:cNvPr id="338948" name="Group 11"/>
          <p:cNvGrpSpPr>
            <a:grpSpLocks/>
          </p:cNvGrpSpPr>
          <p:nvPr/>
        </p:nvGrpSpPr>
        <p:grpSpPr bwMode="auto">
          <a:xfrm>
            <a:off x="1196975" y="6575425"/>
            <a:ext cx="4556125" cy="390525"/>
            <a:chOff x="694" y="4142"/>
            <a:chExt cx="4175" cy="288"/>
          </a:xfrm>
        </p:grpSpPr>
        <p:sp>
          <p:nvSpPr>
            <p:cNvPr id="734214" name="Rectangle 6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목적지 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5" name="Rectangle 7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출발지</a:t>
              </a:r>
            </a:p>
            <a:p>
              <a:pPr>
                <a:defRPr/>
              </a:pP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 </a:t>
              </a:r>
              <a:r>
                <a:rPr lang="en-US" altLang="ko-KR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MAC</a:t>
              </a:r>
              <a:r>
                <a:rPr lang="ko-KR" altLang="en-US" sz="10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주소</a:t>
              </a:r>
            </a:p>
          </p:txBody>
        </p:sp>
        <p:sp>
          <p:nvSpPr>
            <p:cNvPr id="734216" name="Rectangle 8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17" name="Rectangle 9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18" name="Rectangle 10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</p:txBody>
        </p:sp>
      </p:grpSp>
      <p:grpSp>
        <p:nvGrpSpPr>
          <p:cNvPr id="338949" name="Group 12"/>
          <p:cNvGrpSpPr>
            <a:grpSpLocks/>
          </p:cNvGrpSpPr>
          <p:nvPr/>
        </p:nvGrpSpPr>
        <p:grpSpPr bwMode="auto">
          <a:xfrm>
            <a:off x="1196975" y="7080250"/>
            <a:ext cx="4556125" cy="390525"/>
            <a:chOff x="694" y="4142"/>
            <a:chExt cx="4175" cy="288"/>
          </a:xfrm>
        </p:grpSpPr>
        <p:sp>
          <p:nvSpPr>
            <p:cNvPr id="734221" name="Rectangle 13"/>
            <p:cNvSpPr>
              <a:spLocks noChangeArrowheads="1"/>
            </p:cNvSpPr>
            <p:nvPr/>
          </p:nvSpPr>
          <p:spPr bwMode="auto">
            <a:xfrm>
              <a:off x="694" y="4142"/>
              <a:ext cx="839" cy="288"/>
            </a:xfrm>
            <a:prstGeom prst="rect">
              <a:avLst/>
            </a:prstGeom>
            <a:solidFill>
              <a:schemeClr val="hlink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latin typeface="굴림" pitchFamily="50" charset="-127"/>
                  <a:ea typeface="굴림" pitchFamily="50" charset="-127"/>
                </a:rPr>
                <a:t>0000.0c12.3456</a:t>
              </a:r>
            </a:p>
          </p:txBody>
        </p:sp>
        <p:sp>
          <p:nvSpPr>
            <p:cNvPr id="734222" name="Rectangle 14"/>
            <p:cNvSpPr>
              <a:spLocks noChangeArrowheads="1"/>
            </p:cNvSpPr>
            <p:nvPr/>
          </p:nvSpPr>
          <p:spPr bwMode="auto">
            <a:xfrm>
              <a:off x="1526" y="4142"/>
              <a:ext cx="839" cy="288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90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rPr>
                <a:t>0000.0c12.abcd</a:t>
              </a:r>
            </a:p>
          </p:txBody>
        </p:sp>
        <p:sp>
          <p:nvSpPr>
            <p:cNvPr id="734223" name="Rectangle 15"/>
            <p:cNvSpPr>
              <a:spLocks noChangeArrowheads="1"/>
            </p:cNvSpPr>
            <p:nvPr/>
          </p:nvSpPr>
          <p:spPr bwMode="auto">
            <a:xfrm>
              <a:off x="2358" y="4142"/>
              <a:ext cx="839" cy="288"/>
            </a:xfrm>
            <a:prstGeom prst="rect">
              <a:avLst/>
            </a:prstGeom>
            <a:solidFill>
              <a:srgbClr val="33CCCC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Type/Length</a:t>
              </a:r>
            </a:p>
          </p:txBody>
        </p:sp>
        <p:sp>
          <p:nvSpPr>
            <p:cNvPr id="734224" name="Rectangle 16"/>
            <p:cNvSpPr>
              <a:spLocks noChangeArrowheads="1"/>
            </p:cNvSpPr>
            <p:nvPr/>
          </p:nvSpPr>
          <p:spPr bwMode="auto">
            <a:xfrm>
              <a:off x="3190" y="4142"/>
              <a:ext cx="839" cy="288"/>
            </a:xfrm>
            <a:prstGeom prst="rect">
              <a:avLst/>
            </a:prstGeom>
            <a:solidFill>
              <a:srgbClr val="66FF99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Data</a:t>
              </a:r>
            </a:p>
          </p:txBody>
        </p:sp>
        <p:sp>
          <p:nvSpPr>
            <p:cNvPr id="734225" name="Rectangle 17"/>
            <p:cNvSpPr>
              <a:spLocks noChangeArrowheads="1"/>
            </p:cNvSpPr>
            <p:nvPr/>
          </p:nvSpPr>
          <p:spPr bwMode="auto">
            <a:xfrm>
              <a:off x="4030" y="4142"/>
              <a:ext cx="839" cy="288"/>
            </a:xfrm>
            <a:prstGeom prst="rect">
              <a:avLst/>
            </a:prstGeom>
            <a:solidFill>
              <a:srgbClr val="FFCC66"/>
            </a:solidFill>
            <a:ln w="9525" algn="ctr">
              <a:solidFill>
                <a:srgbClr val="5F5F5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lIns="54000" rIns="54000" anchor="ctr"/>
            <a:lstStyle/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FCS</a:t>
              </a:r>
            </a:p>
            <a:p>
              <a:pPr>
                <a:defRPr/>
              </a:pPr>
              <a:r>
                <a:rPr lang="en-US" altLang="ko-KR" sz="1000">
                  <a:latin typeface="굴림" pitchFamily="50" charset="-127"/>
                  <a:ea typeface="굴림" pitchFamily="50" charset="-127"/>
                </a:rPr>
                <a:t>(Error Check)</a:t>
              </a:r>
            </a:p>
          </p:txBody>
        </p:sp>
      </p:grpSp>
      <p:sp>
        <p:nvSpPr>
          <p:cNvPr id="338950" name="Text Box 18"/>
          <p:cNvSpPr txBox="1">
            <a:spLocks noChangeArrowheads="1"/>
          </p:cNvSpPr>
          <p:nvPr/>
        </p:nvSpPr>
        <p:spPr bwMode="auto">
          <a:xfrm>
            <a:off x="2784475" y="7594600"/>
            <a:ext cx="1292225" cy="22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1000"/>
              <a:t>Ethernet Frame</a:t>
            </a:r>
            <a:r>
              <a:rPr lang="ko-KR" altLang="en-US" sz="1000"/>
              <a:t>의 예</a:t>
            </a:r>
          </a:p>
        </p:txBody>
      </p:sp>
      <p:pic>
        <p:nvPicPr>
          <p:cNvPr id="338951" name="Picture 6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952" name="Text Box 7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</p:spTree>
    <p:extLst>
      <p:ext uri="{BB962C8B-B14F-4D97-AF65-F5344CB8AC3E}">
        <p14:creationId xmlns:p14="http://schemas.microsoft.com/office/powerpoint/2010/main" val="263374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25538" y="1160463"/>
            <a:ext cx="4683125" cy="3513137"/>
          </a:xfrm>
          <a:ln/>
        </p:spPr>
      </p:sp>
      <p:pic>
        <p:nvPicPr>
          <p:cNvPr id="339971" name="Picture 3" descr="책제목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75" y="668338"/>
            <a:ext cx="530701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1412875" y="828675"/>
            <a:ext cx="40687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tIns="0" rIns="0" bIns="0">
            <a:spAutoFit/>
          </a:bodyPr>
          <a:lstStyle>
            <a:lvl1pPr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271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defTabSz="9271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l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ko-KR" altLang="en-US" sz="900" b="0">
                <a:latin typeface="HY울릉도L" pitchFamily="18" charset="-127"/>
                <a:ea typeface="HY울릉도L" pitchFamily="18" charset="-127"/>
              </a:rPr>
              <a:t>업무에 바로 쓰는 네트워크 기술</a:t>
            </a:r>
          </a:p>
        </p:txBody>
      </p:sp>
      <p:sp>
        <p:nvSpPr>
          <p:cNvPr id="33997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Physical </a:t>
            </a:r>
            <a:r>
              <a:rPr lang="ko-KR" altLang="en-US" smtClean="0">
                <a:latin typeface="굴림" charset="-127"/>
                <a:ea typeface="굴림" charset="-127"/>
              </a:rPr>
              <a:t>층은 호스트 간의 비트 전송을 위한 기계적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전기적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기능적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  <a:r>
              <a:rPr lang="ko-KR" altLang="en-US" smtClean="0">
                <a:latin typeface="굴림" charset="-127"/>
                <a:ea typeface="굴림" charset="-127"/>
              </a:rPr>
              <a:t>절차적 수단을 제공하는 계층으로</a:t>
            </a:r>
            <a:r>
              <a:rPr lang="en-US" altLang="ko-KR" dirty="0" smtClean="0">
                <a:latin typeface="굴림" charset="-127"/>
                <a:ea typeface="굴림" charset="-127"/>
              </a:rPr>
              <a:t>, </a:t>
            </a:r>
          </a:p>
          <a:p>
            <a:pPr marL="0" indent="0" eaLnBrk="1" hangingPunct="1">
              <a:buNone/>
            </a:pPr>
            <a:r>
              <a:rPr lang="en-US" altLang="ko-KR" dirty="0" smtClean="0">
                <a:latin typeface="굴림" charset="-127"/>
                <a:ea typeface="굴림" charset="-127"/>
              </a:rPr>
              <a:t>Layer 2</a:t>
            </a:r>
            <a:r>
              <a:rPr lang="ko-KR" altLang="en-US" smtClean="0">
                <a:latin typeface="굴림" charset="-127"/>
                <a:ea typeface="굴림" charset="-127"/>
              </a:rPr>
              <a:t>에서 </a:t>
            </a:r>
            <a:r>
              <a:rPr lang="en-US" altLang="ko-KR" dirty="0" smtClean="0">
                <a:latin typeface="굴림" charset="-127"/>
                <a:ea typeface="굴림" charset="-127"/>
              </a:rPr>
              <a:t>Layer 7</a:t>
            </a:r>
            <a:r>
              <a:rPr lang="ko-KR" altLang="en-US" smtClean="0">
                <a:latin typeface="굴림" charset="-127"/>
                <a:ea typeface="굴림" charset="-127"/>
              </a:rPr>
              <a:t>까지는 하나의 통신 단말기에서 사용자의 </a:t>
            </a:r>
            <a:r>
              <a:rPr lang="en-US" altLang="ko-KR" dirty="0" smtClean="0">
                <a:latin typeface="굴림" charset="-127"/>
                <a:ea typeface="굴림" charset="-127"/>
              </a:rPr>
              <a:t>Data</a:t>
            </a:r>
            <a:r>
              <a:rPr lang="ko-KR" altLang="en-US" smtClean="0">
                <a:latin typeface="굴림" charset="-127"/>
                <a:ea typeface="굴림" charset="-127"/>
              </a:rPr>
              <a:t>를 전송하기 위한 절차적이고 </a:t>
            </a:r>
            <a:endParaRPr lang="en-US" altLang="ko-KR" dirty="0" smtClean="0">
              <a:latin typeface="굴림" charset="-127"/>
              <a:ea typeface="굴림" charset="-127"/>
            </a:endParaRPr>
          </a:p>
          <a:p>
            <a:pPr marL="0" indent="0" eaLnBrk="1" hangingPunct="1">
              <a:buNone/>
            </a:pPr>
            <a:r>
              <a:rPr lang="ko-KR" altLang="en-US" dirty="0" smtClean="0">
                <a:latin typeface="굴림" charset="-127"/>
                <a:ea typeface="굴림" charset="-127"/>
              </a:rPr>
              <a:t>논리적인 순서를 따라 준비하는 과정이고</a:t>
            </a:r>
            <a:r>
              <a:rPr lang="en-US" altLang="ko-KR" dirty="0" smtClean="0">
                <a:latin typeface="굴림" charset="-127"/>
                <a:ea typeface="굴림" charset="-127"/>
              </a:rPr>
              <a:t>, Physical Layer</a:t>
            </a:r>
            <a:r>
              <a:rPr lang="ko-KR" altLang="en-US" smtClean="0">
                <a:latin typeface="굴림" charset="-127"/>
                <a:ea typeface="굴림" charset="-127"/>
              </a:rPr>
              <a:t>에서 장비와 장비 사이에 실제적인 데이터 전송을 수행합니다</a:t>
            </a:r>
            <a:r>
              <a:rPr lang="en-US" altLang="ko-KR" dirty="0" smtClean="0">
                <a:latin typeface="굴림" charset="-127"/>
                <a:ea typeface="굴림" charset="-127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054866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0A357-EC05-453C-BB93-D2CD92805FB3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781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929C-B6B2-4F43-A100-EC86E6AEFEE7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58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1C48-D382-4608-8EFC-759E9CA4DA3F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46159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525" y="92075"/>
            <a:ext cx="6448425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8625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971550"/>
            <a:ext cx="4067175" cy="26892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13175"/>
            <a:ext cx="4067175" cy="26908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38588" y="6538913"/>
            <a:ext cx="12954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543D3-D02F-40DF-8507-5C6C57421F0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1227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525" y="92075"/>
            <a:ext cx="6448425" cy="3730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28625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971550"/>
            <a:ext cx="4067175" cy="55324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3938588" y="6538913"/>
            <a:ext cx="1295400" cy="24606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44870C-26EA-48E6-B006-78871CD7045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9666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4"/>
          <p:cNvSpPr txBox="1">
            <a:spLocks noChangeArrowheads="1"/>
          </p:cNvSpPr>
          <p:nvPr userDrawn="1"/>
        </p:nvSpPr>
        <p:spPr bwMode="auto">
          <a:xfrm>
            <a:off x="684213" y="620713"/>
            <a:ext cx="24479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>
              <a:defRPr/>
            </a:pPr>
            <a:endParaRPr lang="ko-KR" altLang="en-US" sz="1976" b="1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825" y="104244"/>
            <a:ext cx="7560840" cy="407725"/>
          </a:xfrm>
        </p:spPr>
        <p:txBody>
          <a:bodyPr/>
          <a:lstStyle>
            <a:lvl1pPr algn="l">
              <a:defRPr sz="1934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250827" y="1268762"/>
            <a:ext cx="8641655" cy="5235378"/>
          </a:xfrm>
        </p:spPr>
        <p:txBody>
          <a:bodyPr/>
          <a:lstStyle>
            <a:lvl1pPr marL="257896" indent="-257896">
              <a:lnSpc>
                <a:spcPct val="15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Char char="n"/>
              <a:defRPr sz="1934" b="1">
                <a:latin typeface="+mn-ea"/>
                <a:ea typeface="+mn-ea"/>
              </a:defRPr>
            </a:lvl1pPr>
            <a:lvl2pPr marL="432897" indent="-175000">
              <a:lnSpc>
                <a:spcPct val="100000"/>
              </a:lnSpc>
              <a:spcAft>
                <a:spcPts val="387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1740"/>
            </a:lvl2pPr>
            <a:lvl3pPr marL="607899" indent="-175000">
              <a:lnSpc>
                <a:spcPct val="100000"/>
              </a:lnSpc>
              <a:spcAft>
                <a:spcPts val="290"/>
              </a:spcAft>
              <a:buClr>
                <a:schemeClr val="tx1"/>
              </a:buClr>
              <a:defRPr sz="1547"/>
            </a:lvl3pPr>
            <a:lvl4pPr marL="782899" indent="-175000">
              <a:lnSpc>
                <a:spcPct val="100000"/>
              </a:lnSpc>
              <a:spcAft>
                <a:spcPts val="290"/>
              </a:spcAft>
              <a:buSzPct val="96000"/>
              <a:defRPr sz="1064"/>
            </a:lvl4pPr>
            <a:lvl5pPr marL="957899" indent="-175000">
              <a:lnSpc>
                <a:spcPct val="100000"/>
              </a:lnSpc>
              <a:defRPr sz="1064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슬라이드 번호 개체 틀 9"/>
          <p:cNvSpPr>
            <a:spLocks noGrp="1"/>
          </p:cNvSpPr>
          <p:nvPr>
            <p:ph type="sldNum" sz="quarter" idx="10"/>
          </p:nvPr>
        </p:nvSpPr>
        <p:spPr>
          <a:xfrm>
            <a:off x="8101014" y="6503988"/>
            <a:ext cx="836612" cy="354012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ko-KR"/>
              <a:t>Page </a:t>
            </a:r>
            <a:fld id="{F81A0569-FA41-4949-A391-615DA29620B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6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4A6AC-2825-4550-B24C-BE85D5A5CCD7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238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707D1-F386-4842-A375-88F78000DE4E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818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F0D8-0AFE-4389-9C4F-B247F77E85F4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071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3212-090F-4B69-906A-B3CA2BC375ED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26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F9AD-719E-4E93-A824-218E0CF9AC3C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28467" y="6356350"/>
            <a:ext cx="2057400" cy="365125"/>
          </a:xfrm>
        </p:spPr>
        <p:txBody>
          <a:bodyPr/>
          <a:lstStyle>
            <a:lvl1pPr>
              <a:defRPr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664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6DB05-76DA-4D3A-B078-A583FFDA815D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64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137E-2B0C-4B41-8C2A-0B2B77A08D38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640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7AB2C-6FD1-4AD7-B691-D0A8C430C56C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64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58F3C-ACF1-481F-A305-7EE0320343A1}" type="datetime1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7445" y="632192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100E85C-9068-46D2-A14A-A9DCCDE0C98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144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  <p:sldLayoutId id="2147483675" r:id="rId13"/>
    <p:sldLayoutId id="214748367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gif"/><Relationship Id="rId5" Type="http://schemas.openxmlformats.org/officeDocument/2006/relationships/image" Target="../media/image27.jpeg"/><Relationship Id="rId4" Type="http://schemas.openxmlformats.org/officeDocument/2006/relationships/image" Target="../media/image26.gi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0525" y="1510552"/>
            <a:ext cx="7772400" cy="1094626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Times New Roman" panose="02020603050405020304" pitchFamily="18" charset="0"/>
                <a:ea typeface="함초롬바탕" panose="02030604000101010101" pitchFamily="18" charset="-127"/>
                <a:cs typeface="Times New Roman" panose="02020603050405020304" pitchFamily="18" charset="0"/>
              </a:rPr>
              <a:t>1. OSI  Reference model</a:t>
            </a:r>
            <a:r>
              <a:rPr lang="ko-KR" altLang="en-US" sz="4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423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5264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249098"/>
              </p:ext>
            </p:extLst>
          </p:nvPr>
        </p:nvGraphicFramePr>
        <p:xfrm>
          <a:off x="1474788" y="10763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173" name="Rectangle 21"/>
          <p:cNvSpPr>
            <a:spLocks noChangeArrowheads="1"/>
          </p:cNvSpPr>
          <p:nvPr/>
        </p:nvSpPr>
        <p:spPr bwMode="auto">
          <a:xfrm>
            <a:off x="1062038" y="20002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9174" name="Rectangle 22"/>
          <p:cNvSpPr>
            <a:spLocks noChangeArrowheads="1"/>
          </p:cNvSpPr>
          <p:nvPr/>
        </p:nvSpPr>
        <p:spPr bwMode="auto">
          <a:xfrm>
            <a:off x="1055688" y="12636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9175" name="Rectangle 23"/>
          <p:cNvSpPr>
            <a:spLocks noChangeArrowheads="1"/>
          </p:cNvSpPr>
          <p:nvPr/>
        </p:nvSpPr>
        <p:spPr bwMode="auto">
          <a:xfrm>
            <a:off x="1062038" y="27495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1062038" y="3498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1062038" y="4248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9178" name="Rectangle 26"/>
          <p:cNvSpPr>
            <a:spLocks noChangeArrowheads="1"/>
          </p:cNvSpPr>
          <p:nvPr/>
        </p:nvSpPr>
        <p:spPr bwMode="auto">
          <a:xfrm>
            <a:off x="1062038" y="5010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9179" name="Rectangle 27"/>
          <p:cNvSpPr>
            <a:spLocks noChangeArrowheads="1"/>
          </p:cNvSpPr>
          <p:nvPr/>
        </p:nvSpPr>
        <p:spPr bwMode="auto">
          <a:xfrm>
            <a:off x="1062038" y="5772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9180" name="AutoShape 28"/>
          <p:cNvSpPr>
            <a:spLocks noChangeArrowheads="1"/>
          </p:cNvSpPr>
          <p:nvPr/>
        </p:nvSpPr>
        <p:spPr bwMode="auto">
          <a:xfrm rot="5400000">
            <a:off x="4102100" y="5599113"/>
            <a:ext cx="11430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20 w 21600"/>
              <a:gd name="T13" fmla="*/ 4620 h 21600"/>
              <a:gd name="T14" fmla="*/ 16980 w 21600"/>
              <a:gd name="T15" fmla="*/ 1698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639" y="21600"/>
                </a:lnTo>
                <a:lnTo>
                  <a:pt x="15961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9181" name="Rectangle 29"/>
          <p:cNvSpPr>
            <a:spLocks noChangeArrowheads="1"/>
          </p:cNvSpPr>
          <p:nvPr/>
        </p:nvSpPr>
        <p:spPr bwMode="auto">
          <a:xfrm>
            <a:off x="4824413" y="5418138"/>
            <a:ext cx="2820987" cy="9144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전기적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기계적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기능적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16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절차적인 수단 제공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41187" y="314725"/>
            <a:ext cx="2795958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  <a:endParaRPr lang="ko-KR" altLang="en-US" sz="3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502058" y="6504362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657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4" y="1106702"/>
            <a:ext cx="8843008" cy="5432425"/>
          </a:xfrm>
          <a:prstGeom prst="rect">
            <a:avLst/>
          </a:prstGeom>
        </p:spPr>
      </p:pic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23824" y="354012"/>
            <a:ext cx="8286750" cy="5532438"/>
          </a:xfrm>
          <a:prstGeom prst="rect">
            <a:avLst/>
          </a:prstGeom>
        </p:spPr>
        <p:txBody>
          <a:bodyPr/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47675" lvl="1" indent="0" eaLnBrk="1" hangingPunct="1">
              <a:lnSpc>
                <a:spcPct val="100000"/>
              </a:lnSpc>
              <a:buFontTx/>
              <a:buNone/>
            </a:pP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ko-KR" altLang="en-US" sz="3200" b="0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2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Encapsulation</a:t>
            </a:r>
          </a:p>
        </p:txBody>
      </p:sp>
      <p:cxnSp>
        <p:nvCxnSpPr>
          <p:cNvPr id="5" name="직선 화살표 연결선 4"/>
          <p:cNvCxnSpPr/>
          <p:nvPr/>
        </p:nvCxnSpPr>
        <p:spPr bwMode="auto">
          <a:xfrm flipV="1">
            <a:off x="7255600" y="5384590"/>
            <a:ext cx="627530" cy="8965"/>
          </a:xfrm>
          <a:prstGeom prst="straightConnector1">
            <a:avLst/>
          </a:prstGeom>
          <a:solidFill>
            <a:schemeClr val="bg2"/>
          </a:solidFill>
          <a:ln w="9525" cap="flat" cmpd="sng" algn="ctr">
            <a:solidFill>
              <a:srgbClr val="5F5F5F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7266871" y="5529309"/>
            <a:ext cx="94788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Trailer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909432" y="6456577"/>
            <a:ext cx="2057400" cy="365125"/>
          </a:xfrm>
        </p:spPr>
        <p:txBody>
          <a:bodyPr/>
          <a:lstStyle/>
          <a:p>
            <a:fld id="{F100E85C-9068-46D2-A14A-A9DCCDE0C986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627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45824" y="290702"/>
            <a:ext cx="8134350" cy="5394325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altLang="ko-KR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Encapsulation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b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캡슐화</a:t>
            </a:r>
            <a:r>
              <a:rPr lang="en-US" altLang="ko-KR" sz="24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grpSp>
        <p:nvGrpSpPr>
          <p:cNvPr id="50180" name="그룹 54"/>
          <p:cNvGrpSpPr>
            <a:grpSpLocks/>
          </p:cNvGrpSpPr>
          <p:nvPr/>
        </p:nvGrpSpPr>
        <p:grpSpPr bwMode="auto">
          <a:xfrm>
            <a:off x="1193800" y="1381125"/>
            <a:ext cx="7048500" cy="4908550"/>
            <a:chOff x="1460500" y="1381125"/>
            <a:chExt cx="6411913" cy="5057775"/>
          </a:xfrm>
        </p:grpSpPr>
        <p:sp>
          <p:nvSpPr>
            <p:cNvPr id="50181" name="Freeform 31"/>
            <p:cNvSpPr>
              <a:spLocks/>
            </p:cNvSpPr>
            <p:nvPr/>
          </p:nvSpPr>
          <p:spPr bwMode="auto">
            <a:xfrm>
              <a:off x="1473200" y="5737225"/>
              <a:ext cx="4306888" cy="352425"/>
            </a:xfrm>
            <a:custGeom>
              <a:avLst/>
              <a:gdLst>
                <a:gd name="T0" fmla="*/ 0 w 2713"/>
                <a:gd name="T1" fmla="*/ 0 h 222"/>
                <a:gd name="T2" fmla="*/ 2147483647 w 2713"/>
                <a:gd name="T3" fmla="*/ 2147483647 h 222"/>
                <a:gd name="T4" fmla="*/ 2147483647 w 2713"/>
                <a:gd name="T5" fmla="*/ 2147483647 h 222"/>
                <a:gd name="T6" fmla="*/ 2147483647 w 2713"/>
                <a:gd name="T7" fmla="*/ 2147483647 h 222"/>
                <a:gd name="T8" fmla="*/ 0 w 2713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13"/>
                <a:gd name="T16" fmla="*/ 0 h 222"/>
                <a:gd name="T17" fmla="*/ 2713 w 2713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13" h="222">
                  <a:moveTo>
                    <a:pt x="0" y="0"/>
                  </a:moveTo>
                  <a:lnTo>
                    <a:pt x="343" y="222"/>
                  </a:lnTo>
                  <a:lnTo>
                    <a:pt x="2712" y="216"/>
                  </a:lnTo>
                  <a:lnTo>
                    <a:pt x="2713" y="6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2" name="Freeform 32"/>
            <p:cNvSpPr>
              <a:spLocks/>
            </p:cNvSpPr>
            <p:nvPr/>
          </p:nvSpPr>
          <p:spPr bwMode="auto">
            <a:xfrm>
              <a:off x="1939925" y="4079875"/>
              <a:ext cx="3838575" cy="619125"/>
            </a:xfrm>
            <a:custGeom>
              <a:avLst/>
              <a:gdLst>
                <a:gd name="T0" fmla="*/ 0 w 2418"/>
                <a:gd name="T1" fmla="*/ 2147483647 h 390"/>
                <a:gd name="T2" fmla="*/ 2147483647 w 2418"/>
                <a:gd name="T3" fmla="*/ 2147483647 h 390"/>
                <a:gd name="T4" fmla="*/ 2147483647 w 2418"/>
                <a:gd name="T5" fmla="*/ 2147483647 h 390"/>
                <a:gd name="T6" fmla="*/ 2147483647 w 2418"/>
                <a:gd name="T7" fmla="*/ 0 h 390"/>
                <a:gd name="T8" fmla="*/ 0 w 2418"/>
                <a:gd name="T9" fmla="*/ 2147483647 h 3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18"/>
                <a:gd name="T16" fmla="*/ 0 h 390"/>
                <a:gd name="T17" fmla="*/ 2418 w 2418"/>
                <a:gd name="T18" fmla="*/ 390 h 39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18" h="390">
                  <a:moveTo>
                    <a:pt x="0" y="90"/>
                  </a:moveTo>
                  <a:lnTo>
                    <a:pt x="1164" y="390"/>
                  </a:lnTo>
                  <a:lnTo>
                    <a:pt x="2418" y="390"/>
                  </a:lnTo>
                  <a:lnTo>
                    <a:pt x="2418" y="0"/>
                  </a:lnTo>
                  <a:lnTo>
                    <a:pt x="0" y="9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3" name="Freeform 33"/>
            <p:cNvSpPr>
              <a:spLocks/>
            </p:cNvSpPr>
            <p:nvPr/>
          </p:nvSpPr>
          <p:spPr bwMode="auto">
            <a:xfrm>
              <a:off x="2335213" y="3405188"/>
              <a:ext cx="3424237" cy="533400"/>
            </a:xfrm>
            <a:custGeom>
              <a:avLst/>
              <a:gdLst>
                <a:gd name="T0" fmla="*/ 0 w 2157"/>
                <a:gd name="T1" fmla="*/ 0 h 336"/>
                <a:gd name="T2" fmla="*/ 2147483647 w 2157"/>
                <a:gd name="T3" fmla="*/ 2147483647 h 336"/>
                <a:gd name="T4" fmla="*/ 2147483647 w 2157"/>
                <a:gd name="T5" fmla="*/ 2147483647 h 336"/>
                <a:gd name="T6" fmla="*/ 2147483647 w 2157"/>
                <a:gd name="T7" fmla="*/ 2147483647 h 336"/>
                <a:gd name="T8" fmla="*/ 0 w 2157"/>
                <a:gd name="T9" fmla="*/ 0 h 3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57"/>
                <a:gd name="T16" fmla="*/ 0 h 336"/>
                <a:gd name="T17" fmla="*/ 2157 w 2157"/>
                <a:gd name="T18" fmla="*/ 336 h 3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57" h="336">
                  <a:moveTo>
                    <a:pt x="0" y="0"/>
                  </a:moveTo>
                  <a:lnTo>
                    <a:pt x="936" y="336"/>
                  </a:lnTo>
                  <a:lnTo>
                    <a:pt x="2157" y="329"/>
                  </a:lnTo>
                  <a:lnTo>
                    <a:pt x="2157" y="5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4" name="Freeform 34"/>
            <p:cNvSpPr>
              <a:spLocks/>
            </p:cNvSpPr>
            <p:nvPr/>
          </p:nvSpPr>
          <p:spPr bwMode="auto">
            <a:xfrm>
              <a:off x="3884613" y="2822575"/>
              <a:ext cx="1855787" cy="260350"/>
            </a:xfrm>
            <a:custGeom>
              <a:avLst/>
              <a:gdLst>
                <a:gd name="T0" fmla="*/ 0 w 1169"/>
                <a:gd name="T1" fmla="*/ 2147483647 h 164"/>
                <a:gd name="T2" fmla="*/ 2147483647 w 1169"/>
                <a:gd name="T3" fmla="*/ 2147483647 h 164"/>
                <a:gd name="T4" fmla="*/ 2147483647 w 1169"/>
                <a:gd name="T5" fmla="*/ 2147483647 h 164"/>
                <a:gd name="T6" fmla="*/ 2147483647 w 1169"/>
                <a:gd name="T7" fmla="*/ 0 h 164"/>
                <a:gd name="T8" fmla="*/ 0 w 1169"/>
                <a:gd name="T9" fmla="*/ 2147483647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9"/>
                <a:gd name="T16" fmla="*/ 0 h 164"/>
                <a:gd name="T17" fmla="*/ 1169 w 1169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9" h="164">
                  <a:moveTo>
                    <a:pt x="0" y="20"/>
                  </a:moveTo>
                  <a:lnTo>
                    <a:pt x="108" y="164"/>
                  </a:lnTo>
                  <a:lnTo>
                    <a:pt x="1169" y="162"/>
                  </a:lnTo>
                  <a:lnTo>
                    <a:pt x="1169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185" name="Freeform 35"/>
            <p:cNvSpPr>
              <a:spLocks/>
            </p:cNvSpPr>
            <p:nvPr/>
          </p:nvSpPr>
          <p:spPr bwMode="auto">
            <a:xfrm>
              <a:off x="1806575" y="4975225"/>
              <a:ext cx="3971925" cy="447675"/>
            </a:xfrm>
            <a:custGeom>
              <a:avLst/>
              <a:gdLst>
                <a:gd name="T0" fmla="*/ 0 w 2502"/>
                <a:gd name="T1" fmla="*/ 2147483647 h 282"/>
                <a:gd name="T2" fmla="*/ 2147483647 w 2502"/>
                <a:gd name="T3" fmla="*/ 2147483647 h 282"/>
                <a:gd name="T4" fmla="*/ 2147483647 w 2502"/>
                <a:gd name="T5" fmla="*/ 2147483647 h 282"/>
                <a:gd name="T6" fmla="*/ 2147483647 w 2502"/>
                <a:gd name="T7" fmla="*/ 0 h 282"/>
                <a:gd name="T8" fmla="*/ 0 w 2502"/>
                <a:gd name="T9" fmla="*/ 2147483647 h 2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2"/>
                <a:gd name="T16" fmla="*/ 0 h 282"/>
                <a:gd name="T17" fmla="*/ 2502 w 2502"/>
                <a:gd name="T18" fmla="*/ 282 h 28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2" h="282">
                  <a:moveTo>
                    <a:pt x="0" y="12"/>
                  </a:moveTo>
                  <a:lnTo>
                    <a:pt x="1290" y="282"/>
                  </a:lnTo>
                  <a:lnTo>
                    <a:pt x="2502" y="276"/>
                  </a:lnTo>
                  <a:lnTo>
                    <a:pt x="2502" y="0"/>
                  </a:lnTo>
                  <a:lnTo>
                    <a:pt x="0" y="12"/>
                  </a:lnTo>
                  <a:close/>
                </a:path>
              </a:pathLst>
            </a:custGeom>
            <a:gradFill rotWithShape="0">
              <a:gsLst>
                <a:gs pos="0">
                  <a:srgbClr val="FAFD00"/>
                </a:gs>
                <a:gs pos="100000">
                  <a:srgbClr val="747500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prstDash val="dash"/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16" name="Rectangle 36"/>
            <p:cNvSpPr>
              <a:spLocks noChangeArrowheads="1"/>
            </p:cNvSpPr>
            <p:nvPr/>
          </p:nvSpPr>
          <p:spPr bwMode="auto">
            <a:xfrm>
              <a:off x="6302650" y="2733900"/>
              <a:ext cx="1569763" cy="624861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7" name="Text Box 37"/>
            <p:cNvSpPr txBox="1">
              <a:spLocks noChangeArrowheads="1"/>
            </p:cNvSpPr>
            <p:nvPr/>
          </p:nvSpPr>
          <p:spPr bwMode="auto">
            <a:xfrm>
              <a:off x="6402388" y="2863850"/>
              <a:ext cx="13144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37318" name="Rectangle 38"/>
            <p:cNvSpPr>
              <a:spLocks noChangeArrowheads="1"/>
            </p:cNvSpPr>
            <p:nvPr/>
          </p:nvSpPr>
          <p:spPr bwMode="auto">
            <a:xfrm>
              <a:off x="6302650" y="4511973"/>
              <a:ext cx="1569763" cy="968371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89" name="Text Box 39"/>
            <p:cNvSpPr txBox="1">
              <a:spLocks noChangeArrowheads="1"/>
            </p:cNvSpPr>
            <p:nvPr/>
          </p:nvSpPr>
          <p:spPr bwMode="auto">
            <a:xfrm>
              <a:off x="6453188" y="4792663"/>
              <a:ext cx="12128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37320" name="Rectangle 40"/>
            <p:cNvSpPr>
              <a:spLocks noChangeArrowheads="1"/>
            </p:cNvSpPr>
            <p:nvPr/>
          </p:nvSpPr>
          <p:spPr bwMode="auto">
            <a:xfrm>
              <a:off x="6302650" y="5743702"/>
              <a:ext cx="1569763" cy="682112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1" name="Text Box 41"/>
            <p:cNvSpPr txBox="1">
              <a:spLocks noChangeArrowheads="1"/>
            </p:cNvSpPr>
            <p:nvPr/>
          </p:nvSpPr>
          <p:spPr bwMode="auto">
            <a:xfrm>
              <a:off x="6472238" y="5888038"/>
              <a:ext cx="11747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37322" name="Rectangle 42"/>
            <p:cNvSpPr>
              <a:spLocks noChangeArrowheads="1"/>
            </p:cNvSpPr>
            <p:nvPr/>
          </p:nvSpPr>
          <p:spPr bwMode="auto">
            <a:xfrm>
              <a:off x="6302650" y="3571410"/>
              <a:ext cx="1569763" cy="644490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3" name="Text Box 43"/>
            <p:cNvSpPr txBox="1">
              <a:spLocks noChangeArrowheads="1"/>
            </p:cNvSpPr>
            <p:nvPr/>
          </p:nvSpPr>
          <p:spPr bwMode="auto">
            <a:xfrm>
              <a:off x="6484938" y="3711575"/>
              <a:ext cx="1149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37324" name="AutoShape 44"/>
            <p:cNvSpPr>
              <a:spLocks noChangeArrowheads="1"/>
            </p:cNvSpPr>
            <p:nvPr/>
          </p:nvSpPr>
          <p:spPr bwMode="auto">
            <a:xfrm>
              <a:off x="6828311" y="3384934"/>
              <a:ext cx="437569" cy="33696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25" name="Rectangle 45"/>
            <p:cNvSpPr>
              <a:spLocks noChangeArrowheads="1"/>
            </p:cNvSpPr>
            <p:nvPr/>
          </p:nvSpPr>
          <p:spPr bwMode="auto">
            <a:xfrm>
              <a:off x="3840417" y="2473814"/>
              <a:ext cx="1901912" cy="35005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6" name="Text Box 46"/>
            <p:cNvSpPr txBox="1">
              <a:spLocks noChangeArrowheads="1"/>
            </p:cNvSpPr>
            <p:nvPr/>
          </p:nvSpPr>
          <p:spPr bwMode="auto">
            <a:xfrm>
              <a:off x="3944938" y="2470150"/>
              <a:ext cx="18954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37327" name="Rectangle 47"/>
            <p:cNvSpPr>
              <a:spLocks noChangeArrowheads="1"/>
            </p:cNvSpPr>
            <p:nvPr/>
          </p:nvSpPr>
          <p:spPr bwMode="auto">
            <a:xfrm>
              <a:off x="2413622" y="3077410"/>
              <a:ext cx="3331596" cy="34351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198" name="Text Box 48"/>
            <p:cNvSpPr txBox="1">
              <a:spLocks noChangeArrowheads="1"/>
            </p:cNvSpPr>
            <p:nvPr/>
          </p:nvSpPr>
          <p:spPr bwMode="auto">
            <a:xfrm>
              <a:off x="3900488" y="3068638"/>
              <a:ext cx="18891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50199" name="Text Box 49"/>
            <p:cNvSpPr txBox="1">
              <a:spLocks noChangeArrowheads="1"/>
            </p:cNvSpPr>
            <p:nvPr/>
          </p:nvSpPr>
          <p:spPr bwMode="auto">
            <a:xfrm>
              <a:off x="2457450" y="3068638"/>
              <a:ext cx="14239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50200" name="Line 50"/>
            <p:cNvSpPr>
              <a:spLocks noChangeShapeType="1"/>
            </p:cNvSpPr>
            <p:nvPr/>
          </p:nvSpPr>
          <p:spPr bwMode="auto">
            <a:xfrm>
              <a:off x="3832225" y="3084513"/>
              <a:ext cx="0" cy="342900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1" name="Rectangle 51"/>
            <p:cNvSpPr>
              <a:spLocks noChangeArrowheads="1"/>
            </p:cNvSpPr>
            <p:nvPr/>
          </p:nvSpPr>
          <p:spPr bwMode="auto">
            <a:xfrm>
              <a:off x="1955835" y="3900198"/>
              <a:ext cx="3799491" cy="3124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2" name="Text Box 52"/>
            <p:cNvSpPr txBox="1">
              <a:spLocks noChangeArrowheads="1"/>
            </p:cNvSpPr>
            <p:nvPr/>
          </p:nvSpPr>
          <p:spPr bwMode="auto">
            <a:xfrm>
              <a:off x="3890963" y="3892550"/>
              <a:ext cx="18176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3" name="Text Box 53"/>
            <p:cNvSpPr txBox="1">
              <a:spLocks noChangeArrowheads="1"/>
            </p:cNvSpPr>
            <p:nvPr/>
          </p:nvSpPr>
          <p:spPr bwMode="auto">
            <a:xfrm>
              <a:off x="2620963" y="3892550"/>
              <a:ext cx="1120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50204" name="Line 54"/>
            <p:cNvSpPr>
              <a:spLocks noChangeShapeType="1"/>
            </p:cNvSpPr>
            <p:nvPr/>
          </p:nvSpPr>
          <p:spPr bwMode="auto">
            <a:xfrm>
              <a:off x="3846513" y="3903663"/>
              <a:ext cx="0" cy="306387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5" name="Rectangle 55"/>
            <p:cNvSpPr>
              <a:spLocks noChangeArrowheads="1"/>
            </p:cNvSpPr>
            <p:nvPr/>
          </p:nvSpPr>
          <p:spPr bwMode="auto">
            <a:xfrm>
              <a:off x="1789760" y="4690271"/>
              <a:ext cx="3998781" cy="287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06" name="Text Box 56"/>
            <p:cNvSpPr txBox="1">
              <a:spLocks noChangeArrowheads="1"/>
            </p:cNvSpPr>
            <p:nvPr/>
          </p:nvSpPr>
          <p:spPr bwMode="auto">
            <a:xfrm>
              <a:off x="3911600" y="4660900"/>
              <a:ext cx="18002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07" name="Text Box 57"/>
            <p:cNvSpPr txBox="1">
              <a:spLocks noChangeArrowheads="1"/>
            </p:cNvSpPr>
            <p:nvPr/>
          </p:nvSpPr>
          <p:spPr bwMode="auto">
            <a:xfrm>
              <a:off x="2419350" y="4660900"/>
              <a:ext cx="13223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50208" name="Line 58"/>
            <p:cNvSpPr>
              <a:spLocks noChangeShapeType="1"/>
            </p:cNvSpPr>
            <p:nvPr/>
          </p:nvSpPr>
          <p:spPr bwMode="auto">
            <a:xfrm>
              <a:off x="3846513" y="4699000"/>
              <a:ext cx="0" cy="2746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39" name="Rectangle 59"/>
            <p:cNvSpPr>
              <a:spLocks noChangeArrowheads="1"/>
            </p:cNvSpPr>
            <p:nvPr/>
          </p:nvSpPr>
          <p:spPr bwMode="auto">
            <a:xfrm>
              <a:off x="2032373" y="6077397"/>
              <a:ext cx="3735951" cy="3598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0" name="Text Box 60"/>
            <p:cNvSpPr txBox="1">
              <a:spLocks noChangeArrowheads="1"/>
            </p:cNvSpPr>
            <p:nvPr/>
          </p:nvSpPr>
          <p:spPr bwMode="auto">
            <a:xfrm>
              <a:off x="2776538" y="6102350"/>
              <a:ext cx="23256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0101110101001000010</a:t>
              </a:r>
            </a:p>
          </p:txBody>
        </p:sp>
        <p:sp>
          <p:nvSpPr>
            <p:cNvPr id="737341" name="Rectangle 61"/>
            <p:cNvSpPr>
              <a:spLocks noChangeArrowheads="1"/>
            </p:cNvSpPr>
            <p:nvPr/>
          </p:nvSpPr>
          <p:spPr bwMode="auto">
            <a:xfrm>
              <a:off x="1460500" y="5416549"/>
              <a:ext cx="4328042" cy="30261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2" name="Text Box 62"/>
            <p:cNvSpPr txBox="1">
              <a:spLocks noChangeArrowheads="1"/>
            </p:cNvSpPr>
            <p:nvPr/>
          </p:nvSpPr>
          <p:spPr bwMode="auto">
            <a:xfrm>
              <a:off x="3965575" y="5397500"/>
              <a:ext cx="16922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Data</a:t>
              </a:r>
            </a:p>
          </p:txBody>
        </p:sp>
        <p:sp>
          <p:nvSpPr>
            <p:cNvPr id="50213" name="Text Box 63"/>
            <p:cNvSpPr txBox="1">
              <a:spLocks noChangeArrowheads="1"/>
            </p:cNvSpPr>
            <p:nvPr/>
          </p:nvSpPr>
          <p:spPr bwMode="auto">
            <a:xfrm>
              <a:off x="2351088" y="5397500"/>
              <a:ext cx="13906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50214" name="Line 64"/>
            <p:cNvSpPr>
              <a:spLocks noChangeShapeType="1"/>
            </p:cNvSpPr>
            <p:nvPr/>
          </p:nvSpPr>
          <p:spPr bwMode="auto">
            <a:xfrm>
              <a:off x="3846513" y="5410200"/>
              <a:ext cx="0" cy="314325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15" name="AutoShape 65"/>
            <p:cNvSpPr>
              <a:spLocks noChangeArrowheads="1"/>
            </p:cNvSpPr>
            <p:nvPr/>
          </p:nvSpPr>
          <p:spPr bwMode="auto">
            <a:xfrm>
              <a:off x="4587875" y="2012950"/>
              <a:ext cx="438150" cy="4000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798CA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37347" name="Rectangle 67"/>
            <p:cNvSpPr>
              <a:spLocks noChangeArrowheads="1"/>
            </p:cNvSpPr>
            <p:nvPr/>
          </p:nvSpPr>
          <p:spPr bwMode="auto">
            <a:xfrm>
              <a:off x="6289652" y="1508714"/>
              <a:ext cx="1569764" cy="338603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48" name="Rectangle 68"/>
            <p:cNvSpPr>
              <a:spLocks noChangeArrowheads="1"/>
            </p:cNvSpPr>
            <p:nvPr/>
          </p:nvSpPr>
          <p:spPr bwMode="auto">
            <a:xfrm>
              <a:off x="6278099" y="1914383"/>
              <a:ext cx="1591425" cy="358232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18" name="Text Box 69"/>
            <p:cNvSpPr txBox="1">
              <a:spLocks noChangeArrowheads="1"/>
            </p:cNvSpPr>
            <p:nvPr/>
          </p:nvSpPr>
          <p:spPr bwMode="auto">
            <a:xfrm>
              <a:off x="6399213" y="1922463"/>
              <a:ext cx="14620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0219" name="Text Box 70"/>
            <p:cNvSpPr txBox="1">
              <a:spLocks noChangeArrowheads="1"/>
            </p:cNvSpPr>
            <p:nvPr/>
          </p:nvSpPr>
          <p:spPr bwMode="auto">
            <a:xfrm>
              <a:off x="6383338" y="1500188"/>
              <a:ext cx="129063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737351" name="Rectangle 71"/>
            <p:cNvSpPr>
              <a:spLocks noChangeArrowheads="1"/>
            </p:cNvSpPr>
            <p:nvPr/>
          </p:nvSpPr>
          <p:spPr bwMode="auto">
            <a:xfrm>
              <a:off x="6289652" y="2339681"/>
              <a:ext cx="1569764" cy="320609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1" name="Text Box 72"/>
            <p:cNvSpPr txBox="1">
              <a:spLocks noChangeArrowheads="1"/>
            </p:cNvSpPr>
            <p:nvPr/>
          </p:nvSpPr>
          <p:spPr bwMode="auto">
            <a:xfrm>
              <a:off x="6548438" y="2322513"/>
              <a:ext cx="962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sp>
          <p:nvSpPr>
            <p:cNvPr id="737359" name="Rectangle 79"/>
            <p:cNvSpPr>
              <a:spLocks noChangeArrowheads="1"/>
            </p:cNvSpPr>
            <p:nvPr/>
          </p:nvSpPr>
          <p:spPr bwMode="auto">
            <a:xfrm>
              <a:off x="5784209" y="5423093"/>
              <a:ext cx="436126" cy="2977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3" name="Text Box 80"/>
            <p:cNvSpPr txBox="1">
              <a:spLocks noChangeArrowheads="1"/>
            </p:cNvSpPr>
            <p:nvPr/>
          </p:nvSpPr>
          <p:spPr bwMode="auto">
            <a:xfrm>
              <a:off x="5630863" y="5411788"/>
              <a:ext cx="754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2" name="Rectangle 82"/>
            <p:cNvSpPr>
              <a:spLocks noChangeArrowheads="1"/>
            </p:cNvSpPr>
            <p:nvPr/>
          </p:nvSpPr>
          <p:spPr bwMode="auto">
            <a:xfrm>
              <a:off x="5784209" y="4691907"/>
              <a:ext cx="436126" cy="28789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5" name="Text Box 83"/>
            <p:cNvSpPr txBox="1">
              <a:spLocks noChangeArrowheads="1"/>
            </p:cNvSpPr>
            <p:nvPr/>
          </p:nvSpPr>
          <p:spPr bwMode="auto">
            <a:xfrm>
              <a:off x="5630863" y="4676775"/>
              <a:ext cx="75406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FCS</a:t>
              </a:r>
            </a:p>
          </p:txBody>
        </p:sp>
        <p:sp>
          <p:nvSpPr>
            <p:cNvPr id="737364" name="AutoShape 84"/>
            <p:cNvSpPr>
              <a:spLocks noChangeArrowheads="1"/>
            </p:cNvSpPr>
            <p:nvPr/>
          </p:nvSpPr>
          <p:spPr bwMode="auto">
            <a:xfrm>
              <a:off x="6828311" y="4158648"/>
              <a:ext cx="437569" cy="33696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37365" name="AutoShape 85"/>
            <p:cNvSpPr>
              <a:spLocks noChangeArrowheads="1"/>
            </p:cNvSpPr>
            <p:nvPr/>
          </p:nvSpPr>
          <p:spPr bwMode="auto">
            <a:xfrm>
              <a:off x="6828311" y="5414913"/>
              <a:ext cx="437569" cy="312431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0228" name="Line 95"/>
            <p:cNvSpPr>
              <a:spLocks noChangeShapeType="1"/>
            </p:cNvSpPr>
            <p:nvPr/>
          </p:nvSpPr>
          <p:spPr bwMode="auto">
            <a:xfrm>
              <a:off x="5789613" y="46863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0229" name="Line 96"/>
            <p:cNvSpPr>
              <a:spLocks noChangeShapeType="1"/>
            </p:cNvSpPr>
            <p:nvPr/>
          </p:nvSpPr>
          <p:spPr bwMode="auto">
            <a:xfrm>
              <a:off x="5789613" y="5410200"/>
              <a:ext cx="0" cy="300038"/>
            </a:xfrm>
            <a:prstGeom prst="line">
              <a:avLst/>
            </a:prstGeom>
            <a:noFill/>
            <a:ln w="19050">
              <a:solidFill>
                <a:srgbClr val="0099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pic>
          <p:nvPicPr>
            <p:cNvPr id="50230" name="Picture 97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9925" y="13811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231" name="Text Box 98"/>
            <p:cNvSpPr txBox="1">
              <a:spLocks noChangeArrowheads="1"/>
            </p:cNvSpPr>
            <p:nvPr/>
          </p:nvSpPr>
          <p:spPr bwMode="auto">
            <a:xfrm>
              <a:off x="3646488" y="1760538"/>
              <a:ext cx="763587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Sender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328738" y="1127028"/>
            <a:ext cx="2844048" cy="13388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송신자측</a:t>
            </a:r>
            <a:endParaRPr lang="en-US" altLang="ko-KR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상위계층에서 하위계층</a:t>
            </a:r>
            <a:endParaRPr lang="en-US" altLang="ko-KR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추가 </a:t>
            </a:r>
            <a:endParaRPr lang="ko-KR" altLang="en-US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91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4" name="그룹 49"/>
          <p:cNvGrpSpPr>
            <a:grpSpLocks/>
          </p:cNvGrpSpPr>
          <p:nvPr/>
        </p:nvGrpSpPr>
        <p:grpSpPr bwMode="auto">
          <a:xfrm>
            <a:off x="430213" y="1446213"/>
            <a:ext cx="8256587" cy="4960937"/>
            <a:chOff x="674688" y="1446213"/>
            <a:chExt cx="8401056" cy="4960937"/>
          </a:xfrm>
        </p:grpSpPr>
        <p:sp>
          <p:nvSpPr>
            <p:cNvPr id="740383" name="Rectangle 31"/>
            <p:cNvSpPr>
              <a:spLocks noChangeArrowheads="1"/>
            </p:cNvSpPr>
            <p:nvPr/>
          </p:nvSpPr>
          <p:spPr bwMode="auto">
            <a:xfrm>
              <a:off x="674688" y="1866900"/>
              <a:ext cx="1570049" cy="339725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384" name="Rectangle 32"/>
            <p:cNvSpPr>
              <a:spLocks noChangeArrowheads="1"/>
            </p:cNvSpPr>
            <p:nvPr/>
          </p:nvSpPr>
          <p:spPr bwMode="auto">
            <a:xfrm>
              <a:off x="4410824" y="2471738"/>
              <a:ext cx="1930257" cy="3365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7" name="Text Box 33"/>
            <p:cNvSpPr txBox="1">
              <a:spLocks noChangeArrowheads="1"/>
            </p:cNvSpPr>
            <p:nvPr/>
          </p:nvSpPr>
          <p:spPr bwMode="auto">
            <a:xfrm>
              <a:off x="4437066" y="2457450"/>
              <a:ext cx="194627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387" name="Rectangle 35"/>
            <p:cNvSpPr>
              <a:spLocks noChangeArrowheads="1"/>
            </p:cNvSpPr>
            <p:nvPr/>
          </p:nvSpPr>
          <p:spPr bwMode="auto">
            <a:xfrm>
              <a:off x="5050473" y="5259388"/>
              <a:ext cx="3978428" cy="2905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09" name="Text Box 36"/>
            <p:cNvSpPr txBox="1">
              <a:spLocks noChangeArrowheads="1"/>
            </p:cNvSpPr>
            <p:nvPr/>
          </p:nvSpPr>
          <p:spPr bwMode="auto">
            <a:xfrm>
              <a:off x="5000628" y="5226050"/>
              <a:ext cx="4075116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Hdr + IP + TCP + Upper Layer Data</a:t>
              </a:r>
            </a:p>
          </p:txBody>
        </p:sp>
        <p:sp>
          <p:nvSpPr>
            <p:cNvPr id="740389" name="Rectangle 37"/>
            <p:cNvSpPr>
              <a:spLocks noChangeArrowheads="1"/>
            </p:cNvSpPr>
            <p:nvPr/>
          </p:nvSpPr>
          <p:spPr bwMode="auto">
            <a:xfrm rot="20434172">
              <a:off x="3284976" y="5537200"/>
              <a:ext cx="1736422" cy="341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1" name="Text Box 38"/>
            <p:cNvSpPr txBox="1">
              <a:spLocks noChangeArrowheads="1"/>
            </p:cNvSpPr>
            <p:nvPr/>
          </p:nvSpPr>
          <p:spPr bwMode="auto">
            <a:xfrm rot="20434172">
              <a:off x="3465514" y="5543550"/>
              <a:ext cx="1390651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MAC Header</a:t>
              </a:r>
            </a:p>
          </p:txBody>
        </p:sp>
        <p:sp>
          <p:nvSpPr>
            <p:cNvPr id="740391" name="Rectangle 39"/>
            <p:cNvSpPr>
              <a:spLocks noChangeArrowheads="1"/>
            </p:cNvSpPr>
            <p:nvPr/>
          </p:nvSpPr>
          <p:spPr bwMode="auto">
            <a:xfrm>
              <a:off x="4930943" y="4567238"/>
              <a:ext cx="3048028" cy="2968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3" name="Text Box 40"/>
            <p:cNvSpPr txBox="1">
              <a:spLocks noChangeArrowheads="1"/>
            </p:cNvSpPr>
            <p:nvPr/>
          </p:nvSpPr>
          <p:spPr bwMode="auto">
            <a:xfrm>
              <a:off x="4967291" y="4537075"/>
              <a:ext cx="3076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+ TCP + Upper Layer Data</a:t>
              </a:r>
            </a:p>
          </p:txBody>
        </p:sp>
        <p:sp>
          <p:nvSpPr>
            <p:cNvPr id="51214" name="Text Box 41"/>
            <p:cNvSpPr txBox="1">
              <a:spLocks noChangeArrowheads="1"/>
            </p:cNvSpPr>
            <p:nvPr/>
          </p:nvSpPr>
          <p:spPr bwMode="auto">
            <a:xfrm>
              <a:off x="3522665" y="4533900"/>
              <a:ext cx="1841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endParaRPr kumimoji="0" lang="ko-KR" altLang="ko-KR" sz="1600">
                <a:latin typeface="Times" pitchFamily="18" charset="0"/>
              </a:endParaRPr>
            </a:p>
          </p:txBody>
        </p:sp>
        <p:sp>
          <p:nvSpPr>
            <p:cNvPr id="740394" name="Rectangle 42"/>
            <p:cNvSpPr>
              <a:spLocks noChangeArrowheads="1"/>
            </p:cNvSpPr>
            <p:nvPr/>
          </p:nvSpPr>
          <p:spPr bwMode="auto">
            <a:xfrm rot="20309621">
              <a:off x="2978073" y="4832350"/>
              <a:ext cx="1951255" cy="3413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6" name="Text Box 43"/>
            <p:cNvSpPr txBox="1">
              <a:spLocks noChangeArrowheads="1"/>
            </p:cNvSpPr>
            <p:nvPr/>
          </p:nvSpPr>
          <p:spPr bwMode="auto">
            <a:xfrm rot="20309621">
              <a:off x="3298827" y="4843463"/>
              <a:ext cx="13223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LLC Header</a:t>
              </a:r>
            </a:p>
          </p:txBody>
        </p:sp>
        <p:sp>
          <p:nvSpPr>
            <p:cNvPr id="740396" name="Rectangle 44"/>
            <p:cNvSpPr>
              <a:spLocks noChangeArrowheads="1"/>
            </p:cNvSpPr>
            <p:nvPr/>
          </p:nvSpPr>
          <p:spPr bwMode="auto">
            <a:xfrm>
              <a:off x="4672498" y="3894138"/>
              <a:ext cx="2387379" cy="3317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18" name="Text Box 45"/>
            <p:cNvSpPr txBox="1">
              <a:spLocks noChangeArrowheads="1"/>
            </p:cNvSpPr>
            <p:nvPr/>
          </p:nvSpPr>
          <p:spPr bwMode="auto">
            <a:xfrm>
              <a:off x="4332291" y="3890963"/>
              <a:ext cx="3074989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TCP+ Upper Layer Data</a:t>
              </a:r>
            </a:p>
          </p:txBody>
        </p:sp>
        <p:sp>
          <p:nvSpPr>
            <p:cNvPr id="740398" name="Rectangle 46"/>
            <p:cNvSpPr>
              <a:spLocks noChangeArrowheads="1"/>
            </p:cNvSpPr>
            <p:nvPr/>
          </p:nvSpPr>
          <p:spPr bwMode="auto">
            <a:xfrm rot="20309621">
              <a:off x="2787470" y="4122738"/>
              <a:ext cx="1736422" cy="341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0" name="Text Box 47"/>
            <p:cNvSpPr txBox="1">
              <a:spLocks noChangeArrowheads="1"/>
            </p:cNvSpPr>
            <p:nvPr/>
          </p:nvSpPr>
          <p:spPr bwMode="auto">
            <a:xfrm rot="20309621">
              <a:off x="3103564" y="4119563"/>
              <a:ext cx="112077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IP Header</a:t>
              </a:r>
            </a:p>
          </p:txBody>
        </p:sp>
        <p:sp>
          <p:nvSpPr>
            <p:cNvPr id="740400" name="Rectangle 48"/>
            <p:cNvSpPr>
              <a:spLocks noChangeArrowheads="1"/>
            </p:cNvSpPr>
            <p:nvPr/>
          </p:nvSpPr>
          <p:spPr bwMode="auto">
            <a:xfrm>
              <a:off x="4410823" y="3189288"/>
              <a:ext cx="1930257" cy="3238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2" name="Text Box 49"/>
            <p:cNvSpPr txBox="1">
              <a:spLocks noChangeArrowheads="1"/>
            </p:cNvSpPr>
            <p:nvPr/>
          </p:nvSpPr>
          <p:spPr bwMode="auto">
            <a:xfrm>
              <a:off x="4322765" y="3171825"/>
              <a:ext cx="206057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Upper Layer Data</a:t>
              </a:r>
            </a:p>
          </p:txBody>
        </p:sp>
        <p:sp>
          <p:nvSpPr>
            <p:cNvPr id="740402" name="Rectangle 50"/>
            <p:cNvSpPr>
              <a:spLocks noChangeArrowheads="1"/>
            </p:cNvSpPr>
            <p:nvPr/>
          </p:nvSpPr>
          <p:spPr bwMode="auto">
            <a:xfrm rot="20309621">
              <a:off x="2635634" y="3475038"/>
              <a:ext cx="1736422" cy="3413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4" name="Text Box 51"/>
            <p:cNvSpPr txBox="1">
              <a:spLocks noChangeArrowheads="1"/>
            </p:cNvSpPr>
            <p:nvPr/>
          </p:nvSpPr>
          <p:spPr bwMode="auto">
            <a:xfrm rot="20309621">
              <a:off x="2846390" y="3486150"/>
              <a:ext cx="13335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TCP Header</a:t>
              </a:r>
            </a:p>
          </p:txBody>
        </p:sp>
        <p:sp>
          <p:nvSpPr>
            <p:cNvPr id="740404" name="AutoShape 52"/>
            <p:cNvSpPr>
              <a:spLocks noChangeArrowheads="1"/>
            </p:cNvSpPr>
            <p:nvPr/>
          </p:nvSpPr>
          <p:spPr bwMode="auto">
            <a:xfrm flipV="1">
              <a:off x="5184541" y="2135188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5" name="Rectangle 53"/>
            <p:cNvSpPr>
              <a:spLocks noChangeArrowheads="1"/>
            </p:cNvSpPr>
            <p:nvPr/>
          </p:nvSpPr>
          <p:spPr bwMode="auto">
            <a:xfrm>
              <a:off x="4102306" y="6065838"/>
              <a:ext cx="3148174" cy="3222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27" name="Text Box 54"/>
            <p:cNvSpPr txBox="1">
              <a:spLocks noChangeArrowheads="1"/>
            </p:cNvSpPr>
            <p:nvPr/>
          </p:nvSpPr>
          <p:spPr bwMode="auto">
            <a:xfrm>
              <a:off x="3976690" y="6070600"/>
              <a:ext cx="346392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0101110101001000010</a:t>
              </a:r>
            </a:p>
          </p:txBody>
        </p:sp>
        <p:sp>
          <p:nvSpPr>
            <p:cNvPr id="740407" name="AutoShape 55"/>
            <p:cNvSpPr>
              <a:spLocks noChangeArrowheads="1"/>
            </p:cNvSpPr>
            <p:nvPr/>
          </p:nvSpPr>
          <p:spPr bwMode="auto">
            <a:xfrm flipV="1">
              <a:off x="5184542" y="5637213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8" name="AutoShape 56"/>
            <p:cNvSpPr>
              <a:spLocks noChangeArrowheads="1"/>
            </p:cNvSpPr>
            <p:nvPr/>
          </p:nvSpPr>
          <p:spPr bwMode="auto">
            <a:xfrm flipV="1">
              <a:off x="5184542" y="4914900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09" name="AutoShape 57"/>
            <p:cNvSpPr>
              <a:spLocks noChangeArrowheads="1"/>
            </p:cNvSpPr>
            <p:nvPr/>
          </p:nvSpPr>
          <p:spPr bwMode="auto">
            <a:xfrm flipV="1">
              <a:off x="5184542" y="3581400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0" name="AutoShape 58"/>
            <p:cNvSpPr>
              <a:spLocks noChangeArrowheads="1"/>
            </p:cNvSpPr>
            <p:nvPr/>
          </p:nvSpPr>
          <p:spPr bwMode="auto">
            <a:xfrm flipV="1">
              <a:off x="5184542" y="2868613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1" name="AutoShape 59"/>
            <p:cNvSpPr>
              <a:spLocks noChangeArrowheads="1"/>
            </p:cNvSpPr>
            <p:nvPr/>
          </p:nvSpPr>
          <p:spPr bwMode="auto">
            <a:xfrm flipV="1">
              <a:off x="5184542" y="4248150"/>
              <a:ext cx="437740" cy="2857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12" name="Rectangle 60"/>
            <p:cNvSpPr>
              <a:spLocks noChangeArrowheads="1"/>
            </p:cNvSpPr>
            <p:nvPr/>
          </p:nvSpPr>
          <p:spPr bwMode="auto">
            <a:xfrm>
              <a:off x="674688" y="2673350"/>
              <a:ext cx="1570049" cy="6254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4" name="Text Box 61"/>
            <p:cNvSpPr txBox="1">
              <a:spLocks noChangeArrowheads="1"/>
            </p:cNvSpPr>
            <p:nvPr/>
          </p:nvSpPr>
          <p:spPr bwMode="auto">
            <a:xfrm>
              <a:off x="800100" y="2803525"/>
              <a:ext cx="131445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Transport </a:t>
              </a:r>
            </a:p>
          </p:txBody>
        </p:sp>
        <p:sp>
          <p:nvSpPr>
            <p:cNvPr id="740414" name="Rectangle 62"/>
            <p:cNvSpPr>
              <a:spLocks noChangeArrowheads="1"/>
            </p:cNvSpPr>
            <p:nvPr/>
          </p:nvSpPr>
          <p:spPr bwMode="auto">
            <a:xfrm>
              <a:off x="674688" y="4451350"/>
              <a:ext cx="1570049" cy="96837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6" name="Text Box 63"/>
            <p:cNvSpPr txBox="1">
              <a:spLocks noChangeArrowheads="1"/>
            </p:cNvSpPr>
            <p:nvPr/>
          </p:nvSpPr>
          <p:spPr bwMode="auto">
            <a:xfrm>
              <a:off x="850900" y="4732338"/>
              <a:ext cx="121285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Data Link</a:t>
              </a:r>
            </a:p>
          </p:txBody>
        </p:sp>
        <p:sp>
          <p:nvSpPr>
            <p:cNvPr id="740416" name="Rectangle 64"/>
            <p:cNvSpPr>
              <a:spLocks noChangeArrowheads="1"/>
            </p:cNvSpPr>
            <p:nvPr/>
          </p:nvSpPr>
          <p:spPr bwMode="auto">
            <a:xfrm>
              <a:off x="674688" y="5683250"/>
              <a:ext cx="1570049" cy="68262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38" name="Text Box 65"/>
            <p:cNvSpPr txBox="1">
              <a:spLocks noChangeArrowheads="1"/>
            </p:cNvSpPr>
            <p:nvPr/>
          </p:nvSpPr>
          <p:spPr bwMode="auto">
            <a:xfrm>
              <a:off x="869950" y="5827713"/>
              <a:ext cx="1174751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Physical </a:t>
              </a:r>
            </a:p>
          </p:txBody>
        </p:sp>
        <p:sp>
          <p:nvSpPr>
            <p:cNvPr id="740418" name="Rectangle 66"/>
            <p:cNvSpPr>
              <a:spLocks noChangeArrowheads="1"/>
            </p:cNvSpPr>
            <p:nvPr/>
          </p:nvSpPr>
          <p:spPr bwMode="auto">
            <a:xfrm>
              <a:off x="674688" y="3540125"/>
              <a:ext cx="1570049" cy="644525"/>
            </a:xfrm>
            <a:prstGeom prst="rect">
              <a:avLst/>
            </a:prstGeom>
            <a:solidFill>
              <a:srgbClr val="FFCC99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0" name="Text Box 67"/>
            <p:cNvSpPr txBox="1">
              <a:spLocks noChangeArrowheads="1"/>
            </p:cNvSpPr>
            <p:nvPr/>
          </p:nvSpPr>
          <p:spPr bwMode="auto">
            <a:xfrm>
              <a:off x="882650" y="3651250"/>
              <a:ext cx="1149351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800">
                  <a:latin typeface="Helvetica" pitchFamily="34" charset="0"/>
                </a:rPr>
                <a:t>Network </a:t>
              </a:r>
            </a:p>
          </p:txBody>
        </p:sp>
        <p:sp>
          <p:nvSpPr>
            <p:cNvPr id="740420" name="AutoShape 68"/>
            <p:cNvSpPr>
              <a:spLocks noChangeArrowheads="1"/>
            </p:cNvSpPr>
            <p:nvPr/>
          </p:nvSpPr>
          <p:spPr bwMode="auto">
            <a:xfrm flipV="1">
              <a:off x="1225497" y="3338513"/>
              <a:ext cx="437741" cy="336550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1" name="Rectangle 69"/>
            <p:cNvSpPr>
              <a:spLocks noChangeArrowheads="1"/>
            </p:cNvSpPr>
            <p:nvPr/>
          </p:nvSpPr>
          <p:spPr bwMode="auto">
            <a:xfrm>
              <a:off x="674688" y="1454150"/>
              <a:ext cx="1570049" cy="339725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2" name="Rectangle 70"/>
            <p:cNvSpPr>
              <a:spLocks noChangeArrowheads="1"/>
            </p:cNvSpPr>
            <p:nvPr/>
          </p:nvSpPr>
          <p:spPr bwMode="auto">
            <a:xfrm>
              <a:off x="674688" y="2279650"/>
              <a:ext cx="1570049" cy="320675"/>
            </a:xfrm>
            <a:prstGeom prst="rect">
              <a:avLst/>
            </a:prstGeom>
            <a:solidFill>
              <a:srgbClr val="CCFF66"/>
            </a:solidFill>
            <a:ln w="28575">
              <a:solidFill>
                <a:srgbClr val="0099FF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3" name="AutoShape 71"/>
            <p:cNvSpPr>
              <a:spLocks noChangeArrowheads="1"/>
            </p:cNvSpPr>
            <p:nvPr/>
          </p:nvSpPr>
          <p:spPr bwMode="auto">
            <a:xfrm flipV="1">
              <a:off x="1228728" y="4243388"/>
              <a:ext cx="437741" cy="282575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40424" name="AutoShape 72"/>
            <p:cNvSpPr>
              <a:spLocks noChangeArrowheads="1"/>
            </p:cNvSpPr>
            <p:nvPr/>
          </p:nvSpPr>
          <p:spPr bwMode="auto">
            <a:xfrm flipV="1">
              <a:off x="1225497" y="5468938"/>
              <a:ext cx="437741" cy="31273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3399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ko-KR" altLang="en-US"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1246" name="Text Box 73"/>
            <p:cNvSpPr txBox="1">
              <a:spLocks noChangeArrowheads="1"/>
            </p:cNvSpPr>
            <p:nvPr/>
          </p:nvSpPr>
          <p:spPr bwMode="auto">
            <a:xfrm>
              <a:off x="727075" y="1862138"/>
              <a:ext cx="14874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Presentation</a:t>
              </a:r>
            </a:p>
          </p:txBody>
        </p:sp>
        <p:sp>
          <p:nvSpPr>
            <p:cNvPr id="51247" name="Text Box 74"/>
            <p:cNvSpPr txBox="1">
              <a:spLocks noChangeArrowheads="1"/>
            </p:cNvSpPr>
            <p:nvPr/>
          </p:nvSpPr>
          <p:spPr bwMode="auto">
            <a:xfrm>
              <a:off x="825501" y="1446213"/>
              <a:ext cx="129063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Application</a:t>
              </a:r>
            </a:p>
          </p:txBody>
        </p:sp>
        <p:sp>
          <p:nvSpPr>
            <p:cNvPr id="51248" name="Text Box 75"/>
            <p:cNvSpPr txBox="1">
              <a:spLocks noChangeArrowheads="1"/>
            </p:cNvSpPr>
            <p:nvPr/>
          </p:nvSpPr>
          <p:spPr bwMode="auto">
            <a:xfrm>
              <a:off x="990601" y="2262188"/>
              <a:ext cx="9620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l">
                <a:lnSpc>
                  <a:spcPct val="100000"/>
                </a:lnSpc>
                <a:buFontTx/>
                <a:buNone/>
              </a:pPr>
              <a:r>
                <a:rPr kumimoji="0" lang="en-US" altLang="ko-KR" sz="1600">
                  <a:latin typeface="Helvetica" pitchFamily="34" charset="0"/>
                </a:rPr>
                <a:t>Session</a:t>
              </a:r>
            </a:p>
          </p:txBody>
        </p:sp>
        <p:pic>
          <p:nvPicPr>
            <p:cNvPr id="51249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2389" y="1495425"/>
              <a:ext cx="717550" cy="569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50" name="Text Box 77"/>
            <p:cNvSpPr txBox="1">
              <a:spLocks noChangeArrowheads="1"/>
            </p:cNvSpPr>
            <p:nvPr/>
          </p:nvSpPr>
          <p:spPr bwMode="auto">
            <a:xfrm>
              <a:off x="5905500" y="1700213"/>
              <a:ext cx="908050" cy="3000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54000" rIns="54000">
              <a:spAutoFit/>
            </a:bodyPr>
            <a:lstStyle>
              <a:lvl1pPr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algn="ctr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Font typeface="Wingdings" pitchFamily="2" charset="2"/>
                <a:defRPr kumimoji="1" sz="1200" b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eaLnBrk="1" hangingPunct="1"/>
              <a:r>
                <a:rPr lang="en-US" altLang="ko-KR" sz="1600"/>
                <a:t>Receiver</a:t>
              </a:r>
            </a:p>
          </p:txBody>
        </p:sp>
      </p:grpSp>
      <p:sp>
        <p:nvSpPr>
          <p:cNvPr id="53" name="Rectangle 30"/>
          <p:cNvSpPr txBox="1">
            <a:spLocks noChangeArrowheads="1"/>
          </p:cNvSpPr>
          <p:nvPr/>
        </p:nvSpPr>
        <p:spPr bwMode="auto">
          <a:xfrm>
            <a:off x="430213" y="286337"/>
            <a:ext cx="81343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4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r>
              <a:rPr lang="en-US" altLang="ko-KR" sz="2800" kern="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De-encapsulation</a:t>
            </a:r>
            <a:r>
              <a:rPr lang="en-US" altLang="ko-KR" sz="240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2400" kern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역캡슐화</a:t>
            </a:r>
            <a:r>
              <a:rPr lang="en-US" altLang="ko-KR" sz="2400" kern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319111" y="234684"/>
            <a:ext cx="2579552" cy="120032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1571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수신자측</a:t>
            </a:r>
            <a:endParaRPr lang="en-US" altLang="ko-KR" sz="16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하</a:t>
            </a:r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위계층에서 </a:t>
            </a:r>
            <a:r>
              <a:rPr lang="ko-KR" altLang="en-US" sz="16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</a:t>
            </a:r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위계층</a:t>
            </a:r>
            <a:endParaRPr lang="en-US" altLang="ko-KR" sz="16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342900" indent="-157163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제어정보 제거 </a:t>
            </a:r>
            <a:endParaRPr lang="ko-KR" altLang="en-US" sz="16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97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987319" y="2606923"/>
            <a:ext cx="354623" cy="2734408"/>
            <a:chOff x="1776" y="1584"/>
            <a:chExt cx="192" cy="1680"/>
          </a:xfrm>
        </p:grpSpPr>
        <p:sp>
          <p:nvSpPr>
            <p:cNvPr id="40029" name="Rectangle 6"/>
            <p:cNvSpPr>
              <a:spLocks noChangeArrowheads="1"/>
            </p:cNvSpPr>
            <p:nvPr/>
          </p:nvSpPr>
          <p:spPr bwMode="auto">
            <a:xfrm>
              <a:off x="1776" y="27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30" name="Rectangle 7"/>
            <p:cNvSpPr>
              <a:spLocks noChangeArrowheads="1"/>
            </p:cNvSpPr>
            <p:nvPr/>
          </p:nvSpPr>
          <p:spPr bwMode="auto">
            <a:xfrm>
              <a:off x="1776" y="254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31" name="Rectangle 8"/>
            <p:cNvSpPr>
              <a:spLocks noChangeArrowheads="1"/>
            </p:cNvSpPr>
            <p:nvPr/>
          </p:nvSpPr>
          <p:spPr bwMode="auto">
            <a:xfrm>
              <a:off x="1776" y="230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32" name="Rectangle 9"/>
            <p:cNvSpPr>
              <a:spLocks noChangeArrowheads="1"/>
            </p:cNvSpPr>
            <p:nvPr/>
          </p:nvSpPr>
          <p:spPr bwMode="auto">
            <a:xfrm>
              <a:off x="1776" y="206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33" name="Rectangle 10"/>
            <p:cNvSpPr>
              <a:spLocks noChangeArrowheads="1"/>
            </p:cNvSpPr>
            <p:nvPr/>
          </p:nvSpPr>
          <p:spPr bwMode="auto">
            <a:xfrm>
              <a:off x="1776" y="18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34" name="Rectangle 11"/>
            <p:cNvSpPr>
              <a:spLocks noChangeArrowheads="1"/>
            </p:cNvSpPr>
            <p:nvPr/>
          </p:nvSpPr>
          <p:spPr bwMode="auto">
            <a:xfrm>
              <a:off x="1776" y="158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35" name="Rectangle 12"/>
            <p:cNvSpPr>
              <a:spLocks noChangeArrowheads="1"/>
            </p:cNvSpPr>
            <p:nvPr/>
          </p:nvSpPr>
          <p:spPr bwMode="auto">
            <a:xfrm>
              <a:off x="1776" y="3024"/>
              <a:ext cx="192" cy="24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sp>
        <p:nvSpPr>
          <p:cNvPr id="39940" name="Rectangle 13"/>
          <p:cNvSpPr>
            <a:spLocks noChangeArrowheads="1"/>
          </p:cNvSpPr>
          <p:nvPr/>
        </p:nvSpPr>
        <p:spPr bwMode="auto">
          <a:xfrm>
            <a:off x="948966" y="2686050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1" name="Rectangle 14"/>
          <p:cNvSpPr>
            <a:spLocks noChangeArrowheads="1"/>
          </p:cNvSpPr>
          <p:nvPr/>
        </p:nvSpPr>
        <p:spPr bwMode="auto">
          <a:xfrm>
            <a:off x="948966" y="3075843"/>
            <a:ext cx="691662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2" name="Rectangle 15"/>
          <p:cNvSpPr>
            <a:spLocks noChangeArrowheads="1"/>
          </p:cNvSpPr>
          <p:nvPr/>
        </p:nvSpPr>
        <p:spPr bwMode="auto">
          <a:xfrm>
            <a:off x="1640627" y="30758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43" name="Rectangle 16"/>
          <p:cNvSpPr>
            <a:spLocks noChangeArrowheads="1"/>
          </p:cNvSpPr>
          <p:nvPr/>
        </p:nvSpPr>
        <p:spPr bwMode="auto">
          <a:xfrm>
            <a:off x="948966" y="3467100"/>
            <a:ext cx="926123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4" name="Rectangle 17"/>
          <p:cNvSpPr>
            <a:spLocks noChangeArrowheads="1"/>
          </p:cNvSpPr>
          <p:nvPr/>
        </p:nvSpPr>
        <p:spPr bwMode="auto">
          <a:xfrm>
            <a:off x="1875089" y="3467100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45" name="Rectangle 18"/>
          <p:cNvSpPr>
            <a:spLocks noChangeArrowheads="1"/>
          </p:cNvSpPr>
          <p:nvPr/>
        </p:nvSpPr>
        <p:spPr bwMode="auto">
          <a:xfrm>
            <a:off x="948966" y="3856892"/>
            <a:ext cx="1160585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6" name="Rectangle 19"/>
          <p:cNvSpPr>
            <a:spLocks noChangeArrowheads="1"/>
          </p:cNvSpPr>
          <p:nvPr/>
        </p:nvSpPr>
        <p:spPr bwMode="auto">
          <a:xfrm>
            <a:off x="2109550" y="385689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47" name="Rectangle 20"/>
          <p:cNvSpPr>
            <a:spLocks noChangeArrowheads="1"/>
          </p:cNvSpPr>
          <p:nvPr/>
        </p:nvSpPr>
        <p:spPr bwMode="auto">
          <a:xfrm>
            <a:off x="948966" y="4248150"/>
            <a:ext cx="139504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48" name="Rectangle 21"/>
          <p:cNvSpPr>
            <a:spLocks noChangeArrowheads="1"/>
          </p:cNvSpPr>
          <p:nvPr/>
        </p:nvSpPr>
        <p:spPr bwMode="auto">
          <a:xfrm>
            <a:off x="2344015" y="4248150"/>
            <a:ext cx="231531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49" name="Rectangle 22"/>
          <p:cNvSpPr>
            <a:spLocks noChangeArrowheads="1"/>
          </p:cNvSpPr>
          <p:nvPr/>
        </p:nvSpPr>
        <p:spPr bwMode="auto">
          <a:xfrm>
            <a:off x="948969" y="4637943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50" name="Rectangle 23"/>
          <p:cNvSpPr>
            <a:spLocks noChangeArrowheads="1"/>
          </p:cNvSpPr>
          <p:nvPr/>
        </p:nvSpPr>
        <p:spPr bwMode="auto">
          <a:xfrm>
            <a:off x="2575542" y="46379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51" name="Rectangle 24"/>
          <p:cNvSpPr>
            <a:spLocks noChangeArrowheads="1"/>
          </p:cNvSpPr>
          <p:nvPr/>
        </p:nvSpPr>
        <p:spPr bwMode="auto">
          <a:xfrm>
            <a:off x="683734" y="5029200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 b="0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52" name="Rectangle 25"/>
          <p:cNvSpPr>
            <a:spLocks noChangeArrowheads="1"/>
          </p:cNvSpPr>
          <p:nvPr/>
        </p:nvSpPr>
        <p:spPr bwMode="auto">
          <a:xfrm>
            <a:off x="683731" y="4637943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001615" y="2606923"/>
            <a:ext cx="354623" cy="2734408"/>
            <a:chOff x="3984" y="912"/>
            <a:chExt cx="1632" cy="1680"/>
          </a:xfrm>
        </p:grpSpPr>
        <p:sp>
          <p:nvSpPr>
            <p:cNvPr id="40022" name="Rectangle 27"/>
            <p:cNvSpPr>
              <a:spLocks noChangeArrowheads="1"/>
            </p:cNvSpPr>
            <p:nvPr/>
          </p:nvSpPr>
          <p:spPr bwMode="auto">
            <a:xfrm>
              <a:off x="3984" y="21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L2</a:t>
              </a:r>
            </a:p>
          </p:txBody>
        </p:sp>
        <p:sp>
          <p:nvSpPr>
            <p:cNvPr id="40023" name="Rectangle 28"/>
            <p:cNvSpPr>
              <a:spLocks noChangeArrowheads="1"/>
            </p:cNvSpPr>
            <p:nvPr/>
          </p:nvSpPr>
          <p:spPr bwMode="auto">
            <a:xfrm>
              <a:off x="3984" y="187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L3</a:t>
              </a:r>
            </a:p>
          </p:txBody>
        </p:sp>
        <p:sp>
          <p:nvSpPr>
            <p:cNvPr id="40024" name="Rectangle 29"/>
            <p:cNvSpPr>
              <a:spLocks noChangeArrowheads="1"/>
            </p:cNvSpPr>
            <p:nvPr/>
          </p:nvSpPr>
          <p:spPr bwMode="auto">
            <a:xfrm>
              <a:off x="3984" y="163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L4</a:t>
              </a:r>
            </a:p>
          </p:txBody>
        </p:sp>
        <p:sp>
          <p:nvSpPr>
            <p:cNvPr id="40025" name="Rectangle 30"/>
            <p:cNvSpPr>
              <a:spLocks noChangeArrowheads="1"/>
            </p:cNvSpPr>
            <p:nvPr/>
          </p:nvSpPr>
          <p:spPr bwMode="auto">
            <a:xfrm>
              <a:off x="3984" y="139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L5</a:t>
              </a:r>
            </a:p>
          </p:txBody>
        </p:sp>
        <p:sp>
          <p:nvSpPr>
            <p:cNvPr id="40026" name="Rectangle 31"/>
            <p:cNvSpPr>
              <a:spLocks noChangeArrowheads="1"/>
            </p:cNvSpPr>
            <p:nvPr/>
          </p:nvSpPr>
          <p:spPr bwMode="auto">
            <a:xfrm>
              <a:off x="3984" y="11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L6</a:t>
              </a:r>
            </a:p>
          </p:txBody>
        </p:sp>
        <p:sp>
          <p:nvSpPr>
            <p:cNvPr id="40027" name="Rectangle 32"/>
            <p:cNvSpPr>
              <a:spLocks noChangeArrowheads="1"/>
            </p:cNvSpPr>
            <p:nvPr/>
          </p:nvSpPr>
          <p:spPr bwMode="auto">
            <a:xfrm>
              <a:off x="3984" y="91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L7</a:t>
              </a:r>
            </a:p>
          </p:txBody>
        </p:sp>
        <p:sp>
          <p:nvSpPr>
            <p:cNvPr id="40028" name="Rectangle 33"/>
            <p:cNvSpPr>
              <a:spLocks noChangeArrowheads="1"/>
            </p:cNvSpPr>
            <p:nvPr/>
          </p:nvSpPr>
          <p:spPr bwMode="auto">
            <a:xfrm>
              <a:off x="3984" y="2352"/>
              <a:ext cx="1632" cy="2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923" b="0">
                  <a:latin typeface="바탕체" pitchFamily="17" charset="-127"/>
                  <a:ea typeface="바탕체" pitchFamily="17" charset="-127"/>
                </a:rPr>
                <a:t>L1</a:t>
              </a:r>
            </a:p>
          </p:txBody>
        </p:sp>
      </p:grp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3785954" y="1201619"/>
            <a:ext cx="1861038" cy="1093177"/>
            <a:chOff x="3120" y="2784"/>
            <a:chExt cx="2256" cy="1344"/>
          </a:xfrm>
        </p:grpSpPr>
        <p:sp>
          <p:nvSpPr>
            <p:cNvPr id="40010" name="Oval 35"/>
            <p:cNvSpPr>
              <a:spLocks noChangeArrowheads="1"/>
            </p:cNvSpPr>
            <p:nvPr/>
          </p:nvSpPr>
          <p:spPr bwMode="auto">
            <a:xfrm>
              <a:off x="3821" y="2825"/>
              <a:ext cx="553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1" name="Oval 36"/>
            <p:cNvSpPr>
              <a:spLocks noChangeArrowheads="1"/>
            </p:cNvSpPr>
            <p:nvPr/>
          </p:nvSpPr>
          <p:spPr bwMode="auto">
            <a:xfrm>
              <a:off x="4273" y="2784"/>
              <a:ext cx="451" cy="36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2" name="Oval 37"/>
            <p:cNvSpPr>
              <a:spLocks noChangeArrowheads="1"/>
            </p:cNvSpPr>
            <p:nvPr/>
          </p:nvSpPr>
          <p:spPr bwMode="auto">
            <a:xfrm>
              <a:off x="4675" y="3150"/>
              <a:ext cx="701" cy="57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3" name="Oval 38"/>
            <p:cNvSpPr>
              <a:spLocks noChangeArrowheads="1"/>
            </p:cNvSpPr>
            <p:nvPr/>
          </p:nvSpPr>
          <p:spPr bwMode="auto">
            <a:xfrm>
              <a:off x="3371" y="3394"/>
              <a:ext cx="802" cy="652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4" name="Oval 39"/>
            <p:cNvSpPr>
              <a:spLocks noChangeArrowheads="1"/>
            </p:cNvSpPr>
            <p:nvPr/>
          </p:nvSpPr>
          <p:spPr bwMode="auto">
            <a:xfrm>
              <a:off x="4473" y="3475"/>
              <a:ext cx="601" cy="488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5" name="Oval 40"/>
            <p:cNvSpPr>
              <a:spLocks noChangeArrowheads="1"/>
            </p:cNvSpPr>
            <p:nvPr/>
          </p:nvSpPr>
          <p:spPr bwMode="auto">
            <a:xfrm>
              <a:off x="3171" y="3516"/>
              <a:ext cx="450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6" name="Oval 41"/>
            <p:cNvSpPr>
              <a:spLocks noChangeArrowheads="1"/>
            </p:cNvSpPr>
            <p:nvPr/>
          </p:nvSpPr>
          <p:spPr bwMode="auto">
            <a:xfrm>
              <a:off x="3120" y="3232"/>
              <a:ext cx="451" cy="366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7" name="Oval 42"/>
            <p:cNvSpPr>
              <a:spLocks noChangeArrowheads="1"/>
            </p:cNvSpPr>
            <p:nvPr/>
          </p:nvSpPr>
          <p:spPr bwMode="auto">
            <a:xfrm>
              <a:off x="3322" y="2907"/>
              <a:ext cx="702" cy="56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8" name="Oval 43"/>
            <p:cNvSpPr>
              <a:spLocks noChangeArrowheads="1"/>
            </p:cNvSpPr>
            <p:nvPr/>
          </p:nvSpPr>
          <p:spPr bwMode="auto">
            <a:xfrm>
              <a:off x="3924" y="3557"/>
              <a:ext cx="700" cy="57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19" name="Oval 44"/>
            <p:cNvSpPr>
              <a:spLocks noChangeArrowheads="1"/>
            </p:cNvSpPr>
            <p:nvPr/>
          </p:nvSpPr>
          <p:spPr bwMode="auto">
            <a:xfrm>
              <a:off x="4774" y="2947"/>
              <a:ext cx="551" cy="44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0" name="Oval 45"/>
            <p:cNvSpPr>
              <a:spLocks noChangeArrowheads="1"/>
            </p:cNvSpPr>
            <p:nvPr/>
          </p:nvSpPr>
          <p:spPr bwMode="auto">
            <a:xfrm>
              <a:off x="4622" y="2784"/>
              <a:ext cx="503" cy="40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0021" name="Freeform 46"/>
            <p:cNvSpPr>
              <a:spLocks/>
            </p:cNvSpPr>
            <p:nvPr/>
          </p:nvSpPr>
          <p:spPr bwMode="auto">
            <a:xfrm>
              <a:off x="3304" y="2892"/>
              <a:ext cx="1944" cy="1061"/>
            </a:xfrm>
            <a:custGeom>
              <a:avLst/>
              <a:gdLst>
                <a:gd name="T0" fmla="*/ 1956 w 1447"/>
                <a:gd name="T1" fmla="*/ 131 h 1011"/>
                <a:gd name="T2" fmla="*/ 2218 w 1447"/>
                <a:gd name="T3" fmla="*/ 37 h 1011"/>
                <a:gd name="T4" fmla="*/ 3402 w 1447"/>
                <a:gd name="T5" fmla="*/ 44 h 1011"/>
                <a:gd name="T6" fmla="*/ 4236 w 1447"/>
                <a:gd name="T7" fmla="*/ 0 h 1011"/>
                <a:gd name="T8" fmla="*/ 5296 w 1447"/>
                <a:gd name="T9" fmla="*/ 155 h 1011"/>
                <a:gd name="T10" fmla="*/ 5824 w 1447"/>
                <a:gd name="T11" fmla="*/ 112 h 1011"/>
                <a:gd name="T12" fmla="*/ 6107 w 1447"/>
                <a:gd name="T13" fmla="*/ 131 h 1011"/>
                <a:gd name="T14" fmla="*/ 6171 w 1447"/>
                <a:gd name="T15" fmla="*/ 512 h 1011"/>
                <a:gd name="T16" fmla="*/ 6333 w 1447"/>
                <a:gd name="T17" fmla="*/ 572 h 1011"/>
                <a:gd name="T18" fmla="*/ 5848 w 1447"/>
                <a:gd name="T19" fmla="*/ 869 h 1011"/>
                <a:gd name="T20" fmla="*/ 5317 w 1447"/>
                <a:gd name="T21" fmla="*/ 665 h 1011"/>
                <a:gd name="T22" fmla="*/ 5172 w 1447"/>
                <a:gd name="T23" fmla="*/ 771 h 1011"/>
                <a:gd name="T24" fmla="*/ 4420 w 1447"/>
                <a:gd name="T25" fmla="*/ 1176 h 1011"/>
                <a:gd name="T26" fmla="*/ 1913 w 1447"/>
                <a:gd name="T27" fmla="*/ 1287 h 1011"/>
                <a:gd name="T28" fmla="*/ 614 w 1447"/>
                <a:gd name="T29" fmla="*/ 1208 h 1011"/>
                <a:gd name="T30" fmla="*/ 202 w 1447"/>
                <a:gd name="T31" fmla="*/ 956 h 1011"/>
                <a:gd name="T32" fmla="*/ 202 w 1447"/>
                <a:gd name="T33" fmla="*/ 696 h 1011"/>
                <a:gd name="T34" fmla="*/ 0 w 1447"/>
                <a:gd name="T35" fmla="*/ 483 h 1011"/>
                <a:gd name="T36" fmla="*/ 1956 w 1447"/>
                <a:gd name="T37" fmla="*/ 131 h 1011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447"/>
                <a:gd name="T58" fmla="*/ 0 h 1011"/>
                <a:gd name="T59" fmla="*/ 1447 w 1447"/>
                <a:gd name="T60" fmla="*/ 1011 h 1011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447" h="1011">
                  <a:moveTo>
                    <a:pt x="447" y="103"/>
                  </a:moveTo>
                  <a:lnTo>
                    <a:pt x="507" y="29"/>
                  </a:lnTo>
                  <a:lnTo>
                    <a:pt x="777" y="34"/>
                  </a:lnTo>
                  <a:lnTo>
                    <a:pt x="968" y="0"/>
                  </a:lnTo>
                  <a:lnTo>
                    <a:pt x="1210" y="122"/>
                  </a:lnTo>
                  <a:lnTo>
                    <a:pt x="1331" y="88"/>
                  </a:lnTo>
                  <a:lnTo>
                    <a:pt x="1396" y="103"/>
                  </a:lnTo>
                  <a:lnTo>
                    <a:pt x="1410" y="402"/>
                  </a:lnTo>
                  <a:lnTo>
                    <a:pt x="1447" y="450"/>
                  </a:lnTo>
                  <a:lnTo>
                    <a:pt x="1336" y="683"/>
                  </a:lnTo>
                  <a:lnTo>
                    <a:pt x="1215" y="523"/>
                  </a:lnTo>
                  <a:lnTo>
                    <a:pt x="1182" y="606"/>
                  </a:lnTo>
                  <a:lnTo>
                    <a:pt x="1010" y="924"/>
                  </a:lnTo>
                  <a:lnTo>
                    <a:pt x="437" y="1011"/>
                  </a:lnTo>
                  <a:lnTo>
                    <a:pt x="140" y="949"/>
                  </a:lnTo>
                  <a:lnTo>
                    <a:pt x="46" y="751"/>
                  </a:lnTo>
                  <a:lnTo>
                    <a:pt x="46" y="547"/>
                  </a:lnTo>
                  <a:lnTo>
                    <a:pt x="0" y="378"/>
                  </a:lnTo>
                  <a:lnTo>
                    <a:pt x="447" y="103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en-US" sz="1662" b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pic>
        <p:nvPicPr>
          <p:cNvPr id="39955" name="Picture 47" descr="j019986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5800" y="1592873"/>
            <a:ext cx="933450" cy="690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6" name="Picture 48" descr="j023992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4300" y="1592874"/>
            <a:ext cx="1062404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57" name="Picture 49" descr="BS01739_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55231" y="1626580"/>
            <a:ext cx="1151792" cy="35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58" name="Text Box 50"/>
          <p:cNvSpPr txBox="1">
            <a:spLocks noChangeArrowheads="1"/>
          </p:cNvSpPr>
          <p:nvPr/>
        </p:nvSpPr>
        <p:spPr bwMode="auto">
          <a:xfrm>
            <a:off x="2911216" y="1263164"/>
            <a:ext cx="540534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근원지</a:t>
            </a:r>
          </a:p>
        </p:txBody>
      </p:sp>
      <p:sp>
        <p:nvSpPr>
          <p:cNvPr id="39959" name="Text Box 51"/>
          <p:cNvSpPr txBox="1">
            <a:spLocks noChangeArrowheads="1"/>
          </p:cNvSpPr>
          <p:nvPr/>
        </p:nvSpPr>
        <p:spPr bwMode="auto">
          <a:xfrm>
            <a:off x="5992183" y="1279284"/>
            <a:ext cx="540534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목적지</a:t>
            </a:r>
          </a:p>
        </p:txBody>
      </p:sp>
      <p:sp>
        <p:nvSpPr>
          <p:cNvPr id="39960" name="Text Box 52"/>
          <p:cNvSpPr txBox="1">
            <a:spLocks noChangeArrowheads="1"/>
          </p:cNvSpPr>
          <p:nvPr/>
        </p:nvSpPr>
        <p:spPr bwMode="auto">
          <a:xfrm>
            <a:off x="4367071" y="1358415"/>
            <a:ext cx="540534" cy="23436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라우터</a:t>
            </a:r>
          </a:p>
        </p:txBody>
      </p:sp>
      <p:sp>
        <p:nvSpPr>
          <p:cNvPr id="39961" name="Text Box 53"/>
          <p:cNvSpPr txBox="1">
            <a:spLocks noChangeArrowheads="1"/>
          </p:cNvSpPr>
          <p:nvPr/>
        </p:nvSpPr>
        <p:spPr bwMode="auto">
          <a:xfrm>
            <a:off x="4750307" y="2139464"/>
            <a:ext cx="659155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Internet</a:t>
            </a:r>
          </a:p>
        </p:txBody>
      </p:sp>
      <p:sp>
        <p:nvSpPr>
          <p:cNvPr id="39962" name="Line 54"/>
          <p:cNvSpPr>
            <a:spLocks noChangeShapeType="1"/>
          </p:cNvSpPr>
          <p:nvPr/>
        </p:nvSpPr>
        <p:spPr bwMode="auto">
          <a:xfrm flipV="1">
            <a:off x="3431331" y="1825872"/>
            <a:ext cx="723900" cy="156797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3" name="Line 55"/>
          <p:cNvSpPr>
            <a:spLocks noChangeShapeType="1"/>
          </p:cNvSpPr>
          <p:nvPr/>
        </p:nvSpPr>
        <p:spPr bwMode="auto">
          <a:xfrm>
            <a:off x="4336904" y="1638324"/>
            <a:ext cx="694592" cy="156797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4" name="Rectangle 56"/>
          <p:cNvSpPr>
            <a:spLocks noChangeArrowheads="1"/>
          </p:cNvSpPr>
          <p:nvPr/>
        </p:nvSpPr>
        <p:spPr bwMode="auto">
          <a:xfrm>
            <a:off x="4495200" y="4560280"/>
            <a:ext cx="353157" cy="39125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L2</a:t>
            </a:r>
          </a:p>
        </p:txBody>
      </p:sp>
      <p:sp>
        <p:nvSpPr>
          <p:cNvPr id="39965" name="Rectangle 57"/>
          <p:cNvSpPr>
            <a:spLocks noChangeArrowheads="1"/>
          </p:cNvSpPr>
          <p:nvPr/>
        </p:nvSpPr>
        <p:spPr bwMode="auto">
          <a:xfrm>
            <a:off x="4495200" y="4170488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L3</a:t>
            </a:r>
          </a:p>
        </p:txBody>
      </p:sp>
      <p:sp>
        <p:nvSpPr>
          <p:cNvPr id="39966" name="Rectangle 58"/>
          <p:cNvSpPr>
            <a:spLocks noChangeArrowheads="1"/>
          </p:cNvSpPr>
          <p:nvPr/>
        </p:nvSpPr>
        <p:spPr bwMode="auto">
          <a:xfrm>
            <a:off x="4495200" y="4951538"/>
            <a:ext cx="353157" cy="38979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L1</a:t>
            </a:r>
          </a:p>
        </p:txBody>
      </p:sp>
      <p:sp>
        <p:nvSpPr>
          <p:cNvPr id="39967" name="Line 59"/>
          <p:cNvSpPr>
            <a:spLocks noChangeShapeType="1"/>
          </p:cNvSpPr>
          <p:nvPr/>
        </p:nvSpPr>
        <p:spPr bwMode="auto">
          <a:xfrm>
            <a:off x="3164627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8" name="Line 60"/>
          <p:cNvSpPr>
            <a:spLocks noChangeShapeType="1"/>
          </p:cNvSpPr>
          <p:nvPr/>
        </p:nvSpPr>
        <p:spPr bwMode="auto">
          <a:xfrm>
            <a:off x="3164627" y="5575789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69" name="Line 61"/>
          <p:cNvSpPr>
            <a:spLocks noChangeShapeType="1"/>
          </p:cNvSpPr>
          <p:nvPr/>
        </p:nvSpPr>
        <p:spPr bwMode="auto">
          <a:xfrm>
            <a:off x="4583120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0" name="Line 62"/>
          <p:cNvSpPr>
            <a:spLocks noChangeShapeType="1"/>
          </p:cNvSpPr>
          <p:nvPr/>
        </p:nvSpPr>
        <p:spPr bwMode="auto">
          <a:xfrm>
            <a:off x="4760431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1" name="Line 63"/>
          <p:cNvSpPr>
            <a:spLocks noChangeShapeType="1"/>
          </p:cNvSpPr>
          <p:nvPr/>
        </p:nvSpPr>
        <p:spPr bwMode="auto">
          <a:xfrm>
            <a:off x="4760431" y="5575789"/>
            <a:ext cx="1418492" cy="0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2" name="Line 64"/>
          <p:cNvSpPr>
            <a:spLocks noChangeShapeType="1"/>
          </p:cNvSpPr>
          <p:nvPr/>
        </p:nvSpPr>
        <p:spPr bwMode="auto">
          <a:xfrm>
            <a:off x="6178923" y="5341327"/>
            <a:ext cx="0" cy="234462"/>
          </a:xfrm>
          <a:prstGeom prst="line">
            <a:avLst/>
          </a:prstGeom>
          <a:noFill/>
          <a:ln w="19050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3" name="Text Box 65"/>
          <p:cNvSpPr txBox="1">
            <a:spLocks noChangeArrowheads="1"/>
          </p:cNvSpPr>
          <p:nvPr/>
        </p:nvSpPr>
        <p:spPr bwMode="auto">
          <a:xfrm>
            <a:off x="3419430" y="5186000"/>
            <a:ext cx="837089" cy="234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정보의 흐름</a:t>
            </a:r>
          </a:p>
        </p:txBody>
      </p:sp>
      <p:sp>
        <p:nvSpPr>
          <p:cNvPr id="39974" name="Line 86"/>
          <p:cNvSpPr>
            <a:spLocks noChangeShapeType="1"/>
          </p:cNvSpPr>
          <p:nvPr/>
        </p:nvSpPr>
        <p:spPr bwMode="auto">
          <a:xfrm>
            <a:off x="948966" y="2686050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5" name="Line 87"/>
          <p:cNvSpPr>
            <a:spLocks noChangeShapeType="1"/>
          </p:cNvSpPr>
          <p:nvPr/>
        </p:nvSpPr>
        <p:spPr bwMode="auto">
          <a:xfrm>
            <a:off x="683731" y="4872404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6" name="Line 88"/>
          <p:cNvSpPr>
            <a:spLocks noChangeShapeType="1"/>
          </p:cNvSpPr>
          <p:nvPr/>
        </p:nvSpPr>
        <p:spPr bwMode="auto">
          <a:xfrm>
            <a:off x="1642092" y="2924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7" name="Line 89"/>
          <p:cNvSpPr>
            <a:spLocks noChangeShapeType="1"/>
          </p:cNvSpPr>
          <p:nvPr/>
        </p:nvSpPr>
        <p:spPr bwMode="auto">
          <a:xfrm>
            <a:off x="1869227" y="3305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8" name="Line 90"/>
          <p:cNvSpPr>
            <a:spLocks noChangeShapeType="1"/>
          </p:cNvSpPr>
          <p:nvPr/>
        </p:nvSpPr>
        <p:spPr bwMode="auto">
          <a:xfrm>
            <a:off x="2102223" y="3701565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79" name="Line 91"/>
          <p:cNvSpPr>
            <a:spLocks noChangeShapeType="1"/>
          </p:cNvSpPr>
          <p:nvPr/>
        </p:nvSpPr>
        <p:spPr bwMode="auto">
          <a:xfrm>
            <a:off x="2339615" y="4076703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0" name="Line 92"/>
          <p:cNvSpPr>
            <a:spLocks noChangeShapeType="1"/>
          </p:cNvSpPr>
          <p:nvPr/>
        </p:nvSpPr>
        <p:spPr bwMode="auto">
          <a:xfrm>
            <a:off x="2578473" y="4467961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1" name="Line 93"/>
          <p:cNvSpPr>
            <a:spLocks noChangeShapeType="1"/>
          </p:cNvSpPr>
          <p:nvPr/>
        </p:nvSpPr>
        <p:spPr bwMode="auto">
          <a:xfrm>
            <a:off x="2810004" y="4872404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82" name="Rectangle 94"/>
          <p:cNvSpPr>
            <a:spLocks noChangeArrowheads="1"/>
          </p:cNvSpPr>
          <p:nvPr/>
        </p:nvSpPr>
        <p:spPr bwMode="auto">
          <a:xfrm>
            <a:off x="6798781" y="2686050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3" name="Rectangle 95"/>
          <p:cNvSpPr>
            <a:spLocks noChangeArrowheads="1"/>
          </p:cNvSpPr>
          <p:nvPr/>
        </p:nvSpPr>
        <p:spPr bwMode="auto">
          <a:xfrm>
            <a:off x="6798781" y="3075843"/>
            <a:ext cx="690196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L7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4" name="Rectangle 96"/>
          <p:cNvSpPr>
            <a:spLocks noChangeArrowheads="1"/>
          </p:cNvSpPr>
          <p:nvPr/>
        </p:nvSpPr>
        <p:spPr bwMode="auto">
          <a:xfrm>
            <a:off x="7488977" y="30758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H6</a:t>
            </a:r>
          </a:p>
        </p:txBody>
      </p:sp>
      <p:sp>
        <p:nvSpPr>
          <p:cNvPr id="39985" name="Rectangle 97"/>
          <p:cNvSpPr>
            <a:spLocks noChangeArrowheads="1"/>
          </p:cNvSpPr>
          <p:nvPr/>
        </p:nvSpPr>
        <p:spPr bwMode="auto">
          <a:xfrm>
            <a:off x="6798781" y="3467100"/>
            <a:ext cx="92465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L6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6" name="Rectangle 98"/>
          <p:cNvSpPr>
            <a:spLocks noChangeArrowheads="1"/>
          </p:cNvSpPr>
          <p:nvPr/>
        </p:nvSpPr>
        <p:spPr bwMode="auto">
          <a:xfrm>
            <a:off x="7723438" y="3467100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H5</a:t>
            </a:r>
          </a:p>
        </p:txBody>
      </p:sp>
      <p:sp>
        <p:nvSpPr>
          <p:cNvPr id="39987" name="Rectangle 99"/>
          <p:cNvSpPr>
            <a:spLocks noChangeArrowheads="1"/>
          </p:cNvSpPr>
          <p:nvPr/>
        </p:nvSpPr>
        <p:spPr bwMode="auto">
          <a:xfrm>
            <a:off x="6798781" y="3856892"/>
            <a:ext cx="1159119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L5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88" name="Rectangle 100"/>
          <p:cNvSpPr>
            <a:spLocks noChangeArrowheads="1"/>
          </p:cNvSpPr>
          <p:nvPr/>
        </p:nvSpPr>
        <p:spPr bwMode="auto">
          <a:xfrm>
            <a:off x="7957900" y="3856892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H4</a:t>
            </a:r>
          </a:p>
        </p:txBody>
      </p:sp>
      <p:sp>
        <p:nvSpPr>
          <p:cNvPr id="39989" name="Rectangle 101"/>
          <p:cNvSpPr>
            <a:spLocks noChangeArrowheads="1"/>
          </p:cNvSpPr>
          <p:nvPr/>
        </p:nvSpPr>
        <p:spPr bwMode="auto">
          <a:xfrm>
            <a:off x="6798781" y="4248150"/>
            <a:ext cx="1393580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L4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0" name="Rectangle 102"/>
          <p:cNvSpPr>
            <a:spLocks noChangeArrowheads="1"/>
          </p:cNvSpPr>
          <p:nvPr/>
        </p:nvSpPr>
        <p:spPr bwMode="auto">
          <a:xfrm>
            <a:off x="8192365" y="4248150"/>
            <a:ext cx="232997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H3</a:t>
            </a:r>
          </a:p>
        </p:txBody>
      </p:sp>
      <p:sp>
        <p:nvSpPr>
          <p:cNvPr id="39991" name="Rectangle 103"/>
          <p:cNvSpPr>
            <a:spLocks noChangeArrowheads="1"/>
          </p:cNvSpPr>
          <p:nvPr/>
        </p:nvSpPr>
        <p:spPr bwMode="auto">
          <a:xfrm>
            <a:off x="6798784" y="4637943"/>
            <a:ext cx="1626577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L3 </a:t>
            </a:r>
            <a:r>
              <a:rPr lang="ko-KR" altLang="en-US" sz="923" b="0">
                <a:latin typeface="바탕체" pitchFamily="17" charset="-127"/>
                <a:ea typeface="바탕체" pitchFamily="17" charset="-127"/>
              </a:rPr>
              <a:t>데이터</a:t>
            </a:r>
          </a:p>
        </p:txBody>
      </p:sp>
      <p:sp>
        <p:nvSpPr>
          <p:cNvPr id="39992" name="Rectangle 104"/>
          <p:cNvSpPr>
            <a:spLocks noChangeArrowheads="1"/>
          </p:cNvSpPr>
          <p:nvPr/>
        </p:nvSpPr>
        <p:spPr bwMode="auto">
          <a:xfrm>
            <a:off x="8425358" y="4637943"/>
            <a:ext cx="234462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H2</a:t>
            </a:r>
          </a:p>
        </p:txBody>
      </p:sp>
      <p:sp>
        <p:nvSpPr>
          <p:cNvPr id="39993" name="Rectangle 105"/>
          <p:cNvSpPr>
            <a:spLocks noChangeArrowheads="1"/>
          </p:cNvSpPr>
          <p:nvPr/>
        </p:nvSpPr>
        <p:spPr bwMode="auto">
          <a:xfrm>
            <a:off x="6533549" y="5029200"/>
            <a:ext cx="2126274" cy="23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1 0 1 0 0 0 1 </a:t>
            </a:r>
            <a:r>
              <a:rPr lang="en-US" altLang="ko-KR" sz="923" b="0">
                <a:latin typeface="Times New Roman" pitchFamily="18" charset="0"/>
                <a:ea typeface="바탕체" pitchFamily="17" charset="-127"/>
              </a:rPr>
              <a:t>…</a:t>
            </a: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 0 0 0 1 0 </a:t>
            </a:r>
          </a:p>
        </p:txBody>
      </p:sp>
      <p:sp>
        <p:nvSpPr>
          <p:cNvPr id="39994" name="Rectangle 106"/>
          <p:cNvSpPr>
            <a:spLocks noChangeArrowheads="1"/>
          </p:cNvSpPr>
          <p:nvPr/>
        </p:nvSpPr>
        <p:spPr bwMode="auto">
          <a:xfrm>
            <a:off x="6533546" y="4637943"/>
            <a:ext cx="265235" cy="2344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923" b="0">
                <a:latin typeface="바탕체" pitchFamily="17" charset="-127"/>
                <a:ea typeface="바탕체" pitchFamily="17" charset="-127"/>
              </a:rPr>
              <a:t>T2</a:t>
            </a:r>
          </a:p>
        </p:txBody>
      </p:sp>
      <p:sp>
        <p:nvSpPr>
          <p:cNvPr id="39995" name="Line 107"/>
          <p:cNvSpPr>
            <a:spLocks noChangeShapeType="1"/>
          </p:cNvSpPr>
          <p:nvPr/>
        </p:nvSpPr>
        <p:spPr bwMode="auto">
          <a:xfrm>
            <a:off x="6798781" y="2686050"/>
            <a:ext cx="0" cy="2186354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6" name="Line 108"/>
          <p:cNvSpPr>
            <a:spLocks noChangeShapeType="1"/>
          </p:cNvSpPr>
          <p:nvPr/>
        </p:nvSpPr>
        <p:spPr bwMode="auto">
          <a:xfrm>
            <a:off x="6533546" y="4872404"/>
            <a:ext cx="0" cy="234462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7" name="Line 109"/>
          <p:cNvSpPr>
            <a:spLocks noChangeShapeType="1"/>
          </p:cNvSpPr>
          <p:nvPr/>
        </p:nvSpPr>
        <p:spPr bwMode="auto">
          <a:xfrm>
            <a:off x="7490443" y="2924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8" name="Line 110"/>
          <p:cNvSpPr>
            <a:spLocks noChangeShapeType="1"/>
          </p:cNvSpPr>
          <p:nvPr/>
        </p:nvSpPr>
        <p:spPr bwMode="auto">
          <a:xfrm>
            <a:off x="7717577" y="3305911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39999" name="Line 111"/>
          <p:cNvSpPr>
            <a:spLocks noChangeShapeType="1"/>
          </p:cNvSpPr>
          <p:nvPr/>
        </p:nvSpPr>
        <p:spPr bwMode="auto">
          <a:xfrm>
            <a:off x="7950573" y="3701565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0" name="Line 112"/>
          <p:cNvSpPr>
            <a:spLocks noChangeShapeType="1"/>
          </p:cNvSpPr>
          <p:nvPr/>
        </p:nvSpPr>
        <p:spPr bwMode="auto">
          <a:xfrm>
            <a:off x="8189431" y="4076703"/>
            <a:ext cx="0" cy="15679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1" name="Line 113"/>
          <p:cNvSpPr>
            <a:spLocks noChangeShapeType="1"/>
          </p:cNvSpPr>
          <p:nvPr/>
        </p:nvSpPr>
        <p:spPr bwMode="auto">
          <a:xfrm>
            <a:off x="8426823" y="4467961"/>
            <a:ext cx="0" cy="155331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2" name="Line 114"/>
          <p:cNvSpPr>
            <a:spLocks noChangeShapeType="1"/>
          </p:cNvSpPr>
          <p:nvPr/>
        </p:nvSpPr>
        <p:spPr bwMode="auto">
          <a:xfrm>
            <a:off x="8659820" y="4872404"/>
            <a:ext cx="0" cy="156796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 sz="1108"/>
          </a:p>
        </p:txBody>
      </p:sp>
      <p:sp>
        <p:nvSpPr>
          <p:cNvPr id="40003" name="Freeform 115"/>
          <p:cNvSpPr>
            <a:spLocks/>
          </p:cNvSpPr>
          <p:nvPr/>
        </p:nvSpPr>
        <p:spPr bwMode="auto">
          <a:xfrm>
            <a:off x="3431330" y="2606923"/>
            <a:ext cx="2480896" cy="2891203"/>
          </a:xfrm>
          <a:custGeom>
            <a:avLst/>
            <a:gdLst>
              <a:gd name="T0" fmla="*/ 0 w 1344"/>
              <a:gd name="T1" fmla="*/ 0 h 1776"/>
              <a:gd name="T2" fmla="*/ 0 w 1344"/>
              <a:gd name="T3" fmla="*/ 2147483647 h 1776"/>
              <a:gd name="T4" fmla="*/ 2147483647 w 1344"/>
              <a:gd name="T5" fmla="*/ 2147483647 h 1776"/>
              <a:gd name="T6" fmla="*/ 2147483647 w 1344"/>
              <a:gd name="T7" fmla="*/ 2147483647 h 1776"/>
              <a:gd name="T8" fmla="*/ 2147483647 w 1344"/>
              <a:gd name="T9" fmla="*/ 2147483647 h 1776"/>
              <a:gd name="T10" fmla="*/ 2147483647 w 1344"/>
              <a:gd name="T11" fmla="*/ 2147483647 h 1776"/>
              <a:gd name="T12" fmla="*/ 2147483647 w 1344"/>
              <a:gd name="T13" fmla="*/ 2147483647 h 1776"/>
              <a:gd name="T14" fmla="*/ 2147483647 w 1344"/>
              <a:gd name="T15" fmla="*/ 0 h 17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344"/>
              <a:gd name="T25" fmla="*/ 0 h 1776"/>
              <a:gd name="T26" fmla="*/ 1344 w 1344"/>
              <a:gd name="T27" fmla="*/ 1776 h 17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344" h="1776">
                <a:moveTo>
                  <a:pt x="0" y="0"/>
                </a:moveTo>
                <a:lnTo>
                  <a:pt x="0" y="1776"/>
                </a:lnTo>
                <a:lnTo>
                  <a:pt x="528" y="1776"/>
                </a:lnTo>
                <a:lnTo>
                  <a:pt x="528" y="912"/>
                </a:lnTo>
                <a:lnTo>
                  <a:pt x="816" y="912"/>
                </a:lnTo>
                <a:lnTo>
                  <a:pt x="816" y="1776"/>
                </a:lnTo>
                <a:lnTo>
                  <a:pt x="1344" y="1776"/>
                </a:lnTo>
                <a:lnTo>
                  <a:pt x="1344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ko-KR" altLang="en-US" sz="1662" b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004" name="Line 116"/>
          <p:cNvSpPr>
            <a:spLocks noChangeShapeType="1"/>
          </p:cNvSpPr>
          <p:nvPr/>
        </p:nvSpPr>
        <p:spPr bwMode="auto">
          <a:xfrm>
            <a:off x="5202980" y="5498123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5" name="Line 117"/>
          <p:cNvSpPr>
            <a:spLocks noChangeShapeType="1"/>
          </p:cNvSpPr>
          <p:nvPr/>
        </p:nvSpPr>
        <p:spPr bwMode="auto">
          <a:xfrm>
            <a:off x="3696565" y="5498123"/>
            <a:ext cx="266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6" name="Line 118"/>
          <p:cNvSpPr>
            <a:spLocks noChangeShapeType="1"/>
          </p:cNvSpPr>
          <p:nvPr/>
        </p:nvSpPr>
        <p:spPr bwMode="auto">
          <a:xfrm>
            <a:off x="3431327" y="3701561"/>
            <a:ext cx="0" cy="2344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7" name="Line 119"/>
          <p:cNvSpPr>
            <a:spLocks noChangeShapeType="1"/>
          </p:cNvSpPr>
          <p:nvPr/>
        </p:nvSpPr>
        <p:spPr bwMode="auto">
          <a:xfrm flipV="1">
            <a:off x="5912223" y="3856896"/>
            <a:ext cx="0" cy="31359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40008" name="Line 120"/>
          <p:cNvSpPr>
            <a:spLocks noChangeShapeType="1"/>
          </p:cNvSpPr>
          <p:nvPr/>
        </p:nvSpPr>
        <p:spPr bwMode="auto">
          <a:xfrm flipV="1">
            <a:off x="5912223" y="2606920"/>
            <a:ext cx="0" cy="156796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ko-KR" altLang="en-US" sz="1108"/>
          </a:p>
        </p:txBody>
      </p:sp>
      <p:sp>
        <p:nvSpPr>
          <p:cNvPr id="98" name="Rectangle 30"/>
          <p:cNvSpPr txBox="1">
            <a:spLocks noChangeArrowheads="1"/>
          </p:cNvSpPr>
          <p:nvPr/>
        </p:nvSpPr>
        <p:spPr bwMode="auto">
          <a:xfrm>
            <a:off x="445824" y="290702"/>
            <a:ext cx="8134350" cy="539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68288" indent="-268288" algn="l" rtl="0" eaLnBrk="0" fontAlgn="base" hangingPunct="0">
              <a:spcBef>
                <a:spcPct val="0"/>
              </a:spcBef>
              <a:spcAft>
                <a:spcPct val="25000"/>
              </a:spcAft>
              <a:buSzPct val="120000"/>
              <a:buBlip>
                <a:blip r:embed="rId6"/>
              </a:buBlip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3888" indent="-176213" algn="l" rtl="0" eaLnBrk="0" fontAlgn="base" hangingPunct="0">
              <a:spcBef>
                <a:spcPct val="0"/>
              </a:spcBef>
              <a:spcAft>
                <a:spcPct val="2500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1413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549400" indent="-228600" algn="l" rtl="0" eaLnBrk="0" fontAlgn="base" hangingPunct="0">
              <a:spcBef>
                <a:spcPct val="0"/>
              </a:spcBef>
              <a:spcAft>
                <a:spcPct val="25000"/>
              </a:spcAft>
              <a:buFont typeface="돋움" pitchFamily="50" charset="-127"/>
              <a:buChar char="▫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957388" indent="-228600" algn="l" rtl="0" eaLnBrk="0" fontAlgn="base" hangingPunct="0">
              <a:spcBef>
                <a:spcPct val="0"/>
              </a:spcBef>
              <a:spcAft>
                <a:spcPct val="2500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4145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8717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3289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786188" indent="-228600" algn="l" rtl="0" fontAlgn="base">
              <a:spcBef>
                <a:spcPct val="0"/>
              </a:spcBef>
              <a:spcAft>
                <a:spcPct val="25000"/>
              </a:spcAft>
              <a:buChar char="»"/>
              <a:defRPr kumimoji="1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00000"/>
              </a:lnSpc>
              <a:buFontTx/>
              <a:buNone/>
            </a:pPr>
            <a:endParaRPr lang="en-US" altLang="ko-KR" sz="3600" kern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42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495027" y="614831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 체계와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</a:t>
            </a:r>
            <a:endParaRPr lang="ko-KR" altLang="en-US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495027" y="1379306"/>
          <a:ext cx="8258928" cy="43222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2240"/>
                <a:gridCol w="3348344"/>
                <a:gridCol w="3348344"/>
              </a:tblGrid>
              <a:tr h="6984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통신체계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프로토콜  종류</a:t>
                      </a:r>
                      <a:r>
                        <a:rPr lang="en-US" altLang="ko-KR" sz="2000" b="1" baseline="0" dirty="0" smtClean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 smtClean="0">
                          <a:solidFill>
                            <a:schemeClr val="tx1"/>
                          </a:solidFill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용도</a:t>
                      </a:r>
                      <a:endParaRPr lang="ko-KR" altLang="en-US" sz="2000" b="1" dirty="0">
                        <a:solidFill>
                          <a:schemeClr val="tx1"/>
                        </a:solidFill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TCP/IP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HTTP,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Telnet, TCP, UDP…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인터넷과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IPX/SPX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IPX, SPX, NPC…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Novel 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사가 개발 및 판매하는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Netware 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시스템에서 사용 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Appltalk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DDP, RTMP, ATP…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Apple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 제품의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에서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73552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DECnet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DPR,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NSP, SCP…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구</a:t>
                      </a:r>
                      <a:r>
                        <a:rPr lang="ko-KR" alt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미니컴퓨터에서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  <a:tr h="6817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XNS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IDP, SPP, PEP…</a:t>
                      </a:r>
                      <a:endParaRPr lang="ko-KR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Xerox </a:t>
                      </a:r>
                      <a:r>
                        <a:rPr lang="ko-KR" altLang="en-US" sz="160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사의 네트워크에 사용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7" marR="91457" marT="45717" marB="45717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04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Rectangle 18"/>
          <p:cNvSpPr>
            <a:spLocks noChangeArrowheads="1"/>
          </p:cNvSpPr>
          <p:nvPr/>
        </p:nvSpPr>
        <p:spPr bwMode="auto">
          <a:xfrm>
            <a:off x="134244" y="4347070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</a:t>
            </a:r>
          </a:p>
        </p:txBody>
      </p: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1213744" y="4970958"/>
            <a:ext cx="2879725" cy="1350962"/>
            <a:chOff x="2609" y="1125"/>
            <a:chExt cx="1814" cy="851"/>
          </a:xfrm>
        </p:grpSpPr>
        <p:grpSp>
          <p:nvGrpSpPr>
            <p:cNvPr id="5" name="Group 20"/>
            <p:cNvGrpSpPr>
              <a:grpSpLocks/>
            </p:cNvGrpSpPr>
            <p:nvPr/>
          </p:nvGrpSpPr>
          <p:grpSpPr bwMode="auto">
            <a:xfrm>
              <a:off x="3580" y="1125"/>
              <a:ext cx="843" cy="812"/>
              <a:chOff x="2479" y="2359"/>
              <a:chExt cx="551" cy="549"/>
            </a:xfrm>
          </p:grpSpPr>
          <p:sp>
            <p:nvSpPr>
              <p:cNvPr id="9" name="Oval 21"/>
              <p:cNvSpPr>
                <a:spLocks noChangeArrowheads="1"/>
              </p:cNvSpPr>
              <p:nvPr/>
            </p:nvSpPr>
            <p:spPr bwMode="auto">
              <a:xfrm rot="1237137">
                <a:off x="2712" y="2590"/>
                <a:ext cx="107" cy="111"/>
              </a:xfrm>
              <a:prstGeom prst="ellipse">
                <a:avLst/>
              </a:prstGeom>
              <a:gradFill rotWithShape="0">
                <a:gsLst>
                  <a:gs pos="0">
                    <a:srgbClr val="8FA5C5"/>
                  </a:gs>
                  <a:gs pos="100000">
                    <a:srgbClr val="07387F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Line 22"/>
              <p:cNvSpPr>
                <a:spLocks noChangeShapeType="1"/>
              </p:cNvSpPr>
              <p:nvPr/>
            </p:nvSpPr>
            <p:spPr bwMode="auto">
              <a:xfrm rot="1237137" flipH="1">
                <a:off x="2763" y="2387"/>
                <a:ext cx="1" cy="516"/>
              </a:xfrm>
              <a:prstGeom prst="lin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1" name="Oval 23"/>
              <p:cNvSpPr>
                <a:spLocks noChangeArrowheads="1"/>
              </p:cNvSpPr>
              <p:nvPr/>
            </p:nvSpPr>
            <p:spPr bwMode="auto">
              <a:xfrm rot="1237137">
                <a:off x="2671" y="2590"/>
                <a:ext cx="187" cy="111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Oval 24"/>
              <p:cNvSpPr>
                <a:spLocks noChangeArrowheads="1"/>
              </p:cNvSpPr>
              <p:nvPr/>
            </p:nvSpPr>
            <p:spPr bwMode="auto">
              <a:xfrm rot="1237137">
                <a:off x="2562" y="2590"/>
                <a:ext cx="406" cy="111"/>
              </a:xfrm>
              <a:prstGeom prst="ellipse">
                <a:avLst/>
              </a:pr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Arc 25"/>
              <p:cNvSpPr>
                <a:spLocks/>
              </p:cNvSpPr>
              <p:nvPr/>
            </p:nvSpPr>
            <p:spPr bwMode="auto">
              <a:xfrm rot="1237137" flipV="1">
                <a:off x="2479" y="2624"/>
                <a:ext cx="511" cy="207"/>
              </a:xfrm>
              <a:custGeom>
                <a:avLst/>
                <a:gdLst>
                  <a:gd name="T0" fmla="*/ 0 w 42169"/>
                  <a:gd name="T1" fmla="*/ 0 h 21600"/>
                  <a:gd name="T2" fmla="*/ 0 w 42169"/>
                  <a:gd name="T3" fmla="*/ 0 h 21600"/>
                  <a:gd name="T4" fmla="*/ 0 w 4216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169"/>
                  <a:gd name="T10" fmla="*/ 0 h 21600"/>
                  <a:gd name="T11" fmla="*/ 42169 w 4216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169" h="21600" fill="none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</a:path>
                  <a:path w="42169" h="21600" stroke="0" extrusionOk="0">
                    <a:moveTo>
                      <a:pt x="-1" y="16717"/>
                    </a:moveTo>
                    <a:cubicBezTo>
                      <a:pt x="2271" y="6929"/>
                      <a:pt x="10992" y="-1"/>
                      <a:pt x="21041" y="0"/>
                    </a:cubicBezTo>
                    <a:cubicBezTo>
                      <a:pt x="31240" y="0"/>
                      <a:pt x="40049" y="7134"/>
                      <a:pt x="42169" y="17110"/>
                    </a:cubicBezTo>
                    <a:lnTo>
                      <a:pt x="21041" y="21600"/>
                    </a:lnTo>
                    <a:lnTo>
                      <a:pt x="-1" y="16717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4" name="Arc 26"/>
              <p:cNvSpPr>
                <a:spLocks/>
              </p:cNvSpPr>
              <p:nvPr/>
            </p:nvSpPr>
            <p:spPr bwMode="auto">
              <a:xfrm rot="1237137" flipV="1">
                <a:off x="2514" y="2701"/>
                <a:ext cx="381" cy="207"/>
              </a:xfrm>
              <a:custGeom>
                <a:avLst/>
                <a:gdLst>
                  <a:gd name="T0" fmla="*/ 0 w 34362"/>
                  <a:gd name="T1" fmla="*/ 0 h 21600"/>
                  <a:gd name="T2" fmla="*/ 0 w 34362"/>
                  <a:gd name="T3" fmla="*/ 0 h 21600"/>
                  <a:gd name="T4" fmla="*/ 0 w 3436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362"/>
                  <a:gd name="T10" fmla="*/ 0 h 21600"/>
                  <a:gd name="T11" fmla="*/ 34362 w 3436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362" h="21600" fill="none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</a:path>
                  <a:path w="34362" h="21600" stroke="0" extrusionOk="0">
                    <a:moveTo>
                      <a:pt x="-1" y="8912"/>
                    </a:moveTo>
                    <a:cubicBezTo>
                      <a:pt x="4063" y="3313"/>
                      <a:pt x="10562" y="-1"/>
                      <a:pt x="17481" y="0"/>
                    </a:cubicBezTo>
                    <a:cubicBezTo>
                      <a:pt x="24050" y="0"/>
                      <a:pt x="30263" y="2990"/>
                      <a:pt x="34362" y="8124"/>
                    </a:cubicBezTo>
                    <a:lnTo>
                      <a:pt x="17481" y="21600"/>
                    </a:lnTo>
                    <a:lnTo>
                      <a:pt x="-1" y="8912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5" name="Arc 27"/>
              <p:cNvSpPr>
                <a:spLocks/>
              </p:cNvSpPr>
              <p:nvPr/>
            </p:nvSpPr>
            <p:spPr bwMode="auto">
              <a:xfrm rot="1237137" flipV="1">
                <a:off x="2565" y="2447"/>
                <a:ext cx="465" cy="207"/>
              </a:xfrm>
              <a:custGeom>
                <a:avLst/>
                <a:gdLst>
                  <a:gd name="T0" fmla="*/ 0 w 38373"/>
                  <a:gd name="T1" fmla="*/ 0 h 21600"/>
                  <a:gd name="T2" fmla="*/ 0 w 38373"/>
                  <a:gd name="T3" fmla="*/ 0 h 21600"/>
                  <a:gd name="T4" fmla="*/ 0 w 383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8373"/>
                  <a:gd name="T10" fmla="*/ 0 h 21600"/>
                  <a:gd name="T11" fmla="*/ 38373 w 383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8373" h="21600" fill="none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</a:path>
                  <a:path w="38373" h="21600" stroke="0" extrusionOk="0">
                    <a:moveTo>
                      <a:pt x="-1" y="12353"/>
                    </a:moveTo>
                    <a:cubicBezTo>
                      <a:pt x="3573" y="4809"/>
                      <a:pt x="11173" y="-1"/>
                      <a:pt x="19521" y="0"/>
                    </a:cubicBezTo>
                    <a:cubicBezTo>
                      <a:pt x="27343" y="0"/>
                      <a:pt x="34554" y="4229"/>
                      <a:pt x="38373" y="11056"/>
                    </a:cubicBezTo>
                    <a:lnTo>
                      <a:pt x="19521" y="21600"/>
                    </a:lnTo>
                    <a:lnTo>
                      <a:pt x="-1" y="12353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6" name="Arc 28"/>
              <p:cNvSpPr>
                <a:spLocks/>
              </p:cNvSpPr>
              <p:nvPr/>
            </p:nvSpPr>
            <p:spPr bwMode="auto">
              <a:xfrm rot="1237137" flipV="1">
                <a:off x="2655" y="2359"/>
                <a:ext cx="355" cy="207"/>
              </a:xfrm>
              <a:custGeom>
                <a:avLst/>
                <a:gdLst>
                  <a:gd name="T0" fmla="*/ 0 w 34268"/>
                  <a:gd name="T1" fmla="*/ 0 h 21600"/>
                  <a:gd name="T2" fmla="*/ 0 w 34268"/>
                  <a:gd name="T3" fmla="*/ 0 h 21600"/>
                  <a:gd name="T4" fmla="*/ 0 w 3426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268"/>
                  <a:gd name="T10" fmla="*/ 0 h 21600"/>
                  <a:gd name="T11" fmla="*/ 34268 w 3426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268" h="21600" fill="none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</a:path>
                  <a:path w="34268" h="21600" stroke="0" extrusionOk="0">
                    <a:moveTo>
                      <a:pt x="0" y="9114"/>
                    </a:moveTo>
                    <a:cubicBezTo>
                      <a:pt x="4049" y="3397"/>
                      <a:pt x="10620" y="-1"/>
                      <a:pt x="17626" y="0"/>
                    </a:cubicBezTo>
                    <a:cubicBezTo>
                      <a:pt x="24062" y="0"/>
                      <a:pt x="30164" y="2870"/>
                      <a:pt x="34267" y="7830"/>
                    </a:cubicBezTo>
                    <a:lnTo>
                      <a:pt x="17626" y="21600"/>
                    </a:lnTo>
                    <a:lnTo>
                      <a:pt x="0" y="9114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7" name="Arc 29"/>
              <p:cNvSpPr>
                <a:spLocks/>
              </p:cNvSpPr>
              <p:nvPr/>
            </p:nvSpPr>
            <p:spPr bwMode="auto">
              <a:xfrm rot="1237137" flipV="1">
                <a:off x="2503" y="2544"/>
                <a:ext cx="519" cy="207"/>
              </a:xfrm>
              <a:custGeom>
                <a:avLst/>
                <a:gdLst>
                  <a:gd name="T0" fmla="*/ 0 w 42802"/>
                  <a:gd name="T1" fmla="*/ 0 h 21600"/>
                  <a:gd name="T2" fmla="*/ 0 w 42802"/>
                  <a:gd name="T3" fmla="*/ 0 h 21600"/>
                  <a:gd name="T4" fmla="*/ 0 w 4280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2802"/>
                  <a:gd name="T10" fmla="*/ 0 h 21600"/>
                  <a:gd name="T11" fmla="*/ 42802 w 4280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802" h="21600" fill="none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</a:path>
                  <a:path w="42802" h="21600" stroke="0" extrusionOk="0">
                    <a:moveTo>
                      <a:pt x="-1" y="18750"/>
                    </a:moveTo>
                    <a:cubicBezTo>
                      <a:pt x="1427" y="8017"/>
                      <a:pt x="10582" y="-1"/>
                      <a:pt x="21411" y="0"/>
                    </a:cubicBezTo>
                    <a:cubicBezTo>
                      <a:pt x="32182" y="0"/>
                      <a:pt x="41308" y="7936"/>
                      <a:pt x="42802" y="18603"/>
                    </a:cubicBezTo>
                    <a:lnTo>
                      <a:pt x="21411" y="21600"/>
                    </a:lnTo>
                    <a:lnTo>
                      <a:pt x="-1" y="18750"/>
                    </a:lnTo>
                    <a:close/>
                  </a:path>
                </a:pathLst>
              </a:custGeom>
              <a:noFill/>
              <a:ln w="3175">
                <a:solidFill>
                  <a:srgbClr val="81C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tIns="27432" bIns="27432" anchor="ctr"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18" name="Oval 30"/>
              <p:cNvSpPr>
                <a:spLocks noChangeArrowheads="1"/>
              </p:cNvSpPr>
              <p:nvPr/>
            </p:nvSpPr>
            <p:spPr bwMode="auto">
              <a:xfrm rot="1237137">
                <a:off x="2712" y="2584"/>
                <a:ext cx="107" cy="112"/>
              </a:xfrm>
              <a:prstGeom prst="ellipse">
                <a:avLst/>
              </a:prstGeom>
              <a:noFill/>
              <a:ln w="12700">
                <a:solidFill>
                  <a:srgbClr val="07387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AutoShape 31"/>
              <p:cNvSpPr>
                <a:spLocks noChangeArrowheads="1"/>
              </p:cNvSpPr>
              <p:nvPr/>
            </p:nvSpPr>
            <p:spPr bwMode="auto">
              <a:xfrm rot="1237137">
                <a:off x="2535" y="2502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AutoShape 32"/>
              <p:cNvSpPr>
                <a:spLocks noChangeArrowheads="1"/>
              </p:cNvSpPr>
              <p:nvPr/>
            </p:nvSpPr>
            <p:spPr bwMode="auto">
              <a:xfrm rot="1237137">
                <a:off x="2850" y="2461"/>
                <a:ext cx="75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AutoShape 33"/>
              <p:cNvSpPr>
                <a:spLocks noChangeArrowheads="1"/>
              </p:cNvSpPr>
              <p:nvPr/>
            </p:nvSpPr>
            <p:spPr bwMode="auto">
              <a:xfrm rot="1237137">
                <a:off x="2693" y="2680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AutoShape 34"/>
              <p:cNvSpPr>
                <a:spLocks noChangeArrowheads="1"/>
              </p:cNvSpPr>
              <p:nvPr/>
            </p:nvSpPr>
            <p:spPr bwMode="auto">
              <a:xfrm rot="1237137">
                <a:off x="2855" y="2715"/>
                <a:ext cx="76" cy="178"/>
              </a:xfrm>
              <a:prstGeom prst="irregularSeal2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27432" bIns="27432" anchor="ctr">
                <a:spAutoFit/>
              </a:bodyPr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6" name="Picture 35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9" y="1402"/>
              <a:ext cx="1521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 Box 36"/>
            <p:cNvSpPr txBox="1">
              <a:spLocks noChangeArrowheads="1"/>
            </p:cNvSpPr>
            <p:nvPr/>
          </p:nvSpPr>
          <p:spPr bwMode="auto">
            <a:xfrm>
              <a:off x="3709" y="1527"/>
              <a:ext cx="581" cy="1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rgbClr val="800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8" name="Text Box 37"/>
            <p:cNvSpPr txBox="1">
              <a:spLocks noChangeArrowheads="1"/>
            </p:cNvSpPr>
            <p:nvPr/>
          </p:nvSpPr>
          <p:spPr bwMode="auto">
            <a:xfrm>
              <a:off x="2609" y="1157"/>
              <a:ext cx="780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600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TCP/IP</a:t>
              </a:r>
            </a:p>
          </p:txBody>
        </p:sp>
      </p:grp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214505" y="1276526"/>
            <a:ext cx="6656387" cy="42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58763" indent="-258763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 marL="498475" indent="-238125"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763588" indent="-263525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014413" indent="-239713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en-US" altLang="ko-K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Protocols</a:t>
            </a:r>
          </a:p>
        </p:txBody>
      </p:sp>
      <p:grpSp>
        <p:nvGrpSpPr>
          <p:cNvPr id="24" name="Group 75"/>
          <p:cNvGrpSpPr>
            <a:grpSpLocks/>
          </p:cNvGrpSpPr>
          <p:nvPr/>
        </p:nvGrpSpPr>
        <p:grpSpPr bwMode="auto">
          <a:xfrm>
            <a:off x="1089217" y="1932164"/>
            <a:ext cx="3032125" cy="2084387"/>
            <a:chOff x="3850" y="2432"/>
            <a:chExt cx="1910" cy="1313"/>
          </a:xfrm>
        </p:grpSpPr>
        <p:sp>
          <p:nvSpPr>
            <p:cNvPr id="25" name="AutoShape 76"/>
            <p:cNvSpPr>
              <a:spLocks noChangeArrowheads="1"/>
            </p:cNvSpPr>
            <p:nvPr/>
          </p:nvSpPr>
          <p:spPr bwMode="auto">
            <a:xfrm rot="5400000">
              <a:off x="4691" y="2958"/>
              <a:ext cx="463" cy="90"/>
            </a:xfrm>
            <a:prstGeom prst="homePlate">
              <a:avLst>
                <a:gd name="adj" fmla="val 90623"/>
              </a:avLst>
            </a:prstGeom>
            <a:gradFill rotWithShape="0">
              <a:gsLst>
                <a:gs pos="0">
                  <a:srgbClr val="CC0099"/>
                </a:gs>
                <a:gs pos="50000">
                  <a:srgbClr val="F1BBE4"/>
                </a:gs>
                <a:gs pos="100000">
                  <a:srgbClr val="CC009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utoShape 77"/>
            <p:cNvSpPr>
              <a:spLocks noChangeArrowheads="1"/>
            </p:cNvSpPr>
            <p:nvPr/>
          </p:nvSpPr>
          <p:spPr bwMode="auto">
            <a:xfrm>
              <a:off x="4832" y="3137"/>
              <a:ext cx="220" cy="174"/>
            </a:xfrm>
            <a:prstGeom prst="roundRect">
              <a:avLst>
                <a:gd name="adj" fmla="val 16667"/>
              </a:avLst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78" descr="Graphic1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4" y="3163"/>
              <a:ext cx="1492" cy="5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AutoShape 79"/>
            <p:cNvSpPr>
              <a:spLocks noChangeArrowheads="1"/>
            </p:cNvSpPr>
            <p:nvPr/>
          </p:nvSpPr>
          <p:spPr bwMode="auto">
            <a:xfrm>
              <a:off x="4808" y="3107"/>
              <a:ext cx="221" cy="17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B3ECB3"/>
                </a:gs>
                <a:gs pos="100000">
                  <a:srgbClr val="33CC33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lang="ko-KR" altLang="ko-KR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" name="Group 80"/>
            <p:cNvGrpSpPr>
              <a:grpSpLocks/>
            </p:cNvGrpSpPr>
            <p:nvPr/>
          </p:nvGrpSpPr>
          <p:grpSpPr bwMode="auto">
            <a:xfrm>
              <a:off x="4661" y="2432"/>
              <a:ext cx="502" cy="552"/>
              <a:chOff x="2013" y="3316"/>
              <a:chExt cx="629" cy="694"/>
            </a:xfrm>
          </p:grpSpPr>
          <p:sp>
            <p:nvSpPr>
              <p:cNvPr id="46" name="Freeform 81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7" name="Freeform 82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" name="Freeform 83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9" name="Freeform 84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0" name="Freeform 85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1" name="Oval 86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Freeform 87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3" name="Freeform 88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4" name="Freeform 89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5" name="Freeform 90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6" name="Freeform 91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7" name="Freeform 92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58" name="Freeform 93"/>
              <p:cNvSpPr>
                <a:spLocks/>
              </p:cNvSpPr>
              <p:nvPr/>
            </p:nvSpPr>
            <p:spPr bwMode="auto">
              <a:xfrm>
                <a:off x="2125" y="3425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30" name="Group 94"/>
            <p:cNvGrpSpPr>
              <a:grpSpLocks/>
            </p:cNvGrpSpPr>
            <p:nvPr/>
          </p:nvGrpSpPr>
          <p:grpSpPr bwMode="auto">
            <a:xfrm>
              <a:off x="5258" y="2886"/>
              <a:ext cx="502" cy="553"/>
              <a:chOff x="2013" y="3316"/>
              <a:chExt cx="629" cy="694"/>
            </a:xfrm>
          </p:grpSpPr>
          <p:sp>
            <p:nvSpPr>
              <p:cNvPr id="33" name="Freeform 95"/>
              <p:cNvSpPr>
                <a:spLocks noChangeAspect="1"/>
              </p:cNvSpPr>
              <p:nvPr/>
            </p:nvSpPr>
            <p:spPr bwMode="auto">
              <a:xfrm>
                <a:off x="2409" y="3767"/>
                <a:ext cx="211" cy="243"/>
              </a:xfrm>
              <a:custGeom>
                <a:avLst/>
                <a:gdLst>
                  <a:gd name="T0" fmla="*/ 0 w 265"/>
                  <a:gd name="T1" fmla="*/ 51 h 305"/>
                  <a:gd name="T2" fmla="*/ 85 w 265"/>
                  <a:gd name="T3" fmla="*/ 0 h 305"/>
                  <a:gd name="T4" fmla="*/ 85 w 265"/>
                  <a:gd name="T5" fmla="*/ 42 h 305"/>
                  <a:gd name="T6" fmla="*/ 2 w 265"/>
                  <a:gd name="T7" fmla="*/ 98 h 3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65"/>
                  <a:gd name="T13" fmla="*/ 0 h 305"/>
                  <a:gd name="T14" fmla="*/ 265 w 265"/>
                  <a:gd name="T15" fmla="*/ 305 h 3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65" h="305">
                    <a:moveTo>
                      <a:pt x="0" y="158"/>
                    </a:moveTo>
                    <a:lnTo>
                      <a:pt x="265" y="0"/>
                    </a:lnTo>
                    <a:lnTo>
                      <a:pt x="265" y="130"/>
                    </a:lnTo>
                    <a:lnTo>
                      <a:pt x="2" y="305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4" name="Freeform 96"/>
              <p:cNvSpPr>
                <a:spLocks noChangeAspect="1"/>
              </p:cNvSpPr>
              <p:nvPr/>
            </p:nvSpPr>
            <p:spPr bwMode="auto">
              <a:xfrm>
                <a:off x="2013" y="3681"/>
                <a:ext cx="607" cy="212"/>
              </a:xfrm>
              <a:custGeom>
                <a:avLst/>
                <a:gdLst>
                  <a:gd name="T0" fmla="*/ 160 w 761"/>
                  <a:gd name="T1" fmla="*/ 87 h 265"/>
                  <a:gd name="T2" fmla="*/ 0 w 761"/>
                  <a:gd name="T3" fmla="*/ 43 h 265"/>
                  <a:gd name="T4" fmla="*/ 89 w 761"/>
                  <a:gd name="T5" fmla="*/ 0 h 265"/>
                  <a:gd name="T6" fmla="*/ 246 w 761"/>
                  <a:gd name="T7" fmla="*/ 35 h 265"/>
                  <a:gd name="T8" fmla="*/ 162 w 761"/>
                  <a:gd name="T9" fmla="*/ 86 h 2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1"/>
                  <a:gd name="T16" fmla="*/ 0 h 265"/>
                  <a:gd name="T17" fmla="*/ 761 w 761"/>
                  <a:gd name="T18" fmla="*/ 265 h 2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1" h="265">
                    <a:moveTo>
                      <a:pt x="497" y="265"/>
                    </a:moveTo>
                    <a:lnTo>
                      <a:pt x="0" y="131"/>
                    </a:lnTo>
                    <a:lnTo>
                      <a:pt x="278" y="0"/>
                    </a:lnTo>
                    <a:lnTo>
                      <a:pt x="761" y="107"/>
                    </a:lnTo>
                    <a:lnTo>
                      <a:pt x="500" y="26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" name="Freeform 97"/>
              <p:cNvSpPr>
                <a:spLocks noChangeAspect="1"/>
              </p:cNvSpPr>
              <p:nvPr/>
            </p:nvSpPr>
            <p:spPr bwMode="auto">
              <a:xfrm>
                <a:off x="2013" y="3785"/>
                <a:ext cx="398" cy="225"/>
              </a:xfrm>
              <a:custGeom>
                <a:avLst/>
                <a:gdLst>
                  <a:gd name="T0" fmla="*/ 0 w 690"/>
                  <a:gd name="T1" fmla="*/ 1 h 390"/>
                  <a:gd name="T2" fmla="*/ 0 w 690"/>
                  <a:gd name="T3" fmla="*/ 12 h 390"/>
                  <a:gd name="T4" fmla="*/ 44 w 690"/>
                  <a:gd name="T5" fmla="*/ 25 h 390"/>
                  <a:gd name="T6" fmla="*/ 44 w 690"/>
                  <a:gd name="T7" fmla="*/ 12 h 390"/>
                  <a:gd name="T8" fmla="*/ 1 w 690"/>
                  <a:gd name="T9" fmla="*/ 0 h 39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90"/>
                  <a:gd name="T16" fmla="*/ 0 h 390"/>
                  <a:gd name="T17" fmla="*/ 690 w 690"/>
                  <a:gd name="T18" fmla="*/ 390 h 39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90" h="390">
                    <a:moveTo>
                      <a:pt x="0" y="5"/>
                    </a:moveTo>
                    <a:lnTo>
                      <a:pt x="0" y="192"/>
                    </a:lnTo>
                    <a:lnTo>
                      <a:pt x="690" y="390"/>
                    </a:lnTo>
                    <a:lnTo>
                      <a:pt x="690" y="185"/>
                    </a:lnTo>
                    <a:lnTo>
                      <a:pt x="4" y="0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6" name="Freeform 98"/>
              <p:cNvSpPr>
                <a:spLocks/>
              </p:cNvSpPr>
              <p:nvPr/>
            </p:nvSpPr>
            <p:spPr bwMode="auto">
              <a:xfrm>
                <a:off x="2116" y="3665"/>
                <a:ext cx="443" cy="187"/>
              </a:xfrm>
              <a:custGeom>
                <a:avLst/>
                <a:gdLst>
                  <a:gd name="T0" fmla="*/ 0 w 556"/>
                  <a:gd name="T1" fmla="*/ 41 h 235"/>
                  <a:gd name="T2" fmla="*/ 76 w 556"/>
                  <a:gd name="T3" fmla="*/ 0 h 235"/>
                  <a:gd name="T4" fmla="*/ 178 w 556"/>
                  <a:gd name="T5" fmla="*/ 29 h 235"/>
                  <a:gd name="T6" fmla="*/ 178 w 556"/>
                  <a:gd name="T7" fmla="*/ 34 h 235"/>
                  <a:gd name="T8" fmla="*/ 108 w 556"/>
                  <a:gd name="T9" fmla="*/ 76 h 235"/>
                  <a:gd name="T10" fmla="*/ 0 w 556"/>
                  <a:gd name="T11" fmla="*/ 48 h 235"/>
                  <a:gd name="T12" fmla="*/ 0 w 556"/>
                  <a:gd name="T13" fmla="*/ 41 h 2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56"/>
                  <a:gd name="T22" fmla="*/ 0 h 235"/>
                  <a:gd name="T23" fmla="*/ 556 w 556"/>
                  <a:gd name="T24" fmla="*/ 235 h 2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56" h="235">
                    <a:moveTo>
                      <a:pt x="0" y="128"/>
                    </a:moveTo>
                    <a:lnTo>
                      <a:pt x="238" y="0"/>
                    </a:lnTo>
                    <a:lnTo>
                      <a:pt x="556" y="91"/>
                    </a:lnTo>
                    <a:lnTo>
                      <a:pt x="556" y="108"/>
                    </a:lnTo>
                    <a:lnTo>
                      <a:pt x="334" y="235"/>
                    </a:lnTo>
                    <a:lnTo>
                      <a:pt x="0" y="148"/>
                    </a:lnTo>
                    <a:lnTo>
                      <a:pt x="0" y="128"/>
                    </a:lnTo>
                    <a:close/>
                  </a:path>
                </a:pathLst>
              </a:custGeom>
              <a:solidFill>
                <a:srgbClr val="DDDDDD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7" name="Freeform 99"/>
              <p:cNvSpPr>
                <a:spLocks/>
              </p:cNvSpPr>
              <p:nvPr/>
            </p:nvSpPr>
            <p:spPr bwMode="auto">
              <a:xfrm>
                <a:off x="2121" y="3669"/>
                <a:ext cx="429" cy="166"/>
              </a:xfrm>
              <a:custGeom>
                <a:avLst/>
                <a:gdLst>
                  <a:gd name="T0" fmla="*/ 0 w 538"/>
                  <a:gd name="T1" fmla="*/ 40 h 208"/>
                  <a:gd name="T2" fmla="*/ 105 w 538"/>
                  <a:gd name="T3" fmla="*/ 67 h 208"/>
                  <a:gd name="T4" fmla="*/ 174 w 538"/>
                  <a:gd name="T5" fmla="*/ 28 h 208"/>
                  <a:gd name="T6" fmla="*/ 75 w 538"/>
                  <a:gd name="T7" fmla="*/ 0 h 208"/>
                  <a:gd name="T8" fmla="*/ 0 w 538"/>
                  <a:gd name="T9" fmla="*/ 40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38"/>
                  <a:gd name="T16" fmla="*/ 0 h 208"/>
                  <a:gd name="T17" fmla="*/ 538 w 538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38" h="208">
                    <a:moveTo>
                      <a:pt x="0" y="124"/>
                    </a:moveTo>
                    <a:lnTo>
                      <a:pt x="327" y="208"/>
                    </a:lnTo>
                    <a:lnTo>
                      <a:pt x="538" y="86"/>
                    </a:lnTo>
                    <a:lnTo>
                      <a:pt x="233" y="0"/>
                    </a:lnTo>
                    <a:lnTo>
                      <a:pt x="0" y="124"/>
                    </a:lnTo>
                    <a:close/>
                  </a:path>
                </a:pathLst>
              </a:custGeom>
              <a:solidFill>
                <a:srgbClr val="B2B2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" name="Oval 100"/>
              <p:cNvSpPr>
                <a:spLocks noChangeArrowheads="1"/>
              </p:cNvSpPr>
              <p:nvPr/>
            </p:nvSpPr>
            <p:spPr bwMode="auto">
              <a:xfrm>
                <a:off x="2228" y="3709"/>
                <a:ext cx="223" cy="90"/>
              </a:xfrm>
              <a:prstGeom prst="ellipse">
                <a:avLst/>
              </a:pr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lnSpc>
                    <a:spcPct val="120000"/>
                  </a:lnSpc>
                  <a:spcBef>
                    <a:spcPct val="30000"/>
                  </a:spcBef>
                  <a:buFont typeface="나눔고딕" pitchFamily="50" charset="-127"/>
                  <a:buChar char="◉"/>
                  <a:defRPr kumimoji="1" b="1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1pPr>
                <a:lvl2pPr marL="742950" indent="-285750">
                  <a:lnSpc>
                    <a:spcPct val="120000"/>
                  </a:lnSpc>
                  <a:spcBef>
                    <a:spcPct val="30000"/>
                  </a:spcBef>
                  <a:buFont typeface="Wingdings" panose="05000000000000000000" pitchFamily="2" charset="2"/>
                  <a:buChar char="§"/>
                  <a:defRPr kumimoji="1" sz="16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2pPr>
                <a:lvl3pPr marL="1143000" indent="-228600">
                  <a:lnSpc>
                    <a:spcPct val="120000"/>
                  </a:lnSpc>
                  <a:spcBef>
                    <a:spcPct val="30000"/>
                  </a:spcBef>
                  <a:buFont typeface="맑은 고딕" panose="020B0503020000020004" pitchFamily="50" charset="-127"/>
                  <a:buChar char="－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3pPr>
                <a:lvl4pPr marL="1600200" indent="-228600">
                  <a:lnSpc>
                    <a:spcPct val="120000"/>
                  </a:lnSpc>
                  <a:spcBef>
                    <a:spcPct val="30000"/>
                  </a:spcBef>
                  <a:buChar char="•"/>
                  <a:defRPr kumimoji="1" sz="1400">
                    <a:solidFill>
                      <a:schemeClr val="tx1"/>
                    </a:solidFill>
                    <a:latin typeface="나눔고딕" pitchFamily="50" charset="-127"/>
                    <a:ea typeface="나눔고딕" pitchFamily="50" charset="-127"/>
                  </a:defRPr>
                </a:lvl4pPr>
                <a:lvl5pPr marL="2057400" indent="-228600" latinLnBrk="1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굴림" panose="020B0600000101010101" pitchFamily="50" charset="-127"/>
                    <a:ea typeface="굴림" panose="020B0600000101010101" pitchFamily="50" charset="-127"/>
                  </a:defRPr>
                </a:lvl9pPr>
              </a:lstStyle>
              <a:p>
                <a:pPr algn="ctr" eaLnBrk="1" hangingPunct="1">
                  <a:lnSpc>
                    <a:spcPct val="85000"/>
                  </a:lnSpc>
                  <a:spcBef>
                    <a:spcPct val="0"/>
                  </a:spcBef>
                  <a:buFont typeface="Wingdings" panose="05000000000000000000" pitchFamily="2" charset="2"/>
                  <a:buNone/>
                </a:pPr>
                <a:endParaRPr lang="ko-KR" altLang="ko-KR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Freeform 101"/>
              <p:cNvSpPr>
                <a:spLocks/>
              </p:cNvSpPr>
              <p:nvPr/>
            </p:nvSpPr>
            <p:spPr bwMode="auto">
              <a:xfrm>
                <a:off x="2106" y="3712"/>
                <a:ext cx="361" cy="101"/>
              </a:xfrm>
              <a:custGeom>
                <a:avLst/>
                <a:gdLst>
                  <a:gd name="T0" fmla="*/ 0 w 646"/>
                  <a:gd name="T1" fmla="*/ 0 h 180"/>
                  <a:gd name="T2" fmla="*/ 1 w 646"/>
                  <a:gd name="T3" fmla="*/ 2 h 180"/>
                  <a:gd name="T4" fmla="*/ 31 w 646"/>
                  <a:gd name="T5" fmla="*/ 10 h 180"/>
                  <a:gd name="T6" fmla="*/ 35 w 646"/>
                  <a:gd name="T7" fmla="*/ 9 h 18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46"/>
                  <a:gd name="T13" fmla="*/ 0 h 180"/>
                  <a:gd name="T14" fmla="*/ 646 w 646"/>
                  <a:gd name="T15" fmla="*/ 180 h 18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46" h="180">
                    <a:moveTo>
                      <a:pt x="0" y="0"/>
                    </a:moveTo>
                    <a:lnTo>
                      <a:pt x="20" y="36"/>
                    </a:lnTo>
                    <a:lnTo>
                      <a:pt x="574" y="180"/>
                    </a:lnTo>
                    <a:lnTo>
                      <a:pt x="646" y="158"/>
                    </a:lnTo>
                  </a:path>
                </a:pathLst>
              </a:custGeom>
              <a:solidFill>
                <a:srgbClr val="B2B2B2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0" name="Freeform 102"/>
              <p:cNvSpPr>
                <a:spLocks noChangeAspect="1"/>
              </p:cNvSpPr>
              <p:nvPr/>
            </p:nvSpPr>
            <p:spPr bwMode="auto">
              <a:xfrm>
                <a:off x="2192" y="3316"/>
                <a:ext cx="450" cy="415"/>
              </a:xfrm>
              <a:custGeom>
                <a:avLst/>
                <a:gdLst>
                  <a:gd name="T0" fmla="*/ 33 w 808"/>
                  <a:gd name="T1" fmla="*/ 40 h 746"/>
                  <a:gd name="T2" fmla="*/ 43 w 808"/>
                  <a:gd name="T3" fmla="*/ 28 h 746"/>
                  <a:gd name="T4" fmla="*/ 43 w 808"/>
                  <a:gd name="T5" fmla="*/ 6 h 746"/>
                  <a:gd name="T6" fmla="*/ 18 w 808"/>
                  <a:gd name="T7" fmla="*/ 0 h 746"/>
                  <a:gd name="T8" fmla="*/ 0 w 808"/>
                  <a:gd name="T9" fmla="*/ 2 h 7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8"/>
                  <a:gd name="T16" fmla="*/ 0 h 746"/>
                  <a:gd name="T17" fmla="*/ 808 w 808"/>
                  <a:gd name="T18" fmla="*/ 746 h 7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8" h="746">
                    <a:moveTo>
                      <a:pt x="620" y="746"/>
                    </a:moveTo>
                    <a:lnTo>
                      <a:pt x="808" y="525"/>
                    </a:lnTo>
                    <a:lnTo>
                      <a:pt x="808" y="106"/>
                    </a:lnTo>
                    <a:lnTo>
                      <a:pt x="336" y="0"/>
                    </a:lnTo>
                    <a:lnTo>
                      <a:pt x="0" y="48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1" name="Freeform 103"/>
              <p:cNvSpPr>
                <a:spLocks noChangeAspect="1"/>
              </p:cNvSpPr>
              <p:nvPr/>
            </p:nvSpPr>
            <p:spPr bwMode="auto">
              <a:xfrm>
                <a:off x="2473" y="3408"/>
                <a:ext cx="90" cy="403"/>
              </a:xfrm>
              <a:custGeom>
                <a:avLst/>
                <a:gdLst>
                  <a:gd name="T0" fmla="*/ 0 w 144"/>
                  <a:gd name="T1" fmla="*/ 62 h 644"/>
                  <a:gd name="T2" fmla="*/ 0 w 144"/>
                  <a:gd name="T3" fmla="*/ 8 h 644"/>
                  <a:gd name="T4" fmla="*/ 14 w 144"/>
                  <a:gd name="T5" fmla="*/ 0 h 644"/>
                  <a:gd name="T6" fmla="*/ 14 w 144"/>
                  <a:gd name="T7" fmla="*/ 53 h 644"/>
                  <a:gd name="T8" fmla="*/ 0 w 144"/>
                  <a:gd name="T9" fmla="*/ 62 h 6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4"/>
                  <a:gd name="T16" fmla="*/ 0 h 644"/>
                  <a:gd name="T17" fmla="*/ 144 w 144"/>
                  <a:gd name="T18" fmla="*/ 644 h 6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4" h="644">
                    <a:moveTo>
                      <a:pt x="0" y="644"/>
                    </a:moveTo>
                    <a:lnTo>
                      <a:pt x="0" y="79"/>
                    </a:lnTo>
                    <a:lnTo>
                      <a:pt x="144" y="0"/>
                    </a:lnTo>
                    <a:lnTo>
                      <a:pt x="144" y="554"/>
                    </a:lnTo>
                    <a:lnTo>
                      <a:pt x="0" y="644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2" name="Freeform 104"/>
              <p:cNvSpPr>
                <a:spLocks noChangeAspect="1"/>
              </p:cNvSpPr>
              <p:nvPr/>
            </p:nvSpPr>
            <p:spPr bwMode="auto">
              <a:xfrm>
                <a:off x="2073" y="3321"/>
                <a:ext cx="490" cy="137"/>
              </a:xfrm>
              <a:custGeom>
                <a:avLst/>
                <a:gdLst>
                  <a:gd name="T0" fmla="*/ 61 w 782"/>
                  <a:gd name="T1" fmla="*/ 21 h 219"/>
                  <a:gd name="T2" fmla="*/ 0 w 782"/>
                  <a:gd name="T3" fmla="*/ 6 h 219"/>
                  <a:gd name="T4" fmla="*/ 15 w 782"/>
                  <a:gd name="T5" fmla="*/ 0 h 219"/>
                  <a:gd name="T6" fmla="*/ 75 w 782"/>
                  <a:gd name="T7" fmla="*/ 13 h 219"/>
                  <a:gd name="T8" fmla="*/ 61 w 782"/>
                  <a:gd name="T9" fmla="*/ 21 h 2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2"/>
                  <a:gd name="T16" fmla="*/ 0 h 219"/>
                  <a:gd name="T17" fmla="*/ 782 w 782"/>
                  <a:gd name="T18" fmla="*/ 219 h 2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2" h="219">
                    <a:moveTo>
                      <a:pt x="638" y="219"/>
                    </a:moveTo>
                    <a:lnTo>
                      <a:pt x="0" y="67"/>
                    </a:lnTo>
                    <a:lnTo>
                      <a:pt x="160" y="0"/>
                    </a:lnTo>
                    <a:lnTo>
                      <a:pt x="782" y="139"/>
                    </a:lnTo>
                    <a:lnTo>
                      <a:pt x="638" y="219"/>
                    </a:lnTo>
                  </a:path>
                </a:pathLst>
              </a:custGeom>
              <a:solidFill>
                <a:schemeClr val="bg1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3" name="Freeform 105"/>
              <p:cNvSpPr>
                <a:spLocks noChangeAspect="1"/>
              </p:cNvSpPr>
              <p:nvPr/>
            </p:nvSpPr>
            <p:spPr bwMode="auto">
              <a:xfrm>
                <a:off x="2073" y="3361"/>
                <a:ext cx="400" cy="452"/>
              </a:xfrm>
              <a:custGeom>
                <a:avLst/>
                <a:gdLst>
                  <a:gd name="T0" fmla="*/ 51 w 672"/>
                  <a:gd name="T1" fmla="*/ 58 h 754"/>
                  <a:gd name="T2" fmla="*/ 51 w 672"/>
                  <a:gd name="T3" fmla="*/ 13 h 754"/>
                  <a:gd name="T4" fmla="*/ 0 w 672"/>
                  <a:gd name="T5" fmla="*/ 0 h 754"/>
                  <a:gd name="T6" fmla="*/ 0 w 672"/>
                  <a:gd name="T7" fmla="*/ 44 h 754"/>
                  <a:gd name="T8" fmla="*/ 51 w 672"/>
                  <a:gd name="T9" fmla="*/ 58 h 7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2"/>
                  <a:gd name="T16" fmla="*/ 0 h 754"/>
                  <a:gd name="T17" fmla="*/ 672 w 672"/>
                  <a:gd name="T18" fmla="*/ 754 h 7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2" h="754">
                    <a:moveTo>
                      <a:pt x="671" y="753"/>
                    </a:moveTo>
                    <a:lnTo>
                      <a:pt x="671" y="160"/>
                    </a:lnTo>
                    <a:lnTo>
                      <a:pt x="0" y="0"/>
                    </a:lnTo>
                    <a:lnTo>
                      <a:pt x="0" y="578"/>
                    </a:lnTo>
                    <a:lnTo>
                      <a:pt x="671" y="753"/>
                    </a:lnTo>
                  </a:path>
                </a:pathLst>
              </a:custGeom>
              <a:gradFill rotWithShape="0">
                <a:gsLst>
                  <a:gs pos="0">
                    <a:srgbClr val="B2B2B2"/>
                  </a:gs>
                  <a:gs pos="100000">
                    <a:srgbClr val="E5E5E5"/>
                  </a:gs>
                </a:gsLst>
                <a:path path="rect">
                  <a:fillToRect l="100000" t="100000"/>
                </a:path>
              </a:gra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4" name="Freeform 106"/>
              <p:cNvSpPr>
                <a:spLocks noChangeAspect="1"/>
              </p:cNvSpPr>
              <p:nvPr/>
            </p:nvSpPr>
            <p:spPr bwMode="auto">
              <a:xfrm>
                <a:off x="2104" y="3401"/>
                <a:ext cx="339" cy="370"/>
              </a:xfrm>
              <a:custGeom>
                <a:avLst/>
                <a:gdLst>
                  <a:gd name="T0" fmla="*/ 77 w 491"/>
                  <a:gd name="T1" fmla="*/ 76 h 549"/>
                  <a:gd name="T2" fmla="*/ 77 w 491"/>
                  <a:gd name="T3" fmla="*/ 16 h 549"/>
                  <a:gd name="T4" fmla="*/ 0 w 491"/>
                  <a:gd name="T5" fmla="*/ 0 h 549"/>
                  <a:gd name="T6" fmla="*/ 0 w 491"/>
                  <a:gd name="T7" fmla="*/ 59 h 549"/>
                  <a:gd name="T8" fmla="*/ 77 w 491"/>
                  <a:gd name="T9" fmla="*/ 76 h 54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49"/>
                  <a:gd name="T17" fmla="*/ 491 w 491"/>
                  <a:gd name="T18" fmla="*/ 549 h 54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49">
                    <a:moveTo>
                      <a:pt x="490" y="548"/>
                    </a:moveTo>
                    <a:lnTo>
                      <a:pt x="490" y="117"/>
                    </a:lnTo>
                    <a:lnTo>
                      <a:pt x="0" y="0"/>
                    </a:lnTo>
                    <a:lnTo>
                      <a:pt x="0" y="424"/>
                    </a:lnTo>
                    <a:lnTo>
                      <a:pt x="490" y="548"/>
                    </a:lnTo>
                  </a:path>
                </a:pathLst>
              </a:custGeom>
              <a:solidFill>
                <a:srgbClr val="CECECE"/>
              </a:solidFill>
              <a:ln w="3175" cap="rnd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5" name="Freeform 107"/>
              <p:cNvSpPr>
                <a:spLocks/>
              </p:cNvSpPr>
              <p:nvPr/>
            </p:nvSpPr>
            <p:spPr bwMode="auto">
              <a:xfrm>
                <a:off x="2125" y="3426"/>
                <a:ext cx="297" cy="319"/>
              </a:xfrm>
              <a:custGeom>
                <a:avLst/>
                <a:gdLst>
                  <a:gd name="T0" fmla="*/ 0 w 542"/>
                  <a:gd name="T1" fmla="*/ 0 h 592"/>
                  <a:gd name="T2" fmla="*/ 0 w 542"/>
                  <a:gd name="T3" fmla="*/ 38 h 592"/>
                  <a:gd name="T4" fmla="*/ 49 w 542"/>
                  <a:gd name="T5" fmla="*/ 50 h 592"/>
                  <a:gd name="T6" fmla="*/ 49 w 542"/>
                  <a:gd name="T7" fmla="*/ 11 h 592"/>
                  <a:gd name="T8" fmla="*/ 0 w 542"/>
                  <a:gd name="T9" fmla="*/ 0 h 5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542" h="592">
                    <a:moveTo>
                      <a:pt x="0" y="0"/>
                    </a:moveTo>
                    <a:lnTo>
                      <a:pt x="0" y="454"/>
                    </a:lnTo>
                    <a:lnTo>
                      <a:pt x="542" y="592"/>
                    </a:lnTo>
                    <a:lnTo>
                      <a:pt x="542" y="13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18FFD"/>
                  </a:gs>
                  <a:gs pos="100000">
                    <a:srgbClr val="496CBE"/>
                  </a:gs>
                </a:gsLst>
                <a:path path="rect">
                  <a:fillToRect r="100000" b="100000"/>
                </a:path>
              </a:gradFill>
              <a:ln w="3175" cap="flat" cmpd="sng">
                <a:solidFill>
                  <a:srgbClr val="777777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chemeClr val="bg1"/>
                </a:outerShdw>
              </a:effec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31" name="Text Box 108"/>
            <p:cNvSpPr txBox="1">
              <a:spLocks noChangeArrowheads="1"/>
            </p:cNvSpPr>
            <p:nvPr/>
          </p:nvSpPr>
          <p:spPr bwMode="auto">
            <a:xfrm>
              <a:off x="5275" y="2596"/>
              <a:ext cx="116" cy="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endParaRPr kumimoji="0" lang="ko-KR" altLang="ko-KR" sz="1800">
                <a:solidFill>
                  <a:srgbClr val="EC008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 Box 109"/>
            <p:cNvSpPr txBox="1">
              <a:spLocks noChangeArrowheads="1"/>
            </p:cNvSpPr>
            <p:nvPr/>
          </p:nvSpPr>
          <p:spPr bwMode="auto">
            <a:xfrm>
              <a:off x="3850" y="2899"/>
              <a:ext cx="78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20000"/>
                </a:lnSpc>
                <a:spcBef>
                  <a:spcPct val="30000"/>
                </a:spcBef>
                <a:buFont typeface="나눔고딕" pitchFamily="50" charset="-127"/>
                <a:buChar char="◉"/>
                <a:defRPr kumimoji="1" b="1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1pPr>
              <a:lvl2pPr marL="742950" indent="-285750">
                <a:lnSpc>
                  <a:spcPct val="120000"/>
                </a:lnSpc>
                <a:spcBef>
                  <a:spcPct val="30000"/>
                </a:spcBef>
                <a:buFont typeface="Wingdings" panose="05000000000000000000" pitchFamily="2" charset="2"/>
                <a:buChar char="§"/>
                <a:defRPr kumimoji="1" sz="16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2pPr>
              <a:lvl3pPr marL="1143000" indent="-228600">
                <a:lnSpc>
                  <a:spcPct val="120000"/>
                </a:lnSpc>
                <a:spcBef>
                  <a:spcPct val="30000"/>
                </a:spcBef>
                <a:buFont typeface="맑은 고딕" panose="020B0503020000020004" pitchFamily="50" charset="-127"/>
                <a:buChar char="－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3pPr>
              <a:lvl4pPr marL="1600200" indent="-228600">
                <a:lnSpc>
                  <a:spcPct val="120000"/>
                </a:lnSpc>
                <a:spcBef>
                  <a:spcPct val="30000"/>
                </a:spcBef>
                <a:buChar char="•"/>
                <a:defRPr kumimoji="1" sz="1400">
                  <a:solidFill>
                    <a:schemeClr val="tx1"/>
                  </a:solidFill>
                  <a:latin typeface="나눔고딕" pitchFamily="50" charset="-127"/>
                  <a:ea typeface="나눔고딕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굴림" panose="020B0600000101010101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85000"/>
                </a:lnSpc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kumimoji="0" lang="en-US" altLang="ko-KR" sz="1800">
                  <a:solidFill>
                    <a:srgbClr val="EC008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AppleTalk</a:t>
              </a:r>
            </a:p>
          </p:txBody>
        </p:sp>
      </p:grpSp>
      <p:sp>
        <p:nvSpPr>
          <p:cNvPr id="59" name="직사각형 5"/>
          <p:cNvSpPr>
            <a:spLocks noChangeArrowheads="1"/>
          </p:cNvSpPr>
          <p:nvPr/>
        </p:nvSpPr>
        <p:spPr bwMode="auto">
          <a:xfrm>
            <a:off x="4403460" y="2228494"/>
            <a:ext cx="4621861" cy="3496469"/>
          </a:xfrm>
          <a:prstGeom prst="rect">
            <a:avLst/>
          </a:prstGeom>
          <a:solidFill>
            <a:srgbClr val="DAEDFD"/>
          </a:solidFill>
          <a:ln w="9525" algn="ctr">
            <a:solidFill>
              <a:srgbClr val="99CCFF"/>
            </a:solidFill>
            <a:round/>
            <a:headEnd/>
            <a:tailEnd/>
          </a:ln>
        </p:spPr>
        <p:txBody>
          <a:bodyPr wrap="none" lIns="54000" rIns="54000"/>
          <a:lstStyle>
            <a:lvl1pPr marL="342900" indent="-342900">
              <a:lnSpc>
                <a:spcPct val="120000"/>
              </a:lnSpc>
              <a:spcBef>
                <a:spcPct val="30000"/>
              </a:spcBef>
              <a:buFont typeface="나눔고딕" pitchFamily="50" charset="-127"/>
              <a:buChar char="◉"/>
              <a:defRPr kumimoji="1" b="1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1pPr>
            <a:lvl2pPr>
              <a:lnSpc>
                <a:spcPct val="120000"/>
              </a:lnSpc>
              <a:spcBef>
                <a:spcPct val="30000"/>
              </a:spcBef>
              <a:buFont typeface="Wingdings" panose="05000000000000000000" pitchFamily="2" charset="2"/>
              <a:buChar char="§"/>
              <a:defRPr kumimoji="1" sz="16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2pPr>
            <a:lvl3pPr marL="1143000" indent="-228600">
              <a:lnSpc>
                <a:spcPct val="120000"/>
              </a:lnSpc>
              <a:spcBef>
                <a:spcPct val="30000"/>
              </a:spcBef>
              <a:buFont typeface="맑은 고딕" panose="020B0503020000020004" pitchFamily="50" charset="-127"/>
              <a:buChar char="－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3pPr>
            <a:lvl4pPr marL="1600200" indent="-228600">
              <a:lnSpc>
                <a:spcPct val="120000"/>
              </a:lnSpc>
              <a:spcBef>
                <a:spcPct val="30000"/>
              </a:spcBef>
              <a:buChar char="•"/>
              <a:defRPr kumimoji="1" sz="140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defRPr>
            </a:lvl4pPr>
            <a:lvl5pPr marL="2057400" indent="-228600" latinLnBrk="1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독점적 </a:t>
            </a:r>
            <a:r>
              <a:rPr lang="ko-KR" altLang="en-US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</a:t>
            </a:r>
            <a:r>
              <a:rPr lang="en-US" altLang="ko-KR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Vendor-Specific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Protocols)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특정 업체에서 프로토콜 개발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타 프로토콜과 호환 불가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SNA, IPX/SPX, AppleTalk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l"/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ko-KR" altLang="en-US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비독점적 </a:t>
            </a:r>
            <a:r>
              <a:rPr lang="ko-KR" altLang="en-US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</a:t>
            </a:r>
            <a:r>
              <a:rPr lang="en-US" altLang="ko-KR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Protocols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ko-KR" altLang="en-US" b="1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학교 및 연구기관에 의해 개발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이종 장비간 통신 가능</a:t>
            </a:r>
          </a:p>
          <a:p>
            <a:pPr marL="0" lvl="1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TCP/IP, 802.3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등 </a:t>
            </a:r>
            <a:endParaRPr lang="ko-KR" altLang="en-US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2" name="Rectangle 3"/>
          <p:cNvSpPr txBox="1">
            <a:spLocks noChangeArrowheads="1"/>
          </p:cNvSpPr>
          <p:nvPr/>
        </p:nvSpPr>
        <p:spPr>
          <a:xfrm>
            <a:off x="328569" y="476777"/>
            <a:ext cx="6267735" cy="203993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Times New Roman" panose="02020603050405020304" pitchFamily="18" charset="0"/>
              </a:rPr>
              <a:t>통신 체계와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</a:t>
            </a:r>
            <a:endParaRPr lang="ko-KR" altLang="en-US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6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9" descr="2_3_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7119" y="1468290"/>
            <a:ext cx="6905359" cy="4838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30577" y="367843"/>
            <a:ext cx="7060223" cy="5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indent="0" eaLnBrk="1" hangingPunct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Reference Model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TCP/IP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7171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3056" y="1289194"/>
            <a:ext cx="7867301" cy="5193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30577" y="367843"/>
            <a:ext cx="7060223" cy="542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indent="0" eaLnBrk="1" hangingPunct="1">
              <a:buNone/>
            </a:pP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Reference Model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TCP/IP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3909834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486650" y="6263295"/>
            <a:ext cx="1295400" cy="24606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30060" y="1457864"/>
            <a:ext cx="7005458" cy="4630591"/>
            <a:chOff x="1355875" y="1600200"/>
            <a:chExt cx="6667500" cy="43761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5875" y="1600200"/>
              <a:ext cx="6667500" cy="36861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475782" y="5191482"/>
              <a:ext cx="4658265" cy="700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8151" y="5341606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 LAN </a:t>
              </a:r>
              <a:endPara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40611" y="5191482"/>
              <a:ext cx="1035171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12401" y="5191482"/>
              <a:ext cx="89159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Network</a:t>
              </a:r>
            </a:p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Access</a:t>
              </a:r>
            </a:p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Layer</a:t>
              </a:r>
              <a:endParaRPr lang="ko-KR" altLang="en-US" sz="1500" b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584361" y="403221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7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6573" y="533425"/>
            <a:ext cx="7559920" cy="776654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7 </a:t>
            </a:r>
            <a:r>
              <a:rPr lang="ko-KR" altLang="en-US" sz="4000" b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  <a:endParaRPr lang="ko-KR" altLang="en-US" sz="40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16573" y="1740876"/>
            <a:ext cx="7825154" cy="4802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ISO(</a:t>
            </a:r>
            <a:r>
              <a:rPr lang="ko-KR" altLang="en-US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국제 표준 기구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서로 다른 시스템간의 통신을 허용하기 위해 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(Open System Interconnection) 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모델을 </a:t>
            </a:r>
            <a:r>
              <a:rPr lang="ko-KR" altLang="en-US" sz="18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만듦</a:t>
            </a:r>
            <a:endParaRPr lang="en-US" altLang="ko-KR" sz="18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OSI 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참조모델은 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network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제공하는 여러 가지의 기능을 </a:t>
            </a:r>
            <a:r>
              <a:rPr lang="en-US" altLang="ko-KR" sz="1800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7</a:t>
            </a:r>
            <a:r>
              <a:rPr lang="ko-KR" altLang="en-US" sz="1800" b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개의 계층으로 나누어 식별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8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sz="1800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156572" y="4385797"/>
            <a:ext cx="1019990" cy="1019323"/>
            <a:chOff x="809159" y="4814047"/>
            <a:chExt cx="688975" cy="700827"/>
          </a:xfrm>
        </p:grpSpPr>
        <p:sp>
          <p:nvSpPr>
            <p:cNvPr id="5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1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2" name="Freeform 182"/>
            <p:cNvSpPr>
              <a:spLocks/>
            </p:cNvSpPr>
            <p:nvPr/>
          </p:nvSpPr>
          <p:spPr bwMode="auto">
            <a:xfrm flipH="1">
              <a:off x="995757" y="5302335"/>
              <a:ext cx="151843" cy="212539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3" name="Freeform 183"/>
            <p:cNvSpPr>
              <a:spLocks/>
            </p:cNvSpPr>
            <p:nvPr/>
          </p:nvSpPr>
          <p:spPr bwMode="auto">
            <a:xfrm flipH="1">
              <a:off x="1010110" y="5292268"/>
              <a:ext cx="151843" cy="212539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4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5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6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7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8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9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0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1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2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3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4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5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6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7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8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29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0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1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2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3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4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5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6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7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8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39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0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1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42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55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56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43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4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5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6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7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8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49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0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1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2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3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4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grpSp>
        <p:nvGrpSpPr>
          <p:cNvPr id="57" name="그룹 56"/>
          <p:cNvGrpSpPr/>
          <p:nvPr/>
        </p:nvGrpSpPr>
        <p:grpSpPr>
          <a:xfrm flipH="1">
            <a:off x="7114136" y="4383763"/>
            <a:ext cx="1080297" cy="1019323"/>
            <a:chOff x="809159" y="4814047"/>
            <a:chExt cx="688975" cy="700827"/>
          </a:xfrm>
        </p:grpSpPr>
        <p:sp>
          <p:nvSpPr>
            <p:cNvPr id="58" name="Freeform 174"/>
            <p:cNvSpPr>
              <a:spLocks/>
            </p:cNvSpPr>
            <p:nvPr/>
          </p:nvSpPr>
          <p:spPr bwMode="auto">
            <a:xfrm rot="355818">
              <a:off x="1336329" y="5283876"/>
              <a:ext cx="61330" cy="36915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59" name="Freeform 175"/>
            <p:cNvSpPr>
              <a:spLocks/>
            </p:cNvSpPr>
            <p:nvPr/>
          </p:nvSpPr>
          <p:spPr bwMode="auto">
            <a:xfrm rot="355818" flipH="1">
              <a:off x="1385915" y="5317436"/>
              <a:ext cx="112219" cy="58169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0" name="Freeform 176"/>
            <p:cNvSpPr>
              <a:spLocks/>
            </p:cNvSpPr>
            <p:nvPr/>
          </p:nvSpPr>
          <p:spPr bwMode="auto">
            <a:xfrm rot="355818">
              <a:off x="1380695" y="5337571"/>
              <a:ext cx="110915" cy="4138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1" name="Freeform 177"/>
            <p:cNvSpPr>
              <a:spLocks/>
            </p:cNvSpPr>
            <p:nvPr/>
          </p:nvSpPr>
          <p:spPr bwMode="auto">
            <a:xfrm rot="355818" flipH="1">
              <a:off x="1408098" y="5314079"/>
              <a:ext cx="26098" cy="27966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2" name="Freeform 178"/>
            <p:cNvSpPr>
              <a:spLocks/>
            </p:cNvSpPr>
            <p:nvPr/>
          </p:nvSpPr>
          <p:spPr bwMode="auto">
            <a:xfrm rot="355818">
              <a:off x="1396354" y="5312961"/>
              <a:ext cx="35232" cy="5593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3" name="Oval 179"/>
            <p:cNvSpPr>
              <a:spLocks noChangeArrowheads="1"/>
            </p:cNvSpPr>
            <p:nvPr/>
          </p:nvSpPr>
          <p:spPr bwMode="auto">
            <a:xfrm rot="21219751">
              <a:off x="1412012" y="5310724"/>
              <a:ext cx="15659" cy="6712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4" name="Freeform 180"/>
            <p:cNvSpPr>
              <a:spLocks/>
            </p:cNvSpPr>
            <p:nvPr/>
          </p:nvSpPr>
          <p:spPr bwMode="auto">
            <a:xfrm rot="355818">
              <a:off x="1388524" y="5315198"/>
              <a:ext cx="30013" cy="23491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5" name="Freeform 182"/>
            <p:cNvSpPr>
              <a:spLocks/>
            </p:cNvSpPr>
            <p:nvPr/>
          </p:nvSpPr>
          <p:spPr bwMode="auto">
            <a:xfrm flipH="1">
              <a:off x="995757" y="5302335"/>
              <a:ext cx="151843" cy="212539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6" name="Freeform 183"/>
            <p:cNvSpPr>
              <a:spLocks/>
            </p:cNvSpPr>
            <p:nvPr/>
          </p:nvSpPr>
          <p:spPr bwMode="auto">
            <a:xfrm flipH="1">
              <a:off x="1010110" y="5292268"/>
              <a:ext cx="151843" cy="212539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7" name="Freeform 184"/>
            <p:cNvSpPr>
              <a:spLocks/>
            </p:cNvSpPr>
            <p:nvPr/>
          </p:nvSpPr>
          <p:spPr bwMode="auto">
            <a:xfrm flipH="1">
              <a:off x="1027074" y="5336452"/>
              <a:ext cx="283158" cy="5928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8" name="Freeform 185"/>
            <p:cNvSpPr>
              <a:spLocks/>
            </p:cNvSpPr>
            <p:nvPr/>
          </p:nvSpPr>
          <p:spPr bwMode="auto">
            <a:xfrm flipH="1">
              <a:off x="1098842" y="5352113"/>
              <a:ext cx="292292" cy="79424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69" name="Freeform 186"/>
            <p:cNvSpPr>
              <a:spLocks/>
            </p:cNvSpPr>
            <p:nvPr/>
          </p:nvSpPr>
          <p:spPr bwMode="auto">
            <a:xfrm flipH="1">
              <a:off x="1044037" y="5396859"/>
              <a:ext cx="74378" cy="34678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0" name="Freeform 187"/>
            <p:cNvSpPr>
              <a:spLocks/>
            </p:cNvSpPr>
            <p:nvPr/>
          </p:nvSpPr>
          <p:spPr bwMode="auto">
            <a:xfrm flipH="1">
              <a:off x="990537" y="5404690"/>
              <a:ext cx="88732" cy="503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1" name="Freeform 189"/>
            <p:cNvSpPr>
              <a:spLocks noChangeAspect="1"/>
            </p:cNvSpPr>
            <p:nvPr/>
          </p:nvSpPr>
          <p:spPr bwMode="auto">
            <a:xfrm>
              <a:off x="809159" y="5121673"/>
              <a:ext cx="118744" cy="249457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2" name="Freeform 190"/>
            <p:cNvSpPr>
              <a:spLocks noChangeAspect="1"/>
            </p:cNvSpPr>
            <p:nvPr/>
          </p:nvSpPr>
          <p:spPr bwMode="auto">
            <a:xfrm>
              <a:off x="811769" y="5080284"/>
              <a:ext cx="508902" cy="203593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3" name="Freeform 191"/>
            <p:cNvSpPr>
              <a:spLocks/>
            </p:cNvSpPr>
            <p:nvPr/>
          </p:nvSpPr>
          <p:spPr bwMode="auto">
            <a:xfrm>
              <a:off x="922684" y="5217876"/>
              <a:ext cx="392768" cy="151017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4" name="Freeform 192"/>
            <p:cNvSpPr>
              <a:spLocks/>
            </p:cNvSpPr>
            <p:nvPr/>
          </p:nvSpPr>
          <p:spPr bwMode="auto">
            <a:xfrm>
              <a:off x="938342" y="5308487"/>
              <a:ext cx="118743" cy="42508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5" name="Oval 193"/>
            <p:cNvSpPr>
              <a:spLocks noChangeArrowheads="1"/>
            </p:cNvSpPr>
            <p:nvPr/>
          </p:nvSpPr>
          <p:spPr bwMode="auto">
            <a:xfrm>
              <a:off x="1036208" y="5314079"/>
              <a:ext cx="13049" cy="1454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6" name="Line 194"/>
            <p:cNvSpPr>
              <a:spLocks noChangeShapeType="1"/>
            </p:cNvSpPr>
            <p:nvPr/>
          </p:nvSpPr>
          <p:spPr bwMode="auto">
            <a:xfrm flipH="1">
              <a:off x="1218890" y="5250317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7" name="Line 195"/>
            <p:cNvSpPr>
              <a:spLocks noChangeShapeType="1"/>
            </p:cNvSpPr>
            <p:nvPr/>
          </p:nvSpPr>
          <p:spPr bwMode="auto">
            <a:xfrm flipH="1">
              <a:off x="1209757" y="5251435"/>
              <a:ext cx="1304" cy="5705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8" name="Line 196"/>
            <p:cNvSpPr>
              <a:spLocks noChangeShapeType="1"/>
            </p:cNvSpPr>
            <p:nvPr/>
          </p:nvSpPr>
          <p:spPr bwMode="auto">
            <a:xfrm flipH="1">
              <a:off x="1229329" y="5249198"/>
              <a:ext cx="3915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79" name="Line 197"/>
            <p:cNvSpPr>
              <a:spLocks noChangeShapeType="1"/>
            </p:cNvSpPr>
            <p:nvPr/>
          </p:nvSpPr>
          <p:spPr bwMode="auto">
            <a:xfrm flipH="1">
              <a:off x="1238464" y="5248080"/>
              <a:ext cx="261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0" name="Line 198"/>
            <p:cNvSpPr>
              <a:spLocks noChangeShapeType="1"/>
            </p:cNvSpPr>
            <p:nvPr/>
          </p:nvSpPr>
          <p:spPr bwMode="auto">
            <a:xfrm flipH="1">
              <a:off x="1246293" y="5246961"/>
              <a:ext cx="5220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1" name="Line 199"/>
            <p:cNvSpPr>
              <a:spLocks noChangeShapeType="1"/>
            </p:cNvSpPr>
            <p:nvPr/>
          </p:nvSpPr>
          <p:spPr bwMode="auto">
            <a:xfrm flipH="1">
              <a:off x="1255427" y="5244724"/>
              <a:ext cx="5220" cy="5481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2" name="Line 200"/>
            <p:cNvSpPr>
              <a:spLocks noChangeShapeType="1"/>
            </p:cNvSpPr>
            <p:nvPr/>
          </p:nvSpPr>
          <p:spPr bwMode="auto">
            <a:xfrm flipH="1">
              <a:off x="1264561" y="5244724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3" name="Line 201"/>
            <p:cNvSpPr>
              <a:spLocks noChangeShapeType="1"/>
            </p:cNvSpPr>
            <p:nvPr/>
          </p:nvSpPr>
          <p:spPr bwMode="auto">
            <a:xfrm flipH="1">
              <a:off x="1272391" y="5240249"/>
              <a:ext cx="1304" cy="5593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4" name="Line 202"/>
            <p:cNvSpPr>
              <a:spLocks noChangeShapeType="1"/>
            </p:cNvSpPr>
            <p:nvPr/>
          </p:nvSpPr>
          <p:spPr bwMode="auto">
            <a:xfrm flipH="1">
              <a:off x="1280220" y="5240249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5" name="Line 203"/>
            <p:cNvSpPr>
              <a:spLocks noChangeShapeType="1"/>
            </p:cNvSpPr>
            <p:nvPr/>
          </p:nvSpPr>
          <p:spPr bwMode="auto">
            <a:xfrm flipH="1">
              <a:off x="1289354" y="5239131"/>
              <a:ext cx="1305" cy="5481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6" name="Line 204"/>
            <p:cNvSpPr>
              <a:spLocks noChangeShapeType="1"/>
            </p:cNvSpPr>
            <p:nvPr/>
          </p:nvSpPr>
          <p:spPr bwMode="auto">
            <a:xfrm flipH="1">
              <a:off x="1298488" y="5238012"/>
              <a:ext cx="1304" cy="5369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7" name="Freeform 205"/>
            <p:cNvSpPr>
              <a:spLocks/>
            </p:cNvSpPr>
            <p:nvPr/>
          </p:nvSpPr>
          <p:spPr bwMode="auto">
            <a:xfrm>
              <a:off x="1092318" y="5272690"/>
              <a:ext cx="65244" cy="43627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8" name="Line 206"/>
            <p:cNvSpPr>
              <a:spLocks noChangeShapeType="1"/>
            </p:cNvSpPr>
            <p:nvPr/>
          </p:nvSpPr>
          <p:spPr bwMode="auto">
            <a:xfrm flipH="1">
              <a:off x="1101451" y="5297300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89" name="Line 207"/>
            <p:cNvSpPr>
              <a:spLocks noChangeShapeType="1"/>
            </p:cNvSpPr>
            <p:nvPr/>
          </p:nvSpPr>
          <p:spPr bwMode="auto">
            <a:xfrm flipH="1">
              <a:off x="1152342" y="5287232"/>
              <a:ext cx="0" cy="13424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0" name="Line 208"/>
            <p:cNvSpPr>
              <a:spLocks noChangeShapeType="1"/>
            </p:cNvSpPr>
            <p:nvPr/>
          </p:nvSpPr>
          <p:spPr bwMode="auto">
            <a:xfrm flipH="1">
              <a:off x="1145817" y="5293944"/>
              <a:ext cx="0" cy="1006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1" name="Line 209"/>
            <p:cNvSpPr>
              <a:spLocks noChangeShapeType="1"/>
            </p:cNvSpPr>
            <p:nvPr/>
          </p:nvSpPr>
          <p:spPr bwMode="auto">
            <a:xfrm flipH="1">
              <a:off x="1109281" y="5302893"/>
              <a:ext cx="0" cy="8949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2" name="Line 210"/>
            <p:cNvSpPr>
              <a:spLocks noChangeShapeType="1"/>
            </p:cNvSpPr>
            <p:nvPr/>
          </p:nvSpPr>
          <p:spPr bwMode="auto">
            <a:xfrm flipV="1">
              <a:off x="1117110" y="5304012"/>
              <a:ext cx="20878" cy="4475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3" name="Freeform 211"/>
            <p:cNvSpPr>
              <a:spLocks/>
            </p:cNvSpPr>
            <p:nvPr/>
          </p:nvSpPr>
          <p:spPr bwMode="auto">
            <a:xfrm>
              <a:off x="957915" y="5282757"/>
              <a:ext cx="82208" cy="25729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4" name="Line 212"/>
            <p:cNvSpPr>
              <a:spLocks noChangeShapeType="1"/>
            </p:cNvSpPr>
            <p:nvPr/>
          </p:nvSpPr>
          <p:spPr bwMode="auto">
            <a:xfrm flipV="1">
              <a:off x="951391" y="5287232"/>
              <a:ext cx="92646" cy="15661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grpSp>
          <p:nvGrpSpPr>
            <p:cNvPr id="95" name="Group 150"/>
            <p:cNvGrpSpPr>
              <a:grpSpLocks/>
            </p:cNvGrpSpPr>
            <p:nvPr/>
          </p:nvGrpSpPr>
          <p:grpSpPr bwMode="auto">
            <a:xfrm>
              <a:off x="862659" y="4854318"/>
              <a:ext cx="270109" cy="260643"/>
              <a:chOff x="685" y="3115"/>
              <a:chExt cx="207" cy="233"/>
            </a:xfrm>
          </p:grpSpPr>
          <p:sp>
            <p:nvSpPr>
              <p:cNvPr id="108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  <p:sp>
            <p:nvSpPr>
              <p:cNvPr id="109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600" b="0" kern="0">
                  <a:solidFill>
                    <a:sysClr val="windowText" lastClr="000000"/>
                  </a:solidFill>
                  <a:latin typeface="Times New Roman" pitchFamily="18" charset="0"/>
                  <a:ea typeface="+mn-ea"/>
                  <a:cs typeface="Times New Roman" pitchFamily="18" charset="0"/>
                </a:endParaRPr>
              </a:p>
            </p:txBody>
          </p:sp>
        </p:grpSp>
        <p:sp>
          <p:nvSpPr>
            <p:cNvPr id="96" name="Oval 217"/>
            <p:cNvSpPr>
              <a:spLocks noChangeArrowheads="1"/>
            </p:cNvSpPr>
            <p:nvPr/>
          </p:nvSpPr>
          <p:spPr bwMode="auto">
            <a:xfrm>
              <a:off x="931817" y="5135097"/>
              <a:ext cx="245317" cy="6600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7" name="Oval 218"/>
            <p:cNvSpPr>
              <a:spLocks noChangeArrowheads="1"/>
            </p:cNvSpPr>
            <p:nvPr/>
          </p:nvSpPr>
          <p:spPr bwMode="auto">
            <a:xfrm>
              <a:off x="931817" y="5130622"/>
              <a:ext cx="245317" cy="64881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8" name="Freeform 219"/>
            <p:cNvSpPr>
              <a:spLocks/>
            </p:cNvSpPr>
            <p:nvPr/>
          </p:nvSpPr>
          <p:spPr bwMode="auto">
            <a:xfrm flipH="1">
              <a:off x="916159" y="4815165"/>
              <a:ext cx="358842" cy="360203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99" name="Freeform 220"/>
            <p:cNvSpPr>
              <a:spLocks/>
            </p:cNvSpPr>
            <p:nvPr/>
          </p:nvSpPr>
          <p:spPr bwMode="auto">
            <a:xfrm flipH="1">
              <a:off x="964440" y="5107131"/>
              <a:ext cx="294902" cy="682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0" name="Freeform 221"/>
            <p:cNvSpPr>
              <a:spLocks/>
            </p:cNvSpPr>
            <p:nvPr/>
          </p:nvSpPr>
          <p:spPr bwMode="auto">
            <a:xfrm flipH="1">
              <a:off x="905720" y="4856555"/>
              <a:ext cx="13049" cy="318812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1" name="Oval 222"/>
            <p:cNvSpPr>
              <a:spLocks noChangeArrowheads="1"/>
            </p:cNvSpPr>
            <p:nvPr/>
          </p:nvSpPr>
          <p:spPr bwMode="auto">
            <a:xfrm>
              <a:off x="1233244" y="5112724"/>
              <a:ext cx="10439" cy="19017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2" name="Oval 223"/>
            <p:cNvSpPr>
              <a:spLocks noChangeArrowheads="1"/>
            </p:cNvSpPr>
            <p:nvPr/>
          </p:nvSpPr>
          <p:spPr bwMode="auto">
            <a:xfrm>
              <a:off x="1213671" y="5117199"/>
              <a:ext cx="9135" cy="15661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3" name="Oval 224"/>
            <p:cNvSpPr>
              <a:spLocks noChangeArrowheads="1"/>
            </p:cNvSpPr>
            <p:nvPr/>
          </p:nvSpPr>
          <p:spPr bwMode="auto">
            <a:xfrm>
              <a:off x="1145817" y="5131741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4" name="Oval 225"/>
            <p:cNvSpPr>
              <a:spLocks noChangeArrowheads="1"/>
            </p:cNvSpPr>
            <p:nvPr/>
          </p:nvSpPr>
          <p:spPr bwMode="auto">
            <a:xfrm>
              <a:off x="1124939" y="5135097"/>
              <a:ext cx="10439" cy="1230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5" name="Oval 226"/>
            <p:cNvSpPr>
              <a:spLocks noChangeArrowheads="1"/>
            </p:cNvSpPr>
            <p:nvPr/>
          </p:nvSpPr>
          <p:spPr bwMode="auto">
            <a:xfrm>
              <a:off x="1101451" y="5138453"/>
              <a:ext cx="11744" cy="11186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6" name="Freeform 227"/>
            <p:cNvSpPr>
              <a:spLocks/>
            </p:cNvSpPr>
            <p:nvPr/>
          </p:nvSpPr>
          <p:spPr bwMode="auto">
            <a:xfrm flipH="1">
              <a:off x="950525" y="4841172"/>
              <a:ext cx="297512" cy="283017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kern="0" dirty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  <p:sp>
          <p:nvSpPr>
            <p:cNvPr id="107" name="Freeform 228"/>
            <p:cNvSpPr>
              <a:spLocks/>
            </p:cNvSpPr>
            <p:nvPr/>
          </p:nvSpPr>
          <p:spPr bwMode="auto">
            <a:xfrm flipH="1">
              <a:off x="905720" y="4814047"/>
              <a:ext cx="367975" cy="44746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600" b="0" kern="0">
                <a:solidFill>
                  <a:sysClr val="windowText" lastClr="000000"/>
                </a:solidFill>
                <a:latin typeface="Times New Roman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544611" y="5402682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1374552" y="4488938"/>
            <a:ext cx="40748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7505979" y="4455915"/>
            <a:ext cx="389851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3" name="직선 화살표 연결선 112"/>
          <p:cNvCxnSpPr/>
          <p:nvPr/>
        </p:nvCxnSpPr>
        <p:spPr bwMode="auto">
          <a:xfrm>
            <a:off x="2397887" y="4838108"/>
            <a:ext cx="4533555" cy="21557"/>
          </a:xfrm>
          <a:prstGeom prst="straightConnector1">
            <a:avLst/>
          </a:prstGeom>
          <a:solidFill>
            <a:schemeClr val="bg2"/>
          </a:solidFill>
          <a:ln w="476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73" name="TextBox 172"/>
          <p:cNvSpPr txBox="1"/>
          <p:nvPr/>
        </p:nvSpPr>
        <p:spPr>
          <a:xfrm>
            <a:off x="3272480" y="4383763"/>
            <a:ext cx="24481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상호연결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600" b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74" name="TextBox 173"/>
          <p:cNvSpPr txBox="1"/>
          <p:nvPr/>
        </p:nvSpPr>
        <p:spPr>
          <a:xfrm>
            <a:off x="6460729" y="5383149"/>
            <a:ext cx="156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</a:t>
            </a:r>
          </a:p>
          <a:p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b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개방형시스템</a:t>
            </a:r>
            <a:r>
              <a:rPr lang="en-US" altLang="ko-KR" sz="1600" b="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en-US" altLang="ko-KR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600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12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0525" y="1510552"/>
            <a:ext cx="7772400" cy="1094626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Sniffing </a:t>
            </a:r>
            <a:r>
              <a:rPr lang="ko-KR" altLang="en-US" sz="4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환경 구성</a:t>
            </a:r>
            <a:endParaRPr lang="ko-KR" altLang="en-US" sz="4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877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22473" y="586913"/>
            <a:ext cx="7886700" cy="520325"/>
          </a:xfrm>
        </p:spPr>
        <p:txBody>
          <a:bodyPr>
            <a:noAutofit/>
          </a:bodyPr>
          <a:lstStyle/>
          <a:p>
            <a:r>
              <a:rPr lang="en-US" altLang="ko-KR" sz="28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Wireshark</a:t>
            </a:r>
            <a:endParaRPr lang="ko-KR" altLang="en-US" sz="2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21631" y="6366741"/>
            <a:ext cx="2057400" cy="365125"/>
          </a:xfrm>
        </p:spPr>
        <p:txBody>
          <a:bodyPr/>
          <a:lstStyle/>
          <a:p>
            <a:fld id="{55A22EA7-80FE-42C8-BCF2-09639A4FECEC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71" y="2498309"/>
            <a:ext cx="6634007" cy="3535547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706214" y="1273681"/>
            <a:ext cx="8189142" cy="513060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스니핑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(sniffing)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또는 프로토콜 분석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(protocol analysis) 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툴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네트워크를 통해 전달되는 데이터를 수집하고 해석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83822" y="6068197"/>
            <a:ext cx="263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http://www.wireshark.org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736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580011"/>
              </p:ext>
            </p:extLst>
          </p:nvPr>
        </p:nvGraphicFramePr>
        <p:xfrm>
          <a:off x="744704" y="1624754"/>
          <a:ext cx="7770646" cy="3185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064">
                  <a:extLst>
                    <a:ext uri="{9D8B030D-6E8A-4147-A177-3AD203B41FA5}">
                      <a16:colId xmlns="" xmlns:a16="http://schemas.microsoft.com/office/drawing/2014/main" val="3457026281"/>
                    </a:ext>
                  </a:extLst>
                </a:gridCol>
                <a:gridCol w="305281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40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8176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lToB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MS-Window</a:t>
                      </a:r>
                      <a:endParaRPr lang="ko-KR" altLang="en-US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724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패킷수집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TCPdump</a:t>
                      </a:r>
                      <a:r>
                        <a:rPr lang="en-US" altLang="ko-K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TShark</a:t>
                      </a:r>
                      <a:r>
                        <a:rPr lang="en-US" altLang="ko-KR" sz="20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724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800" b="1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패킷분석</a:t>
                      </a:r>
                      <a:endParaRPr lang="ko-KR" altLang="en-US" sz="1800" b="1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Wireshark</a:t>
                      </a:r>
                      <a:endParaRPr lang="ko-KR" alt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114277767"/>
                  </a:ext>
                </a:extLst>
              </a:tr>
            </a:tbl>
          </a:graphicData>
        </a:graphic>
      </p:graphicFrame>
      <p:sp>
        <p:nvSpPr>
          <p:cNvPr id="3" name="제목 1"/>
          <p:cNvSpPr txBox="1">
            <a:spLocks/>
          </p:cNvSpPr>
          <p:nvPr/>
        </p:nvSpPr>
        <p:spPr>
          <a:xfrm>
            <a:off x="686677" y="809670"/>
            <a:ext cx="7886700" cy="7016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수집과 패킷 분석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73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466159"/>
            <a:ext cx="8157229" cy="640100"/>
          </a:xfrm>
        </p:spPr>
        <p:txBody>
          <a:bodyPr>
            <a:normAutofit/>
          </a:bodyPr>
          <a:lstStyle/>
          <a:p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무차별모드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(Promiscuous mode) </a:t>
            </a:r>
            <a:endParaRPr lang="ko-KR" altLang="en-US" sz="28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91404" y="1257164"/>
            <a:ext cx="8157229" cy="460115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링크 계층과 네트워크 계층의 주소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필터링을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해제한 모드 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지정에 관계없이 호스트의 프로세서에 모든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전달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CPU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전달되면 분석을 위해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애플리케이션에 넘겨짐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유닉스 또는 </a:t>
            </a:r>
            <a:r>
              <a:rPr lang="ko-KR" altLang="en-US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리눅스에서는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‘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ifconfig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eth0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promisc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’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설정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Window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</a:t>
            </a:r>
            <a:r>
              <a:rPr lang="en-US" altLang="ko-KR" sz="16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winpcap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 </a:t>
            </a:r>
            <a:r>
              <a:rPr lang="en-US" altLang="ko-KR" sz="1600" dirty="0" err="1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npcap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설치로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무차별 모드 설정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190" y="4146022"/>
            <a:ext cx="5721620" cy="2466883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 smtClean="0"/>
              <a:pPr algn="r"/>
              <a:t>23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82056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70340" y="884543"/>
            <a:ext cx="7886700" cy="1325563"/>
          </a:xfrm>
        </p:spPr>
        <p:txBody>
          <a:bodyPr>
            <a:normAutofit/>
          </a:bodyPr>
          <a:lstStyle/>
          <a:p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허브 환경에서의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99810" y="2049572"/>
            <a:ext cx="8157229" cy="595998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허브를 통해 전송되는 </a:t>
            </a:r>
            <a:r>
              <a:rPr lang="ko-KR" altLang="en-US" sz="18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트래픽은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해당 허브에 연결된 모드 포트를 통과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4" name="그룹 400"/>
          <p:cNvGrpSpPr/>
          <p:nvPr/>
        </p:nvGrpSpPr>
        <p:grpSpPr>
          <a:xfrm>
            <a:off x="1378077" y="3054819"/>
            <a:ext cx="6460353" cy="2139277"/>
            <a:chOff x="739674" y="3267026"/>
            <a:chExt cx="7732235" cy="2560447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99214"/>
              <a:chOff x="1460" y="1679"/>
              <a:chExt cx="973" cy="1143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99214"/>
              <a:chOff x="1460" y="1679"/>
              <a:chExt cx="973" cy="1143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99214"/>
              <a:chOff x="1460" y="1679"/>
              <a:chExt cx="973" cy="1143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HUB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99214"/>
              <a:chOff x="1460" y="1679"/>
              <a:chExt cx="973" cy="1143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99214"/>
              <a:chOff x="1460" y="1679"/>
              <a:chExt cx="973" cy="1143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99214"/>
              <a:chOff x="1460" y="1679"/>
              <a:chExt cx="973" cy="1143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99214"/>
              <a:chOff x="1460" y="1679"/>
              <a:chExt cx="973" cy="1143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1176491" y="2903814"/>
            <a:ext cx="6948126" cy="25980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3843751" y="5485364"/>
            <a:ext cx="2435282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 (</a:t>
            </a:r>
            <a:r>
              <a:rPr lang="ko-KR" altLang="en-US" sz="1337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가시성 창</a:t>
            </a:r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1228727" y="3693940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6" name="슬라이드 번호 개체 틀 425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pPr algn="r"/>
              <a:t>24</a:t>
            </a:fld>
            <a:endParaRPr lang="ko-KR" altLang="en-US" sz="12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7" name="제목 1"/>
          <p:cNvSpPr txBox="1">
            <a:spLocks/>
          </p:cNvSpPr>
          <p:nvPr/>
        </p:nvSpPr>
        <p:spPr>
          <a:xfrm>
            <a:off x="707204" y="209749"/>
            <a:ext cx="7886700" cy="8846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Sniffing </a:t>
            </a:r>
            <a:r>
              <a:rPr lang="ko-KR" altLang="en-US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환경</a:t>
            </a:r>
          </a:p>
        </p:txBody>
      </p:sp>
      <p:pic>
        <p:nvPicPr>
          <p:cNvPr id="425" name="그림 424">
            <a:extLst>
              <a:ext uri="{FF2B5EF4-FFF2-40B4-BE49-F238E27FC236}">
                <a16:creationId xmlns="" xmlns:a16="http://schemas.microsoft.com/office/drawing/2014/main" id="{81D7996B-1C1D-57EF-69DE-6130F7A292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07773" y="2954681"/>
            <a:ext cx="302911" cy="30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495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8865" y="372528"/>
            <a:ext cx="8157229" cy="1281851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 </a:t>
            </a:r>
            <a:r>
              <a:rPr lang="ko-KR" altLang="en-US" sz="20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방법 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endParaRPr lang="ko-KR" altLang="en-US" sz="2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08865" y="1212224"/>
            <a:ext cx="8157229" cy="4601156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포트 </a:t>
            </a: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미러링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(port mirroring) </a:t>
            </a:r>
            <a:r>
              <a:rPr lang="ko-KR" altLang="en-US" sz="18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8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  <a:p>
            <a:pPr marL="506413" indent="-233363">
              <a:lnSpc>
                <a:spcPct val="150000"/>
              </a:lnSpc>
            </a:pPr>
            <a:r>
              <a:rPr lang="ko-KR" altLang="en-US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탭 사용 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4" name="슬라이드 번호 개체 틀 2"/>
          <p:cNvSpPr txBox="1">
            <a:spLocks/>
          </p:cNvSpPr>
          <p:nvPr/>
        </p:nvSpPr>
        <p:spPr>
          <a:xfrm>
            <a:off x="6667139" y="6303111"/>
            <a:ext cx="2057400" cy="35308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03" dirty="0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ko-KR" altLang="en-US" sz="1003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29778" y="3344587"/>
            <a:ext cx="1916320" cy="99250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" name="TextBox 5"/>
          <p:cNvSpPr txBox="1"/>
          <p:nvPr/>
        </p:nvSpPr>
        <p:spPr>
          <a:xfrm>
            <a:off x="850842" y="4352827"/>
            <a:ext cx="1416670" cy="298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3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Visibility window</a:t>
            </a:r>
            <a:endParaRPr lang="ko-KR" altLang="en-US" sz="1337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H="1" flipV="1">
            <a:off x="1476001" y="3957262"/>
            <a:ext cx="1178841" cy="159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H="1" flipV="1">
            <a:off x="3645930" y="4064853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3756694" y="3783529"/>
            <a:ext cx="3383525" cy="99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 flipV="1">
            <a:off x="3116053" y="4037335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324031" y="4009103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25"/>
          <p:cNvGrpSpPr>
            <a:grpSpLocks/>
          </p:cNvGrpSpPr>
          <p:nvPr/>
        </p:nvGrpSpPr>
        <p:grpSpPr bwMode="auto">
          <a:xfrm>
            <a:off x="2561196" y="3605538"/>
            <a:ext cx="1337250" cy="496737"/>
            <a:chOff x="3498" y="3226"/>
            <a:chExt cx="1123" cy="500"/>
          </a:xfrm>
        </p:grpSpPr>
        <p:sp>
          <p:nvSpPr>
            <p:cNvPr id="42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2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4" name="Group 172"/>
          <p:cNvGrpSpPr>
            <a:grpSpLocks/>
          </p:cNvGrpSpPr>
          <p:nvPr/>
        </p:nvGrpSpPr>
        <p:grpSpPr bwMode="auto">
          <a:xfrm>
            <a:off x="1926103" y="5364071"/>
            <a:ext cx="680344" cy="806444"/>
            <a:chOff x="1460" y="1679"/>
            <a:chExt cx="973" cy="1143"/>
          </a:xfrm>
        </p:grpSpPr>
        <p:grpSp>
          <p:nvGrpSpPr>
            <p:cNvPr id="36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1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40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8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6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8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7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8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5" name="Group 172"/>
          <p:cNvGrpSpPr>
            <a:grpSpLocks/>
          </p:cNvGrpSpPr>
          <p:nvPr/>
        </p:nvGrpSpPr>
        <p:grpSpPr bwMode="auto">
          <a:xfrm>
            <a:off x="2855317" y="5341519"/>
            <a:ext cx="680344" cy="835586"/>
            <a:chOff x="1460" y="1679"/>
            <a:chExt cx="973" cy="1143"/>
          </a:xfrm>
        </p:grpSpPr>
        <p:grpSp>
          <p:nvGrpSpPr>
            <p:cNvPr id="30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5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0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52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2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1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1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2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1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2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6" name="Group 172"/>
          <p:cNvGrpSpPr>
            <a:grpSpLocks/>
          </p:cNvGrpSpPr>
          <p:nvPr/>
        </p:nvGrpSpPr>
        <p:grpSpPr bwMode="auto">
          <a:xfrm flipH="1">
            <a:off x="3679864" y="5342888"/>
            <a:ext cx="773620" cy="835586"/>
            <a:chOff x="1460" y="1679"/>
            <a:chExt cx="973" cy="1143"/>
          </a:xfrm>
        </p:grpSpPr>
        <p:grpSp>
          <p:nvGrpSpPr>
            <p:cNvPr id="25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0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4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296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7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5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5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5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6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7" name="직선 연결선 16"/>
          <p:cNvCxnSpPr/>
          <p:nvPr/>
        </p:nvCxnSpPr>
        <p:spPr>
          <a:xfrm flipH="1" flipV="1">
            <a:off x="7706621" y="4052931"/>
            <a:ext cx="464192" cy="15255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7176745" y="4025413"/>
            <a:ext cx="9451" cy="16136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V="1">
            <a:off x="6384722" y="3997181"/>
            <a:ext cx="324998" cy="1482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6621888" y="3593616"/>
            <a:ext cx="1337250" cy="496737"/>
            <a:chOff x="3498" y="3226"/>
            <a:chExt cx="1123" cy="500"/>
          </a:xfrm>
        </p:grpSpPr>
        <p:sp>
          <p:nvSpPr>
            <p:cNvPr id="24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5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1" name="Group 172"/>
          <p:cNvGrpSpPr>
            <a:grpSpLocks/>
          </p:cNvGrpSpPr>
          <p:nvPr/>
        </p:nvGrpSpPr>
        <p:grpSpPr bwMode="auto">
          <a:xfrm>
            <a:off x="5986795" y="5323007"/>
            <a:ext cx="680344" cy="835586"/>
            <a:chOff x="1460" y="1679"/>
            <a:chExt cx="973" cy="1143"/>
          </a:xfrm>
        </p:grpSpPr>
        <p:grpSp>
          <p:nvGrpSpPr>
            <p:cNvPr id="19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4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4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236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1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9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9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1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9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0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2" name="Group 172"/>
          <p:cNvGrpSpPr>
            <a:grpSpLocks/>
          </p:cNvGrpSpPr>
          <p:nvPr/>
        </p:nvGrpSpPr>
        <p:grpSpPr bwMode="auto">
          <a:xfrm>
            <a:off x="6916009" y="5329598"/>
            <a:ext cx="680344" cy="835586"/>
            <a:chOff x="1460" y="1679"/>
            <a:chExt cx="973" cy="1143"/>
          </a:xfrm>
        </p:grpSpPr>
        <p:grpSp>
          <p:nvGrpSpPr>
            <p:cNvPr id="13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8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8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180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5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4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5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4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5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3" name="Group 172"/>
          <p:cNvGrpSpPr>
            <a:grpSpLocks/>
          </p:cNvGrpSpPr>
          <p:nvPr/>
        </p:nvGrpSpPr>
        <p:grpSpPr bwMode="auto">
          <a:xfrm flipH="1">
            <a:off x="7740556" y="5330966"/>
            <a:ext cx="773620" cy="835586"/>
            <a:chOff x="1460" y="1679"/>
            <a:chExt cx="973" cy="1143"/>
          </a:xfrm>
        </p:grpSpPr>
        <p:grpSp>
          <p:nvGrpSpPr>
            <p:cNvPr id="8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3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2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24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0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8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9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8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9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4" name="Group 172"/>
          <p:cNvGrpSpPr>
            <a:grpSpLocks/>
          </p:cNvGrpSpPr>
          <p:nvPr/>
        </p:nvGrpSpPr>
        <p:grpSpPr bwMode="auto">
          <a:xfrm>
            <a:off x="959540" y="3501502"/>
            <a:ext cx="680344" cy="835586"/>
            <a:chOff x="1460" y="1679"/>
            <a:chExt cx="973" cy="1143"/>
          </a:xfrm>
        </p:grpSpPr>
        <p:grpSp>
          <p:nvGrpSpPr>
            <p:cNvPr id="2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7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6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425" name="TextBox 424"/>
          <p:cNvSpPr txBox="1"/>
          <p:nvPr/>
        </p:nvSpPr>
        <p:spPr>
          <a:xfrm>
            <a:off x="1290715" y="3989726"/>
            <a:ext cx="750526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3FCFC1E9-A736-43EA-C283-DC7E4FB0B3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520" y="3452775"/>
            <a:ext cx="262399" cy="262399"/>
          </a:xfrm>
          <a:prstGeom prst="rect">
            <a:avLst/>
          </a:prstGeom>
        </p:spPr>
      </p:pic>
      <p:sp>
        <p:nvSpPr>
          <p:cNvPr id="426" name="슬라이드 번호 개체 틀 4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417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1510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포트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미러링</a:t>
            </a:r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grpSp>
        <p:nvGrpSpPr>
          <p:cNvPr id="4" name="그룹 436"/>
          <p:cNvGrpSpPr/>
          <p:nvPr/>
        </p:nvGrpSpPr>
        <p:grpSpPr>
          <a:xfrm>
            <a:off x="1069639" y="2546596"/>
            <a:ext cx="7288056" cy="2552178"/>
            <a:chOff x="739674" y="3267026"/>
            <a:chExt cx="7732235" cy="2560447"/>
          </a:xfrm>
        </p:grpSpPr>
        <p:cxnSp>
          <p:nvCxnSpPr>
            <p:cNvPr id="5" name="직선 연결선 4"/>
            <p:cNvCxnSpPr/>
            <p:nvPr/>
          </p:nvCxnSpPr>
          <p:spPr>
            <a:xfrm flipH="1" flipV="1">
              <a:off x="1268276" y="3702947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 flipH="1" flipV="1">
              <a:off x="3489217" y="3805855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>
            <a:xfrm>
              <a:off x="3602585" y="3536777"/>
              <a:ext cx="3463067" cy="95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/>
            <p:cNvCxnSpPr/>
            <p:nvPr/>
          </p:nvCxnSpPr>
          <p:spPr>
            <a:xfrm flipV="1">
              <a:off x="2946884" y="3779535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 flipV="1">
              <a:off x="2136242" y="3752532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378983" y="3366533"/>
              <a:ext cx="1368687" cy="475115"/>
              <a:chOff x="3498" y="3226"/>
              <a:chExt cx="1123" cy="500"/>
            </a:xfrm>
          </p:grpSpPr>
          <p:sp>
            <p:nvSpPr>
              <p:cNvPr id="418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ea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21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1" name="Group 172"/>
            <p:cNvGrpSpPr>
              <a:grpSpLocks/>
            </p:cNvGrpSpPr>
            <p:nvPr/>
          </p:nvGrpSpPr>
          <p:grpSpPr bwMode="auto">
            <a:xfrm>
              <a:off x="1728960" y="5020646"/>
              <a:ext cx="696338" cy="799214"/>
              <a:chOff x="1460" y="1679"/>
              <a:chExt cx="973" cy="1143"/>
            </a:xfrm>
          </p:grpSpPr>
          <p:grpSp>
            <p:nvGrpSpPr>
              <p:cNvPr id="36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1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40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8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6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6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7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8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6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7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2" name="Group 172"/>
            <p:cNvGrpSpPr>
              <a:grpSpLocks/>
            </p:cNvGrpSpPr>
            <p:nvPr/>
          </p:nvGrpSpPr>
          <p:grpSpPr bwMode="auto">
            <a:xfrm>
              <a:off x="2680018" y="5026950"/>
              <a:ext cx="696338" cy="799214"/>
              <a:chOff x="1460" y="1679"/>
              <a:chExt cx="973" cy="1143"/>
            </a:xfrm>
          </p:grpSpPr>
          <p:grpSp>
            <p:nvGrpSpPr>
              <p:cNvPr id="306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55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0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7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349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8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25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3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4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5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6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9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10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23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24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11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7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8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9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0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1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22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3" name="Group 172"/>
            <p:cNvGrpSpPr>
              <a:grpSpLocks/>
            </p:cNvGrpSpPr>
            <p:nvPr/>
          </p:nvGrpSpPr>
          <p:grpSpPr bwMode="auto">
            <a:xfrm flipH="1">
              <a:off x="3523949" y="5028259"/>
              <a:ext cx="791807" cy="799214"/>
              <a:chOff x="1460" y="1679"/>
              <a:chExt cx="973" cy="1143"/>
            </a:xfrm>
          </p:grpSpPr>
          <p:grpSp>
            <p:nvGrpSpPr>
              <p:cNvPr id="25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9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1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293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6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5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6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6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5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5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6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cxnSp>
          <p:nvCxnSpPr>
            <p:cNvPr id="14" name="직선 연결선 13"/>
            <p:cNvCxnSpPr/>
            <p:nvPr/>
          </p:nvCxnSpPr>
          <p:spPr>
            <a:xfrm flipH="1" flipV="1">
              <a:off x="7645370" y="3794452"/>
              <a:ext cx="475104" cy="14591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103037" y="3768132"/>
              <a:ext cx="9673" cy="154345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>
            <a:xfrm flipV="1">
              <a:off x="6292395" y="3741129"/>
              <a:ext cx="332638" cy="14183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25"/>
            <p:cNvGrpSpPr>
              <a:grpSpLocks/>
            </p:cNvGrpSpPr>
            <p:nvPr/>
          </p:nvGrpSpPr>
          <p:grpSpPr bwMode="auto">
            <a:xfrm>
              <a:off x="6535136" y="3355130"/>
              <a:ext cx="1368687" cy="475115"/>
              <a:chOff x="3498" y="3226"/>
              <a:chExt cx="1123" cy="500"/>
            </a:xfrm>
          </p:grpSpPr>
          <p:sp>
            <p:nvSpPr>
              <p:cNvPr id="246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008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249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8" name="Group 172"/>
            <p:cNvGrpSpPr>
              <a:grpSpLocks/>
            </p:cNvGrpSpPr>
            <p:nvPr/>
          </p:nvGrpSpPr>
          <p:grpSpPr bwMode="auto">
            <a:xfrm>
              <a:off x="5885113" y="5009243"/>
              <a:ext cx="696338" cy="799214"/>
              <a:chOff x="1460" y="1679"/>
              <a:chExt cx="973" cy="1143"/>
            </a:xfrm>
          </p:grpSpPr>
          <p:grpSp>
            <p:nvGrpSpPr>
              <p:cNvPr id="190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239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0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1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2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3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4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45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1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233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4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5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6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7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8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2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09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0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1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2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3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4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5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6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7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8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3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4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5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6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7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8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9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0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1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32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93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94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07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08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95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6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7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8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99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0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1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2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3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4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05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06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9" name="Group 172"/>
            <p:cNvGrpSpPr>
              <a:grpSpLocks/>
            </p:cNvGrpSpPr>
            <p:nvPr/>
          </p:nvGrpSpPr>
          <p:grpSpPr bwMode="auto">
            <a:xfrm>
              <a:off x="6836171" y="5015547"/>
              <a:ext cx="696338" cy="799214"/>
              <a:chOff x="1460" y="1679"/>
              <a:chExt cx="973" cy="1143"/>
            </a:xfrm>
          </p:grpSpPr>
          <p:grpSp>
            <p:nvGrpSpPr>
              <p:cNvPr id="134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83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4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5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6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7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8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9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5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177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8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9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0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1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82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6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153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4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5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6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7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8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59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0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1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2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3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4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6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7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8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9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0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1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2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3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4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5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76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137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138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151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152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139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0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1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2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3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4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5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6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7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8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49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150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0" name="Group 172"/>
            <p:cNvGrpSpPr>
              <a:grpSpLocks/>
            </p:cNvGrpSpPr>
            <p:nvPr/>
          </p:nvGrpSpPr>
          <p:grpSpPr bwMode="auto">
            <a:xfrm flipH="1">
              <a:off x="7680102" y="5016856"/>
              <a:ext cx="791807" cy="799214"/>
              <a:chOff x="1460" y="1679"/>
              <a:chExt cx="973" cy="1143"/>
            </a:xfrm>
          </p:grpSpPr>
          <p:grpSp>
            <p:nvGrpSpPr>
              <p:cNvPr id="78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127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8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9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0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1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2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33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79" name="Group 181"/>
              <p:cNvGrpSpPr>
                <a:grpSpLocks/>
              </p:cNvGrpSpPr>
              <p:nvPr/>
            </p:nvGrpSpPr>
            <p:grpSpPr bwMode="auto">
              <a:xfrm flipH="1">
                <a:off x="1659" y="2330"/>
                <a:ext cx="627" cy="492"/>
                <a:chOff x="905" y="3084"/>
                <a:chExt cx="832" cy="652"/>
              </a:xfrm>
            </p:grpSpPr>
            <p:sp>
              <p:nvSpPr>
                <p:cNvPr id="121" name="Freeform 182"/>
                <p:cNvSpPr>
                  <a:spLocks/>
                </p:cNvSpPr>
                <p:nvPr/>
              </p:nvSpPr>
              <p:spPr bwMode="auto">
                <a:xfrm>
                  <a:off x="905" y="3105"/>
                  <a:ext cx="361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2" name="Freeform 183"/>
                <p:cNvSpPr>
                  <a:spLocks/>
                </p:cNvSpPr>
                <p:nvPr/>
              </p:nvSpPr>
              <p:spPr bwMode="auto">
                <a:xfrm>
                  <a:off x="933" y="3084"/>
                  <a:ext cx="361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3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4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5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6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0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97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8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9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0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1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2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3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4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5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6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7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8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0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1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2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3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4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5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6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7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8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19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20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81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82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95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96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83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5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6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7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8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9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0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1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2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93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94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1" name="Group 172"/>
            <p:cNvGrpSpPr>
              <a:grpSpLocks/>
            </p:cNvGrpSpPr>
            <p:nvPr/>
          </p:nvGrpSpPr>
          <p:grpSpPr bwMode="auto">
            <a:xfrm>
              <a:off x="739674" y="3267026"/>
              <a:ext cx="696338" cy="799214"/>
              <a:chOff x="1460" y="1679"/>
              <a:chExt cx="973" cy="1143"/>
            </a:xfrm>
          </p:grpSpPr>
          <p:grpSp>
            <p:nvGrpSpPr>
              <p:cNvPr id="22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1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2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3" name="Group 181"/>
              <p:cNvGrpSpPr>
                <a:grpSpLocks/>
              </p:cNvGrpSpPr>
              <p:nvPr/>
            </p:nvGrpSpPr>
            <p:grpSpPr bwMode="auto">
              <a:xfrm flipH="1">
                <a:off x="1661" y="2330"/>
                <a:ext cx="703" cy="492"/>
                <a:chOff x="803" y="3084"/>
                <a:chExt cx="934" cy="652"/>
              </a:xfrm>
            </p:grpSpPr>
            <p:sp>
              <p:nvSpPr>
                <p:cNvPr id="65" name="Freeform 182"/>
                <p:cNvSpPr>
                  <a:spLocks/>
                </p:cNvSpPr>
                <p:nvPr/>
              </p:nvSpPr>
              <p:spPr bwMode="auto">
                <a:xfrm>
                  <a:off x="803" y="3105"/>
                  <a:ext cx="410" cy="631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Freeform 183"/>
                <p:cNvSpPr>
                  <a:spLocks/>
                </p:cNvSpPr>
                <p:nvPr/>
              </p:nvSpPr>
              <p:spPr bwMode="auto">
                <a:xfrm>
                  <a:off x="826" y="3084"/>
                  <a:ext cx="410" cy="630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2920" bIns="22920" anchor="ctr">
                  <a:spAutoFit/>
                </a:bodyPr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4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1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6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7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8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5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0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latinLnBrk="0">
                      <a:defRPr/>
                    </a:pPr>
                    <a:endParaRPr lang="ko-KR" altLang="en-US" sz="1504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7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lang="ko-KR" altLang="en-US" sz="1504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</p:grpSp>
      <p:sp>
        <p:nvSpPr>
          <p:cNvPr id="422" name="직사각형 421"/>
          <p:cNvSpPr/>
          <p:nvPr/>
        </p:nvSpPr>
        <p:spPr>
          <a:xfrm>
            <a:off x="868053" y="2463251"/>
            <a:ext cx="1782867" cy="23064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423" name="TextBox 422"/>
          <p:cNvSpPr txBox="1"/>
          <p:nvPr/>
        </p:nvSpPr>
        <p:spPr>
          <a:xfrm>
            <a:off x="841351" y="2145758"/>
            <a:ext cx="1584200" cy="298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424" name="TextBox 423"/>
          <p:cNvSpPr txBox="1"/>
          <p:nvPr/>
        </p:nvSpPr>
        <p:spPr>
          <a:xfrm>
            <a:off x="962443" y="3108390"/>
            <a:ext cx="715004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5" name="TextBox 424"/>
          <p:cNvSpPr txBox="1"/>
          <p:nvPr/>
        </p:nvSpPr>
        <p:spPr>
          <a:xfrm>
            <a:off x="1215062" y="4263141"/>
            <a:ext cx="667875" cy="323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pPr algn="r"/>
            <a:fld id="{5AE1AC92-EAE1-4E34-95A8-13C242A10183}" type="slidenum">
              <a:rPr lang="ko-KR" alt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26</a:t>
            </a:fld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6" name="그림 425">
            <a:extLst>
              <a:ext uri="{FF2B5EF4-FFF2-40B4-BE49-F238E27FC236}">
                <a16:creationId xmlns="" xmlns:a16="http://schemas.microsoft.com/office/drawing/2014/main" id="{E1C658D5-F7E8-1D8B-52F7-656287379D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0208" y="2518472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43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27</a:t>
            </a:fld>
            <a:endParaRPr lang="ko-KR" altLang="en-US" dirty="0"/>
          </a:p>
        </p:txBody>
      </p:sp>
      <p:pic>
        <p:nvPicPr>
          <p:cNvPr id="849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67" y="1569027"/>
            <a:ext cx="8494567" cy="4530436"/>
          </a:xfrm>
          <a:prstGeom prst="rect">
            <a:avLst/>
          </a:prstGeom>
        </p:spPr>
      </p:pic>
      <p:sp>
        <p:nvSpPr>
          <p:cNvPr id="850" name="직사각형 849"/>
          <p:cNvSpPr/>
          <p:nvPr/>
        </p:nvSpPr>
        <p:spPr>
          <a:xfrm>
            <a:off x="384767" y="605043"/>
            <a:ext cx="4616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Switched Port Analyzer (SPAN) </a:t>
            </a:r>
          </a:p>
        </p:txBody>
      </p:sp>
    </p:spTree>
    <p:extLst>
      <p:ext uri="{BB962C8B-B14F-4D97-AF65-F5344CB8AC3E}">
        <p14:creationId xmlns:p14="http://schemas.microsoft.com/office/powerpoint/2010/main" val="2274350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395158" y="366053"/>
            <a:ext cx="57611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⦁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Switched Port Analyzer (RSPAN)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68" y="1307428"/>
            <a:ext cx="8530566" cy="488001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2633" y="3239434"/>
            <a:ext cx="508000" cy="50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696" y="2986803"/>
            <a:ext cx="914113" cy="25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765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7027" y="158993"/>
            <a:ext cx="7886700" cy="1325563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허빙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아웃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en-US" altLang="ko-KR" sz="2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hubbing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out)</a:t>
            </a:r>
          </a:p>
        </p:txBody>
      </p:sp>
      <p:cxnSp>
        <p:nvCxnSpPr>
          <p:cNvPr id="5" name="직선 연결선 4"/>
          <p:cNvCxnSpPr/>
          <p:nvPr/>
        </p:nvCxnSpPr>
        <p:spPr>
          <a:xfrm flipH="1" flipV="1">
            <a:off x="1341739" y="3177830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H="1" flipV="1">
            <a:off x="3940024" y="3223193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352078" y="299288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065459" y="3289229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2120581" y="3323651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172"/>
          <p:cNvGrpSpPr>
            <a:grpSpLocks/>
          </p:cNvGrpSpPr>
          <p:nvPr/>
        </p:nvGrpSpPr>
        <p:grpSpPr bwMode="auto">
          <a:xfrm>
            <a:off x="1814804" y="4465169"/>
            <a:ext cx="715052" cy="780800"/>
            <a:chOff x="1460" y="1679"/>
            <a:chExt cx="973" cy="1143"/>
          </a:xfrm>
        </p:grpSpPr>
        <p:grpSp>
          <p:nvGrpSpPr>
            <p:cNvPr id="37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41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7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1" name="Group 172"/>
          <p:cNvGrpSpPr>
            <a:grpSpLocks/>
          </p:cNvGrpSpPr>
          <p:nvPr/>
        </p:nvGrpSpPr>
        <p:grpSpPr bwMode="auto">
          <a:xfrm>
            <a:off x="2791421" y="4471327"/>
            <a:ext cx="715052" cy="780800"/>
            <a:chOff x="1460" y="1679"/>
            <a:chExt cx="973" cy="1143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2" name="Group 172"/>
          <p:cNvGrpSpPr>
            <a:grpSpLocks/>
          </p:cNvGrpSpPr>
          <p:nvPr/>
        </p:nvGrpSpPr>
        <p:grpSpPr bwMode="auto">
          <a:xfrm flipH="1">
            <a:off x="3658033" y="4472606"/>
            <a:ext cx="813087" cy="780800"/>
            <a:chOff x="1460" y="1679"/>
            <a:chExt cx="973" cy="1143"/>
          </a:xfrm>
        </p:grpSpPr>
        <p:grpSp>
          <p:nvGrpSpPr>
            <p:cNvPr id="26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306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8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13" name="직선 연결선 12"/>
          <p:cNvCxnSpPr/>
          <p:nvPr/>
        </p:nvCxnSpPr>
        <p:spPr>
          <a:xfrm flipH="1" flipV="1">
            <a:off x="7890216" y="3267227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flipV="1">
            <a:off x="7333308" y="3241513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6500880" y="3215132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5"/>
          <p:cNvGrpSpPr>
            <a:grpSpLocks/>
          </p:cNvGrpSpPr>
          <p:nvPr/>
        </p:nvGrpSpPr>
        <p:grpSpPr bwMode="auto">
          <a:xfrm>
            <a:off x="6750145" y="2838027"/>
            <a:ext cx="1405470" cy="464168"/>
            <a:chOff x="3498" y="3226"/>
            <a:chExt cx="1123" cy="500"/>
          </a:xfrm>
        </p:grpSpPr>
        <p:sp>
          <p:nvSpPr>
            <p:cNvPr id="259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0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262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7" name="Group 172"/>
          <p:cNvGrpSpPr>
            <a:grpSpLocks/>
          </p:cNvGrpSpPr>
          <p:nvPr/>
        </p:nvGrpSpPr>
        <p:grpSpPr bwMode="auto">
          <a:xfrm>
            <a:off x="6082652" y="4454028"/>
            <a:ext cx="715052" cy="780800"/>
            <a:chOff x="1460" y="1679"/>
            <a:chExt cx="973" cy="1143"/>
          </a:xfrm>
        </p:grpSpPr>
        <p:grpSp>
          <p:nvGrpSpPr>
            <p:cNvPr id="203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252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3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5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6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7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8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4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246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7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8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9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0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1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5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22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3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4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5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6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7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8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29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0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1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2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3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4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5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6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7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8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0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1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2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3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4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5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06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07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20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08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9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0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1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2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3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4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5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6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7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8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19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8" name="Group 172"/>
          <p:cNvGrpSpPr>
            <a:grpSpLocks/>
          </p:cNvGrpSpPr>
          <p:nvPr/>
        </p:nvGrpSpPr>
        <p:grpSpPr bwMode="auto">
          <a:xfrm>
            <a:off x="7059270" y="4460187"/>
            <a:ext cx="715052" cy="780800"/>
            <a:chOff x="1460" y="1679"/>
            <a:chExt cx="973" cy="1143"/>
          </a:xfrm>
        </p:grpSpPr>
        <p:grpSp>
          <p:nvGrpSpPr>
            <p:cNvPr id="147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96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8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9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0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1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2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8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190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1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2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3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4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5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49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66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7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8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9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0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1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2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3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4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5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6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8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9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0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1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2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3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4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5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6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7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8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9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50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151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64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65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152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3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5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6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7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9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0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1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2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63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19" name="Group 172"/>
          <p:cNvGrpSpPr>
            <a:grpSpLocks/>
          </p:cNvGrpSpPr>
          <p:nvPr/>
        </p:nvGrpSpPr>
        <p:grpSpPr bwMode="auto">
          <a:xfrm flipH="1">
            <a:off x="7925881" y="4461466"/>
            <a:ext cx="813087" cy="780800"/>
            <a:chOff x="1460" y="1679"/>
            <a:chExt cx="973" cy="1143"/>
          </a:xfrm>
        </p:grpSpPr>
        <p:grpSp>
          <p:nvGrpSpPr>
            <p:cNvPr id="9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14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2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134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5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11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9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9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10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10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9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0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10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20" name="Group 172"/>
          <p:cNvGrpSpPr>
            <a:grpSpLocks/>
          </p:cNvGrpSpPr>
          <p:nvPr/>
        </p:nvGrpSpPr>
        <p:grpSpPr bwMode="auto">
          <a:xfrm>
            <a:off x="798931" y="2751953"/>
            <a:ext cx="715052" cy="780800"/>
            <a:chOff x="1460" y="1679"/>
            <a:chExt cx="973" cy="1143"/>
          </a:xfrm>
        </p:grpSpPr>
        <p:grpSp>
          <p:nvGrpSpPr>
            <p:cNvPr id="3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8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6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78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9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7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1" name="직사각형 20"/>
          <p:cNvSpPr/>
          <p:nvPr/>
        </p:nvSpPr>
        <p:spPr>
          <a:xfrm>
            <a:off x="437849" y="2639518"/>
            <a:ext cx="2191216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22" name="TextBox 21"/>
          <p:cNvSpPr txBox="1"/>
          <p:nvPr/>
        </p:nvSpPr>
        <p:spPr>
          <a:xfrm>
            <a:off x="405032" y="2268273"/>
            <a:ext cx="1947046" cy="34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53860" y="3393877"/>
            <a:ext cx="878769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25"/>
          <p:cNvGrpSpPr>
            <a:grpSpLocks/>
          </p:cNvGrpSpPr>
          <p:nvPr/>
        </p:nvGrpSpPr>
        <p:grpSpPr bwMode="auto">
          <a:xfrm>
            <a:off x="1801525" y="2880410"/>
            <a:ext cx="1048198" cy="500661"/>
            <a:chOff x="3498" y="3226"/>
            <a:chExt cx="1123" cy="500"/>
          </a:xfrm>
        </p:grpSpPr>
        <p:sp>
          <p:nvSpPr>
            <p:cNvPr id="31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ea typeface="Tahoma"/>
                  <a:cs typeface="Tahoma"/>
                </a:rPr>
                <a:t>HUB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" name="Group 25"/>
          <p:cNvGrpSpPr>
            <a:grpSpLocks/>
          </p:cNvGrpSpPr>
          <p:nvPr/>
        </p:nvGrpSpPr>
        <p:grpSpPr bwMode="auto">
          <a:xfrm>
            <a:off x="3140870" y="2851998"/>
            <a:ext cx="1405470" cy="464168"/>
            <a:chOff x="3498" y="3226"/>
            <a:chExt cx="1123" cy="500"/>
          </a:xfrm>
        </p:grpSpPr>
        <p:sp>
          <p:nvSpPr>
            <p:cNvPr id="2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065716" y="4836255"/>
            <a:ext cx="820846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29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79D6BEF4-6417-1AC4-DCFE-F4B1BB7663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3157" y="2727296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225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74163"/>
              </p:ext>
            </p:extLst>
          </p:nvPr>
        </p:nvGraphicFramePr>
        <p:xfrm>
          <a:off x="1271588" y="12795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돋움" pitchFamily="50" charset="-127"/>
                          <a:cs typeface="Times New Roman" panose="02020603050405020304" pitchFamily="18" charset="0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858838" y="22034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852488" y="1466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858838" y="29527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858838" y="37020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858838" y="44513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858838" y="52133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858838" y="59753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ctr"/>
            <a:r>
              <a:rPr lang="en-US" altLang="ko-KR" sz="2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2488" y="228234"/>
            <a:ext cx="7559920" cy="776654"/>
          </a:xfrm>
          <a:prstGeom prst="rect">
            <a:avLst/>
          </a:prstGeom>
        </p:spPr>
        <p:txBody>
          <a:bodyPr/>
          <a:lstStyle/>
          <a:p>
            <a:r>
              <a:rPr lang="en-US" altLang="ko-KR" sz="40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OSI 7 </a:t>
            </a:r>
            <a:r>
              <a:rPr lang="ko-KR" altLang="en-US" sz="4000" b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참조모델 </a:t>
            </a:r>
            <a:endParaRPr lang="ko-KR" altLang="en-US" sz="40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오른쪽 대괄호 2"/>
          <p:cNvSpPr/>
          <p:nvPr/>
        </p:nvSpPr>
        <p:spPr bwMode="auto">
          <a:xfrm>
            <a:off x="4200947" y="1363802"/>
            <a:ext cx="391373" cy="2074209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오른쪽 대괄호 16"/>
          <p:cNvSpPr/>
          <p:nvPr/>
        </p:nvSpPr>
        <p:spPr bwMode="auto">
          <a:xfrm>
            <a:off x="4200947" y="4489450"/>
            <a:ext cx="391373" cy="1879600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92320" y="2243623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상위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(Software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32448" y="5213350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하위 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3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계층</a:t>
            </a:r>
            <a:endParaRPr lang="en-US" altLang="ko-KR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(Hardware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447728" y="6447633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4592319" y="3666727"/>
            <a:ext cx="19607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중계 계층</a:t>
            </a:r>
            <a:endParaRPr lang="en-US" altLang="ko-KR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(Middleware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기능</a:t>
            </a:r>
            <a:r>
              <a:rPr lang="en-US" altLang="ko-KR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1" name="오른쪽 대괄호 20"/>
          <p:cNvSpPr/>
          <p:nvPr/>
        </p:nvSpPr>
        <p:spPr bwMode="auto">
          <a:xfrm>
            <a:off x="4200947" y="3574931"/>
            <a:ext cx="391373" cy="738128"/>
          </a:xfrm>
          <a:prstGeom prst="rightBracket">
            <a:avLst/>
          </a:prstGeom>
          <a:noFill/>
          <a:ln w="9525" cap="flat" cmpd="sng" algn="ctr">
            <a:solidFill>
              <a:srgbClr val="5F5F5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54000" tIns="45720" rIns="5400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endParaRPr kumimoji="1" lang="ko-KR" altLang="en-US" sz="1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20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0924" y="283847"/>
            <a:ext cx="7886700" cy="906554"/>
          </a:xfrm>
        </p:spPr>
        <p:txBody>
          <a:bodyPr>
            <a:normAutofit/>
          </a:bodyPr>
          <a:lstStyle/>
          <a:p>
            <a:pPr marL="506413" indent="-233363">
              <a:lnSpc>
                <a:spcPct val="150000"/>
              </a:lnSpc>
            </a:pP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탭 사용 </a:t>
            </a:r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(tapping)</a:t>
            </a:r>
          </a:p>
        </p:txBody>
      </p:sp>
      <p:sp>
        <p:nvSpPr>
          <p:cNvPr id="255" name="슬라이드 번호 개체 틀 254"/>
          <p:cNvSpPr>
            <a:spLocks noGrp="1"/>
          </p:cNvSpPr>
          <p:nvPr>
            <p:ph type="sldNum" sz="quarter" idx="4294967295"/>
          </p:nvPr>
        </p:nvSpPr>
        <p:spPr>
          <a:xfrm>
            <a:off x="6728481" y="6259821"/>
            <a:ext cx="2057400" cy="353084"/>
          </a:xfrm>
          <a:prstGeom prst="rect">
            <a:avLst/>
          </a:prstGeom>
        </p:spPr>
        <p:txBody>
          <a:bodyPr/>
          <a:lstStyle/>
          <a:p>
            <a:fld id="{5AE1AC92-EAE1-4E34-95A8-13C242A10183}" type="slidenum">
              <a:rPr lang="ko-KR" altLang="en-US" smtClean="0"/>
              <a:pPr/>
              <a:t>30</a:t>
            </a:fld>
            <a:endParaRPr lang="ko-KR" altLang="en-US"/>
          </a:p>
        </p:txBody>
      </p:sp>
      <p:cxnSp>
        <p:nvCxnSpPr>
          <p:cNvPr id="256" name="직선 연결선 255"/>
          <p:cNvCxnSpPr/>
          <p:nvPr/>
        </p:nvCxnSpPr>
        <p:spPr>
          <a:xfrm flipH="1" flipV="1">
            <a:off x="1388652" y="2764382"/>
            <a:ext cx="1238980" cy="14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연결선 256"/>
          <p:cNvCxnSpPr/>
          <p:nvPr/>
        </p:nvCxnSpPr>
        <p:spPr>
          <a:xfrm flipH="1" flipV="1">
            <a:off x="3986937" y="2809745"/>
            <a:ext cx="170216" cy="1480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연결선 257"/>
          <p:cNvCxnSpPr/>
          <p:nvPr/>
        </p:nvCxnSpPr>
        <p:spPr>
          <a:xfrm>
            <a:off x="2398991" y="2706515"/>
            <a:ext cx="4942840" cy="3194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연결선 258"/>
          <p:cNvCxnSpPr/>
          <p:nvPr/>
        </p:nvCxnSpPr>
        <p:spPr>
          <a:xfrm flipV="1">
            <a:off x="3112372" y="2875781"/>
            <a:ext cx="438343" cy="14713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직선 연결선 259"/>
          <p:cNvCxnSpPr/>
          <p:nvPr/>
        </p:nvCxnSpPr>
        <p:spPr>
          <a:xfrm flipV="1">
            <a:off x="2167494" y="2910203"/>
            <a:ext cx="22450" cy="12882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1" name="Group 172"/>
          <p:cNvGrpSpPr>
            <a:grpSpLocks/>
          </p:cNvGrpSpPr>
          <p:nvPr/>
        </p:nvGrpSpPr>
        <p:grpSpPr bwMode="auto">
          <a:xfrm>
            <a:off x="1861717" y="4051721"/>
            <a:ext cx="715052" cy="780800"/>
            <a:chOff x="1460" y="1679"/>
            <a:chExt cx="973" cy="1143"/>
          </a:xfrm>
        </p:grpSpPr>
        <p:grpSp>
          <p:nvGrpSpPr>
            <p:cNvPr id="26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1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3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05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28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8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9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26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26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27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6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6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7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27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18" name="Group 172"/>
          <p:cNvGrpSpPr>
            <a:grpSpLocks/>
          </p:cNvGrpSpPr>
          <p:nvPr/>
        </p:nvGrpSpPr>
        <p:grpSpPr bwMode="auto">
          <a:xfrm>
            <a:off x="2838334" y="4057879"/>
            <a:ext cx="715052" cy="780800"/>
            <a:chOff x="1460" y="1679"/>
            <a:chExt cx="973" cy="1143"/>
          </a:xfrm>
        </p:grpSpPr>
        <p:grpSp>
          <p:nvGrpSpPr>
            <p:cNvPr id="319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368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9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0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1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2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3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4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0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362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3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4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5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6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7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1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38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9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0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1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2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3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4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5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6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7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8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9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0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1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2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3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4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5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6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7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8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9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0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1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22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23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36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24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5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6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7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8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29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0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1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2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3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4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35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375" name="Group 172"/>
          <p:cNvGrpSpPr>
            <a:grpSpLocks/>
          </p:cNvGrpSpPr>
          <p:nvPr/>
        </p:nvGrpSpPr>
        <p:grpSpPr bwMode="auto">
          <a:xfrm flipH="1">
            <a:off x="3704946" y="4059158"/>
            <a:ext cx="813087" cy="780800"/>
            <a:chOff x="1460" y="1679"/>
            <a:chExt cx="973" cy="1143"/>
          </a:xfrm>
        </p:grpSpPr>
        <p:grpSp>
          <p:nvGrpSpPr>
            <p:cNvPr id="376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25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6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7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8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9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0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31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7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419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0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1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2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3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24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8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395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6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7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8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9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0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1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2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3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4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5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6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7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8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09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0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1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2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3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4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5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6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7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18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379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380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393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381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2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3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4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5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6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7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8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89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0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91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392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cxnSp>
        <p:nvCxnSpPr>
          <p:cNvPr id="432" name="직선 연결선 431"/>
          <p:cNvCxnSpPr/>
          <p:nvPr/>
        </p:nvCxnSpPr>
        <p:spPr>
          <a:xfrm flipH="1" flipV="1">
            <a:off x="7937129" y="2853779"/>
            <a:ext cx="487872" cy="14255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직선 연결선 432"/>
          <p:cNvCxnSpPr/>
          <p:nvPr/>
        </p:nvCxnSpPr>
        <p:spPr>
          <a:xfrm flipV="1">
            <a:off x="7380221" y="2828065"/>
            <a:ext cx="9933" cy="1507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직선 연결선 433"/>
          <p:cNvCxnSpPr/>
          <p:nvPr/>
        </p:nvCxnSpPr>
        <p:spPr>
          <a:xfrm flipV="1">
            <a:off x="6547793" y="2801684"/>
            <a:ext cx="341578" cy="13856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5" name="Group 25"/>
          <p:cNvGrpSpPr>
            <a:grpSpLocks/>
          </p:cNvGrpSpPr>
          <p:nvPr/>
        </p:nvGrpSpPr>
        <p:grpSpPr bwMode="auto">
          <a:xfrm>
            <a:off x="6797058" y="2424579"/>
            <a:ext cx="1405470" cy="464168"/>
            <a:chOff x="3498" y="3226"/>
            <a:chExt cx="1123" cy="500"/>
          </a:xfrm>
        </p:grpSpPr>
        <p:sp>
          <p:nvSpPr>
            <p:cNvPr id="436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7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8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439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440" name="Group 172"/>
          <p:cNvGrpSpPr>
            <a:grpSpLocks/>
          </p:cNvGrpSpPr>
          <p:nvPr/>
        </p:nvGrpSpPr>
        <p:grpSpPr bwMode="auto">
          <a:xfrm>
            <a:off x="6129565" y="4040580"/>
            <a:ext cx="715052" cy="780800"/>
            <a:chOff x="1460" y="1679"/>
            <a:chExt cx="973" cy="1143"/>
          </a:xfrm>
        </p:grpSpPr>
        <p:grpSp>
          <p:nvGrpSpPr>
            <p:cNvPr id="441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490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1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2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3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4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5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96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2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484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5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6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7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8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9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3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460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1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2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3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4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5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6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7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8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9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0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1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2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3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4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5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6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7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8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9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0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1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2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3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44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445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458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59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446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7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8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9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0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1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2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3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4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5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56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457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497" name="Group 172"/>
          <p:cNvGrpSpPr>
            <a:grpSpLocks/>
          </p:cNvGrpSpPr>
          <p:nvPr/>
        </p:nvGrpSpPr>
        <p:grpSpPr bwMode="auto">
          <a:xfrm>
            <a:off x="7106183" y="4046739"/>
            <a:ext cx="715052" cy="780800"/>
            <a:chOff x="1460" y="1679"/>
            <a:chExt cx="973" cy="1143"/>
          </a:xfrm>
        </p:grpSpPr>
        <p:grpSp>
          <p:nvGrpSpPr>
            <p:cNvPr id="498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547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8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9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0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1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2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3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499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541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2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3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4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5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6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0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17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8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9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0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1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2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3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4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5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6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7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8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9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0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1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2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3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4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5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6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7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8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9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0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01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02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15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6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03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4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5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6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7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8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09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0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1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2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3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14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554" name="Group 172"/>
          <p:cNvGrpSpPr>
            <a:grpSpLocks/>
          </p:cNvGrpSpPr>
          <p:nvPr/>
        </p:nvGrpSpPr>
        <p:grpSpPr bwMode="auto">
          <a:xfrm flipH="1">
            <a:off x="7972794" y="4048018"/>
            <a:ext cx="813087" cy="780800"/>
            <a:chOff x="1460" y="1679"/>
            <a:chExt cx="973" cy="1143"/>
          </a:xfrm>
        </p:grpSpPr>
        <p:grpSp>
          <p:nvGrpSpPr>
            <p:cNvPr id="555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04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5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6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7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8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9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0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6" name="Group 181"/>
            <p:cNvGrpSpPr>
              <a:grpSpLocks/>
            </p:cNvGrpSpPr>
            <p:nvPr/>
          </p:nvGrpSpPr>
          <p:grpSpPr bwMode="auto">
            <a:xfrm flipH="1">
              <a:off x="1659" y="2330"/>
              <a:ext cx="627" cy="492"/>
              <a:chOff x="905" y="3084"/>
              <a:chExt cx="832" cy="652"/>
            </a:xfrm>
          </p:grpSpPr>
          <p:sp>
            <p:nvSpPr>
              <p:cNvPr id="598" name="Freeform 182"/>
              <p:cNvSpPr>
                <a:spLocks/>
              </p:cNvSpPr>
              <p:nvPr/>
            </p:nvSpPr>
            <p:spPr bwMode="auto">
              <a:xfrm>
                <a:off x="905" y="3105"/>
                <a:ext cx="361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9" name="Freeform 183"/>
              <p:cNvSpPr>
                <a:spLocks/>
              </p:cNvSpPr>
              <p:nvPr/>
            </p:nvSpPr>
            <p:spPr bwMode="auto">
              <a:xfrm>
                <a:off x="933" y="3084"/>
                <a:ext cx="361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0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1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2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3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7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574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5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6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7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8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9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0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1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2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3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4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5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6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7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8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9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0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1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2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3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4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5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6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7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58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559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572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3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560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1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2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3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4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5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6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7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8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9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0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571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grpSp>
        <p:nvGrpSpPr>
          <p:cNvPr id="611" name="Group 172"/>
          <p:cNvGrpSpPr>
            <a:grpSpLocks/>
          </p:cNvGrpSpPr>
          <p:nvPr/>
        </p:nvGrpSpPr>
        <p:grpSpPr bwMode="auto">
          <a:xfrm>
            <a:off x="845844" y="2338505"/>
            <a:ext cx="715052" cy="780800"/>
            <a:chOff x="1460" y="1679"/>
            <a:chExt cx="973" cy="1143"/>
          </a:xfrm>
        </p:grpSpPr>
        <p:grpSp>
          <p:nvGrpSpPr>
            <p:cNvPr id="612" name="Group 173"/>
            <p:cNvGrpSpPr>
              <a:grpSpLocks/>
            </p:cNvGrpSpPr>
            <p:nvPr/>
          </p:nvGrpSpPr>
          <p:grpSpPr bwMode="auto">
            <a:xfrm rot="20775601" flipH="1">
              <a:off x="2223" y="2376"/>
              <a:ext cx="210" cy="166"/>
              <a:chOff x="3473" y="2341"/>
              <a:chExt cx="1847" cy="1461"/>
            </a:xfrm>
          </p:grpSpPr>
          <p:sp>
            <p:nvSpPr>
              <p:cNvPr id="661" name="Freeform 174"/>
              <p:cNvSpPr>
                <a:spLocks/>
              </p:cNvSpPr>
              <p:nvPr/>
            </p:nvSpPr>
            <p:spPr bwMode="auto">
              <a:xfrm rot="20419783" flipH="1">
                <a:off x="4624" y="2323"/>
                <a:ext cx="783" cy="442"/>
              </a:xfrm>
              <a:custGeom>
                <a:avLst/>
                <a:gdLst/>
                <a:ahLst/>
                <a:cxnLst>
                  <a:cxn ang="0">
                    <a:pos x="1224" y="755"/>
                  </a:cxn>
                  <a:cxn ang="0">
                    <a:pos x="1112" y="716"/>
                  </a:cxn>
                  <a:cxn ang="0">
                    <a:pos x="1051" y="693"/>
                  </a:cxn>
                  <a:cxn ang="0">
                    <a:pos x="1006" y="671"/>
                  </a:cxn>
                  <a:cxn ang="0">
                    <a:pos x="984" y="660"/>
                  </a:cxn>
                  <a:cxn ang="0">
                    <a:pos x="939" y="626"/>
                  </a:cxn>
                  <a:cxn ang="0">
                    <a:pos x="894" y="548"/>
                  </a:cxn>
                  <a:cxn ang="0">
                    <a:pos x="889" y="531"/>
                  </a:cxn>
                  <a:cxn ang="0">
                    <a:pos x="850" y="509"/>
                  </a:cxn>
                  <a:cxn ang="0">
                    <a:pos x="799" y="481"/>
                  </a:cxn>
                  <a:cxn ang="0">
                    <a:pos x="704" y="453"/>
                  </a:cxn>
                  <a:cxn ang="0">
                    <a:pos x="419" y="442"/>
                  </a:cxn>
                  <a:cxn ang="0">
                    <a:pos x="330" y="408"/>
                  </a:cxn>
                  <a:cxn ang="0">
                    <a:pos x="212" y="279"/>
                  </a:cxn>
                  <a:cxn ang="0">
                    <a:pos x="145" y="134"/>
                  </a:cxn>
                  <a:cxn ang="0">
                    <a:pos x="78" y="39"/>
                  </a:cxn>
                  <a:cxn ang="0">
                    <a:pos x="0" y="0"/>
                  </a:cxn>
                </a:cxnLst>
                <a:rect l="0" t="0" r="r" b="b"/>
                <a:pathLst>
                  <a:path w="1224" h="755">
                    <a:moveTo>
                      <a:pt x="1224" y="755"/>
                    </a:moveTo>
                    <a:cubicBezTo>
                      <a:pt x="1190" y="729"/>
                      <a:pt x="1154" y="724"/>
                      <a:pt x="1112" y="716"/>
                    </a:cubicBezTo>
                    <a:cubicBezTo>
                      <a:pt x="1091" y="705"/>
                      <a:pt x="1072" y="702"/>
                      <a:pt x="1051" y="693"/>
                    </a:cubicBezTo>
                    <a:cubicBezTo>
                      <a:pt x="1036" y="686"/>
                      <a:pt x="1021" y="678"/>
                      <a:pt x="1006" y="671"/>
                    </a:cubicBezTo>
                    <a:cubicBezTo>
                      <a:pt x="999" y="667"/>
                      <a:pt x="984" y="660"/>
                      <a:pt x="984" y="660"/>
                    </a:cubicBezTo>
                    <a:cubicBezTo>
                      <a:pt x="971" y="646"/>
                      <a:pt x="939" y="626"/>
                      <a:pt x="939" y="626"/>
                    </a:cubicBezTo>
                    <a:cubicBezTo>
                      <a:pt x="923" y="602"/>
                      <a:pt x="906" y="575"/>
                      <a:pt x="894" y="548"/>
                    </a:cubicBezTo>
                    <a:cubicBezTo>
                      <a:pt x="892" y="543"/>
                      <a:pt x="893" y="536"/>
                      <a:pt x="889" y="531"/>
                    </a:cubicBezTo>
                    <a:cubicBezTo>
                      <a:pt x="884" y="524"/>
                      <a:pt x="855" y="512"/>
                      <a:pt x="850" y="509"/>
                    </a:cubicBezTo>
                    <a:cubicBezTo>
                      <a:pt x="802" y="480"/>
                      <a:pt x="833" y="491"/>
                      <a:pt x="799" y="481"/>
                    </a:cubicBezTo>
                    <a:cubicBezTo>
                      <a:pt x="764" y="457"/>
                      <a:pt x="751" y="457"/>
                      <a:pt x="704" y="453"/>
                    </a:cubicBezTo>
                    <a:cubicBezTo>
                      <a:pt x="606" y="457"/>
                      <a:pt x="515" y="459"/>
                      <a:pt x="419" y="442"/>
                    </a:cubicBezTo>
                    <a:cubicBezTo>
                      <a:pt x="391" y="426"/>
                      <a:pt x="360" y="419"/>
                      <a:pt x="330" y="408"/>
                    </a:cubicBezTo>
                    <a:cubicBezTo>
                      <a:pt x="287" y="368"/>
                      <a:pt x="245" y="328"/>
                      <a:pt x="212" y="279"/>
                    </a:cubicBezTo>
                    <a:cubicBezTo>
                      <a:pt x="183" y="235"/>
                      <a:pt x="168" y="181"/>
                      <a:pt x="145" y="134"/>
                    </a:cubicBezTo>
                    <a:cubicBezTo>
                      <a:pt x="128" y="100"/>
                      <a:pt x="99" y="71"/>
                      <a:pt x="78" y="39"/>
                    </a:cubicBezTo>
                    <a:cubicBezTo>
                      <a:pt x="70" y="27"/>
                      <a:pt x="15" y="7"/>
                      <a:pt x="0" y="0"/>
                    </a:cubicBezTo>
                  </a:path>
                </a:pathLst>
              </a:custGeom>
              <a:noFill/>
              <a:ln w="12700" cmpd="sng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2" name="Freeform 175"/>
              <p:cNvSpPr>
                <a:spLocks/>
              </p:cNvSpPr>
              <p:nvPr/>
            </p:nvSpPr>
            <p:spPr bwMode="auto">
              <a:xfrm rot="-1180217">
                <a:off x="3521" y="2936"/>
                <a:ext cx="1446" cy="715"/>
              </a:xfrm>
              <a:custGeom>
                <a:avLst/>
                <a:gdLst/>
                <a:ahLst/>
                <a:cxnLst>
                  <a:cxn ang="0">
                    <a:pos x="886" y="33"/>
                  </a:cxn>
                  <a:cxn ang="0">
                    <a:pos x="937" y="70"/>
                  </a:cxn>
                  <a:cxn ang="0">
                    <a:pos x="971" y="130"/>
                  </a:cxn>
                  <a:cxn ang="0">
                    <a:pos x="967" y="218"/>
                  </a:cxn>
                  <a:cxn ang="0">
                    <a:pos x="882" y="261"/>
                  </a:cxn>
                  <a:cxn ang="0">
                    <a:pos x="791" y="294"/>
                  </a:cxn>
                  <a:cxn ang="0">
                    <a:pos x="665" y="382"/>
                  </a:cxn>
                  <a:cxn ang="0">
                    <a:pos x="519" y="522"/>
                  </a:cxn>
                  <a:cxn ang="0">
                    <a:pos x="397" y="542"/>
                  </a:cxn>
                  <a:cxn ang="0">
                    <a:pos x="298" y="550"/>
                  </a:cxn>
                  <a:cxn ang="0">
                    <a:pos x="155" y="522"/>
                  </a:cxn>
                  <a:cxn ang="0">
                    <a:pos x="34" y="459"/>
                  </a:cxn>
                  <a:cxn ang="0">
                    <a:pos x="0" y="393"/>
                  </a:cxn>
                  <a:cxn ang="0">
                    <a:pos x="11" y="315"/>
                  </a:cxn>
                  <a:cxn ang="0">
                    <a:pos x="63" y="210"/>
                  </a:cxn>
                  <a:cxn ang="0">
                    <a:pos x="142" y="147"/>
                  </a:cxn>
                  <a:cxn ang="0">
                    <a:pos x="246" y="89"/>
                  </a:cxn>
                  <a:cxn ang="0">
                    <a:pos x="445" y="21"/>
                  </a:cxn>
                  <a:cxn ang="0">
                    <a:pos x="634" y="0"/>
                  </a:cxn>
                  <a:cxn ang="0">
                    <a:pos x="794" y="13"/>
                  </a:cxn>
                  <a:cxn ang="0">
                    <a:pos x="886" y="33"/>
                  </a:cxn>
                </a:cxnLst>
                <a:rect l="0" t="0" r="r" b="b"/>
                <a:pathLst>
                  <a:path w="971" h="550">
                    <a:moveTo>
                      <a:pt x="886" y="33"/>
                    </a:moveTo>
                    <a:lnTo>
                      <a:pt x="937" y="70"/>
                    </a:lnTo>
                    <a:lnTo>
                      <a:pt x="971" y="130"/>
                    </a:lnTo>
                    <a:lnTo>
                      <a:pt x="967" y="218"/>
                    </a:lnTo>
                    <a:lnTo>
                      <a:pt x="882" y="261"/>
                    </a:lnTo>
                    <a:lnTo>
                      <a:pt x="791" y="294"/>
                    </a:lnTo>
                    <a:lnTo>
                      <a:pt x="665" y="382"/>
                    </a:lnTo>
                    <a:lnTo>
                      <a:pt x="519" y="522"/>
                    </a:lnTo>
                    <a:lnTo>
                      <a:pt x="397" y="542"/>
                    </a:lnTo>
                    <a:lnTo>
                      <a:pt x="298" y="550"/>
                    </a:lnTo>
                    <a:lnTo>
                      <a:pt x="155" y="522"/>
                    </a:lnTo>
                    <a:lnTo>
                      <a:pt x="34" y="459"/>
                    </a:lnTo>
                    <a:lnTo>
                      <a:pt x="0" y="393"/>
                    </a:lnTo>
                    <a:lnTo>
                      <a:pt x="11" y="315"/>
                    </a:lnTo>
                    <a:lnTo>
                      <a:pt x="63" y="210"/>
                    </a:lnTo>
                    <a:lnTo>
                      <a:pt x="142" y="147"/>
                    </a:lnTo>
                    <a:lnTo>
                      <a:pt x="246" y="89"/>
                    </a:lnTo>
                    <a:lnTo>
                      <a:pt x="445" y="21"/>
                    </a:lnTo>
                    <a:lnTo>
                      <a:pt x="634" y="0"/>
                    </a:lnTo>
                    <a:lnTo>
                      <a:pt x="794" y="13"/>
                    </a:lnTo>
                    <a:lnTo>
                      <a:pt x="886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FFFFFF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3" name="Freeform 176"/>
              <p:cNvSpPr>
                <a:spLocks/>
              </p:cNvSpPr>
              <p:nvPr/>
            </p:nvSpPr>
            <p:spPr bwMode="auto">
              <a:xfrm rot="20419783" flipH="1">
                <a:off x="3609" y="3191"/>
                <a:ext cx="1446" cy="49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6" y="118"/>
                  </a:cxn>
                  <a:cxn ang="0">
                    <a:pos x="319" y="302"/>
                  </a:cxn>
                  <a:cxn ang="0">
                    <a:pos x="604" y="448"/>
                  </a:cxn>
                  <a:cxn ang="0">
                    <a:pos x="867" y="526"/>
                  </a:cxn>
                  <a:cxn ang="0">
                    <a:pos x="1091" y="504"/>
                  </a:cxn>
                  <a:cxn ang="0">
                    <a:pos x="1270" y="448"/>
                  </a:cxn>
                  <a:cxn ang="0">
                    <a:pos x="1432" y="353"/>
                  </a:cxn>
                  <a:cxn ang="0">
                    <a:pos x="1253" y="431"/>
                  </a:cxn>
                  <a:cxn ang="0">
                    <a:pos x="1108" y="470"/>
                  </a:cxn>
                  <a:cxn ang="0">
                    <a:pos x="951" y="470"/>
                  </a:cxn>
                  <a:cxn ang="0">
                    <a:pos x="789" y="453"/>
                  </a:cxn>
                  <a:cxn ang="0">
                    <a:pos x="699" y="420"/>
                  </a:cxn>
                  <a:cxn ang="0">
                    <a:pos x="560" y="330"/>
                  </a:cxn>
                  <a:cxn ang="0">
                    <a:pos x="437" y="213"/>
                  </a:cxn>
                  <a:cxn ang="0">
                    <a:pos x="274" y="129"/>
                  </a:cxn>
                  <a:cxn ang="0">
                    <a:pos x="140" y="73"/>
                  </a:cxn>
                  <a:cxn ang="0">
                    <a:pos x="0" y="0"/>
                  </a:cxn>
                </a:cxnLst>
                <a:rect l="0" t="0" r="r" b="b"/>
                <a:pathLst>
                  <a:path w="1432" h="526">
                    <a:moveTo>
                      <a:pt x="0" y="0"/>
                    </a:moveTo>
                    <a:lnTo>
                      <a:pt x="56" y="118"/>
                    </a:lnTo>
                    <a:lnTo>
                      <a:pt x="319" y="302"/>
                    </a:lnTo>
                    <a:lnTo>
                      <a:pt x="604" y="448"/>
                    </a:lnTo>
                    <a:lnTo>
                      <a:pt x="867" y="526"/>
                    </a:lnTo>
                    <a:lnTo>
                      <a:pt x="1091" y="504"/>
                    </a:lnTo>
                    <a:lnTo>
                      <a:pt x="1270" y="448"/>
                    </a:lnTo>
                    <a:lnTo>
                      <a:pt x="1432" y="353"/>
                    </a:lnTo>
                    <a:lnTo>
                      <a:pt x="1253" y="431"/>
                    </a:lnTo>
                    <a:lnTo>
                      <a:pt x="1108" y="470"/>
                    </a:lnTo>
                    <a:lnTo>
                      <a:pt x="951" y="470"/>
                    </a:lnTo>
                    <a:lnTo>
                      <a:pt x="789" y="453"/>
                    </a:lnTo>
                    <a:lnTo>
                      <a:pt x="699" y="420"/>
                    </a:lnTo>
                    <a:lnTo>
                      <a:pt x="560" y="330"/>
                    </a:lnTo>
                    <a:lnTo>
                      <a:pt x="437" y="213"/>
                    </a:lnTo>
                    <a:lnTo>
                      <a:pt x="274" y="129"/>
                    </a:lnTo>
                    <a:lnTo>
                      <a:pt x="140" y="73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808080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4" name="Freeform 177"/>
              <p:cNvSpPr>
                <a:spLocks/>
              </p:cNvSpPr>
              <p:nvPr/>
            </p:nvSpPr>
            <p:spPr bwMode="auto">
              <a:xfrm rot="-1180217">
                <a:off x="4313" y="2839"/>
                <a:ext cx="323" cy="357"/>
              </a:xfrm>
              <a:custGeom>
                <a:avLst/>
                <a:gdLst/>
                <a:ahLst/>
                <a:cxnLst>
                  <a:cxn ang="0">
                    <a:pos x="229" y="261"/>
                  </a:cxn>
                  <a:cxn ang="0">
                    <a:pos x="115" y="57"/>
                  </a:cxn>
                  <a:cxn ang="0">
                    <a:pos x="0" y="0"/>
                  </a:cxn>
                </a:cxnLst>
                <a:rect l="0" t="0" r="r" b="b"/>
                <a:pathLst>
                  <a:path w="229" h="261">
                    <a:moveTo>
                      <a:pt x="229" y="261"/>
                    </a:moveTo>
                    <a:lnTo>
                      <a:pt x="115" y="57"/>
                    </a:lnTo>
                    <a:lnTo>
                      <a:pt x="0" y="0"/>
                    </a:lnTo>
                  </a:path>
                </a:pathLst>
              </a:custGeom>
              <a:noFill/>
              <a:ln w="19050" cmpd="sng">
                <a:solidFill>
                  <a:srgbClr val="B2B2B2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5" name="Freeform 178"/>
              <p:cNvSpPr>
                <a:spLocks/>
              </p:cNvSpPr>
              <p:nvPr/>
            </p:nvSpPr>
            <p:spPr bwMode="auto">
              <a:xfrm rot="20419783" flipH="1">
                <a:off x="4273" y="2811"/>
                <a:ext cx="459" cy="68"/>
              </a:xfrm>
              <a:custGeom>
                <a:avLst/>
                <a:gdLst/>
                <a:ahLst/>
                <a:cxnLst>
                  <a:cxn ang="0">
                    <a:pos x="0" y="79"/>
                  </a:cxn>
                  <a:cxn ang="0">
                    <a:pos x="246" y="26"/>
                  </a:cxn>
                  <a:cxn ang="0">
                    <a:pos x="408" y="0"/>
                  </a:cxn>
                  <a:cxn ang="0">
                    <a:pos x="560" y="26"/>
                  </a:cxn>
                </a:cxnLst>
                <a:rect l="0" t="0" r="r" b="b"/>
                <a:pathLst>
                  <a:path w="560" h="79">
                    <a:moveTo>
                      <a:pt x="0" y="79"/>
                    </a:moveTo>
                    <a:lnTo>
                      <a:pt x="246" y="26"/>
                    </a:lnTo>
                    <a:lnTo>
                      <a:pt x="408" y="0"/>
                    </a:lnTo>
                    <a:lnTo>
                      <a:pt x="560" y="26"/>
                    </a:lnTo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6" name="Oval 179"/>
              <p:cNvSpPr>
                <a:spLocks noChangeArrowheads="1"/>
              </p:cNvSpPr>
              <p:nvPr/>
            </p:nvSpPr>
            <p:spPr bwMode="auto">
              <a:xfrm rot="21155849" flipH="1">
                <a:off x="4333" y="2777"/>
                <a:ext cx="187" cy="85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7" name="Freeform 180"/>
              <p:cNvSpPr>
                <a:spLocks/>
              </p:cNvSpPr>
              <p:nvPr/>
            </p:nvSpPr>
            <p:spPr bwMode="auto">
              <a:xfrm rot="20419783" flipH="1">
                <a:off x="4427" y="2833"/>
                <a:ext cx="425" cy="289"/>
              </a:xfrm>
              <a:custGeom>
                <a:avLst/>
                <a:gdLst/>
                <a:ahLst/>
                <a:cxnLst>
                  <a:cxn ang="0">
                    <a:pos x="98" y="36"/>
                  </a:cxn>
                  <a:cxn ang="0">
                    <a:pos x="320" y="0"/>
                  </a:cxn>
                  <a:cxn ang="0">
                    <a:pos x="367" y="26"/>
                  </a:cxn>
                  <a:cxn ang="0">
                    <a:pos x="445" y="26"/>
                  </a:cxn>
                  <a:cxn ang="0">
                    <a:pos x="482" y="42"/>
                  </a:cxn>
                  <a:cxn ang="0">
                    <a:pos x="278" y="367"/>
                  </a:cxn>
                  <a:cxn ang="0">
                    <a:pos x="5" y="262"/>
                  </a:cxn>
                  <a:cxn ang="0">
                    <a:pos x="0" y="157"/>
                  </a:cxn>
                  <a:cxn ang="0">
                    <a:pos x="42" y="74"/>
                  </a:cxn>
                  <a:cxn ang="0">
                    <a:pos x="98" y="36"/>
                  </a:cxn>
                </a:cxnLst>
                <a:rect l="0" t="0" r="r" b="b"/>
                <a:pathLst>
                  <a:path w="482" h="367">
                    <a:moveTo>
                      <a:pt x="98" y="36"/>
                    </a:moveTo>
                    <a:lnTo>
                      <a:pt x="320" y="0"/>
                    </a:lnTo>
                    <a:lnTo>
                      <a:pt x="367" y="26"/>
                    </a:lnTo>
                    <a:lnTo>
                      <a:pt x="445" y="26"/>
                    </a:lnTo>
                    <a:lnTo>
                      <a:pt x="482" y="42"/>
                    </a:lnTo>
                    <a:lnTo>
                      <a:pt x="278" y="367"/>
                    </a:lnTo>
                    <a:lnTo>
                      <a:pt x="5" y="262"/>
                    </a:lnTo>
                    <a:lnTo>
                      <a:pt x="0" y="157"/>
                    </a:lnTo>
                    <a:lnTo>
                      <a:pt x="42" y="74"/>
                    </a:lnTo>
                    <a:lnTo>
                      <a:pt x="98" y="36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3" name="Group 181"/>
            <p:cNvGrpSpPr>
              <a:grpSpLocks/>
            </p:cNvGrpSpPr>
            <p:nvPr/>
          </p:nvGrpSpPr>
          <p:grpSpPr bwMode="auto">
            <a:xfrm flipH="1">
              <a:off x="1661" y="2330"/>
              <a:ext cx="703" cy="492"/>
              <a:chOff x="803" y="3084"/>
              <a:chExt cx="934" cy="652"/>
            </a:xfrm>
          </p:grpSpPr>
          <p:sp>
            <p:nvSpPr>
              <p:cNvPr id="655" name="Freeform 182"/>
              <p:cNvSpPr>
                <a:spLocks/>
              </p:cNvSpPr>
              <p:nvPr/>
            </p:nvSpPr>
            <p:spPr bwMode="auto">
              <a:xfrm>
                <a:off x="803" y="3105"/>
                <a:ext cx="410" cy="631"/>
              </a:xfrm>
              <a:custGeom>
                <a:avLst/>
                <a:gdLst/>
                <a:ahLst/>
                <a:cxnLst>
                  <a:cxn ang="0">
                    <a:pos x="933" y="135"/>
                  </a:cxn>
                  <a:cxn ang="0">
                    <a:pos x="932" y="171"/>
                  </a:cxn>
                  <a:cxn ang="0">
                    <a:pos x="762" y="352"/>
                  </a:cxn>
                  <a:cxn ang="0">
                    <a:pos x="4" y="195"/>
                  </a:cxn>
                  <a:cxn ang="0">
                    <a:pos x="0" y="148"/>
                  </a:cxn>
                  <a:cxn ang="0">
                    <a:pos x="244" y="0"/>
                  </a:cxn>
                  <a:cxn ang="0">
                    <a:pos x="933" y="135"/>
                  </a:cxn>
                </a:cxnLst>
                <a:rect l="0" t="0" r="r" b="b"/>
                <a:pathLst>
                  <a:path w="933" h="352">
                    <a:moveTo>
                      <a:pt x="933" y="135"/>
                    </a:moveTo>
                    <a:lnTo>
                      <a:pt x="932" y="171"/>
                    </a:lnTo>
                    <a:lnTo>
                      <a:pt x="762" y="352"/>
                    </a:lnTo>
                    <a:lnTo>
                      <a:pt x="4" y="195"/>
                    </a:lnTo>
                    <a:lnTo>
                      <a:pt x="0" y="148"/>
                    </a:lnTo>
                    <a:lnTo>
                      <a:pt x="244" y="0"/>
                    </a:lnTo>
                    <a:lnTo>
                      <a:pt x="933" y="135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DDDDDD">
                      <a:gamma/>
                      <a:tint val="34118"/>
                      <a:invGamma/>
                    </a:srgbClr>
                  </a:gs>
                </a:gsLst>
                <a:lin ang="0" scaled="1"/>
              </a:gradFill>
              <a:ln w="6350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6" name="Freeform 183"/>
              <p:cNvSpPr>
                <a:spLocks/>
              </p:cNvSpPr>
              <p:nvPr/>
            </p:nvSpPr>
            <p:spPr bwMode="auto">
              <a:xfrm>
                <a:off x="826" y="3084"/>
                <a:ext cx="410" cy="630"/>
              </a:xfrm>
              <a:custGeom>
                <a:avLst/>
                <a:gdLst/>
                <a:ahLst/>
                <a:cxnLst>
                  <a:cxn ang="0">
                    <a:pos x="895" y="133"/>
                  </a:cxn>
                  <a:cxn ang="0">
                    <a:pos x="232" y="0"/>
                  </a:cxn>
                  <a:cxn ang="0">
                    <a:pos x="0" y="143"/>
                  </a:cxn>
                  <a:cxn ang="0">
                    <a:pos x="739" y="294"/>
                  </a:cxn>
                  <a:cxn ang="0">
                    <a:pos x="895" y="133"/>
                  </a:cxn>
                </a:cxnLst>
                <a:rect l="0" t="0" r="r" b="b"/>
                <a:pathLst>
                  <a:path w="895" h="294">
                    <a:moveTo>
                      <a:pt x="895" y="133"/>
                    </a:moveTo>
                    <a:lnTo>
                      <a:pt x="232" y="0"/>
                    </a:lnTo>
                    <a:lnTo>
                      <a:pt x="0" y="143"/>
                    </a:lnTo>
                    <a:lnTo>
                      <a:pt x="739" y="294"/>
                    </a:lnTo>
                    <a:lnTo>
                      <a:pt x="895" y="133"/>
                    </a:lnTo>
                    <a:close/>
                  </a:path>
                </a:pathLst>
              </a:custGeom>
              <a:solidFill>
                <a:srgbClr val="FFFFFF"/>
              </a:solidFill>
              <a:ln w="3175" cap="flat" cmpd="sng">
                <a:solidFill>
                  <a:srgbClr val="B2B2B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tIns="22920" bIns="22920" anchor="ctr">
                <a:spAutoFit/>
              </a:bodyPr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7" name="Freeform 184"/>
              <p:cNvSpPr>
                <a:spLocks/>
              </p:cNvSpPr>
              <p:nvPr/>
            </p:nvSpPr>
            <p:spPr bwMode="auto">
              <a:xfrm>
                <a:off x="1134" y="3275"/>
                <a:ext cx="534" cy="118"/>
              </a:xfrm>
              <a:custGeom>
                <a:avLst/>
                <a:gdLst/>
                <a:ahLst/>
                <a:cxnLst>
                  <a:cxn ang="0">
                    <a:pos x="0" y="15"/>
                  </a:cxn>
                  <a:cxn ang="0">
                    <a:pos x="508" y="118"/>
                  </a:cxn>
                  <a:cxn ang="0">
                    <a:pos x="531" y="103"/>
                  </a:cxn>
                  <a:cxn ang="0">
                    <a:pos x="23" y="0"/>
                  </a:cxn>
                </a:cxnLst>
                <a:rect l="0" t="0" r="r" b="b"/>
                <a:pathLst>
                  <a:path w="531" h="118">
                    <a:moveTo>
                      <a:pt x="0" y="15"/>
                    </a:moveTo>
                    <a:lnTo>
                      <a:pt x="508" y="118"/>
                    </a:lnTo>
                    <a:lnTo>
                      <a:pt x="531" y="103"/>
                    </a:lnTo>
                    <a:lnTo>
                      <a:pt x="23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8" name="Freeform 185"/>
              <p:cNvSpPr>
                <a:spLocks/>
              </p:cNvSpPr>
              <p:nvPr/>
            </p:nvSpPr>
            <p:spPr bwMode="auto">
              <a:xfrm>
                <a:off x="982" y="3306"/>
                <a:ext cx="550" cy="159"/>
              </a:xfrm>
              <a:custGeom>
                <a:avLst/>
                <a:gdLst/>
                <a:ahLst/>
                <a:cxnLst>
                  <a:cxn ang="0">
                    <a:pos x="0" y="74"/>
                  </a:cxn>
                  <a:cxn ang="0">
                    <a:pos x="31" y="78"/>
                  </a:cxn>
                  <a:cxn ang="0">
                    <a:pos x="57" y="66"/>
                  </a:cxn>
                  <a:cxn ang="0">
                    <a:pos x="76" y="71"/>
                  </a:cxn>
                  <a:cxn ang="0">
                    <a:pos x="58" y="81"/>
                  </a:cxn>
                  <a:cxn ang="0">
                    <a:pos x="451" y="159"/>
                  </a:cxn>
                  <a:cxn ang="0">
                    <a:pos x="548" y="84"/>
                  </a:cxn>
                  <a:cxn ang="0">
                    <a:pos x="130" y="0"/>
                  </a:cxn>
                </a:cxnLst>
                <a:rect l="0" t="0" r="r" b="b"/>
                <a:pathLst>
                  <a:path w="548" h="159">
                    <a:moveTo>
                      <a:pt x="0" y="74"/>
                    </a:moveTo>
                    <a:lnTo>
                      <a:pt x="31" y="78"/>
                    </a:lnTo>
                    <a:lnTo>
                      <a:pt x="57" y="66"/>
                    </a:lnTo>
                    <a:lnTo>
                      <a:pt x="76" y="71"/>
                    </a:lnTo>
                    <a:lnTo>
                      <a:pt x="58" y="81"/>
                    </a:lnTo>
                    <a:lnTo>
                      <a:pt x="451" y="159"/>
                    </a:lnTo>
                    <a:lnTo>
                      <a:pt x="548" y="84"/>
                    </a:lnTo>
                    <a:lnTo>
                      <a:pt x="130" y="0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9" name="Freeform 186"/>
              <p:cNvSpPr>
                <a:spLocks/>
              </p:cNvSpPr>
              <p:nvPr/>
            </p:nvSpPr>
            <p:spPr bwMode="auto">
              <a:xfrm>
                <a:off x="1496" y="3396"/>
                <a:ext cx="141" cy="69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140" y="11"/>
                  </a:cxn>
                  <a:cxn ang="0">
                    <a:pos x="75" y="70"/>
                  </a:cxn>
                  <a:cxn ang="0">
                    <a:pos x="0" y="56"/>
                  </a:cxn>
                </a:cxnLst>
                <a:rect l="0" t="0" r="r" b="b"/>
                <a:pathLst>
                  <a:path w="140" h="70">
                    <a:moveTo>
                      <a:pt x="73" y="0"/>
                    </a:moveTo>
                    <a:lnTo>
                      <a:pt x="140" y="11"/>
                    </a:lnTo>
                    <a:lnTo>
                      <a:pt x="75" y="70"/>
                    </a:lnTo>
                    <a:lnTo>
                      <a:pt x="0" y="56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60" name="Freeform 187"/>
              <p:cNvSpPr>
                <a:spLocks/>
              </p:cNvSpPr>
              <p:nvPr/>
            </p:nvSpPr>
            <p:spPr bwMode="auto">
              <a:xfrm>
                <a:off x="1570" y="3412"/>
                <a:ext cx="167" cy="100"/>
              </a:xfrm>
              <a:custGeom>
                <a:avLst/>
                <a:gdLst/>
                <a:ahLst/>
                <a:cxnLst>
                  <a:cxn ang="0">
                    <a:pos x="87" y="0"/>
                  </a:cxn>
                  <a:cxn ang="0">
                    <a:pos x="167" y="15"/>
                  </a:cxn>
                  <a:cxn ang="0">
                    <a:pos x="81" y="101"/>
                  </a:cxn>
                  <a:cxn ang="0">
                    <a:pos x="0" y="83"/>
                  </a:cxn>
                </a:cxnLst>
                <a:rect l="0" t="0" r="r" b="b"/>
                <a:pathLst>
                  <a:path w="167" h="101">
                    <a:moveTo>
                      <a:pt x="87" y="0"/>
                    </a:moveTo>
                    <a:lnTo>
                      <a:pt x="167" y="15"/>
                    </a:lnTo>
                    <a:lnTo>
                      <a:pt x="81" y="101"/>
                    </a:lnTo>
                    <a:lnTo>
                      <a:pt x="0" y="83"/>
                    </a:lnTo>
                  </a:path>
                </a:pathLst>
              </a:custGeom>
              <a:solidFill>
                <a:srgbClr val="DDDDDD"/>
              </a:solidFill>
              <a:ln w="12700" cap="rnd" cmpd="sng">
                <a:solidFill>
                  <a:srgbClr val="EAEAEA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4" name="Group 188"/>
            <p:cNvGrpSpPr>
              <a:grpSpLocks/>
            </p:cNvGrpSpPr>
            <p:nvPr/>
          </p:nvGrpSpPr>
          <p:grpSpPr bwMode="auto">
            <a:xfrm>
              <a:off x="1460" y="2078"/>
              <a:ext cx="721" cy="441"/>
              <a:chOff x="1460" y="2078"/>
              <a:chExt cx="721" cy="441"/>
            </a:xfrm>
          </p:grpSpPr>
          <p:sp>
            <p:nvSpPr>
              <p:cNvPr id="631" name="Freeform 189"/>
              <p:cNvSpPr>
                <a:spLocks noChangeAspect="1"/>
              </p:cNvSpPr>
              <p:nvPr/>
            </p:nvSpPr>
            <p:spPr bwMode="auto">
              <a:xfrm>
                <a:off x="1460" y="2143"/>
                <a:ext cx="168" cy="387"/>
              </a:xfrm>
              <a:custGeom>
                <a:avLst/>
                <a:gdLst/>
                <a:ahLst/>
                <a:cxnLst>
                  <a:cxn ang="0">
                    <a:pos x="169" y="246"/>
                  </a:cxn>
                  <a:cxn ang="0">
                    <a:pos x="1" y="0"/>
                  </a:cxn>
                  <a:cxn ang="0">
                    <a:pos x="0" y="123"/>
                  </a:cxn>
                  <a:cxn ang="0">
                    <a:pos x="165" y="377"/>
                  </a:cxn>
                </a:cxnLst>
                <a:rect l="0" t="0" r="r" b="b"/>
                <a:pathLst>
                  <a:path w="169" h="377">
                    <a:moveTo>
                      <a:pt x="169" y="246"/>
                    </a:moveTo>
                    <a:lnTo>
                      <a:pt x="1" y="0"/>
                    </a:lnTo>
                    <a:lnTo>
                      <a:pt x="0" y="123"/>
                    </a:lnTo>
                    <a:lnTo>
                      <a:pt x="165" y="377"/>
                    </a:lnTo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60784"/>
                      <a:invGamma/>
                    </a:srgbClr>
                  </a:gs>
                </a:gsLst>
                <a:lin ang="0" scaled="1"/>
              </a:gra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2" name="Freeform 190"/>
              <p:cNvSpPr>
                <a:spLocks noChangeAspect="1"/>
              </p:cNvSpPr>
              <p:nvPr/>
            </p:nvSpPr>
            <p:spPr bwMode="auto">
              <a:xfrm>
                <a:off x="1464" y="2079"/>
                <a:ext cx="723" cy="309"/>
              </a:xfrm>
              <a:custGeom>
                <a:avLst/>
                <a:gdLst/>
                <a:ahLst/>
                <a:cxnLst>
                  <a:cxn ang="0">
                    <a:pos x="166" y="310"/>
                  </a:cxn>
                  <a:cxn ang="0">
                    <a:pos x="718" y="211"/>
                  </a:cxn>
                  <a:cxn ang="0">
                    <a:pos x="444" y="0"/>
                  </a:cxn>
                  <a:cxn ang="0">
                    <a:pos x="0" y="64"/>
                  </a:cxn>
                  <a:cxn ang="0">
                    <a:pos x="166" y="310"/>
                  </a:cxn>
                </a:cxnLst>
                <a:rect l="0" t="0" r="r" b="b"/>
                <a:pathLst>
                  <a:path w="718" h="310">
                    <a:moveTo>
                      <a:pt x="166" y="310"/>
                    </a:moveTo>
                    <a:lnTo>
                      <a:pt x="718" y="211"/>
                    </a:lnTo>
                    <a:lnTo>
                      <a:pt x="444" y="0"/>
                    </a:lnTo>
                    <a:lnTo>
                      <a:pt x="0" y="64"/>
                    </a:lnTo>
                    <a:lnTo>
                      <a:pt x="166" y="310"/>
                    </a:lnTo>
                    <a:close/>
                  </a:path>
                </a:pathLst>
              </a:custGeom>
              <a:solidFill>
                <a:srgbClr val="FFFFFF"/>
              </a:solidFill>
              <a:ln w="6350" cap="rnd" cmpd="sng">
                <a:solidFill>
                  <a:srgbClr val="96969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3" name="Freeform 191"/>
              <p:cNvSpPr>
                <a:spLocks/>
              </p:cNvSpPr>
              <p:nvPr/>
            </p:nvSpPr>
            <p:spPr bwMode="auto">
              <a:xfrm>
                <a:off x="1622" y="2288"/>
                <a:ext cx="557" cy="228"/>
              </a:xfrm>
              <a:custGeom>
                <a:avLst/>
                <a:gdLst/>
                <a:ahLst/>
                <a:cxnLst>
                  <a:cxn ang="0">
                    <a:pos x="6" y="99"/>
                  </a:cxn>
                  <a:cxn ang="0">
                    <a:pos x="557" y="0"/>
                  </a:cxn>
                  <a:cxn ang="0">
                    <a:pos x="549" y="121"/>
                  </a:cxn>
                  <a:cxn ang="0">
                    <a:pos x="0" y="228"/>
                  </a:cxn>
                  <a:cxn ang="0">
                    <a:pos x="6" y="99"/>
                  </a:cxn>
                </a:cxnLst>
                <a:rect l="0" t="0" r="r" b="b"/>
                <a:pathLst>
                  <a:path w="557" h="228">
                    <a:moveTo>
                      <a:pt x="6" y="99"/>
                    </a:moveTo>
                    <a:lnTo>
                      <a:pt x="557" y="0"/>
                    </a:lnTo>
                    <a:lnTo>
                      <a:pt x="549" y="121"/>
                    </a:lnTo>
                    <a:lnTo>
                      <a:pt x="0" y="228"/>
                    </a:lnTo>
                    <a:lnTo>
                      <a:pt x="6" y="99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50000">
                    <a:srgbClr val="EAEAEA">
                      <a:gamma/>
                      <a:tint val="0"/>
                      <a:invGamma/>
                    </a:srgbClr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4" name="Freeform 192"/>
              <p:cNvSpPr>
                <a:spLocks/>
              </p:cNvSpPr>
              <p:nvPr/>
            </p:nvSpPr>
            <p:spPr bwMode="auto">
              <a:xfrm>
                <a:off x="1644" y="2425"/>
                <a:ext cx="168" cy="64"/>
              </a:xfrm>
              <a:custGeom>
                <a:avLst/>
                <a:gdLst/>
                <a:ahLst/>
                <a:cxnLst>
                  <a:cxn ang="0">
                    <a:pos x="0" y="32"/>
                  </a:cxn>
                  <a:cxn ang="0">
                    <a:pos x="0" y="63"/>
                  </a:cxn>
                  <a:cxn ang="0">
                    <a:pos x="164" y="33"/>
                  </a:cxn>
                  <a:cxn ang="0">
                    <a:pos x="167" y="0"/>
                  </a:cxn>
                  <a:cxn ang="0">
                    <a:pos x="0" y="32"/>
                  </a:cxn>
                </a:cxnLst>
                <a:rect l="0" t="0" r="r" b="b"/>
                <a:pathLst>
                  <a:path w="167" h="63">
                    <a:moveTo>
                      <a:pt x="0" y="32"/>
                    </a:moveTo>
                    <a:lnTo>
                      <a:pt x="0" y="63"/>
                    </a:lnTo>
                    <a:lnTo>
                      <a:pt x="164" y="33"/>
                    </a:lnTo>
                    <a:lnTo>
                      <a:pt x="167" y="0"/>
                    </a:lnTo>
                    <a:lnTo>
                      <a:pt x="0" y="32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/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5" name="Oval 193"/>
              <p:cNvSpPr>
                <a:spLocks noChangeArrowheads="1"/>
              </p:cNvSpPr>
              <p:nvPr/>
            </p:nvSpPr>
            <p:spPr bwMode="auto">
              <a:xfrm>
                <a:off x="1783" y="2433"/>
                <a:ext cx="17" cy="23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6" name="Line 194"/>
              <p:cNvSpPr>
                <a:spLocks noChangeShapeType="1"/>
              </p:cNvSpPr>
              <p:nvPr/>
            </p:nvSpPr>
            <p:spPr bwMode="auto">
              <a:xfrm flipH="1">
                <a:off x="2042" y="2338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7" name="Line 195"/>
              <p:cNvSpPr>
                <a:spLocks noChangeShapeType="1"/>
              </p:cNvSpPr>
              <p:nvPr/>
            </p:nvSpPr>
            <p:spPr bwMode="auto">
              <a:xfrm flipH="1">
                <a:off x="2029" y="2340"/>
                <a:ext cx="2" cy="8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8" name="Line 196"/>
              <p:cNvSpPr>
                <a:spLocks noChangeShapeType="1"/>
              </p:cNvSpPr>
              <p:nvPr/>
            </p:nvSpPr>
            <p:spPr bwMode="auto">
              <a:xfrm flipH="1">
                <a:off x="2056" y="2336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9" name="Line 197"/>
              <p:cNvSpPr>
                <a:spLocks noChangeShapeType="1"/>
              </p:cNvSpPr>
              <p:nvPr/>
            </p:nvSpPr>
            <p:spPr bwMode="auto">
              <a:xfrm flipH="1">
                <a:off x="2069" y="2334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0" name="Line 198"/>
              <p:cNvSpPr>
                <a:spLocks noChangeShapeType="1"/>
              </p:cNvSpPr>
              <p:nvPr/>
            </p:nvSpPr>
            <p:spPr bwMode="auto">
              <a:xfrm flipH="1">
                <a:off x="2081" y="2332"/>
                <a:ext cx="4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1" name="Line 199"/>
              <p:cNvSpPr>
                <a:spLocks noChangeShapeType="1"/>
              </p:cNvSpPr>
              <p:nvPr/>
            </p:nvSpPr>
            <p:spPr bwMode="auto">
              <a:xfrm flipH="1">
                <a:off x="2094" y="2329"/>
                <a:ext cx="4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2" name="Line 200"/>
              <p:cNvSpPr>
                <a:spLocks noChangeShapeType="1"/>
              </p:cNvSpPr>
              <p:nvPr/>
            </p:nvSpPr>
            <p:spPr bwMode="auto">
              <a:xfrm flipH="1">
                <a:off x="2106" y="232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3" name="Line 201"/>
              <p:cNvSpPr>
                <a:spLocks noChangeShapeType="1"/>
              </p:cNvSpPr>
              <p:nvPr/>
            </p:nvSpPr>
            <p:spPr bwMode="auto">
              <a:xfrm flipH="1">
                <a:off x="2118" y="2323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4" name="Line 202"/>
              <p:cNvSpPr>
                <a:spLocks noChangeShapeType="1"/>
              </p:cNvSpPr>
              <p:nvPr/>
            </p:nvSpPr>
            <p:spPr bwMode="auto">
              <a:xfrm flipH="1">
                <a:off x="2129" y="2323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5" name="Line 203"/>
              <p:cNvSpPr>
                <a:spLocks noChangeShapeType="1"/>
              </p:cNvSpPr>
              <p:nvPr/>
            </p:nvSpPr>
            <p:spPr bwMode="auto">
              <a:xfrm flipH="1">
                <a:off x="2141" y="2321"/>
                <a:ext cx="2" cy="83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6" name="Line 204"/>
              <p:cNvSpPr>
                <a:spLocks noChangeShapeType="1"/>
              </p:cNvSpPr>
              <p:nvPr/>
            </p:nvSpPr>
            <p:spPr bwMode="auto">
              <a:xfrm flipH="1">
                <a:off x="2154" y="2319"/>
                <a:ext cx="2" cy="81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round/>
                <a:headEnd/>
                <a:tailEnd/>
              </a:ln>
              <a:effectLst>
                <a:outerShdw dist="17961" dir="18900000" algn="ctr" rotWithShape="0">
                  <a:srgbClr val="969696">
                    <a:alpha val="50000"/>
                  </a:srgbClr>
                </a:outer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7" name="Freeform 205"/>
              <p:cNvSpPr>
                <a:spLocks/>
              </p:cNvSpPr>
              <p:nvPr/>
            </p:nvSpPr>
            <p:spPr bwMode="auto">
              <a:xfrm>
                <a:off x="1862" y="2371"/>
                <a:ext cx="93" cy="68"/>
              </a:xfrm>
              <a:custGeom>
                <a:avLst/>
                <a:gdLst/>
                <a:ahLst/>
                <a:cxnLst>
                  <a:cxn ang="0">
                    <a:pos x="2" y="33"/>
                  </a:cxn>
                  <a:cxn ang="0">
                    <a:pos x="0" y="138"/>
                  </a:cxn>
                  <a:cxn ang="0">
                    <a:pos x="186" y="104"/>
                  </a:cxn>
                  <a:cxn ang="0">
                    <a:pos x="186" y="0"/>
                  </a:cxn>
                  <a:cxn ang="0">
                    <a:pos x="2" y="33"/>
                  </a:cxn>
                </a:cxnLst>
                <a:rect l="0" t="0" r="r" b="b"/>
                <a:pathLst>
                  <a:path w="186" h="138">
                    <a:moveTo>
                      <a:pt x="2" y="33"/>
                    </a:moveTo>
                    <a:lnTo>
                      <a:pt x="0" y="138"/>
                    </a:lnTo>
                    <a:lnTo>
                      <a:pt x="186" y="104"/>
                    </a:lnTo>
                    <a:lnTo>
                      <a:pt x="186" y="0"/>
                    </a:lnTo>
                    <a:lnTo>
                      <a:pt x="2" y="3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969696"/>
                  </a:gs>
                  <a:gs pos="100000">
                    <a:srgbClr val="969696">
                      <a:gamma/>
                      <a:shade val="75686"/>
                      <a:invGamma/>
                    </a:srgbClr>
                  </a:gs>
                </a:gsLst>
                <a:lin ang="0" scaled="1"/>
              </a:gradFill>
              <a:ln w="317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prstShdw prst="shdw17" dist="17961" dir="13500000">
                  <a:srgbClr val="969696">
                    <a:alpha val="50000"/>
                  </a:srgbClr>
                </a:prstShdw>
              </a:effectLst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8" name="Line 206"/>
              <p:cNvSpPr>
                <a:spLocks noChangeShapeType="1"/>
              </p:cNvSpPr>
              <p:nvPr/>
            </p:nvSpPr>
            <p:spPr bwMode="auto">
              <a:xfrm flipH="1">
                <a:off x="1874" y="2408"/>
                <a:ext cx="0" cy="21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9" name="Line 207"/>
              <p:cNvSpPr>
                <a:spLocks noChangeShapeType="1"/>
              </p:cNvSpPr>
              <p:nvPr/>
            </p:nvSpPr>
            <p:spPr bwMode="auto">
              <a:xfrm flipH="1">
                <a:off x="1947" y="2394"/>
                <a:ext cx="0" cy="19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0" name="Line 208"/>
              <p:cNvSpPr>
                <a:spLocks noChangeShapeType="1"/>
              </p:cNvSpPr>
              <p:nvPr/>
            </p:nvSpPr>
            <p:spPr bwMode="auto">
              <a:xfrm flipH="1">
                <a:off x="1938" y="2404"/>
                <a:ext cx="0" cy="15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1" name="Line 209"/>
              <p:cNvSpPr>
                <a:spLocks noChangeShapeType="1"/>
              </p:cNvSpPr>
              <p:nvPr/>
            </p:nvSpPr>
            <p:spPr bwMode="auto">
              <a:xfrm flipH="1">
                <a:off x="1886" y="2417"/>
                <a:ext cx="0" cy="14"/>
              </a:xfrm>
              <a:prstGeom prst="line">
                <a:avLst/>
              </a:prstGeom>
              <a:noFill/>
              <a:ln w="9525">
                <a:solidFill>
                  <a:srgbClr val="3399FF">
                    <a:alpha val="5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2" name="Line 210"/>
              <p:cNvSpPr>
                <a:spLocks noChangeShapeType="1"/>
              </p:cNvSpPr>
              <p:nvPr/>
            </p:nvSpPr>
            <p:spPr bwMode="auto">
              <a:xfrm flipV="1">
                <a:off x="1897" y="2419"/>
                <a:ext cx="29" cy="6"/>
              </a:xfrm>
              <a:prstGeom prst="line">
                <a:avLst/>
              </a:prstGeom>
              <a:noFill/>
              <a:ln w="9525">
                <a:solidFill>
                  <a:srgbClr val="FFFF99">
                    <a:alpha val="45000"/>
                  </a:srgbClr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3" name="Freeform 211"/>
              <p:cNvSpPr>
                <a:spLocks/>
              </p:cNvSpPr>
              <p:nvPr/>
            </p:nvSpPr>
            <p:spPr bwMode="auto">
              <a:xfrm>
                <a:off x="1671" y="2387"/>
                <a:ext cx="116" cy="44"/>
              </a:xfrm>
              <a:custGeom>
                <a:avLst/>
                <a:gdLst/>
                <a:ahLst/>
                <a:cxnLst>
                  <a:cxn ang="0">
                    <a:pos x="0" y="20"/>
                  </a:cxn>
                  <a:cxn ang="0">
                    <a:pos x="1" y="38"/>
                  </a:cxn>
                  <a:cxn ang="0">
                    <a:pos x="116" y="19"/>
                  </a:cxn>
                  <a:cxn ang="0">
                    <a:pos x="116" y="0"/>
                  </a:cxn>
                  <a:cxn ang="0">
                    <a:pos x="0" y="20"/>
                  </a:cxn>
                </a:cxnLst>
                <a:rect l="0" t="0" r="r" b="b"/>
                <a:pathLst>
                  <a:path w="116" h="38">
                    <a:moveTo>
                      <a:pt x="0" y="20"/>
                    </a:moveTo>
                    <a:lnTo>
                      <a:pt x="1" y="38"/>
                    </a:lnTo>
                    <a:lnTo>
                      <a:pt x="116" y="19"/>
                    </a:lnTo>
                    <a:lnTo>
                      <a:pt x="116" y="0"/>
                    </a:lnTo>
                    <a:lnTo>
                      <a:pt x="0" y="2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>
                      <a:gamma/>
                      <a:tint val="60784"/>
                      <a:invGamma/>
                    </a:srgbClr>
                  </a:gs>
                  <a:gs pos="100000">
                    <a:srgbClr val="C0C0C0"/>
                  </a:gs>
                </a:gsLst>
                <a:lin ang="0" scaled="1"/>
              </a:gradFill>
              <a:ln w="9525">
                <a:noFill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54" name="Line 212"/>
              <p:cNvSpPr>
                <a:spLocks noChangeShapeType="1"/>
              </p:cNvSpPr>
              <p:nvPr/>
            </p:nvSpPr>
            <p:spPr bwMode="auto">
              <a:xfrm flipV="1">
                <a:off x="1661" y="2394"/>
                <a:ext cx="133" cy="23"/>
              </a:xfrm>
              <a:prstGeom prst="line">
                <a:avLst/>
              </a:prstGeom>
              <a:noFill/>
              <a:ln w="3175">
                <a:solidFill>
                  <a:srgbClr val="5F5F5F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5" name="Group 213"/>
            <p:cNvGrpSpPr>
              <a:grpSpLocks/>
            </p:cNvGrpSpPr>
            <p:nvPr/>
          </p:nvGrpSpPr>
          <p:grpSpPr bwMode="auto">
            <a:xfrm flipH="1">
              <a:off x="1537" y="1679"/>
              <a:ext cx="584" cy="582"/>
              <a:chOff x="1831" y="1130"/>
              <a:chExt cx="1859" cy="1865"/>
            </a:xfrm>
          </p:grpSpPr>
          <p:grpSp>
            <p:nvGrpSpPr>
              <p:cNvPr id="616" name="Group 214"/>
              <p:cNvGrpSpPr>
                <a:grpSpLocks/>
              </p:cNvGrpSpPr>
              <p:nvPr/>
            </p:nvGrpSpPr>
            <p:grpSpPr bwMode="auto">
              <a:xfrm>
                <a:off x="2480" y="1330"/>
                <a:ext cx="1210" cy="1249"/>
                <a:chOff x="2611" y="1208"/>
                <a:chExt cx="1210" cy="1398"/>
              </a:xfrm>
            </p:grpSpPr>
            <p:sp>
              <p:nvSpPr>
                <p:cNvPr id="629" name="Freeform 215"/>
                <p:cNvSpPr>
                  <a:spLocks/>
                </p:cNvSpPr>
                <p:nvPr/>
              </p:nvSpPr>
              <p:spPr bwMode="auto">
                <a:xfrm>
                  <a:off x="2570" y="1199"/>
                  <a:ext cx="1244" cy="180"/>
                </a:xfrm>
                <a:custGeom>
                  <a:avLst/>
                  <a:gdLst/>
                  <a:ahLst/>
                  <a:cxnLst>
                    <a:cxn ang="0">
                      <a:pos x="1205" y="151"/>
                    </a:cxn>
                    <a:cxn ang="0">
                      <a:pos x="964" y="178"/>
                    </a:cxn>
                    <a:cxn ang="0">
                      <a:pos x="0" y="0"/>
                    </a:cxn>
                    <a:cxn ang="0">
                      <a:pos x="1205" y="151"/>
                    </a:cxn>
                  </a:cxnLst>
                  <a:rect l="0" t="0" r="r" b="b"/>
                  <a:pathLst>
                    <a:path w="1205" h="178">
                      <a:moveTo>
                        <a:pt x="1205" y="151"/>
                      </a:moveTo>
                      <a:lnTo>
                        <a:pt x="964" y="178"/>
                      </a:lnTo>
                      <a:lnTo>
                        <a:pt x="0" y="0"/>
                      </a:lnTo>
                      <a:lnTo>
                        <a:pt x="1205" y="151"/>
                      </a:lnTo>
                      <a:close/>
                    </a:path>
                  </a:pathLst>
                </a:custGeom>
                <a:solidFill>
                  <a:srgbClr val="EAEAEA"/>
                </a:soli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0" name="Freeform 216"/>
                <p:cNvSpPr>
                  <a:spLocks/>
                </p:cNvSpPr>
                <p:nvPr/>
              </p:nvSpPr>
              <p:spPr bwMode="auto">
                <a:xfrm>
                  <a:off x="3413" y="1359"/>
                  <a:ext cx="406" cy="1248"/>
                </a:xfrm>
                <a:custGeom>
                  <a:avLst/>
                  <a:gdLst/>
                  <a:ahLst/>
                  <a:cxnLst>
                    <a:cxn ang="0">
                      <a:pos x="405" y="0"/>
                    </a:cxn>
                    <a:cxn ang="0">
                      <a:pos x="389" y="1000"/>
                    </a:cxn>
                    <a:cxn ang="0">
                      <a:pos x="133" y="1241"/>
                    </a:cxn>
                    <a:cxn ang="0">
                      <a:pos x="0" y="13"/>
                    </a:cxn>
                    <a:cxn ang="0">
                      <a:pos x="189" y="24"/>
                    </a:cxn>
                    <a:cxn ang="0">
                      <a:pos x="405" y="0"/>
                    </a:cxn>
                  </a:cxnLst>
                  <a:rect l="0" t="0" r="r" b="b"/>
                  <a:pathLst>
                    <a:path w="405" h="1241">
                      <a:moveTo>
                        <a:pt x="405" y="0"/>
                      </a:moveTo>
                      <a:lnTo>
                        <a:pt x="389" y="1000"/>
                      </a:lnTo>
                      <a:lnTo>
                        <a:pt x="133" y="1241"/>
                      </a:lnTo>
                      <a:lnTo>
                        <a:pt x="0" y="13"/>
                      </a:lnTo>
                      <a:lnTo>
                        <a:pt x="189" y="24"/>
                      </a:lnTo>
                      <a:lnTo>
                        <a:pt x="405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>
                        <a:gamma/>
                        <a:tint val="48627"/>
                        <a:invGamma/>
                      </a:srgbClr>
                    </a:gs>
                    <a:gs pos="100000">
                      <a:srgbClr val="969696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latinLnBrk="0">
                    <a:defRPr/>
                  </a:pPr>
                  <a:endParaRPr lang="ko-KR" altLang="en-US" sz="1504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617" name="Oval 217"/>
              <p:cNvSpPr>
                <a:spLocks noChangeArrowheads="1"/>
              </p:cNvSpPr>
              <p:nvPr/>
            </p:nvSpPr>
            <p:spPr bwMode="auto">
              <a:xfrm flipH="1">
                <a:off x="2273" y="2679"/>
                <a:ext cx="1102" cy="316"/>
              </a:xfrm>
              <a:prstGeom prst="ellipse">
                <a:avLst/>
              </a:prstGeom>
              <a:solidFill>
                <a:srgbClr val="969696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8" name="Oval 218"/>
              <p:cNvSpPr>
                <a:spLocks noChangeArrowheads="1"/>
              </p:cNvSpPr>
              <p:nvPr/>
            </p:nvSpPr>
            <p:spPr bwMode="auto">
              <a:xfrm flipH="1">
                <a:off x="2273" y="2654"/>
                <a:ext cx="1102" cy="316"/>
              </a:xfrm>
              <a:prstGeom prst="ellipse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rgbClr val="EAEAEA"/>
                  </a:gs>
                </a:gsLst>
                <a:lin ang="27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9" name="Freeform 219"/>
              <p:cNvSpPr>
                <a:spLocks/>
              </p:cNvSpPr>
              <p:nvPr/>
            </p:nvSpPr>
            <p:spPr bwMode="auto">
              <a:xfrm>
                <a:off x="1829" y="1136"/>
                <a:ext cx="1619" cy="1735"/>
              </a:xfrm>
              <a:custGeom>
                <a:avLst/>
                <a:gdLst/>
                <a:ahLst/>
                <a:cxnLst>
                  <a:cxn ang="0">
                    <a:pos x="1602" y="204"/>
                  </a:cxn>
                  <a:cxn ang="0">
                    <a:pos x="5" y="0"/>
                  </a:cxn>
                  <a:cxn ang="0">
                    <a:pos x="0" y="1488"/>
                  </a:cxn>
                  <a:cxn ang="0">
                    <a:pos x="1597" y="1734"/>
                  </a:cxn>
                  <a:cxn ang="0">
                    <a:pos x="1602" y="204"/>
                  </a:cxn>
                </a:cxnLst>
                <a:rect l="0" t="0" r="r" b="b"/>
                <a:pathLst>
                  <a:path w="1602" h="1734">
                    <a:moveTo>
                      <a:pt x="1602" y="204"/>
                    </a:moveTo>
                    <a:lnTo>
                      <a:pt x="5" y="0"/>
                    </a:lnTo>
                    <a:lnTo>
                      <a:pt x="0" y="1488"/>
                    </a:lnTo>
                    <a:lnTo>
                      <a:pt x="1597" y="1734"/>
                    </a:lnTo>
                    <a:lnTo>
                      <a:pt x="1602" y="204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DDDD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0" name="Freeform 220"/>
              <p:cNvSpPr>
                <a:spLocks/>
              </p:cNvSpPr>
              <p:nvPr/>
            </p:nvSpPr>
            <p:spPr bwMode="auto">
              <a:xfrm>
                <a:off x="1897" y="2542"/>
                <a:ext cx="1330" cy="328"/>
              </a:xfrm>
              <a:custGeom>
                <a:avLst/>
                <a:gdLst/>
                <a:ahLst/>
                <a:cxnLst>
                  <a:cxn ang="0">
                    <a:pos x="1327" y="200"/>
                  </a:cxn>
                  <a:cxn ang="0">
                    <a:pos x="0" y="0"/>
                  </a:cxn>
                  <a:cxn ang="0">
                    <a:pos x="0" y="115"/>
                  </a:cxn>
                  <a:cxn ang="0">
                    <a:pos x="1330" y="330"/>
                  </a:cxn>
                  <a:cxn ang="0">
                    <a:pos x="1327" y="200"/>
                  </a:cxn>
                </a:cxnLst>
                <a:rect l="0" t="0" r="r" b="b"/>
                <a:pathLst>
                  <a:path w="1330" h="330">
                    <a:moveTo>
                      <a:pt x="1327" y="200"/>
                    </a:moveTo>
                    <a:lnTo>
                      <a:pt x="0" y="0"/>
                    </a:lnTo>
                    <a:lnTo>
                      <a:pt x="0" y="115"/>
                    </a:lnTo>
                    <a:lnTo>
                      <a:pt x="1330" y="330"/>
                    </a:lnTo>
                    <a:lnTo>
                      <a:pt x="1327" y="20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1" name="Freeform 221"/>
              <p:cNvSpPr>
                <a:spLocks/>
              </p:cNvSpPr>
              <p:nvPr/>
            </p:nvSpPr>
            <p:spPr bwMode="auto">
              <a:xfrm>
                <a:off x="3436" y="1334"/>
                <a:ext cx="55" cy="1536"/>
              </a:xfrm>
              <a:custGeom>
                <a:avLst/>
                <a:gdLst/>
                <a:ahLst/>
                <a:cxnLst>
                  <a:cxn ang="0">
                    <a:pos x="4" y="16"/>
                  </a:cxn>
                  <a:cxn ang="0">
                    <a:pos x="56" y="0"/>
                  </a:cxn>
                  <a:cxn ang="0">
                    <a:pos x="46" y="1513"/>
                  </a:cxn>
                  <a:cxn ang="0">
                    <a:pos x="0" y="1536"/>
                  </a:cxn>
                  <a:cxn ang="0">
                    <a:pos x="4" y="16"/>
                  </a:cxn>
                </a:cxnLst>
                <a:rect l="0" t="0" r="r" b="b"/>
                <a:pathLst>
                  <a:path w="56" h="1536">
                    <a:moveTo>
                      <a:pt x="4" y="16"/>
                    </a:moveTo>
                    <a:lnTo>
                      <a:pt x="56" y="0"/>
                    </a:lnTo>
                    <a:lnTo>
                      <a:pt x="46" y="1513"/>
                    </a:lnTo>
                    <a:lnTo>
                      <a:pt x="0" y="1536"/>
                    </a:lnTo>
                    <a:lnTo>
                      <a:pt x="4" y="1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777777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2" name="Oval 222"/>
              <p:cNvSpPr>
                <a:spLocks noChangeArrowheads="1"/>
              </p:cNvSpPr>
              <p:nvPr/>
            </p:nvSpPr>
            <p:spPr bwMode="auto">
              <a:xfrm flipH="1">
                <a:off x="1971" y="2567"/>
                <a:ext cx="49" cy="93"/>
              </a:xfrm>
              <a:prstGeom prst="ellipse">
                <a:avLst/>
              </a:prstGeom>
              <a:solidFill>
                <a:srgbClr val="777777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3" name="Oval 223"/>
              <p:cNvSpPr>
                <a:spLocks noChangeArrowheads="1"/>
              </p:cNvSpPr>
              <p:nvPr/>
            </p:nvSpPr>
            <p:spPr bwMode="auto">
              <a:xfrm flipH="1">
                <a:off x="2063" y="2592"/>
                <a:ext cx="43" cy="74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4" name="Oval 224"/>
              <p:cNvSpPr>
                <a:spLocks noChangeArrowheads="1"/>
              </p:cNvSpPr>
              <p:nvPr/>
            </p:nvSpPr>
            <p:spPr bwMode="auto">
              <a:xfrm flipH="1">
                <a:off x="2359" y="2660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5" name="Oval 225"/>
              <p:cNvSpPr>
                <a:spLocks noChangeArrowheads="1"/>
              </p:cNvSpPr>
              <p:nvPr/>
            </p:nvSpPr>
            <p:spPr bwMode="auto">
              <a:xfrm flipH="1">
                <a:off x="2457" y="2679"/>
                <a:ext cx="49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6" name="Oval 226"/>
              <p:cNvSpPr>
                <a:spLocks noChangeArrowheads="1"/>
              </p:cNvSpPr>
              <p:nvPr/>
            </p:nvSpPr>
            <p:spPr bwMode="auto">
              <a:xfrm flipH="1">
                <a:off x="2556" y="2691"/>
                <a:ext cx="55" cy="56"/>
              </a:xfrm>
              <a:prstGeom prst="ellipse">
                <a:avLst/>
              </a:prstGeom>
              <a:solidFill>
                <a:srgbClr val="C0C0C0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7" name="Freeform 227"/>
              <p:cNvSpPr>
                <a:spLocks/>
              </p:cNvSpPr>
              <p:nvPr/>
            </p:nvSpPr>
            <p:spPr bwMode="auto">
              <a:xfrm>
                <a:off x="1952" y="1310"/>
                <a:ext cx="1342" cy="1363"/>
              </a:xfrm>
              <a:custGeom>
                <a:avLst/>
                <a:gdLst>
                  <a:gd name="T0" fmla="*/ 1318 w 1345"/>
                  <a:gd name="T1" fmla="*/ 167 h 1366"/>
                  <a:gd name="T2" fmla="*/ 0 w 1345"/>
                  <a:gd name="T3" fmla="*/ 0 h 1366"/>
                  <a:gd name="T4" fmla="*/ 0 w 1345"/>
                  <a:gd name="T5" fmla="*/ 1145 h 1366"/>
                  <a:gd name="T6" fmla="*/ 1333 w 1345"/>
                  <a:gd name="T7" fmla="*/ 1354 h 1366"/>
                  <a:gd name="T8" fmla="*/ 1318 w 1345"/>
                  <a:gd name="T9" fmla="*/ 167 h 136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45"/>
                  <a:gd name="T16" fmla="*/ 0 h 1366"/>
                  <a:gd name="T17" fmla="*/ 1345 w 1345"/>
                  <a:gd name="T18" fmla="*/ 1366 h 136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45" h="1366">
                    <a:moveTo>
                      <a:pt x="1330" y="167"/>
                    </a:moveTo>
                    <a:lnTo>
                      <a:pt x="0" y="0"/>
                    </a:lnTo>
                    <a:lnTo>
                      <a:pt x="0" y="1157"/>
                    </a:lnTo>
                    <a:lnTo>
                      <a:pt x="1345" y="1366"/>
                    </a:lnTo>
                    <a:lnTo>
                      <a:pt x="1330" y="167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0C0C0"/>
                  </a:gs>
                  <a:gs pos="100000">
                    <a:srgbClr val="4D4D4D"/>
                  </a:gs>
                </a:gsLst>
                <a:lin ang="540000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latinLnBrk="0"/>
                <a:endParaRPr lang="ko-KR" altLang="en-US" sz="1504" b="1" dirty="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  <p:sp>
            <p:nvSpPr>
              <p:cNvPr id="628" name="Freeform 228"/>
              <p:cNvSpPr>
                <a:spLocks/>
              </p:cNvSpPr>
              <p:nvPr/>
            </p:nvSpPr>
            <p:spPr bwMode="auto">
              <a:xfrm>
                <a:off x="1835" y="1130"/>
                <a:ext cx="1656" cy="217"/>
              </a:xfrm>
              <a:custGeom>
                <a:avLst/>
                <a:gdLst/>
                <a:ahLst/>
                <a:cxnLst>
                  <a:cxn ang="0">
                    <a:pos x="0" y="10"/>
                  </a:cxn>
                  <a:cxn ang="0">
                    <a:pos x="68" y="0"/>
                  </a:cxn>
                  <a:cxn ang="0">
                    <a:pos x="1660" y="199"/>
                  </a:cxn>
                  <a:cxn ang="0">
                    <a:pos x="1613" y="214"/>
                  </a:cxn>
                  <a:cxn ang="0">
                    <a:pos x="0" y="10"/>
                  </a:cxn>
                </a:cxnLst>
                <a:rect l="0" t="0" r="r" b="b"/>
                <a:pathLst>
                  <a:path w="1660" h="214">
                    <a:moveTo>
                      <a:pt x="0" y="10"/>
                    </a:moveTo>
                    <a:lnTo>
                      <a:pt x="68" y="0"/>
                    </a:lnTo>
                    <a:lnTo>
                      <a:pt x="1660" y="199"/>
                    </a:lnTo>
                    <a:lnTo>
                      <a:pt x="1613" y="214"/>
                    </a:lnTo>
                    <a:lnTo>
                      <a:pt x="0" y="10"/>
                    </a:lnTo>
                    <a:close/>
                  </a:path>
                </a:pathLst>
              </a:custGeom>
              <a:noFill/>
              <a:ln w="9525">
                <a:solidFill>
                  <a:srgbClr val="969696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latinLnBrk="0">
                  <a:defRPr/>
                </a:pPr>
                <a:endParaRPr lang="ko-KR" altLang="en-US" sz="1504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668" name="직사각형 667"/>
          <p:cNvSpPr/>
          <p:nvPr/>
        </p:nvSpPr>
        <p:spPr>
          <a:xfrm>
            <a:off x="484762" y="2226070"/>
            <a:ext cx="2367490" cy="269695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504"/>
          </a:p>
        </p:txBody>
      </p:sp>
      <p:sp>
        <p:nvSpPr>
          <p:cNvPr id="669" name="TextBox 668"/>
          <p:cNvSpPr txBox="1"/>
          <p:nvPr/>
        </p:nvSpPr>
        <p:spPr>
          <a:xfrm>
            <a:off x="451945" y="1854825"/>
            <a:ext cx="1947046" cy="348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37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Visibility window</a:t>
            </a:r>
            <a:endParaRPr lang="ko-KR" altLang="en-US" sz="1337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670" name="TextBox 669"/>
          <p:cNvSpPr txBox="1"/>
          <p:nvPr/>
        </p:nvSpPr>
        <p:spPr>
          <a:xfrm>
            <a:off x="600773" y="2980429"/>
            <a:ext cx="878769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Sniffer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76" name="Group 25"/>
          <p:cNvGrpSpPr>
            <a:grpSpLocks/>
          </p:cNvGrpSpPr>
          <p:nvPr/>
        </p:nvGrpSpPr>
        <p:grpSpPr bwMode="auto">
          <a:xfrm>
            <a:off x="3187783" y="2438550"/>
            <a:ext cx="1405470" cy="464168"/>
            <a:chOff x="3498" y="3226"/>
            <a:chExt cx="1123" cy="500"/>
          </a:xfrm>
        </p:grpSpPr>
        <p:sp>
          <p:nvSpPr>
            <p:cNvPr id="677" name="AutoShape 26"/>
            <p:cNvSpPr>
              <a:spLocks noChangeArrowheads="1"/>
            </p:cNvSpPr>
            <p:nvPr/>
          </p:nvSpPr>
          <p:spPr bwMode="auto">
            <a:xfrm>
              <a:off x="3500" y="3226"/>
              <a:ext cx="1121" cy="50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8" name="Freeform 27"/>
            <p:cNvSpPr>
              <a:spLocks/>
            </p:cNvSpPr>
            <p:nvPr/>
          </p:nvSpPr>
          <p:spPr bwMode="auto">
            <a:xfrm>
              <a:off x="3498" y="3226"/>
              <a:ext cx="1122" cy="28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79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536" y="3538"/>
              <a:ext cx="752" cy="176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SWITCH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  <p:sp>
          <p:nvSpPr>
            <p:cNvPr id="680" name="Freeform 29"/>
            <p:cNvSpPr>
              <a:spLocks/>
            </p:cNvSpPr>
            <p:nvPr/>
          </p:nvSpPr>
          <p:spPr bwMode="auto">
            <a:xfrm>
              <a:off x="3601" y="3233"/>
              <a:ext cx="921" cy="242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681" name="TextBox 680"/>
          <p:cNvSpPr txBox="1"/>
          <p:nvPr/>
        </p:nvSpPr>
        <p:spPr>
          <a:xfrm>
            <a:off x="1112629" y="4422807"/>
            <a:ext cx="820846" cy="3786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4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  <a:endParaRPr lang="ko-KR" altLang="en-US" sz="1504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2" name="그룹 1"/>
          <p:cNvGrpSpPr/>
          <p:nvPr/>
        </p:nvGrpSpPr>
        <p:grpSpPr>
          <a:xfrm>
            <a:off x="1854913" y="2513591"/>
            <a:ext cx="852858" cy="428173"/>
            <a:chOff x="3631747" y="1650479"/>
            <a:chExt cx="1020765" cy="512469"/>
          </a:xfrm>
        </p:grpSpPr>
        <p:sp>
          <p:nvSpPr>
            <p:cNvPr id="683" name="AutoShape 26"/>
            <p:cNvSpPr>
              <a:spLocks noChangeArrowheads="1"/>
            </p:cNvSpPr>
            <p:nvPr/>
          </p:nvSpPr>
          <p:spPr bwMode="auto">
            <a:xfrm>
              <a:off x="3633565" y="1650479"/>
              <a:ext cx="1018947" cy="512469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lang="ko-KR" altLang="en-US" sz="1504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4" name="Freeform 27"/>
            <p:cNvSpPr>
              <a:spLocks/>
            </p:cNvSpPr>
            <p:nvPr/>
          </p:nvSpPr>
          <p:spPr bwMode="auto">
            <a:xfrm>
              <a:off x="3631747" y="1650479"/>
              <a:ext cx="1019856" cy="288008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latinLnBrk="0">
                <a:defRPr/>
              </a:pPr>
              <a:endParaRPr lang="ko-KR" altLang="en-US" sz="1504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85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3666288" y="1970260"/>
              <a:ext cx="683540" cy="180389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ko-KR" sz="3008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rPr>
                <a:t>TAP</a:t>
              </a:r>
              <a:endParaRPr lang="ko-KR" altLang="en-US" sz="3008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ahoma"/>
                <a:cs typeface="Tahoma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37F865D0-516D-EB8B-01F9-03198B017A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32183" y="2320598"/>
            <a:ext cx="262399" cy="2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669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20847" y="310596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– Tap </a:t>
            </a:r>
            <a:endParaRPr lang="ko-KR" altLang="en-US" sz="2800" b="1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2670" y="1719376"/>
            <a:ext cx="3881887" cy="2911415"/>
          </a:xfrm>
          <a:prstGeom prst="rect">
            <a:avLst/>
          </a:prstGeom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5636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420847" y="310596"/>
            <a:ext cx="7680960" cy="797855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스위치 환경에서의 </a:t>
            </a:r>
            <a:r>
              <a:rPr lang="ko-KR" altLang="en-US" sz="2800" b="1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스니핑</a:t>
            </a:r>
            <a:r>
              <a:rPr lang="en-US" altLang="ko-KR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– </a:t>
            </a:r>
            <a:r>
              <a:rPr lang="en-US" altLang="ko-K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Aggregated Tap </a:t>
            </a:r>
            <a:endParaRPr lang="ko-KR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4310119" y="3192830"/>
            <a:ext cx="4436025" cy="2626684"/>
            <a:chOff x="3952242" y="3566142"/>
            <a:chExt cx="4436025" cy="2626684"/>
          </a:xfrm>
        </p:grpSpPr>
        <p:cxnSp>
          <p:nvCxnSpPr>
            <p:cNvPr id="8" name="직선 연결선 7"/>
            <p:cNvCxnSpPr/>
            <p:nvPr/>
          </p:nvCxnSpPr>
          <p:spPr>
            <a:xfrm flipH="1" flipV="1">
              <a:off x="4509005" y="4002061"/>
              <a:ext cx="1206554" cy="1530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>
            <a:xfrm flipH="1" flipV="1">
              <a:off x="7797819" y="4097609"/>
              <a:ext cx="165761" cy="1515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 flipV="1">
              <a:off x="5338690" y="4065911"/>
              <a:ext cx="2219286" cy="14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>
            <a:xfrm flipV="1">
              <a:off x="6946143" y="4165202"/>
              <a:ext cx="426871" cy="150602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>
            <a:xfrm flipV="1">
              <a:off x="5756662" y="4230938"/>
              <a:ext cx="21862" cy="13186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72"/>
            <p:cNvGrpSpPr>
              <a:grpSpLocks/>
            </p:cNvGrpSpPr>
            <p:nvPr/>
          </p:nvGrpSpPr>
          <p:grpSpPr bwMode="auto">
            <a:xfrm>
              <a:off x="5459066" y="5350716"/>
              <a:ext cx="696338" cy="769148"/>
              <a:chOff x="1460" y="1679"/>
              <a:chExt cx="973" cy="1100"/>
            </a:xfrm>
          </p:grpSpPr>
          <p:grpSp>
            <p:nvGrpSpPr>
              <p:cNvPr id="373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422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3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4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5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6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7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8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4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416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7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8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9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0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1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5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92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3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4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5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6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7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8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9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0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1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2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3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4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5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6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7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8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9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0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1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2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4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76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77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90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91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78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9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0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1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2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3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4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5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6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7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8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89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6" name="Group 172"/>
            <p:cNvGrpSpPr>
              <a:grpSpLocks/>
            </p:cNvGrpSpPr>
            <p:nvPr/>
          </p:nvGrpSpPr>
          <p:grpSpPr bwMode="auto">
            <a:xfrm>
              <a:off x="6679277" y="5375181"/>
              <a:ext cx="696338" cy="769148"/>
              <a:chOff x="1460" y="1679"/>
              <a:chExt cx="973" cy="1100"/>
            </a:xfrm>
          </p:grpSpPr>
          <p:grpSp>
            <p:nvGrpSpPr>
              <p:cNvPr id="317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66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7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8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9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0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1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2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8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360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1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2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3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4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5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9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336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7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8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9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0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1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2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3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4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5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6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7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8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9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0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1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2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3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4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5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6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7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8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9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0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21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334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335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22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3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4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5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6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7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8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29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0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1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32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333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17" name="Group 172"/>
            <p:cNvGrpSpPr>
              <a:grpSpLocks/>
            </p:cNvGrpSpPr>
            <p:nvPr/>
          </p:nvGrpSpPr>
          <p:grpSpPr bwMode="auto">
            <a:xfrm flipH="1">
              <a:off x="7523208" y="5376490"/>
              <a:ext cx="791807" cy="769148"/>
              <a:chOff x="1460" y="1679"/>
              <a:chExt cx="973" cy="1100"/>
            </a:xfrm>
          </p:grpSpPr>
          <p:grpSp>
            <p:nvGrpSpPr>
              <p:cNvPr id="261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310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1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2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3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4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5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16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2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304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5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6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7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8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9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3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280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1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2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3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4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5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6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7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8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89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1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2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3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4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5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6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7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8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9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0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1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2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03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64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265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278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79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266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7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8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69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0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1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2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3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4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5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76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77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grpSp>
          <p:nvGrpSpPr>
            <p:cNvPr id="28" name="Group 172"/>
            <p:cNvGrpSpPr>
              <a:grpSpLocks/>
            </p:cNvGrpSpPr>
            <p:nvPr/>
          </p:nvGrpSpPr>
          <p:grpSpPr bwMode="auto">
            <a:xfrm>
              <a:off x="3980403" y="3566142"/>
              <a:ext cx="696338" cy="769148"/>
              <a:chOff x="1460" y="1679"/>
              <a:chExt cx="973" cy="1100"/>
            </a:xfrm>
          </p:grpSpPr>
          <p:grpSp>
            <p:nvGrpSpPr>
              <p:cNvPr id="29" name="Group 173"/>
              <p:cNvGrpSpPr>
                <a:grpSpLocks/>
              </p:cNvGrpSpPr>
              <p:nvPr/>
            </p:nvGrpSpPr>
            <p:grpSpPr bwMode="auto">
              <a:xfrm rot="20775601" flipH="1">
                <a:off x="2223" y="2376"/>
                <a:ext cx="210" cy="166"/>
                <a:chOff x="3473" y="2341"/>
                <a:chExt cx="1847" cy="1461"/>
              </a:xfrm>
            </p:grpSpPr>
            <p:sp>
              <p:nvSpPr>
                <p:cNvPr id="78" name="Freeform 174"/>
                <p:cNvSpPr>
                  <a:spLocks/>
                </p:cNvSpPr>
                <p:nvPr/>
              </p:nvSpPr>
              <p:spPr bwMode="auto">
                <a:xfrm rot="20419783" flipH="1">
                  <a:off x="4624" y="2323"/>
                  <a:ext cx="783" cy="442"/>
                </a:xfrm>
                <a:custGeom>
                  <a:avLst/>
                  <a:gdLst/>
                  <a:ahLst/>
                  <a:cxnLst>
                    <a:cxn ang="0">
                      <a:pos x="1224" y="755"/>
                    </a:cxn>
                    <a:cxn ang="0">
                      <a:pos x="1112" y="716"/>
                    </a:cxn>
                    <a:cxn ang="0">
                      <a:pos x="1051" y="693"/>
                    </a:cxn>
                    <a:cxn ang="0">
                      <a:pos x="1006" y="671"/>
                    </a:cxn>
                    <a:cxn ang="0">
                      <a:pos x="984" y="660"/>
                    </a:cxn>
                    <a:cxn ang="0">
                      <a:pos x="939" y="626"/>
                    </a:cxn>
                    <a:cxn ang="0">
                      <a:pos x="894" y="548"/>
                    </a:cxn>
                    <a:cxn ang="0">
                      <a:pos x="889" y="531"/>
                    </a:cxn>
                    <a:cxn ang="0">
                      <a:pos x="850" y="509"/>
                    </a:cxn>
                    <a:cxn ang="0">
                      <a:pos x="799" y="481"/>
                    </a:cxn>
                    <a:cxn ang="0">
                      <a:pos x="704" y="453"/>
                    </a:cxn>
                    <a:cxn ang="0">
                      <a:pos x="419" y="442"/>
                    </a:cxn>
                    <a:cxn ang="0">
                      <a:pos x="330" y="408"/>
                    </a:cxn>
                    <a:cxn ang="0">
                      <a:pos x="212" y="279"/>
                    </a:cxn>
                    <a:cxn ang="0">
                      <a:pos x="145" y="134"/>
                    </a:cxn>
                    <a:cxn ang="0">
                      <a:pos x="78" y="39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24" h="755">
                      <a:moveTo>
                        <a:pt x="1224" y="755"/>
                      </a:moveTo>
                      <a:cubicBezTo>
                        <a:pt x="1190" y="729"/>
                        <a:pt x="1154" y="724"/>
                        <a:pt x="1112" y="716"/>
                      </a:cubicBezTo>
                      <a:cubicBezTo>
                        <a:pt x="1091" y="705"/>
                        <a:pt x="1072" y="702"/>
                        <a:pt x="1051" y="693"/>
                      </a:cubicBezTo>
                      <a:cubicBezTo>
                        <a:pt x="1036" y="686"/>
                        <a:pt x="1021" y="678"/>
                        <a:pt x="1006" y="671"/>
                      </a:cubicBezTo>
                      <a:cubicBezTo>
                        <a:pt x="999" y="667"/>
                        <a:pt x="984" y="660"/>
                        <a:pt x="984" y="660"/>
                      </a:cubicBezTo>
                      <a:cubicBezTo>
                        <a:pt x="971" y="646"/>
                        <a:pt x="939" y="626"/>
                        <a:pt x="939" y="626"/>
                      </a:cubicBezTo>
                      <a:cubicBezTo>
                        <a:pt x="923" y="602"/>
                        <a:pt x="906" y="575"/>
                        <a:pt x="894" y="548"/>
                      </a:cubicBezTo>
                      <a:cubicBezTo>
                        <a:pt x="892" y="543"/>
                        <a:pt x="893" y="536"/>
                        <a:pt x="889" y="531"/>
                      </a:cubicBezTo>
                      <a:cubicBezTo>
                        <a:pt x="884" y="524"/>
                        <a:pt x="855" y="512"/>
                        <a:pt x="850" y="509"/>
                      </a:cubicBezTo>
                      <a:cubicBezTo>
                        <a:pt x="802" y="480"/>
                        <a:pt x="833" y="491"/>
                        <a:pt x="799" y="481"/>
                      </a:cubicBezTo>
                      <a:cubicBezTo>
                        <a:pt x="764" y="457"/>
                        <a:pt x="751" y="457"/>
                        <a:pt x="704" y="453"/>
                      </a:cubicBezTo>
                      <a:cubicBezTo>
                        <a:pt x="606" y="457"/>
                        <a:pt x="515" y="459"/>
                        <a:pt x="419" y="442"/>
                      </a:cubicBezTo>
                      <a:cubicBezTo>
                        <a:pt x="391" y="426"/>
                        <a:pt x="360" y="419"/>
                        <a:pt x="330" y="408"/>
                      </a:cubicBezTo>
                      <a:cubicBezTo>
                        <a:pt x="287" y="368"/>
                        <a:pt x="245" y="328"/>
                        <a:pt x="212" y="279"/>
                      </a:cubicBezTo>
                      <a:cubicBezTo>
                        <a:pt x="183" y="235"/>
                        <a:pt x="168" y="181"/>
                        <a:pt x="145" y="134"/>
                      </a:cubicBezTo>
                      <a:cubicBezTo>
                        <a:pt x="128" y="100"/>
                        <a:pt x="99" y="71"/>
                        <a:pt x="78" y="39"/>
                      </a:cubicBezTo>
                      <a:cubicBezTo>
                        <a:pt x="70" y="27"/>
                        <a:pt x="15" y="7"/>
                        <a:pt x="0" y="0"/>
                      </a:cubicBezTo>
                    </a:path>
                  </a:pathLst>
                </a:custGeom>
                <a:noFill/>
                <a:ln w="12700" cmpd="sng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9" name="Freeform 175"/>
                <p:cNvSpPr>
                  <a:spLocks/>
                </p:cNvSpPr>
                <p:nvPr/>
              </p:nvSpPr>
              <p:spPr bwMode="auto">
                <a:xfrm rot="-1180217">
                  <a:off x="3521" y="2936"/>
                  <a:ext cx="1446" cy="715"/>
                </a:xfrm>
                <a:custGeom>
                  <a:avLst/>
                  <a:gdLst/>
                  <a:ahLst/>
                  <a:cxnLst>
                    <a:cxn ang="0">
                      <a:pos x="886" y="33"/>
                    </a:cxn>
                    <a:cxn ang="0">
                      <a:pos x="937" y="70"/>
                    </a:cxn>
                    <a:cxn ang="0">
                      <a:pos x="971" y="130"/>
                    </a:cxn>
                    <a:cxn ang="0">
                      <a:pos x="967" y="218"/>
                    </a:cxn>
                    <a:cxn ang="0">
                      <a:pos x="882" y="261"/>
                    </a:cxn>
                    <a:cxn ang="0">
                      <a:pos x="791" y="294"/>
                    </a:cxn>
                    <a:cxn ang="0">
                      <a:pos x="665" y="382"/>
                    </a:cxn>
                    <a:cxn ang="0">
                      <a:pos x="519" y="522"/>
                    </a:cxn>
                    <a:cxn ang="0">
                      <a:pos x="397" y="542"/>
                    </a:cxn>
                    <a:cxn ang="0">
                      <a:pos x="298" y="550"/>
                    </a:cxn>
                    <a:cxn ang="0">
                      <a:pos x="155" y="522"/>
                    </a:cxn>
                    <a:cxn ang="0">
                      <a:pos x="34" y="459"/>
                    </a:cxn>
                    <a:cxn ang="0">
                      <a:pos x="0" y="393"/>
                    </a:cxn>
                    <a:cxn ang="0">
                      <a:pos x="11" y="315"/>
                    </a:cxn>
                    <a:cxn ang="0">
                      <a:pos x="63" y="210"/>
                    </a:cxn>
                    <a:cxn ang="0">
                      <a:pos x="142" y="147"/>
                    </a:cxn>
                    <a:cxn ang="0">
                      <a:pos x="246" y="89"/>
                    </a:cxn>
                    <a:cxn ang="0">
                      <a:pos x="445" y="21"/>
                    </a:cxn>
                    <a:cxn ang="0">
                      <a:pos x="634" y="0"/>
                    </a:cxn>
                    <a:cxn ang="0">
                      <a:pos x="794" y="13"/>
                    </a:cxn>
                    <a:cxn ang="0">
                      <a:pos x="886" y="33"/>
                    </a:cxn>
                  </a:cxnLst>
                  <a:rect l="0" t="0" r="r" b="b"/>
                  <a:pathLst>
                    <a:path w="971" h="550">
                      <a:moveTo>
                        <a:pt x="886" y="33"/>
                      </a:moveTo>
                      <a:lnTo>
                        <a:pt x="937" y="70"/>
                      </a:lnTo>
                      <a:lnTo>
                        <a:pt x="971" y="130"/>
                      </a:lnTo>
                      <a:lnTo>
                        <a:pt x="967" y="218"/>
                      </a:lnTo>
                      <a:lnTo>
                        <a:pt x="882" y="261"/>
                      </a:lnTo>
                      <a:lnTo>
                        <a:pt x="791" y="294"/>
                      </a:lnTo>
                      <a:lnTo>
                        <a:pt x="665" y="382"/>
                      </a:lnTo>
                      <a:lnTo>
                        <a:pt x="519" y="522"/>
                      </a:lnTo>
                      <a:lnTo>
                        <a:pt x="397" y="542"/>
                      </a:lnTo>
                      <a:lnTo>
                        <a:pt x="298" y="550"/>
                      </a:lnTo>
                      <a:lnTo>
                        <a:pt x="155" y="522"/>
                      </a:lnTo>
                      <a:lnTo>
                        <a:pt x="34" y="459"/>
                      </a:lnTo>
                      <a:lnTo>
                        <a:pt x="0" y="393"/>
                      </a:lnTo>
                      <a:lnTo>
                        <a:pt x="11" y="315"/>
                      </a:lnTo>
                      <a:lnTo>
                        <a:pt x="63" y="210"/>
                      </a:lnTo>
                      <a:lnTo>
                        <a:pt x="142" y="147"/>
                      </a:lnTo>
                      <a:lnTo>
                        <a:pt x="246" y="89"/>
                      </a:lnTo>
                      <a:lnTo>
                        <a:pt x="445" y="21"/>
                      </a:lnTo>
                      <a:lnTo>
                        <a:pt x="634" y="0"/>
                      </a:lnTo>
                      <a:lnTo>
                        <a:pt x="794" y="13"/>
                      </a:lnTo>
                      <a:lnTo>
                        <a:pt x="886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FFFFFF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0" name="Freeform 176"/>
                <p:cNvSpPr>
                  <a:spLocks/>
                </p:cNvSpPr>
                <p:nvPr/>
              </p:nvSpPr>
              <p:spPr bwMode="auto">
                <a:xfrm rot="20419783" flipH="1">
                  <a:off x="3609" y="3191"/>
                  <a:ext cx="1446" cy="493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56" y="118"/>
                    </a:cxn>
                    <a:cxn ang="0">
                      <a:pos x="319" y="302"/>
                    </a:cxn>
                    <a:cxn ang="0">
                      <a:pos x="604" y="448"/>
                    </a:cxn>
                    <a:cxn ang="0">
                      <a:pos x="867" y="526"/>
                    </a:cxn>
                    <a:cxn ang="0">
                      <a:pos x="1091" y="504"/>
                    </a:cxn>
                    <a:cxn ang="0">
                      <a:pos x="1270" y="448"/>
                    </a:cxn>
                    <a:cxn ang="0">
                      <a:pos x="1432" y="353"/>
                    </a:cxn>
                    <a:cxn ang="0">
                      <a:pos x="1253" y="431"/>
                    </a:cxn>
                    <a:cxn ang="0">
                      <a:pos x="1108" y="470"/>
                    </a:cxn>
                    <a:cxn ang="0">
                      <a:pos x="951" y="470"/>
                    </a:cxn>
                    <a:cxn ang="0">
                      <a:pos x="789" y="453"/>
                    </a:cxn>
                    <a:cxn ang="0">
                      <a:pos x="699" y="420"/>
                    </a:cxn>
                    <a:cxn ang="0">
                      <a:pos x="560" y="330"/>
                    </a:cxn>
                    <a:cxn ang="0">
                      <a:pos x="437" y="213"/>
                    </a:cxn>
                    <a:cxn ang="0">
                      <a:pos x="274" y="129"/>
                    </a:cxn>
                    <a:cxn ang="0">
                      <a:pos x="140" y="73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432" h="526">
                      <a:moveTo>
                        <a:pt x="0" y="0"/>
                      </a:moveTo>
                      <a:lnTo>
                        <a:pt x="56" y="118"/>
                      </a:lnTo>
                      <a:lnTo>
                        <a:pt x="319" y="302"/>
                      </a:lnTo>
                      <a:lnTo>
                        <a:pt x="604" y="448"/>
                      </a:lnTo>
                      <a:lnTo>
                        <a:pt x="867" y="526"/>
                      </a:lnTo>
                      <a:lnTo>
                        <a:pt x="1091" y="504"/>
                      </a:lnTo>
                      <a:lnTo>
                        <a:pt x="1270" y="448"/>
                      </a:lnTo>
                      <a:lnTo>
                        <a:pt x="1432" y="353"/>
                      </a:lnTo>
                      <a:lnTo>
                        <a:pt x="1253" y="431"/>
                      </a:lnTo>
                      <a:lnTo>
                        <a:pt x="1108" y="470"/>
                      </a:lnTo>
                      <a:lnTo>
                        <a:pt x="951" y="470"/>
                      </a:lnTo>
                      <a:lnTo>
                        <a:pt x="789" y="453"/>
                      </a:lnTo>
                      <a:lnTo>
                        <a:pt x="699" y="420"/>
                      </a:lnTo>
                      <a:lnTo>
                        <a:pt x="560" y="330"/>
                      </a:lnTo>
                      <a:lnTo>
                        <a:pt x="437" y="213"/>
                      </a:lnTo>
                      <a:lnTo>
                        <a:pt x="274" y="129"/>
                      </a:lnTo>
                      <a:lnTo>
                        <a:pt x="140" y="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808080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1" name="Freeform 177"/>
                <p:cNvSpPr>
                  <a:spLocks/>
                </p:cNvSpPr>
                <p:nvPr/>
              </p:nvSpPr>
              <p:spPr bwMode="auto">
                <a:xfrm rot="-1180217">
                  <a:off x="4313" y="2839"/>
                  <a:ext cx="323" cy="357"/>
                </a:xfrm>
                <a:custGeom>
                  <a:avLst/>
                  <a:gdLst/>
                  <a:ahLst/>
                  <a:cxnLst>
                    <a:cxn ang="0">
                      <a:pos x="229" y="261"/>
                    </a:cxn>
                    <a:cxn ang="0">
                      <a:pos x="115" y="57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229" h="261">
                      <a:moveTo>
                        <a:pt x="229" y="261"/>
                      </a:moveTo>
                      <a:lnTo>
                        <a:pt x="115" y="5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9050" cmpd="sng">
                  <a:solidFill>
                    <a:srgbClr val="B2B2B2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2" name="Freeform 178"/>
                <p:cNvSpPr>
                  <a:spLocks/>
                </p:cNvSpPr>
                <p:nvPr/>
              </p:nvSpPr>
              <p:spPr bwMode="auto">
                <a:xfrm rot="20419783" flipH="1">
                  <a:off x="4273" y="2811"/>
                  <a:ext cx="459" cy="68"/>
                </a:xfrm>
                <a:custGeom>
                  <a:avLst/>
                  <a:gdLst/>
                  <a:ahLst/>
                  <a:cxnLst>
                    <a:cxn ang="0">
                      <a:pos x="0" y="79"/>
                    </a:cxn>
                    <a:cxn ang="0">
                      <a:pos x="246" y="26"/>
                    </a:cxn>
                    <a:cxn ang="0">
                      <a:pos x="408" y="0"/>
                    </a:cxn>
                    <a:cxn ang="0">
                      <a:pos x="560" y="26"/>
                    </a:cxn>
                  </a:cxnLst>
                  <a:rect l="0" t="0" r="r" b="b"/>
                  <a:pathLst>
                    <a:path w="560" h="79">
                      <a:moveTo>
                        <a:pt x="0" y="79"/>
                      </a:moveTo>
                      <a:lnTo>
                        <a:pt x="246" y="26"/>
                      </a:lnTo>
                      <a:lnTo>
                        <a:pt x="408" y="0"/>
                      </a:lnTo>
                      <a:lnTo>
                        <a:pt x="560" y="26"/>
                      </a:lnTo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3" name="Oval 179"/>
                <p:cNvSpPr>
                  <a:spLocks noChangeArrowheads="1"/>
                </p:cNvSpPr>
                <p:nvPr/>
              </p:nvSpPr>
              <p:spPr bwMode="auto">
                <a:xfrm rot="21155849" flipH="1">
                  <a:off x="4333" y="2777"/>
                  <a:ext cx="187" cy="85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84" name="Freeform 180"/>
                <p:cNvSpPr>
                  <a:spLocks/>
                </p:cNvSpPr>
                <p:nvPr/>
              </p:nvSpPr>
              <p:spPr bwMode="auto">
                <a:xfrm rot="20419783" flipH="1">
                  <a:off x="4427" y="2833"/>
                  <a:ext cx="425" cy="289"/>
                </a:xfrm>
                <a:custGeom>
                  <a:avLst/>
                  <a:gdLst/>
                  <a:ahLst/>
                  <a:cxnLst>
                    <a:cxn ang="0">
                      <a:pos x="98" y="36"/>
                    </a:cxn>
                    <a:cxn ang="0">
                      <a:pos x="320" y="0"/>
                    </a:cxn>
                    <a:cxn ang="0">
                      <a:pos x="367" y="26"/>
                    </a:cxn>
                    <a:cxn ang="0">
                      <a:pos x="445" y="26"/>
                    </a:cxn>
                    <a:cxn ang="0">
                      <a:pos x="482" y="42"/>
                    </a:cxn>
                    <a:cxn ang="0">
                      <a:pos x="278" y="367"/>
                    </a:cxn>
                    <a:cxn ang="0">
                      <a:pos x="5" y="262"/>
                    </a:cxn>
                    <a:cxn ang="0">
                      <a:pos x="0" y="157"/>
                    </a:cxn>
                    <a:cxn ang="0">
                      <a:pos x="42" y="74"/>
                    </a:cxn>
                    <a:cxn ang="0">
                      <a:pos x="98" y="36"/>
                    </a:cxn>
                  </a:cxnLst>
                  <a:rect l="0" t="0" r="r" b="b"/>
                  <a:pathLst>
                    <a:path w="482" h="367">
                      <a:moveTo>
                        <a:pt x="98" y="36"/>
                      </a:moveTo>
                      <a:lnTo>
                        <a:pt x="320" y="0"/>
                      </a:lnTo>
                      <a:lnTo>
                        <a:pt x="367" y="26"/>
                      </a:lnTo>
                      <a:lnTo>
                        <a:pt x="445" y="26"/>
                      </a:lnTo>
                      <a:lnTo>
                        <a:pt x="482" y="42"/>
                      </a:lnTo>
                      <a:lnTo>
                        <a:pt x="278" y="367"/>
                      </a:lnTo>
                      <a:lnTo>
                        <a:pt x="5" y="262"/>
                      </a:lnTo>
                      <a:lnTo>
                        <a:pt x="0" y="157"/>
                      </a:lnTo>
                      <a:lnTo>
                        <a:pt x="42" y="74"/>
                      </a:lnTo>
                      <a:lnTo>
                        <a:pt x="98" y="36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0" name="Group 181"/>
              <p:cNvGrpSpPr>
                <a:grpSpLocks/>
              </p:cNvGrpSpPr>
              <p:nvPr/>
            </p:nvGrpSpPr>
            <p:grpSpPr bwMode="auto">
              <a:xfrm flipH="1">
                <a:off x="1660" y="2358"/>
                <a:ext cx="626" cy="421"/>
                <a:chOff x="905" y="3132"/>
                <a:chExt cx="831" cy="560"/>
              </a:xfrm>
            </p:grpSpPr>
            <p:sp>
              <p:nvSpPr>
                <p:cNvPr id="72" name="Freeform 182"/>
                <p:cNvSpPr>
                  <a:spLocks/>
                </p:cNvSpPr>
                <p:nvPr/>
              </p:nvSpPr>
              <p:spPr bwMode="auto">
                <a:xfrm>
                  <a:off x="905" y="3149"/>
                  <a:ext cx="308" cy="543"/>
                </a:xfrm>
                <a:custGeom>
                  <a:avLst/>
                  <a:gdLst/>
                  <a:ahLst/>
                  <a:cxnLst>
                    <a:cxn ang="0">
                      <a:pos x="933" y="135"/>
                    </a:cxn>
                    <a:cxn ang="0">
                      <a:pos x="932" y="171"/>
                    </a:cxn>
                    <a:cxn ang="0">
                      <a:pos x="762" y="352"/>
                    </a:cxn>
                    <a:cxn ang="0">
                      <a:pos x="4" y="195"/>
                    </a:cxn>
                    <a:cxn ang="0">
                      <a:pos x="0" y="148"/>
                    </a:cxn>
                    <a:cxn ang="0">
                      <a:pos x="244" y="0"/>
                    </a:cxn>
                    <a:cxn ang="0">
                      <a:pos x="933" y="135"/>
                    </a:cxn>
                  </a:cxnLst>
                  <a:rect l="0" t="0" r="r" b="b"/>
                  <a:pathLst>
                    <a:path w="933" h="352">
                      <a:moveTo>
                        <a:pt x="933" y="135"/>
                      </a:moveTo>
                      <a:lnTo>
                        <a:pt x="932" y="171"/>
                      </a:lnTo>
                      <a:lnTo>
                        <a:pt x="762" y="352"/>
                      </a:lnTo>
                      <a:lnTo>
                        <a:pt x="4" y="195"/>
                      </a:lnTo>
                      <a:lnTo>
                        <a:pt x="0" y="148"/>
                      </a:lnTo>
                      <a:lnTo>
                        <a:pt x="244" y="0"/>
                      </a:lnTo>
                      <a:lnTo>
                        <a:pt x="933" y="135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DDDDDD"/>
                    </a:gs>
                    <a:gs pos="100000">
                      <a:srgbClr val="DDDDDD">
                        <a:gamma/>
                        <a:tint val="34118"/>
                        <a:invGamma/>
                      </a:srgbClr>
                    </a:gs>
                  </a:gsLst>
                  <a:lin ang="0" scaled="1"/>
                </a:gradFill>
                <a:ln w="6350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3" name="Freeform 183"/>
                <p:cNvSpPr>
                  <a:spLocks/>
                </p:cNvSpPr>
                <p:nvPr/>
              </p:nvSpPr>
              <p:spPr bwMode="auto">
                <a:xfrm>
                  <a:off x="933" y="3131"/>
                  <a:ext cx="303" cy="537"/>
                </a:xfrm>
                <a:custGeom>
                  <a:avLst/>
                  <a:gdLst/>
                  <a:ahLst/>
                  <a:cxnLst>
                    <a:cxn ang="0">
                      <a:pos x="895" y="133"/>
                    </a:cxn>
                    <a:cxn ang="0">
                      <a:pos x="232" y="0"/>
                    </a:cxn>
                    <a:cxn ang="0">
                      <a:pos x="0" y="143"/>
                    </a:cxn>
                    <a:cxn ang="0">
                      <a:pos x="739" y="294"/>
                    </a:cxn>
                    <a:cxn ang="0">
                      <a:pos x="895" y="133"/>
                    </a:cxn>
                  </a:cxnLst>
                  <a:rect l="0" t="0" r="r" b="b"/>
                  <a:pathLst>
                    <a:path w="895" h="294">
                      <a:moveTo>
                        <a:pt x="895" y="133"/>
                      </a:moveTo>
                      <a:lnTo>
                        <a:pt x="232" y="0"/>
                      </a:lnTo>
                      <a:lnTo>
                        <a:pt x="0" y="143"/>
                      </a:lnTo>
                      <a:lnTo>
                        <a:pt x="739" y="294"/>
                      </a:lnTo>
                      <a:lnTo>
                        <a:pt x="895" y="1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3175" cap="flat" cmpd="sng">
                  <a:solidFill>
                    <a:srgbClr val="B2B2B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tIns="27432" bIns="27432" anchor="ctr">
                  <a:spAutoFit/>
                </a:bodyPr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4" name="Freeform 184"/>
                <p:cNvSpPr>
                  <a:spLocks/>
                </p:cNvSpPr>
                <p:nvPr/>
              </p:nvSpPr>
              <p:spPr bwMode="auto">
                <a:xfrm>
                  <a:off x="1134" y="3275"/>
                  <a:ext cx="534" cy="118"/>
                </a:xfrm>
                <a:custGeom>
                  <a:avLst/>
                  <a:gdLst/>
                  <a:ahLst/>
                  <a:cxnLst>
                    <a:cxn ang="0">
                      <a:pos x="0" y="15"/>
                    </a:cxn>
                    <a:cxn ang="0">
                      <a:pos x="508" y="118"/>
                    </a:cxn>
                    <a:cxn ang="0">
                      <a:pos x="531" y="103"/>
                    </a:cxn>
                    <a:cxn ang="0">
                      <a:pos x="23" y="0"/>
                    </a:cxn>
                  </a:cxnLst>
                  <a:rect l="0" t="0" r="r" b="b"/>
                  <a:pathLst>
                    <a:path w="531" h="118">
                      <a:moveTo>
                        <a:pt x="0" y="15"/>
                      </a:moveTo>
                      <a:lnTo>
                        <a:pt x="508" y="118"/>
                      </a:lnTo>
                      <a:lnTo>
                        <a:pt x="531" y="103"/>
                      </a:lnTo>
                      <a:lnTo>
                        <a:pt x="23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5" name="Freeform 185"/>
                <p:cNvSpPr>
                  <a:spLocks/>
                </p:cNvSpPr>
                <p:nvPr/>
              </p:nvSpPr>
              <p:spPr bwMode="auto">
                <a:xfrm>
                  <a:off x="982" y="3306"/>
                  <a:ext cx="550" cy="159"/>
                </a:xfrm>
                <a:custGeom>
                  <a:avLst/>
                  <a:gdLst/>
                  <a:ahLst/>
                  <a:cxnLst>
                    <a:cxn ang="0">
                      <a:pos x="0" y="74"/>
                    </a:cxn>
                    <a:cxn ang="0">
                      <a:pos x="31" y="78"/>
                    </a:cxn>
                    <a:cxn ang="0">
                      <a:pos x="57" y="66"/>
                    </a:cxn>
                    <a:cxn ang="0">
                      <a:pos x="76" y="71"/>
                    </a:cxn>
                    <a:cxn ang="0">
                      <a:pos x="58" y="81"/>
                    </a:cxn>
                    <a:cxn ang="0">
                      <a:pos x="451" y="159"/>
                    </a:cxn>
                    <a:cxn ang="0">
                      <a:pos x="548" y="84"/>
                    </a:cxn>
                    <a:cxn ang="0">
                      <a:pos x="130" y="0"/>
                    </a:cxn>
                  </a:cxnLst>
                  <a:rect l="0" t="0" r="r" b="b"/>
                  <a:pathLst>
                    <a:path w="548" h="159">
                      <a:moveTo>
                        <a:pt x="0" y="74"/>
                      </a:moveTo>
                      <a:lnTo>
                        <a:pt x="31" y="78"/>
                      </a:lnTo>
                      <a:lnTo>
                        <a:pt x="57" y="66"/>
                      </a:lnTo>
                      <a:lnTo>
                        <a:pt x="76" y="71"/>
                      </a:lnTo>
                      <a:lnTo>
                        <a:pt x="58" y="81"/>
                      </a:lnTo>
                      <a:lnTo>
                        <a:pt x="451" y="159"/>
                      </a:lnTo>
                      <a:lnTo>
                        <a:pt x="548" y="84"/>
                      </a:lnTo>
                      <a:lnTo>
                        <a:pt x="130" y="0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6" name="Freeform 186"/>
                <p:cNvSpPr>
                  <a:spLocks/>
                </p:cNvSpPr>
                <p:nvPr/>
              </p:nvSpPr>
              <p:spPr bwMode="auto">
                <a:xfrm>
                  <a:off x="1496" y="3396"/>
                  <a:ext cx="141" cy="69"/>
                </a:xfrm>
                <a:custGeom>
                  <a:avLst/>
                  <a:gdLst/>
                  <a:ahLst/>
                  <a:cxnLst>
                    <a:cxn ang="0">
                      <a:pos x="73" y="0"/>
                    </a:cxn>
                    <a:cxn ang="0">
                      <a:pos x="140" y="11"/>
                    </a:cxn>
                    <a:cxn ang="0">
                      <a:pos x="75" y="70"/>
                    </a:cxn>
                    <a:cxn ang="0">
                      <a:pos x="0" y="56"/>
                    </a:cxn>
                  </a:cxnLst>
                  <a:rect l="0" t="0" r="r" b="b"/>
                  <a:pathLst>
                    <a:path w="140" h="70">
                      <a:moveTo>
                        <a:pt x="73" y="0"/>
                      </a:moveTo>
                      <a:lnTo>
                        <a:pt x="140" y="11"/>
                      </a:lnTo>
                      <a:lnTo>
                        <a:pt x="75" y="70"/>
                      </a:lnTo>
                      <a:lnTo>
                        <a:pt x="0" y="56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7" name="Freeform 187"/>
                <p:cNvSpPr>
                  <a:spLocks/>
                </p:cNvSpPr>
                <p:nvPr/>
              </p:nvSpPr>
              <p:spPr bwMode="auto">
                <a:xfrm>
                  <a:off x="1570" y="3412"/>
                  <a:ext cx="167" cy="100"/>
                </a:xfrm>
                <a:custGeom>
                  <a:avLst/>
                  <a:gdLst/>
                  <a:ahLst/>
                  <a:cxnLst>
                    <a:cxn ang="0">
                      <a:pos x="87" y="0"/>
                    </a:cxn>
                    <a:cxn ang="0">
                      <a:pos x="167" y="15"/>
                    </a:cxn>
                    <a:cxn ang="0">
                      <a:pos x="81" y="101"/>
                    </a:cxn>
                    <a:cxn ang="0">
                      <a:pos x="0" y="83"/>
                    </a:cxn>
                  </a:cxnLst>
                  <a:rect l="0" t="0" r="r" b="b"/>
                  <a:pathLst>
                    <a:path w="167" h="101">
                      <a:moveTo>
                        <a:pt x="87" y="0"/>
                      </a:moveTo>
                      <a:lnTo>
                        <a:pt x="167" y="15"/>
                      </a:lnTo>
                      <a:lnTo>
                        <a:pt x="81" y="101"/>
                      </a:lnTo>
                      <a:lnTo>
                        <a:pt x="0" y="83"/>
                      </a:lnTo>
                    </a:path>
                  </a:pathLst>
                </a:custGeom>
                <a:solidFill>
                  <a:srgbClr val="DDDDDD"/>
                </a:solidFill>
                <a:ln w="12700" cap="rnd" cmpd="sng">
                  <a:solidFill>
                    <a:srgbClr val="EAEAEA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1" name="Group 188"/>
              <p:cNvGrpSpPr>
                <a:grpSpLocks/>
              </p:cNvGrpSpPr>
              <p:nvPr/>
            </p:nvGrpSpPr>
            <p:grpSpPr bwMode="auto">
              <a:xfrm>
                <a:off x="1460" y="2078"/>
                <a:ext cx="721" cy="441"/>
                <a:chOff x="1460" y="2078"/>
                <a:chExt cx="721" cy="441"/>
              </a:xfrm>
            </p:grpSpPr>
            <p:sp>
              <p:nvSpPr>
                <p:cNvPr id="48" name="Freeform 189"/>
                <p:cNvSpPr>
                  <a:spLocks noChangeAspect="1"/>
                </p:cNvSpPr>
                <p:nvPr/>
              </p:nvSpPr>
              <p:spPr bwMode="auto">
                <a:xfrm>
                  <a:off x="1460" y="2143"/>
                  <a:ext cx="168" cy="387"/>
                </a:xfrm>
                <a:custGeom>
                  <a:avLst/>
                  <a:gdLst/>
                  <a:ahLst/>
                  <a:cxnLst>
                    <a:cxn ang="0">
                      <a:pos x="169" y="246"/>
                    </a:cxn>
                    <a:cxn ang="0">
                      <a:pos x="1" y="0"/>
                    </a:cxn>
                    <a:cxn ang="0">
                      <a:pos x="0" y="123"/>
                    </a:cxn>
                    <a:cxn ang="0">
                      <a:pos x="165" y="377"/>
                    </a:cxn>
                  </a:cxnLst>
                  <a:rect l="0" t="0" r="r" b="b"/>
                  <a:pathLst>
                    <a:path w="169" h="377">
                      <a:moveTo>
                        <a:pt x="169" y="246"/>
                      </a:moveTo>
                      <a:lnTo>
                        <a:pt x="1" y="0"/>
                      </a:lnTo>
                      <a:lnTo>
                        <a:pt x="0" y="123"/>
                      </a:lnTo>
                      <a:lnTo>
                        <a:pt x="165" y="377"/>
                      </a:lnTo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100000">
                      <a:srgbClr val="EAEAEA">
                        <a:gamma/>
                        <a:tint val="60784"/>
                        <a:invGamma/>
                      </a:srgbClr>
                    </a:gs>
                  </a:gsLst>
                  <a:lin ang="0" scaled="1"/>
                </a:gra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9" name="Freeform 190"/>
                <p:cNvSpPr>
                  <a:spLocks noChangeAspect="1"/>
                </p:cNvSpPr>
                <p:nvPr/>
              </p:nvSpPr>
              <p:spPr bwMode="auto">
                <a:xfrm>
                  <a:off x="1464" y="2079"/>
                  <a:ext cx="723" cy="309"/>
                </a:xfrm>
                <a:custGeom>
                  <a:avLst/>
                  <a:gdLst/>
                  <a:ahLst/>
                  <a:cxnLst>
                    <a:cxn ang="0">
                      <a:pos x="166" y="310"/>
                    </a:cxn>
                    <a:cxn ang="0">
                      <a:pos x="718" y="211"/>
                    </a:cxn>
                    <a:cxn ang="0">
                      <a:pos x="444" y="0"/>
                    </a:cxn>
                    <a:cxn ang="0">
                      <a:pos x="0" y="64"/>
                    </a:cxn>
                    <a:cxn ang="0">
                      <a:pos x="166" y="310"/>
                    </a:cxn>
                  </a:cxnLst>
                  <a:rect l="0" t="0" r="r" b="b"/>
                  <a:pathLst>
                    <a:path w="718" h="310">
                      <a:moveTo>
                        <a:pt x="166" y="310"/>
                      </a:moveTo>
                      <a:lnTo>
                        <a:pt x="718" y="211"/>
                      </a:lnTo>
                      <a:lnTo>
                        <a:pt x="444" y="0"/>
                      </a:lnTo>
                      <a:lnTo>
                        <a:pt x="0" y="64"/>
                      </a:lnTo>
                      <a:lnTo>
                        <a:pt x="166" y="31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6350" cap="rnd" cmpd="sng">
                  <a:solidFill>
                    <a:srgbClr val="96969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0" name="Freeform 191"/>
                <p:cNvSpPr>
                  <a:spLocks/>
                </p:cNvSpPr>
                <p:nvPr/>
              </p:nvSpPr>
              <p:spPr bwMode="auto">
                <a:xfrm>
                  <a:off x="1622" y="2288"/>
                  <a:ext cx="557" cy="228"/>
                </a:xfrm>
                <a:custGeom>
                  <a:avLst/>
                  <a:gdLst/>
                  <a:ahLst/>
                  <a:cxnLst>
                    <a:cxn ang="0">
                      <a:pos x="6" y="99"/>
                    </a:cxn>
                    <a:cxn ang="0">
                      <a:pos x="557" y="0"/>
                    </a:cxn>
                    <a:cxn ang="0">
                      <a:pos x="549" y="121"/>
                    </a:cxn>
                    <a:cxn ang="0">
                      <a:pos x="0" y="228"/>
                    </a:cxn>
                    <a:cxn ang="0">
                      <a:pos x="6" y="99"/>
                    </a:cxn>
                  </a:cxnLst>
                  <a:rect l="0" t="0" r="r" b="b"/>
                  <a:pathLst>
                    <a:path w="557" h="228">
                      <a:moveTo>
                        <a:pt x="6" y="99"/>
                      </a:moveTo>
                      <a:lnTo>
                        <a:pt x="557" y="0"/>
                      </a:lnTo>
                      <a:lnTo>
                        <a:pt x="549" y="121"/>
                      </a:lnTo>
                      <a:lnTo>
                        <a:pt x="0" y="228"/>
                      </a:lnTo>
                      <a:lnTo>
                        <a:pt x="6" y="99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EAEAEA"/>
                    </a:gs>
                    <a:gs pos="50000">
                      <a:srgbClr val="EAEAEA">
                        <a:gamma/>
                        <a:tint val="0"/>
                        <a:invGamma/>
                      </a:srgbClr>
                    </a:gs>
                    <a:gs pos="100000">
                      <a:srgbClr val="EAEAEA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1" name="Freeform 192"/>
                <p:cNvSpPr>
                  <a:spLocks/>
                </p:cNvSpPr>
                <p:nvPr/>
              </p:nvSpPr>
              <p:spPr bwMode="auto">
                <a:xfrm>
                  <a:off x="1644" y="2425"/>
                  <a:ext cx="168" cy="64"/>
                </a:xfrm>
                <a:custGeom>
                  <a:avLst/>
                  <a:gdLst/>
                  <a:ahLst/>
                  <a:cxnLst>
                    <a:cxn ang="0">
                      <a:pos x="0" y="32"/>
                    </a:cxn>
                    <a:cxn ang="0">
                      <a:pos x="0" y="63"/>
                    </a:cxn>
                    <a:cxn ang="0">
                      <a:pos x="164" y="33"/>
                    </a:cxn>
                    <a:cxn ang="0">
                      <a:pos x="167" y="0"/>
                    </a:cxn>
                    <a:cxn ang="0">
                      <a:pos x="0" y="32"/>
                    </a:cxn>
                  </a:cxnLst>
                  <a:rect l="0" t="0" r="r" b="b"/>
                  <a:pathLst>
                    <a:path w="167" h="63">
                      <a:moveTo>
                        <a:pt x="0" y="32"/>
                      </a:moveTo>
                      <a:lnTo>
                        <a:pt x="0" y="63"/>
                      </a:lnTo>
                      <a:lnTo>
                        <a:pt x="164" y="33"/>
                      </a:lnTo>
                      <a:lnTo>
                        <a:pt x="167" y="0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/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2" name="Oval 193"/>
                <p:cNvSpPr>
                  <a:spLocks noChangeArrowheads="1"/>
                </p:cNvSpPr>
                <p:nvPr/>
              </p:nvSpPr>
              <p:spPr bwMode="auto">
                <a:xfrm>
                  <a:off x="1783" y="2433"/>
                  <a:ext cx="17" cy="23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3" name="Line 194"/>
                <p:cNvSpPr>
                  <a:spLocks noChangeShapeType="1"/>
                </p:cNvSpPr>
                <p:nvPr/>
              </p:nvSpPr>
              <p:spPr bwMode="auto">
                <a:xfrm flipH="1">
                  <a:off x="2042" y="2338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2029" y="2340"/>
                  <a:ext cx="2" cy="85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2056" y="2336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2069" y="2334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2081" y="2332"/>
                  <a:ext cx="4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2094" y="2329"/>
                  <a:ext cx="4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5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2106" y="232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2118" y="2323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2129" y="2323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2141" y="2321"/>
                  <a:ext cx="2" cy="83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2154" y="2319"/>
                  <a:ext cx="2" cy="81"/>
                </a:xfrm>
                <a:prstGeom prst="line">
                  <a:avLst/>
                </a:prstGeom>
                <a:noFill/>
                <a:ln w="9525">
                  <a:solidFill>
                    <a:srgbClr val="808080"/>
                  </a:solidFill>
                  <a:round/>
                  <a:headEnd/>
                  <a:tailEnd/>
                </a:ln>
                <a:effectLst>
                  <a:outerShdw dist="17961" dir="18900000" algn="ctr" rotWithShape="0">
                    <a:srgbClr val="969696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4" name="Freeform 205"/>
                <p:cNvSpPr>
                  <a:spLocks/>
                </p:cNvSpPr>
                <p:nvPr/>
              </p:nvSpPr>
              <p:spPr bwMode="auto">
                <a:xfrm>
                  <a:off x="1862" y="2371"/>
                  <a:ext cx="93" cy="68"/>
                </a:xfrm>
                <a:custGeom>
                  <a:avLst/>
                  <a:gdLst/>
                  <a:ahLst/>
                  <a:cxnLst>
                    <a:cxn ang="0">
                      <a:pos x="2" y="33"/>
                    </a:cxn>
                    <a:cxn ang="0">
                      <a:pos x="0" y="138"/>
                    </a:cxn>
                    <a:cxn ang="0">
                      <a:pos x="186" y="104"/>
                    </a:cxn>
                    <a:cxn ang="0">
                      <a:pos x="186" y="0"/>
                    </a:cxn>
                    <a:cxn ang="0">
                      <a:pos x="2" y="33"/>
                    </a:cxn>
                  </a:cxnLst>
                  <a:rect l="0" t="0" r="r" b="b"/>
                  <a:pathLst>
                    <a:path w="186" h="138">
                      <a:moveTo>
                        <a:pt x="2" y="33"/>
                      </a:moveTo>
                      <a:lnTo>
                        <a:pt x="0" y="138"/>
                      </a:lnTo>
                      <a:lnTo>
                        <a:pt x="186" y="104"/>
                      </a:lnTo>
                      <a:lnTo>
                        <a:pt x="186" y="0"/>
                      </a:lnTo>
                      <a:lnTo>
                        <a:pt x="2" y="33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969696"/>
                    </a:gs>
                    <a:gs pos="100000">
                      <a:srgbClr val="969696">
                        <a:gamma/>
                        <a:shade val="75686"/>
                        <a:invGamma/>
                      </a:srgbClr>
                    </a:gs>
                  </a:gsLst>
                  <a:lin ang="0" scaled="1"/>
                </a:gradFill>
                <a:ln w="3175" cap="flat" cmpd="sng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prstShdw prst="shdw17" dist="17961" dir="13500000">
                    <a:srgbClr val="969696">
                      <a:alpha val="50000"/>
                    </a:srgbClr>
                  </a:prstShdw>
                </a:effectLst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1874" y="2408"/>
                  <a:ext cx="0" cy="21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1947" y="2394"/>
                  <a:ext cx="0" cy="19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7" name="Line 208"/>
                <p:cNvSpPr>
                  <a:spLocks noChangeShapeType="1"/>
                </p:cNvSpPr>
                <p:nvPr/>
              </p:nvSpPr>
              <p:spPr bwMode="auto">
                <a:xfrm flipH="1">
                  <a:off x="1938" y="2404"/>
                  <a:ext cx="0" cy="15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8" name="Line 209"/>
                <p:cNvSpPr>
                  <a:spLocks noChangeShapeType="1"/>
                </p:cNvSpPr>
                <p:nvPr/>
              </p:nvSpPr>
              <p:spPr bwMode="auto">
                <a:xfrm flipH="1">
                  <a:off x="1886" y="2417"/>
                  <a:ext cx="0" cy="14"/>
                </a:xfrm>
                <a:prstGeom prst="line">
                  <a:avLst/>
                </a:prstGeom>
                <a:noFill/>
                <a:ln w="9525">
                  <a:solidFill>
                    <a:srgbClr val="3399FF">
                      <a:alpha val="5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69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1897" y="2419"/>
                  <a:ext cx="29" cy="6"/>
                </a:xfrm>
                <a:prstGeom prst="line">
                  <a:avLst/>
                </a:prstGeom>
                <a:noFill/>
                <a:ln w="9525">
                  <a:solidFill>
                    <a:srgbClr val="FFFF99">
                      <a:alpha val="45000"/>
                    </a:srgbClr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0" name="Freeform 211"/>
                <p:cNvSpPr>
                  <a:spLocks/>
                </p:cNvSpPr>
                <p:nvPr/>
              </p:nvSpPr>
              <p:spPr bwMode="auto">
                <a:xfrm>
                  <a:off x="1671" y="2387"/>
                  <a:ext cx="116" cy="44"/>
                </a:xfrm>
                <a:custGeom>
                  <a:avLst/>
                  <a:gdLst/>
                  <a:ahLst/>
                  <a:cxnLst>
                    <a:cxn ang="0">
                      <a:pos x="0" y="20"/>
                    </a:cxn>
                    <a:cxn ang="0">
                      <a:pos x="1" y="38"/>
                    </a:cxn>
                    <a:cxn ang="0">
                      <a:pos x="116" y="19"/>
                    </a:cxn>
                    <a:cxn ang="0">
                      <a:pos x="116" y="0"/>
                    </a:cxn>
                    <a:cxn ang="0">
                      <a:pos x="0" y="20"/>
                    </a:cxn>
                  </a:cxnLst>
                  <a:rect l="0" t="0" r="r" b="b"/>
                  <a:pathLst>
                    <a:path w="116" h="38">
                      <a:moveTo>
                        <a:pt x="0" y="20"/>
                      </a:moveTo>
                      <a:lnTo>
                        <a:pt x="1" y="38"/>
                      </a:lnTo>
                      <a:lnTo>
                        <a:pt x="116" y="19"/>
                      </a:lnTo>
                      <a:lnTo>
                        <a:pt x="116" y="0"/>
                      </a:lnTo>
                      <a:lnTo>
                        <a:pt x="0" y="2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>
                        <a:gamma/>
                        <a:tint val="60784"/>
                        <a:invGamma/>
                      </a:srgbClr>
                    </a:gs>
                    <a:gs pos="100000">
                      <a:srgbClr val="C0C0C0"/>
                    </a:gs>
                  </a:gsLst>
                  <a:lin ang="0" scaled="1"/>
                </a:gradFill>
                <a:ln w="9525">
                  <a:noFill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71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1661" y="2394"/>
                  <a:ext cx="133" cy="23"/>
                </a:xfrm>
                <a:prstGeom prst="line">
                  <a:avLst/>
                </a:prstGeom>
                <a:noFill/>
                <a:ln w="3175">
                  <a:solidFill>
                    <a:srgbClr val="5F5F5F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32" name="Group 213"/>
              <p:cNvGrpSpPr>
                <a:grpSpLocks/>
              </p:cNvGrpSpPr>
              <p:nvPr/>
            </p:nvGrpSpPr>
            <p:grpSpPr bwMode="auto">
              <a:xfrm flipH="1">
                <a:off x="1537" y="1679"/>
                <a:ext cx="584" cy="582"/>
                <a:chOff x="1831" y="1130"/>
                <a:chExt cx="1859" cy="1865"/>
              </a:xfrm>
            </p:grpSpPr>
            <p:grpSp>
              <p:nvGrpSpPr>
                <p:cNvPr id="33" name="Group 214"/>
                <p:cNvGrpSpPr>
                  <a:grpSpLocks/>
                </p:cNvGrpSpPr>
                <p:nvPr/>
              </p:nvGrpSpPr>
              <p:grpSpPr bwMode="auto">
                <a:xfrm>
                  <a:off x="2480" y="1330"/>
                  <a:ext cx="1210" cy="1249"/>
                  <a:chOff x="2611" y="1208"/>
                  <a:chExt cx="1210" cy="1398"/>
                </a:xfrm>
              </p:grpSpPr>
              <p:sp>
                <p:nvSpPr>
                  <p:cNvPr id="46" name="Freeform 215"/>
                  <p:cNvSpPr>
                    <a:spLocks/>
                  </p:cNvSpPr>
                  <p:nvPr/>
                </p:nvSpPr>
                <p:spPr bwMode="auto">
                  <a:xfrm>
                    <a:off x="2570" y="1199"/>
                    <a:ext cx="1244" cy="180"/>
                  </a:xfrm>
                  <a:custGeom>
                    <a:avLst/>
                    <a:gdLst/>
                    <a:ahLst/>
                    <a:cxnLst>
                      <a:cxn ang="0">
                        <a:pos x="1205" y="151"/>
                      </a:cxn>
                      <a:cxn ang="0">
                        <a:pos x="964" y="178"/>
                      </a:cxn>
                      <a:cxn ang="0">
                        <a:pos x="0" y="0"/>
                      </a:cxn>
                      <a:cxn ang="0">
                        <a:pos x="1205" y="151"/>
                      </a:cxn>
                    </a:cxnLst>
                    <a:rect l="0" t="0" r="r" b="b"/>
                    <a:pathLst>
                      <a:path w="1205" h="178">
                        <a:moveTo>
                          <a:pt x="1205" y="151"/>
                        </a:moveTo>
                        <a:lnTo>
                          <a:pt x="964" y="178"/>
                        </a:lnTo>
                        <a:lnTo>
                          <a:pt x="0" y="0"/>
                        </a:lnTo>
                        <a:lnTo>
                          <a:pt x="1205" y="151"/>
                        </a:lnTo>
                        <a:close/>
                      </a:path>
                    </a:pathLst>
                  </a:custGeom>
                  <a:solidFill>
                    <a:srgbClr val="EAEAEA"/>
                  </a:soli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47" name="Freeform 216"/>
                  <p:cNvSpPr>
                    <a:spLocks/>
                  </p:cNvSpPr>
                  <p:nvPr/>
                </p:nvSpPr>
                <p:spPr bwMode="auto">
                  <a:xfrm>
                    <a:off x="3413" y="1359"/>
                    <a:ext cx="406" cy="1248"/>
                  </a:xfrm>
                  <a:custGeom>
                    <a:avLst/>
                    <a:gdLst/>
                    <a:ahLst/>
                    <a:cxnLst>
                      <a:cxn ang="0">
                        <a:pos x="405" y="0"/>
                      </a:cxn>
                      <a:cxn ang="0">
                        <a:pos x="389" y="1000"/>
                      </a:cxn>
                      <a:cxn ang="0">
                        <a:pos x="133" y="1241"/>
                      </a:cxn>
                      <a:cxn ang="0">
                        <a:pos x="0" y="13"/>
                      </a:cxn>
                      <a:cxn ang="0">
                        <a:pos x="189" y="24"/>
                      </a:cxn>
                      <a:cxn ang="0">
                        <a:pos x="405" y="0"/>
                      </a:cxn>
                    </a:cxnLst>
                    <a:rect l="0" t="0" r="r" b="b"/>
                    <a:pathLst>
                      <a:path w="405" h="1241">
                        <a:moveTo>
                          <a:pt x="405" y="0"/>
                        </a:moveTo>
                        <a:lnTo>
                          <a:pt x="389" y="1000"/>
                        </a:lnTo>
                        <a:lnTo>
                          <a:pt x="133" y="1241"/>
                        </a:lnTo>
                        <a:lnTo>
                          <a:pt x="0" y="13"/>
                        </a:lnTo>
                        <a:lnTo>
                          <a:pt x="189" y="24"/>
                        </a:lnTo>
                        <a:lnTo>
                          <a:pt x="405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969696">
                          <a:gamma/>
                          <a:tint val="48627"/>
                          <a:invGamma/>
                        </a:srgbClr>
                      </a:gs>
                      <a:gs pos="100000">
                        <a:srgbClr val="969696"/>
                      </a:gs>
                    </a:gsLst>
                    <a:lin ang="0" scaled="1"/>
                  </a:gradFill>
                  <a:ln w="9525">
                    <a:solidFill>
                      <a:srgbClr val="969696"/>
                    </a:solidFill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pPr fontAlgn="auto" latinLnBrk="0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ko-KR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  <p:sp>
              <p:nvSpPr>
                <p:cNvPr id="34" name="Oval 217"/>
                <p:cNvSpPr>
                  <a:spLocks noChangeArrowheads="1"/>
                </p:cNvSpPr>
                <p:nvPr/>
              </p:nvSpPr>
              <p:spPr bwMode="auto">
                <a:xfrm flipH="1">
                  <a:off x="2273" y="2679"/>
                  <a:ext cx="1102" cy="316"/>
                </a:xfrm>
                <a:prstGeom prst="ellipse">
                  <a:avLst/>
                </a:prstGeom>
                <a:solidFill>
                  <a:srgbClr val="969696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5" name="Oval 218"/>
                <p:cNvSpPr>
                  <a:spLocks noChangeArrowheads="1"/>
                </p:cNvSpPr>
                <p:nvPr/>
              </p:nvSpPr>
              <p:spPr bwMode="auto">
                <a:xfrm flipH="1">
                  <a:off x="2273" y="2654"/>
                  <a:ext cx="1102" cy="31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rgbClr val="EAEAEA"/>
                    </a:gs>
                  </a:gsLst>
                  <a:lin ang="27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6" name="Freeform 219"/>
                <p:cNvSpPr>
                  <a:spLocks/>
                </p:cNvSpPr>
                <p:nvPr/>
              </p:nvSpPr>
              <p:spPr bwMode="auto">
                <a:xfrm>
                  <a:off x="1829" y="1136"/>
                  <a:ext cx="1619" cy="1735"/>
                </a:xfrm>
                <a:custGeom>
                  <a:avLst/>
                  <a:gdLst/>
                  <a:ahLst/>
                  <a:cxnLst>
                    <a:cxn ang="0">
                      <a:pos x="1602" y="204"/>
                    </a:cxn>
                    <a:cxn ang="0">
                      <a:pos x="5" y="0"/>
                    </a:cxn>
                    <a:cxn ang="0">
                      <a:pos x="0" y="1488"/>
                    </a:cxn>
                    <a:cxn ang="0">
                      <a:pos x="1597" y="1734"/>
                    </a:cxn>
                    <a:cxn ang="0">
                      <a:pos x="1602" y="204"/>
                    </a:cxn>
                  </a:cxnLst>
                  <a:rect l="0" t="0" r="r" b="b"/>
                  <a:pathLst>
                    <a:path w="1602" h="1734">
                      <a:moveTo>
                        <a:pt x="1602" y="204"/>
                      </a:moveTo>
                      <a:lnTo>
                        <a:pt x="5" y="0"/>
                      </a:lnTo>
                      <a:lnTo>
                        <a:pt x="0" y="1488"/>
                      </a:lnTo>
                      <a:lnTo>
                        <a:pt x="1597" y="1734"/>
                      </a:lnTo>
                      <a:lnTo>
                        <a:pt x="1602" y="20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FFFFFF"/>
                    </a:gs>
                    <a:gs pos="100000">
                      <a:srgbClr val="DDDDD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7" name="Freeform 220"/>
                <p:cNvSpPr>
                  <a:spLocks/>
                </p:cNvSpPr>
                <p:nvPr/>
              </p:nvSpPr>
              <p:spPr bwMode="auto">
                <a:xfrm>
                  <a:off x="1897" y="2542"/>
                  <a:ext cx="1330" cy="328"/>
                </a:xfrm>
                <a:custGeom>
                  <a:avLst/>
                  <a:gdLst/>
                  <a:ahLst/>
                  <a:cxnLst>
                    <a:cxn ang="0">
                      <a:pos x="1327" y="200"/>
                    </a:cxn>
                    <a:cxn ang="0">
                      <a:pos x="0" y="0"/>
                    </a:cxn>
                    <a:cxn ang="0">
                      <a:pos x="0" y="115"/>
                    </a:cxn>
                    <a:cxn ang="0">
                      <a:pos x="1330" y="330"/>
                    </a:cxn>
                    <a:cxn ang="0">
                      <a:pos x="1327" y="200"/>
                    </a:cxn>
                  </a:cxnLst>
                  <a:rect l="0" t="0" r="r" b="b"/>
                  <a:pathLst>
                    <a:path w="1330" h="330">
                      <a:moveTo>
                        <a:pt x="1327" y="200"/>
                      </a:moveTo>
                      <a:lnTo>
                        <a:pt x="0" y="0"/>
                      </a:lnTo>
                      <a:lnTo>
                        <a:pt x="0" y="115"/>
                      </a:lnTo>
                      <a:lnTo>
                        <a:pt x="1330" y="330"/>
                      </a:lnTo>
                      <a:lnTo>
                        <a:pt x="1327" y="20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50000">
                      <a:srgbClr val="FFFFFF"/>
                    </a:gs>
                    <a:gs pos="100000">
                      <a:srgbClr val="C0C0C0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8" name="Freeform 221"/>
                <p:cNvSpPr>
                  <a:spLocks/>
                </p:cNvSpPr>
                <p:nvPr/>
              </p:nvSpPr>
              <p:spPr bwMode="auto">
                <a:xfrm>
                  <a:off x="3436" y="1334"/>
                  <a:ext cx="55" cy="1536"/>
                </a:xfrm>
                <a:custGeom>
                  <a:avLst/>
                  <a:gdLst/>
                  <a:ahLst/>
                  <a:cxnLst>
                    <a:cxn ang="0">
                      <a:pos x="4" y="16"/>
                    </a:cxn>
                    <a:cxn ang="0">
                      <a:pos x="56" y="0"/>
                    </a:cxn>
                    <a:cxn ang="0">
                      <a:pos x="46" y="1513"/>
                    </a:cxn>
                    <a:cxn ang="0">
                      <a:pos x="0" y="1536"/>
                    </a:cxn>
                    <a:cxn ang="0">
                      <a:pos x="4" y="16"/>
                    </a:cxn>
                  </a:cxnLst>
                  <a:rect l="0" t="0" r="r" b="b"/>
                  <a:pathLst>
                    <a:path w="56" h="1536">
                      <a:moveTo>
                        <a:pt x="4" y="16"/>
                      </a:moveTo>
                      <a:lnTo>
                        <a:pt x="56" y="0"/>
                      </a:lnTo>
                      <a:lnTo>
                        <a:pt x="46" y="1513"/>
                      </a:lnTo>
                      <a:lnTo>
                        <a:pt x="0" y="1536"/>
                      </a:lnTo>
                      <a:lnTo>
                        <a:pt x="4" y="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77777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9" name="Oval 222"/>
                <p:cNvSpPr>
                  <a:spLocks noChangeArrowheads="1"/>
                </p:cNvSpPr>
                <p:nvPr/>
              </p:nvSpPr>
              <p:spPr bwMode="auto">
                <a:xfrm flipH="1">
                  <a:off x="1971" y="2567"/>
                  <a:ext cx="49" cy="93"/>
                </a:xfrm>
                <a:prstGeom prst="ellipse">
                  <a:avLst/>
                </a:prstGeom>
                <a:solidFill>
                  <a:srgbClr val="777777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0" name="Oval 223"/>
                <p:cNvSpPr>
                  <a:spLocks noChangeArrowheads="1"/>
                </p:cNvSpPr>
                <p:nvPr/>
              </p:nvSpPr>
              <p:spPr bwMode="auto">
                <a:xfrm flipH="1">
                  <a:off x="2063" y="2592"/>
                  <a:ext cx="43" cy="74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1" name="Oval 224"/>
                <p:cNvSpPr>
                  <a:spLocks noChangeArrowheads="1"/>
                </p:cNvSpPr>
                <p:nvPr/>
              </p:nvSpPr>
              <p:spPr bwMode="auto">
                <a:xfrm flipH="1">
                  <a:off x="2359" y="2660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2" name="Oval 225"/>
                <p:cNvSpPr>
                  <a:spLocks noChangeArrowheads="1"/>
                </p:cNvSpPr>
                <p:nvPr/>
              </p:nvSpPr>
              <p:spPr bwMode="auto">
                <a:xfrm flipH="1">
                  <a:off x="2457" y="2679"/>
                  <a:ext cx="49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3" name="Oval 226"/>
                <p:cNvSpPr>
                  <a:spLocks noChangeArrowheads="1"/>
                </p:cNvSpPr>
                <p:nvPr/>
              </p:nvSpPr>
              <p:spPr bwMode="auto">
                <a:xfrm flipH="1">
                  <a:off x="2556" y="2691"/>
                  <a:ext cx="55" cy="56"/>
                </a:xfrm>
                <a:prstGeom prst="ellipse">
                  <a:avLst/>
                </a:prstGeom>
                <a:solidFill>
                  <a:srgbClr val="C0C0C0"/>
                </a:solidFill>
                <a:ln w="9525">
                  <a:solidFill>
                    <a:srgbClr val="969696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44" name="Freeform 227"/>
                <p:cNvSpPr>
                  <a:spLocks/>
                </p:cNvSpPr>
                <p:nvPr/>
              </p:nvSpPr>
              <p:spPr bwMode="auto">
                <a:xfrm>
                  <a:off x="1952" y="1310"/>
                  <a:ext cx="1342" cy="1363"/>
                </a:xfrm>
                <a:custGeom>
                  <a:avLst/>
                  <a:gdLst>
                    <a:gd name="T0" fmla="*/ 1318 w 1345"/>
                    <a:gd name="T1" fmla="*/ 167 h 1366"/>
                    <a:gd name="T2" fmla="*/ 0 w 1345"/>
                    <a:gd name="T3" fmla="*/ 0 h 1366"/>
                    <a:gd name="T4" fmla="*/ 0 w 1345"/>
                    <a:gd name="T5" fmla="*/ 1145 h 1366"/>
                    <a:gd name="T6" fmla="*/ 1333 w 1345"/>
                    <a:gd name="T7" fmla="*/ 1354 h 1366"/>
                    <a:gd name="T8" fmla="*/ 1318 w 1345"/>
                    <a:gd name="T9" fmla="*/ 167 h 136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45"/>
                    <a:gd name="T16" fmla="*/ 0 h 1366"/>
                    <a:gd name="T17" fmla="*/ 1345 w 1345"/>
                    <a:gd name="T18" fmla="*/ 1366 h 136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45" h="1366">
                      <a:moveTo>
                        <a:pt x="1330" y="167"/>
                      </a:moveTo>
                      <a:lnTo>
                        <a:pt x="0" y="0"/>
                      </a:lnTo>
                      <a:lnTo>
                        <a:pt x="0" y="1157"/>
                      </a:lnTo>
                      <a:lnTo>
                        <a:pt x="1345" y="1366"/>
                      </a:lnTo>
                      <a:lnTo>
                        <a:pt x="1330" y="167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C0C0C0"/>
                    </a:gs>
                    <a:gs pos="100000">
                      <a:srgbClr val="4D4D4D"/>
                    </a:gs>
                  </a:gsLst>
                  <a:lin ang="5400000" scaled="1"/>
                </a:gradFill>
                <a:ln w="9525">
                  <a:solidFill>
                    <a:srgbClr val="96969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latinLnBrk="0"/>
                  <a:endParaRPr kumimoji="0" lang="ko-KR" altLang="en-US" b="1" dirty="0">
                    <a:solidFill>
                      <a:schemeClr val="bg1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45" name="Freeform 228"/>
                <p:cNvSpPr>
                  <a:spLocks/>
                </p:cNvSpPr>
                <p:nvPr/>
              </p:nvSpPr>
              <p:spPr bwMode="auto">
                <a:xfrm>
                  <a:off x="1835" y="1130"/>
                  <a:ext cx="1656" cy="217"/>
                </a:xfrm>
                <a:custGeom>
                  <a:avLst/>
                  <a:gdLst/>
                  <a:ahLst/>
                  <a:cxnLst>
                    <a:cxn ang="0">
                      <a:pos x="0" y="10"/>
                    </a:cxn>
                    <a:cxn ang="0">
                      <a:pos x="68" y="0"/>
                    </a:cxn>
                    <a:cxn ang="0">
                      <a:pos x="1660" y="199"/>
                    </a:cxn>
                    <a:cxn ang="0">
                      <a:pos x="1613" y="214"/>
                    </a:cxn>
                    <a:cxn ang="0">
                      <a:pos x="0" y="10"/>
                    </a:cxn>
                  </a:cxnLst>
                  <a:rect l="0" t="0" r="r" b="b"/>
                  <a:pathLst>
                    <a:path w="1660" h="214">
                      <a:moveTo>
                        <a:pt x="0" y="10"/>
                      </a:moveTo>
                      <a:lnTo>
                        <a:pt x="68" y="0"/>
                      </a:lnTo>
                      <a:lnTo>
                        <a:pt x="1660" y="199"/>
                      </a:lnTo>
                      <a:lnTo>
                        <a:pt x="1613" y="214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969696"/>
                  </a:solidFill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pPr fontAlgn="auto" latinLnBrk="0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ko-KR" altLang="en-US" kern="0">
                    <a:solidFill>
                      <a:sysClr val="windowText" lastClr="000000"/>
                    </a:solidFill>
                  </a:endParaRPr>
                </a:p>
              </p:txBody>
            </p:sp>
          </p:grpSp>
        </p:grpSp>
        <p:sp>
          <p:nvSpPr>
            <p:cNvPr id="440" name="TextBox 439"/>
            <p:cNvSpPr txBox="1"/>
            <p:nvPr/>
          </p:nvSpPr>
          <p:spPr>
            <a:xfrm>
              <a:off x="3952242" y="4259253"/>
              <a:ext cx="9755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Monitor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(Sniffer)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>
              <a:off x="5240319" y="3745826"/>
              <a:ext cx="1020765" cy="512469"/>
              <a:chOff x="3631747" y="1650479"/>
              <a:chExt cx="1020765" cy="512469"/>
            </a:xfrm>
          </p:grpSpPr>
          <p:sp>
            <p:nvSpPr>
              <p:cNvPr id="434" name="AutoShape 26"/>
              <p:cNvSpPr>
                <a:spLocks noChangeArrowheads="1"/>
              </p:cNvSpPr>
              <p:nvPr/>
            </p:nvSpPr>
            <p:spPr bwMode="auto">
              <a:xfrm>
                <a:off x="3633565" y="1650479"/>
                <a:ext cx="1018947" cy="512469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 dirty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5" name="Freeform 27"/>
              <p:cNvSpPr>
                <a:spLocks/>
              </p:cNvSpPr>
              <p:nvPr/>
            </p:nvSpPr>
            <p:spPr bwMode="auto">
              <a:xfrm>
                <a:off x="3631747" y="1650479"/>
                <a:ext cx="1019856" cy="288008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36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666288" y="1970260"/>
                <a:ext cx="683540" cy="180389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TAP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</p:grpSp>
        <p:grpSp>
          <p:nvGrpSpPr>
            <p:cNvPr id="442" name="Group 25"/>
            <p:cNvGrpSpPr>
              <a:grpSpLocks/>
            </p:cNvGrpSpPr>
            <p:nvPr/>
          </p:nvGrpSpPr>
          <p:grpSpPr bwMode="auto">
            <a:xfrm>
              <a:off x="7019580" y="3717659"/>
              <a:ext cx="1368687" cy="475115"/>
              <a:chOff x="3498" y="3226"/>
              <a:chExt cx="1123" cy="500"/>
            </a:xfrm>
          </p:grpSpPr>
          <p:sp>
            <p:nvSpPr>
              <p:cNvPr id="443" name="AutoShape 26"/>
              <p:cNvSpPr>
                <a:spLocks noChangeArrowheads="1"/>
              </p:cNvSpPr>
              <p:nvPr/>
            </p:nvSpPr>
            <p:spPr bwMode="auto">
              <a:xfrm>
                <a:off x="3500" y="3226"/>
                <a:ext cx="1121" cy="500"/>
              </a:xfrm>
              <a:prstGeom prst="cube">
                <a:avLst>
                  <a:gd name="adj" fmla="val 55426"/>
                </a:avLst>
              </a:prstGeom>
              <a:gradFill rotWithShape="1">
                <a:gsLst>
                  <a:gs pos="0">
                    <a:srgbClr val="EAEAEA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777777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4" name="Freeform 27"/>
              <p:cNvSpPr>
                <a:spLocks/>
              </p:cNvSpPr>
              <p:nvPr/>
            </p:nvSpPr>
            <p:spPr bwMode="auto">
              <a:xfrm>
                <a:off x="3498" y="3226"/>
                <a:ext cx="1122" cy="281"/>
              </a:xfrm>
              <a:custGeom>
                <a:avLst/>
                <a:gdLst/>
                <a:ahLst/>
                <a:cxnLst>
                  <a:cxn ang="0">
                    <a:pos x="0" y="693"/>
                  </a:cxn>
                  <a:cxn ang="0">
                    <a:pos x="2108" y="699"/>
                  </a:cxn>
                  <a:cxn ang="0">
                    <a:pos x="2802" y="0"/>
                  </a:cxn>
                  <a:cxn ang="0">
                    <a:pos x="693" y="0"/>
                  </a:cxn>
                  <a:cxn ang="0">
                    <a:pos x="0" y="693"/>
                  </a:cxn>
                </a:cxnLst>
                <a:rect l="0" t="0" r="r" b="b"/>
                <a:pathLst>
                  <a:path w="2802" h="699">
                    <a:moveTo>
                      <a:pt x="0" y="693"/>
                    </a:moveTo>
                    <a:lnTo>
                      <a:pt x="2108" y="699"/>
                    </a:lnTo>
                    <a:lnTo>
                      <a:pt x="2802" y="0"/>
                    </a:lnTo>
                    <a:lnTo>
                      <a:pt x="693" y="0"/>
                    </a:lnTo>
                    <a:lnTo>
                      <a:pt x="0" y="693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EAEAEA"/>
                  </a:gs>
                  <a:gs pos="100000">
                    <a:srgbClr val="EAEAEA">
                      <a:gamma/>
                      <a:tint val="0"/>
                      <a:invGamma/>
                    </a:srgbClr>
                  </a:gs>
                </a:gsLst>
                <a:path path="rect">
                  <a:fillToRect l="100000" b="100000"/>
                </a:path>
              </a:gradFill>
              <a:ln w="9525">
                <a:solidFill>
                  <a:srgbClr val="777777"/>
                </a:solidFill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445" name="WordArt 28"/>
              <p:cNvSpPr>
                <a:spLocks noChangeArrowheads="1" noChangeShapeType="1" noTextEdit="1"/>
              </p:cNvSpPr>
              <p:nvPr/>
            </p:nvSpPr>
            <p:spPr bwMode="auto">
              <a:xfrm>
                <a:off x="3536" y="3538"/>
                <a:ext cx="752" cy="176"/>
              </a:xfrm>
              <a:prstGeom prst="rect">
                <a:avLst/>
              </a:prstGeom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altLang="ko-KR" sz="3600" kern="10" dirty="0">
                    <a:ln w="9525">
                      <a:solidFill>
                        <a:srgbClr val="808080"/>
                      </a:solidFill>
                      <a:round/>
                      <a:headEnd/>
                      <a:tailEnd/>
                    </a:ln>
                    <a:solidFill>
                      <a:srgbClr val="808080"/>
                    </a:solidFill>
                    <a:latin typeface="Tahoma"/>
                    <a:cs typeface="Tahoma"/>
                  </a:rPr>
                  <a:t>SWITCH</a:t>
                </a:r>
                <a:endParaRPr lang="ko-KR" altLang="en-US" sz="3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ahoma"/>
                  <a:cs typeface="Tahoma"/>
                </a:endParaRPr>
              </a:p>
            </p:txBody>
          </p:sp>
          <p:sp>
            <p:nvSpPr>
              <p:cNvPr id="446" name="Freeform 29"/>
              <p:cNvSpPr>
                <a:spLocks/>
              </p:cNvSpPr>
              <p:nvPr/>
            </p:nvSpPr>
            <p:spPr bwMode="auto">
              <a:xfrm>
                <a:off x="3601" y="3233"/>
                <a:ext cx="921" cy="242"/>
              </a:xfrm>
              <a:custGeom>
                <a:avLst/>
                <a:gdLst/>
                <a:ahLst/>
                <a:cxnLst>
                  <a:cxn ang="0">
                    <a:pos x="599" y="140"/>
                  </a:cxn>
                  <a:cxn ang="0">
                    <a:pos x="877" y="270"/>
                  </a:cxn>
                  <a:cxn ang="0">
                    <a:pos x="964" y="177"/>
                  </a:cxn>
                  <a:cxn ang="0">
                    <a:pos x="1393" y="183"/>
                  </a:cxn>
                  <a:cxn ang="0">
                    <a:pos x="1527" y="459"/>
                  </a:cxn>
                  <a:cxn ang="0">
                    <a:pos x="856" y="727"/>
                  </a:cxn>
                  <a:cxn ang="0">
                    <a:pos x="436" y="721"/>
                  </a:cxn>
                  <a:cxn ang="0">
                    <a:pos x="537" y="615"/>
                  </a:cxn>
                  <a:cxn ang="0">
                    <a:pos x="0" y="755"/>
                  </a:cxn>
                  <a:cxn ang="0">
                    <a:pos x="247" y="906"/>
                  </a:cxn>
                  <a:cxn ang="0">
                    <a:pos x="337" y="804"/>
                  </a:cxn>
                  <a:cxn ang="0">
                    <a:pos x="973" y="800"/>
                  </a:cxn>
                  <a:cxn ang="0">
                    <a:pos x="1570" y="552"/>
                  </a:cxn>
                  <a:cxn ang="0">
                    <a:pos x="1663" y="810"/>
                  </a:cxn>
                  <a:cxn ang="0">
                    <a:pos x="2281" y="807"/>
                  </a:cxn>
                  <a:cxn ang="0">
                    <a:pos x="2188" y="900"/>
                  </a:cxn>
                  <a:cxn ang="0">
                    <a:pos x="2707" y="772"/>
                  </a:cxn>
                  <a:cxn ang="0">
                    <a:pos x="2467" y="624"/>
                  </a:cxn>
                  <a:cxn ang="0">
                    <a:pos x="2359" y="726"/>
                  </a:cxn>
                  <a:cxn ang="0">
                    <a:pos x="1915" y="720"/>
                  </a:cxn>
                  <a:cxn ang="0">
                    <a:pos x="1812" y="447"/>
                  </a:cxn>
                  <a:cxn ang="0">
                    <a:pos x="2438" y="190"/>
                  </a:cxn>
                  <a:cxn ang="0">
                    <a:pos x="2899" y="192"/>
                  </a:cxn>
                  <a:cxn ang="0">
                    <a:pos x="2815" y="276"/>
                  </a:cxn>
                  <a:cxn ang="0">
                    <a:pos x="3328" y="151"/>
                  </a:cxn>
                  <a:cxn ang="0">
                    <a:pos x="3085" y="0"/>
                  </a:cxn>
                  <a:cxn ang="0">
                    <a:pos x="2974" y="114"/>
                  </a:cxn>
                  <a:cxn ang="0">
                    <a:pos x="2338" y="106"/>
                  </a:cxn>
                  <a:cxn ang="0">
                    <a:pos x="1762" y="352"/>
                  </a:cxn>
                  <a:cxn ang="0">
                    <a:pos x="1667" y="112"/>
                  </a:cxn>
                  <a:cxn ang="0">
                    <a:pos x="1046" y="106"/>
                  </a:cxn>
                  <a:cxn ang="0">
                    <a:pos x="1147" y="11"/>
                  </a:cxn>
                  <a:cxn ang="0">
                    <a:pos x="599" y="140"/>
                  </a:cxn>
                </a:cxnLst>
                <a:rect l="0" t="0" r="r" b="b"/>
                <a:pathLst>
                  <a:path w="3328" h="906">
                    <a:moveTo>
                      <a:pt x="599" y="140"/>
                    </a:moveTo>
                    <a:lnTo>
                      <a:pt x="877" y="270"/>
                    </a:lnTo>
                    <a:lnTo>
                      <a:pt x="964" y="177"/>
                    </a:lnTo>
                    <a:lnTo>
                      <a:pt x="1393" y="183"/>
                    </a:lnTo>
                    <a:lnTo>
                      <a:pt x="1527" y="459"/>
                    </a:lnTo>
                    <a:lnTo>
                      <a:pt x="856" y="727"/>
                    </a:lnTo>
                    <a:lnTo>
                      <a:pt x="436" y="721"/>
                    </a:lnTo>
                    <a:lnTo>
                      <a:pt x="537" y="615"/>
                    </a:lnTo>
                    <a:lnTo>
                      <a:pt x="0" y="755"/>
                    </a:lnTo>
                    <a:lnTo>
                      <a:pt x="247" y="906"/>
                    </a:lnTo>
                    <a:lnTo>
                      <a:pt x="337" y="804"/>
                    </a:lnTo>
                    <a:lnTo>
                      <a:pt x="973" y="800"/>
                    </a:lnTo>
                    <a:lnTo>
                      <a:pt x="1570" y="552"/>
                    </a:lnTo>
                    <a:lnTo>
                      <a:pt x="1663" y="810"/>
                    </a:lnTo>
                    <a:lnTo>
                      <a:pt x="2281" y="807"/>
                    </a:lnTo>
                    <a:lnTo>
                      <a:pt x="2188" y="900"/>
                    </a:lnTo>
                    <a:lnTo>
                      <a:pt x="2707" y="772"/>
                    </a:lnTo>
                    <a:lnTo>
                      <a:pt x="2467" y="624"/>
                    </a:lnTo>
                    <a:lnTo>
                      <a:pt x="2359" y="726"/>
                    </a:lnTo>
                    <a:lnTo>
                      <a:pt x="1915" y="720"/>
                    </a:lnTo>
                    <a:lnTo>
                      <a:pt x="1812" y="447"/>
                    </a:lnTo>
                    <a:lnTo>
                      <a:pt x="2438" y="190"/>
                    </a:lnTo>
                    <a:lnTo>
                      <a:pt x="2899" y="192"/>
                    </a:lnTo>
                    <a:lnTo>
                      <a:pt x="2815" y="276"/>
                    </a:lnTo>
                    <a:lnTo>
                      <a:pt x="3328" y="151"/>
                    </a:lnTo>
                    <a:lnTo>
                      <a:pt x="3085" y="0"/>
                    </a:lnTo>
                    <a:lnTo>
                      <a:pt x="2974" y="114"/>
                    </a:lnTo>
                    <a:lnTo>
                      <a:pt x="2338" y="106"/>
                    </a:lnTo>
                    <a:lnTo>
                      <a:pt x="1762" y="352"/>
                    </a:lnTo>
                    <a:lnTo>
                      <a:pt x="1667" y="112"/>
                    </a:lnTo>
                    <a:lnTo>
                      <a:pt x="1046" y="106"/>
                    </a:lnTo>
                    <a:lnTo>
                      <a:pt x="1147" y="11"/>
                    </a:lnTo>
                    <a:lnTo>
                      <a:pt x="599" y="140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4D4D4D"/>
                </a:solidFill>
                <a:round/>
                <a:headEnd type="none" w="med" len="med"/>
                <a:tailEnd type="none" w="med" len="med"/>
              </a:ln>
              <a:effectLst>
                <a:outerShdw dist="17961" dir="2700000" algn="ctr" rotWithShape="0">
                  <a:srgbClr val="4D4D4D">
                    <a:alpha val="50000"/>
                  </a:srgbClr>
                </a:outerShdw>
              </a:effectLst>
            </p:spPr>
            <p:txBody>
              <a:bodyPr/>
              <a:lstStyle/>
              <a:p>
                <a:pPr fontAlgn="auto" latinLnBrk="0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ko-KR" altLang="en-US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47" name="TextBox 446"/>
            <p:cNvSpPr txBox="1"/>
            <p:nvPr/>
          </p:nvSpPr>
          <p:spPr>
            <a:xfrm>
              <a:off x="4454477" y="5546495"/>
              <a:ext cx="99257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Network</a:t>
              </a:r>
            </a:p>
            <a:p>
              <a:r>
                <a:rPr lang="en-US" altLang="ko-KR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(Target)</a:t>
              </a:r>
              <a:endParaRPr lang="ko-KR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50" name="그림 2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" y="3228062"/>
            <a:ext cx="3676650" cy="838200"/>
          </a:xfrm>
          <a:prstGeom prst="rect">
            <a:avLst/>
          </a:prstGeom>
        </p:spPr>
      </p:pic>
      <p:pic>
        <p:nvPicPr>
          <p:cNvPr id="251" name="그림 2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655" y="4181733"/>
            <a:ext cx="3467913" cy="180079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8957" y="33548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6120815" y="384107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5396485" y="32862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ko-KR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6" name="내용 개체 틀 2"/>
          <p:cNvSpPr txBox="1">
            <a:spLocks/>
          </p:cNvSpPr>
          <p:nvPr/>
        </p:nvSpPr>
        <p:spPr>
          <a:xfrm>
            <a:off x="617389" y="696175"/>
            <a:ext cx="8189142" cy="1762294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1" hangingPunct="1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1pPr>
            <a:lvl2pPr marL="45720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2pPr>
            <a:lvl3pPr marL="73152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3pPr>
            <a:lvl4pPr marL="100584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4pPr>
            <a:lvl5pPr marL="1280160" indent="-18288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defRPr>
            </a:lvl5pPr>
            <a:lvl6pPr marL="16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Garamond" pitchFamily="18" charset="0"/>
              <a:buNone/>
            </a:pPr>
            <a:endParaRPr lang="en-US" altLang="ko-KR" dirty="0"/>
          </a:p>
          <a:p>
            <a:pPr marL="9525" indent="-9525">
              <a:lnSpc>
                <a:spcPct val="200000"/>
              </a:lnSpc>
            </a:pPr>
            <a:r>
              <a:rPr lang="ko-KR" altLang="en-US" sz="1700" dirty="0"/>
              <a:t>  </a:t>
            </a:r>
            <a:r>
              <a:rPr lang="en-US" altLang="ko-KR" sz="1700" dirty="0"/>
              <a:t>3</a:t>
            </a:r>
            <a:r>
              <a:rPr lang="ko-KR" altLang="en-US" sz="1700"/>
              <a:t>개의 포트로 구성 </a:t>
            </a:r>
            <a:endParaRPr lang="en-US" altLang="ko-KR" sz="1700" dirty="0"/>
          </a:p>
          <a:p>
            <a:r>
              <a:rPr lang="ko-KR" altLang="en-US" sz="1700" dirty="0"/>
              <a:t>양방향 </a:t>
            </a:r>
            <a:r>
              <a:rPr lang="ko-KR" altLang="en-US" sz="1700" dirty="0" err="1"/>
              <a:t>트래픽을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스니핑하기</a:t>
            </a:r>
            <a:r>
              <a:rPr lang="ko-KR" altLang="en-US" sz="1700" dirty="0"/>
              <a:t> 위한 물리적 모니터 포트를 하나만 갖고 있음 </a:t>
            </a:r>
            <a:endParaRPr lang="en-US" altLang="ko-KR" sz="17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852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직선 연결선 23"/>
          <p:cNvCxnSpPr/>
          <p:nvPr/>
        </p:nvCxnSpPr>
        <p:spPr>
          <a:xfrm>
            <a:off x="2385849" y="3078472"/>
            <a:ext cx="5654565" cy="1425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64888"/>
          </a:xfrm>
        </p:spPr>
        <p:txBody>
          <a:bodyPr>
            <a:normAutofit/>
          </a:bodyPr>
          <a:lstStyle/>
          <a:p>
            <a:r>
              <a:rPr lang="en-US" altLang="ko-K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TAP</a:t>
            </a:r>
            <a:endParaRPr lang="ko-KR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C8F9-1B7B-4208-8946-3C69B0991E57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55077" y="1172184"/>
            <a:ext cx="7960273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Network상의 In-Line 한 구간에 이동하는 Packet Data를 복사하여</a:t>
            </a: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ko-KR" sz="17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Monitor 장비로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indent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kumimoji="0" lang="ko-KR" altLang="ko-KR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보내주는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역할을 하는 가장 기본적인 TAP</a:t>
            </a:r>
          </a:p>
        </p:txBody>
      </p:sp>
      <p:grpSp>
        <p:nvGrpSpPr>
          <p:cNvPr id="35" name="그룹 34"/>
          <p:cNvGrpSpPr/>
          <p:nvPr/>
        </p:nvGrpSpPr>
        <p:grpSpPr>
          <a:xfrm>
            <a:off x="1381058" y="2890741"/>
            <a:ext cx="1357493" cy="420827"/>
            <a:chOff x="1112438" y="3203569"/>
            <a:chExt cx="1431064" cy="569646"/>
          </a:xfrm>
        </p:grpSpPr>
        <p:sp>
          <p:nvSpPr>
            <p:cNvPr id="12" name="AutoShape 26"/>
            <p:cNvSpPr>
              <a:spLocks noChangeArrowheads="1"/>
            </p:cNvSpPr>
            <p:nvPr/>
          </p:nvSpPr>
          <p:spPr bwMode="auto">
            <a:xfrm>
              <a:off x="1116115" y="3203569"/>
              <a:ext cx="1427387" cy="569646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1112438" y="3203569"/>
              <a:ext cx="1428903" cy="320121"/>
            </a:xfrm>
            <a:custGeom>
              <a:avLst/>
              <a:gdLst/>
              <a:ahLst/>
              <a:cxnLst>
                <a:cxn ang="0">
                  <a:pos x="0" y="693"/>
                </a:cxn>
                <a:cxn ang="0">
                  <a:pos x="2108" y="699"/>
                </a:cxn>
                <a:cxn ang="0">
                  <a:pos x="2802" y="0"/>
                </a:cxn>
                <a:cxn ang="0">
                  <a:pos x="693" y="0"/>
                </a:cxn>
                <a:cxn ang="0">
                  <a:pos x="0" y="693"/>
                </a:cxn>
              </a:cxnLst>
              <a:rect l="0" t="0" r="r" b="b"/>
              <a:pathLst>
                <a:path w="2802" h="699">
                  <a:moveTo>
                    <a:pt x="0" y="693"/>
                  </a:moveTo>
                  <a:lnTo>
                    <a:pt x="2108" y="699"/>
                  </a:lnTo>
                  <a:lnTo>
                    <a:pt x="2802" y="0"/>
                  </a:lnTo>
                  <a:lnTo>
                    <a:pt x="693" y="0"/>
                  </a:lnTo>
                  <a:lnTo>
                    <a:pt x="0" y="69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0"/>
                    <a:invGamma/>
                  </a:srgbClr>
                </a:gs>
              </a:gsLst>
              <a:path path="rect">
                <a:fillToRect l="100000" b="100000"/>
              </a:path>
            </a:gradFill>
            <a:ln w="9525">
              <a:solidFill>
                <a:srgbClr val="777777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1272292" y="3216429"/>
              <a:ext cx="1172821" cy="273869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852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65" y="2539211"/>
            <a:ext cx="800411" cy="986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AutoShape 26"/>
          <p:cNvSpPr>
            <a:spLocks noChangeArrowheads="1"/>
          </p:cNvSpPr>
          <p:nvPr/>
        </p:nvSpPr>
        <p:spPr bwMode="auto">
          <a:xfrm>
            <a:off x="4310250" y="2903709"/>
            <a:ext cx="1290754" cy="411989"/>
          </a:xfrm>
          <a:prstGeom prst="cube">
            <a:avLst>
              <a:gd name="adj" fmla="val 55426"/>
            </a:avLst>
          </a:prstGeom>
          <a:gradFill rotWithShape="1">
            <a:gsLst>
              <a:gs pos="0">
                <a:srgbClr val="EAEAEA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777777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ko-KR" sz="1200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Network TAP</a:t>
            </a:r>
            <a:endParaRPr lang="ko-KR" altLang="en-US" sz="1200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WordArt 28"/>
          <p:cNvSpPr>
            <a:spLocks noChangeArrowheads="1" noChangeShapeType="1" noTextEdit="1"/>
          </p:cNvSpPr>
          <p:nvPr/>
        </p:nvSpPr>
        <p:spPr bwMode="auto">
          <a:xfrm>
            <a:off x="4343917" y="3166316"/>
            <a:ext cx="865984" cy="14525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buNone/>
            </a:pPr>
            <a:endParaRPr lang="ko-KR" altLang="en-US" sz="1852" kern="10" dirty="0">
              <a:ln w="9525">
                <a:solidFill>
                  <a:srgbClr val="808080"/>
                </a:solidFill>
                <a:round/>
                <a:headEnd/>
                <a:tailEnd/>
              </a:ln>
              <a:solidFill>
                <a:srgbClr val="8080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047" y="4361028"/>
            <a:ext cx="1548304" cy="187010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4679501" y="6231136"/>
            <a:ext cx="772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endParaRPr lang="ko-KR" altLang="en-US" sz="140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90700" y="3039044"/>
            <a:ext cx="1133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kern="0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SWITCH</a:t>
            </a:r>
            <a:endParaRPr lang="ko-KR" altLang="en-US" b="1" ker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 descr="https://t1.daumcdn.net/cfile/tistory/21721F3751CD262D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37" y="4018504"/>
            <a:ext cx="1524000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9" name="Picture 5" descr="https://t1.daumcdn.net/cfile/tistory/2210E34351CD262E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16" y="5468391"/>
            <a:ext cx="1914525" cy="31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1" name="Picture 7" descr="https://t1.daumcdn.net/cfile/tistory/2716CA3651CD262D2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837" y="4726122"/>
            <a:ext cx="1524000" cy="42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직사각형 38"/>
          <p:cNvSpPr/>
          <p:nvPr/>
        </p:nvSpPr>
        <p:spPr>
          <a:xfrm>
            <a:off x="796815" y="3786517"/>
            <a:ext cx="2440371" cy="220717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/>
          <p:cNvCxnSpPr/>
          <p:nvPr/>
        </p:nvCxnSpPr>
        <p:spPr>
          <a:xfrm flipV="1">
            <a:off x="3237186" y="3408376"/>
            <a:ext cx="944289" cy="3781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9" idx="3"/>
          </p:cNvCxnSpPr>
          <p:nvPr/>
        </p:nvCxnSpPr>
        <p:spPr>
          <a:xfrm>
            <a:off x="4841452" y="3315698"/>
            <a:ext cx="9747" cy="1290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09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30525" y="1510552"/>
            <a:ext cx="7772400" cy="1094626"/>
          </a:xfrm>
        </p:spPr>
        <p:txBody>
          <a:bodyPr>
            <a:normAutofit/>
          </a:bodyPr>
          <a:lstStyle/>
          <a:p>
            <a:r>
              <a:rPr lang="en-US" altLang="ko-KR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TCP/IP </a:t>
            </a:r>
            <a:r>
              <a:rPr lang="ko-KR" altLang="en-US" sz="400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프로토콜 분석</a:t>
            </a:r>
            <a:endParaRPr lang="ko-KR" altLang="en-US" sz="400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270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486650" y="6263295"/>
            <a:ext cx="1295400" cy="246062"/>
          </a:xfrm>
        </p:spPr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  <p:grpSp>
        <p:nvGrpSpPr>
          <p:cNvPr id="12" name="그룹 11"/>
          <p:cNvGrpSpPr/>
          <p:nvPr/>
        </p:nvGrpSpPr>
        <p:grpSpPr>
          <a:xfrm>
            <a:off x="1130060" y="1457864"/>
            <a:ext cx="7005458" cy="4630591"/>
            <a:chOff x="1355875" y="1600200"/>
            <a:chExt cx="6667500" cy="43761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5875" y="1600200"/>
              <a:ext cx="6667500" cy="36861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2475782" y="5191482"/>
              <a:ext cx="4658265" cy="70035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68151" y="5341606"/>
              <a:ext cx="1824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Ethernet LAN </a:t>
              </a:r>
              <a:endParaRPr lang="ko-KR" altLang="en-US" sz="20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1440611" y="5191482"/>
              <a:ext cx="1035171" cy="0"/>
            </a:xfrm>
            <a:prstGeom prst="line">
              <a:avLst/>
            </a:prstGeom>
            <a:ln w="22225"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512401" y="5191482"/>
              <a:ext cx="891591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Network</a:t>
              </a:r>
            </a:p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Access</a:t>
              </a:r>
            </a:p>
            <a:p>
              <a:r>
                <a:rPr lang="en-US" altLang="ko-KR" sz="1500" b="1" dirty="0" smtClean="0">
                  <a:latin typeface="Arial Unicode MS" panose="020B0604020202020204" pitchFamily="50" charset="-127"/>
                  <a:ea typeface="Arial Unicode MS" panose="020B0604020202020204" pitchFamily="50" charset="-127"/>
                  <a:cs typeface="Arial Unicode MS" panose="020B0604020202020204" pitchFamily="50" charset="-127"/>
                </a:rPr>
                <a:t>Layer</a:t>
              </a:r>
              <a:endParaRPr lang="ko-KR" altLang="en-US" sz="1500" b="1"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endParaRPr>
            </a:p>
          </p:txBody>
        </p:sp>
      </p:grp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>
          <a:xfrm>
            <a:off x="584361" y="403221"/>
            <a:ext cx="5952392" cy="344366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</a:t>
            </a:r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endParaRPr lang="en-US" altLang="ko-K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8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22EA7-80FE-42C8-BCF2-09639A4FECEC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73117" y="522478"/>
            <a:ext cx="7886700" cy="520700"/>
          </a:xfrm>
        </p:spPr>
        <p:txBody>
          <a:bodyPr>
            <a:noAutofit/>
          </a:bodyPr>
          <a:lstStyle/>
          <a:p>
            <a:r>
              <a:rPr lang="en-US" altLang="ko-KR" sz="2800" dirty="0" smtClean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1) </a:t>
            </a:r>
            <a:r>
              <a:rPr lang="en-US" altLang="ko-KR" sz="2800" dirty="0"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TCP Header</a:t>
            </a:r>
            <a:endParaRPr lang="ko-KR" altLang="en-US" sz="2800" dirty="0">
              <a:latin typeface="Times New Roman" panose="02020603050405020304" pitchFamily="18" charset="0"/>
              <a:ea typeface="굴림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748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0" y="2008838"/>
            <a:ext cx="7090120" cy="4347512"/>
          </a:xfrm>
          <a:noFill/>
        </p:spPr>
      </p:pic>
      <p:sp>
        <p:nvSpPr>
          <p:cNvPr id="2" name="직사각형 1"/>
          <p:cNvSpPr/>
          <p:nvPr/>
        </p:nvSpPr>
        <p:spPr>
          <a:xfrm>
            <a:off x="373117" y="1302808"/>
            <a:ext cx="87708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01613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TCP 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기본이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바이트이며 옵션을 포함한 경우 최대 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</a:t>
            </a:r>
            <a:r>
              <a:rPr lang="ko-KR" altLang="en-US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구성</a:t>
            </a:r>
          </a:p>
        </p:txBody>
      </p:sp>
    </p:spTree>
    <p:extLst>
      <p:ext uri="{BB962C8B-B14F-4D97-AF65-F5344CB8AC3E}">
        <p14:creationId xmlns:p14="http://schemas.microsoft.com/office/powerpoint/2010/main" val="4159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18227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13229" y="1607017"/>
            <a:ext cx="7886700" cy="4351337"/>
          </a:xfrm>
        </p:spPr>
        <p:txBody>
          <a:bodyPr>
            <a:normAutofit/>
          </a:bodyPr>
          <a:lstStyle/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Three Way Handshaking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/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초기화 과정</a:t>
            </a: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클라이언트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측 응답 및 연결 요구</a:t>
            </a:r>
          </a:p>
          <a:p>
            <a:pPr marL="742969" lvl="2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 </a:t>
            </a:r>
            <a:r>
              <a:rPr lang="ko-KR" altLang="en-US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요구에 대한 클라이언트 측 최종 응답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 전송 과정</a:t>
            </a:r>
          </a:p>
          <a:p>
            <a:pPr marL="363424" lvl="1" indent="0">
              <a:lnSpc>
                <a:spcPct val="200000"/>
              </a:lnSpc>
              <a:buNone/>
            </a:pPr>
            <a:r>
              <a:rPr lang="en-US" altLang="ko-KR" sz="1846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846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TCP </a:t>
            </a:r>
            <a:r>
              <a:rPr lang="ko-KR" altLang="en-US" sz="1846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 과정</a:t>
            </a:r>
            <a:endParaRPr lang="en-US" altLang="ko-KR" sz="1846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8227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8211" y="870950"/>
            <a:ext cx="4827588" cy="515938"/>
          </a:xfrm>
        </p:spPr>
        <p:txBody>
          <a:bodyPr>
            <a:noAutofit/>
          </a:bodyPr>
          <a:lstStyle/>
          <a:p>
            <a:pPr marL="273050"/>
            <a:r>
              <a:rPr lang="en-US" altLang="ko-KR" sz="2800" b="1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lang="en-US" altLang="ko-KR" sz="2800" b="1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2800" b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관리</a:t>
            </a:r>
          </a:p>
        </p:txBody>
      </p:sp>
    </p:spTree>
    <p:extLst>
      <p:ext uri="{BB962C8B-B14F-4D97-AF65-F5344CB8AC3E}">
        <p14:creationId xmlns:p14="http://schemas.microsoft.com/office/powerpoint/2010/main" val="243296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4294967295"/>
          </p:nvPr>
        </p:nvSpPr>
        <p:spPr>
          <a:xfrm>
            <a:off x="675861" y="510209"/>
            <a:ext cx="7431088" cy="48053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ko-KR" sz="2585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585" b="0" dirty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</a:rPr>
              <a:t>연결 설정 </a:t>
            </a:r>
            <a:r>
              <a:rPr lang="en-US" altLang="ko-KR" sz="2585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(3-Way Handshaking) </a:t>
            </a:r>
          </a:p>
          <a:p>
            <a:pPr marL="237271" lvl="1" indent="0">
              <a:buNone/>
              <a:defRPr/>
            </a:pPr>
            <a:endParaRPr lang="en-US" altLang="ko-KR" sz="258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649" y="1880358"/>
            <a:ext cx="5751664" cy="417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1433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98306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20547" y="565102"/>
            <a:ext cx="7280275" cy="479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400" dirty="0">
                <a:ea typeface="함초롬바탕" panose="02030504000101010101"/>
              </a:rPr>
              <a:t> </a:t>
            </a:r>
            <a:r>
              <a:rPr lang="ko-KR" altLang="en-US" sz="2400" dirty="0">
                <a:ea typeface="함초롬바탕" panose="02030504000101010101"/>
              </a:rPr>
              <a:t>정상적인 트래픽 전송 과정 </a:t>
            </a:r>
          </a:p>
        </p:txBody>
      </p:sp>
      <p:grpSp>
        <p:nvGrpSpPr>
          <p:cNvPr id="98307" name="그룹 3"/>
          <p:cNvGrpSpPr>
            <a:grpSpLocks/>
          </p:cNvGrpSpPr>
          <p:nvPr/>
        </p:nvGrpSpPr>
        <p:grpSpPr bwMode="auto">
          <a:xfrm flipH="1">
            <a:off x="7226315" y="3244366"/>
            <a:ext cx="868973" cy="942569"/>
            <a:chOff x="1533695" y="4087365"/>
            <a:chExt cx="838200" cy="1008271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59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9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89"/>
              <a:ext cx="43819" cy="7838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4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4"/>
              <a:ext cx="35338" cy="32919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8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8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1"/>
              <a:ext cx="90463" cy="48594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5"/>
              <a:ext cx="107425" cy="70538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7"/>
              <a:ext cx="144176" cy="352694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1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19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7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7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2"/>
              <a:ext cx="4240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7"/>
              <a:ext cx="706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2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2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2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2"/>
              <a:ext cx="2827" cy="75241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1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8"/>
              <a:ext cx="0" cy="2037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2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8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8"/>
              <a:ext cx="113079" cy="23513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836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4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7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3"/>
              <a:ext cx="436768" cy="51101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8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19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4"/>
              <a:ext cx="361854" cy="402855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9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8308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95" y="2800350"/>
            <a:ext cx="1462453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9" name="TextBox 58"/>
          <p:cNvSpPr txBox="1">
            <a:spLocks noChangeArrowheads="1"/>
          </p:cNvSpPr>
          <p:nvPr/>
        </p:nvSpPr>
        <p:spPr bwMode="auto">
          <a:xfrm>
            <a:off x="1206514" y="4337540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3092465" y="1821474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1" name="TextBox 60"/>
          <p:cNvSpPr txBox="1">
            <a:spLocks noChangeArrowheads="1"/>
          </p:cNvSpPr>
          <p:nvPr/>
        </p:nvSpPr>
        <p:spPr bwMode="auto">
          <a:xfrm>
            <a:off x="3527684" y="196801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3092465" y="253658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3083672" y="3253154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079276" y="3996105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3070484" y="4709747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3070484" y="5423389"/>
            <a:ext cx="3632688" cy="578827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8317" name="TextBox 73"/>
          <p:cNvSpPr txBox="1">
            <a:spLocks noChangeArrowheads="1"/>
          </p:cNvSpPr>
          <p:nvPr/>
        </p:nvSpPr>
        <p:spPr bwMode="auto">
          <a:xfrm>
            <a:off x="7248294" y="4312628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8318" name="TextBox 74"/>
          <p:cNvSpPr txBox="1">
            <a:spLocks noChangeArrowheads="1"/>
          </p:cNvSpPr>
          <p:nvPr/>
        </p:nvSpPr>
        <p:spPr bwMode="auto">
          <a:xfrm>
            <a:off x="4229603" y="2684586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19" name="TextBox 75"/>
          <p:cNvSpPr txBox="1">
            <a:spLocks noChangeArrowheads="1"/>
          </p:cNvSpPr>
          <p:nvPr/>
        </p:nvSpPr>
        <p:spPr bwMode="auto">
          <a:xfrm>
            <a:off x="4226672" y="4152902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AN=6100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0" name="TextBox 76"/>
          <p:cNvSpPr txBox="1">
            <a:spLocks noChangeArrowheads="1"/>
          </p:cNvSpPr>
          <p:nvPr/>
        </p:nvSpPr>
        <p:spPr bwMode="auto">
          <a:xfrm>
            <a:off x="4295545" y="5556740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AN=6400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1" name="TextBox 77"/>
          <p:cNvSpPr txBox="1">
            <a:spLocks noChangeArrowheads="1"/>
          </p:cNvSpPr>
          <p:nvPr/>
        </p:nvSpPr>
        <p:spPr bwMode="auto">
          <a:xfrm>
            <a:off x="3419246" y="339969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2" name="TextBox 78"/>
          <p:cNvSpPr txBox="1">
            <a:spLocks noChangeArrowheads="1"/>
          </p:cNvSpPr>
          <p:nvPr/>
        </p:nvSpPr>
        <p:spPr bwMode="auto">
          <a:xfrm>
            <a:off x="3419246" y="4857751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6100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300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8323" name="TextBox 1"/>
          <p:cNvSpPr txBox="1">
            <a:spLocks noChangeArrowheads="1"/>
          </p:cNvSpPr>
          <p:nvPr/>
        </p:nvSpPr>
        <p:spPr bwMode="auto">
          <a:xfrm>
            <a:off x="6993319" y="2807678"/>
            <a:ext cx="1643399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AN=SN+ </a:t>
            </a:r>
            <a:r>
              <a:rPr lang="en-US" altLang="ko-KR" sz="147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DataSize</a:t>
            </a:r>
            <a:endParaRPr lang="ko-KR" altLang="en-US" sz="147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26344" y="1821474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1132730" y="1821474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9116" y="1821474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2949" y="154635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186163" y="154571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89693" y="1546891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01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8514" y="273603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 Layer</a:t>
            </a:r>
          </a:p>
        </p:txBody>
      </p:sp>
      <p:graphicFrame>
        <p:nvGraphicFramePr>
          <p:cNvPr id="722976" name="Group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930061"/>
              </p:ext>
            </p:extLst>
          </p:nvPr>
        </p:nvGraphicFramePr>
        <p:xfrm>
          <a:off x="1492041" y="1300612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1079291" y="22245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3030" name="Rectangle 24"/>
          <p:cNvSpPr>
            <a:spLocks noChangeArrowheads="1"/>
          </p:cNvSpPr>
          <p:nvPr/>
        </p:nvSpPr>
        <p:spPr bwMode="auto">
          <a:xfrm>
            <a:off x="1072941" y="14879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3031" name="Rectangle 25"/>
          <p:cNvSpPr>
            <a:spLocks noChangeArrowheads="1"/>
          </p:cNvSpPr>
          <p:nvPr/>
        </p:nvSpPr>
        <p:spPr bwMode="auto">
          <a:xfrm>
            <a:off x="1079291" y="29738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3032" name="Rectangle 26"/>
          <p:cNvSpPr>
            <a:spLocks noChangeArrowheads="1"/>
          </p:cNvSpPr>
          <p:nvPr/>
        </p:nvSpPr>
        <p:spPr bwMode="auto">
          <a:xfrm>
            <a:off x="1079291" y="37231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3033" name="Rectangle 27"/>
          <p:cNvSpPr>
            <a:spLocks noChangeArrowheads="1"/>
          </p:cNvSpPr>
          <p:nvPr/>
        </p:nvSpPr>
        <p:spPr bwMode="auto">
          <a:xfrm>
            <a:off x="1079291" y="44724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3034" name="Rectangle 28"/>
          <p:cNvSpPr>
            <a:spLocks noChangeArrowheads="1"/>
          </p:cNvSpPr>
          <p:nvPr/>
        </p:nvSpPr>
        <p:spPr bwMode="auto">
          <a:xfrm>
            <a:off x="1079291" y="52344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3035" name="Rectangle 29"/>
          <p:cNvSpPr>
            <a:spLocks noChangeArrowheads="1"/>
          </p:cNvSpPr>
          <p:nvPr/>
        </p:nvSpPr>
        <p:spPr bwMode="auto">
          <a:xfrm>
            <a:off x="1079291" y="5996437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3036" name="AutoShape 33"/>
          <p:cNvSpPr>
            <a:spLocks noChangeArrowheads="1"/>
          </p:cNvSpPr>
          <p:nvPr/>
        </p:nvSpPr>
        <p:spPr bwMode="auto">
          <a:xfrm rot="5400000">
            <a:off x="3909803" y="1397450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3037" name="Rectangle 30"/>
          <p:cNvSpPr>
            <a:spLocks noChangeArrowheads="1"/>
          </p:cNvSpPr>
          <p:nvPr/>
        </p:nvSpPr>
        <p:spPr bwMode="auto">
          <a:xfrm>
            <a:off x="4841666" y="1006924"/>
            <a:ext cx="3278187" cy="1539051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User Interface (UI)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제공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-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UI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통해 데이터 생성 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-  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HTTP, FTP, Telnet, SMTP, </a:t>
            </a:r>
            <a:endParaRPr lang="en-US" altLang="ko-KR" sz="1600" dirty="0" smtClean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SNMP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Telnet, NFS..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717212" y="6468720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9628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99330" name="제목 1"/>
          <p:cNvSpPr>
            <a:spLocks noGrp="1"/>
          </p:cNvSpPr>
          <p:nvPr>
            <p:ph type="title" idx="4294967295"/>
          </p:nvPr>
        </p:nvSpPr>
        <p:spPr bwMode="auto">
          <a:xfrm>
            <a:off x="308132" y="378225"/>
            <a:ext cx="7280275" cy="481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ko-KR" altLang="en-US" sz="2400" dirty="0">
                <a:ea typeface="함초롬바탕" panose="02030504000101010101"/>
              </a:rPr>
              <a:t>비정상적인 트래픽 전송 과정 </a:t>
            </a:r>
          </a:p>
        </p:txBody>
      </p:sp>
      <p:grpSp>
        <p:nvGrpSpPr>
          <p:cNvPr id="99331" name="그룹 3"/>
          <p:cNvGrpSpPr>
            <a:grpSpLocks/>
          </p:cNvGrpSpPr>
          <p:nvPr/>
        </p:nvGrpSpPr>
        <p:grpSpPr bwMode="auto">
          <a:xfrm flipH="1">
            <a:off x="7646900" y="2566443"/>
            <a:ext cx="868973" cy="942566"/>
            <a:chOff x="1533695" y="4087365"/>
            <a:chExt cx="838200" cy="1008269"/>
          </a:xfrm>
        </p:grpSpPr>
        <p:sp>
          <p:nvSpPr>
            <p:cNvPr id="6" name="Freeform 174"/>
            <p:cNvSpPr>
              <a:spLocks/>
            </p:cNvSpPr>
            <p:nvPr/>
          </p:nvSpPr>
          <p:spPr bwMode="auto">
            <a:xfrm rot="355818">
              <a:off x="2175420" y="4753566"/>
              <a:ext cx="74915" cy="53296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Freeform 175"/>
            <p:cNvSpPr>
              <a:spLocks/>
            </p:cNvSpPr>
            <p:nvPr/>
          </p:nvSpPr>
          <p:spPr bwMode="auto">
            <a:xfrm rot="355818" flipH="1">
              <a:off x="2234787" y="4802160"/>
              <a:ext cx="137108" cy="81512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Freeform 176"/>
            <p:cNvSpPr>
              <a:spLocks/>
            </p:cNvSpPr>
            <p:nvPr/>
          </p:nvSpPr>
          <p:spPr bwMode="auto">
            <a:xfrm rot="355818">
              <a:off x="2229133" y="4830375"/>
              <a:ext cx="134281" cy="57998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Freeform 177"/>
            <p:cNvSpPr>
              <a:spLocks/>
            </p:cNvSpPr>
            <p:nvPr/>
          </p:nvSpPr>
          <p:spPr bwMode="auto">
            <a:xfrm rot="355818" flipH="1">
              <a:off x="2263057" y="4797457"/>
              <a:ext cx="31097" cy="39189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Freeform 178"/>
            <p:cNvSpPr>
              <a:spLocks/>
            </p:cNvSpPr>
            <p:nvPr/>
          </p:nvSpPr>
          <p:spPr bwMode="auto">
            <a:xfrm rot="355818">
              <a:off x="2247508" y="4795890"/>
              <a:ext cx="43819" cy="78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Oval 179"/>
            <p:cNvSpPr>
              <a:spLocks noChangeArrowheads="1"/>
            </p:cNvSpPr>
            <p:nvPr/>
          </p:nvSpPr>
          <p:spPr bwMode="auto">
            <a:xfrm rot="21219751">
              <a:off x="2267297" y="4792755"/>
              <a:ext cx="18376" cy="940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Freeform 180"/>
            <p:cNvSpPr>
              <a:spLocks/>
            </p:cNvSpPr>
            <p:nvPr/>
          </p:nvSpPr>
          <p:spPr bwMode="auto">
            <a:xfrm rot="355818">
              <a:off x="2239027" y="4799025"/>
              <a:ext cx="35338" cy="32918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82"/>
            <p:cNvSpPr>
              <a:spLocks/>
            </p:cNvSpPr>
            <p:nvPr/>
          </p:nvSpPr>
          <p:spPr bwMode="auto">
            <a:xfrm flipH="1">
              <a:off x="1772486" y="4767326"/>
              <a:ext cx="178189" cy="32830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Freeform 183"/>
            <p:cNvSpPr>
              <a:spLocks/>
            </p:cNvSpPr>
            <p:nvPr/>
          </p:nvSpPr>
          <p:spPr bwMode="auto">
            <a:xfrm flipH="1">
              <a:off x="1786619" y="4752436"/>
              <a:ext cx="178189" cy="32830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5322" bIns="25322" anchor="ctr">
              <a:spAutoFit/>
            </a:bodyPr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Freeform 184"/>
            <p:cNvSpPr>
              <a:spLocks/>
            </p:cNvSpPr>
            <p:nvPr/>
          </p:nvSpPr>
          <p:spPr bwMode="auto">
            <a:xfrm flipH="1">
              <a:off x="1799431" y="4828807"/>
              <a:ext cx="343478" cy="84647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Freeform 185"/>
            <p:cNvSpPr>
              <a:spLocks/>
            </p:cNvSpPr>
            <p:nvPr/>
          </p:nvSpPr>
          <p:spPr bwMode="auto">
            <a:xfrm flipH="1">
              <a:off x="1885654" y="4850753"/>
              <a:ext cx="356200" cy="112862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Freeform 186"/>
            <p:cNvSpPr>
              <a:spLocks/>
            </p:cNvSpPr>
            <p:nvPr/>
          </p:nvSpPr>
          <p:spPr bwMode="auto">
            <a:xfrm flipH="1">
              <a:off x="1819220" y="4915022"/>
              <a:ext cx="90463" cy="4859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Freeform 187"/>
            <p:cNvSpPr>
              <a:spLocks/>
            </p:cNvSpPr>
            <p:nvPr/>
          </p:nvSpPr>
          <p:spPr bwMode="auto">
            <a:xfrm flipH="1">
              <a:off x="1754200" y="4925994"/>
              <a:ext cx="107425" cy="70539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Freeform 189"/>
            <p:cNvSpPr>
              <a:spLocks noChangeAspect="1"/>
            </p:cNvSpPr>
            <p:nvPr/>
          </p:nvSpPr>
          <p:spPr bwMode="auto">
            <a:xfrm>
              <a:off x="1533695" y="4524706"/>
              <a:ext cx="144176" cy="352695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Freeform 190"/>
            <p:cNvSpPr>
              <a:spLocks noChangeAspect="1"/>
            </p:cNvSpPr>
            <p:nvPr/>
          </p:nvSpPr>
          <p:spPr bwMode="auto">
            <a:xfrm>
              <a:off x="1536522" y="4465140"/>
              <a:ext cx="619109" cy="288426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Freeform 191"/>
            <p:cNvSpPr>
              <a:spLocks/>
            </p:cNvSpPr>
            <p:nvPr/>
          </p:nvSpPr>
          <p:spPr bwMode="auto">
            <a:xfrm>
              <a:off x="1672217" y="4661082"/>
              <a:ext cx="477760" cy="213184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Freeform 192"/>
            <p:cNvSpPr>
              <a:spLocks/>
            </p:cNvSpPr>
            <p:nvPr/>
          </p:nvSpPr>
          <p:spPr bwMode="auto">
            <a:xfrm>
              <a:off x="1690592" y="4789620"/>
              <a:ext cx="144176" cy="59566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3" name="Oval 193"/>
            <p:cNvSpPr>
              <a:spLocks noChangeArrowheads="1"/>
            </p:cNvSpPr>
            <p:nvPr/>
          </p:nvSpPr>
          <p:spPr bwMode="auto">
            <a:xfrm>
              <a:off x="1809325" y="4797457"/>
              <a:ext cx="16962" cy="2037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Line 194"/>
            <p:cNvSpPr>
              <a:spLocks noChangeShapeType="1"/>
            </p:cNvSpPr>
            <p:nvPr/>
          </p:nvSpPr>
          <p:spPr bwMode="auto">
            <a:xfrm flipH="1">
              <a:off x="2032657" y="4706540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5" name="Line 195"/>
            <p:cNvSpPr>
              <a:spLocks noChangeShapeType="1"/>
            </p:cNvSpPr>
            <p:nvPr/>
          </p:nvSpPr>
          <p:spPr bwMode="auto">
            <a:xfrm flipH="1">
              <a:off x="2021349" y="4708108"/>
              <a:ext cx="1414" cy="8151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Line 196"/>
            <p:cNvSpPr>
              <a:spLocks noChangeShapeType="1"/>
            </p:cNvSpPr>
            <p:nvPr/>
          </p:nvSpPr>
          <p:spPr bwMode="auto">
            <a:xfrm flipH="1">
              <a:off x="2045379" y="4704973"/>
              <a:ext cx="4240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7" name="Line 197"/>
            <p:cNvSpPr>
              <a:spLocks noChangeShapeType="1"/>
            </p:cNvSpPr>
            <p:nvPr/>
          </p:nvSpPr>
          <p:spPr bwMode="auto">
            <a:xfrm flipH="1">
              <a:off x="2056687" y="4703405"/>
              <a:ext cx="2827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Line 198"/>
            <p:cNvSpPr>
              <a:spLocks noChangeShapeType="1"/>
            </p:cNvSpPr>
            <p:nvPr/>
          </p:nvSpPr>
          <p:spPr bwMode="auto">
            <a:xfrm flipH="1">
              <a:off x="2065168" y="4701838"/>
              <a:ext cx="7067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Line 199"/>
            <p:cNvSpPr>
              <a:spLocks noChangeShapeType="1"/>
            </p:cNvSpPr>
            <p:nvPr/>
          </p:nvSpPr>
          <p:spPr bwMode="auto">
            <a:xfrm flipH="1">
              <a:off x="2076476" y="4698703"/>
              <a:ext cx="7067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Line 200"/>
            <p:cNvSpPr>
              <a:spLocks noChangeShapeType="1"/>
            </p:cNvSpPr>
            <p:nvPr/>
          </p:nvSpPr>
          <p:spPr bwMode="auto">
            <a:xfrm flipH="1">
              <a:off x="2087784" y="4698703"/>
              <a:ext cx="1413" cy="7680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Line 201"/>
            <p:cNvSpPr>
              <a:spLocks noChangeShapeType="1"/>
            </p:cNvSpPr>
            <p:nvPr/>
          </p:nvSpPr>
          <p:spPr bwMode="auto">
            <a:xfrm flipH="1">
              <a:off x="2097678" y="4692433"/>
              <a:ext cx="1414" cy="7837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Line 202"/>
            <p:cNvSpPr>
              <a:spLocks noChangeShapeType="1"/>
            </p:cNvSpPr>
            <p:nvPr/>
          </p:nvSpPr>
          <p:spPr bwMode="auto">
            <a:xfrm flipH="1">
              <a:off x="2106159" y="4692433"/>
              <a:ext cx="2827" cy="75242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Line 203"/>
            <p:cNvSpPr>
              <a:spLocks noChangeShapeType="1"/>
            </p:cNvSpPr>
            <p:nvPr/>
          </p:nvSpPr>
          <p:spPr bwMode="auto">
            <a:xfrm flipH="1">
              <a:off x="2117467" y="4690865"/>
              <a:ext cx="1414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Line 204"/>
            <p:cNvSpPr>
              <a:spLocks noChangeShapeType="1"/>
            </p:cNvSpPr>
            <p:nvPr/>
          </p:nvSpPr>
          <p:spPr bwMode="auto">
            <a:xfrm flipH="1">
              <a:off x="2070822" y="4731620"/>
              <a:ext cx="1413" cy="7681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Freeform 205"/>
            <p:cNvSpPr>
              <a:spLocks/>
            </p:cNvSpPr>
            <p:nvPr/>
          </p:nvSpPr>
          <p:spPr bwMode="auto">
            <a:xfrm>
              <a:off x="1878587" y="4737891"/>
              <a:ext cx="79156" cy="62701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206"/>
            <p:cNvSpPr>
              <a:spLocks noChangeShapeType="1"/>
            </p:cNvSpPr>
            <p:nvPr/>
          </p:nvSpPr>
          <p:spPr bwMode="auto">
            <a:xfrm flipH="1">
              <a:off x="1889895" y="4773944"/>
              <a:ext cx="0" cy="1881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Line 207"/>
            <p:cNvSpPr>
              <a:spLocks noChangeShapeType="1"/>
            </p:cNvSpPr>
            <p:nvPr/>
          </p:nvSpPr>
          <p:spPr bwMode="auto">
            <a:xfrm flipH="1">
              <a:off x="1950675" y="4758269"/>
              <a:ext cx="0" cy="20377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Line 208"/>
            <p:cNvSpPr>
              <a:spLocks noChangeShapeType="1"/>
            </p:cNvSpPr>
            <p:nvPr/>
          </p:nvSpPr>
          <p:spPr bwMode="auto">
            <a:xfrm flipH="1">
              <a:off x="1943608" y="4767674"/>
              <a:ext cx="0" cy="15675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Line 209"/>
            <p:cNvSpPr>
              <a:spLocks noChangeShapeType="1"/>
            </p:cNvSpPr>
            <p:nvPr/>
          </p:nvSpPr>
          <p:spPr bwMode="auto">
            <a:xfrm flipH="1">
              <a:off x="1898376" y="4781781"/>
              <a:ext cx="0" cy="1254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Line 210"/>
            <p:cNvSpPr>
              <a:spLocks noChangeShapeType="1"/>
            </p:cNvSpPr>
            <p:nvPr/>
          </p:nvSpPr>
          <p:spPr bwMode="auto">
            <a:xfrm flipV="1">
              <a:off x="1908270" y="4783349"/>
              <a:ext cx="25443" cy="627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Freeform 211"/>
            <p:cNvSpPr>
              <a:spLocks/>
            </p:cNvSpPr>
            <p:nvPr/>
          </p:nvSpPr>
          <p:spPr bwMode="auto">
            <a:xfrm>
              <a:off x="1714622" y="4751999"/>
              <a:ext cx="100357" cy="37621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2" name="Line 212"/>
            <p:cNvSpPr>
              <a:spLocks noChangeShapeType="1"/>
            </p:cNvSpPr>
            <p:nvPr/>
          </p:nvSpPr>
          <p:spPr bwMode="auto">
            <a:xfrm flipV="1">
              <a:off x="1706141" y="4758269"/>
              <a:ext cx="113079" cy="23512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9938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6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7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Freeform 216"/>
              <p:cNvSpPr>
                <a:spLocks/>
              </p:cNvSpPr>
              <p:nvPr/>
            </p:nvSpPr>
            <p:spPr bwMode="auto">
              <a:xfrm flipH="1">
                <a:off x="685" y="3139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44" name="Oval 217"/>
            <p:cNvSpPr>
              <a:spLocks noChangeArrowheads="1"/>
            </p:cNvSpPr>
            <p:nvPr/>
          </p:nvSpPr>
          <p:spPr bwMode="auto">
            <a:xfrm>
              <a:off x="1683525" y="4543517"/>
              <a:ext cx="298246" cy="9248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Oval 218"/>
            <p:cNvSpPr>
              <a:spLocks noChangeArrowheads="1"/>
            </p:cNvSpPr>
            <p:nvPr/>
          </p:nvSpPr>
          <p:spPr bwMode="auto">
            <a:xfrm>
              <a:off x="1683525" y="4537246"/>
              <a:ext cx="298246" cy="90917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Freeform 219"/>
            <p:cNvSpPr>
              <a:spLocks/>
            </p:cNvSpPr>
            <p:nvPr/>
          </p:nvSpPr>
          <p:spPr bwMode="auto">
            <a:xfrm flipH="1">
              <a:off x="1663736" y="4088932"/>
              <a:ext cx="436768" cy="511016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Freeform 220"/>
            <p:cNvSpPr>
              <a:spLocks/>
            </p:cNvSpPr>
            <p:nvPr/>
          </p:nvSpPr>
          <p:spPr bwMode="auto">
            <a:xfrm flipH="1">
              <a:off x="1723103" y="4502761"/>
              <a:ext cx="357613" cy="9718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Freeform 221"/>
            <p:cNvSpPr>
              <a:spLocks/>
            </p:cNvSpPr>
            <p:nvPr/>
          </p:nvSpPr>
          <p:spPr bwMode="auto">
            <a:xfrm flipH="1">
              <a:off x="1651014" y="4146931"/>
              <a:ext cx="15549" cy="453016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9" name="Oval 222"/>
            <p:cNvSpPr>
              <a:spLocks noChangeArrowheads="1"/>
            </p:cNvSpPr>
            <p:nvPr/>
          </p:nvSpPr>
          <p:spPr bwMode="auto">
            <a:xfrm>
              <a:off x="2049619" y="4510599"/>
              <a:ext cx="12722" cy="28216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Oval 223"/>
            <p:cNvSpPr>
              <a:spLocks noChangeArrowheads="1"/>
            </p:cNvSpPr>
            <p:nvPr/>
          </p:nvSpPr>
          <p:spPr bwMode="auto">
            <a:xfrm>
              <a:off x="2025590" y="4516869"/>
              <a:ext cx="11308" cy="2351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1" name="Oval 224"/>
            <p:cNvSpPr>
              <a:spLocks noChangeArrowheads="1"/>
            </p:cNvSpPr>
            <p:nvPr/>
          </p:nvSpPr>
          <p:spPr bwMode="auto">
            <a:xfrm>
              <a:off x="1943608" y="4538814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2" name="Oval 225"/>
            <p:cNvSpPr>
              <a:spLocks noChangeArrowheads="1"/>
            </p:cNvSpPr>
            <p:nvPr/>
          </p:nvSpPr>
          <p:spPr bwMode="auto">
            <a:xfrm>
              <a:off x="1918165" y="4543517"/>
              <a:ext cx="12721" cy="1724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3" name="Oval 226"/>
            <p:cNvSpPr>
              <a:spLocks noChangeArrowheads="1"/>
            </p:cNvSpPr>
            <p:nvPr/>
          </p:nvSpPr>
          <p:spPr bwMode="auto">
            <a:xfrm>
              <a:off x="1889895" y="4548220"/>
              <a:ext cx="14135" cy="156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4" name="Freeform 227"/>
            <p:cNvSpPr>
              <a:spLocks/>
            </p:cNvSpPr>
            <p:nvPr/>
          </p:nvSpPr>
          <p:spPr bwMode="auto">
            <a:xfrm flipH="1">
              <a:off x="1704727" y="4139093"/>
              <a:ext cx="361854" cy="402856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Freeform 228"/>
            <p:cNvSpPr>
              <a:spLocks/>
            </p:cNvSpPr>
            <p:nvPr/>
          </p:nvSpPr>
          <p:spPr bwMode="auto">
            <a:xfrm flipH="1">
              <a:off x="1651014" y="4087365"/>
              <a:ext cx="448077" cy="64268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1662" kern="0">
                <a:solidFill>
                  <a:sysClr val="windowText" lastClr="000000"/>
                </a:solidFill>
              </a:endParaRPr>
            </a:p>
          </p:txBody>
        </p:sp>
      </p:grpSp>
      <p:pic>
        <p:nvPicPr>
          <p:cNvPr id="99332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181" y="2122427"/>
            <a:ext cx="1462453" cy="1390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3" name="TextBox 58"/>
          <p:cNvSpPr txBox="1">
            <a:spLocks noChangeArrowheads="1"/>
          </p:cNvSpPr>
          <p:nvPr/>
        </p:nvSpPr>
        <p:spPr bwMode="auto">
          <a:xfrm>
            <a:off x="1627100" y="3659618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0" name="오른쪽 화살표 59"/>
          <p:cNvSpPr/>
          <p:nvPr/>
        </p:nvSpPr>
        <p:spPr>
          <a:xfrm>
            <a:off x="3513050" y="1143551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35" name="TextBox 60"/>
          <p:cNvSpPr txBox="1">
            <a:spLocks noChangeArrowheads="1"/>
          </p:cNvSpPr>
          <p:nvPr/>
        </p:nvSpPr>
        <p:spPr bwMode="auto">
          <a:xfrm>
            <a:off x="3948270" y="1291556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2" name="오른쪽 화살표 61"/>
          <p:cNvSpPr/>
          <p:nvPr/>
        </p:nvSpPr>
        <p:spPr>
          <a:xfrm rot="10800000">
            <a:off x="3513050" y="1860125"/>
            <a:ext cx="3632689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4" name="오른쪽 화살표 63"/>
          <p:cNvSpPr/>
          <p:nvPr/>
        </p:nvSpPr>
        <p:spPr>
          <a:xfrm>
            <a:off x="3504258" y="2576697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6" name="오른쪽 화살표 65"/>
          <p:cNvSpPr/>
          <p:nvPr/>
        </p:nvSpPr>
        <p:spPr>
          <a:xfrm rot="10800000">
            <a:off x="3498396" y="3318182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68" name="오른쪽 화살표 67"/>
          <p:cNvSpPr/>
          <p:nvPr/>
        </p:nvSpPr>
        <p:spPr>
          <a:xfrm>
            <a:off x="3511585" y="5423829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0" name="오른쪽 화살표 69"/>
          <p:cNvSpPr/>
          <p:nvPr/>
        </p:nvSpPr>
        <p:spPr>
          <a:xfrm rot="10800000">
            <a:off x="3511585" y="6137471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99341" name="TextBox 73"/>
          <p:cNvSpPr txBox="1">
            <a:spLocks noChangeArrowheads="1"/>
          </p:cNvSpPr>
          <p:nvPr/>
        </p:nvSpPr>
        <p:spPr bwMode="auto">
          <a:xfrm>
            <a:off x="7668880" y="3634706"/>
            <a:ext cx="1162498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ko-KR" altLang="en-US" sz="1477">
                <a:latin typeface="함초롬바탕" panose="02030504000101010101" pitchFamily="18" charset="-127"/>
                <a:ea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99342" name="TextBox 74"/>
          <p:cNvSpPr txBox="1">
            <a:spLocks noChangeArrowheads="1"/>
          </p:cNvSpPr>
          <p:nvPr/>
        </p:nvSpPr>
        <p:spPr bwMode="auto">
          <a:xfrm>
            <a:off x="4632604" y="2006664"/>
            <a:ext cx="103906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AN=5200 </a:t>
            </a:r>
            <a:r>
              <a:rPr lang="ko-KR" altLang="en-US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3" name="TextBox 75"/>
          <p:cNvSpPr txBox="1">
            <a:spLocks noChangeArrowheads="1"/>
          </p:cNvSpPr>
          <p:nvPr/>
        </p:nvSpPr>
        <p:spPr bwMode="auto">
          <a:xfrm>
            <a:off x="4647257" y="3476444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5400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4" name="TextBox 76"/>
          <p:cNvSpPr txBox="1">
            <a:spLocks noChangeArrowheads="1"/>
          </p:cNvSpPr>
          <p:nvPr/>
        </p:nvSpPr>
        <p:spPr bwMode="auto">
          <a:xfrm>
            <a:off x="4720527" y="6272286"/>
            <a:ext cx="1350050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 # : 6000 </a:t>
            </a:r>
            <a:r>
              <a:rPr lang="ko-KR" altLang="en-US" sz="1477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5" name="TextBox 77"/>
          <p:cNvSpPr txBox="1">
            <a:spLocks noChangeArrowheads="1"/>
          </p:cNvSpPr>
          <p:nvPr/>
        </p:nvSpPr>
        <p:spPr bwMode="auto">
          <a:xfrm>
            <a:off x="3839832" y="2721772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9346" name="TextBox 78"/>
          <p:cNvSpPr txBox="1">
            <a:spLocks noChangeArrowheads="1"/>
          </p:cNvSpPr>
          <p:nvPr/>
        </p:nvSpPr>
        <p:spPr bwMode="auto">
          <a:xfrm>
            <a:off x="3861813" y="5573298"/>
            <a:ext cx="234391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600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142123" y="1461453"/>
            <a:ext cx="803409" cy="397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1248509" y="1461453"/>
            <a:ext cx="803409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54895" y="1461453"/>
            <a:ext cx="803409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2178728" y="1186338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SN=5000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1301942" y="1185694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SN=5500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05471" y="1186870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SN=6100</a:t>
            </a:r>
            <a:endParaRPr lang="ko-KR" altLang="en-US" sz="117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>
            <a:off x="3498499" y="4038948"/>
            <a:ext cx="3632689" cy="578827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79" name="오른쪽 화살표 78"/>
          <p:cNvSpPr/>
          <p:nvPr/>
        </p:nvSpPr>
        <p:spPr>
          <a:xfrm rot="10800000">
            <a:off x="3492637" y="4780433"/>
            <a:ext cx="3634154" cy="580292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86"/>
          </a:p>
        </p:txBody>
      </p:sp>
      <p:sp>
        <p:nvSpPr>
          <p:cNvPr id="80" name="TextBox 75"/>
          <p:cNvSpPr txBox="1">
            <a:spLocks noChangeArrowheads="1"/>
          </p:cNvSpPr>
          <p:nvPr/>
        </p:nvSpPr>
        <p:spPr bwMode="auto">
          <a:xfrm>
            <a:off x="4641498" y="4938695"/>
            <a:ext cx="1087157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AN= 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5500 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1" name="TextBox 77"/>
          <p:cNvSpPr txBox="1">
            <a:spLocks noChangeArrowheads="1"/>
          </p:cNvSpPr>
          <p:nvPr/>
        </p:nvSpPr>
        <p:spPr bwMode="auto">
          <a:xfrm>
            <a:off x="3834073" y="4184023"/>
            <a:ext cx="2295821" cy="319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SN=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5000 (</a:t>
            </a:r>
            <a:r>
              <a:rPr lang="en-US" altLang="ko-KR" sz="1477" dirty="0">
                <a:solidFill>
                  <a:schemeClr val="accent2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Data Size : 500</a:t>
            </a:r>
            <a:r>
              <a:rPr lang="en-US" altLang="ko-KR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</a:t>
            </a:r>
            <a:r>
              <a:rPr lang="ko-KR" altLang="en-US" sz="1477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57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5DBBF-35D1-4D56-BF8F-CD0D3754FCBA}" type="slidenum">
              <a:rPr lang="ko-KR" altLang="en-US" smtClean="0"/>
              <a:pPr/>
              <a:t>41</a:t>
            </a:fld>
            <a:endParaRPr lang="en-US" altLang="ko-KR"/>
          </a:p>
        </p:txBody>
      </p:sp>
      <p:grpSp>
        <p:nvGrpSpPr>
          <p:cNvPr id="6" name="그룹 5"/>
          <p:cNvGrpSpPr/>
          <p:nvPr/>
        </p:nvGrpSpPr>
        <p:grpSpPr>
          <a:xfrm flipH="1">
            <a:off x="6654251" y="2204129"/>
            <a:ext cx="941018" cy="1023754"/>
            <a:chOff x="1533695" y="4087365"/>
            <a:chExt cx="838200" cy="1011237"/>
          </a:xfrm>
        </p:grpSpPr>
        <p:sp>
          <p:nvSpPr>
            <p:cNvPr id="7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9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0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1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4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57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58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5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8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9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59" name="Picture 2" descr="C:\Users\Toshiba\AppData\Local\Microsoft\Windows\Temporary Internet Files\Content.IE5\TBE21NJN\MC90043484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94796" y="2118519"/>
            <a:ext cx="1366509" cy="130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59"/>
          <p:cNvSpPr txBox="1"/>
          <p:nvPr/>
        </p:nvSpPr>
        <p:spPr>
          <a:xfrm>
            <a:off x="1521863" y="1779965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송신호스트 </a:t>
            </a:r>
          </a:p>
        </p:txBody>
      </p:sp>
      <p:sp>
        <p:nvSpPr>
          <p:cNvPr id="61" name="오른쪽 화살표 60"/>
          <p:cNvSpPr/>
          <p:nvPr/>
        </p:nvSpPr>
        <p:spPr>
          <a:xfrm>
            <a:off x="3290627" y="2028395"/>
            <a:ext cx="2847885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4209784" y="2191733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5" name="오른쪽 화살표 64"/>
          <p:cNvSpPr/>
          <p:nvPr/>
        </p:nvSpPr>
        <p:spPr>
          <a:xfrm rot="10800000">
            <a:off x="3290627" y="3454480"/>
            <a:ext cx="2807836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701084" y="1811656"/>
            <a:ext cx="12394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수신호스트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3650156" y="3581990"/>
            <a:ext cx="2460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ACK/Window Size = 1000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4" name="오른쪽 화살표 73"/>
          <p:cNvSpPr/>
          <p:nvPr/>
        </p:nvSpPr>
        <p:spPr>
          <a:xfrm>
            <a:off x="3297756" y="2747681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047023" y="2891012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1500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6" name="오른쪽 화살표 75"/>
          <p:cNvSpPr/>
          <p:nvPr/>
        </p:nvSpPr>
        <p:spPr>
          <a:xfrm>
            <a:off x="3297756" y="4160628"/>
            <a:ext cx="2852713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4043196" y="4335784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800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78" name="오른쪽 화살표 77"/>
          <p:cNvSpPr/>
          <p:nvPr/>
        </p:nvSpPr>
        <p:spPr>
          <a:xfrm rot="10800000">
            <a:off x="3297755" y="5573574"/>
            <a:ext cx="2800707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/>
          <p:cNvSpPr txBox="1"/>
          <p:nvPr/>
        </p:nvSpPr>
        <p:spPr>
          <a:xfrm>
            <a:off x="4403559" y="5725161"/>
            <a:ext cx="1310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ACK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80" name="오른쪽 화살표 79"/>
          <p:cNvSpPr/>
          <p:nvPr/>
        </p:nvSpPr>
        <p:spPr>
          <a:xfrm>
            <a:off x="3297757" y="4868668"/>
            <a:ext cx="2812748" cy="651161"/>
          </a:xfrm>
          <a:prstGeom prst="rightArrow">
            <a:avLst>
              <a:gd name="adj1" fmla="val 50000"/>
              <a:gd name="adj2" fmla="val 86095"/>
            </a:avLst>
          </a:prstGeom>
          <a:solidFill>
            <a:schemeClr val="bg1">
              <a:lumMod val="85000"/>
            </a:schemeClr>
          </a:solidFill>
          <a:ln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/>
          <p:cNvSpPr txBox="1"/>
          <p:nvPr/>
        </p:nvSpPr>
        <p:spPr>
          <a:xfrm>
            <a:off x="4055237" y="5043824"/>
            <a:ext cx="24147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200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바이트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08" name="오른쪽 화살표 107"/>
          <p:cNvSpPr/>
          <p:nvPr/>
        </p:nvSpPr>
        <p:spPr>
          <a:xfrm rot="10800000">
            <a:off x="3218734" y="1378520"/>
            <a:ext cx="2891770" cy="593573"/>
          </a:xfrm>
          <a:prstGeom prst="rightArrow">
            <a:avLst>
              <a:gd name="adj1" fmla="val 50000"/>
              <a:gd name="adj2" fmla="val 86095"/>
            </a:avLst>
          </a:prstGeom>
          <a:noFill/>
          <a:ln cap="sq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3808313" y="1515980"/>
            <a:ext cx="213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Window Size = 3000 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4EBFEF3-B7B5-A550-243C-3EB6A3530B51}"/>
              </a:ext>
            </a:extLst>
          </p:cNvPr>
          <p:cNvSpPr txBox="1">
            <a:spLocks/>
          </p:cNvSpPr>
          <p:nvPr/>
        </p:nvSpPr>
        <p:spPr bwMode="auto">
          <a:xfrm>
            <a:off x="569646" y="578474"/>
            <a:ext cx="7280275" cy="48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06" tIns="42203" rIns="84406" bIns="42203" numCol="1" rtlCol="0" anchor="t" anchorCtr="0" compatLnSpc="1">
            <a:prstTxWarp prst="textNoShape">
              <a:avLst/>
            </a:prstTxWarp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트래픽 흐름제어 </a:t>
            </a:r>
            <a:endParaRPr lang="ko-KR" altLang="en-US" sz="2800" b="1" dirty="0">
              <a:ea typeface="함초롬바탕" panose="02030504000101010101"/>
            </a:endParaRPr>
          </a:p>
        </p:txBody>
      </p:sp>
    </p:spTree>
    <p:extLst>
      <p:ext uri="{BB962C8B-B14F-4D97-AF65-F5344CB8AC3E}">
        <p14:creationId xmlns:p14="http://schemas.microsoft.com/office/powerpoint/2010/main" val="2526857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42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149225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 </a:t>
            </a:r>
            <a:r>
              <a:rPr lang="ko-KR" altLang="en-US" sz="2708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연결 종료</a:t>
            </a:r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(4-way Handshake)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119519" y="1478771"/>
            <a:ext cx="7129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044102" y="1478771"/>
            <a:ext cx="4881" cy="51745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77024" y="1112886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49011" y="1109439"/>
            <a:ext cx="8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3119519" y="2079679"/>
            <a:ext cx="2924582" cy="814957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12479">
            <a:off x="3880419" y="2125040"/>
            <a:ext cx="8397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①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87789" y="1942511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① FIN_WAIT-1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59157" y="2648060"/>
            <a:ext cx="1844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② CLOSE_WAIT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3119519" y="2988988"/>
            <a:ext cx="2875408" cy="1077079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246189">
            <a:off x="3968313" y="3301061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3108902" y="3867759"/>
            <a:ext cx="2916292" cy="1081203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20554174">
            <a:off x="4014066" y="4163331"/>
            <a:ext cx="7874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FIN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399427" y="5127511"/>
            <a:ext cx="15867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⑥ TIME_WAIT</a:t>
            </a:r>
          </a:p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(2MSL)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>
            <a:cxnSpLocks/>
          </p:cNvCxnSpPr>
          <p:nvPr/>
        </p:nvCxnSpPr>
        <p:spPr>
          <a:xfrm>
            <a:off x="3133189" y="5127511"/>
            <a:ext cx="2854544" cy="988334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033485" y="3927338"/>
            <a:ext cx="15172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⑤ LAST_ACK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086868" y="5952818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362745" y="3896790"/>
            <a:ext cx="1677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③ FIN_WAIT_2 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624948">
            <a:off x="3960361" y="5230142"/>
            <a:ext cx="878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⑦ ACK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왼쪽 대괄호 24"/>
          <p:cNvSpPr/>
          <p:nvPr/>
        </p:nvSpPr>
        <p:spPr bwMode="auto">
          <a:xfrm>
            <a:off x="2949673" y="2099643"/>
            <a:ext cx="145259" cy="1966424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58933" y="3060810"/>
            <a:ext cx="32175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② Application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 )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33189" y="5914882"/>
            <a:ext cx="12362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⑧ CLOSED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5876" y="3485054"/>
            <a:ext cx="33350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④  Application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Close( )</a:t>
            </a:r>
            <a:r>
              <a:rPr lang="ko-KR" altLang="en-US" sz="1600" dirty="0">
                <a:latin typeface="함초롬바탕 확장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26545" y="5715583"/>
            <a:ext cx="2103088" cy="2709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61" dirty="0">
                <a:latin typeface="Times New Roman" pitchFamily="18" charset="0"/>
                <a:cs typeface="Times New Roman" pitchFamily="18" charset="0"/>
              </a:rPr>
              <a:t>2MSL : Max Segment Lifetime</a:t>
            </a:r>
            <a:endParaRPr lang="ko-KR" altLang="en-US" sz="116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026000" y="1435120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994927" y="1416728"/>
            <a:ext cx="1574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왼쪽 대괄호 46"/>
          <p:cNvSpPr/>
          <p:nvPr/>
        </p:nvSpPr>
        <p:spPr bwMode="auto">
          <a:xfrm>
            <a:off x="2949673" y="4113997"/>
            <a:ext cx="185266" cy="7536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48" name="왼쪽 대괄호 47"/>
          <p:cNvSpPr/>
          <p:nvPr/>
        </p:nvSpPr>
        <p:spPr bwMode="auto">
          <a:xfrm flipH="1">
            <a:off x="6098393" y="2986194"/>
            <a:ext cx="86030" cy="910596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  <p:sp>
        <p:nvSpPr>
          <p:cNvPr id="50" name="왼쪽 대괄호 49"/>
          <p:cNvSpPr/>
          <p:nvPr/>
        </p:nvSpPr>
        <p:spPr bwMode="auto">
          <a:xfrm>
            <a:off x="2995656" y="4960316"/>
            <a:ext cx="89873" cy="902898"/>
          </a:xfrm>
          <a:prstGeom prst="leftBracket">
            <a:avLst/>
          </a:prstGeom>
          <a:noFill/>
          <a:ln w="15875" cap="flat" cmpd="sng" algn="ctr">
            <a:solidFill>
              <a:srgbClr val="C0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73880" tIns="36940" rIns="73880" bIns="36940" numCol="1" rtlCol="0" anchor="t" anchorCtr="0" compatLnSpc="1">
            <a:prstTxWarp prst="textNoShape">
              <a:avLst/>
            </a:prstTxWarp>
          </a:bodyPr>
          <a:lstStyle/>
          <a:p>
            <a:pPr marL="557929" indent="-239846" eaLnBrk="0" hangingPunct="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</a:pPr>
            <a:endParaRPr lang="ko-KR" altLang="en-US" sz="1939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00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1131645" y="606058"/>
            <a:ext cx="23497" cy="57588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 flipH="1">
            <a:off x="3761378" y="606058"/>
            <a:ext cx="15532" cy="57528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18862" y="239620"/>
            <a:ext cx="69602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28902" y="223144"/>
            <a:ext cx="724878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1166784" y="982254"/>
            <a:ext cx="2610126" cy="57470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712479">
            <a:off x="2281656" y="1036545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 flipH="1">
            <a:off x="1168655" y="1959384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 rot="20846372">
            <a:off x="2122604" y="2018807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H="1">
            <a:off x="1155142" y="2839832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554174">
            <a:off x="2169892" y="2906380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1168655" y="3649952"/>
            <a:ext cx="1576275" cy="50755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712479">
            <a:off x="1664886" y="3882786"/>
            <a:ext cx="583814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68231" y="3431743"/>
            <a:ext cx="829073" cy="291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2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ko-KR" altLang="en-US" sz="1292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폭발 1 30"/>
          <p:cNvSpPr/>
          <p:nvPr/>
        </p:nvSpPr>
        <p:spPr>
          <a:xfrm>
            <a:off x="2670226" y="3955410"/>
            <a:ext cx="806683" cy="673552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/>
          <p:cNvCxnSpPr/>
          <p:nvPr/>
        </p:nvCxnSpPr>
        <p:spPr>
          <a:xfrm flipH="1">
            <a:off x="1131645" y="4599365"/>
            <a:ext cx="2658779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flipH="1">
            <a:off x="1161627" y="5319201"/>
            <a:ext cx="2561262" cy="737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20554174">
            <a:off x="1437360" y="4895533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0554174">
            <a:off x="1574700" y="5577276"/>
            <a:ext cx="489236" cy="3196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77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  <a:endParaRPr lang="ko-KR" altLang="en-US" sz="1477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4166855" y="5326673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Server</a:t>
            </a:r>
            <a:r>
              <a:rPr lang="ko-KR" altLang="en-US" b="1">
                <a:solidFill>
                  <a:schemeClr val="tx1">
                    <a:lumMod val="95000"/>
                    <a:lumOff val="5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에서는 소켓을 종료하지 못하게 됨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1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12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254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419792" y="477662"/>
            <a:ext cx="9262662" cy="574287"/>
          </a:xfrm>
        </p:spPr>
        <p:txBody>
          <a:bodyPr>
            <a:normAutofit/>
          </a:bodyPr>
          <a:lstStyle/>
          <a:p>
            <a:r>
              <a:rPr lang="en-US" altLang="ko-KR" sz="2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 </a:t>
            </a:r>
            <a:r>
              <a:rPr lang="en-US" altLang="ko-KR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UDP(User Datagram Protocol) Header</a:t>
            </a:r>
            <a:endParaRPr lang="ko-KR" altLang="en-US" sz="2800" b="0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51777" lvl="2">
              <a:lnSpc>
                <a:spcPct val="150000"/>
              </a:lnSpc>
            </a:pP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Data 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전송을 위하여 사전에 필요한 </a:t>
            </a:r>
            <a:r>
              <a:rPr lang="en-US" altLang="ko-KR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Process</a:t>
            </a:r>
            <a:r>
              <a:rPr lang="ko-KR" altLang="en-US" sz="174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없음</a:t>
            </a:r>
          </a:p>
          <a:p>
            <a:pPr marL="951777" lvl="1"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Best-Effort Delivery</a:t>
            </a:r>
          </a:p>
          <a:p>
            <a:pPr marL="951777" lvl="2">
              <a:lnSpc>
                <a:spcPct val="150000"/>
              </a:lnSpc>
            </a:pPr>
            <a:r>
              <a:rPr lang="ko-KR" altLang="en-US" sz="174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신뢰성 보장 못함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44870C-26EA-48E6-B006-78871CD70451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60420" name="Rectangle 28"/>
          <p:cNvSpPr>
            <a:spLocks noChangeArrowheads="1"/>
          </p:cNvSpPr>
          <p:nvPr/>
        </p:nvSpPr>
        <p:spPr bwMode="auto">
          <a:xfrm>
            <a:off x="993077" y="3669562"/>
            <a:ext cx="3610676" cy="388393"/>
          </a:xfrm>
          <a:prstGeom prst="rect">
            <a:avLst/>
          </a:prstGeom>
          <a:solidFill>
            <a:srgbClr val="CCFFFF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Source Port Number</a:t>
            </a:r>
          </a:p>
        </p:txBody>
      </p:sp>
      <p:sp>
        <p:nvSpPr>
          <p:cNvPr id="60421" name="Rectangle 34"/>
          <p:cNvSpPr>
            <a:spLocks noChangeArrowheads="1"/>
          </p:cNvSpPr>
          <p:nvPr/>
        </p:nvSpPr>
        <p:spPr bwMode="auto">
          <a:xfrm>
            <a:off x="4603753" y="3669562"/>
            <a:ext cx="3610676" cy="388393"/>
          </a:xfrm>
          <a:prstGeom prst="rect">
            <a:avLst/>
          </a:prstGeom>
          <a:solidFill>
            <a:srgbClr val="FFFF99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Destination Port Number</a:t>
            </a:r>
          </a:p>
        </p:txBody>
      </p:sp>
      <p:sp>
        <p:nvSpPr>
          <p:cNvPr id="60422" name="Rectangle 44"/>
          <p:cNvSpPr>
            <a:spLocks noChangeArrowheads="1"/>
          </p:cNvSpPr>
          <p:nvPr/>
        </p:nvSpPr>
        <p:spPr bwMode="auto">
          <a:xfrm>
            <a:off x="993077" y="4437137"/>
            <a:ext cx="7221352" cy="468221"/>
          </a:xfrm>
          <a:prstGeom prst="rect">
            <a:avLst/>
          </a:prstGeom>
          <a:solidFill>
            <a:srgbClr val="FFFFFF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Data</a:t>
            </a:r>
          </a:p>
        </p:txBody>
      </p:sp>
      <p:sp>
        <p:nvSpPr>
          <p:cNvPr id="60423" name="Text Box 45"/>
          <p:cNvSpPr txBox="1">
            <a:spLocks noChangeArrowheads="1"/>
          </p:cNvSpPr>
          <p:nvPr/>
        </p:nvSpPr>
        <p:spPr bwMode="auto">
          <a:xfrm>
            <a:off x="904038" y="3341039"/>
            <a:ext cx="269626" cy="2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en-US" altLang="ko-KR" sz="116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0</a:t>
            </a:r>
          </a:p>
        </p:txBody>
      </p:sp>
      <p:sp>
        <p:nvSpPr>
          <p:cNvPr id="60424" name="Text Box 50"/>
          <p:cNvSpPr txBox="1">
            <a:spLocks noChangeArrowheads="1"/>
          </p:cNvSpPr>
          <p:nvPr/>
        </p:nvSpPr>
        <p:spPr bwMode="auto">
          <a:xfrm>
            <a:off x="8020999" y="3328758"/>
            <a:ext cx="354584" cy="2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en-US" altLang="ko-KR" sz="116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31</a:t>
            </a:r>
          </a:p>
        </p:txBody>
      </p:sp>
      <p:sp>
        <p:nvSpPr>
          <p:cNvPr id="60425" name="Text Box 51"/>
          <p:cNvSpPr txBox="1">
            <a:spLocks noChangeArrowheads="1"/>
          </p:cNvSpPr>
          <p:nvPr/>
        </p:nvSpPr>
        <p:spPr bwMode="auto">
          <a:xfrm>
            <a:off x="4302864" y="3341039"/>
            <a:ext cx="572593" cy="29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87338" indent="-287338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12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lnSpc>
                <a:spcPct val="130000"/>
              </a:lnSpc>
            </a:pPr>
            <a:r>
              <a:rPr lang="en-US" altLang="ko-KR" sz="1161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15 16</a:t>
            </a:r>
          </a:p>
        </p:txBody>
      </p:sp>
      <p:sp>
        <p:nvSpPr>
          <p:cNvPr id="60426" name="Rectangle 52"/>
          <p:cNvSpPr>
            <a:spLocks noChangeArrowheads="1"/>
          </p:cNvSpPr>
          <p:nvPr/>
        </p:nvSpPr>
        <p:spPr bwMode="auto">
          <a:xfrm>
            <a:off x="993077" y="4050279"/>
            <a:ext cx="3610676" cy="388393"/>
          </a:xfrm>
          <a:prstGeom prst="rect">
            <a:avLst/>
          </a:prstGeom>
          <a:solidFill>
            <a:srgbClr val="CCFFFF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UDP Length</a:t>
            </a:r>
          </a:p>
        </p:txBody>
      </p:sp>
      <p:sp>
        <p:nvSpPr>
          <p:cNvPr id="60427" name="Rectangle 53"/>
          <p:cNvSpPr>
            <a:spLocks noChangeArrowheads="1"/>
          </p:cNvSpPr>
          <p:nvPr/>
        </p:nvSpPr>
        <p:spPr bwMode="auto">
          <a:xfrm>
            <a:off x="4603753" y="4050279"/>
            <a:ext cx="3610676" cy="388393"/>
          </a:xfrm>
          <a:prstGeom prst="rect">
            <a:avLst/>
          </a:prstGeom>
          <a:solidFill>
            <a:srgbClr val="FFFF99"/>
          </a:solidFill>
          <a:ln w="12700">
            <a:solidFill>
              <a:srgbClr val="0099FF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736860"/>
            <a:r>
              <a:rPr lang="en-US" altLang="ko-KR" sz="1740">
                <a:latin typeface="Arial" charset="0"/>
                <a:ea typeface="돋움" pitchFamily="50" charset="-127"/>
              </a:rPr>
              <a:t>16bit UDP Checksum</a:t>
            </a:r>
          </a:p>
        </p:txBody>
      </p:sp>
    </p:spTree>
    <p:extLst>
      <p:ext uri="{BB962C8B-B14F-4D97-AF65-F5344CB8AC3E}">
        <p14:creationId xmlns:p14="http://schemas.microsoft.com/office/powerpoint/2010/main" val="94050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1" y="466160"/>
            <a:ext cx="8157229" cy="554151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3) </a:t>
            </a:r>
            <a:r>
              <a:rPr lang="en-US" altLang="ko-KR" sz="320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IP Header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7236" y="1289589"/>
            <a:ext cx="8268644" cy="62094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헤더는 총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20Byte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기본 길이와 옵션을 사용해 크기가 최대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60Byte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까지 가질 수 있음</a:t>
            </a:r>
          </a:p>
          <a:p>
            <a:pPr>
              <a:lnSpc>
                <a:spcPct val="170000"/>
              </a:lnSpc>
            </a:pPr>
            <a:endParaRPr lang="ko-KR" altLang="en-US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81" y="2398865"/>
            <a:ext cx="7606382" cy="4197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4294967295"/>
          </p:nvPr>
        </p:nvSpPr>
        <p:spPr>
          <a:xfrm>
            <a:off x="6606904" y="6435402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6160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318" y="721964"/>
            <a:ext cx="8356692" cy="6022963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Version: 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프로토콜의 버전을 나타내는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비트 정보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IHL: Internet Header Length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이 값에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5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곱한 바이트 단위 크기가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헤더의 크기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ToS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Service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패킷의 처리 우선순위를 나타냄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length: 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헤더와</a:t>
            </a:r>
            <a:r>
              <a:rPr lang="ko-KR" altLang="en-US" sz="1547" b="0" dirty="0"/>
              <a:t> 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Payload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포함한 바이트 단위 길이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</a:t>
            </a:r>
            <a:r>
              <a:rPr lang="en-US" altLang="ko-KR" sz="1547" b="0" dirty="0"/>
              <a:t>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단편화 시 사용되는 식별자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DF: Don’t Fragment.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 금지 플래그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MF: More Fragment.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패킷 이후 추가 단편이 있음을 알리는 플래그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 offset</a:t>
            </a:r>
            <a:r>
              <a:rPr lang="en-US" altLang="ko-KR" sz="1547" b="0" dirty="0"/>
              <a:t>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단편을 조립해 한 데이터로 만들 수 있도록 단편의 위치를 기술한 정보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TTL: Time To Live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패킷이 한 </a:t>
            </a: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지날 때마다 감소되는 값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0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되면 패킷은 </a:t>
            </a:r>
            <a:r>
              <a:rPr lang="ko-KR" altLang="en-US" sz="1547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버려짐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Protocol: </a:t>
            </a:r>
            <a:r>
              <a:rPr lang="en-US" altLang="ko-KR" sz="1547" b="0" dirty="0"/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헤더 다음 헤더가 무엇인지 알려줌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checksum: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패킷에 대한 </a:t>
            </a:r>
            <a:r>
              <a:rPr lang="ko-KR" altLang="en-US" sz="1547" b="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체크섬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정보를 확인해 패킷의 손상 여부를 검출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전송한 시스템의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  <a:endParaRPr lang="en-US" altLang="ko-KR" sz="1547" b="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547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address: 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수신할 시스템의 </a:t>
            </a:r>
            <a:r>
              <a:rPr lang="en-US" altLang="ko-KR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IP</a:t>
            </a:r>
            <a:r>
              <a:rPr lang="ko-KR" altLang="en-US" sz="1547" b="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주소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93318" y="230897"/>
            <a:ext cx="7560840" cy="394280"/>
          </a:xfrm>
        </p:spPr>
        <p:txBody>
          <a:bodyPr>
            <a:noAutofit/>
          </a:bodyPr>
          <a:lstStyle/>
          <a:p>
            <a:r>
              <a:rPr lang="en-US" altLang="ko-KR" sz="2400" b="0" dirty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[ IP </a:t>
            </a:r>
            <a:r>
              <a:rPr lang="en-US" altLang="ko-KR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Field ]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B7377F3-62C5-495C-BEF6-EAF92B8C310E}" type="slidenum">
              <a:rPr lang="ko-KR" altLang="en-US" smtClean="0"/>
              <a:pPr>
                <a:defRPr/>
              </a:pPr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573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슬라이드 번호 개체 틀 37">
            <a:extLst>
              <a:ext uri="{FF2B5EF4-FFF2-40B4-BE49-F238E27FC236}">
                <a16:creationId xmlns:a16="http://schemas.microsoft.com/office/drawing/2014/main" xmlns="" id="{E1A19A82-4036-28BA-8BE6-0A11DBE6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38840-678D-4582-86B3-1E48E2E7EE8A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59746E3-192D-ECA4-2FFA-E3300D3B25D6}"/>
              </a:ext>
            </a:extLst>
          </p:cNvPr>
          <p:cNvSpPr txBox="1"/>
          <p:nvPr/>
        </p:nvSpPr>
        <p:spPr>
          <a:xfrm>
            <a:off x="-31110" y="438011"/>
            <a:ext cx="511697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ko-K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MTU (Maximum Transfer Unit)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xmlns="" id="{E5E5B834-B686-15BC-7DB5-066645B00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709" y="1202784"/>
            <a:ext cx="8873291" cy="231781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기기가 전송할 수 있는 최대 전송 단위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환경에 따라 각각의 크기는 다음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현재 대부분의 네트워크 환경이기 때문에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1500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바이트로 통용되고 있음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xmlns="" id="{3EE22305-1FFB-2D44-4F58-994BC45E221A}"/>
              </a:ext>
            </a:extLst>
          </p:cNvPr>
          <p:cNvGraphicFramePr>
            <a:graphicFrameLocks noGrp="1"/>
          </p:cNvGraphicFramePr>
          <p:nvPr/>
        </p:nvGraphicFramePr>
        <p:xfrm>
          <a:off x="1156252" y="2699027"/>
          <a:ext cx="6685722" cy="363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21426">
                  <a:extLst>
                    <a:ext uri="{9D8B030D-6E8A-4147-A177-3AD203B41FA5}">
                      <a16:colId xmlns:a16="http://schemas.microsoft.com/office/drawing/2014/main" xmlns="" val="2930222706"/>
                    </a:ext>
                  </a:extLst>
                </a:gridCol>
                <a:gridCol w="2564296">
                  <a:extLst>
                    <a:ext uri="{9D8B030D-6E8A-4147-A177-3AD203B41FA5}">
                      <a16:colId xmlns:a16="http://schemas.microsoft.com/office/drawing/2014/main" xmlns="" val="1403144105"/>
                    </a:ext>
                  </a:extLst>
                </a:gridCol>
              </a:tblGrid>
              <a:tr h="35177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전송매체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MTU(bytes)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329309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IPv4 Path MTU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최소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05551029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Internet IPv6 Path MTU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최소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531385530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v2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60567354"/>
                  </a:ext>
                </a:extLst>
              </a:tr>
              <a:tr h="80380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LLC(Logical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Control)</a:t>
                      </a:r>
                    </a:p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SNAP (Subnetwork Access Protocol)</a:t>
                      </a:r>
                    </a:p>
                    <a:p>
                      <a:pPr latinLnBrk="1"/>
                      <a:r>
                        <a:rPr lang="en-US" altLang="ko-K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PPPoE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(P2P over Ethernet)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757188511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 Jumbo Frames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1501~9216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5718603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WLAN(802.11)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7981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42958780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Token Ring(802.5)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62564768"/>
                  </a:ext>
                </a:extLst>
              </a:tr>
              <a:tr h="35177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FDDI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4352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99857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4496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44479" y="997405"/>
            <a:ext cx="8234855" cy="262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큰 네트워크에서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MTU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작은 네트워크로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데이터그램이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전송될 경우 데이터그램은 나누어서 보내져야 함 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데이터그램의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재조립은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최종목적지 호스트에 의해서만 수행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재조립으로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인해 발생하는 비효율성 때문에 전송 중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재조립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안됨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단편화와 관련된 필드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Identification, Flag, Fragmentation offset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620" y="319347"/>
            <a:ext cx="3230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</a:t>
            </a:r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(Fragmentation)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481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3441" y="297194"/>
            <a:ext cx="8157229" cy="75268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Fragmentation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예제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7" y="2341447"/>
            <a:ext cx="8416538" cy="3731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281471" y="1473091"/>
            <a:ext cx="7559475" cy="323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예를 들어 </a:t>
            </a:r>
            <a:r>
              <a:rPr lang="en-US" altLang="ko-KR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4000byte </a:t>
            </a:r>
            <a:r>
              <a:rPr lang="ko-KR" altLang="en-US" sz="1504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데이터그램이</a:t>
            </a:r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세 개로 </a:t>
            </a:r>
            <a:r>
              <a:rPr lang="ko-KR" altLang="en-US" sz="1504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단편화될</a:t>
            </a:r>
            <a:r>
              <a:rPr lang="ko-KR" altLang="en-US" sz="1504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경우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609720" y="6313280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795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505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723383"/>
              </p:ext>
            </p:extLst>
          </p:nvPr>
        </p:nvGraphicFramePr>
        <p:xfrm>
          <a:off x="1476375" y="1230313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4053" name="Rectangle 49"/>
          <p:cNvSpPr>
            <a:spLocks noChangeArrowheads="1"/>
          </p:cNvSpPr>
          <p:nvPr/>
        </p:nvSpPr>
        <p:spPr bwMode="auto">
          <a:xfrm>
            <a:off x="1063625" y="21542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4054" name="Rectangle 50"/>
          <p:cNvSpPr>
            <a:spLocks noChangeArrowheads="1"/>
          </p:cNvSpPr>
          <p:nvPr/>
        </p:nvSpPr>
        <p:spPr bwMode="auto">
          <a:xfrm>
            <a:off x="1057275" y="14176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4055" name="Rectangle 51"/>
          <p:cNvSpPr>
            <a:spLocks noChangeArrowheads="1"/>
          </p:cNvSpPr>
          <p:nvPr/>
        </p:nvSpPr>
        <p:spPr bwMode="auto">
          <a:xfrm>
            <a:off x="1063625" y="29035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4056" name="Rectangle 52"/>
          <p:cNvSpPr>
            <a:spLocks noChangeArrowheads="1"/>
          </p:cNvSpPr>
          <p:nvPr/>
        </p:nvSpPr>
        <p:spPr bwMode="auto">
          <a:xfrm>
            <a:off x="1063625" y="36528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4057" name="Rectangle 53"/>
          <p:cNvSpPr>
            <a:spLocks noChangeArrowheads="1"/>
          </p:cNvSpPr>
          <p:nvPr/>
        </p:nvSpPr>
        <p:spPr bwMode="auto">
          <a:xfrm>
            <a:off x="1063625" y="4402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4058" name="Rectangle 54"/>
          <p:cNvSpPr>
            <a:spLocks noChangeArrowheads="1"/>
          </p:cNvSpPr>
          <p:nvPr/>
        </p:nvSpPr>
        <p:spPr bwMode="auto">
          <a:xfrm>
            <a:off x="1063625" y="5164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4059" name="Rectangle 55"/>
          <p:cNvSpPr>
            <a:spLocks noChangeArrowheads="1"/>
          </p:cNvSpPr>
          <p:nvPr/>
        </p:nvSpPr>
        <p:spPr bwMode="auto">
          <a:xfrm>
            <a:off x="1063625" y="5926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60" name="AutoShape 56"/>
          <p:cNvSpPr>
            <a:spLocks noChangeArrowheads="1"/>
          </p:cNvSpPr>
          <p:nvPr/>
        </p:nvSpPr>
        <p:spPr bwMode="auto">
          <a:xfrm rot="5400000">
            <a:off x="3894138" y="2076450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4061" name="Rectangle 57"/>
          <p:cNvSpPr>
            <a:spLocks noChangeArrowheads="1"/>
          </p:cNvSpPr>
          <p:nvPr/>
        </p:nvSpPr>
        <p:spPr bwMode="auto">
          <a:xfrm>
            <a:off x="4825999" y="1597025"/>
            <a:ext cx="3291633" cy="16002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Code 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변환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부호화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, encoding)</a:t>
            </a:r>
            <a:endParaRPr lang="ko-KR" altLang="en-US" sz="160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압축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(Compression)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암호화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(Encryption</a:t>
            </a:r>
            <a:r>
              <a:rPr lang="en-US" altLang="ko-KR" sz="1600" dirty="0"/>
              <a:t>)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70286" y="395287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02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03" y="1500075"/>
            <a:ext cx="8604701" cy="4782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>
          <a:xfrm>
            <a:off x="6532462" y="6282107"/>
            <a:ext cx="2462451" cy="4225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1037753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defRPr>
            </a:lvl1pPr>
            <a:lvl2pPr marL="518876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7753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56629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75505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94381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32134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51010" algn="l" defTabSz="1037753" rtl="0" eaLnBrk="1" latinLnBrk="1" hangingPunct="1">
              <a:defRPr sz="20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AC92-EAE1-4E34-95A8-13C242A10183}" type="slidenum">
              <a:rPr lang="ko-KR" altLang="en-US" smtClean="0"/>
              <a:pPr/>
              <a:t>50</a:t>
            </a:fld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xmlns="" id="{AA8E1A80-C856-65CD-5663-3D581E432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441" y="297194"/>
            <a:ext cx="8157229" cy="752688"/>
          </a:xfrm>
        </p:spPr>
        <p:txBody>
          <a:bodyPr>
            <a:norm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Fragmentation </a:t>
            </a:r>
            <a:r>
              <a:rPr lang="ko-KR" altLang="en-US" sz="2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25679594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슬라이드 번호 개체 틀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51</a:t>
            </a:fld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0" y="212725"/>
            <a:ext cx="7888288" cy="852488"/>
          </a:xfrm>
        </p:spPr>
        <p:txBody>
          <a:bodyPr>
            <a:normAutofit/>
          </a:bodyPr>
          <a:lstStyle/>
          <a:p>
            <a:pPr marL="273050"/>
            <a:r>
              <a:rPr lang="en-US" altLang="ko-KR" sz="2708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MSS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(Maximum Segment Size)</a:t>
            </a:r>
            <a:endParaRPr lang="ko-KR" altLang="en-US" sz="270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90" y="2787518"/>
            <a:ext cx="7798675" cy="2473070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97050" y="1293458"/>
            <a:ext cx="8212954" cy="103741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TCP</a:t>
            </a:r>
            <a:r>
              <a:rPr kumimoji="0" lang="ko-KR" altLang="ko-KR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상에서 전송할 수 있는 사용자 데이터의 최대 크기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</a:t>
            </a:r>
            <a:r>
              <a:rPr kumimoji="0" lang="ko-KR" altLang="ko-KR" b="1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MSS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= MTU - IP Header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 (최소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Byte) - TCP Header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크기 (최소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20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Byte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endParaRPr kumimoji="0" lang="ko-KR" altLang="ko-K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551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4712" y="447534"/>
            <a:ext cx="2715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[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참고</a:t>
            </a:r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] </a:t>
            </a:r>
            <a:r>
              <a:rPr lang="ko-KR" altLang="en-US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명령어 </a:t>
            </a:r>
            <a:r>
              <a:rPr lang="en-US" altLang="ko-KR" sz="24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netsh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12616" y="873659"/>
            <a:ext cx="4599336" cy="78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함초롬바탕" panose="02030504000101010101"/>
              </a:rPr>
              <a:t>마이크로소프트의 유틸리티</a:t>
            </a:r>
            <a:endParaRPr lang="en-US" altLang="ko-KR" sz="1600" dirty="0">
              <a:ea typeface="함초롬바탕" panose="02030504000101010101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ea typeface="함초롬바탕" panose="02030504000101010101"/>
              </a:rPr>
              <a:t>로컬 또는 원격 구성의 네트워크 설정을 변경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505" y="1737884"/>
            <a:ext cx="6936434" cy="2990416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04" y="4822386"/>
            <a:ext cx="5856429" cy="202091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98903" y="6055048"/>
            <a:ext cx="2103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ea typeface="함초롬바탕" panose="02030504000101010101"/>
              </a:rPr>
              <a:t>관리자권한으로 실행</a:t>
            </a:r>
          </a:p>
        </p:txBody>
      </p:sp>
    </p:spTree>
    <p:extLst>
      <p:ext uri="{BB962C8B-B14F-4D97-AF65-F5344CB8AC3E}">
        <p14:creationId xmlns:p14="http://schemas.microsoft.com/office/powerpoint/2010/main" val="28377903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53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498" y="656676"/>
            <a:ext cx="7700854" cy="4653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show interface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MTU </a:t>
            </a: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 변경</a:t>
            </a:r>
            <a:endParaRPr lang="en-US" altLang="ko-KR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subinterface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“6" </a:t>
            </a:r>
            <a:r>
              <a:rPr lang="en-US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mtu</a:t>
            </a: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=9000 store=persistent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ko-K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4633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54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478" y="270175"/>
            <a:ext cx="3851315" cy="42902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619" y="4669460"/>
            <a:ext cx="7504347" cy="202588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367254" y="3476787"/>
            <a:ext cx="770085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subinterface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“6" </a:t>
            </a:r>
            <a:r>
              <a:rPr lang="en-US" altLang="ko-KR" dirty="0" err="1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mtu</a:t>
            </a:r>
            <a:r>
              <a:rPr lang="en-US" altLang="ko-KR" dirty="0">
                <a:solidFill>
                  <a:srgbClr val="6666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=9000 store=persistent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484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TTL(Time</a:t>
            </a:r>
            <a:r>
              <a:rPr lang="ko-KR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Live)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B329FB-1E67-9B6A-2784-8A0A2B3E6481}"/>
              </a:ext>
            </a:extLst>
          </p:cNvPr>
          <p:cNvSpPr/>
          <p:nvPr/>
        </p:nvSpPr>
        <p:spPr>
          <a:xfrm>
            <a:off x="678060" y="1050877"/>
            <a:ext cx="8234855" cy="297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수명을 제한하기 위해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데이터그램이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통과하는 최대 홉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(hop)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수를 지정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패킷 전달과정에서 라우터와 같은 전송장비를 통과 할 때마다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 감소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이 되면 라우터에서 폐기하여 불필요한 패킷이 네트워크에 방치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되는 것을 방지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OS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종류와 버전에 따라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값이 다름 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xmlns="" id="{54581631-F7A0-462B-D357-D2BFAAA81B2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10105" y="3718608"/>
          <a:ext cx="6392112" cy="26973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3695">
                  <a:extLst>
                    <a:ext uri="{9D8B030D-6E8A-4147-A177-3AD203B41FA5}">
                      <a16:colId xmlns:a16="http://schemas.microsoft.com/office/drawing/2014/main" xmlns="" val="2930222706"/>
                    </a:ext>
                  </a:extLst>
                </a:gridCol>
                <a:gridCol w="2579966">
                  <a:extLst>
                    <a:ext uri="{9D8B030D-6E8A-4147-A177-3AD203B41FA5}">
                      <a16:colId xmlns:a16="http://schemas.microsoft.com/office/drawing/2014/main" xmlns="" val="1403144105"/>
                    </a:ext>
                  </a:extLst>
                </a:gridCol>
                <a:gridCol w="1728451">
                  <a:extLst>
                    <a:ext uri="{9D8B030D-6E8A-4147-A177-3AD203B41FA5}">
                      <a16:colId xmlns:a16="http://schemas.microsoft.com/office/drawing/2014/main" xmlns="" val="2846109712"/>
                    </a:ext>
                  </a:extLst>
                </a:gridCol>
              </a:tblGrid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OS/Version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TTL</a:t>
                      </a:r>
                      <a:r>
                        <a:rPr lang="ko-KR" alt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UDP TTL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2329309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Linux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605551029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HP/UX 10.01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013763082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Solaris 2.z 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255 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72055063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 Server 2008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128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4797222"/>
                  </a:ext>
                </a:extLst>
              </a:tr>
              <a:tr h="4495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Windows 10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64</a:t>
                      </a:r>
                      <a:endParaRPr lang="ko-KR" altLang="en-US" sz="16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6256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01986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자유형 120"/>
          <p:cNvSpPr/>
          <p:nvPr/>
        </p:nvSpPr>
        <p:spPr>
          <a:xfrm>
            <a:off x="770709" y="809897"/>
            <a:ext cx="7955280" cy="5212080"/>
          </a:xfrm>
          <a:custGeom>
            <a:avLst/>
            <a:gdLst>
              <a:gd name="connsiteX0" fmla="*/ 0 w 7955280"/>
              <a:gd name="connsiteY0" fmla="*/ 0 h 5212080"/>
              <a:gd name="connsiteX1" fmla="*/ 666205 w 7955280"/>
              <a:gd name="connsiteY1" fmla="*/ 587829 h 5212080"/>
              <a:gd name="connsiteX2" fmla="*/ 2821577 w 7955280"/>
              <a:gd name="connsiteY2" fmla="*/ 770709 h 5212080"/>
              <a:gd name="connsiteX3" fmla="*/ 2978331 w 7955280"/>
              <a:gd name="connsiteY3" fmla="*/ 2181497 h 5212080"/>
              <a:gd name="connsiteX4" fmla="*/ 4010297 w 7955280"/>
              <a:gd name="connsiteY4" fmla="*/ 2913017 h 5212080"/>
              <a:gd name="connsiteX5" fmla="*/ 5891348 w 7955280"/>
              <a:gd name="connsiteY5" fmla="*/ 2899954 h 5212080"/>
              <a:gd name="connsiteX6" fmla="*/ 5969725 w 7955280"/>
              <a:gd name="connsiteY6" fmla="*/ 4180114 h 5212080"/>
              <a:gd name="connsiteX7" fmla="*/ 7615645 w 7955280"/>
              <a:gd name="connsiteY7" fmla="*/ 4389120 h 5212080"/>
              <a:gd name="connsiteX8" fmla="*/ 7955280 w 7955280"/>
              <a:gd name="connsiteY8" fmla="*/ 5212080 h 5212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955280" h="5212080">
                <a:moveTo>
                  <a:pt x="0" y="0"/>
                </a:moveTo>
                <a:lnTo>
                  <a:pt x="666205" y="587829"/>
                </a:lnTo>
                <a:lnTo>
                  <a:pt x="2821577" y="770709"/>
                </a:lnTo>
                <a:lnTo>
                  <a:pt x="2978331" y="2181497"/>
                </a:lnTo>
                <a:lnTo>
                  <a:pt x="4010297" y="2913017"/>
                </a:lnTo>
                <a:lnTo>
                  <a:pt x="5891348" y="2899954"/>
                </a:lnTo>
                <a:lnTo>
                  <a:pt x="5969725" y="4180114"/>
                </a:lnTo>
                <a:lnTo>
                  <a:pt x="7615645" y="4389120"/>
                </a:lnTo>
                <a:lnTo>
                  <a:pt x="7955280" y="521208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6339" y="6304099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56</a:t>
            </a:fld>
            <a:endParaRPr lang="ko-KR" altLang="en-US"/>
          </a:p>
        </p:txBody>
      </p:sp>
      <p:sp>
        <p:nvSpPr>
          <p:cNvPr id="3" name="타원 2"/>
          <p:cNvSpPr/>
          <p:nvPr/>
        </p:nvSpPr>
        <p:spPr>
          <a:xfrm>
            <a:off x="1227908" y="1162595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타원 3"/>
          <p:cNvSpPr/>
          <p:nvPr/>
        </p:nvSpPr>
        <p:spPr>
          <a:xfrm>
            <a:off x="3337559" y="1384663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435530" y="2690949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532811" y="3487782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36719" y="3487782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6503668" y="4739185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8139661" y="4935569"/>
            <a:ext cx="483325" cy="4441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 flipH="1">
            <a:off x="8139661" y="5645470"/>
            <a:ext cx="756145" cy="820644"/>
            <a:chOff x="1533695" y="4087365"/>
            <a:chExt cx="838200" cy="1011237"/>
          </a:xfrm>
        </p:grpSpPr>
        <p:sp>
          <p:nvSpPr>
            <p:cNvPr id="11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2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3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4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5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6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7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8" name="Freeform 182"/>
            <p:cNvSpPr>
              <a:spLocks/>
            </p:cNvSpPr>
            <p:nvPr/>
          </p:nvSpPr>
          <p:spPr bwMode="auto">
            <a:xfrm flipH="1">
              <a:off x="1760708" y="4763640"/>
              <a:ext cx="190500" cy="334962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19" name="Freeform 183"/>
            <p:cNvSpPr>
              <a:spLocks/>
            </p:cNvSpPr>
            <p:nvPr/>
          </p:nvSpPr>
          <p:spPr bwMode="auto">
            <a:xfrm flipH="1">
              <a:off x="1778170" y="4750940"/>
              <a:ext cx="187325" cy="331787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1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2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3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4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5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7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8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29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0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2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3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4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6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7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39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1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2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3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4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5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6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grpSp>
          <p:nvGrpSpPr>
            <p:cNvPr id="48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61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  <p:sp>
            <p:nvSpPr>
              <p:cNvPr id="62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+mn-lt"/>
                  <a:ea typeface="+mn-ea"/>
                </a:endParaRPr>
              </a:p>
            </p:txBody>
          </p:sp>
        </p:grpSp>
        <p:sp>
          <p:nvSpPr>
            <p:cNvPr id="49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0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1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4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6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7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 flipH="1">
            <a:off x="292017" y="237446"/>
            <a:ext cx="756145" cy="850929"/>
            <a:chOff x="1533695" y="4087365"/>
            <a:chExt cx="838200" cy="1048556"/>
          </a:xfrm>
        </p:grpSpPr>
        <p:sp>
          <p:nvSpPr>
            <p:cNvPr id="64" name="Freeform 174"/>
            <p:cNvSpPr>
              <a:spLocks/>
            </p:cNvSpPr>
            <p:nvPr/>
          </p:nvSpPr>
          <p:spPr bwMode="auto">
            <a:xfrm rot="355818">
              <a:off x="2175045" y="4754115"/>
              <a:ext cx="74613" cy="52387"/>
            </a:xfrm>
            <a:custGeom>
              <a:avLst/>
              <a:gdLst>
                <a:gd name="T0" fmla="*/ 1224 w 1224"/>
                <a:gd name="T1" fmla="*/ 755 h 755"/>
                <a:gd name="T2" fmla="*/ 1112 w 1224"/>
                <a:gd name="T3" fmla="*/ 716 h 755"/>
                <a:gd name="T4" fmla="*/ 1051 w 1224"/>
                <a:gd name="T5" fmla="*/ 693 h 755"/>
                <a:gd name="T6" fmla="*/ 1006 w 1224"/>
                <a:gd name="T7" fmla="*/ 671 h 755"/>
                <a:gd name="T8" fmla="*/ 984 w 1224"/>
                <a:gd name="T9" fmla="*/ 660 h 755"/>
                <a:gd name="T10" fmla="*/ 939 w 1224"/>
                <a:gd name="T11" fmla="*/ 626 h 755"/>
                <a:gd name="T12" fmla="*/ 894 w 1224"/>
                <a:gd name="T13" fmla="*/ 548 h 755"/>
                <a:gd name="T14" fmla="*/ 889 w 1224"/>
                <a:gd name="T15" fmla="*/ 531 h 755"/>
                <a:gd name="T16" fmla="*/ 850 w 1224"/>
                <a:gd name="T17" fmla="*/ 509 h 755"/>
                <a:gd name="T18" fmla="*/ 799 w 1224"/>
                <a:gd name="T19" fmla="*/ 481 h 755"/>
                <a:gd name="T20" fmla="*/ 704 w 1224"/>
                <a:gd name="T21" fmla="*/ 453 h 755"/>
                <a:gd name="T22" fmla="*/ 419 w 1224"/>
                <a:gd name="T23" fmla="*/ 442 h 755"/>
                <a:gd name="T24" fmla="*/ 330 w 1224"/>
                <a:gd name="T25" fmla="*/ 408 h 755"/>
                <a:gd name="T26" fmla="*/ 212 w 1224"/>
                <a:gd name="T27" fmla="*/ 279 h 755"/>
                <a:gd name="T28" fmla="*/ 145 w 1224"/>
                <a:gd name="T29" fmla="*/ 134 h 755"/>
                <a:gd name="T30" fmla="*/ 78 w 1224"/>
                <a:gd name="T31" fmla="*/ 39 h 755"/>
                <a:gd name="T32" fmla="*/ 0 w 1224"/>
                <a:gd name="T33" fmla="*/ 0 h 75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24"/>
                <a:gd name="T52" fmla="*/ 0 h 755"/>
                <a:gd name="T53" fmla="*/ 1224 w 1224"/>
                <a:gd name="T54" fmla="*/ 755 h 75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24" h="755">
                  <a:moveTo>
                    <a:pt x="1224" y="755"/>
                  </a:moveTo>
                  <a:cubicBezTo>
                    <a:pt x="1190" y="729"/>
                    <a:pt x="1154" y="724"/>
                    <a:pt x="1112" y="716"/>
                  </a:cubicBezTo>
                  <a:cubicBezTo>
                    <a:pt x="1091" y="705"/>
                    <a:pt x="1072" y="702"/>
                    <a:pt x="1051" y="693"/>
                  </a:cubicBezTo>
                  <a:cubicBezTo>
                    <a:pt x="1036" y="686"/>
                    <a:pt x="1021" y="678"/>
                    <a:pt x="1006" y="671"/>
                  </a:cubicBezTo>
                  <a:cubicBezTo>
                    <a:pt x="999" y="667"/>
                    <a:pt x="984" y="660"/>
                    <a:pt x="984" y="660"/>
                  </a:cubicBezTo>
                  <a:cubicBezTo>
                    <a:pt x="971" y="646"/>
                    <a:pt x="939" y="626"/>
                    <a:pt x="939" y="626"/>
                  </a:cubicBezTo>
                  <a:cubicBezTo>
                    <a:pt x="923" y="602"/>
                    <a:pt x="906" y="575"/>
                    <a:pt x="894" y="548"/>
                  </a:cubicBezTo>
                  <a:cubicBezTo>
                    <a:pt x="892" y="543"/>
                    <a:pt x="893" y="536"/>
                    <a:pt x="889" y="531"/>
                  </a:cubicBezTo>
                  <a:cubicBezTo>
                    <a:pt x="884" y="524"/>
                    <a:pt x="855" y="512"/>
                    <a:pt x="850" y="509"/>
                  </a:cubicBezTo>
                  <a:cubicBezTo>
                    <a:pt x="802" y="480"/>
                    <a:pt x="833" y="491"/>
                    <a:pt x="799" y="481"/>
                  </a:cubicBezTo>
                  <a:cubicBezTo>
                    <a:pt x="764" y="457"/>
                    <a:pt x="751" y="457"/>
                    <a:pt x="704" y="453"/>
                  </a:cubicBezTo>
                  <a:cubicBezTo>
                    <a:pt x="606" y="457"/>
                    <a:pt x="515" y="459"/>
                    <a:pt x="419" y="442"/>
                  </a:cubicBezTo>
                  <a:cubicBezTo>
                    <a:pt x="391" y="426"/>
                    <a:pt x="360" y="419"/>
                    <a:pt x="330" y="408"/>
                  </a:cubicBezTo>
                  <a:cubicBezTo>
                    <a:pt x="287" y="368"/>
                    <a:pt x="245" y="328"/>
                    <a:pt x="212" y="279"/>
                  </a:cubicBezTo>
                  <a:cubicBezTo>
                    <a:pt x="183" y="235"/>
                    <a:pt x="168" y="181"/>
                    <a:pt x="145" y="134"/>
                  </a:cubicBezTo>
                  <a:cubicBezTo>
                    <a:pt x="128" y="100"/>
                    <a:pt x="99" y="71"/>
                    <a:pt x="78" y="39"/>
                  </a:cubicBezTo>
                  <a:cubicBezTo>
                    <a:pt x="70" y="27"/>
                    <a:pt x="15" y="7"/>
                    <a:pt x="0" y="0"/>
                  </a:cubicBezTo>
                </a:path>
              </a:pathLst>
            </a:custGeom>
            <a:noFill/>
            <a:ln w="12700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Freeform 175"/>
            <p:cNvSpPr>
              <a:spLocks/>
            </p:cNvSpPr>
            <p:nvPr/>
          </p:nvSpPr>
          <p:spPr bwMode="auto">
            <a:xfrm rot="355818" flipH="1">
              <a:off x="2235370" y="4801740"/>
              <a:ext cx="136525" cy="82550"/>
            </a:xfrm>
            <a:custGeom>
              <a:avLst/>
              <a:gdLst>
                <a:gd name="T0" fmla="*/ 886 w 971"/>
                <a:gd name="T1" fmla="*/ 33 h 550"/>
                <a:gd name="T2" fmla="*/ 937 w 971"/>
                <a:gd name="T3" fmla="*/ 70 h 550"/>
                <a:gd name="T4" fmla="*/ 971 w 971"/>
                <a:gd name="T5" fmla="*/ 130 h 550"/>
                <a:gd name="T6" fmla="*/ 967 w 971"/>
                <a:gd name="T7" fmla="*/ 218 h 550"/>
                <a:gd name="T8" fmla="*/ 882 w 971"/>
                <a:gd name="T9" fmla="*/ 261 h 550"/>
                <a:gd name="T10" fmla="*/ 791 w 971"/>
                <a:gd name="T11" fmla="*/ 294 h 550"/>
                <a:gd name="T12" fmla="*/ 665 w 971"/>
                <a:gd name="T13" fmla="*/ 382 h 550"/>
                <a:gd name="T14" fmla="*/ 519 w 971"/>
                <a:gd name="T15" fmla="*/ 522 h 550"/>
                <a:gd name="T16" fmla="*/ 397 w 971"/>
                <a:gd name="T17" fmla="*/ 542 h 550"/>
                <a:gd name="T18" fmla="*/ 298 w 971"/>
                <a:gd name="T19" fmla="*/ 550 h 550"/>
                <a:gd name="T20" fmla="*/ 155 w 971"/>
                <a:gd name="T21" fmla="*/ 522 h 550"/>
                <a:gd name="T22" fmla="*/ 34 w 971"/>
                <a:gd name="T23" fmla="*/ 459 h 550"/>
                <a:gd name="T24" fmla="*/ 0 w 971"/>
                <a:gd name="T25" fmla="*/ 393 h 550"/>
                <a:gd name="T26" fmla="*/ 11 w 971"/>
                <a:gd name="T27" fmla="*/ 315 h 550"/>
                <a:gd name="T28" fmla="*/ 63 w 971"/>
                <a:gd name="T29" fmla="*/ 210 h 550"/>
                <a:gd name="T30" fmla="*/ 142 w 971"/>
                <a:gd name="T31" fmla="*/ 147 h 550"/>
                <a:gd name="T32" fmla="*/ 246 w 971"/>
                <a:gd name="T33" fmla="*/ 89 h 550"/>
                <a:gd name="T34" fmla="*/ 445 w 971"/>
                <a:gd name="T35" fmla="*/ 21 h 550"/>
                <a:gd name="T36" fmla="*/ 634 w 971"/>
                <a:gd name="T37" fmla="*/ 0 h 550"/>
                <a:gd name="T38" fmla="*/ 794 w 971"/>
                <a:gd name="T39" fmla="*/ 13 h 550"/>
                <a:gd name="T40" fmla="*/ 886 w 971"/>
                <a:gd name="T41" fmla="*/ 33 h 55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71"/>
                <a:gd name="T64" fmla="*/ 0 h 550"/>
                <a:gd name="T65" fmla="*/ 971 w 971"/>
                <a:gd name="T66" fmla="*/ 550 h 550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71" h="550">
                  <a:moveTo>
                    <a:pt x="886" y="33"/>
                  </a:moveTo>
                  <a:lnTo>
                    <a:pt x="937" y="70"/>
                  </a:lnTo>
                  <a:lnTo>
                    <a:pt x="971" y="130"/>
                  </a:lnTo>
                  <a:lnTo>
                    <a:pt x="967" y="218"/>
                  </a:lnTo>
                  <a:lnTo>
                    <a:pt x="882" y="261"/>
                  </a:lnTo>
                  <a:lnTo>
                    <a:pt x="791" y="294"/>
                  </a:lnTo>
                  <a:lnTo>
                    <a:pt x="665" y="382"/>
                  </a:lnTo>
                  <a:lnTo>
                    <a:pt x="519" y="522"/>
                  </a:lnTo>
                  <a:lnTo>
                    <a:pt x="397" y="542"/>
                  </a:lnTo>
                  <a:lnTo>
                    <a:pt x="298" y="550"/>
                  </a:lnTo>
                  <a:lnTo>
                    <a:pt x="155" y="522"/>
                  </a:lnTo>
                  <a:lnTo>
                    <a:pt x="34" y="459"/>
                  </a:lnTo>
                  <a:lnTo>
                    <a:pt x="0" y="393"/>
                  </a:lnTo>
                  <a:lnTo>
                    <a:pt x="11" y="315"/>
                  </a:lnTo>
                  <a:lnTo>
                    <a:pt x="63" y="210"/>
                  </a:lnTo>
                  <a:lnTo>
                    <a:pt x="142" y="147"/>
                  </a:lnTo>
                  <a:lnTo>
                    <a:pt x="246" y="89"/>
                  </a:lnTo>
                  <a:lnTo>
                    <a:pt x="445" y="21"/>
                  </a:lnTo>
                  <a:lnTo>
                    <a:pt x="634" y="0"/>
                  </a:lnTo>
                  <a:lnTo>
                    <a:pt x="794" y="13"/>
                  </a:lnTo>
                  <a:lnTo>
                    <a:pt x="886" y="33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FFFFFF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Freeform 176"/>
            <p:cNvSpPr>
              <a:spLocks/>
            </p:cNvSpPr>
            <p:nvPr/>
          </p:nvSpPr>
          <p:spPr bwMode="auto">
            <a:xfrm rot="355818">
              <a:off x="2229020" y="4830315"/>
              <a:ext cx="134938" cy="58737"/>
            </a:xfrm>
            <a:custGeom>
              <a:avLst/>
              <a:gdLst>
                <a:gd name="T0" fmla="*/ 0 w 1432"/>
                <a:gd name="T1" fmla="*/ 0 h 526"/>
                <a:gd name="T2" fmla="*/ 56 w 1432"/>
                <a:gd name="T3" fmla="*/ 118 h 526"/>
                <a:gd name="T4" fmla="*/ 319 w 1432"/>
                <a:gd name="T5" fmla="*/ 302 h 526"/>
                <a:gd name="T6" fmla="*/ 604 w 1432"/>
                <a:gd name="T7" fmla="*/ 448 h 526"/>
                <a:gd name="T8" fmla="*/ 867 w 1432"/>
                <a:gd name="T9" fmla="*/ 526 h 526"/>
                <a:gd name="T10" fmla="*/ 1091 w 1432"/>
                <a:gd name="T11" fmla="*/ 504 h 526"/>
                <a:gd name="T12" fmla="*/ 1270 w 1432"/>
                <a:gd name="T13" fmla="*/ 448 h 526"/>
                <a:gd name="T14" fmla="*/ 1432 w 1432"/>
                <a:gd name="T15" fmla="*/ 353 h 526"/>
                <a:gd name="T16" fmla="*/ 1253 w 1432"/>
                <a:gd name="T17" fmla="*/ 431 h 526"/>
                <a:gd name="T18" fmla="*/ 1108 w 1432"/>
                <a:gd name="T19" fmla="*/ 470 h 526"/>
                <a:gd name="T20" fmla="*/ 951 w 1432"/>
                <a:gd name="T21" fmla="*/ 470 h 526"/>
                <a:gd name="T22" fmla="*/ 789 w 1432"/>
                <a:gd name="T23" fmla="*/ 453 h 526"/>
                <a:gd name="T24" fmla="*/ 699 w 1432"/>
                <a:gd name="T25" fmla="*/ 420 h 526"/>
                <a:gd name="T26" fmla="*/ 560 w 1432"/>
                <a:gd name="T27" fmla="*/ 330 h 526"/>
                <a:gd name="T28" fmla="*/ 437 w 1432"/>
                <a:gd name="T29" fmla="*/ 213 h 526"/>
                <a:gd name="T30" fmla="*/ 274 w 1432"/>
                <a:gd name="T31" fmla="*/ 129 h 526"/>
                <a:gd name="T32" fmla="*/ 140 w 1432"/>
                <a:gd name="T33" fmla="*/ 73 h 526"/>
                <a:gd name="T34" fmla="*/ 0 w 1432"/>
                <a:gd name="T35" fmla="*/ 0 h 52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432"/>
                <a:gd name="T55" fmla="*/ 0 h 526"/>
                <a:gd name="T56" fmla="*/ 1432 w 1432"/>
                <a:gd name="T57" fmla="*/ 526 h 52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432" h="526">
                  <a:moveTo>
                    <a:pt x="0" y="0"/>
                  </a:moveTo>
                  <a:lnTo>
                    <a:pt x="56" y="118"/>
                  </a:lnTo>
                  <a:lnTo>
                    <a:pt x="319" y="302"/>
                  </a:lnTo>
                  <a:lnTo>
                    <a:pt x="604" y="448"/>
                  </a:lnTo>
                  <a:lnTo>
                    <a:pt x="867" y="526"/>
                  </a:lnTo>
                  <a:lnTo>
                    <a:pt x="1091" y="504"/>
                  </a:lnTo>
                  <a:lnTo>
                    <a:pt x="1270" y="448"/>
                  </a:lnTo>
                  <a:lnTo>
                    <a:pt x="1432" y="353"/>
                  </a:lnTo>
                  <a:lnTo>
                    <a:pt x="1253" y="431"/>
                  </a:lnTo>
                  <a:lnTo>
                    <a:pt x="1108" y="470"/>
                  </a:lnTo>
                  <a:lnTo>
                    <a:pt x="951" y="470"/>
                  </a:lnTo>
                  <a:lnTo>
                    <a:pt x="789" y="453"/>
                  </a:lnTo>
                  <a:lnTo>
                    <a:pt x="699" y="420"/>
                  </a:lnTo>
                  <a:lnTo>
                    <a:pt x="560" y="330"/>
                  </a:lnTo>
                  <a:lnTo>
                    <a:pt x="437" y="213"/>
                  </a:lnTo>
                  <a:lnTo>
                    <a:pt x="274" y="129"/>
                  </a:lnTo>
                  <a:lnTo>
                    <a:pt x="140" y="73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808080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Freeform 177"/>
            <p:cNvSpPr>
              <a:spLocks/>
            </p:cNvSpPr>
            <p:nvPr/>
          </p:nvSpPr>
          <p:spPr bwMode="auto">
            <a:xfrm rot="355818" flipH="1">
              <a:off x="2262358" y="4796977"/>
              <a:ext cx="31750" cy="39688"/>
            </a:xfrm>
            <a:custGeom>
              <a:avLst/>
              <a:gdLst>
                <a:gd name="T0" fmla="*/ 229 w 229"/>
                <a:gd name="T1" fmla="*/ 261 h 261"/>
                <a:gd name="T2" fmla="*/ 115 w 229"/>
                <a:gd name="T3" fmla="*/ 57 h 261"/>
                <a:gd name="T4" fmla="*/ 0 w 229"/>
                <a:gd name="T5" fmla="*/ 0 h 261"/>
                <a:gd name="T6" fmla="*/ 0 60000 65536"/>
                <a:gd name="T7" fmla="*/ 0 60000 65536"/>
                <a:gd name="T8" fmla="*/ 0 60000 65536"/>
                <a:gd name="T9" fmla="*/ 0 w 229"/>
                <a:gd name="T10" fmla="*/ 0 h 261"/>
                <a:gd name="T11" fmla="*/ 229 w 229"/>
                <a:gd name="T12" fmla="*/ 261 h 26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9" h="261">
                  <a:moveTo>
                    <a:pt x="229" y="261"/>
                  </a:moveTo>
                  <a:lnTo>
                    <a:pt x="115" y="57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B2B2B2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Freeform 178"/>
            <p:cNvSpPr>
              <a:spLocks/>
            </p:cNvSpPr>
            <p:nvPr/>
          </p:nvSpPr>
          <p:spPr bwMode="auto">
            <a:xfrm rot="355818">
              <a:off x="2248070" y="4795390"/>
              <a:ext cx="42863" cy="7937"/>
            </a:xfrm>
            <a:custGeom>
              <a:avLst/>
              <a:gdLst>
                <a:gd name="T0" fmla="*/ 0 w 560"/>
                <a:gd name="T1" fmla="*/ 79 h 79"/>
                <a:gd name="T2" fmla="*/ 246 w 560"/>
                <a:gd name="T3" fmla="*/ 26 h 79"/>
                <a:gd name="T4" fmla="*/ 408 w 560"/>
                <a:gd name="T5" fmla="*/ 0 h 79"/>
                <a:gd name="T6" fmla="*/ 560 w 560"/>
                <a:gd name="T7" fmla="*/ 26 h 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0"/>
                <a:gd name="T13" fmla="*/ 0 h 79"/>
                <a:gd name="T14" fmla="*/ 560 w 560"/>
                <a:gd name="T15" fmla="*/ 79 h 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0" h="79">
                  <a:moveTo>
                    <a:pt x="0" y="79"/>
                  </a:moveTo>
                  <a:lnTo>
                    <a:pt x="246" y="26"/>
                  </a:lnTo>
                  <a:lnTo>
                    <a:pt x="408" y="0"/>
                  </a:lnTo>
                  <a:lnTo>
                    <a:pt x="560" y="26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Oval 179"/>
            <p:cNvSpPr>
              <a:spLocks noChangeArrowheads="1"/>
            </p:cNvSpPr>
            <p:nvPr/>
          </p:nvSpPr>
          <p:spPr bwMode="auto">
            <a:xfrm rot="21219751">
              <a:off x="2267120" y="4792215"/>
              <a:ext cx="19050" cy="9525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Freeform 180"/>
            <p:cNvSpPr>
              <a:spLocks/>
            </p:cNvSpPr>
            <p:nvPr/>
          </p:nvSpPr>
          <p:spPr bwMode="auto">
            <a:xfrm rot="355818">
              <a:off x="2238545" y="4798565"/>
              <a:ext cx="36513" cy="33337"/>
            </a:xfrm>
            <a:custGeom>
              <a:avLst/>
              <a:gdLst>
                <a:gd name="T0" fmla="*/ 98 w 482"/>
                <a:gd name="T1" fmla="*/ 36 h 367"/>
                <a:gd name="T2" fmla="*/ 320 w 482"/>
                <a:gd name="T3" fmla="*/ 0 h 367"/>
                <a:gd name="T4" fmla="*/ 367 w 482"/>
                <a:gd name="T5" fmla="*/ 26 h 367"/>
                <a:gd name="T6" fmla="*/ 445 w 482"/>
                <a:gd name="T7" fmla="*/ 26 h 367"/>
                <a:gd name="T8" fmla="*/ 482 w 482"/>
                <a:gd name="T9" fmla="*/ 42 h 367"/>
                <a:gd name="T10" fmla="*/ 278 w 482"/>
                <a:gd name="T11" fmla="*/ 367 h 367"/>
                <a:gd name="T12" fmla="*/ 5 w 482"/>
                <a:gd name="T13" fmla="*/ 262 h 367"/>
                <a:gd name="T14" fmla="*/ 0 w 482"/>
                <a:gd name="T15" fmla="*/ 157 h 367"/>
                <a:gd name="T16" fmla="*/ 42 w 482"/>
                <a:gd name="T17" fmla="*/ 74 h 367"/>
                <a:gd name="T18" fmla="*/ 98 w 482"/>
                <a:gd name="T19" fmla="*/ 36 h 36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82"/>
                <a:gd name="T31" fmla="*/ 0 h 367"/>
                <a:gd name="T32" fmla="*/ 482 w 482"/>
                <a:gd name="T33" fmla="*/ 367 h 36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82" h="367">
                  <a:moveTo>
                    <a:pt x="98" y="36"/>
                  </a:moveTo>
                  <a:lnTo>
                    <a:pt x="320" y="0"/>
                  </a:lnTo>
                  <a:lnTo>
                    <a:pt x="367" y="26"/>
                  </a:lnTo>
                  <a:lnTo>
                    <a:pt x="445" y="26"/>
                  </a:lnTo>
                  <a:lnTo>
                    <a:pt x="482" y="42"/>
                  </a:lnTo>
                  <a:lnTo>
                    <a:pt x="278" y="367"/>
                  </a:lnTo>
                  <a:lnTo>
                    <a:pt x="5" y="262"/>
                  </a:lnTo>
                  <a:lnTo>
                    <a:pt x="0" y="157"/>
                  </a:lnTo>
                  <a:lnTo>
                    <a:pt x="42" y="74"/>
                  </a:lnTo>
                  <a:lnTo>
                    <a:pt x="98" y="36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Freeform 182"/>
            <p:cNvSpPr>
              <a:spLocks/>
            </p:cNvSpPr>
            <p:nvPr/>
          </p:nvSpPr>
          <p:spPr bwMode="auto">
            <a:xfrm flipH="1">
              <a:off x="1746431" y="4726323"/>
              <a:ext cx="204778" cy="409598"/>
            </a:xfrm>
            <a:custGeom>
              <a:avLst/>
              <a:gdLst>
                <a:gd name="T0" fmla="*/ 933 w 933"/>
                <a:gd name="T1" fmla="*/ 135 h 352"/>
                <a:gd name="T2" fmla="*/ 932 w 933"/>
                <a:gd name="T3" fmla="*/ 171 h 352"/>
                <a:gd name="T4" fmla="*/ 762 w 933"/>
                <a:gd name="T5" fmla="*/ 352 h 352"/>
                <a:gd name="T6" fmla="*/ 4 w 933"/>
                <a:gd name="T7" fmla="*/ 195 h 352"/>
                <a:gd name="T8" fmla="*/ 0 w 933"/>
                <a:gd name="T9" fmla="*/ 148 h 352"/>
                <a:gd name="T10" fmla="*/ 244 w 933"/>
                <a:gd name="T11" fmla="*/ 0 h 352"/>
                <a:gd name="T12" fmla="*/ 933 w 933"/>
                <a:gd name="T13" fmla="*/ 135 h 35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33"/>
                <a:gd name="T22" fmla="*/ 0 h 352"/>
                <a:gd name="T23" fmla="*/ 933 w 933"/>
                <a:gd name="T24" fmla="*/ 352 h 35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33" h="352">
                  <a:moveTo>
                    <a:pt x="933" y="135"/>
                  </a:moveTo>
                  <a:lnTo>
                    <a:pt x="932" y="171"/>
                  </a:lnTo>
                  <a:lnTo>
                    <a:pt x="762" y="352"/>
                  </a:lnTo>
                  <a:lnTo>
                    <a:pt x="4" y="195"/>
                  </a:lnTo>
                  <a:lnTo>
                    <a:pt x="0" y="148"/>
                  </a:lnTo>
                  <a:lnTo>
                    <a:pt x="244" y="0"/>
                  </a:lnTo>
                  <a:lnTo>
                    <a:pt x="933" y="135"/>
                  </a:lnTo>
                  <a:close/>
                </a:path>
              </a:pathLst>
            </a:custGeom>
            <a:gradFill rotWithShape="0">
              <a:gsLst>
                <a:gs pos="0">
                  <a:srgbClr val="DDDDDD"/>
                </a:gs>
                <a:gs pos="100000">
                  <a:srgbClr val="F3F3F3"/>
                </a:gs>
              </a:gsLst>
              <a:lin ang="0" scaled="1"/>
            </a:gradFill>
            <a:ln w="6350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Freeform 183"/>
            <p:cNvSpPr>
              <a:spLocks/>
            </p:cNvSpPr>
            <p:nvPr/>
          </p:nvSpPr>
          <p:spPr bwMode="auto">
            <a:xfrm flipH="1">
              <a:off x="1760717" y="4712034"/>
              <a:ext cx="204778" cy="409598"/>
            </a:xfrm>
            <a:custGeom>
              <a:avLst/>
              <a:gdLst>
                <a:gd name="T0" fmla="*/ 895 w 895"/>
                <a:gd name="T1" fmla="*/ 133 h 294"/>
                <a:gd name="T2" fmla="*/ 232 w 895"/>
                <a:gd name="T3" fmla="*/ 0 h 294"/>
                <a:gd name="T4" fmla="*/ 0 w 895"/>
                <a:gd name="T5" fmla="*/ 143 h 294"/>
                <a:gd name="T6" fmla="*/ 739 w 895"/>
                <a:gd name="T7" fmla="*/ 294 h 294"/>
                <a:gd name="T8" fmla="*/ 895 w 895"/>
                <a:gd name="T9" fmla="*/ 133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95"/>
                <a:gd name="T16" fmla="*/ 0 h 294"/>
                <a:gd name="T17" fmla="*/ 895 w 895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95" h="294">
                  <a:moveTo>
                    <a:pt x="895" y="133"/>
                  </a:moveTo>
                  <a:lnTo>
                    <a:pt x="232" y="0"/>
                  </a:lnTo>
                  <a:lnTo>
                    <a:pt x="0" y="143"/>
                  </a:lnTo>
                  <a:lnTo>
                    <a:pt x="739" y="294"/>
                  </a:lnTo>
                  <a:lnTo>
                    <a:pt x="895" y="133"/>
                  </a:lnTo>
                  <a:close/>
                </a:path>
              </a:pathLst>
            </a:custGeom>
            <a:solidFill>
              <a:srgbClr val="FFFFFF"/>
            </a:solidFill>
            <a:ln w="3175">
              <a:solidFill>
                <a:srgbClr val="B2B2B2"/>
              </a:solidFill>
              <a:round/>
              <a:headEnd/>
              <a:tailEnd/>
            </a:ln>
          </p:spPr>
          <p:txBody>
            <a:bodyPr wrap="none" tIns="27432" bIns="27432" anchor="ctr">
              <a:spAutoFit/>
            </a:bodyPr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Freeform 184"/>
            <p:cNvSpPr>
              <a:spLocks/>
            </p:cNvSpPr>
            <p:nvPr/>
          </p:nvSpPr>
          <p:spPr bwMode="auto">
            <a:xfrm flipH="1">
              <a:off x="1798808" y="4828727"/>
              <a:ext cx="344487" cy="84138"/>
            </a:xfrm>
            <a:custGeom>
              <a:avLst/>
              <a:gdLst>
                <a:gd name="T0" fmla="*/ 0 w 531"/>
                <a:gd name="T1" fmla="*/ 15 h 118"/>
                <a:gd name="T2" fmla="*/ 508 w 531"/>
                <a:gd name="T3" fmla="*/ 118 h 118"/>
                <a:gd name="T4" fmla="*/ 531 w 531"/>
                <a:gd name="T5" fmla="*/ 103 h 118"/>
                <a:gd name="T6" fmla="*/ 23 w 531"/>
                <a:gd name="T7" fmla="*/ 0 h 11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31"/>
                <a:gd name="T13" fmla="*/ 0 h 118"/>
                <a:gd name="T14" fmla="*/ 531 w 531"/>
                <a:gd name="T15" fmla="*/ 118 h 11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31" h="118">
                  <a:moveTo>
                    <a:pt x="0" y="15"/>
                  </a:moveTo>
                  <a:lnTo>
                    <a:pt x="508" y="118"/>
                  </a:lnTo>
                  <a:lnTo>
                    <a:pt x="531" y="103"/>
                  </a:lnTo>
                  <a:lnTo>
                    <a:pt x="23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Freeform 185"/>
            <p:cNvSpPr>
              <a:spLocks/>
            </p:cNvSpPr>
            <p:nvPr/>
          </p:nvSpPr>
          <p:spPr bwMode="auto">
            <a:xfrm flipH="1">
              <a:off x="1886120" y="4850952"/>
              <a:ext cx="355600" cy="112713"/>
            </a:xfrm>
            <a:custGeom>
              <a:avLst/>
              <a:gdLst>
                <a:gd name="T0" fmla="*/ 0 w 548"/>
                <a:gd name="T1" fmla="*/ 74 h 159"/>
                <a:gd name="T2" fmla="*/ 31 w 548"/>
                <a:gd name="T3" fmla="*/ 78 h 159"/>
                <a:gd name="T4" fmla="*/ 57 w 548"/>
                <a:gd name="T5" fmla="*/ 66 h 159"/>
                <a:gd name="T6" fmla="*/ 76 w 548"/>
                <a:gd name="T7" fmla="*/ 71 h 159"/>
                <a:gd name="T8" fmla="*/ 58 w 548"/>
                <a:gd name="T9" fmla="*/ 81 h 159"/>
                <a:gd name="T10" fmla="*/ 451 w 548"/>
                <a:gd name="T11" fmla="*/ 159 h 159"/>
                <a:gd name="T12" fmla="*/ 548 w 548"/>
                <a:gd name="T13" fmla="*/ 84 h 159"/>
                <a:gd name="T14" fmla="*/ 130 w 548"/>
                <a:gd name="T15" fmla="*/ 0 h 159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48"/>
                <a:gd name="T25" fmla="*/ 0 h 159"/>
                <a:gd name="T26" fmla="*/ 548 w 548"/>
                <a:gd name="T27" fmla="*/ 159 h 159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48" h="159">
                  <a:moveTo>
                    <a:pt x="0" y="74"/>
                  </a:moveTo>
                  <a:lnTo>
                    <a:pt x="31" y="78"/>
                  </a:lnTo>
                  <a:lnTo>
                    <a:pt x="57" y="66"/>
                  </a:lnTo>
                  <a:lnTo>
                    <a:pt x="76" y="71"/>
                  </a:lnTo>
                  <a:lnTo>
                    <a:pt x="58" y="81"/>
                  </a:lnTo>
                  <a:lnTo>
                    <a:pt x="451" y="159"/>
                  </a:lnTo>
                  <a:lnTo>
                    <a:pt x="548" y="84"/>
                  </a:lnTo>
                  <a:lnTo>
                    <a:pt x="130" y="0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186"/>
            <p:cNvSpPr>
              <a:spLocks/>
            </p:cNvSpPr>
            <p:nvPr/>
          </p:nvSpPr>
          <p:spPr bwMode="auto">
            <a:xfrm flipH="1">
              <a:off x="1819445" y="4914452"/>
              <a:ext cx="90488" cy="49213"/>
            </a:xfrm>
            <a:custGeom>
              <a:avLst/>
              <a:gdLst>
                <a:gd name="T0" fmla="*/ 73 w 140"/>
                <a:gd name="T1" fmla="*/ 0 h 70"/>
                <a:gd name="T2" fmla="*/ 140 w 140"/>
                <a:gd name="T3" fmla="*/ 11 h 70"/>
                <a:gd name="T4" fmla="*/ 75 w 140"/>
                <a:gd name="T5" fmla="*/ 70 h 70"/>
                <a:gd name="T6" fmla="*/ 0 w 140"/>
                <a:gd name="T7" fmla="*/ 56 h 7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40"/>
                <a:gd name="T13" fmla="*/ 0 h 70"/>
                <a:gd name="T14" fmla="*/ 140 w 140"/>
                <a:gd name="T15" fmla="*/ 70 h 7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40" h="70">
                  <a:moveTo>
                    <a:pt x="73" y="0"/>
                  </a:moveTo>
                  <a:lnTo>
                    <a:pt x="140" y="11"/>
                  </a:lnTo>
                  <a:lnTo>
                    <a:pt x="75" y="70"/>
                  </a:lnTo>
                  <a:lnTo>
                    <a:pt x="0" y="56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Freeform 187"/>
            <p:cNvSpPr>
              <a:spLocks/>
            </p:cNvSpPr>
            <p:nvPr/>
          </p:nvSpPr>
          <p:spPr bwMode="auto">
            <a:xfrm flipH="1">
              <a:off x="1754358" y="4925565"/>
              <a:ext cx="107950" cy="71437"/>
            </a:xfrm>
            <a:custGeom>
              <a:avLst/>
              <a:gdLst>
                <a:gd name="T0" fmla="*/ 87 w 167"/>
                <a:gd name="T1" fmla="*/ 0 h 101"/>
                <a:gd name="T2" fmla="*/ 167 w 167"/>
                <a:gd name="T3" fmla="*/ 15 h 101"/>
                <a:gd name="T4" fmla="*/ 81 w 167"/>
                <a:gd name="T5" fmla="*/ 101 h 101"/>
                <a:gd name="T6" fmla="*/ 0 w 167"/>
                <a:gd name="T7" fmla="*/ 83 h 10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7"/>
                <a:gd name="T13" fmla="*/ 0 h 101"/>
                <a:gd name="T14" fmla="*/ 167 w 167"/>
                <a:gd name="T15" fmla="*/ 101 h 10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7" h="101">
                  <a:moveTo>
                    <a:pt x="87" y="0"/>
                  </a:moveTo>
                  <a:lnTo>
                    <a:pt x="167" y="15"/>
                  </a:lnTo>
                  <a:lnTo>
                    <a:pt x="81" y="101"/>
                  </a:lnTo>
                  <a:lnTo>
                    <a:pt x="0" y="83"/>
                  </a:lnTo>
                </a:path>
              </a:pathLst>
            </a:custGeom>
            <a:solidFill>
              <a:srgbClr val="DDDDDD"/>
            </a:solidFill>
            <a:ln w="12700" cap="rnd">
              <a:solidFill>
                <a:srgbClr val="EAEAEA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Freeform 189"/>
            <p:cNvSpPr>
              <a:spLocks noChangeAspect="1"/>
            </p:cNvSpPr>
            <p:nvPr/>
          </p:nvSpPr>
          <p:spPr bwMode="auto">
            <a:xfrm>
              <a:off x="1533695" y="4523927"/>
              <a:ext cx="144463" cy="354013"/>
            </a:xfrm>
            <a:custGeom>
              <a:avLst/>
              <a:gdLst/>
              <a:ahLst/>
              <a:cxnLst>
                <a:cxn ang="0">
                  <a:pos x="169" y="246"/>
                </a:cxn>
                <a:cxn ang="0">
                  <a:pos x="1" y="0"/>
                </a:cxn>
                <a:cxn ang="0">
                  <a:pos x="0" y="123"/>
                </a:cxn>
                <a:cxn ang="0">
                  <a:pos x="165" y="377"/>
                </a:cxn>
              </a:cxnLst>
              <a:rect l="0" t="0" r="r" b="b"/>
              <a:pathLst>
                <a:path w="169" h="377">
                  <a:moveTo>
                    <a:pt x="169" y="246"/>
                  </a:moveTo>
                  <a:lnTo>
                    <a:pt x="1" y="0"/>
                  </a:lnTo>
                  <a:lnTo>
                    <a:pt x="0" y="123"/>
                  </a:lnTo>
                  <a:lnTo>
                    <a:pt x="165" y="377"/>
                  </a:lnTo>
                </a:path>
              </a:pathLst>
            </a:custGeom>
            <a:gradFill rotWithShape="1">
              <a:gsLst>
                <a:gs pos="0">
                  <a:srgbClr val="EAEAEA"/>
                </a:gs>
                <a:gs pos="100000">
                  <a:srgbClr val="EAEAEA">
                    <a:gamma/>
                    <a:tint val="60784"/>
                    <a:invGamma/>
                  </a:srgbClr>
                </a:gs>
              </a:gsLst>
              <a:lin ang="0" scaled="1"/>
            </a:gra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8" name="Freeform 190"/>
            <p:cNvSpPr>
              <a:spLocks noChangeAspect="1"/>
            </p:cNvSpPr>
            <p:nvPr/>
          </p:nvSpPr>
          <p:spPr bwMode="auto">
            <a:xfrm>
              <a:off x="1536870" y="4465190"/>
              <a:ext cx="619125" cy="288925"/>
            </a:xfrm>
            <a:custGeom>
              <a:avLst/>
              <a:gdLst/>
              <a:ahLst/>
              <a:cxnLst>
                <a:cxn ang="0">
                  <a:pos x="166" y="310"/>
                </a:cxn>
                <a:cxn ang="0">
                  <a:pos x="718" y="211"/>
                </a:cxn>
                <a:cxn ang="0">
                  <a:pos x="444" y="0"/>
                </a:cxn>
                <a:cxn ang="0">
                  <a:pos x="0" y="64"/>
                </a:cxn>
                <a:cxn ang="0">
                  <a:pos x="166" y="310"/>
                </a:cxn>
              </a:cxnLst>
              <a:rect l="0" t="0" r="r" b="b"/>
              <a:pathLst>
                <a:path w="718" h="310">
                  <a:moveTo>
                    <a:pt x="166" y="310"/>
                  </a:moveTo>
                  <a:lnTo>
                    <a:pt x="718" y="211"/>
                  </a:lnTo>
                  <a:lnTo>
                    <a:pt x="444" y="0"/>
                  </a:lnTo>
                  <a:lnTo>
                    <a:pt x="0" y="64"/>
                  </a:lnTo>
                  <a:lnTo>
                    <a:pt x="166" y="310"/>
                  </a:lnTo>
                  <a:close/>
                </a:path>
              </a:pathLst>
            </a:custGeom>
            <a:solidFill>
              <a:srgbClr val="FFFFFF"/>
            </a:solidFill>
            <a:ln w="6350" cap="rnd" cmpd="sng">
              <a:solidFill>
                <a:srgbClr val="96969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Freeform 191"/>
            <p:cNvSpPr>
              <a:spLocks/>
            </p:cNvSpPr>
            <p:nvPr/>
          </p:nvSpPr>
          <p:spPr bwMode="auto">
            <a:xfrm>
              <a:off x="1671808" y="4660452"/>
              <a:ext cx="477837" cy="214313"/>
            </a:xfrm>
            <a:custGeom>
              <a:avLst/>
              <a:gdLst/>
              <a:ahLst/>
              <a:cxnLst>
                <a:cxn ang="0">
                  <a:pos x="6" y="99"/>
                </a:cxn>
                <a:cxn ang="0">
                  <a:pos x="557" y="0"/>
                </a:cxn>
                <a:cxn ang="0">
                  <a:pos x="549" y="121"/>
                </a:cxn>
                <a:cxn ang="0">
                  <a:pos x="0" y="228"/>
                </a:cxn>
                <a:cxn ang="0">
                  <a:pos x="6" y="99"/>
                </a:cxn>
              </a:cxnLst>
              <a:rect l="0" t="0" r="r" b="b"/>
              <a:pathLst>
                <a:path w="557" h="228">
                  <a:moveTo>
                    <a:pt x="6" y="99"/>
                  </a:moveTo>
                  <a:lnTo>
                    <a:pt x="557" y="0"/>
                  </a:lnTo>
                  <a:lnTo>
                    <a:pt x="549" y="121"/>
                  </a:lnTo>
                  <a:lnTo>
                    <a:pt x="0" y="228"/>
                  </a:lnTo>
                  <a:lnTo>
                    <a:pt x="6" y="99"/>
                  </a:lnTo>
                  <a:close/>
                </a:path>
              </a:pathLst>
            </a:custGeom>
            <a:gradFill rotWithShape="1">
              <a:gsLst>
                <a:gs pos="0">
                  <a:srgbClr val="EAEAEA"/>
                </a:gs>
                <a:gs pos="50000">
                  <a:srgbClr val="EAEAEA">
                    <a:gamma/>
                    <a:tint val="0"/>
                    <a:invGamma/>
                  </a:srgbClr>
                </a:gs>
                <a:gs pos="100000">
                  <a:srgbClr val="EAEAEA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0" name="Freeform 192"/>
            <p:cNvSpPr>
              <a:spLocks/>
            </p:cNvSpPr>
            <p:nvPr/>
          </p:nvSpPr>
          <p:spPr bwMode="auto">
            <a:xfrm>
              <a:off x="1690858" y="4789040"/>
              <a:ext cx="144462" cy="60325"/>
            </a:xfrm>
            <a:custGeom>
              <a:avLst/>
              <a:gdLst/>
              <a:ahLst/>
              <a:cxnLst>
                <a:cxn ang="0">
                  <a:pos x="0" y="32"/>
                </a:cxn>
                <a:cxn ang="0">
                  <a:pos x="0" y="63"/>
                </a:cxn>
                <a:cxn ang="0">
                  <a:pos x="164" y="33"/>
                </a:cxn>
                <a:cxn ang="0">
                  <a:pos x="167" y="0"/>
                </a:cxn>
                <a:cxn ang="0">
                  <a:pos x="0" y="32"/>
                </a:cxn>
              </a:cxnLst>
              <a:rect l="0" t="0" r="r" b="b"/>
              <a:pathLst>
                <a:path w="167" h="63">
                  <a:moveTo>
                    <a:pt x="0" y="32"/>
                  </a:moveTo>
                  <a:lnTo>
                    <a:pt x="0" y="63"/>
                  </a:lnTo>
                  <a:lnTo>
                    <a:pt x="164" y="33"/>
                  </a:lnTo>
                  <a:lnTo>
                    <a:pt x="167" y="0"/>
                  </a:lnTo>
                  <a:lnTo>
                    <a:pt x="0" y="32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/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Oval 193"/>
            <p:cNvSpPr>
              <a:spLocks noChangeArrowheads="1"/>
            </p:cNvSpPr>
            <p:nvPr/>
          </p:nvSpPr>
          <p:spPr bwMode="auto">
            <a:xfrm>
              <a:off x="1809920" y="4796977"/>
              <a:ext cx="15875" cy="20638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 flipH="1">
              <a:off x="2032170" y="4706490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Line 195"/>
            <p:cNvSpPr>
              <a:spLocks noChangeShapeType="1"/>
            </p:cNvSpPr>
            <p:nvPr/>
          </p:nvSpPr>
          <p:spPr bwMode="auto">
            <a:xfrm flipH="1">
              <a:off x="2021058" y="4708077"/>
              <a:ext cx="1587" cy="80963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4" name="Line 196"/>
            <p:cNvSpPr>
              <a:spLocks noChangeShapeType="1"/>
            </p:cNvSpPr>
            <p:nvPr/>
          </p:nvSpPr>
          <p:spPr bwMode="auto">
            <a:xfrm flipH="1">
              <a:off x="2044870" y="4704902"/>
              <a:ext cx="4763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5" name="Line 197"/>
            <p:cNvSpPr>
              <a:spLocks noChangeShapeType="1"/>
            </p:cNvSpPr>
            <p:nvPr/>
          </p:nvSpPr>
          <p:spPr bwMode="auto">
            <a:xfrm flipH="1">
              <a:off x="2055983" y="4703315"/>
              <a:ext cx="3175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Line 198"/>
            <p:cNvSpPr>
              <a:spLocks noChangeShapeType="1"/>
            </p:cNvSpPr>
            <p:nvPr/>
          </p:nvSpPr>
          <p:spPr bwMode="auto">
            <a:xfrm flipH="1">
              <a:off x="2065508" y="4701727"/>
              <a:ext cx="6350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Line 199"/>
            <p:cNvSpPr>
              <a:spLocks noChangeShapeType="1"/>
            </p:cNvSpPr>
            <p:nvPr/>
          </p:nvSpPr>
          <p:spPr bwMode="auto">
            <a:xfrm flipH="1">
              <a:off x="2076620" y="4698552"/>
              <a:ext cx="6350" cy="7778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Line 200"/>
            <p:cNvSpPr>
              <a:spLocks noChangeShapeType="1"/>
            </p:cNvSpPr>
            <p:nvPr/>
          </p:nvSpPr>
          <p:spPr bwMode="auto">
            <a:xfrm flipH="1">
              <a:off x="2087733" y="469855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Line 201"/>
            <p:cNvSpPr>
              <a:spLocks noChangeShapeType="1"/>
            </p:cNvSpPr>
            <p:nvPr/>
          </p:nvSpPr>
          <p:spPr bwMode="auto">
            <a:xfrm flipH="1">
              <a:off x="2097258" y="4692202"/>
              <a:ext cx="1587" cy="793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0" name="Line 202"/>
            <p:cNvSpPr>
              <a:spLocks noChangeShapeType="1"/>
            </p:cNvSpPr>
            <p:nvPr/>
          </p:nvSpPr>
          <p:spPr bwMode="auto">
            <a:xfrm flipH="1">
              <a:off x="2106783" y="4692202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1" name="Line 203"/>
            <p:cNvSpPr>
              <a:spLocks noChangeShapeType="1"/>
            </p:cNvSpPr>
            <p:nvPr/>
          </p:nvSpPr>
          <p:spPr bwMode="auto">
            <a:xfrm flipH="1">
              <a:off x="2117895" y="4690615"/>
              <a:ext cx="1588" cy="77787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Line 204"/>
            <p:cNvSpPr>
              <a:spLocks noChangeShapeType="1"/>
            </p:cNvSpPr>
            <p:nvPr/>
          </p:nvSpPr>
          <p:spPr bwMode="auto">
            <a:xfrm flipH="1">
              <a:off x="2071064" y="4731896"/>
              <a:ext cx="1587" cy="7620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>
              <a:outerShdw dist="17961" dir="18900000" algn="ctr" rotWithShape="0">
                <a:srgbClr val="969696">
                  <a:alpha val="50000"/>
                </a:srgbClr>
              </a:outer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Freeform 205"/>
            <p:cNvSpPr>
              <a:spLocks/>
            </p:cNvSpPr>
            <p:nvPr/>
          </p:nvSpPr>
          <p:spPr bwMode="auto">
            <a:xfrm>
              <a:off x="1878183" y="4738240"/>
              <a:ext cx="79375" cy="61912"/>
            </a:xfrm>
            <a:custGeom>
              <a:avLst/>
              <a:gdLst/>
              <a:ahLst/>
              <a:cxnLst>
                <a:cxn ang="0">
                  <a:pos x="2" y="33"/>
                </a:cxn>
                <a:cxn ang="0">
                  <a:pos x="0" y="138"/>
                </a:cxn>
                <a:cxn ang="0">
                  <a:pos x="186" y="104"/>
                </a:cxn>
                <a:cxn ang="0">
                  <a:pos x="186" y="0"/>
                </a:cxn>
                <a:cxn ang="0">
                  <a:pos x="2" y="33"/>
                </a:cxn>
              </a:cxnLst>
              <a:rect l="0" t="0" r="r" b="b"/>
              <a:pathLst>
                <a:path w="186" h="138">
                  <a:moveTo>
                    <a:pt x="2" y="33"/>
                  </a:moveTo>
                  <a:lnTo>
                    <a:pt x="0" y="138"/>
                  </a:lnTo>
                  <a:lnTo>
                    <a:pt x="186" y="104"/>
                  </a:lnTo>
                  <a:lnTo>
                    <a:pt x="186" y="0"/>
                  </a:lnTo>
                  <a:lnTo>
                    <a:pt x="2" y="33"/>
                  </a:lnTo>
                  <a:close/>
                </a:path>
              </a:pathLst>
            </a:custGeom>
            <a:gradFill rotWithShape="1">
              <a:gsLst>
                <a:gs pos="0">
                  <a:srgbClr val="969696"/>
                </a:gs>
                <a:gs pos="100000">
                  <a:srgbClr val="969696">
                    <a:gamma/>
                    <a:shade val="75686"/>
                    <a:invGamma/>
                  </a:srgbClr>
                </a:gs>
              </a:gsLst>
              <a:lin ang="0" scaled="1"/>
            </a:gradFill>
            <a:ln w="317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prstShdw prst="shdw17" dist="17961" dir="13500000">
                <a:srgbClr val="969696">
                  <a:alpha val="50000"/>
                </a:srgbClr>
              </a:prstShdw>
            </a:effectLst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Line 206"/>
            <p:cNvSpPr>
              <a:spLocks noChangeShapeType="1"/>
            </p:cNvSpPr>
            <p:nvPr/>
          </p:nvSpPr>
          <p:spPr bwMode="auto">
            <a:xfrm flipH="1">
              <a:off x="1889295" y="4773165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Line 207"/>
            <p:cNvSpPr>
              <a:spLocks noChangeShapeType="1"/>
            </p:cNvSpPr>
            <p:nvPr/>
          </p:nvSpPr>
          <p:spPr bwMode="auto">
            <a:xfrm flipH="1">
              <a:off x="1951208" y="4758877"/>
              <a:ext cx="0" cy="1905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Line 208"/>
            <p:cNvSpPr>
              <a:spLocks noChangeShapeType="1"/>
            </p:cNvSpPr>
            <p:nvPr/>
          </p:nvSpPr>
          <p:spPr bwMode="auto">
            <a:xfrm flipH="1">
              <a:off x="1943270" y="4768402"/>
              <a:ext cx="0" cy="14288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Line 209"/>
            <p:cNvSpPr>
              <a:spLocks noChangeShapeType="1"/>
            </p:cNvSpPr>
            <p:nvPr/>
          </p:nvSpPr>
          <p:spPr bwMode="auto">
            <a:xfrm flipH="1">
              <a:off x="1898820" y="4781102"/>
              <a:ext cx="0" cy="12700"/>
            </a:xfrm>
            <a:prstGeom prst="line">
              <a:avLst/>
            </a:prstGeom>
            <a:noFill/>
            <a:ln w="9525">
              <a:solidFill>
                <a:srgbClr val="3399FF">
                  <a:alpha val="5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Line 210"/>
            <p:cNvSpPr>
              <a:spLocks noChangeShapeType="1"/>
            </p:cNvSpPr>
            <p:nvPr/>
          </p:nvSpPr>
          <p:spPr bwMode="auto">
            <a:xfrm flipV="1">
              <a:off x="1908345" y="4782690"/>
              <a:ext cx="25400" cy="6350"/>
            </a:xfrm>
            <a:prstGeom prst="line">
              <a:avLst/>
            </a:prstGeom>
            <a:noFill/>
            <a:ln w="9525">
              <a:solidFill>
                <a:srgbClr val="FFFF99">
                  <a:alpha val="45000"/>
                </a:srgb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 211"/>
            <p:cNvSpPr>
              <a:spLocks/>
            </p:cNvSpPr>
            <p:nvPr/>
          </p:nvSpPr>
          <p:spPr bwMode="auto">
            <a:xfrm>
              <a:off x="1714670" y="4752527"/>
              <a:ext cx="100013" cy="36513"/>
            </a:xfrm>
            <a:custGeom>
              <a:avLst/>
              <a:gdLst/>
              <a:ahLst/>
              <a:cxnLst>
                <a:cxn ang="0">
                  <a:pos x="0" y="20"/>
                </a:cxn>
                <a:cxn ang="0">
                  <a:pos x="1" y="38"/>
                </a:cxn>
                <a:cxn ang="0">
                  <a:pos x="116" y="19"/>
                </a:cxn>
                <a:cxn ang="0">
                  <a:pos x="116" y="0"/>
                </a:cxn>
                <a:cxn ang="0">
                  <a:pos x="0" y="20"/>
                </a:cxn>
              </a:cxnLst>
              <a:rect l="0" t="0" r="r" b="b"/>
              <a:pathLst>
                <a:path w="116" h="38">
                  <a:moveTo>
                    <a:pt x="0" y="20"/>
                  </a:moveTo>
                  <a:lnTo>
                    <a:pt x="1" y="38"/>
                  </a:lnTo>
                  <a:lnTo>
                    <a:pt x="116" y="19"/>
                  </a:lnTo>
                  <a:lnTo>
                    <a:pt x="116" y="0"/>
                  </a:lnTo>
                  <a:lnTo>
                    <a:pt x="0" y="20"/>
                  </a:lnTo>
                  <a:close/>
                </a:path>
              </a:pathLst>
            </a:custGeom>
            <a:gradFill rotWithShape="1">
              <a:gsLst>
                <a:gs pos="0">
                  <a:srgbClr val="C0C0C0">
                    <a:gamma/>
                    <a:tint val="60784"/>
                    <a:invGamma/>
                  </a:srgbClr>
                </a:gs>
                <a:gs pos="100000">
                  <a:srgbClr val="C0C0C0"/>
                </a:gs>
              </a:gsLst>
              <a:lin ang="0" scaled="1"/>
            </a:gradFill>
            <a:ln w="9525">
              <a:noFill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Line 212"/>
            <p:cNvSpPr>
              <a:spLocks noChangeShapeType="1"/>
            </p:cNvSpPr>
            <p:nvPr/>
          </p:nvSpPr>
          <p:spPr bwMode="auto">
            <a:xfrm flipV="1">
              <a:off x="1706733" y="4758877"/>
              <a:ext cx="112712" cy="22225"/>
            </a:xfrm>
            <a:prstGeom prst="line">
              <a:avLst/>
            </a:prstGeom>
            <a:noFill/>
            <a:ln w="3175">
              <a:solidFill>
                <a:srgbClr val="5F5F5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1" name="Group 150"/>
            <p:cNvGrpSpPr>
              <a:grpSpLocks/>
            </p:cNvGrpSpPr>
            <p:nvPr/>
          </p:nvGrpSpPr>
          <p:grpSpPr bwMode="auto">
            <a:xfrm>
              <a:off x="1598783" y="4144515"/>
              <a:ext cx="328612" cy="369887"/>
              <a:chOff x="685" y="3115"/>
              <a:chExt cx="207" cy="233"/>
            </a:xfrm>
          </p:grpSpPr>
          <p:sp>
            <p:nvSpPr>
              <p:cNvPr id="114" name="Freeform 215"/>
              <p:cNvSpPr>
                <a:spLocks/>
              </p:cNvSpPr>
              <p:nvPr/>
            </p:nvSpPr>
            <p:spPr bwMode="auto">
              <a:xfrm flipH="1">
                <a:off x="686" y="3115"/>
                <a:ext cx="206" cy="30"/>
              </a:xfrm>
              <a:custGeom>
                <a:avLst/>
                <a:gdLst>
                  <a:gd name="T0" fmla="*/ 1205 w 1205"/>
                  <a:gd name="T1" fmla="*/ 151 h 178"/>
                  <a:gd name="T2" fmla="*/ 964 w 1205"/>
                  <a:gd name="T3" fmla="*/ 178 h 178"/>
                  <a:gd name="T4" fmla="*/ 0 w 1205"/>
                  <a:gd name="T5" fmla="*/ 0 h 178"/>
                  <a:gd name="T6" fmla="*/ 1205 w 1205"/>
                  <a:gd name="T7" fmla="*/ 151 h 17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05"/>
                  <a:gd name="T13" fmla="*/ 0 h 178"/>
                  <a:gd name="T14" fmla="*/ 1205 w 1205"/>
                  <a:gd name="T15" fmla="*/ 178 h 17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05" h="178">
                    <a:moveTo>
                      <a:pt x="1205" y="151"/>
                    </a:moveTo>
                    <a:lnTo>
                      <a:pt x="964" y="178"/>
                    </a:lnTo>
                    <a:lnTo>
                      <a:pt x="0" y="0"/>
                    </a:lnTo>
                    <a:lnTo>
                      <a:pt x="1205" y="151"/>
                    </a:lnTo>
                    <a:close/>
                  </a:path>
                </a:pathLst>
              </a:custGeom>
              <a:solidFill>
                <a:srgbClr val="EAEAEA"/>
              </a:soli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5" name="Freeform 216"/>
              <p:cNvSpPr>
                <a:spLocks/>
              </p:cNvSpPr>
              <p:nvPr/>
            </p:nvSpPr>
            <p:spPr bwMode="auto">
              <a:xfrm flipH="1">
                <a:off x="685" y="3141"/>
                <a:ext cx="69" cy="207"/>
              </a:xfrm>
              <a:custGeom>
                <a:avLst/>
                <a:gdLst>
                  <a:gd name="T0" fmla="*/ 405 w 405"/>
                  <a:gd name="T1" fmla="*/ 0 h 1241"/>
                  <a:gd name="T2" fmla="*/ 389 w 405"/>
                  <a:gd name="T3" fmla="*/ 1000 h 1241"/>
                  <a:gd name="T4" fmla="*/ 133 w 405"/>
                  <a:gd name="T5" fmla="*/ 1241 h 1241"/>
                  <a:gd name="T6" fmla="*/ 0 w 405"/>
                  <a:gd name="T7" fmla="*/ 13 h 1241"/>
                  <a:gd name="T8" fmla="*/ 189 w 405"/>
                  <a:gd name="T9" fmla="*/ 24 h 1241"/>
                  <a:gd name="T10" fmla="*/ 405 w 405"/>
                  <a:gd name="T11" fmla="*/ 0 h 124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05"/>
                  <a:gd name="T19" fmla="*/ 0 h 1241"/>
                  <a:gd name="T20" fmla="*/ 405 w 405"/>
                  <a:gd name="T21" fmla="*/ 1241 h 124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05" h="1241">
                    <a:moveTo>
                      <a:pt x="405" y="0"/>
                    </a:moveTo>
                    <a:lnTo>
                      <a:pt x="389" y="1000"/>
                    </a:lnTo>
                    <a:lnTo>
                      <a:pt x="133" y="1241"/>
                    </a:lnTo>
                    <a:lnTo>
                      <a:pt x="0" y="13"/>
                    </a:lnTo>
                    <a:lnTo>
                      <a:pt x="189" y="24"/>
                    </a:lnTo>
                    <a:lnTo>
                      <a:pt x="405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CCCCCC"/>
                  </a:gs>
                  <a:gs pos="100000">
                    <a:srgbClr val="969696"/>
                  </a:gs>
                </a:gsLst>
                <a:lin ang="0" scaled="1"/>
              </a:gradFill>
              <a:ln w="9525">
                <a:solidFill>
                  <a:srgbClr val="96969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eaLnBrk="1" fontAlgn="auto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ko-KR" altLang="en-US" sz="1800" b="0" kern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02" name="Oval 217"/>
            <p:cNvSpPr>
              <a:spLocks noChangeArrowheads="1"/>
            </p:cNvSpPr>
            <p:nvPr/>
          </p:nvSpPr>
          <p:spPr bwMode="auto">
            <a:xfrm>
              <a:off x="1682920" y="4542977"/>
              <a:ext cx="298450" cy="93663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Oval 218"/>
            <p:cNvSpPr>
              <a:spLocks noChangeArrowheads="1"/>
            </p:cNvSpPr>
            <p:nvPr/>
          </p:nvSpPr>
          <p:spPr bwMode="auto">
            <a:xfrm>
              <a:off x="1682920" y="4536627"/>
              <a:ext cx="298450" cy="9207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EAEAEA"/>
                </a:gs>
              </a:gsLst>
              <a:lin ang="27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219"/>
            <p:cNvSpPr>
              <a:spLocks/>
            </p:cNvSpPr>
            <p:nvPr/>
          </p:nvSpPr>
          <p:spPr bwMode="auto">
            <a:xfrm flipH="1">
              <a:off x="1663870" y="4088952"/>
              <a:ext cx="436563" cy="511175"/>
            </a:xfrm>
            <a:custGeom>
              <a:avLst/>
              <a:gdLst>
                <a:gd name="T0" fmla="*/ 1602 w 1602"/>
                <a:gd name="T1" fmla="*/ 204 h 1734"/>
                <a:gd name="T2" fmla="*/ 5 w 1602"/>
                <a:gd name="T3" fmla="*/ 0 h 1734"/>
                <a:gd name="T4" fmla="*/ 0 w 1602"/>
                <a:gd name="T5" fmla="*/ 1488 h 1734"/>
                <a:gd name="T6" fmla="*/ 1597 w 1602"/>
                <a:gd name="T7" fmla="*/ 1734 h 1734"/>
                <a:gd name="T8" fmla="*/ 1602 w 1602"/>
                <a:gd name="T9" fmla="*/ 204 h 17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02"/>
                <a:gd name="T16" fmla="*/ 0 h 1734"/>
                <a:gd name="T17" fmla="*/ 1602 w 1602"/>
                <a:gd name="T18" fmla="*/ 1734 h 17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02" h="1734">
                  <a:moveTo>
                    <a:pt x="1602" y="204"/>
                  </a:moveTo>
                  <a:lnTo>
                    <a:pt x="5" y="0"/>
                  </a:lnTo>
                  <a:lnTo>
                    <a:pt x="0" y="1488"/>
                  </a:lnTo>
                  <a:lnTo>
                    <a:pt x="1597" y="1734"/>
                  </a:lnTo>
                  <a:lnTo>
                    <a:pt x="1602" y="204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Freeform 220"/>
            <p:cNvSpPr>
              <a:spLocks/>
            </p:cNvSpPr>
            <p:nvPr/>
          </p:nvSpPr>
          <p:spPr bwMode="auto">
            <a:xfrm flipH="1">
              <a:off x="1722608" y="4503290"/>
              <a:ext cx="358775" cy="96837"/>
            </a:xfrm>
            <a:custGeom>
              <a:avLst/>
              <a:gdLst>
                <a:gd name="T0" fmla="*/ 1327 w 1330"/>
                <a:gd name="T1" fmla="*/ 200 h 330"/>
                <a:gd name="T2" fmla="*/ 0 w 1330"/>
                <a:gd name="T3" fmla="*/ 0 h 330"/>
                <a:gd name="T4" fmla="*/ 0 w 1330"/>
                <a:gd name="T5" fmla="*/ 115 h 330"/>
                <a:gd name="T6" fmla="*/ 1330 w 1330"/>
                <a:gd name="T7" fmla="*/ 330 h 330"/>
                <a:gd name="T8" fmla="*/ 1327 w 1330"/>
                <a:gd name="T9" fmla="*/ 200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30"/>
                <a:gd name="T16" fmla="*/ 0 h 330"/>
                <a:gd name="T17" fmla="*/ 1330 w 1330"/>
                <a:gd name="T18" fmla="*/ 330 h 3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30" h="330">
                  <a:moveTo>
                    <a:pt x="1327" y="200"/>
                  </a:moveTo>
                  <a:lnTo>
                    <a:pt x="0" y="0"/>
                  </a:lnTo>
                  <a:lnTo>
                    <a:pt x="0" y="115"/>
                  </a:lnTo>
                  <a:lnTo>
                    <a:pt x="1330" y="330"/>
                  </a:lnTo>
                  <a:lnTo>
                    <a:pt x="1327" y="200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Freeform 221"/>
            <p:cNvSpPr>
              <a:spLocks/>
            </p:cNvSpPr>
            <p:nvPr/>
          </p:nvSpPr>
          <p:spPr bwMode="auto">
            <a:xfrm flipH="1">
              <a:off x="1651170" y="4147690"/>
              <a:ext cx="15875" cy="452437"/>
            </a:xfrm>
            <a:custGeom>
              <a:avLst/>
              <a:gdLst>
                <a:gd name="T0" fmla="*/ 4 w 56"/>
                <a:gd name="T1" fmla="*/ 16 h 1536"/>
                <a:gd name="T2" fmla="*/ 56 w 56"/>
                <a:gd name="T3" fmla="*/ 0 h 1536"/>
                <a:gd name="T4" fmla="*/ 46 w 56"/>
                <a:gd name="T5" fmla="*/ 1513 h 1536"/>
                <a:gd name="T6" fmla="*/ 0 w 56"/>
                <a:gd name="T7" fmla="*/ 1536 h 1536"/>
                <a:gd name="T8" fmla="*/ 4 w 56"/>
                <a:gd name="T9" fmla="*/ 16 h 15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1536"/>
                <a:gd name="T17" fmla="*/ 56 w 56"/>
                <a:gd name="T18" fmla="*/ 1536 h 1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1536">
                  <a:moveTo>
                    <a:pt x="4" y="16"/>
                  </a:moveTo>
                  <a:lnTo>
                    <a:pt x="56" y="0"/>
                  </a:lnTo>
                  <a:lnTo>
                    <a:pt x="46" y="1513"/>
                  </a:lnTo>
                  <a:lnTo>
                    <a:pt x="0" y="1536"/>
                  </a:lnTo>
                  <a:lnTo>
                    <a:pt x="4" y="16"/>
                  </a:lnTo>
                  <a:close/>
                </a:path>
              </a:pathLst>
            </a:custGeom>
            <a:gradFill rotWithShape="1">
              <a:gsLst>
                <a:gs pos="0">
                  <a:srgbClr val="777777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Oval 222"/>
            <p:cNvSpPr>
              <a:spLocks noChangeArrowheads="1"/>
            </p:cNvSpPr>
            <p:nvPr/>
          </p:nvSpPr>
          <p:spPr bwMode="auto">
            <a:xfrm>
              <a:off x="2049633" y="4511227"/>
              <a:ext cx="12700" cy="26988"/>
            </a:xfrm>
            <a:prstGeom prst="ellipse">
              <a:avLst/>
            </a:prstGeom>
            <a:solidFill>
              <a:srgbClr val="777777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Oval 223"/>
            <p:cNvSpPr>
              <a:spLocks noChangeArrowheads="1"/>
            </p:cNvSpPr>
            <p:nvPr/>
          </p:nvSpPr>
          <p:spPr bwMode="auto">
            <a:xfrm>
              <a:off x="2025820" y="4517577"/>
              <a:ext cx="11113" cy="2222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Oval 224"/>
            <p:cNvSpPr>
              <a:spLocks noChangeArrowheads="1"/>
            </p:cNvSpPr>
            <p:nvPr/>
          </p:nvSpPr>
          <p:spPr bwMode="auto">
            <a:xfrm>
              <a:off x="1943270" y="4538215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Oval 225"/>
            <p:cNvSpPr>
              <a:spLocks noChangeArrowheads="1"/>
            </p:cNvSpPr>
            <p:nvPr/>
          </p:nvSpPr>
          <p:spPr bwMode="auto">
            <a:xfrm>
              <a:off x="1917870" y="4542977"/>
              <a:ext cx="12700" cy="17463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Oval 226"/>
            <p:cNvSpPr>
              <a:spLocks noChangeArrowheads="1"/>
            </p:cNvSpPr>
            <p:nvPr/>
          </p:nvSpPr>
          <p:spPr bwMode="auto">
            <a:xfrm>
              <a:off x="1889295" y="4547740"/>
              <a:ext cx="14288" cy="15875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Freeform 227"/>
            <p:cNvSpPr>
              <a:spLocks/>
            </p:cNvSpPr>
            <p:nvPr/>
          </p:nvSpPr>
          <p:spPr bwMode="auto">
            <a:xfrm flipH="1">
              <a:off x="1705145" y="4139752"/>
              <a:ext cx="361950" cy="401638"/>
            </a:xfrm>
            <a:custGeom>
              <a:avLst/>
              <a:gdLst>
                <a:gd name="T0" fmla="*/ 1330 w 1345"/>
                <a:gd name="T1" fmla="*/ 167 h 1366"/>
                <a:gd name="T2" fmla="*/ 0 w 1345"/>
                <a:gd name="T3" fmla="*/ 0 h 1366"/>
                <a:gd name="T4" fmla="*/ 0 w 1345"/>
                <a:gd name="T5" fmla="*/ 1157 h 1366"/>
                <a:gd name="T6" fmla="*/ 1345 w 1345"/>
                <a:gd name="T7" fmla="*/ 1366 h 1366"/>
                <a:gd name="T8" fmla="*/ 1330 w 1345"/>
                <a:gd name="T9" fmla="*/ 167 h 13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45"/>
                <a:gd name="T16" fmla="*/ 0 h 1366"/>
                <a:gd name="T17" fmla="*/ 1345 w 1345"/>
                <a:gd name="T18" fmla="*/ 1366 h 13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45" h="1366">
                  <a:moveTo>
                    <a:pt x="1330" y="167"/>
                  </a:moveTo>
                  <a:lnTo>
                    <a:pt x="0" y="0"/>
                  </a:lnTo>
                  <a:lnTo>
                    <a:pt x="0" y="1157"/>
                  </a:lnTo>
                  <a:lnTo>
                    <a:pt x="1345" y="1366"/>
                  </a:lnTo>
                  <a:lnTo>
                    <a:pt x="1330" y="167"/>
                  </a:lnTo>
                  <a:close/>
                </a:path>
              </a:pathLst>
            </a:custGeom>
            <a:gradFill rotWithShape="1">
              <a:gsLst>
                <a:gs pos="0">
                  <a:srgbClr val="C0C0C0"/>
                </a:gs>
                <a:gs pos="100000">
                  <a:srgbClr val="4D4D4D"/>
                </a:gs>
              </a:gsLst>
              <a:lin ang="5400000" scaled="1"/>
            </a:gradFill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kern="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Freeform 228"/>
            <p:cNvSpPr>
              <a:spLocks/>
            </p:cNvSpPr>
            <p:nvPr/>
          </p:nvSpPr>
          <p:spPr bwMode="auto">
            <a:xfrm flipH="1">
              <a:off x="1651170" y="4087365"/>
              <a:ext cx="447675" cy="63500"/>
            </a:xfrm>
            <a:custGeom>
              <a:avLst/>
              <a:gdLst>
                <a:gd name="T0" fmla="*/ 0 w 1660"/>
                <a:gd name="T1" fmla="*/ 10 h 214"/>
                <a:gd name="T2" fmla="*/ 68 w 1660"/>
                <a:gd name="T3" fmla="*/ 0 h 214"/>
                <a:gd name="T4" fmla="*/ 1660 w 1660"/>
                <a:gd name="T5" fmla="*/ 199 h 214"/>
                <a:gd name="T6" fmla="*/ 1613 w 1660"/>
                <a:gd name="T7" fmla="*/ 214 h 214"/>
                <a:gd name="T8" fmla="*/ 0 w 1660"/>
                <a:gd name="T9" fmla="*/ 1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0"/>
                <a:gd name="T16" fmla="*/ 0 h 214"/>
                <a:gd name="T17" fmla="*/ 1660 w 1660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0" h="214">
                  <a:moveTo>
                    <a:pt x="0" y="10"/>
                  </a:moveTo>
                  <a:lnTo>
                    <a:pt x="68" y="0"/>
                  </a:lnTo>
                  <a:lnTo>
                    <a:pt x="1660" y="199"/>
                  </a:lnTo>
                  <a:lnTo>
                    <a:pt x="1613" y="214"/>
                  </a:lnTo>
                  <a:lnTo>
                    <a:pt x="0" y="10"/>
                  </a:lnTo>
                  <a:close/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</p:spPr>
          <p:txBody>
            <a:bodyPr/>
            <a:lstStyle/>
            <a:p>
              <a:pPr eaLnBrk="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ko-KR" altLang="en-US" sz="1800" b="0" kern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345449" y="85711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TTL=3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952212" y="731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TTL=3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097617" y="99964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TTL=2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2590613" y="272835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TTL=1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3840477" y="376635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TTL=0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8" name="그림 1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832" y="4220821"/>
            <a:ext cx="790303" cy="96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8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216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TTL </a:t>
            </a:r>
            <a:r>
              <a:rPr lang="ko-KR" altLang="en-US" sz="2400" b="1" dirty="0">
                <a:solidFill>
                  <a:srgbClr val="333333"/>
                </a:solidFill>
                <a:latin typeface="Times New Roman" panose="02020603050405020304" pitchFamily="18" charset="0"/>
                <a:ea typeface="함초롬바탕" panose="02030504000101010101"/>
                <a:cs typeface="Times New Roman" panose="02020603050405020304" pitchFamily="18" charset="0"/>
              </a:rPr>
              <a:t>값 변경 </a:t>
            </a:r>
            <a:endParaRPr lang="en-US" altLang="ko-KR" sz="2400" b="1" dirty="0">
              <a:solidFill>
                <a:srgbClr val="333333"/>
              </a:solidFill>
              <a:latin typeface="Times New Roman" panose="02020603050405020304" pitchFamily="18" charset="0"/>
              <a:ea typeface="함초롬바탕" panose="02030504000101010101"/>
              <a:cs typeface="Times New Roman" panose="02020603050405020304" pitchFamily="18" charset="0"/>
            </a:endParaRPr>
          </a:p>
          <a:p>
            <a:pPr marL="179388">
              <a:lnSpc>
                <a:spcPct val="150000"/>
              </a:lnSpc>
            </a:pP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HKEY_LOCAL_MACHINE \SYSTEM\</a:t>
            </a:r>
            <a:r>
              <a:rPr lang="en-US" altLang="ko-KR" sz="17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CurrentControlSet</a:t>
            </a: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\Services\</a:t>
            </a:r>
            <a:r>
              <a:rPr lang="en-US" altLang="ko-KR" sz="1700" dirty="0" err="1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Tcpip</a:t>
            </a:r>
            <a:r>
              <a:rPr lang="en-US" altLang="ko-KR" sz="17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\Parameters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altLang="ko-KR" sz="17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DefaultTTL</a:t>
            </a: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Type: REG_DWORD</a:t>
            </a:r>
            <a:b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7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Range: 1-255</a:t>
            </a:r>
            <a:endParaRPr lang="ko-KR" altLang="en-US" sz="17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548" y="2332282"/>
            <a:ext cx="6083367" cy="4083703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55623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58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66498" y="656676"/>
            <a:ext cx="7700854" cy="3366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show interface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interfaces 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TTL </a:t>
            </a:r>
            <a:r>
              <a: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설정 변경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netsh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ipv4 set global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defaultcurhoplimit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=64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C:\&gt;netsh interface ipv4 show global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21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6855515" y="6415985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59</a:t>
            </a:fld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521293" y="362627"/>
            <a:ext cx="79965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smtClean="0">
                <a:solidFill>
                  <a:srgbClr val="333333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400" b="1" dirty="0" smtClean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 checksum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62B329FB-1E67-9B6A-2784-8A0A2B3E6481}"/>
              </a:ext>
            </a:extLst>
          </p:cNvPr>
          <p:cNvSpPr/>
          <p:nvPr/>
        </p:nvSpPr>
        <p:spPr>
          <a:xfrm>
            <a:off x="678060" y="1050877"/>
            <a:ext cx="8234855" cy="29719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헤더의 오류를 검증하기 위해 사용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계상방식은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version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 값부터 마지막 필드인 목적지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6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필드값까지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모두 더함</a:t>
            </a: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- Version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~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목적지 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 Checksum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필드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제외</a:t>
            </a: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) </a:t>
            </a: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pPr marL="0" lvl="1">
              <a:lnSpc>
                <a:spcPct val="200000"/>
              </a:lnSpc>
            </a:pPr>
            <a:endParaRPr lang="en-US" altLang="ko-KR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2238025E-1F82-DABD-D65A-12B7F5936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93" y="2905965"/>
            <a:ext cx="4520442" cy="320701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4C03B6-4573-2566-BB06-74557EF773FF}"/>
              </a:ext>
            </a:extLst>
          </p:cNvPr>
          <p:cNvSpPr txBox="1"/>
          <p:nvPr/>
        </p:nvSpPr>
        <p:spPr>
          <a:xfrm>
            <a:off x="5198502" y="2726424"/>
            <a:ext cx="35855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Version/</a:t>
            </a:r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ToS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4500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Total Length 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0040</a:t>
            </a:r>
          </a:p>
          <a:p>
            <a:r>
              <a:rPr lang="en-US" altLang="ko-KR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ID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1042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Flags 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4000</a:t>
            </a:r>
          </a:p>
          <a:p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TTL/Protocol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fe06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SourceIP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0a28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+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db2a </a:t>
            </a:r>
          </a:p>
          <a:p>
            <a:r>
              <a:rPr lang="en-US" altLang="ko-KR" sz="1800" dirty="0" err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DestinationIP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: 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0a28</a:t>
            </a:r>
            <a:r>
              <a:rPr lang="en-US" altLang="ko-KR" sz="18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+</a:t>
            </a:r>
            <a:r>
              <a:rPr lang="en-US" altLang="ko-KR" sz="1800" dirty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c9e1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4536B7-9A89-91AC-FAB6-38059672A0E2}"/>
              </a:ext>
            </a:extLst>
          </p:cNvPr>
          <p:cNvSpPr txBox="1"/>
          <p:nvPr/>
        </p:nvSpPr>
        <p:spPr>
          <a:xfrm>
            <a:off x="5346778" y="5492655"/>
            <a:ext cx="36826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4ce6 = 0100 1100 1110 0110 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(2</a:t>
            </a:r>
            <a:r>
              <a:rPr lang="ko-KR" altLang="en-US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진화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1011 0011 0001 1001 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(1</a:t>
            </a:r>
            <a:r>
              <a:rPr lang="ko-KR" altLang="en-US" sz="14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의보수</a:t>
            </a:r>
            <a:r>
              <a:rPr lang="en-US" altLang="ko-KR" sz="1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= 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B319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AFE044C9-3279-20AF-4AAD-03092374C015}"/>
              </a:ext>
            </a:extLst>
          </p:cNvPr>
          <p:cNvCxnSpPr>
            <a:cxnSpLocks/>
          </p:cNvCxnSpPr>
          <p:nvPr/>
        </p:nvCxnSpPr>
        <p:spPr>
          <a:xfrm>
            <a:off x="5198502" y="4757749"/>
            <a:ext cx="26857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794B2F1F-0E37-A701-B14A-9D14A03A52CB}"/>
              </a:ext>
            </a:extLst>
          </p:cNvPr>
          <p:cNvSpPr txBox="1"/>
          <p:nvPr/>
        </p:nvSpPr>
        <p:spPr>
          <a:xfrm>
            <a:off x="6903509" y="47409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4ce3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92894D59-C7B7-F88B-7CE6-16CAC0C71C9E}"/>
              </a:ext>
            </a:extLst>
          </p:cNvPr>
          <p:cNvSpPr txBox="1"/>
          <p:nvPr/>
        </p:nvSpPr>
        <p:spPr>
          <a:xfrm>
            <a:off x="5346778" y="5034748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+ 4ce3  = 4ce6</a:t>
            </a:r>
            <a:endParaRPr lang="ko-KR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A05333F1-5792-7323-8F36-A5DA93068B48}"/>
              </a:ext>
            </a:extLst>
          </p:cNvPr>
          <p:cNvSpPr/>
          <p:nvPr/>
        </p:nvSpPr>
        <p:spPr>
          <a:xfrm>
            <a:off x="1958009" y="4509473"/>
            <a:ext cx="556591" cy="142040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xmlns="" id="{F190D64A-08CB-7D85-7E1A-C78CC3360C91}"/>
              </a:ext>
            </a:extLst>
          </p:cNvPr>
          <p:cNvCxnSpPr>
            <a:stCxn id="16" idx="3"/>
          </p:cNvCxnSpPr>
          <p:nvPr/>
        </p:nvCxnSpPr>
        <p:spPr>
          <a:xfrm>
            <a:off x="2514600" y="4580493"/>
            <a:ext cx="3429000" cy="1671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53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7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562943"/>
              </p:ext>
            </p:extLst>
          </p:nvPr>
        </p:nvGraphicFramePr>
        <p:xfrm>
          <a:off x="1474788" y="10763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1062038" y="20002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1055688" y="12636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5079" name="Rectangle 23"/>
          <p:cNvSpPr>
            <a:spLocks noChangeArrowheads="1"/>
          </p:cNvSpPr>
          <p:nvPr/>
        </p:nvSpPr>
        <p:spPr bwMode="auto">
          <a:xfrm>
            <a:off x="1062038" y="27495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1062038" y="3498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5081" name="Rectangle 25"/>
          <p:cNvSpPr>
            <a:spLocks noChangeArrowheads="1"/>
          </p:cNvSpPr>
          <p:nvPr/>
        </p:nvSpPr>
        <p:spPr bwMode="auto">
          <a:xfrm>
            <a:off x="1062038" y="4248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5082" name="Rectangle 26"/>
          <p:cNvSpPr>
            <a:spLocks noChangeArrowheads="1"/>
          </p:cNvSpPr>
          <p:nvPr/>
        </p:nvSpPr>
        <p:spPr bwMode="auto">
          <a:xfrm>
            <a:off x="1062038" y="5010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5083" name="Rectangle 27"/>
          <p:cNvSpPr>
            <a:spLocks noChangeArrowheads="1"/>
          </p:cNvSpPr>
          <p:nvPr/>
        </p:nvSpPr>
        <p:spPr bwMode="auto">
          <a:xfrm>
            <a:off x="1062038" y="5772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5084" name="AutoShape 28"/>
          <p:cNvSpPr>
            <a:spLocks noChangeArrowheads="1"/>
          </p:cNvSpPr>
          <p:nvPr/>
        </p:nvSpPr>
        <p:spPr bwMode="auto">
          <a:xfrm rot="5400000">
            <a:off x="3892550" y="2671763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5085" name="Rectangle 29"/>
          <p:cNvSpPr>
            <a:spLocks noChangeArrowheads="1"/>
          </p:cNvSpPr>
          <p:nvPr/>
        </p:nvSpPr>
        <p:spPr bwMode="auto">
          <a:xfrm>
            <a:off x="4842342" y="2332038"/>
            <a:ext cx="3772739" cy="1280738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End-to-End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호스트 사이에서 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Application(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서비스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연결설정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개시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),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en-US" altLang="ko-KR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426743" y="242093"/>
            <a:ext cx="6448425" cy="3730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  Layer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528952" y="6471677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4355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88874" y="6446961"/>
            <a:ext cx="20574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56D0103-6D24-4F29-8044-14A04255D2BF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ko-KR" sz="1000" b="0" dirty="0">
              <a:latin typeface="굴림" charset="-127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98203" y="389320"/>
            <a:ext cx="8229600" cy="557048"/>
          </a:xfrm>
        </p:spPr>
        <p:txBody>
          <a:bodyPr>
            <a:normAutofit/>
          </a:bodyPr>
          <a:lstStyle/>
          <a:p>
            <a:pPr algn="l"/>
            <a:r>
              <a:rPr lang="en-US" altLang="ko-KR" sz="3100" dirty="0" smtClean="0">
                <a:latin typeface="Times New Roman" pitchFamily="18" charset="0"/>
                <a:ea typeface="굴림" charset="-127"/>
                <a:cs typeface="Times New Roman" pitchFamily="18" charset="0"/>
              </a:rPr>
              <a:t>4) </a:t>
            </a:r>
            <a:r>
              <a:rPr lang="en-US" altLang="ko-KR" sz="31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ICMP(Internet Control Message Protocol)</a:t>
            </a:r>
            <a:endParaRPr lang="ko-KR" altLang="en-US" sz="3100" dirty="0">
              <a:ea typeface="굴림" charset="-127"/>
            </a:endParaRPr>
          </a:p>
        </p:txBody>
      </p:sp>
      <p:sp>
        <p:nvSpPr>
          <p:cNvPr id="146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24166" y="998592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송신시스템과 수신시스템 사이의 </a:t>
            </a:r>
            <a:r>
              <a:rPr lang="ko-KR" altLang="en-US" sz="17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최적의 경로를 통해 전달하는 것이 주된 목적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신뢰성이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없고 비연결형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 Protocol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에러 발생 원인이나 진단 기능 및 상황 정보를 지원하지 않음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	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 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ICMP Protocol Support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(</a:t>
            </a:r>
            <a:r>
              <a:rPr lang="en-US" altLang="ko-KR" sz="17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IP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의 단점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보완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  <a:sym typeface="Wingdings" pitchFamily="2" charset="2"/>
              </a:rPr>
              <a:t>)</a:t>
            </a:r>
            <a:endParaRPr lang="en-US" altLang="ko-KR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4628" y="3613494"/>
            <a:ext cx="7007317" cy="2729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41954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5344786F-621D-4250-9DF3-2DB09CC5095E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ko-KR" sz="1000" b="0" dirty="0">
              <a:latin typeface="굴림" charset="-127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28650" y="508000"/>
            <a:ext cx="7886700" cy="79057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2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600" dirty="0">
                <a:latin typeface="Times New Roman" panose="02020603050405020304" pitchFamily="18" charset="0"/>
                <a:ea typeface="굴림" charset="-127"/>
                <a:cs typeface="Times New Roman" panose="02020603050405020304" pitchFamily="18" charset="0"/>
              </a:rPr>
              <a:t>ICMP</a:t>
            </a:r>
            <a:r>
              <a:rPr lang="en-US" altLang="ko-KR" sz="2600" dirty="0">
                <a:ea typeface="굴림" charset="-127"/>
              </a:rPr>
              <a:t> </a:t>
            </a:r>
            <a:r>
              <a:rPr lang="ko-KR" altLang="en-US" sz="2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 종류 </a:t>
            </a:r>
          </a:p>
        </p:txBody>
      </p:sp>
      <p:sp>
        <p:nvSpPr>
          <p:cNvPr id="14848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745435" y="1454150"/>
            <a:ext cx="7886700" cy="4351338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오류 보고 메시지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(Error Reporting Massage)</a:t>
            </a:r>
          </a:p>
          <a:p>
            <a:pPr lvl="1" indent="0">
              <a:lnSpc>
                <a:spcPct val="150000"/>
              </a:lnSpc>
              <a:buNone/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IP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 처리 도중 발생한 문제 보고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2" indent="0">
              <a:lnSpc>
                <a:spcPct val="150000"/>
              </a:lnSpc>
            </a:pPr>
            <a:endParaRPr lang="ko-KR" altLang="en-US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질의 메시지 </a:t>
            </a:r>
            <a:r>
              <a:rPr lang="en-US" altLang="ko-KR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(Query Massage)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다른 호스트로부터 특정 정보 획득</a:t>
            </a:r>
            <a:endParaRPr lang="en-US" altLang="ko-KR" sz="18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-  </a:t>
            </a:r>
            <a:r>
              <a:rPr lang="ko-KR" altLang="en-US" sz="1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네트워크 문제 진단 </a:t>
            </a: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endParaRPr lang="ko-KR" altLang="en-US" sz="2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ko-KR" altLang="en-US" sz="2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195866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E5D89EE-9E22-407B-95A3-1B0630DC8315}" type="slidenum">
              <a:rPr lang="ko-KR" altLang="en-US" sz="1000" b="0">
                <a:latin typeface="굴림" charset="-127"/>
              </a:rPr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ko-KR" sz="1000" b="0">
              <a:latin typeface="굴림" charset="-127"/>
            </a:endParaRPr>
          </a:p>
        </p:txBody>
      </p:sp>
      <p:sp>
        <p:nvSpPr>
          <p:cNvPr id="1525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0"/>
            <a:ext cx="8229600" cy="882650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sz="3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5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Header </a:t>
            </a:r>
            <a:endParaRPr lang="ko-KR" altLang="en-US" sz="24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5258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04913" y="3551238"/>
            <a:ext cx="7939087" cy="29956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총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8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Byte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구성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Type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업무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즉 어떠한 용도로 사용되는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나타냄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Code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 Type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세부 내용을 나타내며 이 부분은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Type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과 조합을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이루어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메시지의 목적과 용도를 나타냄</a:t>
            </a:r>
          </a:p>
          <a:p>
            <a:pPr>
              <a:lnSpc>
                <a:spcPct val="100000"/>
              </a:lnSpc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Checksum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en-US" altLang="ko-KR" sz="17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ICMP</a:t>
            </a:r>
            <a:r>
              <a:rPr lang="en-US" altLang="ko-KR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7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메시지의 이상 </a:t>
            </a:r>
            <a:r>
              <a:rPr lang="ko-KR" altLang="en-US" sz="17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유무 판단 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pic>
        <p:nvPicPr>
          <p:cNvPr id="15258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90" y="882595"/>
            <a:ext cx="7513481" cy="2407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38903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A4CF0C50-D5F8-4845-BF33-B97F3E2A26FF}" type="slidenum">
              <a:rPr lang="ko-KR" altLang="en-US" sz="1000" b="0">
                <a:latin typeface="굴림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ko-KR" sz="1000" b="0">
              <a:latin typeface="굴림" charset="-127"/>
            </a:endParaRPr>
          </a:p>
        </p:txBody>
      </p:sp>
      <p:sp>
        <p:nvSpPr>
          <p:cNvPr id="15565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5575"/>
            <a:ext cx="8189913" cy="841375"/>
          </a:xfrm>
        </p:spPr>
        <p:txBody>
          <a:bodyPr>
            <a:normAutofit/>
          </a:bodyPr>
          <a:lstStyle/>
          <a:p>
            <a:pPr algn="l"/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Code</a:t>
            </a:r>
          </a:p>
        </p:txBody>
      </p:sp>
      <p:graphicFrame>
        <p:nvGraphicFramePr>
          <p:cNvPr id="594078" name="Group 158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711200" y="1095375"/>
          <a:ext cx="8434012" cy="5314621"/>
        </p:xfrm>
        <a:graphic>
          <a:graphicData uri="http://schemas.openxmlformats.org/drawingml/2006/table">
            <a:tbl>
              <a:tblPr/>
              <a:tblGrid>
                <a:gridCol w="787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3558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99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0121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002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217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Type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Code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Query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17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Echo Reply (ping reply)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1725">
                <a:tc rowSpan="7"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9" marB="4571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Destination unreachable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674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Network unreachable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지정된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Network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이 없을 경우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생성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67476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Host unreachable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마지막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호스트와 통신 불가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927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Protocol unreachable </a:t>
                      </a: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–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호스트가 생성하며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IP 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헤더의 프로토콜 필드로 식별된 상위 프로토콜을 사용할 수 없을 경우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1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Port unreachable –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호스트가 생성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927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Fragmentation needed for DE = 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– </a:t>
                      </a: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MTU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크기보다 데이터그램이 커서 전달할 수 없을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ts val="1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경우 라우터에서 생성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217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Source Route Failed</a:t>
                      </a: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marT="45719" marB="45719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37001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슬라이드 번호 개체 틀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1pPr>
            <a:lvl2pPr marL="742950" indent="-28575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2pPr>
            <a:lvl3pPr marL="11430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3pPr>
            <a:lvl4pPr marL="16002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4pPr>
            <a:lvl5pPr marL="2057400" indent="-228600">
              <a:lnSpc>
                <a:spcPct val="70000"/>
              </a:lnSpc>
              <a:spcBef>
                <a:spcPct val="60000"/>
              </a:spcBef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5pPr>
            <a:lvl6pPr marL="25146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6pPr>
            <a:lvl7pPr marL="29718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7pPr>
            <a:lvl8pPr marL="34290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8pPr>
            <a:lvl9pPr marL="3886200" indent="-228600" eaLnBrk="0" fontAlgn="base" hangingPunct="0">
              <a:lnSpc>
                <a:spcPct val="70000"/>
              </a:lnSpc>
              <a:spcBef>
                <a:spcPct val="60000"/>
              </a:spcBef>
              <a:spcAft>
                <a:spcPct val="0"/>
              </a:spcAft>
              <a:buClr>
                <a:srgbClr val="D60093"/>
              </a:buClr>
              <a:buSzPct val="65000"/>
              <a:buFont typeface="Wingdings" pitchFamily="2" charset="2"/>
              <a:buChar char="l"/>
              <a:defRPr sz="2400" b="1">
                <a:solidFill>
                  <a:schemeClr val="tx1"/>
                </a:solidFill>
                <a:latin typeface="Arial Narrow" pitchFamily="34" charset="0"/>
                <a:ea typeface="굴림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E2612B59-64E5-4786-AB6A-553DECFE383C}" type="slidenum">
              <a:rPr lang="ko-KR" altLang="en-US" sz="1000" b="0">
                <a:latin typeface="굴림" charset="-127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ko-KR" sz="1000" b="0">
              <a:latin typeface="굴림" charset="-127"/>
            </a:endParaRPr>
          </a:p>
        </p:txBody>
      </p:sp>
      <p:graphicFrame>
        <p:nvGraphicFramePr>
          <p:cNvPr id="599217" name="Group 177"/>
          <p:cNvGraphicFramePr>
            <a:graphicFrameLocks noGrp="1"/>
          </p:cNvGraphicFramePr>
          <p:nvPr>
            <p:ph idx="4294967295"/>
            <p:extLst/>
          </p:nvPr>
        </p:nvGraphicFramePr>
        <p:xfrm>
          <a:off x="342071" y="1252606"/>
          <a:ext cx="8238204" cy="4987922"/>
        </p:xfrm>
        <a:graphic>
          <a:graphicData uri="http://schemas.openxmlformats.org/drawingml/2006/table">
            <a:tbl>
              <a:tblPr/>
              <a:tblGrid>
                <a:gridCol w="7689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61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81894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725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86163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712561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Code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Description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Query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Error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Source quench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7177">
                <a:tc rowSpan="5"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network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71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host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1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type of service and network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1256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Redirect for type of service and host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Echo request (ping </a:t>
                      </a:r>
                      <a:r>
                        <a:rPr kumimoji="0" lang="ko-KR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요청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Router advertisement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07177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0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Router solicitation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굴림" panose="020B0600000101010101" pitchFamily="50" charset="-127"/>
                          <a:cs typeface="Times New Roman" pitchFamily="18" charset="0"/>
                        </a:rPr>
                        <a:t>*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buSzPct val="70000"/>
                        <a:defRPr sz="2000" b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defRPr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60000"/>
                        </a:spcBef>
                        <a:spcAft>
                          <a:spcPct val="0"/>
                        </a:spcAft>
                        <a:buClr>
                          <a:srgbClr val="D60093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굴림" panose="020B0600000101010101" pitchFamily="50" charset="-127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799" y="155246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❸</a:t>
            </a:r>
            <a:r>
              <a:rPr lang="en-US" altLang="ko-KR" sz="28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800" dirty="0">
                <a:latin typeface="Times New Roman" pitchFamily="18" charset="0"/>
                <a:ea typeface="굴림" charset="-127"/>
                <a:cs typeface="Times New Roman" pitchFamily="18" charset="0"/>
              </a:rPr>
              <a:t>ICMP Code</a:t>
            </a:r>
          </a:p>
        </p:txBody>
      </p:sp>
    </p:spTree>
    <p:extLst>
      <p:ext uri="{BB962C8B-B14F-4D97-AF65-F5344CB8AC3E}">
        <p14:creationId xmlns:p14="http://schemas.microsoft.com/office/powerpoint/2010/main" val="314170619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209E9-2AE8-42A0-AB53-D13299BB30AF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62758" y="1124257"/>
          <a:ext cx="8744609" cy="52081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3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3063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15264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064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타입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 이름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설명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412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 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Unreachable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 도착 불가 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패킷을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라우팅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할 수 없거나 호스트가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패킷을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전달할 수 없을 때 해당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패킷은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전달이 불가하다고 판단한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라우터나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호스트가 폐기하고 출발지 호스트에 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‘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목적지도착불가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’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메시지를 전달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52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 Quench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발신지 억제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</a:p>
                    <a:p>
                      <a:pPr algn="ctr" latinLnBrk="1"/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송신자에게 링크 혼잡으로써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패킷이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폐기되었음을 알려줌 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혼잡상황을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알려줄뿐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혼잡원인을 제공하지 않음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발신지 억제 메시지를</a:t>
                      </a:r>
                      <a:r>
                        <a:rPr lang="ko-KR" altLang="en-US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수신한 시스템 자체에 혼잡을 유발했다고 단정할 수는 없음 </a:t>
                      </a: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723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Redirection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재지정</a:t>
                      </a: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01613" indent="-201613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특정 목적지에 대해 더 나은 경로를 갖고 있는 다른 </a:t>
                      </a:r>
                      <a:r>
                        <a:rPr lang="ko-KR" altLang="en-US" sz="1600" dirty="0" err="1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라우터가</a:t>
                      </a:r>
                      <a:endParaRPr lang="en-US" altLang="ko-KR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  있음을 알려줌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1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ko-KR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exceeded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60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시간초과</a:t>
                      </a:r>
                      <a:r>
                        <a:rPr lang="en-US" altLang="ko-KR" sz="18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)</a:t>
                      </a:r>
                      <a:endParaRPr lang="ko-KR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60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TTL</a:t>
                      </a:r>
                      <a:r>
                        <a:rPr lang="en-US" altLang="ko-KR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 </a:t>
                      </a:r>
                      <a:r>
                        <a:rPr lang="ko-KR" altLang="en-US" sz="1600" baseline="0" dirty="0">
                          <a:latin typeface="함초롬바탕" panose="02030504000101010101" pitchFamily="18" charset="-127"/>
                          <a:ea typeface="함초롬바탕" panose="02030504000101010101" pitchFamily="18" charset="-127"/>
                          <a:cs typeface="함초롬바탕" panose="02030504000101010101" pitchFamily="18" charset="-127"/>
                        </a:rPr>
                        <a:t>만료로 패킷이 폐기 되었음을 알림 </a:t>
                      </a:r>
                      <a:endParaRPr lang="ko-KR" altLang="en-US" sz="1600" dirty="0">
                        <a:latin typeface="함초롬바탕" panose="02030504000101010101" pitchFamily="18" charset="-127"/>
                        <a:ea typeface="함초롬바탕" panose="02030504000101010101" pitchFamily="18" charset="-127"/>
                        <a:cs typeface="함초롬바탕" panose="0203050400010101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62758" y="396048"/>
            <a:ext cx="8189913" cy="841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200" b="1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2200" b="1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에러 보고 메시지 </a:t>
            </a:r>
            <a:endParaRPr lang="en-US" altLang="ko-KR" sz="2200" b="1" dirty="0">
              <a:latin typeface="Times New Roman" pitchFamily="18" charset="0"/>
              <a:ea typeface="굴림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37575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433388"/>
            <a:ext cx="8189913" cy="84137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5) Ethernet Frame </a:t>
            </a:r>
            <a:r>
              <a:rPr lang="ko-KR" altLang="en-US" sz="3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구조</a:t>
            </a:r>
          </a:p>
        </p:txBody>
      </p:sp>
      <p:pic>
        <p:nvPicPr>
          <p:cNvPr id="15363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75" y="2241550"/>
            <a:ext cx="8228013" cy="140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49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15925" y="233046"/>
            <a:ext cx="8189913" cy="841375"/>
          </a:xfrm>
        </p:spPr>
        <p:txBody>
          <a:bodyPr>
            <a:norm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ea typeface="굴림" panose="020B0600000101010101" pitchFamily="50" charset="-127"/>
                <a:cs typeface="Times New Roman" panose="02020603050405020304" pitchFamily="18" charset="0"/>
              </a:rPr>
              <a:t>6) ARP(Address Resolution Protocol)</a:t>
            </a:r>
            <a:endParaRPr lang="ko-KR" altLang="en-US" sz="3200" smtClean="0">
              <a:latin typeface="Times New Roman" panose="02020603050405020304" pitchFamily="18" charset="0"/>
              <a:ea typeface="굴림" panose="020B0600000101010101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1338911"/>
            <a:ext cx="7303997" cy="371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5925" y="5166800"/>
            <a:ext cx="8422958" cy="1531180"/>
          </a:xfrm>
          <a:prstGeom prst="rect">
            <a:avLst/>
          </a:prstGeom>
        </p:spPr>
      </p:pic>
      <p:sp>
        <p:nvSpPr>
          <p:cNvPr id="5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81741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12" y="2369699"/>
            <a:ext cx="8317523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5235" name="TextBox 2"/>
          <p:cNvSpPr txBox="1">
            <a:spLocks noChangeArrowheads="1"/>
          </p:cNvSpPr>
          <p:nvPr/>
        </p:nvSpPr>
        <p:spPr bwMode="auto">
          <a:xfrm>
            <a:off x="1585374" y="4512092"/>
            <a:ext cx="1329104" cy="3196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477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130.23.43.20</a:t>
            </a:r>
            <a:endParaRPr lang="ko-KR" altLang="en-US" sz="1477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5236" name="TextBox 3"/>
          <p:cNvSpPr txBox="1">
            <a:spLocks noChangeArrowheads="1"/>
          </p:cNvSpPr>
          <p:nvPr/>
        </p:nvSpPr>
        <p:spPr bwMode="auto">
          <a:xfrm>
            <a:off x="1585374" y="4979549"/>
            <a:ext cx="1329104" cy="319639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477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130.23.43.25</a:t>
            </a:r>
            <a:endParaRPr lang="ko-KR" altLang="en-US" sz="1477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103077" y="376846"/>
            <a:ext cx="480335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2"/>
                </a:solidFill>
                <a:latin typeface="-윤고딕160" pitchFamily="18" charset="-127"/>
                <a:ea typeface="-윤고딕160" pitchFamily="18" charset="-127"/>
              </a:defRPr>
            </a:lvl9pPr>
          </a:lstStyle>
          <a:p>
            <a:pPr algn="r">
              <a:defRPr/>
            </a:pPr>
            <a:r>
              <a:rPr lang="en-US" altLang="ko-KR" sz="3600" kern="0" dirty="0">
                <a:solidFill>
                  <a:schemeClr val="tx1"/>
                </a:solidFill>
                <a:latin typeface="Times New Roman" pitchFamily="18" charset="0"/>
                <a:ea typeface="굴림" pitchFamily="50" charset="-127"/>
                <a:cs typeface="Times New Roman" pitchFamily="18" charset="0"/>
              </a:rPr>
              <a:t>ARP Request Packet</a:t>
            </a:r>
            <a:endParaRPr lang="ko-KR" altLang="en-US" sz="3600" kern="0" dirty="0">
              <a:solidFill>
                <a:schemeClr val="tx1"/>
              </a:solidFill>
              <a:latin typeface="Times New Roman" pitchFamily="18" charset="0"/>
              <a:ea typeface="굴림" pitchFamily="50" charset="-127"/>
              <a:cs typeface="Times New Roman" pitchFamily="18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46865" y="1012938"/>
            <a:ext cx="2477017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68430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595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8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65" y="3699665"/>
            <a:ext cx="8445012" cy="3024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3" name="TextBox 5"/>
          <p:cNvSpPr txBox="1">
            <a:spLocks noChangeArrowheads="1"/>
          </p:cNvSpPr>
          <p:nvPr/>
        </p:nvSpPr>
        <p:spPr bwMode="auto">
          <a:xfrm>
            <a:off x="6552338" y="4562486"/>
            <a:ext cx="1330569" cy="2911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292" b="1" dirty="0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130.23.43.25</a:t>
            </a:r>
            <a:endParaRPr lang="ko-KR" altLang="en-US" sz="1292" b="1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97284" name="TextBox 6"/>
          <p:cNvSpPr txBox="1">
            <a:spLocks noChangeArrowheads="1"/>
          </p:cNvSpPr>
          <p:nvPr/>
        </p:nvSpPr>
        <p:spPr bwMode="auto">
          <a:xfrm>
            <a:off x="6552338" y="5077127"/>
            <a:ext cx="1330569" cy="29117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다음_SemiBold" pitchFamily="2" charset="-127"/>
                <a:ea typeface="다음_SemiBold" pitchFamily="2" charset="-127"/>
              </a:defRPr>
            </a:lvl9pPr>
          </a:lstStyle>
          <a:p>
            <a:pPr eaLnBrk="1" latinLnBrk="1" hangingPunct="1"/>
            <a:r>
              <a:rPr lang="en-US" altLang="ko-KR" sz="1292" b="1">
                <a:latin typeface="Times New Roman" panose="02020603050405020304" pitchFamily="18" charset="0"/>
                <a:ea typeface="Arial Unicode MS" panose="020B0604020202020204" pitchFamily="50" charset="-127"/>
                <a:cs typeface="Times New Roman" panose="02020603050405020304" pitchFamily="18" charset="0"/>
              </a:rPr>
              <a:t>130.23.43.20</a:t>
            </a:r>
            <a:endParaRPr lang="ko-KR" altLang="en-US" sz="1292" b="1">
              <a:latin typeface="Times New Roman" panose="02020603050405020304" pitchFamily="18" charset="0"/>
              <a:ea typeface="Arial Unicode MS" panose="020B06040202020202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56625" y="233023"/>
            <a:ext cx="82296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다음_SemiBold" pitchFamily="2" charset="-127"/>
                <a:cs typeface="Times New Roman" panose="02020603050405020304" pitchFamily="18" charset="0"/>
              </a:rPr>
              <a:t>ARP Reply Packet</a:t>
            </a:r>
            <a:endParaRPr lang="en-US" altLang="ko-KR" sz="3600" b="0" kern="0" dirty="0">
              <a:solidFill>
                <a:schemeClr val="tx1"/>
              </a:solidFill>
              <a:latin typeface="Times New Roman" panose="02020603050405020304" pitchFamily="18" charset="0"/>
              <a:ea typeface="다음_SemiBold" pitchFamily="2" charset="-127"/>
              <a:cs typeface="Times New Roman" panose="02020603050405020304" pitchFamily="18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63" y="2107686"/>
            <a:ext cx="8384914" cy="143620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5419165" y="783384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130.23.43.20  B234-5510-2210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6671" y="438876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95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9119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68860"/>
              </p:ext>
            </p:extLst>
          </p:nvPr>
        </p:nvGraphicFramePr>
        <p:xfrm>
          <a:off x="1476375" y="1077913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1063625" y="20018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6102" name="Rectangle 22"/>
          <p:cNvSpPr>
            <a:spLocks noChangeArrowheads="1"/>
          </p:cNvSpPr>
          <p:nvPr/>
        </p:nvSpPr>
        <p:spPr bwMode="auto">
          <a:xfrm>
            <a:off x="1057275" y="12652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6103" name="Rectangle 23"/>
          <p:cNvSpPr>
            <a:spLocks noChangeArrowheads="1"/>
          </p:cNvSpPr>
          <p:nvPr/>
        </p:nvSpPr>
        <p:spPr bwMode="auto">
          <a:xfrm>
            <a:off x="1063625" y="2751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1063625" y="35004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105" name="Rectangle 25"/>
          <p:cNvSpPr>
            <a:spLocks noChangeArrowheads="1"/>
          </p:cNvSpPr>
          <p:nvPr/>
        </p:nvSpPr>
        <p:spPr bwMode="auto">
          <a:xfrm>
            <a:off x="1063625" y="4249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6106" name="Rectangle 26"/>
          <p:cNvSpPr>
            <a:spLocks noChangeArrowheads="1"/>
          </p:cNvSpPr>
          <p:nvPr/>
        </p:nvSpPr>
        <p:spPr bwMode="auto">
          <a:xfrm>
            <a:off x="1063625" y="5011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6107" name="Rectangle 27"/>
          <p:cNvSpPr>
            <a:spLocks noChangeArrowheads="1"/>
          </p:cNvSpPr>
          <p:nvPr/>
        </p:nvSpPr>
        <p:spPr bwMode="auto">
          <a:xfrm>
            <a:off x="1063625" y="5773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108" name="AutoShape 28"/>
          <p:cNvSpPr>
            <a:spLocks noChangeArrowheads="1"/>
          </p:cNvSpPr>
          <p:nvPr/>
        </p:nvSpPr>
        <p:spPr bwMode="auto">
          <a:xfrm rot="5400000">
            <a:off x="3894138" y="3435350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6109" name="Rectangle 29"/>
          <p:cNvSpPr>
            <a:spLocks noChangeArrowheads="1"/>
          </p:cNvSpPr>
          <p:nvPr/>
        </p:nvSpPr>
        <p:spPr bwMode="auto">
          <a:xfrm>
            <a:off x="4826000" y="2955925"/>
            <a:ext cx="3376706" cy="16002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돋움" pitchFamily="50" charset="-127"/>
                <a:ea typeface="돋움" pitchFamily="50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End-to-End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사이에 가상회선</a:t>
            </a:r>
            <a:endParaRPr lang="en-US" altLang="ko-KR" sz="16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algn="l">
              <a:lnSpc>
                <a:spcPct val="150000"/>
              </a:lnSpc>
              <a:buClr>
                <a:srgbClr val="0099FF"/>
              </a:buClr>
            </a:pP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(virtual </a:t>
            </a:r>
            <a:r>
              <a:rPr lang="en-US" altLang="ko-KR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Circuit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설정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유지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, </a:t>
            </a:r>
            <a:r>
              <a:rPr lang="ko-KR" altLang="en-US" sz="16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해지</a:t>
            </a:r>
            <a:endParaRPr lang="ko-KR" altLang="en-US" sz="16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33593" y="314725"/>
            <a:ext cx="3211136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7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9624" y="189292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70" y="3574677"/>
            <a:ext cx="8413341" cy="1441076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49624" y="2288253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130.23.43.25  46EF-4598-3AB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9366" y="1892928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40189" y="2262260"/>
            <a:ext cx="3254188" cy="10757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130.23.43.20  B234-5510-2210</a:t>
            </a:r>
          </a:p>
          <a:p>
            <a:pPr algn="ctr"/>
            <a:endParaRPr lang="en-US" altLang="ko-K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ko-KR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349624" y="493997"/>
            <a:ext cx="8229600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나눔고딕" pitchFamily="50" charset="-127"/>
                <a:ea typeface="나눔고딕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36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다음_SemiBold" pitchFamily="2" charset="-127"/>
                <a:cs typeface="Times New Roman" panose="02020603050405020304" pitchFamily="18" charset="0"/>
              </a:rPr>
              <a:t>ARP </a:t>
            </a:r>
            <a:r>
              <a:rPr lang="ko-KR" altLang="en-US" sz="3400" b="0" kern="0" smtClean="0">
                <a:solidFill>
                  <a:schemeClr val="tx1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수행 후 캐쉬 테이블 </a:t>
            </a:r>
            <a:endParaRPr lang="en-US" altLang="ko-KR" sz="3400" b="0" kern="0" dirty="0">
              <a:solidFill>
                <a:schemeClr val="tx1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263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 7"/>
          <p:cNvCxnSpPr/>
          <p:nvPr/>
        </p:nvCxnSpPr>
        <p:spPr>
          <a:xfrm>
            <a:off x="4669695" y="963729"/>
            <a:ext cx="0" cy="1943638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 23"/>
          <p:cNvSpPr/>
          <p:nvPr/>
        </p:nvSpPr>
        <p:spPr>
          <a:xfrm>
            <a:off x="1503348" y="266114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32" y="207333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443" y="351523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4647" y="232259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79527" y="358911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23689" y="275217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6929754" y="2461236"/>
            <a:ext cx="18871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946516" y="6193852"/>
          <a:ext cx="7087593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21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05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8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200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7895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9515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3392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????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2099071" y="5935067"/>
            <a:ext cx="6655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51389" y="3990398"/>
            <a:ext cx="15215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03348" y="4844474"/>
            <a:ext cx="1920095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2808730" y="5220048"/>
          <a:ext cx="5566209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291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39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06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387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FFFF.FFFF.FFFF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1111. 222.3333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0000.0000.0000/192.168.1.20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8" name="오른쪽 화살표 37"/>
          <p:cNvSpPr/>
          <p:nvPr/>
        </p:nvSpPr>
        <p:spPr>
          <a:xfrm rot="10800000">
            <a:off x="2407812" y="5331186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" name="그룹 33"/>
          <p:cNvGrpSpPr/>
          <p:nvPr/>
        </p:nvGrpSpPr>
        <p:grpSpPr>
          <a:xfrm>
            <a:off x="4063579" y="243354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08991" y="339361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18" y="494348"/>
            <a:ext cx="1094561" cy="880541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360279" y="426333"/>
            <a:ext cx="178548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192.168.1.30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3333.3333.3333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</a:p>
          <a:p>
            <a:endParaRPr lang="en-US" altLang="ko-KR" dirty="0"/>
          </a:p>
        </p:txBody>
      </p:sp>
      <p:sp>
        <p:nvSpPr>
          <p:cNvPr id="46" name="직사각형 45"/>
          <p:cNvSpPr/>
          <p:nvPr/>
        </p:nvSpPr>
        <p:spPr>
          <a:xfrm>
            <a:off x="341108" y="1308968"/>
            <a:ext cx="1523630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269738" y="1025741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18194" y="4931126"/>
            <a:ext cx="4944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Protocol                ARP Header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21165" y="5206538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592047" y="1270660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47121" y="2598224"/>
            <a:ext cx="1920095" cy="436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altLang="ko-KR" sz="17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7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Request</a:t>
            </a:r>
            <a:endParaRPr lang="ko-KR" altLang="en-US" sz="17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85695" y="6425923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41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720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자유형 23"/>
          <p:cNvSpPr/>
          <p:nvPr/>
        </p:nvSpPr>
        <p:spPr>
          <a:xfrm>
            <a:off x="1839960" y="3332266"/>
            <a:ext cx="5818095" cy="1244274"/>
          </a:xfrm>
          <a:custGeom>
            <a:avLst/>
            <a:gdLst>
              <a:gd name="connsiteX0" fmla="*/ 0 w 5818095"/>
              <a:gd name="connsiteY0" fmla="*/ 0 h 2608729"/>
              <a:gd name="connsiteX1" fmla="*/ 3299012 w 5818095"/>
              <a:gd name="connsiteY1" fmla="*/ 0 h 2608729"/>
              <a:gd name="connsiteX2" fmla="*/ 3307977 w 5818095"/>
              <a:gd name="connsiteY2" fmla="*/ 2608729 h 2608729"/>
              <a:gd name="connsiteX3" fmla="*/ 5818095 w 5818095"/>
              <a:gd name="connsiteY3" fmla="*/ 2608729 h 2608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18095" h="2608729">
                <a:moveTo>
                  <a:pt x="0" y="0"/>
                </a:moveTo>
                <a:lnTo>
                  <a:pt x="3299012" y="0"/>
                </a:lnTo>
                <a:cubicBezTo>
                  <a:pt x="3302000" y="869576"/>
                  <a:pt x="3304989" y="1739153"/>
                  <a:pt x="3307977" y="2608729"/>
                </a:cubicBezTo>
                <a:lnTo>
                  <a:pt x="5818095" y="2608729"/>
                </a:lnTo>
              </a:path>
            </a:pathLst>
          </a:cu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044" y="2744454"/>
            <a:ext cx="1031228" cy="125234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055" y="4186351"/>
            <a:ext cx="1304496" cy="10494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1259" y="2993712"/>
            <a:ext cx="540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16139" y="4260232"/>
            <a:ext cx="826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051176" y="3381649"/>
            <a:ext cx="2932755" cy="714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192.168.1.20   2222.2222.2222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34745" y="3061766"/>
            <a:ext cx="15503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ARP Cache Table  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798272" y="5803902"/>
          <a:ext cx="7206862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50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804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74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03722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8695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40180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661417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222.2222.2222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1111. 1111.1111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192.168.1.10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192.168.1.20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50030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</a:t>
                      </a:r>
                      <a:endParaRPr lang="ko-KR" altLang="en-US" sz="12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 /www.test.com</a:t>
                      </a:r>
                      <a:endParaRPr lang="ko-KR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1720008" y="5546287"/>
            <a:ext cx="6934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en-US" altLang="ko-KR" sz="1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</a:t>
            </a:r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Port</a:t>
            </a:r>
            <a:r>
              <a:rPr lang="en-US" altLang="ko-KR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      </a:t>
            </a:r>
            <a:r>
              <a:rPr lang="ko-KR" altLang="en-US" sz="1200" dirty="0" err="1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전송데이타</a:t>
            </a:r>
            <a:r>
              <a:rPr lang="ko-KR" altLang="en-US" sz="1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75020" y="4589447"/>
            <a:ext cx="148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    192.168.1.10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MAC1111.1111.1111</a:t>
            </a:r>
            <a:endParaRPr lang="ko-KR" altLang="en-US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/>
          </p:nvPr>
        </p:nvGraphicFramePr>
        <p:xfrm>
          <a:off x="727429" y="946432"/>
          <a:ext cx="5762948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7045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2263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015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682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06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 </a:t>
                      </a: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/192.168.1.20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 /192.168.1.10</a:t>
                      </a:r>
                      <a:endParaRPr lang="en-US" altLang="ko-KR" sz="12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3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0x0806</a:t>
                      </a:r>
                      <a:endParaRPr lang="ko-KR" alt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Times New Roman" panose="02020603050405020304" pitchFamily="18" charset="0"/>
                          <a:ea typeface="함초롬바탕" panose="02030504000101010101" pitchFamily="18" charset="-127"/>
                          <a:cs typeface="Times New Roman" panose="02020603050405020304" pitchFamily="18" charset="0"/>
                        </a:rPr>
                        <a:t>2222.2222.2222</a:t>
                      </a:r>
                      <a:endParaRPr lang="ko-KR" altLang="en-US" sz="1200" dirty="0">
                        <a:latin typeface="Times New Roman" panose="02020603050405020304" pitchFamily="18" charset="0"/>
                        <a:ea typeface="함초롬바탕" panose="02030504000101010101" pitchFamily="18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1111.1111.1111</a:t>
                      </a:r>
                      <a:endParaRPr lang="ko-KR" altLang="en-US" sz="12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pSp>
        <p:nvGrpSpPr>
          <p:cNvPr id="34" name="그룹 33"/>
          <p:cNvGrpSpPr/>
          <p:nvPr/>
        </p:nvGrpSpPr>
        <p:grpSpPr>
          <a:xfrm>
            <a:off x="4400191" y="3104661"/>
            <a:ext cx="1207816" cy="476937"/>
            <a:chOff x="2610322" y="5109168"/>
            <a:chExt cx="1495425" cy="742950"/>
          </a:xfrm>
        </p:grpSpPr>
        <p:sp>
          <p:nvSpPr>
            <p:cNvPr id="40" name="AutoShape 26"/>
            <p:cNvSpPr>
              <a:spLocks noChangeArrowheads="1"/>
            </p:cNvSpPr>
            <p:nvPr/>
          </p:nvSpPr>
          <p:spPr bwMode="auto">
            <a:xfrm>
              <a:off x="2610322" y="5109168"/>
              <a:ext cx="1495425" cy="742950"/>
            </a:xfrm>
            <a:prstGeom prst="cube">
              <a:avLst>
                <a:gd name="adj" fmla="val 55426"/>
              </a:avLst>
            </a:prstGeom>
            <a:gradFill rotWithShape="1">
              <a:gsLst>
                <a:gs pos="0">
                  <a:srgbClr val="EAEAEA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777777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WordArt 28"/>
            <p:cNvSpPr>
              <a:spLocks noChangeArrowheads="1" noChangeShapeType="1" noTextEdit="1"/>
            </p:cNvSpPr>
            <p:nvPr/>
          </p:nvSpPr>
          <p:spPr bwMode="auto">
            <a:xfrm>
              <a:off x="2630926" y="5575432"/>
              <a:ext cx="1003300" cy="261937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>
                <a:buNone/>
              </a:pPr>
              <a:r>
                <a:rPr lang="en-US" altLang="ko-KR" sz="1600" kern="10" dirty="0">
                  <a:ln w="9525">
                    <a:solidFill>
                      <a:srgbClr val="808080"/>
                    </a:solidFill>
                    <a:round/>
                    <a:headEnd/>
                    <a:tailEnd/>
                  </a:ln>
                  <a:solidFill>
                    <a:srgbClr val="808080"/>
                  </a:solidFill>
                  <a:latin typeface="Times New Roman" pitchFamily="18" charset="0"/>
                  <a:cs typeface="Times New Roman" pitchFamily="18" charset="0"/>
                </a:rPr>
                <a:t>SWITCH</a:t>
              </a:r>
              <a:endParaRPr lang="ko-KR" altLang="en-US" sz="1600" kern="10" dirty="0">
                <a:ln w="9525">
                  <a:solidFill>
                    <a:srgbClr val="808080"/>
                  </a:solidFill>
                  <a:round/>
                  <a:headEnd/>
                  <a:tailEnd/>
                </a:ln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Freeform 29"/>
            <p:cNvSpPr>
              <a:spLocks/>
            </p:cNvSpPr>
            <p:nvPr/>
          </p:nvSpPr>
          <p:spPr bwMode="auto">
            <a:xfrm>
              <a:off x="2705237" y="5139406"/>
              <a:ext cx="1228725" cy="357188"/>
            </a:xfrm>
            <a:custGeom>
              <a:avLst/>
              <a:gdLst/>
              <a:ahLst/>
              <a:cxnLst>
                <a:cxn ang="0">
                  <a:pos x="599" y="140"/>
                </a:cxn>
                <a:cxn ang="0">
                  <a:pos x="877" y="270"/>
                </a:cxn>
                <a:cxn ang="0">
                  <a:pos x="964" y="177"/>
                </a:cxn>
                <a:cxn ang="0">
                  <a:pos x="1393" y="183"/>
                </a:cxn>
                <a:cxn ang="0">
                  <a:pos x="1527" y="459"/>
                </a:cxn>
                <a:cxn ang="0">
                  <a:pos x="856" y="727"/>
                </a:cxn>
                <a:cxn ang="0">
                  <a:pos x="436" y="721"/>
                </a:cxn>
                <a:cxn ang="0">
                  <a:pos x="537" y="615"/>
                </a:cxn>
                <a:cxn ang="0">
                  <a:pos x="0" y="755"/>
                </a:cxn>
                <a:cxn ang="0">
                  <a:pos x="247" y="906"/>
                </a:cxn>
                <a:cxn ang="0">
                  <a:pos x="337" y="804"/>
                </a:cxn>
                <a:cxn ang="0">
                  <a:pos x="973" y="800"/>
                </a:cxn>
                <a:cxn ang="0">
                  <a:pos x="1570" y="552"/>
                </a:cxn>
                <a:cxn ang="0">
                  <a:pos x="1663" y="810"/>
                </a:cxn>
                <a:cxn ang="0">
                  <a:pos x="2281" y="807"/>
                </a:cxn>
                <a:cxn ang="0">
                  <a:pos x="2188" y="900"/>
                </a:cxn>
                <a:cxn ang="0">
                  <a:pos x="2707" y="772"/>
                </a:cxn>
                <a:cxn ang="0">
                  <a:pos x="2467" y="624"/>
                </a:cxn>
                <a:cxn ang="0">
                  <a:pos x="2359" y="726"/>
                </a:cxn>
                <a:cxn ang="0">
                  <a:pos x="1915" y="720"/>
                </a:cxn>
                <a:cxn ang="0">
                  <a:pos x="1812" y="447"/>
                </a:cxn>
                <a:cxn ang="0">
                  <a:pos x="2438" y="190"/>
                </a:cxn>
                <a:cxn ang="0">
                  <a:pos x="2899" y="192"/>
                </a:cxn>
                <a:cxn ang="0">
                  <a:pos x="2815" y="276"/>
                </a:cxn>
                <a:cxn ang="0">
                  <a:pos x="3328" y="151"/>
                </a:cxn>
                <a:cxn ang="0">
                  <a:pos x="3085" y="0"/>
                </a:cxn>
                <a:cxn ang="0">
                  <a:pos x="2974" y="114"/>
                </a:cxn>
                <a:cxn ang="0">
                  <a:pos x="2338" y="106"/>
                </a:cxn>
                <a:cxn ang="0">
                  <a:pos x="1762" y="352"/>
                </a:cxn>
                <a:cxn ang="0">
                  <a:pos x="1667" y="112"/>
                </a:cxn>
                <a:cxn ang="0">
                  <a:pos x="1046" y="106"/>
                </a:cxn>
                <a:cxn ang="0">
                  <a:pos x="1147" y="11"/>
                </a:cxn>
                <a:cxn ang="0">
                  <a:pos x="599" y="140"/>
                </a:cxn>
              </a:cxnLst>
              <a:rect l="0" t="0" r="r" b="b"/>
              <a:pathLst>
                <a:path w="3328" h="906">
                  <a:moveTo>
                    <a:pt x="599" y="140"/>
                  </a:moveTo>
                  <a:lnTo>
                    <a:pt x="877" y="270"/>
                  </a:lnTo>
                  <a:lnTo>
                    <a:pt x="964" y="177"/>
                  </a:lnTo>
                  <a:lnTo>
                    <a:pt x="1393" y="183"/>
                  </a:lnTo>
                  <a:lnTo>
                    <a:pt x="1527" y="459"/>
                  </a:lnTo>
                  <a:lnTo>
                    <a:pt x="856" y="727"/>
                  </a:lnTo>
                  <a:lnTo>
                    <a:pt x="436" y="721"/>
                  </a:lnTo>
                  <a:lnTo>
                    <a:pt x="537" y="615"/>
                  </a:lnTo>
                  <a:lnTo>
                    <a:pt x="0" y="755"/>
                  </a:lnTo>
                  <a:lnTo>
                    <a:pt x="247" y="906"/>
                  </a:lnTo>
                  <a:lnTo>
                    <a:pt x="337" y="804"/>
                  </a:lnTo>
                  <a:lnTo>
                    <a:pt x="973" y="800"/>
                  </a:lnTo>
                  <a:lnTo>
                    <a:pt x="1570" y="552"/>
                  </a:lnTo>
                  <a:lnTo>
                    <a:pt x="1663" y="810"/>
                  </a:lnTo>
                  <a:lnTo>
                    <a:pt x="2281" y="807"/>
                  </a:lnTo>
                  <a:lnTo>
                    <a:pt x="2188" y="900"/>
                  </a:lnTo>
                  <a:lnTo>
                    <a:pt x="2707" y="772"/>
                  </a:lnTo>
                  <a:lnTo>
                    <a:pt x="2467" y="624"/>
                  </a:lnTo>
                  <a:lnTo>
                    <a:pt x="2359" y="726"/>
                  </a:lnTo>
                  <a:lnTo>
                    <a:pt x="1915" y="720"/>
                  </a:lnTo>
                  <a:lnTo>
                    <a:pt x="1812" y="447"/>
                  </a:lnTo>
                  <a:lnTo>
                    <a:pt x="2438" y="190"/>
                  </a:lnTo>
                  <a:lnTo>
                    <a:pt x="2899" y="192"/>
                  </a:lnTo>
                  <a:lnTo>
                    <a:pt x="2815" y="276"/>
                  </a:lnTo>
                  <a:lnTo>
                    <a:pt x="3328" y="151"/>
                  </a:lnTo>
                  <a:lnTo>
                    <a:pt x="3085" y="0"/>
                  </a:lnTo>
                  <a:lnTo>
                    <a:pt x="2974" y="114"/>
                  </a:lnTo>
                  <a:lnTo>
                    <a:pt x="2338" y="106"/>
                  </a:lnTo>
                  <a:lnTo>
                    <a:pt x="1762" y="352"/>
                  </a:lnTo>
                  <a:lnTo>
                    <a:pt x="1667" y="112"/>
                  </a:lnTo>
                  <a:lnTo>
                    <a:pt x="1046" y="106"/>
                  </a:lnTo>
                  <a:lnTo>
                    <a:pt x="1147" y="11"/>
                  </a:lnTo>
                  <a:lnTo>
                    <a:pt x="599" y="14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4D4D4D"/>
              </a:solidFill>
              <a:round/>
              <a:headEnd type="none" w="med" len="med"/>
              <a:tailEnd type="none" w="med" len="med"/>
            </a:ln>
            <a:effectLst>
              <a:outerShdw dist="17961" dir="2700000" algn="ctr" rotWithShape="0">
                <a:srgbClr val="4D4D4D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1600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645603" y="4064733"/>
            <a:ext cx="17854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192.168.1.20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  <a:p>
            <a:r>
              <a:rPr lang="en-US" altLang="ko-KR" sz="12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SM </a:t>
            </a:r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255.255.255.0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     2222.2222.2222</a:t>
            </a:r>
          </a:p>
          <a:p>
            <a:r>
              <a:rPr lang="en-US" altLang="ko-KR" sz="1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BMAC  FFFF.FFFF.FFFF</a:t>
            </a:r>
            <a:endParaRPr lang="en-US" altLang="ko-KR" sz="12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34181" y="1980088"/>
            <a:ext cx="2837937" cy="7376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192.168.1.10   1111.1111.1111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71697" y="1690376"/>
            <a:ext cx="164346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ARP </a:t>
            </a:r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Table 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47608" y="647671"/>
            <a:ext cx="56128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Header                     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Protocol             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송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                 수</a:t>
            </a:r>
            <a:r>
              <a:rPr lang="en-US" altLang="ko-KR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MAC</a:t>
            </a:r>
            <a:r>
              <a:rPr lang="ko-KR" altLang="en-US" sz="14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endParaRPr lang="ko-KR" altLang="en-US" sz="14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6504341" y="1057725"/>
            <a:ext cx="365843" cy="24314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490" y="933077"/>
            <a:ext cx="67037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송신지</a:t>
            </a:r>
            <a:endParaRPr lang="en-US" altLang="ko-KR" sz="1300" b="1" dirty="0" smtClean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ko-KR" altLang="en-US" sz="1300" b="1" dirty="0" smtClean="0">
                <a:solidFill>
                  <a:srgbClr val="C0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수신지</a:t>
            </a:r>
            <a:endParaRPr lang="ko-KR" altLang="en-US" sz="1300" b="1" dirty="0">
              <a:solidFill>
                <a:srgbClr val="C0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6870184" y="92661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215031" y="4133879"/>
            <a:ext cx="192009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1500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Reply</a:t>
            </a:r>
            <a:endParaRPr lang="ko-KR" altLang="en-US" sz="1500" dirty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9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6857445" y="6321920"/>
            <a:ext cx="2057400" cy="365125"/>
          </a:xfrm>
        </p:spPr>
        <p:txBody>
          <a:bodyPr/>
          <a:lstStyle/>
          <a:p>
            <a:r>
              <a:rPr lang="en-US" altLang="ko-KR" dirty="0" smtClean="0"/>
              <a:t>42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02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1167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249299"/>
              </p:ext>
            </p:extLst>
          </p:nvPr>
        </p:nvGraphicFramePr>
        <p:xfrm>
          <a:off x="1474788" y="1076325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7125" name="Rectangle 21"/>
          <p:cNvSpPr>
            <a:spLocks noChangeArrowheads="1"/>
          </p:cNvSpPr>
          <p:nvPr/>
        </p:nvSpPr>
        <p:spPr bwMode="auto">
          <a:xfrm>
            <a:off x="1062038" y="20002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7126" name="Rectangle 22"/>
          <p:cNvSpPr>
            <a:spLocks noChangeArrowheads="1"/>
          </p:cNvSpPr>
          <p:nvPr/>
        </p:nvSpPr>
        <p:spPr bwMode="auto">
          <a:xfrm>
            <a:off x="1055688" y="12636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7127" name="Rectangle 23"/>
          <p:cNvSpPr>
            <a:spLocks noChangeArrowheads="1"/>
          </p:cNvSpPr>
          <p:nvPr/>
        </p:nvSpPr>
        <p:spPr bwMode="auto">
          <a:xfrm>
            <a:off x="1062038" y="27495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1062038" y="34988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7129" name="Rectangle 25"/>
          <p:cNvSpPr>
            <a:spLocks noChangeArrowheads="1"/>
          </p:cNvSpPr>
          <p:nvPr/>
        </p:nvSpPr>
        <p:spPr bwMode="auto">
          <a:xfrm>
            <a:off x="1062038" y="4248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062038" y="5010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7131" name="Rectangle 27"/>
          <p:cNvSpPr>
            <a:spLocks noChangeArrowheads="1"/>
          </p:cNvSpPr>
          <p:nvPr/>
        </p:nvSpPr>
        <p:spPr bwMode="auto">
          <a:xfrm>
            <a:off x="1062038" y="5772150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7132" name="AutoShape 28"/>
          <p:cNvSpPr>
            <a:spLocks noChangeArrowheads="1"/>
          </p:cNvSpPr>
          <p:nvPr/>
        </p:nvSpPr>
        <p:spPr bwMode="auto">
          <a:xfrm rot="5400000">
            <a:off x="3892550" y="4195763"/>
            <a:ext cx="1562100" cy="5715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chemeClr val="hlink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00" rIns="54000" anchor="ctr"/>
          <a:lstStyle/>
          <a:p>
            <a:endParaRPr lang="ko-KR" altLang="en-US"/>
          </a:p>
        </p:txBody>
      </p:sp>
      <p:sp>
        <p:nvSpPr>
          <p:cNvPr id="47133" name="Rectangle 29"/>
          <p:cNvSpPr>
            <a:spLocks noChangeArrowheads="1"/>
          </p:cNvSpPr>
          <p:nvPr/>
        </p:nvSpPr>
        <p:spPr bwMode="auto">
          <a:xfrm>
            <a:off x="4824413" y="3856038"/>
            <a:ext cx="3668956" cy="128270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돋움" pitchFamily="50" charset="-127"/>
                <a:ea typeface="돋움" pitchFamily="50" charset="-127"/>
              </a:rPr>
              <a:t>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최적 </a:t>
            </a:r>
            <a:r>
              <a:rPr lang="ko-KR" altLang="en-US" sz="16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경로 </a:t>
            </a:r>
            <a:r>
              <a:rPr lang="ko-KR" altLang="en-US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결정</a:t>
            </a:r>
            <a:r>
              <a:rPr lang="en-US" altLang="ko-KR" sz="16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(Routing)</a:t>
            </a:r>
            <a:endParaRPr lang="ko-KR" altLang="en-US" sz="16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55422" y="314725"/>
            <a:ext cx="2967480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>
          <a:xfrm>
            <a:off x="7596188" y="6455804"/>
            <a:ext cx="1295400" cy="246062"/>
          </a:xfrm>
        </p:spPr>
        <p:txBody>
          <a:bodyPr/>
          <a:lstStyle/>
          <a:p>
            <a:pPr>
              <a:defRPr/>
            </a:pPr>
            <a:fld id="{0B7543D3-D02F-40DF-8507-5C6C57421F0B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950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321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546967"/>
              </p:ext>
            </p:extLst>
          </p:nvPr>
        </p:nvGraphicFramePr>
        <p:xfrm>
          <a:off x="1476375" y="1077913"/>
          <a:ext cx="2905125" cy="5291139"/>
        </p:xfrm>
        <a:graphic>
          <a:graphicData uri="http://schemas.openxmlformats.org/drawingml/2006/table">
            <a:tbl>
              <a:tblPr/>
              <a:tblGrid>
                <a:gridCol w="2905125"/>
              </a:tblGrid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Application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Presentation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Session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4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Transport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Network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57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Data Link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6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5000"/>
                        </a:spcAft>
                        <a:buClrTx/>
                        <a:buSzPct val="120000"/>
                        <a:buFontTx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Physical</a:t>
                      </a:r>
                    </a:p>
                  </a:txBody>
                  <a:tcPr marL="54000" marR="54000" marT="46800" marB="46800" anchor="ctr" anchorCtr="1" horzOverflow="overflow">
                    <a:lnL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8149" name="Rectangle 21"/>
          <p:cNvSpPr>
            <a:spLocks noChangeArrowheads="1"/>
          </p:cNvSpPr>
          <p:nvPr/>
        </p:nvSpPr>
        <p:spPr bwMode="auto">
          <a:xfrm>
            <a:off x="1063625" y="20018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8150" name="Rectangle 22"/>
          <p:cNvSpPr>
            <a:spLocks noChangeArrowheads="1"/>
          </p:cNvSpPr>
          <p:nvPr/>
        </p:nvSpPr>
        <p:spPr bwMode="auto">
          <a:xfrm>
            <a:off x="1057275" y="12652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8151" name="Rectangle 23"/>
          <p:cNvSpPr>
            <a:spLocks noChangeArrowheads="1"/>
          </p:cNvSpPr>
          <p:nvPr/>
        </p:nvSpPr>
        <p:spPr bwMode="auto">
          <a:xfrm>
            <a:off x="1063625" y="27511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8152" name="Rectangle 24"/>
          <p:cNvSpPr>
            <a:spLocks noChangeArrowheads="1"/>
          </p:cNvSpPr>
          <p:nvPr/>
        </p:nvSpPr>
        <p:spPr bwMode="auto">
          <a:xfrm>
            <a:off x="1063625" y="35004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8153" name="Rectangle 25"/>
          <p:cNvSpPr>
            <a:spLocks noChangeArrowheads="1"/>
          </p:cNvSpPr>
          <p:nvPr/>
        </p:nvSpPr>
        <p:spPr bwMode="auto">
          <a:xfrm>
            <a:off x="1063625" y="4249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8154" name="Rectangle 26"/>
          <p:cNvSpPr>
            <a:spLocks noChangeArrowheads="1"/>
          </p:cNvSpPr>
          <p:nvPr/>
        </p:nvSpPr>
        <p:spPr bwMode="auto">
          <a:xfrm>
            <a:off x="1063625" y="5011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1063625" y="5773738"/>
            <a:ext cx="571500" cy="393700"/>
          </a:xfrm>
          <a:prstGeom prst="rect">
            <a:avLst/>
          </a:prstGeom>
          <a:solidFill>
            <a:srgbClr val="0099FF"/>
          </a:solidFill>
          <a:ln w="28575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r>
              <a:rPr lang="en-US" altLang="ko-KR" sz="20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8157" name="Rectangle 29"/>
          <p:cNvSpPr>
            <a:spLocks noChangeArrowheads="1"/>
          </p:cNvSpPr>
          <p:nvPr/>
        </p:nvSpPr>
        <p:spPr bwMode="auto">
          <a:xfrm>
            <a:off x="5086991" y="2463559"/>
            <a:ext cx="3838348" cy="1491680"/>
          </a:xfrm>
          <a:prstGeom prst="rect">
            <a:avLst/>
          </a:prstGeom>
          <a:noFill/>
          <a:ln w="28575" algn="ctr">
            <a:solidFill>
              <a:srgbClr val="0099FF"/>
            </a:solidFill>
            <a:miter lim="800000"/>
            <a:headEnd/>
            <a:tailEnd/>
          </a:ln>
        </p:spPr>
        <p:txBody>
          <a:bodyPr wrap="none" lIns="54000" rIns="54000" anchor="ctr"/>
          <a:lstStyle/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ko-KR" altLang="en-US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데이터 전달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(forwarding)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오류 제어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(error control) </a:t>
            </a:r>
          </a:p>
          <a:p>
            <a:pPr algn="l">
              <a:lnSpc>
                <a:spcPct val="150000"/>
              </a:lnSpc>
              <a:buClr>
                <a:srgbClr val="0099FF"/>
              </a:buClr>
              <a:buFont typeface="Wingdings" pitchFamily="2" charset="2"/>
              <a:buChar char="§"/>
            </a:pPr>
            <a:r>
              <a:rPr lang="en-US" altLang="ko-KR" sz="1600" dirty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16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매체접근제어</a:t>
            </a:r>
            <a:r>
              <a:rPr lang="en-US" altLang="ko-KR" sz="16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(media access control)</a:t>
            </a:r>
            <a:endParaRPr lang="ko-KR" altLang="en-US" sz="1600" dirty="0">
              <a:latin typeface="Times New Roman" panose="02020603050405020304" pitchFamily="18" charset="0"/>
              <a:ea typeface="함초롬바탕" panose="02030504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24779" y="314725"/>
            <a:ext cx="3228769" cy="5109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 </a:t>
            </a:r>
            <a:r>
              <a:rPr lang="en-US" altLang="ko-K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</a:t>
            </a:r>
            <a:endParaRPr lang="ko-KR" altLang="en-US" sz="3200"/>
          </a:p>
        </p:txBody>
      </p:sp>
      <p:sp>
        <p:nvSpPr>
          <p:cNvPr id="15" name="Line 3"/>
          <p:cNvSpPr>
            <a:spLocks noChangeShapeType="1"/>
          </p:cNvSpPr>
          <p:nvPr/>
        </p:nvSpPr>
        <p:spPr bwMode="auto">
          <a:xfrm>
            <a:off x="4409615" y="5586676"/>
            <a:ext cx="998083" cy="359254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5424516" y="5972786"/>
            <a:ext cx="2992687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 Access Control</a:t>
            </a:r>
          </a:p>
        </p:txBody>
      </p:sp>
      <p:sp>
        <p:nvSpPr>
          <p:cNvPr id="17" name="Line 5"/>
          <p:cNvSpPr>
            <a:spLocks noChangeShapeType="1"/>
          </p:cNvSpPr>
          <p:nvPr/>
        </p:nvSpPr>
        <p:spPr bwMode="auto">
          <a:xfrm flipV="1">
            <a:off x="4381500" y="4593539"/>
            <a:ext cx="1026198" cy="488585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ko-KR" altLang="en-US" sz="1108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5407698" y="4196794"/>
            <a:ext cx="2995811" cy="531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0723" tIns="29358" rIns="20723" bIns="29358"/>
          <a:lstStyle/>
          <a:p>
            <a:pPr defTabSz="995021">
              <a:lnSpc>
                <a:spcPts val="2285"/>
              </a:lnSpc>
              <a:tabLst>
                <a:tab pos="496778" algn="l"/>
                <a:tab pos="995021" algn="l"/>
                <a:tab pos="1491799" algn="l"/>
              </a:tabLst>
            </a:pPr>
            <a:r>
              <a:rPr lang="en-US" altLang="ko-KR" sz="1939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Link Control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413946" y="4574378"/>
            <a:ext cx="2010223" cy="589176"/>
          </a:xfrm>
          <a:prstGeom prst="rect">
            <a:avLst/>
          </a:prstGeom>
          <a:solidFill>
            <a:srgbClr val="8955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lnSpc>
                <a:spcPct val="100000"/>
              </a:lnSpc>
              <a:defRPr/>
            </a:pPr>
            <a:r>
              <a:rPr lang="en-US" altLang="ko-KR" sz="1939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LLC</a:t>
            </a:r>
          </a:p>
        </p:txBody>
      </p:sp>
      <p:sp>
        <p:nvSpPr>
          <p:cNvPr id="23" name="Rectangle 14"/>
          <p:cNvSpPr>
            <a:spLocks noChangeArrowheads="1"/>
          </p:cNvSpPr>
          <p:nvPr/>
        </p:nvSpPr>
        <p:spPr bwMode="auto">
          <a:xfrm>
            <a:off x="5413946" y="5350366"/>
            <a:ext cx="2010223" cy="5891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none" lIns="100163" tIns="50082" rIns="100163" bIns="50082" anchor="ctr"/>
          <a:lstStyle/>
          <a:p>
            <a:pPr defTabSz="995021">
              <a:lnSpc>
                <a:spcPct val="100000"/>
              </a:lnSpc>
              <a:defRPr/>
            </a:pPr>
            <a:r>
              <a:rPr lang="en-US" altLang="ko-KR" sz="1939"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0E85C-9068-46D2-A14A-A9DCCDE0C98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78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3694</TotalTime>
  <Words>5366</Words>
  <Application>Microsoft Office PowerPoint</Application>
  <PresentationFormat>화면 슬라이드 쇼(4:3)</PresentationFormat>
  <Paragraphs>1221</Paragraphs>
  <Slides>72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23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72</vt:i4>
      </vt:variant>
    </vt:vector>
  </HeadingPairs>
  <TitlesOfParts>
    <vt:vector size="96" baseType="lpstr">
      <vt:lpstr>Arial Unicode MS</vt:lpstr>
      <vt:lpstr>HY울릉도L</vt:lpstr>
      <vt:lpstr>굴림</vt:lpstr>
      <vt:lpstr>나눔고딕</vt:lpstr>
      <vt:lpstr>다음_SemiBold</vt:lpstr>
      <vt:lpstr>돋움</vt:lpstr>
      <vt:lpstr>맑은 고딕</vt:lpstr>
      <vt:lpstr>바탕체</vt:lpstr>
      <vt:lpstr>함초롬돋움</vt:lpstr>
      <vt:lpstr>함초롬바탕</vt:lpstr>
      <vt:lpstr>함초롬바탕 확장</vt:lpstr>
      <vt:lpstr>Arial</vt:lpstr>
      <vt:lpstr>Arial Narrow</vt:lpstr>
      <vt:lpstr>Calibri</vt:lpstr>
      <vt:lpstr>Calibri Light</vt:lpstr>
      <vt:lpstr>Garamond</vt:lpstr>
      <vt:lpstr>Helvetica</vt:lpstr>
      <vt:lpstr>Tahoma</vt:lpstr>
      <vt:lpstr>Times</vt:lpstr>
      <vt:lpstr>Times New Roman</vt:lpstr>
      <vt:lpstr>Verdana</vt:lpstr>
      <vt:lpstr>Wingdings</vt:lpstr>
      <vt:lpstr>Wingdings 2</vt:lpstr>
      <vt:lpstr>Office 테마</vt:lpstr>
      <vt:lpstr>1. OSI  Reference model </vt:lpstr>
      <vt:lpstr>OSI 7 참조모델 </vt:lpstr>
      <vt:lpstr>OSI 7 참조모델 </vt:lpstr>
      <vt:lpstr>Application  Layer</vt:lpstr>
      <vt:lpstr>Presentation  Layer</vt:lpstr>
      <vt:lpstr>Session  Layer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TCP/IP Protocol Stack</vt:lpstr>
      <vt:lpstr>2. Sniffing 환경 구성</vt:lpstr>
      <vt:lpstr>Wireshark</vt:lpstr>
      <vt:lpstr>PowerPoint 프레젠테이션</vt:lpstr>
      <vt:lpstr>무차별모드(Promiscuous mode) </vt:lpstr>
      <vt:lpstr>❶ 허브 환경에서의 스니핑 </vt:lpstr>
      <vt:lpstr>❷ 스위치 환경에서 스니핑 방법  </vt:lpstr>
      <vt:lpstr>포트 미러링 </vt:lpstr>
      <vt:lpstr>PowerPoint 프레젠테이션</vt:lpstr>
      <vt:lpstr>PowerPoint 프레젠테이션</vt:lpstr>
      <vt:lpstr>허빙 아웃(hubbing out)</vt:lpstr>
      <vt:lpstr>탭 사용 (tapping)</vt:lpstr>
      <vt:lpstr>스위치 환경에서의 스니핑 – Tap </vt:lpstr>
      <vt:lpstr>스위치 환경에서의 스니핑 – Aggregated Tap </vt:lpstr>
      <vt:lpstr>Network TAP</vt:lpstr>
      <vt:lpstr>3. TCP/IP 프로토콜 분석</vt:lpstr>
      <vt:lpstr>TCP/IP Protocol Stack</vt:lpstr>
      <vt:lpstr>1) TCP Header</vt:lpstr>
      <vt:lpstr>TCP 연결 관리</vt:lpstr>
      <vt:lpstr>PowerPoint 프레젠테이션</vt:lpstr>
      <vt:lpstr>❶ 정상적인 트래픽 전송 과정 </vt:lpstr>
      <vt:lpstr>❷ 비정상적인 트래픽 전송 과정 </vt:lpstr>
      <vt:lpstr>PowerPoint 프레젠테이션</vt:lpstr>
      <vt:lpstr>TCP 연결 종료(4-way Handshake)</vt:lpstr>
      <vt:lpstr>PowerPoint 프레젠테이션</vt:lpstr>
      <vt:lpstr>2)  UDP(User Datagram Protocol) Header</vt:lpstr>
      <vt:lpstr>3) IP Header</vt:lpstr>
      <vt:lpstr>[ IP Header Field ]</vt:lpstr>
      <vt:lpstr>PowerPoint 프레젠테이션</vt:lpstr>
      <vt:lpstr>PowerPoint 프레젠테이션</vt:lpstr>
      <vt:lpstr>Fragmentation 예제</vt:lpstr>
      <vt:lpstr>Fragmentation 예제</vt:lpstr>
      <vt:lpstr>* MSS(Maximum Segment Size)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4) ICMP(Internet Control Message Protocol)</vt:lpstr>
      <vt:lpstr>❶ ICMP 메시지 종류 </vt:lpstr>
      <vt:lpstr>❷ ICMP Header </vt:lpstr>
      <vt:lpstr>❸ ICMP Code</vt:lpstr>
      <vt:lpstr>PowerPoint 프레젠테이션</vt:lpstr>
      <vt:lpstr>PowerPoint 프레젠테이션</vt:lpstr>
      <vt:lpstr>5) Ethernet Frame 구조</vt:lpstr>
      <vt:lpstr>6) ARP(Address Resolution Protocol)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Sora Kwon</dc:creator>
  <cp:lastModifiedBy>Microsoft 계정</cp:lastModifiedBy>
  <cp:revision>173</cp:revision>
  <cp:lastPrinted>2020-08-05T04:43:06Z</cp:lastPrinted>
  <dcterms:created xsi:type="dcterms:W3CDTF">2016-06-18T01:38:17Z</dcterms:created>
  <dcterms:modified xsi:type="dcterms:W3CDTF">2023-08-03T23:13:44Z</dcterms:modified>
</cp:coreProperties>
</file>