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1" r:id="rId2"/>
    <p:sldId id="30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0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3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CB13D-0269-4FB3-A49A-DF5636D97713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E6D80-7D54-40EB-BD9D-D05B2E42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5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81944-C09D-40AD-A756-3B56302354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6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025" y="677863"/>
            <a:ext cx="75263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73030"/>
            <a:ext cx="5681980" cy="4029879"/>
          </a:xfrm>
        </p:spPr>
        <p:txBody>
          <a:bodyPr/>
          <a:lstStyle/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192.168.1.10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트래픽을 전송하게 되면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255.255.255.255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가진 모든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컴퓨터들에게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898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50863" y="898525"/>
            <a:ext cx="8034338" cy="4519613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990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14313" y="657225"/>
            <a:ext cx="7542213" cy="42433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166903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제조회사번호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자리는 일련번호로 구성되어 있다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구조는 앞의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 즉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 번호는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고정된 주소값을 갖게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변환되고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체계인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154.65.60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진수로 변환하여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자리로 채워진다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0100.5E1A.4132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endParaRPr lang="en-US" altLang="ko-KR" baseline="0" dirty="0" smtClean="0"/>
          </a:p>
          <a:p>
            <a:pPr>
              <a:lnSpc>
                <a:spcPct val="150000"/>
              </a:lnSpc>
            </a:pPr>
            <a:r>
              <a:rPr lang="en-US" altLang="ko-KR" baseline="0" dirty="0" smtClean="0"/>
              <a:t>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853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2238" y="746125"/>
            <a:ext cx="7539038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14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2238" y="746125"/>
            <a:ext cx="7539038" cy="42418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22530" y="5264996"/>
            <a:ext cx="5681980" cy="4029879"/>
          </a:xfrm>
        </p:spPr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라디오 애플리케이션을 설치한 컴퓨터들은 자신의 고유한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가지면서도 멀티캐스트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227.154.65.50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갖는다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해당 멀티캐스트 주소를 가진 컴퓨터들은 라디오 서버가 보낸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트랙픽을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받게 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082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85775" y="657225"/>
            <a:ext cx="8101013" cy="455771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3295"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defTabSz="943295"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74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22288" y="673100"/>
            <a:ext cx="8075613" cy="45434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4077" y="5586393"/>
            <a:ext cx="5681980" cy="4029879"/>
          </a:xfrm>
        </p:spPr>
        <p:txBody>
          <a:bodyPr/>
          <a:lstStyle/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83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장비들의 특성을 학습하기 이전에 </a:t>
            </a:r>
            <a:r>
              <a:rPr lang="ko-KR" altLang="en-US" dirty="0" err="1" smtClean="0"/>
              <a:t>포워딩과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플러딩</a:t>
            </a:r>
            <a:r>
              <a:rPr lang="ko-KR" altLang="en-US" dirty="0" smtClean="0"/>
              <a:t> 개념을 알아보도록 하겠습니다</a:t>
            </a:r>
            <a:r>
              <a:rPr lang="en-US" altLang="ko-KR" dirty="0" smtClean="0"/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Forwarding(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하나의 송신지 포트에서 하나의 수신지 포트로 트래픽 전송하는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번포트로 트래픽이 송신되면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번포트에게만 트래픽을 수신하며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Flooding(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송신지 포트를 제외한 나머지 포트들로 트래픽 전송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것으로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번포트를 제외한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2,3,4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포트로 트래픽을 수신합니다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039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20688" y="979488"/>
            <a:ext cx="8004176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87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27013" y="831850"/>
            <a:ext cx="7556501" cy="42513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351850"/>
            <a:ext cx="5681980" cy="127932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라우터의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라우팅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테이블에 수신지로 향하는 네트워크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주소가 있으면 포워딩 방식으로 패킷을 전송하지만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향하는 네트워크 주소가 없으면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패킷은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전송되지 않는다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177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7"/>
          <p:cNvSpPr txBox="1">
            <a:spLocks noGrp="1" noChangeArrowheads="1"/>
          </p:cNvSpPr>
          <p:nvPr/>
        </p:nvSpPr>
        <p:spPr bwMode="auto">
          <a:xfrm>
            <a:off x="4168898" y="10882178"/>
            <a:ext cx="3186768" cy="57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8161" tIns="49079" rIns="98161" bIns="49079" anchor="b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Wingdings" pitchFamily="2" charset="2"/>
              <a:buNone/>
            </a:pPr>
            <a:fld id="{C2F74EA4-8F57-42B8-B03D-928D41EADCBC}" type="slidenum">
              <a:rPr kumimoji="1" lang="en-US" altLang="ko-KR" sz="1200">
                <a:latin typeface="Tahoma" pitchFamily="34" charset="0"/>
              </a:rPr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Wingdings" pitchFamily="2" charset="2"/>
                <a:buNone/>
              </a:pPr>
              <a:t>5</a:t>
            </a:fld>
            <a:endParaRPr kumimoji="1" lang="en-US" altLang="ko-KR" sz="1200" dirty="0">
              <a:latin typeface="Tahoma" pitchFamily="34" charset="0"/>
            </a:endParaRPr>
          </a:p>
        </p:txBody>
      </p:sp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0415" y="5442006"/>
            <a:ext cx="5394841" cy="5154521"/>
          </a:xfrm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07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20688" y="979488"/>
            <a:ext cx="8004176" cy="4503737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313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81000" y="860425"/>
            <a:ext cx="7854950" cy="44196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94291" y="5646597"/>
            <a:ext cx="5681980" cy="767596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7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5413" y="814388"/>
            <a:ext cx="7323138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1577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25413" y="814388"/>
            <a:ext cx="7323138" cy="41195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9960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01650" y="893763"/>
            <a:ext cx="7775575" cy="4375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2282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830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6163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80963" y="838200"/>
            <a:ext cx="7532688" cy="4238625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028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473075" y="919163"/>
            <a:ext cx="8002588" cy="45021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9505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5275" y="736600"/>
            <a:ext cx="7580313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3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0163" y="703263"/>
            <a:ext cx="7162801" cy="4030662"/>
          </a:xfrm>
          <a:ln/>
        </p:spPr>
      </p:sp>
      <p:sp>
        <p:nvSpPr>
          <p:cNvPr id="2" name="슬라이드 노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송신자는 데이터를 보내는 측이며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수신자는 데이터를 받는 측이다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6868" indent="-17686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입장에서는 수신자가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 또는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외부망에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있느냐에 따라 수신지에 데이터 전송 시 사용되는 장비와 운영방식이 달라진다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04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57175" y="757238"/>
            <a:ext cx="7797800" cy="43878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10248" y="5577639"/>
            <a:ext cx="5681980" cy="40298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08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068E2-CDE6-4F6A-A608-447A9CD56326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729387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19088" y="892175"/>
            <a:ext cx="7832726" cy="4406900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8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07C89-EC23-4363-8DBA-44C34D1F4A55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14183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33363" y="738188"/>
            <a:ext cx="7705726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33363" y="738188"/>
            <a:ext cx="7705726" cy="4335462"/>
          </a:xfrm>
        </p:spPr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7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025" y="677863"/>
            <a:ext cx="7526338" cy="423386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32975" y="5146154"/>
            <a:ext cx="5681980" cy="4029879"/>
          </a:xfrm>
        </p:spPr>
        <p:txBody>
          <a:bodyPr/>
          <a:lstStyle/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이며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6868" indent="-176868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필드에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255.255.255.255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FFFF.FFFF.FFFF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구성된다면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이러한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트래픽을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00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트래픽이라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한다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0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9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07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095912" y="6408476"/>
            <a:ext cx="27432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5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59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3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9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09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3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28737-A9DC-488A-BA6E-4B42B917E1B0}" type="datetimeFigureOut">
              <a:rPr lang="ko-KR" altLang="en-US" smtClean="0"/>
              <a:t>2024-03-09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1537-A3A1-4C2C-A937-2B3E7C7366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6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30563" y="1944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01. </a:t>
            </a:r>
            <a:r>
              <a:rPr lang="ko-KR" altLang="en-US" sz="4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</a:t>
            </a:r>
            <a:r>
              <a:rPr lang="en-US" altLang="ko-KR" sz="4000" b="1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4000" b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외부망 트래픽 흐름 이해 </a:t>
            </a:r>
            <a:endParaRPr lang="ko-KR" altLang="en-US" sz="4000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56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2801" y="241152"/>
            <a:ext cx="8183562" cy="1052512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&amp; ARP </a:t>
            </a:r>
            <a:endParaRPr lang="ko-KR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4424363" y="1830537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1914058" y="1203672"/>
            <a:ext cx="8830142" cy="5320816"/>
            <a:chOff x="2069506" y="1293664"/>
            <a:chExt cx="7988168" cy="487754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9506" y="1293664"/>
              <a:ext cx="7988168" cy="4877544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8947334" y="2346177"/>
              <a:ext cx="8018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DNS</a:t>
              </a:r>
              <a:endParaRPr lang="ko-K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22485" y="3860354"/>
              <a:ext cx="8778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ARP </a:t>
              </a:r>
              <a:endParaRPr lang="ko-K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4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20849" y="386888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포트번호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(4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1422602" y="1356097"/>
            <a:ext cx="8785225" cy="5256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송수신 번호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 번호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애플리케이션 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애플리케이션에서 부착해 전송 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- Well-Known Port : 1-1023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Registered Port : 1024-49151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      - Dynamic Port : 49152-65535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5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194001" y="333758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286785" y="1890414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092366" y="4229983"/>
            <a:ext cx="838200" cy="887721"/>
            <a:chOff x="1533695" y="4087365"/>
            <a:chExt cx="838200" cy="1038113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36766"/>
              <a:ext cx="184731" cy="38871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22478"/>
              <a:ext cx="184731" cy="388712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0" name="Text Box 142"/>
          <p:cNvSpPr txBox="1">
            <a:spLocks noChangeArrowheads="1"/>
          </p:cNvSpPr>
          <p:nvPr/>
        </p:nvSpPr>
        <p:spPr bwMode="auto">
          <a:xfrm>
            <a:off x="2285236" y="5352568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송신지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50010</a:t>
            </a:r>
          </a:p>
          <a:p>
            <a:pPr>
              <a:defRPr/>
            </a:pP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수신지 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</a:p>
          <a:p>
            <a:pPr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218" y="4076812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5044141" y="1395239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721139" y="3752778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6950616" y="3692881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092390" y="4105643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3302428" y="1888723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673318" y="4082436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815308" y="553723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10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303729" y="378205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포트주소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3356286" y="1978623"/>
            <a:ext cx="5239658" cy="1843314"/>
          </a:xfrm>
          <a:custGeom>
            <a:avLst/>
            <a:gdLst>
              <a:gd name="connsiteX0" fmla="*/ 14515 w 5239658"/>
              <a:gd name="connsiteY0" fmla="*/ 1843314 h 1843314"/>
              <a:gd name="connsiteX1" fmla="*/ 0 w 5239658"/>
              <a:gd name="connsiteY1" fmla="*/ 43543 h 1843314"/>
              <a:gd name="connsiteX2" fmla="*/ 5239658 w 5239658"/>
              <a:gd name="connsiteY2" fmla="*/ 0 h 1843314"/>
              <a:gd name="connsiteX3" fmla="*/ 5239658 w 5239658"/>
              <a:gd name="connsiteY3" fmla="*/ 1770743 h 184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39658" h="1843314">
                <a:moveTo>
                  <a:pt x="14515" y="1843314"/>
                </a:moveTo>
                <a:lnTo>
                  <a:pt x="0" y="43543"/>
                </a:lnTo>
                <a:lnTo>
                  <a:pt x="5239658" y="0"/>
                </a:lnTo>
                <a:lnTo>
                  <a:pt x="5239658" y="1770743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/>
          <p:cNvGrpSpPr/>
          <p:nvPr/>
        </p:nvGrpSpPr>
        <p:grpSpPr>
          <a:xfrm>
            <a:off x="3161867" y="4318192"/>
            <a:ext cx="838200" cy="827707"/>
            <a:chOff x="1533695" y="4087365"/>
            <a:chExt cx="838200" cy="1055745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719133"/>
              <a:ext cx="184731" cy="42397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78170" y="4704846"/>
              <a:ext cx="184731" cy="42397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3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719" y="4165021"/>
            <a:ext cx="1528450" cy="152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구름 66"/>
          <p:cNvSpPr/>
          <p:nvPr/>
        </p:nvSpPr>
        <p:spPr>
          <a:xfrm>
            <a:off x="5113642" y="1483448"/>
            <a:ext cx="1944914" cy="11030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/>
          </p:nvPr>
        </p:nvGraphicFramePr>
        <p:xfrm>
          <a:off x="1790640" y="3840987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/>
          </p:nvPr>
        </p:nvGraphicFramePr>
        <p:xfrm>
          <a:off x="7020117" y="3781090"/>
          <a:ext cx="3418728" cy="38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27390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38671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4161891" y="4193852"/>
            <a:ext cx="5725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50010</a:t>
            </a:r>
          </a:p>
        </p:txBody>
      </p:sp>
      <p:sp>
        <p:nvSpPr>
          <p:cNvPr id="72" name="자유형 71"/>
          <p:cNvSpPr/>
          <p:nvPr/>
        </p:nvSpPr>
        <p:spPr>
          <a:xfrm>
            <a:off x="3371929" y="1976932"/>
            <a:ext cx="5268685" cy="2220686"/>
          </a:xfrm>
          <a:custGeom>
            <a:avLst/>
            <a:gdLst>
              <a:gd name="connsiteX0" fmla="*/ 1146628 w 5268685"/>
              <a:gd name="connsiteY0" fmla="*/ 2220686 h 2220686"/>
              <a:gd name="connsiteX1" fmla="*/ 1161142 w 5268685"/>
              <a:gd name="connsiteY1" fmla="*/ 1872343 h 2220686"/>
              <a:gd name="connsiteX2" fmla="*/ 29028 w 5268685"/>
              <a:gd name="connsiteY2" fmla="*/ 1857829 h 2220686"/>
              <a:gd name="connsiteX3" fmla="*/ 0 w 5268685"/>
              <a:gd name="connsiteY3" fmla="*/ 43543 h 2220686"/>
              <a:gd name="connsiteX4" fmla="*/ 5254171 w 5268685"/>
              <a:gd name="connsiteY4" fmla="*/ 0 h 2220686"/>
              <a:gd name="connsiteX5" fmla="*/ 5268685 w 5268685"/>
              <a:gd name="connsiteY5" fmla="*/ 1814286 h 2220686"/>
              <a:gd name="connsiteX6" fmla="*/ 4557485 w 5268685"/>
              <a:gd name="connsiteY6" fmla="*/ 1814286 h 2220686"/>
              <a:gd name="connsiteX7" fmla="*/ 4557485 w 5268685"/>
              <a:gd name="connsiteY7" fmla="*/ 2162629 h 222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68685" h="2220686">
                <a:moveTo>
                  <a:pt x="1146628" y="2220686"/>
                </a:moveTo>
                <a:lnTo>
                  <a:pt x="1161142" y="1872343"/>
                </a:lnTo>
                <a:lnTo>
                  <a:pt x="29028" y="1857829"/>
                </a:lnTo>
                <a:lnTo>
                  <a:pt x="0" y="43543"/>
                </a:lnTo>
                <a:lnTo>
                  <a:pt x="5254171" y="0"/>
                </a:lnTo>
                <a:lnTo>
                  <a:pt x="5268685" y="1814286"/>
                </a:lnTo>
                <a:lnTo>
                  <a:pt x="4557485" y="1814286"/>
                </a:lnTo>
                <a:lnTo>
                  <a:pt x="4557485" y="2162629"/>
                </a:lnTo>
              </a:path>
            </a:pathLst>
          </a:custGeom>
          <a:noFill/>
          <a:ln w="44450">
            <a:solidFill>
              <a:srgbClr val="C00000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42819" y="4170645"/>
            <a:ext cx="3609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endParaRPr lang="en-US" altLang="ko-K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Box 142"/>
          <p:cNvSpPr txBox="1">
            <a:spLocks noChangeArrowheads="1"/>
          </p:cNvSpPr>
          <p:nvPr/>
        </p:nvSpPr>
        <p:spPr bwMode="auto">
          <a:xfrm>
            <a:off x="7058557" y="5693740"/>
            <a:ext cx="275588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200.10.10.10 : 80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192.168.10.10 :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50010</a:t>
            </a:r>
          </a:p>
          <a:p>
            <a:pPr>
              <a:defRPr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168384" y="6342174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95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91441" y="601698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34876" y="165208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Unicast             1 : 1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        1 : m 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불특정다수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          1 : n 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특정다수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6813" y="32467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6902607" y="4100759"/>
            <a:ext cx="3460454" cy="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3834824" y="4110677"/>
            <a:ext cx="3063058" cy="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509058" y="4113034"/>
            <a:ext cx="1325766" cy="56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20653" y="3752356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56556" y="3733852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0876" y="3758518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601802"/>
              </p:ext>
            </p:extLst>
          </p:nvPr>
        </p:nvGraphicFramePr>
        <p:xfrm>
          <a:off x="523970" y="4500207"/>
          <a:ext cx="9883117" cy="64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0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6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83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946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9719" y="4179275"/>
            <a:ext cx="1049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5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23447" y="1846500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21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9" y="1344168"/>
            <a:ext cx="1930574" cy="19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149439" y="1779626"/>
            <a:ext cx="1990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0534982" y="4538767"/>
            <a:ext cx="545878" cy="5055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902687" y="1726371"/>
            <a:ext cx="1549426" cy="1548710"/>
            <a:chOff x="1533695" y="4087365"/>
            <a:chExt cx="838200" cy="1005389"/>
          </a:xfrm>
        </p:grpSpPr>
        <p:sp>
          <p:nvSpPr>
            <p:cNvPr id="2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39946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39946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93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0843" y="522420"/>
            <a:ext cx="674930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Unicast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29956" y="5449593"/>
            <a:ext cx="69602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52165" y="5460392"/>
            <a:ext cx="8435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➋ DNS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1445" y="5531460"/>
            <a:ext cx="82093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➌ </a:t>
            </a:r>
            <a:r>
              <a:rPr lang="en-US" altLang="ko-KR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ARP</a:t>
            </a:r>
            <a:endParaRPr lang="ko-KR" altLang="en-US" sz="160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2577969" y="5068821"/>
            <a:ext cx="5889" cy="3495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V="1">
            <a:off x="4494636" y="5023292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8854038" y="5067036"/>
            <a:ext cx="42724" cy="4799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7423447" y="1846500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서버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pPr algn="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600" b="1" dirty="0">
              <a:solidFill>
                <a:srgbClr val="FF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0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489" y="1344168"/>
            <a:ext cx="1930574" cy="193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149439" y="1779626"/>
            <a:ext cx="1990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송신지</a:t>
            </a:r>
            <a:r>
              <a:rPr lang="en-US" altLang="ko-KR" sz="16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</p:txBody>
      </p:sp>
      <p:grpSp>
        <p:nvGrpSpPr>
          <p:cNvPr id="82" name="그룹 81"/>
          <p:cNvGrpSpPr/>
          <p:nvPr/>
        </p:nvGrpSpPr>
        <p:grpSpPr>
          <a:xfrm>
            <a:off x="902687" y="1726371"/>
            <a:ext cx="1549426" cy="1548710"/>
            <a:chOff x="1533695" y="4087365"/>
            <a:chExt cx="838200" cy="1005389"/>
          </a:xfrm>
        </p:grpSpPr>
        <p:sp>
          <p:nvSpPr>
            <p:cNvPr id="83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39946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39946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3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35" name="직선 화살표 연결선 134"/>
          <p:cNvCxnSpPr/>
          <p:nvPr/>
        </p:nvCxnSpPr>
        <p:spPr>
          <a:xfrm>
            <a:off x="6664748" y="4003081"/>
            <a:ext cx="3460454" cy="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/>
          <p:nvPr/>
        </p:nvCxnSpPr>
        <p:spPr>
          <a:xfrm>
            <a:off x="3596965" y="4012999"/>
            <a:ext cx="3063058" cy="41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2271199" y="4015356"/>
            <a:ext cx="1325766" cy="56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2794" y="3654678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618697" y="3636174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493017" y="3660840"/>
            <a:ext cx="1024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L4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141" name="표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327542"/>
              </p:ext>
            </p:extLst>
          </p:nvPr>
        </p:nvGraphicFramePr>
        <p:xfrm>
          <a:off x="286111" y="4402529"/>
          <a:ext cx="9883117" cy="6489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7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08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882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5639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8344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7946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6489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www.test.co.kr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바탕" panose="02030600000101010101" pitchFamily="18" charset="-127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ko-KR" altLang="en-US" sz="16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42" name="TextBox 141"/>
          <p:cNvSpPr txBox="1"/>
          <p:nvPr/>
        </p:nvSpPr>
        <p:spPr>
          <a:xfrm>
            <a:off x="241860" y="4081597"/>
            <a:ext cx="10497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송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5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3" name="오른쪽 화살표 142"/>
          <p:cNvSpPr/>
          <p:nvPr/>
        </p:nvSpPr>
        <p:spPr>
          <a:xfrm>
            <a:off x="10297123" y="4441089"/>
            <a:ext cx="545878" cy="50559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3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7144" y="205197"/>
            <a:ext cx="7886700" cy="745988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1204184" y="1013059"/>
            <a:ext cx="7886700" cy="1990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Limited Broadcast(local broadcast) : 255.255.255.255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Directed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: 192.168.1.255/24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MAC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ko-KR" altLang="en-US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217309"/>
              </p:ext>
            </p:extLst>
          </p:nvPr>
        </p:nvGraphicFramePr>
        <p:xfrm>
          <a:off x="1858297" y="5535719"/>
          <a:ext cx="9442326" cy="4780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76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653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255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9700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5994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53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403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8027"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  <a:endParaRPr lang="en-US" altLang="ko-KR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DHCP Data</a:t>
                      </a:r>
                      <a:endParaRPr lang="ko-KR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898854" y="5179528"/>
            <a:ext cx="95870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5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9812144" y="4506038"/>
            <a:ext cx="0" cy="5767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8028432" y="5513699"/>
            <a:ext cx="3273553" cy="488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7004304" y="6002136"/>
            <a:ext cx="2109216" cy="378176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2619803" y="6001533"/>
            <a:ext cx="4035189" cy="378778"/>
          </a:xfrm>
          <a:custGeom>
            <a:avLst/>
            <a:gdLst>
              <a:gd name="connsiteX0" fmla="*/ 2250141 w 2250141"/>
              <a:gd name="connsiteY0" fmla="*/ 80683 h 815788"/>
              <a:gd name="connsiteX1" fmla="*/ 2241176 w 2250141"/>
              <a:gd name="connsiteY1" fmla="*/ 806824 h 815788"/>
              <a:gd name="connsiteX2" fmla="*/ 0 w 2250141"/>
              <a:gd name="connsiteY2" fmla="*/ 815788 h 815788"/>
              <a:gd name="connsiteX3" fmla="*/ 0 w 2250141"/>
              <a:gd name="connsiteY3" fmla="*/ 0 h 81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0141" h="815788">
                <a:moveTo>
                  <a:pt x="2250141" y="80683"/>
                </a:moveTo>
                <a:lnTo>
                  <a:pt x="2241176" y="806824"/>
                </a:lnTo>
                <a:lnTo>
                  <a:pt x="0" y="815788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261698" y="3720747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클라이언트</a:t>
            </a:r>
            <a:endParaRPr lang="en-US" altLang="ko-KR" sz="16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1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0549" y="2684345"/>
            <a:ext cx="1769476" cy="176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788653" y="3260941"/>
            <a:ext cx="2013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DHCP Sever</a:t>
            </a: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r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1111.2222.2222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812144" y="6380311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1244153" y="5637240"/>
            <a:ext cx="467952" cy="36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1376078" y="3490390"/>
            <a:ext cx="1184242" cy="1206939"/>
            <a:chOff x="1533695" y="4087365"/>
            <a:chExt cx="838200" cy="1005389"/>
          </a:xfrm>
        </p:grpSpPr>
        <p:sp>
          <p:nvSpPr>
            <p:cNvPr id="19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182"/>
            <p:cNvSpPr>
              <a:spLocks/>
            </p:cNvSpPr>
            <p:nvPr/>
          </p:nvSpPr>
          <p:spPr bwMode="auto">
            <a:xfrm flipH="1">
              <a:off x="1760708" y="4769487"/>
              <a:ext cx="158777" cy="323267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183"/>
            <p:cNvSpPr>
              <a:spLocks/>
            </p:cNvSpPr>
            <p:nvPr/>
          </p:nvSpPr>
          <p:spPr bwMode="auto">
            <a:xfrm flipH="1">
              <a:off x="1778170" y="4755200"/>
              <a:ext cx="158777" cy="32326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0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7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1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961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2870444" y="3713436"/>
            <a:ext cx="5073947" cy="3026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2211" y="178093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77" y="3078370"/>
            <a:ext cx="1669394" cy="1815724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5220725" y="3428111"/>
            <a:ext cx="1417430" cy="652288"/>
            <a:chOff x="2610322" y="5109168"/>
            <a:chExt cx="1495425" cy="742950"/>
          </a:xfrm>
        </p:grpSpPr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자유형 15"/>
          <p:cNvSpPr/>
          <p:nvPr/>
        </p:nvSpPr>
        <p:spPr>
          <a:xfrm>
            <a:off x="7944392" y="986724"/>
            <a:ext cx="824089" cy="4793618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7947126" y="3393344"/>
            <a:ext cx="651358" cy="1128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727343" y="5001664"/>
            <a:ext cx="228620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송신자</a:t>
            </a:r>
            <a:endParaRPr lang="en-US" altLang="ko-KR" sz="15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30059"/>
              </p:ext>
            </p:extLst>
          </p:nvPr>
        </p:nvGraphicFramePr>
        <p:xfrm>
          <a:off x="294186" y="2164871"/>
          <a:ext cx="6153447" cy="485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4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51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760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797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85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255.255.255.255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1111.2222.1111</a:t>
                      </a:r>
                      <a:endParaRPr lang="ko-KR" alt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479065" y="1835116"/>
            <a:ext cx="5734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</a:t>
            </a:r>
            <a:r>
              <a:rPr lang="en-US" altLang="ko-KR" sz="15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5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    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711175" y="575245"/>
            <a:ext cx="2286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744303" y="2966861"/>
            <a:ext cx="228620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</a:p>
          <a:p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9840490" y="5193990"/>
            <a:ext cx="22862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BIP 255.255.255.255</a:t>
            </a:r>
          </a:p>
          <a:p>
            <a:r>
              <a:rPr lang="en-US" altLang="ko-KR" sz="15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FFFF.FFFF.FFFF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954892" y="6323223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pSp>
        <p:nvGrpSpPr>
          <p:cNvPr id="21" name="Group 172"/>
          <p:cNvGrpSpPr>
            <a:grpSpLocks/>
          </p:cNvGrpSpPr>
          <p:nvPr/>
        </p:nvGrpSpPr>
        <p:grpSpPr bwMode="auto">
          <a:xfrm flipH="1">
            <a:off x="8668626" y="545649"/>
            <a:ext cx="956521" cy="958007"/>
            <a:chOff x="1460" y="1679"/>
            <a:chExt cx="973" cy="1096"/>
          </a:xfrm>
        </p:grpSpPr>
        <p:grpSp>
          <p:nvGrpSpPr>
            <p:cNvPr id="2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76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89" name="Group 172"/>
          <p:cNvGrpSpPr>
            <a:grpSpLocks/>
          </p:cNvGrpSpPr>
          <p:nvPr/>
        </p:nvGrpSpPr>
        <p:grpSpPr bwMode="auto">
          <a:xfrm flipH="1">
            <a:off x="8593757" y="2970841"/>
            <a:ext cx="1061222" cy="1132400"/>
            <a:chOff x="1460" y="1679"/>
            <a:chExt cx="973" cy="1096"/>
          </a:xfrm>
        </p:grpSpPr>
        <p:grpSp>
          <p:nvGrpSpPr>
            <p:cNvPr id="90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9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1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33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9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4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7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5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6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46" name="Group 172"/>
          <p:cNvGrpSpPr>
            <a:grpSpLocks/>
          </p:cNvGrpSpPr>
          <p:nvPr/>
        </p:nvGrpSpPr>
        <p:grpSpPr bwMode="auto">
          <a:xfrm flipH="1">
            <a:off x="8659369" y="5211811"/>
            <a:ext cx="1042450" cy="1023169"/>
            <a:chOff x="1460" y="1679"/>
            <a:chExt cx="973" cy="1096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03" name="오른쪽 화살표 202"/>
          <p:cNvSpPr/>
          <p:nvPr/>
        </p:nvSpPr>
        <p:spPr>
          <a:xfrm>
            <a:off x="6475330" y="2240888"/>
            <a:ext cx="467952" cy="3676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0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122" y="10469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</a:t>
            </a:r>
            <a:endParaRPr lang="ko-KR" altLang="en-US" sz="2800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xfrm>
            <a:off x="1141354" y="1190358"/>
            <a:ext cx="7886700" cy="77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8" indent="-285748">
              <a:lnSpc>
                <a:spcPct val="10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 </a:t>
            </a:r>
            <a:r>
              <a:rPr lang="en-US" altLang="ko-KR" sz="18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224-239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.X.X.X   (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230.10.10.10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992" y="3000304"/>
            <a:ext cx="1731003" cy="188273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4165778" y="1758358"/>
            <a:ext cx="3698532" cy="142498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4252051" y="1888039"/>
            <a:ext cx="3555839" cy="13811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151995" y="4662128"/>
            <a:ext cx="4102466" cy="14387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H="1" flipV="1">
            <a:off x="4083108" y="4776764"/>
            <a:ext cx="4061240" cy="14129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988808" y="1134469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27863" y="5832863"/>
            <a:ext cx="1217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9776286" y="6357562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29" y="3543301"/>
            <a:ext cx="1569926" cy="594209"/>
          </a:xfrm>
          <a:prstGeom prst="rect">
            <a:avLst/>
          </a:prstGeom>
          <a:ln>
            <a:noFill/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8808" y="559724"/>
            <a:ext cx="637696" cy="6191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754" y="5271194"/>
            <a:ext cx="637696" cy="619122"/>
          </a:xfrm>
          <a:prstGeom prst="rect">
            <a:avLst/>
          </a:prstGeom>
        </p:spPr>
      </p:pic>
      <p:grpSp>
        <p:nvGrpSpPr>
          <p:cNvPr id="35" name="Group 172"/>
          <p:cNvGrpSpPr>
            <a:grpSpLocks/>
          </p:cNvGrpSpPr>
          <p:nvPr/>
        </p:nvGrpSpPr>
        <p:grpSpPr bwMode="auto">
          <a:xfrm flipH="1">
            <a:off x="7847262" y="973634"/>
            <a:ext cx="1116975" cy="1222541"/>
            <a:chOff x="1460" y="1679"/>
            <a:chExt cx="973" cy="1096"/>
          </a:xfrm>
        </p:grpSpPr>
        <p:grpSp>
          <p:nvGrpSpPr>
            <p:cNvPr id="3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24" name="Group 172"/>
          <p:cNvGrpSpPr>
            <a:grpSpLocks/>
          </p:cNvGrpSpPr>
          <p:nvPr/>
        </p:nvGrpSpPr>
        <p:grpSpPr bwMode="auto">
          <a:xfrm flipH="1">
            <a:off x="7982541" y="5500146"/>
            <a:ext cx="1116975" cy="1222541"/>
            <a:chOff x="1460" y="1679"/>
            <a:chExt cx="973" cy="1096"/>
          </a:xfrm>
        </p:grpSpPr>
        <p:grpSp>
          <p:nvGrpSpPr>
            <p:cNvPr id="3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6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368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81" name="Group 172"/>
          <p:cNvGrpSpPr>
            <a:grpSpLocks/>
          </p:cNvGrpSpPr>
          <p:nvPr/>
        </p:nvGrpSpPr>
        <p:grpSpPr bwMode="auto">
          <a:xfrm flipH="1">
            <a:off x="8047334" y="3878749"/>
            <a:ext cx="1116975" cy="1222541"/>
            <a:chOff x="1460" y="1679"/>
            <a:chExt cx="973" cy="1096"/>
          </a:xfrm>
        </p:grpSpPr>
        <p:grpSp>
          <p:nvGrpSpPr>
            <p:cNvPr id="38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3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3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425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0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38" name="Group 172"/>
          <p:cNvGrpSpPr>
            <a:grpSpLocks/>
          </p:cNvGrpSpPr>
          <p:nvPr/>
        </p:nvGrpSpPr>
        <p:grpSpPr bwMode="auto">
          <a:xfrm flipH="1">
            <a:off x="7946987" y="2424272"/>
            <a:ext cx="1116975" cy="1222541"/>
            <a:chOff x="1460" y="1679"/>
            <a:chExt cx="973" cy="1096"/>
          </a:xfrm>
        </p:grpSpPr>
        <p:grpSp>
          <p:nvGrpSpPr>
            <p:cNvPr id="43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8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0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482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5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08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98418" y="125297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주소</a:t>
            </a:r>
            <a:endParaRPr lang="en-US" altLang="ko-KR" b="1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2) 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전송모드 </a:t>
            </a:r>
            <a:endParaRPr lang="en-US" altLang="ko-KR" b="1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장비</a:t>
            </a:r>
            <a:endParaRPr lang="en-US" altLang="ko-KR" b="1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3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906" y="2562416"/>
            <a:ext cx="8027567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139827" y="1592120"/>
            <a:ext cx="7855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8" indent="-342898">
              <a:buFont typeface="Arial" panose="020B0604020202020204" pitchFamily="34" charset="0"/>
              <a:buChar char="•"/>
            </a:pP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대한 </a:t>
            </a:r>
            <a:r>
              <a:rPr lang="en-US" altLang="ko-KR" sz="2000" kern="1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address Mapping </a:t>
            </a:r>
            <a:r>
              <a:rPr lang="ko-KR" altLang="ko-KR" sz="2000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적용 예</a:t>
            </a: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70403" y="5743481"/>
            <a:ext cx="3943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en-US" altLang="ko-KR" sz="2000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1A.4132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2011174" y="509965"/>
            <a:ext cx="78867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3200" dirty="0"/>
          </a:p>
        </p:txBody>
      </p:sp>
      <p:cxnSp>
        <p:nvCxnSpPr>
          <p:cNvPr id="12" name="직선 연결선 11"/>
          <p:cNvCxnSpPr/>
          <p:nvPr/>
        </p:nvCxnSpPr>
        <p:spPr>
          <a:xfrm>
            <a:off x="9628082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8995035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8297654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7697716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038490" y="3362753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6490628" y="3369479"/>
            <a:ext cx="47660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9628083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9233335" y="3369480"/>
            <a:ext cx="147310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8297654" y="3369480"/>
            <a:ext cx="36163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936018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7038492" y="3369480"/>
            <a:ext cx="238301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6728930" y="3369480"/>
            <a:ext cx="142978" cy="1135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9066" y="711081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Multicast</a:t>
            </a:r>
            <a:r>
              <a:rPr lang="ko-KR" altLang="en-US" sz="2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  <a:sym typeface="Wingdings" panose="05000000000000000000" pitchFamily="2" charset="2"/>
              </a:rPr>
              <a:t>MAC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주소 형식 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: </a:t>
            </a:r>
            <a:r>
              <a:rPr lang="en-US" altLang="ko-KR" sz="2400" b="1" u="sng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0100.5E</a:t>
            </a:r>
            <a:r>
              <a:rPr lang="en-US" altLang="ko-KR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XX.XXXX</a:t>
            </a:r>
            <a:endParaRPr lang="ko-KR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055995" y="6192968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4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3843113" y="4125559"/>
            <a:ext cx="3773716" cy="22381"/>
          </a:xfrm>
          <a:prstGeom prst="line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108" y="-53845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멀티캐스트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예제 </a:t>
            </a:r>
            <a:endParaRPr lang="ko-KR" altLang="en-US" sz="3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42" y="3654346"/>
            <a:ext cx="1262731" cy="1373415"/>
          </a:xfrm>
          <a:prstGeom prst="rect">
            <a:avLst/>
          </a:prstGeom>
        </p:spPr>
      </p:pic>
      <p:sp>
        <p:nvSpPr>
          <p:cNvPr id="16" name="자유형 15"/>
          <p:cNvSpPr/>
          <p:nvPr/>
        </p:nvSpPr>
        <p:spPr>
          <a:xfrm>
            <a:off x="7616831" y="794121"/>
            <a:ext cx="824089" cy="5123145"/>
          </a:xfrm>
          <a:custGeom>
            <a:avLst/>
            <a:gdLst>
              <a:gd name="connsiteX0" fmla="*/ 733778 w 824089"/>
              <a:gd name="connsiteY0" fmla="*/ 0 h 4583289"/>
              <a:gd name="connsiteX1" fmla="*/ 33867 w 824089"/>
              <a:gd name="connsiteY1" fmla="*/ 11289 h 4583289"/>
              <a:gd name="connsiteX2" fmla="*/ 0 w 824089"/>
              <a:gd name="connsiteY2" fmla="*/ 4572000 h 4583289"/>
              <a:gd name="connsiteX3" fmla="*/ 824089 w 824089"/>
              <a:gd name="connsiteY3" fmla="*/ 4583289 h 4583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089" h="4583289">
                <a:moveTo>
                  <a:pt x="733778" y="0"/>
                </a:moveTo>
                <a:lnTo>
                  <a:pt x="33867" y="11289"/>
                </a:lnTo>
                <a:lnTo>
                  <a:pt x="0" y="4572000"/>
                </a:lnTo>
                <a:lnTo>
                  <a:pt x="824089" y="4583289"/>
                </a:lnTo>
              </a:path>
            </a:pathLst>
          </a:custGeom>
          <a:noFill/>
          <a:ln w="28575"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46298" y="2789753"/>
            <a:ext cx="710984" cy="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623275" y="5073508"/>
            <a:ext cx="2036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200.10.10.10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2222.4444.6666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3651991" y="1993582"/>
            <a:ext cx="3206009" cy="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694944" y="1993582"/>
            <a:ext cx="2843784" cy="89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932958" y="1700563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470509" y="1743386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L3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</a:p>
        </p:txBody>
      </p: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041702"/>
              </p:ext>
            </p:extLst>
          </p:nvPr>
        </p:nvGraphicFramePr>
        <p:xfrm>
          <a:off x="702036" y="2459109"/>
          <a:ext cx="6283980" cy="448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4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26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116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22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86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227.154.65.50</a:t>
                      </a:r>
                      <a:endParaRPr lang="ko-KR" altLang="en-US" sz="1600" u="none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200.10.10.10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2222.4444.6666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u="none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0100.5E1A.4132</a:t>
                      </a:r>
                      <a:endParaRPr lang="en-US" altLang="ko-KR" sz="1600" u="none" dirty="0" smtClean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95841" y="2126799"/>
            <a:ext cx="5622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IP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96342" y="808505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192.168.1.10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1111.2222.1111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75708" y="5664864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192.168.1.40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1111.2222.4444</a:t>
            </a: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7635387" y="4162857"/>
            <a:ext cx="7109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149620" y="3977541"/>
            <a:ext cx="2933816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192.168.1.30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IP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227.154.65.50</a:t>
            </a:r>
            <a:endParaRPr lang="ko-KR" altLang="en-US" sz="16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MAC </a:t>
            </a:r>
            <a:r>
              <a:rPr lang="en-US" altLang="ko-KR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0100.5E1A.4132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221034" y="2370510"/>
            <a:ext cx="1900970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231321" y="6406601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056" y="127100"/>
            <a:ext cx="637696" cy="619122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758" y="3327075"/>
            <a:ext cx="637696" cy="6191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144" y="4283180"/>
            <a:ext cx="1351765" cy="511636"/>
          </a:xfrm>
          <a:prstGeom prst="rect">
            <a:avLst/>
          </a:prstGeom>
          <a:ln>
            <a:noFill/>
          </a:ln>
        </p:spPr>
      </p:pic>
      <p:grpSp>
        <p:nvGrpSpPr>
          <p:cNvPr id="32" name="Group 172"/>
          <p:cNvGrpSpPr>
            <a:grpSpLocks/>
          </p:cNvGrpSpPr>
          <p:nvPr/>
        </p:nvGrpSpPr>
        <p:grpSpPr bwMode="auto">
          <a:xfrm flipH="1">
            <a:off x="8109701" y="334695"/>
            <a:ext cx="1116975" cy="1222541"/>
            <a:chOff x="1460" y="1679"/>
            <a:chExt cx="973" cy="1096"/>
          </a:xfrm>
        </p:grpSpPr>
        <p:grpSp>
          <p:nvGrpSpPr>
            <p:cNvPr id="34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93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5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87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4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1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00" name="Group 172"/>
          <p:cNvGrpSpPr>
            <a:grpSpLocks/>
          </p:cNvGrpSpPr>
          <p:nvPr/>
        </p:nvGrpSpPr>
        <p:grpSpPr bwMode="auto">
          <a:xfrm flipH="1">
            <a:off x="8018783" y="2099690"/>
            <a:ext cx="1116975" cy="1222541"/>
            <a:chOff x="1460" y="1679"/>
            <a:chExt cx="973" cy="1096"/>
          </a:xfrm>
        </p:grpSpPr>
        <p:grpSp>
          <p:nvGrpSpPr>
            <p:cNvPr id="10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5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2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144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2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0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0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1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0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1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7" name="Group 172"/>
          <p:cNvGrpSpPr>
            <a:grpSpLocks/>
          </p:cNvGrpSpPr>
          <p:nvPr/>
        </p:nvGrpSpPr>
        <p:grpSpPr bwMode="auto">
          <a:xfrm flipH="1">
            <a:off x="7983997" y="3598868"/>
            <a:ext cx="1116975" cy="1222541"/>
            <a:chOff x="1460" y="1679"/>
            <a:chExt cx="973" cy="1096"/>
          </a:xfrm>
        </p:grpSpPr>
        <p:grpSp>
          <p:nvGrpSpPr>
            <p:cNvPr id="15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0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9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01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7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6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6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7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6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7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14" name="Group 172"/>
          <p:cNvGrpSpPr>
            <a:grpSpLocks/>
          </p:cNvGrpSpPr>
          <p:nvPr/>
        </p:nvGrpSpPr>
        <p:grpSpPr bwMode="auto">
          <a:xfrm flipH="1">
            <a:off x="8075607" y="5372458"/>
            <a:ext cx="1116975" cy="1222541"/>
            <a:chOff x="1460" y="1679"/>
            <a:chExt cx="973" cy="1096"/>
          </a:xfrm>
        </p:grpSpPr>
        <p:grpSp>
          <p:nvGrpSpPr>
            <p:cNvPr id="21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6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6" name="Group 181"/>
            <p:cNvGrpSpPr>
              <a:grpSpLocks/>
            </p:cNvGrpSpPr>
            <p:nvPr/>
          </p:nvGrpSpPr>
          <p:grpSpPr bwMode="auto">
            <a:xfrm flipH="1">
              <a:off x="1659" y="2378"/>
              <a:ext cx="627" cy="397"/>
              <a:chOff x="905" y="3147"/>
              <a:chExt cx="832" cy="526"/>
            </a:xfrm>
          </p:grpSpPr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>
                <a:off x="905" y="3169"/>
                <a:ext cx="308" cy="504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>
                <a:off x="933" y="3147"/>
                <a:ext cx="308" cy="504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3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1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1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3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2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3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12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4388787" y="1049291"/>
            <a:ext cx="605005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Uni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ddress 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- 192.168.1.10/ MAC 1111.2222.1111</a:t>
            </a:r>
          </a:p>
          <a:p>
            <a:endParaRPr lang="en-US" altLang="ko-KR" sz="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Broadcast IP</a:t>
            </a:r>
            <a:r>
              <a:rPr lang="ko-KR" altLang="en-US" sz="20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- 255.255.255.255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- 192.168.1.255 / </a:t>
            </a:r>
            <a:r>
              <a:rPr lang="en-US" altLang="ko-KR" sz="20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ffff.ffff.ffff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900" indent="-1635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Multicast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Address/ MAC address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- 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224.0.0.22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IGMPv3)/01-00-5e-00-00-16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- 239.255.255.250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(Device discovery)/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01-00-5e-7f-ff-fa </a:t>
            </a:r>
            <a:endParaRPr lang="en-US" altLang="ko-KR" sz="20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1802265" y="1711245"/>
            <a:ext cx="1775011" cy="1854915"/>
            <a:chOff x="1533695" y="4087365"/>
            <a:chExt cx="838200" cy="952733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60708" y="4822144"/>
              <a:ext cx="87234" cy="21795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807856"/>
              <a:ext cx="87234" cy="21795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45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6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648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30728" y="1285085"/>
            <a:ext cx="8485712" cy="46808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주소에 대응 되는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 변환해 주는 서비스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종류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송신지가 수신지의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조회하기 위해 보내는 질의 패킷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브로드캐스트 방식으로 운영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❷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대해  응답 패킷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-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유니캐스트 방식으로 운영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15619" y="387546"/>
            <a:ext cx="54098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ARP(Address Resolution Protocol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6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82077" y="412723"/>
            <a:ext cx="7559920" cy="675543"/>
          </a:xfrm>
        </p:spPr>
        <p:txBody>
          <a:bodyPr>
            <a:noAutofit/>
          </a:bodyPr>
          <a:lstStyle/>
          <a:p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  </a:t>
            </a:r>
            <a:r>
              <a:rPr lang="en-US" altLang="ko-KR" sz="2800" dirty="0"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Cache Table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/>
            </a:r>
            <a:b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</a:br>
            <a:endParaRPr lang="ko-KR" altLang="en-US" sz="2800" dirty="0"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7938" y="972817"/>
            <a:ext cx="8289680" cy="14507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주소의 대응 관계를 저장한 테이블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테이블 확인 명령어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arp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-a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614" y="2261302"/>
            <a:ext cx="6330690" cy="4248150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8921496" y="6347206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25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0817" y="490315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계층별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964060" y="160636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endParaRPr lang="en-US" altLang="ko-KR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27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그룹 235"/>
          <p:cNvGrpSpPr/>
          <p:nvPr/>
        </p:nvGrpSpPr>
        <p:grpSpPr>
          <a:xfrm>
            <a:off x="1905411" y="2866124"/>
            <a:ext cx="3069072" cy="2596616"/>
            <a:chOff x="836909" y="2820692"/>
            <a:chExt cx="3069072" cy="2596616"/>
          </a:xfrm>
        </p:grpSpPr>
        <p:grpSp>
          <p:nvGrpSpPr>
            <p:cNvPr id="8" name="그룹 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2" name="직사각형 1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직사각형 3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836909" y="4610276"/>
              <a:ext cx="688994" cy="799799"/>
              <a:chOff x="809159" y="4814047"/>
              <a:chExt cx="688975" cy="732719"/>
            </a:xfrm>
          </p:grpSpPr>
          <p:sp>
            <p:nvSpPr>
              <p:cNvPr id="10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7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60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61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8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3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935429" y="461750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그룹 62"/>
            <p:cNvGrpSpPr/>
            <p:nvPr/>
          </p:nvGrpSpPr>
          <p:grpSpPr>
            <a:xfrm>
              <a:off x="1689315" y="4617509"/>
              <a:ext cx="688994" cy="799799"/>
              <a:chOff x="809159" y="4814047"/>
              <a:chExt cx="688975" cy="732719"/>
            </a:xfrm>
          </p:grpSpPr>
          <p:sp>
            <p:nvSpPr>
              <p:cNvPr id="64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4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5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6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7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8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0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5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6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7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01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14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15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02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16" name="TextBox 115"/>
            <p:cNvSpPr txBox="1"/>
            <p:nvPr/>
          </p:nvSpPr>
          <p:spPr>
            <a:xfrm>
              <a:off x="1796652" y="46247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2471934" y="4603043"/>
              <a:ext cx="688994" cy="799799"/>
              <a:chOff x="809159" y="4814047"/>
              <a:chExt cx="688975" cy="732719"/>
            </a:xfrm>
          </p:grpSpPr>
          <p:sp>
            <p:nvSpPr>
              <p:cNvPr id="118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4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5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6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7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8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9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0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1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2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3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4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5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6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7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8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39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0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1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2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3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4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5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6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7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8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49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0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1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2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3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4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155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168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69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156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7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8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9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0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2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3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4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5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6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7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70" name="TextBox 169"/>
            <p:cNvSpPr txBox="1"/>
            <p:nvPr/>
          </p:nvSpPr>
          <p:spPr>
            <a:xfrm>
              <a:off x="2570454" y="461027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1" name="그룹 170"/>
            <p:cNvGrpSpPr/>
            <p:nvPr/>
          </p:nvGrpSpPr>
          <p:grpSpPr>
            <a:xfrm>
              <a:off x="3216987" y="4570804"/>
              <a:ext cx="688994" cy="799799"/>
              <a:chOff x="809159" y="4814047"/>
              <a:chExt cx="688975" cy="732719"/>
            </a:xfrm>
          </p:grpSpPr>
          <p:sp>
            <p:nvSpPr>
              <p:cNvPr id="172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4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6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09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222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23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10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4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5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6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7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8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9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0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1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24" name="TextBox 223"/>
            <p:cNvSpPr txBox="1"/>
            <p:nvPr/>
          </p:nvSpPr>
          <p:spPr>
            <a:xfrm>
              <a:off x="3315507" y="457803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6" name="직선 연결선 225"/>
            <p:cNvCxnSpPr>
              <a:stCxn id="4" idx="2"/>
              <a:endCxn id="62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7" name="직선 연결선 226"/>
            <p:cNvCxnSpPr>
              <a:endCxn id="114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/>
            <p:cNvCxnSpPr>
              <a:endCxn id="170" idx="0"/>
            </p:cNvCxnSpPr>
            <p:nvPr/>
          </p:nvCxnSpPr>
          <p:spPr bwMode="auto">
            <a:xfrm>
              <a:off x="2689015" y="3167681"/>
              <a:ext cx="76364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/>
            <p:cNvCxnSpPr>
              <a:endCxn id="224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7" name="그룹 236"/>
          <p:cNvGrpSpPr/>
          <p:nvPr/>
        </p:nvGrpSpPr>
        <p:grpSpPr>
          <a:xfrm>
            <a:off x="7210875" y="2855136"/>
            <a:ext cx="3069072" cy="2596616"/>
            <a:chOff x="836909" y="2820692"/>
            <a:chExt cx="3069072" cy="2596616"/>
          </a:xfrm>
        </p:grpSpPr>
        <p:grpSp>
          <p:nvGrpSpPr>
            <p:cNvPr id="238" name="그룹 237"/>
            <p:cNvGrpSpPr/>
            <p:nvPr/>
          </p:nvGrpSpPr>
          <p:grpSpPr>
            <a:xfrm>
              <a:off x="867905" y="2820692"/>
              <a:ext cx="2913681" cy="619932"/>
              <a:chOff x="666427" y="2820692"/>
              <a:chExt cx="2913681" cy="619932"/>
            </a:xfrm>
          </p:grpSpPr>
          <p:sp>
            <p:nvSpPr>
              <p:cNvPr id="459" name="직사각형 458"/>
              <p:cNvSpPr/>
              <p:nvPr/>
            </p:nvSpPr>
            <p:spPr bwMode="auto">
              <a:xfrm>
                <a:off x="666427" y="2820692"/>
                <a:ext cx="2913681" cy="6199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0" name="직사각형 459"/>
              <p:cNvSpPr/>
              <p:nvPr/>
            </p:nvSpPr>
            <p:spPr bwMode="auto">
              <a:xfrm>
                <a:off x="85240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1" name="직사각형 460"/>
              <p:cNvSpPr/>
              <p:nvPr/>
            </p:nvSpPr>
            <p:spPr bwMode="auto">
              <a:xfrm>
                <a:off x="158082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2" name="직사각형 461"/>
              <p:cNvSpPr/>
              <p:nvPr/>
            </p:nvSpPr>
            <p:spPr bwMode="auto">
              <a:xfrm>
                <a:off x="2309247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63" name="직사각형 462"/>
              <p:cNvSpPr/>
              <p:nvPr/>
            </p:nvSpPr>
            <p:spPr bwMode="auto">
              <a:xfrm>
                <a:off x="3084162" y="2998922"/>
                <a:ext cx="263471" cy="263471"/>
              </a:xfrm>
              <a:prstGeom prst="rect">
                <a:avLst/>
              </a:prstGeom>
              <a:solidFill>
                <a:schemeClr val="tx1"/>
              </a:solidFill>
              <a:ln w="9525" cap="flat" cmpd="sng" algn="ctr">
                <a:solidFill>
                  <a:srgbClr val="5F5F5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54000" tIns="45720" rIns="54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 latinLnBrk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1200" b="1"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grpSp>
          <p:nvGrpSpPr>
            <p:cNvPr id="239" name="그룹 238"/>
            <p:cNvGrpSpPr/>
            <p:nvPr/>
          </p:nvGrpSpPr>
          <p:grpSpPr>
            <a:xfrm>
              <a:off x="836909" y="4610276"/>
              <a:ext cx="688994" cy="799799"/>
              <a:chOff x="809159" y="4814047"/>
              <a:chExt cx="688975" cy="732719"/>
            </a:xfrm>
          </p:grpSpPr>
          <p:sp>
            <p:nvSpPr>
              <p:cNvPr id="407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8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9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0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1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2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3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4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5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6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7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8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9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0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1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2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3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4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5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6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7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8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9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0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1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2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3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4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5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6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7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8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9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0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1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2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3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444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57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8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445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6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7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8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9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0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1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2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3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4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5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6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0" name="TextBox 239"/>
            <p:cNvSpPr txBox="1"/>
            <p:nvPr/>
          </p:nvSpPr>
          <p:spPr>
            <a:xfrm>
              <a:off x="935429" y="4617507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1" name="그룹 240"/>
            <p:cNvGrpSpPr/>
            <p:nvPr/>
          </p:nvGrpSpPr>
          <p:grpSpPr>
            <a:xfrm>
              <a:off x="1689315" y="4617509"/>
              <a:ext cx="688994" cy="799799"/>
              <a:chOff x="809159" y="4814047"/>
              <a:chExt cx="688975" cy="732719"/>
            </a:xfrm>
          </p:grpSpPr>
          <p:sp>
            <p:nvSpPr>
              <p:cNvPr id="355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6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7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8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9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0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1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8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9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0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1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2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3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4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5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6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7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8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9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0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1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2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3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4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5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6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7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8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9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0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1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92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405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6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93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4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5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6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7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8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9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0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1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2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3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4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2" name="TextBox 241"/>
            <p:cNvSpPr txBox="1"/>
            <p:nvPr/>
          </p:nvSpPr>
          <p:spPr>
            <a:xfrm>
              <a:off x="1796652" y="462474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/>
            <p:cNvGrpSpPr/>
            <p:nvPr/>
          </p:nvGrpSpPr>
          <p:grpSpPr>
            <a:xfrm>
              <a:off x="2471934" y="4603043"/>
              <a:ext cx="688994" cy="799799"/>
              <a:chOff x="809159" y="4814047"/>
              <a:chExt cx="688975" cy="732719"/>
            </a:xfrm>
          </p:grpSpPr>
          <p:sp>
            <p:nvSpPr>
              <p:cNvPr id="303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4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5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6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7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8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9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0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1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2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3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4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5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6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7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8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9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0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1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2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3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4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5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6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7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8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9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0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1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2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3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4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5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6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7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8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9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340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53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54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341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2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3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4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5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6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7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8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9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0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2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4" name="TextBox 243"/>
            <p:cNvSpPr txBox="1"/>
            <p:nvPr/>
          </p:nvSpPr>
          <p:spPr>
            <a:xfrm>
              <a:off x="2570454" y="4610274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5" name="그룹 244"/>
            <p:cNvGrpSpPr/>
            <p:nvPr/>
          </p:nvGrpSpPr>
          <p:grpSpPr>
            <a:xfrm>
              <a:off x="3216987" y="4570804"/>
              <a:ext cx="688994" cy="799799"/>
              <a:chOff x="809159" y="4814047"/>
              <a:chExt cx="688975" cy="732719"/>
            </a:xfrm>
          </p:grpSpPr>
          <p:sp>
            <p:nvSpPr>
              <p:cNvPr id="251" name="Freeform 174"/>
              <p:cNvSpPr>
                <a:spLocks/>
              </p:cNvSpPr>
              <p:nvPr/>
            </p:nvSpPr>
            <p:spPr bwMode="auto">
              <a:xfrm rot="355818">
                <a:off x="1336329" y="5283876"/>
                <a:ext cx="61330" cy="3691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2" name="Freeform 175"/>
              <p:cNvSpPr>
                <a:spLocks/>
              </p:cNvSpPr>
              <p:nvPr/>
            </p:nvSpPr>
            <p:spPr bwMode="auto">
              <a:xfrm rot="355818" flipH="1">
                <a:off x="1385915" y="5317436"/>
                <a:ext cx="112219" cy="58169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3" name="Freeform 176"/>
              <p:cNvSpPr>
                <a:spLocks/>
              </p:cNvSpPr>
              <p:nvPr/>
            </p:nvSpPr>
            <p:spPr bwMode="auto">
              <a:xfrm rot="355818">
                <a:off x="1380695" y="5337571"/>
                <a:ext cx="110915" cy="41389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4" name="Freeform 177"/>
              <p:cNvSpPr>
                <a:spLocks/>
              </p:cNvSpPr>
              <p:nvPr/>
            </p:nvSpPr>
            <p:spPr bwMode="auto">
              <a:xfrm rot="355818" flipH="1">
                <a:off x="1408098" y="5314079"/>
                <a:ext cx="26098" cy="27966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5" name="Freeform 178"/>
              <p:cNvSpPr>
                <a:spLocks/>
              </p:cNvSpPr>
              <p:nvPr/>
            </p:nvSpPr>
            <p:spPr bwMode="auto">
              <a:xfrm rot="355818">
                <a:off x="1396354" y="5312961"/>
                <a:ext cx="35232" cy="5593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6" name="Oval 179"/>
              <p:cNvSpPr>
                <a:spLocks noChangeArrowheads="1"/>
              </p:cNvSpPr>
              <p:nvPr/>
            </p:nvSpPr>
            <p:spPr bwMode="auto">
              <a:xfrm rot="21219751">
                <a:off x="1412012" y="5310724"/>
                <a:ext cx="15659" cy="6712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7" name="Freeform 180"/>
              <p:cNvSpPr>
                <a:spLocks/>
              </p:cNvSpPr>
              <p:nvPr/>
            </p:nvSpPr>
            <p:spPr bwMode="auto">
              <a:xfrm rot="355818">
                <a:off x="1388524" y="5315198"/>
                <a:ext cx="30013" cy="23491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8" name="Freeform 182"/>
              <p:cNvSpPr>
                <a:spLocks/>
              </p:cNvSpPr>
              <p:nvPr/>
            </p:nvSpPr>
            <p:spPr bwMode="auto">
              <a:xfrm flipH="1">
                <a:off x="995757" y="5270442"/>
                <a:ext cx="184726" cy="276324"/>
              </a:xfrm>
              <a:custGeom>
                <a:avLst/>
                <a:gdLst>
                  <a:gd name="T0" fmla="*/ 933 w 933"/>
                  <a:gd name="T1" fmla="*/ 135 h 352"/>
                  <a:gd name="T2" fmla="*/ 932 w 933"/>
                  <a:gd name="T3" fmla="*/ 171 h 352"/>
                  <a:gd name="T4" fmla="*/ 762 w 933"/>
                  <a:gd name="T5" fmla="*/ 352 h 352"/>
                  <a:gd name="T6" fmla="*/ 4 w 933"/>
                  <a:gd name="T7" fmla="*/ 195 h 352"/>
                  <a:gd name="T8" fmla="*/ 0 w 933"/>
                  <a:gd name="T9" fmla="*/ 148 h 352"/>
                  <a:gd name="T10" fmla="*/ 244 w 933"/>
                  <a:gd name="T11" fmla="*/ 0 h 352"/>
                  <a:gd name="T12" fmla="*/ 933 w 933"/>
                  <a:gd name="T13" fmla="*/ 135 h 35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33"/>
                  <a:gd name="T22" fmla="*/ 0 h 352"/>
                  <a:gd name="T23" fmla="*/ 933 w 933"/>
                  <a:gd name="T24" fmla="*/ 352 h 35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3F3F3"/>
                  </a:gs>
                </a:gsLst>
                <a:lin ang="0" scaled="1"/>
              </a:gradFill>
              <a:ln w="63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9" name="Freeform 183"/>
              <p:cNvSpPr>
                <a:spLocks/>
              </p:cNvSpPr>
              <p:nvPr/>
            </p:nvSpPr>
            <p:spPr bwMode="auto">
              <a:xfrm flipH="1">
                <a:off x="1010110" y="5260376"/>
                <a:ext cx="184726" cy="276324"/>
              </a:xfrm>
              <a:custGeom>
                <a:avLst/>
                <a:gdLst>
                  <a:gd name="T0" fmla="*/ 895 w 895"/>
                  <a:gd name="T1" fmla="*/ 133 h 294"/>
                  <a:gd name="T2" fmla="*/ 232 w 895"/>
                  <a:gd name="T3" fmla="*/ 0 h 294"/>
                  <a:gd name="T4" fmla="*/ 0 w 895"/>
                  <a:gd name="T5" fmla="*/ 143 h 294"/>
                  <a:gd name="T6" fmla="*/ 739 w 895"/>
                  <a:gd name="T7" fmla="*/ 294 h 294"/>
                  <a:gd name="T8" fmla="*/ 895 w 895"/>
                  <a:gd name="T9" fmla="*/ 133 h 2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5"/>
                  <a:gd name="T16" fmla="*/ 0 h 294"/>
                  <a:gd name="T17" fmla="*/ 895 w 895"/>
                  <a:gd name="T18" fmla="*/ 294 h 2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0" name="Freeform 184"/>
              <p:cNvSpPr>
                <a:spLocks/>
              </p:cNvSpPr>
              <p:nvPr/>
            </p:nvSpPr>
            <p:spPr bwMode="auto">
              <a:xfrm flipH="1">
                <a:off x="1027074" y="5336452"/>
                <a:ext cx="283158" cy="59288"/>
              </a:xfrm>
              <a:custGeom>
                <a:avLst/>
                <a:gdLst>
                  <a:gd name="T0" fmla="*/ 0 w 531"/>
                  <a:gd name="T1" fmla="*/ 15 h 118"/>
                  <a:gd name="T2" fmla="*/ 508 w 531"/>
                  <a:gd name="T3" fmla="*/ 118 h 118"/>
                  <a:gd name="T4" fmla="*/ 531 w 531"/>
                  <a:gd name="T5" fmla="*/ 103 h 118"/>
                  <a:gd name="T6" fmla="*/ 23 w 531"/>
                  <a:gd name="T7" fmla="*/ 0 h 1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31"/>
                  <a:gd name="T13" fmla="*/ 0 h 118"/>
                  <a:gd name="T14" fmla="*/ 531 w 531"/>
                  <a:gd name="T15" fmla="*/ 118 h 1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1" name="Freeform 185"/>
              <p:cNvSpPr>
                <a:spLocks/>
              </p:cNvSpPr>
              <p:nvPr/>
            </p:nvSpPr>
            <p:spPr bwMode="auto">
              <a:xfrm flipH="1">
                <a:off x="1098842" y="5352113"/>
                <a:ext cx="292292" cy="79424"/>
              </a:xfrm>
              <a:custGeom>
                <a:avLst/>
                <a:gdLst>
                  <a:gd name="T0" fmla="*/ 0 w 548"/>
                  <a:gd name="T1" fmla="*/ 74 h 159"/>
                  <a:gd name="T2" fmla="*/ 31 w 548"/>
                  <a:gd name="T3" fmla="*/ 78 h 159"/>
                  <a:gd name="T4" fmla="*/ 57 w 548"/>
                  <a:gd name="T5" fmla="*/ 66 h 159"/>
                  <a:gd name="T6" fmla="*/ 76 w 548"/>
                  <a:gd name="T7" fmla="*/ 71 h 159"/>
                  <a:gd name="T8" fmla="*/ 58 w 548"/>
                  <a:gd name="T9" fmla="*/ 81 h 159"/>
                  <a:gd name="T10" fmla="*/ 451 w 548"/>
                  <a:gd name="T11" fmla="*/ 159 h 159"/>
                  <a:gd name="T12" fmla="*/ 548 w 548"/>
                  <a:gd name="T13" fmla="*/ 84 h 159"/>
                  <a:gd name="T14" fmla="*/ 130 w 548"/>
                  <a:gd name="T15" fmla="*/ 0 h 15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48"/>
                  <a:gd name="T25" fmla="*/ 0 h 159"/>
                  <a:gd name="T26" fmla="*/ 548 w 548"/>
                  <a:gd name="T27" fmla="*/ 159 h 15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2" name="Freeform 186"/>
              <p:cNvSpPr>
                <a:spLocks/>
              </p:cNvSpPr>
              <p:nvPr/>
            </p:nvSpPr>
            <p:spPr bwMode="auto">
              <a:xfrm flipH="1">
                <a:off x="1044037" y="5396859"/>
                <a:ext cx="74378" cy="34678"/>
              </a:xfrm>
              <a:custGeom>
                <a:avLst/>
                <a:gdLst>
                  <a:gd name="T0" fmla="*/ 73 w 140"/>
                  <a:gd name="T1" fmla="*/ 0 h 70"/>
                  <a:gd name="T2" fmla="*/ 140 w 140"/>
                  <a:gd name="T3" fmla="*/ 11 h 70"/>
                  <a:gd name="T4" fmla="*/ 75 w 140"/>
                  <a:gd name="T5" fmla="*/ 70 h 70"/>
                  <a:gd name="T6" fmla="*/ 0 w 140"/>
                  <a:gd name="T7" fmla="*/ 56 h 7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"/>
                  <a:gd name="T13" fmla="*/ 0 h 70"/>
                  <a:gd name="T14" fmla="*/ 140 w 140"/>
                  <a:gd name="T15" fmla="*/ 70 h 7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3" name="Freeform 187"/>
              <p:cNvSpPr>
                <a:spLocks/>
              </p:cNvSpPr>
              <p:nvPr/>
            </p:nvSpPr>
            <p:spPr bwMode="auto">
              <a:xfrm flipH="1">
                <a:off x="990537" y="5404690"/>
                <a:ext cx="88732" cy="50339"/>
              </a:xfrm>
              <a:custGeom>
                <a:avLst/>
                <a:gdLst>
                  <a:gd name="T0" fmla="*/ 87 w 167"/>
                  <a:gd name="T1" fmla="*/ 0 h 101"/>
                  <a:gd name="T2" fmla="*/ 167 w 167"/>
                  <a:gd name="T3" fmla="*/ 15 h 101"/>
                  <a:gd name="T4" fmla="*/ 81 w 167"/>
                  <a:gd name="T5" fmla="*/ 101 h 101"/>
                  <a:gd name="T6" fmla="*/ 0 w 167"/>
                  <a:gd name="T7" fmla="*/ 83 h 10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7"/>
                  <a:gd name="T13" fmla="*/ 0 h 101"/>
                  <a:gd name="T14" fmla="*/ 167 w 167"/>
                  <a:gd name="T15" fmla="*/ 101 h 10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>
                <a:solidFill>
                  <a:srgbClr val="EAEAE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4" name="Freeform 189"/>
              <p:cNvSpPr>
                <a:spLocks noChangeAspect="1"/>
              </p:cNvSpPr>
              <p:nvPr/>
            </p:nvSpPr>
            <p:spPr bwMode="auto">
              <a:xfrm>
                <a:off x="809159" y="5121673"/>
                <a:ext cx="118744" cy="24945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5" name="Freeform 190"/>
              <p:cNvSpPr>
                <a:spLocks noChangeAspect="1"/>
              </p:cNvSpPr>
              <p:nvPr/>
            </p:nvSpPr>
            <p:spPr bwMode="auto">
              <a:xfrm>
                <a:off x="811769" y="5080284"/>
                <a:ext cx="508902" cy="203593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6" name="Freeform 191"/>
              <p:cNvSpPr>
                <a:spLocks/>
              </p:cNvSpPr>
              <p:nvPr/>
            </p:nvSpPr>
            <p:spPr bwMode="auto">
              <a:xfrm>
                <a:off x="922684" y="5217876"/>
                <a:ext cx="392768" cy="151017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7" name="Freeform 192"/>
              <p:cNvSpPr>
                <a:spLocks/>
              </p:cNvSpPr>
              <p:nvPr/>
            </p:nvSpPr>
            <p:spPr bwMode="auto">
              <a:xfrm>
                <a:off x="938342" y="5308487"/>
                <a:ext cx="118743" cy="42508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8" name="Oval 193"/>
              <p:cNvSpPr>
                <a:spLocks noChangeArrowheads="1"/>
              </p:cNvSpPr>
              <p:nvPr/>
            </p:nvSpPr>
            <p:spPr bwMode="auto">
              <a:xfrm>
                <a:off x="1036208" y="5314079"/>
                <a:ext cx="13049" cy="1454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9" name="Line 194"/>
              <p:cNvSpPr>
                <a:spLocks noChangeShapeType="1"/>
              </p:cNvSpPr>
              <p:nvPr/>
            </p:nvSpPr>
            <p:spPr bwMode="auto">
              <a:xfrm flipH="1">
                <a:off x="1218890" y="5250317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0" name="Line 195"/>
              <p:cNvSpPr>
                <a:spLocks noChangeShapeType="1"/>
              </p:cNvSpPr>
              <p:nvPr/>
            </p:nvSpPr>
            <p:spPr bwMode="auto">
              <a:xfrm flipH="1">
                <a:off x="1209757" y="5251435"/>
                <a:ext cx="1304" cy="5705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1" name="Line 196"/>
              <p:cNvSpPr>
                <a:spLocks noChangeShapeType="1"/>
              </p:cNvSpPr>
              <p:nvPr/>
            </p:nvSpPr>
            <p:spPr bwMode="auto">
              <a:xfrm flipH="1">
                <a:off x="1229329" y="5249198"/>
                <a:ext cx="3915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2" name="Line 197"/>
              <p:cNvSpPr>
                <a:spLocks noChangeShapeType="1"/>
              </p:cNvSpPr>
              <p:nvPr/>
            </p:nvSpPr>
            <p:spPr bwMode="auto">
              <a:xfrm flipH="1">
                <a:off x="1238464" y="5248080"/>
                <a:ext cx="261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3" name="Line 198"/>
              <p:cNvSpPr>
                <a:spLocks noChangeShapeType="1"/>
              </p:cNvSpPr>
              <p:nvPr/>
            </p:nvSpPr>
            <p:spPr bwMode="auto">
              <a:xfrm flipH="1">
                <a:off x="1246293" y="5246961"/>
                <a:ext cx="5220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4" name="Line 199"/>
              <p:cNvSpPr>
                <a:spLocks noChangeShapeType="1"/>
              </p:cNvSpPr>
              <p:nvPr/>
            </p:nvSpPr>
            <p:spPr bwMode="auto">
              <a:xfrm flipH="1">
                <a:off x="1255427" y="5244724"/>
                <a:ext cx="5220" cy="54814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5" name="Line 200"/>
              <p:cNvSpPr>
                <a:spLocks noChangeShapeType="1"/>
              </p:cNvSpPr>
              <p:nvPr/>
            </p:nvSpPr>
            <p:spPr bwMode="auto">
              <a:xfrm flipH="1">
                <a:off x="1264561" y="5244724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6" name="Line 201"/>
              <p:cNvSpPr>
                <a:spLocks noChangeShapeType="1"/>
              </p:cNvSpPr>
              <p:nvPr/>
            </p:nvSpPr>
            <p:spPr bwMode="auto">
              <a:xfrm flipH="1">
                <a:off x="1272391" y="5240249"/>
                <a:ext cx="1304" cy="55932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7" name="Line 202"/>
              <p:cNvSpPr>
                <a:spLocks noChangeShapeType="1"/>
              </p:cNvSpPr>
              <p:nvPr/>
            </p:nvSpPr>
            <p:spPr bwMode="auto">
              <a:xfrm flipH="1">
                <a:off x="1280220" y="5240249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8" name="Line 203"/>
              <p:cNvSpPr>
                <a:spLocks noChangeShapeType="1"/>
              </p:cNvSpPr>
              <p:nvPr/>
            </p:nvSpPr>
            <p:spPr bwMode="auto">
              <a:xfrm flipH="1">
                <a:off x="1289354" y="5239131"/>
                <a:ext cx="1305" cy="5481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9" name="Line 204"/>
              <p:cNvSpPr>
                <a:spLocks noChangeShapeType="1"/>
              </p:cNvSpPr>
              <p:nvPr/>
            </p:nvSpPr>
            <p:spPr bwMode="auto">
              <a:xfrm flipH="1">
                <a:off x="1298488" y="5238012"/>
                <a:ext cx="1304" cy="5369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0" name="Freeform 205"/>
              <p:cNvSpPr>
                <a:spLocks/>
              </p:cNvSpPr>
              <p:nvPr/>
            </p:nvSpPr>
            <p:spPr bwMode="auto">
              <a:xfrm>
                <a:off x="1092318" y="5272690"/>
                <a:ext cx="65244" cy="43627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1" name="Line 206"/>
              <p:cNvSpPr>
                <a:spLocks noChangeShapeType="1"/>
              </p:cNvSpPr>
              <p:nvPr/>
            </p:nvSpPr>
            <p:spPr bwMode="auto">
              <a:xfrm flipH="1">
                <a:off x="1101451" y="5297300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2" name="Line 207"/>
              <p:cNvSpPr>
                <a:spLocks noChangeShapeType="1"/>
              </p:cNvSpPr>
              <p:nvPr/>
            </p:nvSpPr>
            <p:spPr bwMode="auto">
              <a:xfrm flipH="1">
                <a:off x="1152342" y="5287232"/>
                <a:ext cx="0" cy="1342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3" name="Line 208"/>
              <p:cNvSpPr>
                <a:spLocks noChangeShapeType="1"/>
              </p:cNvSpPr>
              <p:nvPr/>
            </p:nvSpPr>
            <p:spPr bwMode="auto">
              <a:xfrm flipH="1">
                <a:off x="1145817" y="5293944"/>
                <a:ext cx="0" cy="1006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4" name="Line 209"/>
              <p:cNvSpPr>
                <a:spLocks noChangeShapeType="1"/>
              </p:cNvSpPr>
              <p:nvPr/>
            </p:nvSpPr>
            <p:spPr bwMode="auto">
              <a:xfrm flipH="1">
                <a:off x="1109281" y="5302893"/>
                <a:ext cx="0" cy="894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5" name="Line 210"/>
              <p:cNvSpPr>
                <a:spLocks noChangeShapeType="1"/>
              </p:cNvSpPr>
              <p:nvPr/>
            </p:nvSpPr>
            <p:spPr bwMode="auto">
              <a:xfrm flipV="1">
                <a:off x="1117110" y="5304012"/>
                <a:ext cx="20878" cy="4475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6" name="Freeform 211"/>
              <p:cNvSpPr>
                <a:spLocks/>
              </p:cNvSpPr>
              <p:nvPr/>
            </p:nvSpPr>
            <p:spPr bwMode="auto">
              <a:xfrm>
                <a:off x="957915" y="5282757"/>
                <a:ext cx="82208" cy="25729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7" name="Line 212"/>
              <p:cNvSpPr>
                <a:spLocks noChangeShapeType="1"/>
              </p:cNvSpPr>
              <p:nvPr/>
            </p:nvSpPr>
            <p:spPr bwMode="auto">
              <a:xfrm flipV="1">
                <a:off x="951391" y="5287232"/>
                <a:ext cx="92646" cy="15661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288" name="Group 150"/>
              <p:cNvGrpSpPr>
                <a:grpSpLocks/>
              </p:cNvGrpSpPr>
              <p:nvPr/>
            </p:nvGrpSpPr>
            <p:grpSpPr bwMode="auto">
              <a:xfrm>
                <a:off x="862659" y="4854318"/>
                <a:ext cx="270109" cy="260643"/>
                <a:chOff x="685" y="3115"/>
                <a:chExt cx="207" cy="233"/>
              </a:xfrm>
            </p:grpSpPr>
            <p:sp>
              <p:nvSpPr>
                <p:cNvPr id="301" name="Freeform 215"/>
                <p:cNvSpPr>
                  <a:spLocks/>
                </p:cNvSpPr>
                <p:nvPr/>
              </p:nvSpPr>
              <p:spPr bwMode="auto">
                <a:xfrm flipH="1">
                  <a:off x="686" y="3115"/>
                  <a:ext cx="206" cy="30"/>
                </a:xfrm>
                <a:custGeom>
                  <a:avLst/>
                  <a:gdLst>
                    <a:gd name="T0" fmla="*/ 1205 w 1205"/>
                    <a:gd name="T1" fmla="*/ 151 h 178"/>
                    <a:gd name="T2" fmla="*/ 964 w 1205"/>
                    <a:gd name="T3" fmla="*/ 178 h 178"/>
                    <a:gd name="T4" fmla="*/ 0 w 1205"/>
                    <a:gd name="T5" fmla="*/ 0 h 178"/>
                    <a:gd name="T6" fmla="*/ 1205 w 1205"/>
                    <a:gd name="T7" fmla="*/ 151 h 17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05"/>
                    <a:gd name="T13" fmla="*/ 0 h 178"/>
                    <a:gd name="T14" fmla="*/ 1205 w 1205"/>
                    <a:gd name="T15" fmla="*/ 178 h 17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2" name="Freeform 216"/>
                <p:cNvSpPr>
                  <a:spLocks/>
                </p:cNvSpPr>
                <p:nvPr/>
              </p:nvSpPr>
              <p:spPr bwMode="auto">
                <a:xfrm flipH="1">
                  <a:off x="685" y="3141"/>
                  <a:ext cx="69" cy="207"/>
                </a:xfrm>
                <a:custGeom>
                  <a:avLst/>
                  <a:gdLst>
                    <a:gd name="T0" fmla="*/ 405 w 405"/>
                    <a:gd name="T1" fmla="*/ 0 h 1241"/>
                    <a:gd name="T2" fmla="*/ 389 w 405"/>
                    <a:gd name="T3" fmla="*/ 1000 h 1241"/>
                    <a:gd name="T4" fmla="*/ 133 w 405"/>
                    <a:gd name="T5" fmla="*/ 1241 h 1241"/>
                    <a:gd name="T6" fmla="*/ 0 w 405"/>
                    <a:gd name="T7" fmla="*/ 13 h 1241"/>
                    <a:gd name="T8" fmla="*/ 189 w 405"/>
                    <a:gd name="T9" fmla="*/ 24 h 1241"/>
                    <a:gd name="T10" fmla="*/ 405 w 405"/>
                    <a:gd name="T11" fmla="*/ 0 h 124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05"/>
                    <a:gd name="T19" fmla="*/ 0 h 1241"/>
                    <a:gd name="T20" fmla="*/ 405 w 405"/>
                    <a:gd name="T21" fmla="*/ 1241 h 124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CCCCC"/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ko-KR" altLang="en-US" sz="1600" kern="0">
                    <a:solidFill>
                      <a:sysClr val="windowText" lastClr="00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sp>
            <p:nvSpPr>
              <p:cNvPr id="289" name="Oval 217"/>
              <p:cNvSpPr>
                <a:spLocks noChangeArrowheads="1"/>
              </p:cNvSpPr>
              <p:nvPr/>
            </p:nvSpPr>
            <p:spPr bwMode="auto">
              <a:xfrm>
                <a:off x="931817" y="5135097"/>
                <a:ext cx="245317" cy="66000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0" name="Oval 218"/>
              <p:cNvSpPr>
                <a:spLocks noChangeArrowheads="1"/>
              </p:cNvSpPr>
              <p:nvPr/>
            </p:nvSpPr>
            <p:spPr bwMode="auto">
              <a:xfrm>
                <a:off x="931817" y="5130622"/>
                <a:ext cx="245317" cy="64881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1" name="Freeform 219"/>
              <p:cNvSpPr>
                <a:spLocks/>
              </p:cNvSpPr>
              <p:nvPr/>
            </p:nvSpPr>
            <p:spPr bwMode="auto">
              <a:xfrm flipH="1">
                <a:off x="916159" y="4815165"/>
                <a:ext cx="358842" cy="360203"/>
              </a:xfrm>
              <a:custGeom>
                <a:avLst/>
                <a:gdLst>
                  <a:gd name="T0" fmla="*/ 1602 w 1602"/>
                  <a:gd name="T1" fmla="*/ 204 h 1734"/>
                  <a:gd name="T2" fmla="*/ 5 w 1602"/>
                  <a:gd name="T3" fmla="*/ 0 h 1734"/>
                  <a:gd name="T4" fmla="*/ 0 w 1602"/>
                  <a:gd name="T5" fmla="*/ 1488 h 1734"/>
                  <a:gd name="T6" fmla="*/ 1597 w 1602"/>
                  <a:gd name="T7" fmla="*/ 1734 h 1734"/>
                  <a:gd name="T8" fmla="*/ 1602 w 1602"/>
                  <a:gd name="T9" fmla="*/ 204 h 17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02"/>
                  <a:gd name="T16" fmla="*/ 0 h 1734"/>
                  <a:gd name="T17" fmla="*/ 1602 w 1602"/>
                  <a:gd name="T18" fmla="*/ 1734 h 17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2" name="Freeform 220"/>
              <p:cNvSpPr>
                <a:spLocks/>
              </p:cNvSpPr>
              <p:nvPr/>
            </p:nvSpPr>
            <p:spPr bwMode="auto">
              <a:xfrm flipH="1">
                <a:off x="964440" y="5107131"/>
                <a:ext cx="294902" cy="68237"/>
              </a:xfrm>
              <a:custGeom>
                <a:avLst/>
                <a:gdLst>
                  <a:gd name="T0" fmla="*/ 1327 w 1330"/>
                  <a:gd name="T1" fmla="*/ 200 h 330"/>
                  <a:gd name="T2" fmla="*/ 0 w 1330"/>
                  <a:gd name="T3" fmla="*/ 0 h 330"/>
                  <a:gd name="T4" fmla="*/ 0 w 1330"/>
                  <a:gd name="T5" fmla="*/ 115 h 330"/>
                  <a:gd name="T6" fmla="*/ 1330 w 1330"/>
                  <a:gd name="T7" fmla="*/ 330 h 330"/>
                  <a:gd name="T8" fmla="*/ 1327 w 1330"/>
                  <a:gd name="T9" fmla="*/ 200 h 3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30"/>
                  <a:gd name="T16" fmla="*/ 0 h 330"/>
                  <a:gd name="T17" fmla="*/ 1330 w 1330"/>
                  <a:gd name="T18" fmla="*/ 330 h 33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3" name="Freeform 221"/>
              <p:cNvSpPr>
                <a:spLocks/>
              </p:cNvSpPr>
              <p:nvPr/>
            </p:nvSpPr>
            <p:spPr bwMode="auto">
              <a:xfrm flipH="1">
                <a:off x="905720" y="4856555"/>
                <a:ext cx="13049" cy="318812"/>
              </a:xfrm>
              <a:custGeom>
                <a:avLst/>
                <a:gdLst>
                  <a:gd name="T0" fmla="*/ 4 w 56"/>
                  <a:gd name="T1" fmla="*/ 16 h 1536"/>
                  <a:gd name="T2" fmla="*/ 56 w 56"/>
                  <a:gd name="T3" fmla="*/ 0 h 1536"/>
                  <a:gd name="T4" fmla="*/ 46 w 56"/>
                  <a:gd name="T5" fmla="*/ 1513 h 1536"/>
                  <a:gd name="T6" fmla="*/ 0 w 56"/>
                  <a:gd name="T7" fmla="*/ 1536 h 1536"/>
                  <a:gd name="T8" fmla="*/ 4 w 56"/>
                  <a:gd name="T9" fmla="*/ 16 h 15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1536"/>
                  <a:gd name="T17" fmla="*/ 56 w 56"/>
                  <a:gd name="T18" fmla="*/ 1536 h 1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4" name="Oval 222"/>
              <p:cNvSpPr>
                <a:spLocks noChangeArrowheads="1"/>
              </p:cNvSpPr>
              <p:nvPr/>
            </p:nvSpPr>
            <p:spPr bwMode="auto">
              <a:xfrm>
                <a:off x="1233244" y="5112724"/>
                <a:ext cx="10439" cy="19017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5" name="Oval 223"/>
              <p:cNvSpPr>
                <a:spLocks noChangeArrowheads="1"/>
              </p:cNvSpPr>
              <p:nvPr/>
            </p:nvSpPr>
            <p:spPr bwMode="auto">
              <a:xfrm>
                <a:off x="1213671" y="5117199"/>
                <a:ext cx="9135" cy="15661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6" name="Oval 224"/>
              <p:cNvSpPr>
                <a:spLocks noChangeArrowheads="1"/>
              </p:cNvSpPr>
              <p:nvPr/>
            </p:nvSpPr>
            <p:spPr bwMode="auto">
              <a:xfrm>
                <a:off x="1145817" y="5131741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7" name="Oval 225"/>
              <p:cNvSpPr>
                <a:spLocks noChangeArrowheads="1"/>
              </p:cNvSpPr>
              <p:nvPr/>
            </p:nvSpPr>
            <p:spPr bwMode="auto">
              <a:xfrm>
                <a:off x="1124939" y="5135097"/>
                <a:ext cx="10439" cy="1230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8" name="Oval 226"/>
              <p:cNvSpPr>
                <a:spLocks noChangeArrowheads="1"/>
              </p:cNvSpPr>
              <p:nvPr/>
            </p:nvSpPr>
            <p:spPr bwMode="auto">
              <a:xfrm>
                <a:off x="1101451" y="5138453"/>
                <a:ext cx="11744" cy="1118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9" name="Freeform 227"/>
              <p:cNvSpPr>
                <a:spLocks/>
              </p:cNvSpPr>
              <p:nvPr/>
            </p:nvSpPr>
            <p:spPr bwMode="auto">
              <a:xfrm flipH="1">
                <a:off x="950525" y="4841172"/>
                <a:ext cx="297512" cy="283017"/>
              </a:xfrm>
              <a:custGeom>
                <a:avLst/>
                <a:gdLst>
                  <a:gd name="T0" fmla="*/ 1330 w 1345"/>
                  <a:gd name="T1" fmla="*/ 167 h 1366"/>
                  <a:gd name="T2" fmla="*/ 0 w 1345"/>
                  <a:gd name="T3" fmla="*/ 0 h 1366"/>
                  <a:gd name="T4" fmla="*/ 0 w 1345"/>
                  <a:gd name="T5" fmla="*/ 1157 h 1366"/>
                  <a:gd name="T6" fmla="*/ 1345 w 1345"/>
                  <a:gd name="T7" fmla="*/ 1366 h 1366"/>
                  <a:gd name="T8" fmla="*/ 1330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0" name="Freeform 228"/>
              <p:cNvSpPr>
                <a:spLocks/>
              </p:cNvSpPr>
              <p:nvPr/>
            </p:nvSpPr>
            <p:spPr bwMode="auto">
              <a:xfrm flipH="1">
                <a:off x="905720" y="4814047"/>
                <a:ext cx="367975" cy="44746"/>
              </a:xfrm>
              <a:custGeom>
                <a:avLst/>
                <a:gdLst>
                  <a:gd name="T0" fmla="*/ 0 w 1660"/>
                  <a:gd name="T1" fmla="*/ 10 h 214"/>
                  <a:gd name="T2" fmla="*/ 68 w 1660"/>
                  <a:gd name="T3" fmla="*/ 0 h 214"/>
                  <a:gd name="T4" fmla="*/ 1660 w 1660"/>
                  <a:gd name="T5" fmla="*/ 199 h 214"/>
                  <a:gd name="T6" fmla="*/ 1613 w 1660"/>
                  <a:gd name="T7" fmla="*/ 214 h 214"/>
                  <a:gd name="T8" fmla="*/ 0 w 1660"/>
                  <a:gd name="T9" fmla="*/ 10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60"/>
                  <a:gd name="T16" fmla="*/ 0 h 214"/>
                  <a:gd name="T17" fmla="*/ 1660 w 1660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46" name="TextBox 245"/>
            <p:cNvSpPr txBox="1"/>
            <p:nvPr/>
          </p:nvSpPr>
          <p:spPr>
            <a:xfrm>
              <a:off x="3315507" y="4578035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7" name="직선 연결선 246"/>
            <p:cNvCxnSpPr>
              <a:stCxn id="460" idx="2"/>
              <a:endCxn id="240" idx="0"/>
            </p:cNvCxnSpPr>
            <p:nvPr/>
          </p:nvCxnSpPr>
          <p:spPr bwMode="auto">
            <a:xfrm flipH="1">
              <a:off x="1139171" y="3262393"/>
              <a:ext cx="46450" cy="1355114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직선 연결선 247"/>
            <p:cNvCxnSpPr>
              <a:endCxn id="405" idx="2"/>
            </p:cNvCxnSpPr>
            <p:nvPr/>
          </p:nvCxnSpPr>
          <p:spPr bwMode="auto">
            <a:xfrm>
              <a:off x="1958990" y="3228125"/>
              <a:ext cx="53942" cy="1433340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9" name="직선 연결선 248"/>
            <p:cNvCxnSpPr>
              <a:endCxn id="244" idx="0"/>
            </p:cNvCxnSpPr>
            <p:nvPr/>
          </p:nvCxnSpPr>
          <p:spPr bwMode="auto">
            <a:xfrm>
              <a:off x="2689015" y="3167681"/>
              <a:ext cx="76364" cy="1442593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직선 연결선 249"/>
            <p:cNvCxnSpPr>
              <a:endCxn id="246" idx="0"/>
            </p:cNvCxnSpPr>
            <p:nvPr/>
          </p:nvCxnSpPr>
          <p:spPr bwMode="auto">
            <a:xfrm>
              <a:off x="3425511" y="3148376"/>
              <a:ext cx="93738" cy="1429659"/>
            </a:xfrm>
            <a:prstGeom prst="line">
              <a:avLst/>
            </a:prstGeom>
            <a:solidFill>
              <a:schemeClr val="bg2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64" name="Rectangle 30"/>
          <p:cNvSpPr txBox="1">
            <a:spLocks noChangeArrowheads="1"/>
          </p:cNvSpPr>
          <p:nvPr/>
        </p:nvSpPr>
        <p:spPr bwMode="auto">
          <a:xfrm>
            <a:off x="994844" y="266128"/>
            <a:ext cx="8134350" cy="59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en-US" altLang="ko-KR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</a:t>
            </a:r>
            <a:r>
              <a:rPr lang="ko-KR" altLang="en-US" ker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kern="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kern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cxnSp>
        <p:nvCxnSpPr>
          <p:cNvPr id="466" name="직선 화살표 연결선 465"/>
          <p:cNvCxnSpPr/>
          <p:nvPr/>
        </p:nvCxnSpPr>
        <p:spPr bwMode="auto">
          <a:xfrm flipV="1">
            <a:off x="2075938" y="334579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640287" y="336082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7335260" y="3288632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8929521" y="336580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9657410" y="336580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8217683" y="3380837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6" name="TextBox 475"/>
          <p:cNvSpPr txBox="1"/>
          <p:nvPr/>
        </p:nvSpPr>
        <p:spPr>
          <a:xfrm>
            <a:off x="2441499" y="551755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포워딩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7695704" y="5593845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Flooding(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플러딩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8" name="TextBox 477"/>
          <p:cNvSpPr txBox="1"/>
          <p:nvPr/>
        </p:nvSpPr>
        <p:spPr>
          <a:xfrm>
            <a:off x="1421091" y="1185450"/>
            <a:ext cx="7794121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Forwarding :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하나의 송신지 포트에서 하나의 수신지 포트로 트래픽 전송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Flooding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: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 포트를 제외한 나머지 포트들로 트래픽 전송 </a:t>
            </a: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79" name="TextBox 478"/>
          <p:cNvSpPr txBox="1"/>
          <p:nvPr/>
        </p:nvSpPr>
        <p:spPr>
          <a:xfrm>
            <a:off x="2060744" y="273744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801891" y="27715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526469" y="2771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4299980" y="27876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7428731" y="278825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169878" y="28223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8894456" y="28220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9667967" y="28384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슬라이드 번호 개체 틀 2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741086" y="3232284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710089" y="5021859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>
          <a:xfrm>
            <a:off x="1673959" y="5029098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2562495" y="5029092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33577" y="503633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3345114" y="5014625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3308982" y="502186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1" name="그룹 170"/>
          <p:cNvGrpSpPr/>
          <p:nvPr/>
        </p:nvGrpSpPr>
        <p:grpSpPr>
          <a:xfrm>
            <a:off x="4090167" y="4982387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4054037" y="4989626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직선 연결선 225"/>
          <p:cNvCxnSpPr>
            <a:stCxn id="4" idx="2"/>
            <a:endCxn id="62" idx="0"/>
          </p:cNvCxnSpPr>
          <p:nvPr/>
        </p:nvCxnSpPr>
        <p:spPr bwMode="auto">
          <a:xfrm flipH="1">
            <a:off x="2005139" y="3673986"/>
            <a:ext cx="53662" cy="135511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832171" y="3639716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>
            <a:endCxn id="170" idx="0"/>
          </p:cNvCxnSpPr>
          <p:nvPr/>
        </p:nvCxnSpPr>
        <p:spPr bwMode="auto">
          <a:xfrm>
            <a:off x="3562195" y="3579273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>
            <a:endCxn id="224" idx="0"/>
          </p:cNvCxnSpPr>
          <p:nvPr/>
        </p:nvCxnSpPr>
        <p:spPr bwMode="auto">
          <a:xfrm>
            <a:off x="4298693" y="3559968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8" name="그룹 237"/>
          <p:cNvGrpSpPr/>
          <p:nvPr/>
        </p:nvGrpSpPr>
        <p:grpSpPr>
          <a:xfrm>
            <a:off x="7272590" y="3201607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7241593" y="4991194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7205463" y="4998422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8093999" y="4998427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8065080" y="5005655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8876618" y="4983961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8840486" y="4991189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9621671" y="4951722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9585541" y="4958950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7536643" y="3643308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8363675" y="3609040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9093699" y="3548597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9830197" y="3529292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880616" y="3711959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444965" y="3726986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7365978" y="3635104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8960240" y="371227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9688128" y="3712277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8248401" y="3727308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909652" y="31394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606569" y="31376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331147" y="31374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4104658" y="315382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3" name="TextBox 482"/>
          <p:cNvSpPr txBox="1"/>
          <p:nvPr/>
        </p:nvSpPr>
        <p:spPr>
          <a:xfrm>
            <a:off x="7458569" y="311816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8182826" y="312566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8907404" y="31254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9680915" y="31418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741054" y="218847"/>
            <a:ext cx="7839805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Switch</a:t>
            </a:r>
            <a:r>
              <a:rPr lang="en-US" altLang="ko-KR" sz="24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</a:t>
            </a:r>
            <a:r>
              <a:rPr lang="ko-KR" altLang="en-US" sz="24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장비</a:t>
            </a:r>
            <a:r>
              <a:rPr lang="en-US" altLang="ko-KR" sz="24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688980" y="1787281"/>
            <a:ext cx="2905345" cy="1243545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41470" y="1400256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직사각형 486"/>
          <p:cNvSpPr/>
          <p:nvPr/>
        </p:nvSpPr>
        <p:spPr bwMode="auto">
          <a:xfrm>
            <a:off x="7239104" y="1803350"/>
            <a:ext cx="2905345" cy="1268398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88" name="TextBox 487"/>
          <p:cNvSpPr txBox="1"/>
          <p:nvPr/>
        </p:nvSpPr>
        <p:spPr>
          <a:xfrm>
            <a:off x="7491593" y="1416326"/>
            <a:ext cx="213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255965"/>
              </p:ext>
            </p:extLst>
          </p:nvPr>
        </p:nvGraphicFramePr>
        <p:xfrm>
          <a:off x="1194366" y="5850346"/>
          <a:ext cx="13392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1258927" y="6158857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2066347" y="1852774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/>
          <p:cNvSpPr txBox="1"/>
          <p:nvPr/>
        </p:nvSpPr>
        <p:spPr>
          <a:xfrm>
            <a:off x="7641021" y="1868923"/>
            <a:ext cx="18806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349973"/>
              </p:ext>
            </p:extLst>
          </p:nvPr>
        </p:nvGraphicFramePr>
        <p:xfrm>
          <a:off x="6679297" y="5857773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6790431" y="6175306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0" name="슬라이드 번호 개체 틀 2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633224" y="2910089"/>
            <a:ext cx="2913681" cy="619932"/>
            <a:chOff x="666427" y="2820692"/>
            <a:chExt cx="2913681" cy="619932"/>
          </a:xfrm>
        </p:grpSpPr>
        <p:sp>
          <p:nvSpPr>
            <p:cNvPr id="2" name="직사각형 1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602226" y="4699665"/>
            <a:ext cx="688994" cy="799797"/>
            <a:chOff x="809159" y="4814047"/>
            <a:chExt cx="688975" cy="732719"/>
          </a:xfrm>
        </p:grpSpPr>
        <p:sp>
          <p:nvSpPr>
            <p:cNvPr id="1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7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8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454632" y="4706898"/>
            <a:ext cx="688994" cy="799797"/>
            <a:chOff x="809159" y="4814047"/>
            <a:chExt cx="688975" cy="732719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3237251" y="4692432"/>
            <a:ext cx="688994" cy="799797"/>
            <a:chOff x="809159" y="4814047"/>
            <a:chExt cx="688975" cy="732719"/>
          </a:xfrm>
        </p:grpSpPr>
        <p:sp>
          <p:nvSpPr>
            <p:cNvPr id="1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3982304" y="4660192"/>
            <a:ext cx="688994" cy="799797"/>
            <a:chOff x="809159" y="4814047"/>
            <a:chExt cx="688975" cy="732719"/>
          </a:xfrm>
        </p:grpSpPr>
        <p:sp>
          <p:nvSpPr>
            <p:cNvPr id="17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0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22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26" name="직선 연결선 225"/>
          <p:cNvCxnSpPr>
            <a:stCxn id="4" idx="2"/>
          </p:cNvCxnSpPr>
          <p:nvPr/>
        </p:nvCxnSpPr>
        <p:spPr bwMode="auto">
          <a:xfrm flipH="1">
            <a:off x="1904493" y="3351790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직선 연결선 226"/>
          <p:cNvCxnSpPr>
            <a:endCxn id="114" idx="2"/>
          </p:cNvCxnSpPr>
          <p:nvPr/>
        </p:nvCxnSpPr>
        <p:spPr bwMode="auto">
          <a:xfrm>
            <a:off x="2724308" y="3317522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8" name="직선 연결선 227"/>
          <p:cNvCxnSpPr/>
          <p:nvPr/>
        </p:nvCxnSpPr>
        <p:spPr bwMode="auto">
          <a:xfrm>
            <a:off x="3454334" y="3257079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9" name="직선 연결선 228"/>
          <p:cNvCxnSpPr/>
          <p:nvPr/>
        </p:nvCxnSpPr>
        <p:spPr bwMode="auto">
          <a:xfrm>
            <a:off x="4190829" y="3237775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6" name="직선 화살표 연결선 465"/>
          <p:cNvCxnSpPr/>
          <p:nvPr/>
        </p:nvCxnSpPr>
        <p:spPr bwMode="auto">
          <a:xfrm flipV="1">
            <a:off x="1772754" y="338976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68" name="직선 화살표 연결선 467"/>
          <p:cNvCxnSpPr/>
          <p:nvPr/>
        </p:nvCxnSpPr>
        <p:spPr bwMode="auto">
          <a:xfrm>
            <a:off x="3337103" y="3404791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79" name="TextBox 478"/>
          <p:cNvSpPr txBox="1"/>
          <p:nvPr/>
        </p:nvSpPr>
        <p:spPr>
          <a:xfrm>
            <a:off x="1747830" y="283588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0" name="TextBox 479"/>
          <p:cNvSpPr txBox="1"/>
          <p:nvPr/>
        </p:nvSpPr>
        <p:spPr>
          <a:xfrm>
            <a:off x="2533979" y="28423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" name="TextBox 480"/>
          <p:cNvSpPr txBox="1"/>
          <p:nvPr/>
        </p:nvSpPr>
        <p:spPr>
          <a:xfrm>
            <a:off x="3223284" y="281521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2" name="TextBox 481"/>
          <p:cNvSpPr txBox="1"/>
          <p:nvPr/>
        </p:nvSpPr>
        <p:spPr>
          <a:xfrm>
            <a:off x="3996796" y="283163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812513" y="262284"/>
            <a:ext cx="7839805" cy="50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898" indent="-342898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2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Router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(3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 </a:t>
            </a:r>
            <a:r>
              <a:rPr lang="ko-KR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장비</a:t>
            </a:r>
            <a:r>
              <a:rPr lang="en-US" altLang="ko-KR" sz="2400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endParaRPr lang="en-US" altLang="ko-KR" sz="24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2800" b="1" dirty="0">
              <a:solidFill>
                <a:srgbClr val="000000"/>
              </a:solidFill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1633225" y="1571601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2186221" y="1228686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2" name="표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231582"/>
              </p:ext>
            </p:extLst>
          </p:nvPr>
        </p:nvGraphicFramePr>
        <p:xfrm>
          <a:off x="733396" y="5779053"/>
          <a:ext cx="2615658" cy="30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3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713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82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192.168.3.10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33" name="TextBox 232"/>
          <p:cNvSpPr txBox="1"/>
          <p:nvPr/>
        </p:nvSpPr>
        <p:spPr>
          <a:xfrm>
            <a:off x="1034315" y="6069606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907581" y="1637092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977279" y="537967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2" name="TextBox 491"/>
          <p:cNvSpPr txBox="1"/>
          <p:nvPr/>
        </p:nvSpPr>
        <p:spPr>
          <a:xfrm>
            <a:off x="3141501" y="5354940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2213446" y="4461394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5" name="그룹 494"/>
          <p:cNvGrpSpPr/>
          <p:nvPr/>
        </p:nvGrpSpPr>
        <p:grpSpPr>
          <a:xfrm>
            <a:off x="7540373" y="2918002"/>
            <a:ext cx="2913681" cy="619932"/>
            <a:chOff x="666427" y="2820692"/>
            <a:chExt cx="2913681" cy="619932"/>
          </a:xfrm>
        </p:grpSpPr>
        <p:sp>
          <p:nvSpPr>
            <p:cNvPr id="496" name="직사각형 495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7" name="직사각형 496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8" name="직사각형 497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99" name="직사각형 498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0" name="직사각형 499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501" name="그룹 500"/>
          <p:cNvGrpSpPr/>
          <p:nvPr/>
        </p:nvGrpSpPr>
        <p:grpSpPr>
          <a:xfrm>
            <a:off x="7509375" y="4707578"/>
            <a:ext cx="688994" cy="799797"/>
            <a:chOff x="809159" y="4814047"/>
            <a:chExt cx="688975" cy="732719"/>
          </a:xfrm>
        </p:grpSpPr>
        <p:sp>
          <p:nvSpPr>
            <p:cNvPr id="502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3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4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5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6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7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8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0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1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2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3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6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8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9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0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1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4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6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1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2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3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4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5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6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7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8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39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2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3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40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1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2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3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4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5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7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8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9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0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1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54" name="그룹 553"/>
          <p:cNvGrpSpPr/>
          <p:nvPr/>
        </p:nvGrpSpPr>
        <p:grpSpPr>
          <a:xfrm>
            <a:off x="8361781" y="4714811"/>
            <a:ext cx="688994" cy="799797"/>
            <a:chOff x="809159" y="4814047"/>
            <a:chExt cx="688975" cy="732719"/>
          </a:xfrm>
        </p:grpSpPr>
        <p:sp>
          <p:nvSpPr>
            <p:cNvPr id="5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2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3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07" name="그룹 606"/>
          <p:cNvGrpSpPr/>
          <p:nvPr/>
        </p:nvGrpSpPr>
        <p:grpSpPr>
          <a:xfrm>
            <a:off x="9144401" y="4700344"/>
            <a:ext cx="688994" cy="799797"/>
            <a:chOff x="809159" y="4814047"/>
            <a:chExt cx="688975" cy="732719"/>
          </a:xfrm>
        </p:grpSpPr>
        <p:sp>
          <p:nvSpPr>
            <p:cNvPr id="60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5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6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4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5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4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60" name="그룹 659"/>
          <p:cNvGrpSpPr/>
          <p:nvPr/>
        </p:nvGrpSpPr>
        <p:grpSpPr>
          <a:xfrm>
            <a:off x="9889453" y="4668106"/>
            <a:ext cx="688994" cy="799797"/>
            <a:chOff x="809159" y="4814047"/>
            <a:chExt cx="688975" cy="732719"/>
          </a:xfrm>
        </p:grpSpPr>
        <p:sp>
          <p:nvSpPr>
            <p:cNvPr id="66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8" name="Freeform 182"/>
            <p:cNvSpPr>
              <a:spLocks/>
            </p:cNvSpPr>
            <p:nvPr/>
          </p:nvSpPr>
          <p:spPr bwMode="auto">
            <a:xfrm flipH="1">
              <a:off x="995757" y="5270442"/>
              <a:ext cx="184726" cy="276324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9" name="Freeform 183"/>
            <p:cNvSpPr>
              <a:spLocks/>
            </p:cNvSpPr>
            <p:nvPr/>
          </p:nvSpPr>
          <p:spPr bwMode="auto">
            <a:xfrm flipH="1">
              <a:off x="1010110" y="5260375"/>
              <a:ext cx="184726" cy="276324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9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71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9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713" name="직선 연결선 712"/>
          <p:cNvCxnSpPr>
            <a:stCxn id="497" idx="2"/>
          </p:cNvCxnSpPr>
          <p:nvPr/>
        </p:nvCxnSpPr>
        <p:spPr bwMode="auto">
          <a:xfrm flipH="1">
            <a:off x="7811641" y="3359703"/>
            <a:ext cx="46447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4" name="직선 연결선 713"/>
          <p:cNvCxnSpPr>
            <a:endCxn id="605" idx="2"/>
          </p:cNvCxnSpPr>
          <p:nvPr/>
        </p:nvCxnSpPr>
        <p:spPr bwMode="auto">
          <a:xfrm>
            <a:off x="8631457" y="3325435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5" name="직선 연결선 714"/>
          <p:cNvCxnSpPr/>
          <p:nvPr/>
        </p:nvCxnSpPr>
        <p:spPr bwMode="auto">
          <a:xfrm>
            <a:off x="9361483" y="3264993"/>
            <a:ext cx="85181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6" name="직선 연결선 715"/>
          <p:cNvCxnSpPr/>
          <p:nvPr/>
        </p:nvCxnSpPr>
        <p:spPr bwMode="auto">
          <a:xfrm>
            <a:off x="10097977" y="3245688"/>
            <a:ext cx="93738" cy="1429659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7" name="직선 화살표 연결선 716"/>
          <p:cNvCxnSpPr/>
          <p:nvPr/>
        </p:nvCxnSpPr>
        <p:spPr bwMode="auto">
          <a:xfrm flipV="1">
            <a:off x="7679902" y="3397678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719" name="TextBox 718"/>
          <p:cNvSpPr txBox="1"/>
          <p:nvPr/>
        </p:nvSpPr>
        <p:spPr>
          <a:xfrm>
            <a:off x="7664660" y="283500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TextBox 719"/>
          <p:cNvSpPr txBox="1"/>
          <p:nvPr/>
        </p:nvSpPr>
        <p:spPr>
          <a:xfrm>
            <a:off x="8408480" y="284033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TextBox 720"/>
          <p:cNvSpPr txBox="1"/>
          <p:nvPr/>
        </p:nvSpPr>
        <p:spPr>
          <a:xfrm>
            <a:off x="9150544" y="284952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TextBox 721"/>
          <p:cNvSpPr txBox="1"/>
          <p:nvPr/>
        </p:nvSpPr>
        <p:spPr>
          <a:xfrm>
            <a:off x="9942954" y="284873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직사각형 722"/>
          <p:cNvSpPr/>
          <p:nvPr/>
        </p:nvSpPr>
        <p:spPr bwMode="auto">
          <a:xfrm>
            <a:off x="7540373" y="1579514"/>
            <a:ext cx="2905345" cy="1134843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24" name="TextBox 723"/>
          <p:cNvSpPr txBox="1"/>
          <p:nvPr/>
        </p:nvSpPr>
        <p:spPr>
          <a:xfrm>
            <a:off x="8111889" y="1229002"/>
            <a:ext cx="154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25" name="표 7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368285"/>
              </p:ext>
            </p:extLst>
          </p:nvPr>
        </p:nvGraphicFramePr>
        <p:xfrm>
          <a:off x="6799791" y="5840496"/>
          <a:ext cx="274413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3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26" name="TextBox 725"/>
          <p:cNvSpPr txBox="1"/>
          <p:nvPr/>
        </p:nvSpPr>
        <p:spPr>
          <a:xfrm>
            <a:off x="7296422" y="6110701"/>
            <a:ext cx="184537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727" name="TextBox 726"/>
          <p:cNvSpPr txBox="1"/>
          <p:nvPr/>
        </p:nvSpPr>
        <p:spPr>
          <a:xfrm>
            <a:off x="7814731" y="1645005"/>
            <a:ext cx="2063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192.168.1.0        1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192.168.2.0        2</a:t>
            </a:r>
          </a:p>
          <a:p>
            <a:pPr algn="just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192.168.3.0        3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8" name="TextBox 727"/>
          <p:cNvSpPr txBox="1"/>
          <p:nvPr/>
        </p:nvSpPr>
        <p:spPr>
          <a:xfrm>
            <a:off x="7232791" y="5413319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9" name="TextBox 728"/>
          <p:cNvSpPr txBox="1"/>
          <p:nvPr/>
        </p:nvSpPr>
        <p:spPr>
          <a:xfrm>
            <a:off x="9121597" y="4331946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0" name="TextBox 729"/>
          <p:cNvSpPr txBox="1"/>
          <p:nvPr/>
        </p:nvSpPr>
        <p:spPr>
          <a:xfrm>
            <a:off x="8010462" y="431058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" name="폭발 2 234"/>
          <p:cNvSpPr/>
          <p:nvPr/>
        </p:nvSpPr>
        <p:spPr bwMode="auto">
          <a:xfrm>
            <a:off x="7665715" y="3044415"/>
            <a:ext cx="611657" cy="419268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6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9205757" y="6354653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76" name="TextBox 475"/>
          <p:cNvSpPr txBox="1"/>
          <p:nvPr/>
        </p:nvSpPr>
        <p:spPr>
          <a:xfrm>
            <a:off x="3838870" y="4674255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TextBox 476"/>
          <p:cNvSpPr txBox="1"/>
          <p:nvPr/>
        </p:nvSpPr>
        <p:spPr>
          <a:xfrm>
            <a:off x="9576553" y="5445973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192.168.4.10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그룹 237"/>
          <p:cNvGrpSpPr/>
          <p:nvPr/>
        </p:nvGrpSpPr>
        <p:grpSpPr>
          <a:xfrm>
            <a:off x="4974015" y="2027368"/>
            <a:ext cx="2913681" cy="619932"/>
            <a:chOff x="666427" y="2820692"/>
            <a:chExt cx="2913681" cy="619932"/>
          </a:xfrm>
        </p:grpSpPr>
        <p:sp>
          <p:nvSpPr>
            <p:cNvPr id="459" name="직사각형 458"/>
            <p:cNvSpPr/>
            <p:nvPr/>
          </p:nvSpPr>
          <p:spPr bwMode="auto">
            <a:xfrm>
              <a:off x="666427" y="2820692"/>
              <a:ext cx="2913681" cy="6199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0" name="직사각형 459"/>
            <p:cNvSpPr/>
            <p:nvPr/>
          </p:nvSpPr>
          <p:spPr bwMode="auto">
            <a:xfrm>
              <a:off x="85240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1" name="직사각형 460"/>
            <p:cNvSpPr/>
            <p:nvPr/>
          </p:nvSpPr>
          <p:spPr bwMode="auto">
            <a:xfrm>
              <a:off x="158082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2" name="직사각형 461"/>
            <p:cNvSpPr/>
            <p:nvPr/>
          </p:nvSpPr>
          <p:spPr bwMode="auto">
            <a:xfrm>
              <a:off x="2309247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63" name="직사각형 462"/>
            <p:cNvSpPr/>
            <p:nvPr/>
          </p:nvSpPr>
          <p:spPr bwMode="auto">
            <a:xfrm>
              <a:off x="3084162" y="2998922"/>
              <a:ext cx="263471" cy="263471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rgbClr val="5F5F5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5400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395" fontAlgn="base" latinLnBrk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b="1"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39" name="그룹 238"/>
          <p:cNvGrpSpPr/>
          <p:nvPr/>
        </p:nvGrpSpPr>
        <p:grpSpPr>
          <a:xfrm>
            <a:off x="4943018" y="3816955"/>
            <a:ext cx="688994" cy="830577"/>
            <a:chOff x="809159" y="4814047"/>
            <a:chExt cx="688975" cy="760915"/>
          </a:xfrm>
        </p:grpSpPr>
        <p:sp>
          <p:nvSpPr>
            <p:cNvPr id="407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8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9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0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1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2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3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4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5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6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7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8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0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1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2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3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4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5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6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7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8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9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0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1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2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3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4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5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6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8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9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1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2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3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44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5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6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7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8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9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0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1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2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3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4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5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6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4906888" y="3824183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1" name="그룹 240"/>
          <p:cNvGrpSpPr/>
          <p:nvPr/>
        </p:nvGrpSpPr>
        <p:grpSpPr>
          <a:xfrm>
            <a:off x="5795424" y="3824188"/>
            <a:ext cx="688994" cy="830577"/>
            <a:chOff x="809159" y="4814047"/>
            <a:chExt cx="688975" cy="760915"/>
          </a:xfrm>
        </p:grpSpPr>
        <p:sp>
          <p:nvSpPr>
            <p:cNvPr id="35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2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3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9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40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2" name="TextBox 241"/>
          <p:cNvSpPr txBox="1"/>
          <p:nvPr/>
        </p:nvSpPr>
        <p:spPr>
          <a:xfrm>
            <a:off x="5766505" y="3831416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B.M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그룹 242"/>
          <p:cNvGrpSpPr/>
          <p:nvPr/>
        </p:nvGrpSpPr>
        <p:grpSpPr>
          <a:xfrm>
            <a:off x="6578043" y="3809722"/>
            <a:ext cx="688994" cy="830577"/>
            <a:chOff x="809159" y="4814047"/>
            <a:chExt cx="688975" cy="760915"/>
          </a:xfrm>
        </p:grpSpPr>
        <p:sp>
          <p:nvSpPr>
            <p:cNvPr id="303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4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5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6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7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8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0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1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34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5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4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4" name="TextBox 243"/>
          <p:cNvSpPr txBox="1"/>
          <p:nvPr/>
        </p:nvSpPr>
        <p:spPr>
          <a:xfrm>
            <a:off x="6541911" y="381695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5" name="그룹 244"/>
          <p:cNvGrpSpPr/>
          <p:nvPr/>
        </p:nvGrpSpPr>
        <p:grpSpPr>
          <a:xfrm>
            <a:off x="7323096" y="3777483"/>
            <a:ext cx="688994" cy="830577"/>
            <a:chOff x="809159" y="4814047"/>
            <a:chExt cx="688975" cy="760915"/>
          </a:xfrm>
        </p:grpSpPr>
        <p:sp>
          <p:nvSpPr>
            <p:cNvPr id="25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8" name="Freeform 182"/>
            <p:cNvSpPr>
              <a:spLocks/>
            </p:cNvSpPr>
            <p:nvPr/>
          </p:nvSpPr>
          <p:spPr bwMode="auto">
            <a:xfrm flipH="1">
              <a:off x="979315" y="5242246"/>
              <a:ext cx="184726" cy="332716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9" name="Freeform 183"/>
            <p:cNvSpPr>
              <a:spLocks/>
            </p:cNvSpPr>
            <p:nvPr/>
          </p:nvSpPr>
          <p:spPr bwMode="auto">
            <a:xfrm flipH="1">
              <a:off x="993669" y="5232180"/>
              <a:ext cx="184726" cy="332716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28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30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20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8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20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7286966" y="3784711"/>
            <a:ext cx="662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7" name="직선 연결선 246"/>
          <p:cNvCxnSpPr>
            <a:stCxn id="460" idx="2"/>
            <a:endCxn id="240" idx="0"/>
          </p:cNvCxnSpPr>
          <p:nvPr/>
        </p:nvCxnSpPr>
        <p:spPr bwMode="auto">
          <a:xfrm flipH="1">
            <a:off x="5238068" y="2469069"/>
            <a:ext cx="53662" cy="1355114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8" name="직선 연결선 247"/>
          <p:cNvCxnSpPr>
            <a:endCxn id="405" idx="2"/>
          </p:cNvCxnSpPr>
          <p:nvPr/>
        </p:nvCxnSpPr>
        <p:spPr bwMode="auto">
          <a:xfrm>
            <a:off x="6065100" y="2434801"/>
            <a:ext cx="53942" cy="1433340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9" name="직선 연결선 248"/>
          <p:cNvCxnSpPr>
            <a:endCxn id="244" idx="0"/>
          </p:cNvCxnSpPr>
          <p:nvPr/>
        </p:nvCxnSpPr>
        <p:spPr bwMode="auto">
          <a:xfrm>
            <a:off x="6795124" y="2374358"/>
            <a:ext cx="70754" cy="1442593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직선 연결선 249"/>
          <p:cNvCxnSpPr>
            <a:endCxn id="246" idx="0"/>
          </p:cNvCxnSpPr>
          <p:nvPr/>
        </p:nvCxnSpPr>
        <p:spPr bwMode="auto">
          <a:xfrm>
            <a:off x="7531622" y="2355053"/>
            <a:ext cx="86525" cy="1429658"/>
          </a:xfrm>
          <a:prstGeom prst="line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1" name="직선 화살표 연결선 470"/>
          <p:cNvCxnSpPr/>
          <p:nvPr/>
        </p:nvCxnSpPr>
        <p:spPr bwMode="auto">
          <a:xfrm flipV="1">
            <a:off x="5067403" y="2460865"/>
            <a:ext cx="61800" cy="133310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2" name="직선 화살표 연결선 471"/>
          <p:cNvCxnSpPr/>
          <p:nvPr/>
        </p:nvCxnSpPr>
        <p:spPr bwMode="auto">
          <a:xfrm>
            <a:off x="6661665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3" name="직선 화살표 연결선 472"/>
          <p:cNvCxnSpPr/>
          <p:nvPr/>
        </p:nvCxnSpPr>
        <p:spPr bwMode="auto">
          <a:xfrm>
            <a:off x="7389553" y="2538038"/>
            <a:ext cx="117231" cy="1316952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474" name="직선 화살표 연결선 473"/>
          <p:cNvCxnSpPr/>
          <p:nvPr/>
        </p:nvCxnSpPr>
        <p:spPr bwMode="auto">
          <a:xfrm>
            <a:off x="5949826" y="2553069"/>
            <a:ext cx="84192" cy="1286379"/>
          </a:xfrm>
          <a:prstGeom prst="straightConnector1">
            <a:avLst/>
          </a:prstGeom>
          <a:solidFill>
            <a:schemeClr val="bg2"/>
          </a:solidFill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83" name="TextBox 482"/>
          <p:cNvSpPr txBox="1"/>
          <p:nvPr/>
        </p:nvSpPr>
        <p:spPr>
          <a:xfrm>
            <a:off x="5160874" y="19604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" name="TextBox 483"/>
          <p:cNvSpPr txBox="1"/>
          <p:nvPr/>
        </p:nvSpPr>
        <p:spPr>
          <a:xfrm>
            <a:off x="5902021" y="19945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5" name="TextBox 484"/>
          <p:cNvSpPr txBox="1"/>
          <p:nvPr/>
        </p:nvSpPr>
        <p:spPr>
          <a:xfrm>
            <a:off x="6626599" y="19942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TextBox 485"/>
          <p:cNvSpPr txBox="1"/>
          <p:nvPr/>
        </p:nvSpPr>
        <p:spPr>
          <a:xfrm>
            <a:off x="7400110" y="2010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Rectangle 55"/>
          <p:cNvSpPr>
            <a:spLocks noChangeArrowheads="1"/>
          </p:cNvSpPr>
          <p:nvPr/>
        </p:nvSpPr>
        <p:spPr bwMode="auto">
          <a:xfrm>
            <a:off x="986985" y="510254"/>
            <a:ext cx="7839805" cy="5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9387" eaLnBrk="0" latinLnBrk="0" hangingPunct="0">
              <a:lnSpc>
                <a:spcPct val="95000"/>
              </a:lnSpc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r>
              <a:rPr lang="en-US" altLang="ko-KR" sz="3323" b="1" dirty="0">
                <a:solidFill>
                  <a:srgbClr val="00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</a:t>
            </a:r>
            <a:r>
              <a:rPr lang="en-US" altLang="ko-KR" sz="20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2000" b="1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en-US" altLang="ko-KR" sz="2000" b="1" dirty="0">
                <a:solidFill>
                  <a:srgbClr val="0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2000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898" indent="-342898" eaLnBrk="0" latinLnBrk="0" hangingPunct="0">
              <a:spcBef>
                <a:spcPct val="50000"/>
              </a:spcBef>
              <a:buClr>
                <a:srgbClr val="00B0DF"/>
              </a:buClr>
              <a:tabLst>
                <a:tab pos="1163631" algn="l"/>
              </a:tabLst>
            </a:pPr>
            <a:endParaRPr lang="en-US" altLang="ko-KR" sz="3323" b="1" dirty="0">
              <a:solidFill>
                <a:srgbClr val="0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490" name="표 4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67677"/>
              </p:ext>
            </p:extLst>
          </p:nvPr>
        </p:nvGraphicFramePr>
        <p:xfrm>
          <a:off x="4104893" y="5119590"/>
          <a:ext cx="1339212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2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09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1" name="TextBox 490"/>
          <p:cNvSpPr txBox="1"/>
          <p:nvPr/>
        </p:nvSpPr>
        <p:spPr>
          <a:xfrm>
            <a:off x="4104893" y="5451771"/>
            <a:ext cx="1311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</a:t>
            </a:r>
            <a:r>
              <a:rPr lang="ko-KR" altLang="en-US" sz="12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93" name="TextBox 492"/>
          <p:cNvSpPr txBox="1"/>
          <p:nvPr/>
        </p:nvSpPr>
        <p:spPr>
          <a:xfrm>
            <a:off x="3788447" y="4428799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/>
          <p:cNvSpPr txBox="1"/>
          <p:nvPr/>
        </p:nvSpPr>
        <p:spPr>
          <a:xfrm>
            <a:off x="5241190" y="4552790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192.168.1.20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007604" y="4374892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192.168.1.40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6549614" y="4561761"/>
            <a:ext cx="1261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192.168.1.30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7" name="표 4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7734"/>
              </p:ext>
            </p:extLst>
          </p:nvPr>
        </p:nvGraphicFramePr>
        <p:xfrm>
          <a:off x="1360759" y="5119590"/>
          <a:ext cx="2744135" cy="348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03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7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192.168.4.10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498" name="TextBox 497"/>
          <p:cNvSpPr txBox="1"/>
          <p:nvPr/>
        </p:nvSpPr>
        <p:spPr>
          <a:xfrm>
            <a:off x="1711956" y="5467992"/>
            <a:ext cx="1994457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92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292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292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64" name="슬라이드 번호 개체 틀 115"/>
          <p:cNvSpPr>
            <a:spLocks noGrp="1"/>
          </p:cNvSpPr>
          <p:nvPr>
            <p:ph type="sldNum" sz="quarter" idx="12"/>
          </p:nvPr>
        </p:nvSpPr>
        <p:spPr>
          <a:xfrm>
            <a:off x="8381445" y="6321921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27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49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/>
          <p:cNvGrpSpPr/>
          <p:nvPr/>
        </p:nvGrpSpPr>
        <p:grpSpPr>
          <a:xfrm>
            <a:off x="874045" y="269594"/>
            <a:ext cx="10671301" cy="6378391"/>
            <a:chOff x="222250" y="1128198"/>
            <a:chExt cx="8871953" cy="5409866"/>
          </a:xfrm>
        </p:grpSpPr>
        <p:cxnSp>
          <p:nvCxnSpPr>
            <p:cNvPr id="11" name="직선 연결선 10"/>
            <p:cNvCxnSpPr/>
            <p:nvPr/>
          </p:nvCxnSpPr>
          <p:spPr bwMode="auto">
            <a:xfrm>
              <a:off x="1321206" y="3747699"/>
              <a:ext cx="3755" cy="122232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0" name="직선 연결선 11"/>
            <p:cNvCxnSpPr>
              <a:cxnSpLocks noChangeShapeType="1"/>
            </p:cNvCxnSpPr>
            <p:nvPr/>
          </p:nvCxnSpPr>
          <p:spPr bwMode="auto">
            <a:xfrm rot="5400000">
              <a:off x="952507" y="2617751"/>
              <a:ext cx="1046124" cy="0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cxnSp>
          <p:nvCxnSpPr>
            <p:cNvPr id="216" name="직선 연결선 215"/>
            <p:cNvCxnSpPr/>
            <p:nvPr/>
          </p:nvCxnSpPr>
          <p:spPr bwMode="auto">
            <a:xfrm>
              <a:off x="1758371" y="3599973"/>
              <a:ext cx="950462" cy="1017820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Freeform 4"/>
            <p:cNvSpPr>
              <a:spLocks/>
            </p:cNvSpPr>
            <p:nvPr/>
          </p:nvSpPr>
          <p:spPr bwMode="auto">
            <a:xfrm flipV="1">
              <a:off x="5850288" y="1645392"/>
              <a:ext cx="1308802" cy="172678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Freeform 4"/>
            <p:cNvSpPr>
              <a:spLocks/>
            </p:cNvSpPr>
            <p:nvPr/>
          </p:nvSpPr>
          <p:spPr bwMode="auto">
            <a:xfrm flipV="1">
              <a:off x="2158709" y="1645392"/>
              <a:ext cx="1154439" cy="259855"/>
            </a:xfrm>
            <a:custGeom>
              <a:avLst/>
              <a:gdLst>
                <a:gd name="T0" fmla="*/ 1375 w 1376"/>
                <a:gd name="T1" fmla="*/ 0 h 64"/>
                <a:gd name="T2" fmla="*/ 593 w 1376"/>
                <a:gd name="T3" fmla="*/ 0 h 64"/>
                <a:gd name="T4" fmla="*/ 765 w 1376"/>
                <a:gd name="T5" fmla="*/ 63 h 64"/>
                <a:gd name="T6" fmla="*/ 0 w 1376"/>
                <a:gd name="T7" fmla="*/ 63 h 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6"/>
                <a:gd name="T13" fmla="*/ 0 h 64"/>
                <a:gd name="T14" fmla="*/ 1376 w 1376"/>
                <a:gd name="T15" fmla="*/ 64 h 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6" h="64">
                  <a:moveTo>
                    <a:pt x="1375" y="0"/>
                  </a:moveTo>
                  <a:lnTo>
                    <a:pt x="593" y="0"/>
                  </a:lnTo>
                  <a:lnTo>
                    <a:pt x="765" y="63"/>
                  </a:lnTo>
                  <a:lnTo>
                    <a:pt x="0" y="63"/>
                  </a:lnTo>
                </a:path>
              </a:pathLst>
            </a:custGeom>
            <a:noFill/>
            <a:ln w="38100" cap="rnd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rot="10800000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4" name="AutoShape 20"/>
            <p:cNvSpPr>
              <a:spLocks noChangeArrowheads="1"/>
            </p:cNvSpPr>
            <p:nvPr/>
          </p:nvSpPr>
          <p:spPr bwMode="auto">
            <a:xfrm>
              <a:off x="1129073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45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1183265" y="1650422"/>
              <a:ext cx="1096964" cy="419120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6" name="Oval 22"/>
            <p:cNvSpPr>
              <a:spLocks noChangeArrowheads="1"/>
            </p:cNvSpPr>
            <p:nvPr/>
          </p:nvSpPr>
          <p:spPr bwMode="auto">
            <a:xfrm>
              <a:off x="1127431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AutoShape 23"/>
            <p:cNvSpPr>
              <a:spLocks noChangeArrowheads="1"/>
            </p:cNvSpPr>
            <p:nvPr/>
          </p:nvSpPr>
          <p:spPr bwMode="auto">
            <a:xfrm rot="5400000">
              <a:off x="1728918" y="1157748"/>
              <a:ext cx="196149" cy="7422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7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66 w 21600"/>
                <a:gd name="T19" fmla="*/ 3162 h 21600"/>
                <a:gd name="T20" fmla="*/ 18434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8" name="AutoShape 24"/>
            <p:cNvSpPr>
              <a:spLocks noChangeArrowheads="1"/>
            </p:cNvSpPr>
            <p:nvPr/>
          </p:nvSpPr>
          <p:spPr bwMode="auto">
            <a:xfrm rot="16200000">
              <a:off x="1562273" y="1090005"/>
              <a:ext cx="192795" cy="75703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8 h 21600"/>
                <a:gd name="T4" fmla="*/ 0 w 21600"/>
                <a:gd name="T5" fmla="*/ 2 h 21600"/>
                <a:gd name="T6" fmla="*/ 1 w 21600"/>
                <a:gd name="T7" fmla="*/ 5 h 21600"/>
                <a:gd name="T8" fmla="*/ 1 w 21600"/>
                <a:gd name="T9" fmla="*/ 8 h 21600"/>
                <a:gd name="T10" fmla="*/ 0 w 21600"/>
                <a:gd name="T11" fmla="*/ 5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21 w 21600"/>
                <a:gd name="T19" fmla="*/ 3142 h 21600"/>
                <a:gd name="T20" fmla="*/ 18379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2" name="Freeform 174"/>
            <p:cNvSpPr>
              <a:spLocks/>
            </p:cNvSpPr>
            <p:nvPr/>
          </p:nvSpPr>
          <p:spPr bwMode="auto">
            <a:xfrm rot="355818">
              <a:off x="1632045" y="5570207"/>
              <a:ext cx="77182" cy="55323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 175"/>
            <p:cNvSpPr>
              <a:spLocks/>
            </p:cNvSpPr>
            <p:nvPr/>
          </p:nvSpPr>
          <p:spPr bwMode="auto">
            <a:xfrm rot="355818" flipH="1">
              <a:off x="1694447" y="5620502"/>
              <a:ext cx="141226" cy="87177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 176"/>
            <p:cNvSpPr>
              <a:spLocks/>
            </p:cNvSpPr>
            <p:nvPr/>
          </p:nvSpPr>
          <p:spPr bwMode="auto">
            <a:xfrm rot="355818">
              <a:off x="1687879" y="5650678"/>
              <a:ext cx="139584" cy="6202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 177"/>
            <p:cNvSpPr>
              <a:spLocks/>
            </p:cNvSpPr>
            <p:nvPr/>
          </p:nvSpPr>
          <p:spPr bwMode="auto">
            <a:xfrm rot="355818" flipH="1">
              <a:off x="1722364" y="5615472"/>
              <a:ext cx="32843" cy="41913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 178"/>
            <p:cNvSpPr>
              <a:spLocks/>
            </p:cNvSpPr>
            <p:nvPr/>
          </p:nvSpPr>
          <p:spPr bwMode="auto">
            <a:xfrm rot="355818">
              <a:off x="1707584" y="5613796"/>
              <a:ext cx="44339" cy="8382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Oval 179"/>
            <p:cNvSpPr>
              <a:spLocks noChangeArrowheads="1"/>
            </p:cNvSpPr>
            <p:nvPr/>
          </p:nvSpPr>
          <p:spPr bwMode="auto">
            <a:xfrm rot="21219751">
              <a:off x="1727290" y="5610443"/>
              <a:ext cx="19706" cy="1005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 180"/>
            <p:cNvSpPr>
              <a:spLocks/>
            </p:cNvSpPr>
            <p:nvPr/>
          </p:nvSpPr>
          <p:spPr bwMode="auto">
            <a:xfrm rot="355818">
              <a:off x="1697731" y="5617149"/>
              <a:ext cx="37770" cy="35206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 182"/>
            <p:cNvSpPr>
              <a:spLocks/>
            </p:cNvSpPr>
            <p:nvPr/>
          </p:nvSpPr>
          <p:spPr bwMode="auto">
            <a:xfrm flipH="1">
              <a:off x="1203441" y="5606324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 183"/>
            <p:cNvSpPr>
              <a:spLocks/>
            </p:cNvSpPr>
            <p:nvPr/>
          </p:nvSpPr>
          <p:spPr bwMode="auto">
            <a:xfrm flipH="1">
              <a:off x="1221505" y="5591236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 184"/>
            <p:cNvSpPr>
              <a:spLocks/>
            </p:cNvSpPr>
            <p:nvPr/>
          </p:nvSpPr>
          <p:spPr bwMode="auto">
            <a:xfrm flipH="1">
              <a:off x="1242853" y="5649001"/>
              <a:ext cx="356349" cy="88854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 185"/>
            <p:cNvSpPr>
              <a:spLocks/>
            </p:cNvSpPr>
            <p:nvPr/>
          </p:nvSpPr>
          <p:spPr bwMode="auto">
            <a:xfrm flipH="1">
              <a:off x="1274875" y="5551610"/>
              <a:ext cx="367844" cy="119031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 186"/>
            <p:cNvSpPr>
              <a:spLocks/>
            </p:cNvSpPr>
            <p:nvPr/>
          </p:nvSpPr>
          <p:spPr bwMode="auto">
            <a:xfrm flipH="1">
              <a:off x="1205904" y="5618669"/>
              <a:ext cx="93604" cy="51971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 187"/>
            <p:cNvSpPr>
              <a:spLocks/>
            </p:cNvSpPr>
            <p:nvPr/>
          </p:nvSpPr>
          <p:spPr bwMode="auto">
            <a:xfrm flipH="1">
              <a:off x="1138576" y="5630405"/>
              <a:ext cx="111667" cy="75441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Freeform 189"/>
            <p:cNvSpPr>
              <a:spLocks noChangeAspect="1"/>
            </p:cNvSpPr>
            <p:nvPr/>
          </p:nvSpPr>
          <p:spPr bwMode="auto">
            <a:xfrm>
              <a:off x="968612" y="5327117"/>
              <a:ext cx="149437" cy="373856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" name="Freeform 190"/>
            <p:cNvSpPr>
              <a:spLocks noChangeAspect="1"/>
            </p:cNvSpPr>
            <p:nvPr/>
          </p:nvSpPr>
          <p:spPr bwMode="auto">
            <a:xfrm>
              <a:off x="971896" y="5265088"/>
              <a:ext cx="640443" cy="305120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4" name="Freeform 191"/>
            <p:cNvSpPr>
              <a:spLocks/>
            </p:cNvSpPr>
            <p:nvPr/>
          </p:nvSpPr>
          <p:spPr bwMode="auto">
            <a:xfrm>
              <a:off x="1111480" y="5471294"/>
              <a:ext cx="494290" cy="226326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5" name="Freeform 192"/>
            <p:cNvSpPr>
              <a:spLocks/>
            </p:cNvSpPr>
            <p:nvPr/>
          </p:nvSpPr>
          <p:spPr bwMode="auto">
            <a:xfrm>
              <a:off x="1131186" y="5607090"/>
              <a:ext cx="149436" cy="6370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Oval 193"/>
            <p:cNvSpPr>
              <a:spLocks noChangeArrowheads="1"/>
            </p:cNvSpPr>
            <p:nvPr/>
          </p:nvSpPr>
          <p:spPr bwMode="auto">
            <a:xfrm>
              <a:off x="1254348" y="5615472"/>
              <a:ext cx="16422" cy="2179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Line 194"/>
            <p:cNvSpPr>
              <a:spLocks noChangeShapeType="1"/>
            </p:cNvSpPr>
            <p:nvPr/>
          </p:nvSpPr>
          <p:spPr bwMode="auto">
            <a:xfrm flipH="1">
              <a:off x="1484250" y="5519913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Line 195"/>
            <p:cNvSpPr>
              <a:spLocks noChangeShapeType="1"/>
            </p:cNvSpPr>
            <p:nvPr/>
          </p:nvSpPr>
          <p:spPr bwMode="auto">
            <a:xfrm flipH="1">
              <a:off x="1472756" y="5521589"/>
              <a:ext cx="1642" cy="8550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Line 196"/>
            <p:cNvSpPr>
              <a:spLocks noChangeShapeType="1"/>
            </p:cNvSpPr>
            <p:nvPr/>
          </p:nvSpPr>
          <p:spPr bwMode="auto">
            <a:xfrm flipH="1">
              <a:off x="1497388" y="5518236"/>
              <a:ext cx="4927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Line 197"/>
            <p:cNvSpPr>
              <a:spLocks noChangeShapeType="1"/>
            </p:cNvSpPr>
            <p:nvPr/>
          </p:nvSpPr>
          <p:spPr bwMode="auto">
            <a:xfrm flipH="1">
              <a:off x="1508883" y="5516560"/>
              <a:ext cx="3284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Line 198"/>
            <p:cNvSpPr>
              <a:spLocks noChangeShapeType="1"/>
            </p:cNvSpPr>
            <p:nvPr/>
          </p:nvSpPr>
          <p:spPr bwMode="auto">
            <a:xfrm flipH="1">
              <a:off x="1518736" y="5514883"/>
              <a:ext cx="6569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Line 199"/>
            <p:cNvSpPr>
              <a:spLocks noChangeShapeType="1"/>
            </p:cNvSpPr>
            <p:nvPr/>
          </p:nvSpPr>
          <p:spPr bwMode="auto">
            <a:xfrm flipH="1">
              <a:off x="1530231" y="5511530"/>
              <a:ext cx="6569" cy="8214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Line 200"/>
            <p:cNvSpPr>
              <a:spLocks noChangeShapeType="1"/>
            </p:cNvSpPr>
            <p:nvPr/>
          </p:nvSpPr>
          <p:spPr bwMode="auto">
            <a:xfrm flipH="1">
              <a:off x="1541727" y="5511530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Line 201"/>
            <p:cNvSpPr>
              <a:spLocks noChangeShapeType="1"/>
            </p:cNvSpPr>
            <p:nvPr/>
          </p:nvSpPr>
          <p:spPr bwMode="auto">
            <a:xfrm flipH="1">
              <a:off x="1551580" y="5504824"/>
              <a:ext cx="1642" cy="838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Line 202"/>
            <p:cNvSpPr>
              <a:spLocks noChangeShapeType="1"/>
            </p:cNvSpPr>
            <p:nvPr/>
          </p:nvSpPr>
          <p:spPr bwMode="auto">
            <a:xfrm flipH="1">
              <a:off x="1561433" y="5504824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Line 203"/>
            <p:cNvSpPr>
              <a:spLocks noChangeShapeType="1"/>
            </p:cNvSpPr>
            <p:nvPr/>
          </p:nvSpPr>
          <p:spPr bwMode="auto">
            <a:xfrm flipH="1">
              <a:off x="1572927" y="5503148"/>
              <a:ext cx="1643" cy="8214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Line 204"/>
            <p:cNvSpPr>
              <a:spLocks noChangeShapeType="1"/>
            </p:cNvSpPr>
            <p:nvPr/>
          </p:nvSpPr>
          <p:spPr bwMode="auto">
            <a:xfrm flipH="1">
              <a:off x="1584423" y="5501471"/>
              <a:ext cx="1642" cy="8047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 205"/>
            <p:cNvSpPr>
              <a:spLocks/>
            </p:cNvSpPr>
            <p:nvPr/>
          </p:nvSpPr>
          <p:spPr bwMode="auto">
            <a:xfrm>
              <a:off x="1324961" y="5553442"/>
              <a:ext cx="82108" cy="6538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Line 206"/>
            <p:cNvSpPr>
              <a:spLocks noChangeShapeType="1"/>
            </p:cNvSpPr>
            <p:nvPr/>
          </p:nvSpPr>
          <p:spPr bwMode="auto">
            <a:xfrm flipH="1">
              <a:off x="1336456" y="5590325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Line 207"/>
            <p:cNvSpPr>
              <a:spLocks noChangeShapeType="1"/>
            </p:cNvSpPr>
            <p:nvPr/>
          </p:nvSpPr>
          <p:spPr bwMode="auto">
            <a:xfrm flipH="1">
              <a:off x="1400501" y="5575236"/>
              <a:ext cx="0" cy="2011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Line 208"/>
            <p:cNvSpPr>
              <a:spLocks noChangeShapeType="1"/>
            </p:cNvSpPr>
            <p:nvPr/>
          </p:nvSpPr>
          <p:spPr bwMode="auto">
            <a:xfrm flipH="1">
              <a:off x="1392289" y="5585295"/>
              <a:ext cx="0" cy="1508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Line 209"/>
            <p:cNvSpPr>
              <a:spLocks noChangeShapeType="1"/>
            </p:cNvSpPr>
            <p:nvPr/>
          </p:nvSpPr>
          <p:spPr bwMode="auto">
            <a:xfrm flipH="1">
              <a:off x="1346309" y="5598707"/>
              <a:ext cx="0" cy="13412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Line 210"/>
            <p:cNvSpPr>
              <a:spLocks noChangeShapeType="1"/>
            </p:cNvSpPr>
            <p:nvPr/>
          </p:nvSpPr>
          <p:spPr bwMode="auto">
            <a:xfrm flipV="1">
              <a:off x="1356162" y="5600384"/>
              <a:ext cx="26275" cy="6706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 211"/>
            <p:cNvSpPr>
              <a:spLocks/>
            </p:cNvSpPr>
            <p:nvPr/>
          </p:nvSpPr>
          <p:spPr bwMode="auto">
            <a:xfrm>
              <a:off x="1155818" y="5568530"/>
              <a:ext cx="103457" cy="38560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Line 212"/>
            <p:cNvSpPr>
              <a:spLocks noChangeShapeType="1"/>
            </p:cNvSpPr>
            <p:nvPr/>
          </p:nvSpPr>
          <p:spPr bwMode="auto">
            <a:xfrm flipV="1">
              <a:off x="1147608" y="5575236"/>
              <a:ext cx="116593" cy="2347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286" name="Group 150"/>
            <p:cNvGrpSpPr>
              <a:grpSpLocks/>
            </p:cNvGrpSpPr>
            <p:nvPr/>
          </p:nvGrpSpPr>
          <p:grpSpPr bwMode="auto">
            <a:xfrm>
              <a:off x="1035941" y="4926438"/>
              <a:ext cx="339927" cy="390620"/>
              <a:chOff x="685" y="3115"/>
              <a:chExt cx="207" cy="233"/>
            </a:xfrm>
          </p:grpSpPr>
          <p:sp>
            <p:nvSpPr>
              <p:cNvPr id="120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8" name="Oval 217"/>
            <p:cNvSpPr>
              <a:spLocks noChangeArrowheads="1"/>
            </p:cNvSpPr>
            <p:nvPr/>
          </p:nvSpPr>
          <p:spPr bwMode="auto">
            <a:xfrm>
              <a:off x="1122975" y="5347235"/>
              <a:ext cx="308726" cy="9891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Oval 218"/>
            <p:cNvSpPr>
              <a:spLocks noChangeArrowheads="1"/>
            </p:cNvSpPr>
            <p:nvPr/>
          </p:nvSpPr>
          <p:spPr bwMode="auto">
            <a:xfrm>
              <a:off x="1122975" y="5340529"/>
              <a:ext cx="308726" cy="97236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Freeform 219"/>
            <p:cNvSpPr>
              <a:spLocks/>
            </p:cNvSpPr>
            <p:nvPr/>
          </p:nvSpPr>
          <p:spPr bwMode="auto">
            <a:xfrm flipH="1">
              <a:off x="1103269" y="4867761"/>
              <a:ext cx="451595" cy="539827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20"/>
            <p:cNvSpPr>
              <a:spLocks/>
            </p:cNvSpPr>
            <p:nvPr/>
          </p:nvSpPr>
          <p:spPr bwMode="auto">
            <a:xfrm flipH="1">
              <a:off x="1164029" y="5305323"/>
              <a:ext cx="371129" cy="102265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1"/>
            <p:cNvSpPr>
              <a:spLocks/>
            </p:cNvSpPr>
            <p:nvPr/>
          </p:nvSpPr>
          <p:spPr bwMode="auto">
            <a:xfrm flipH="1">
              <a:off x="1090132" y="4929791"/>
              <a:ext cx="16422" cy="47779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Oval 222"/>
            <p:cNvSpPr>
              <a:spLocks noChangeArrowheads="1"/>
            </p:cNvSpPr>
            <p:nvPr/>
          </p:nvSpPr>
          <p:spPr bwMode="auto">
            <a:xfrm>
              <a:off x="1502315" y="5313705"/>
              <a:ext cx="13137" cy="28501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3"/>
            <p:cNvSpPr>
              <a:spLocks noChangeArrowheads="1"/>
            </p:cNvSpPr>
            <p:nvPr/>
          </p:nvSpPr>
          <p:spPr bwMode="auto">
            <a:xfrm>
              <a:off x="1477682" y="5320411"/>
              <a:ext cx="11496" cy="2347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4"/>
            <p:cNvSpPr>
              <a:spLocks noChangeArrowheads="1"/>
            </p:cNvSpPr>
            <p:nvPr/>
          </p:nvSpPr>
          <p:spPr bwMode="auto">
            <a:xfrm>
              <a:off x="1392289" y="5342206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5"/>
            <p:cNvSpPr>
              <a:spLocks noChangeArrowheads="1"/>
            </p:cNvSpPr>
            <p:nvPr/>
          </p:nvSpPr>
          <p:spPr bwMode="auto">
            <a:xfrm>
              <a:off x="1366015" y="5347235"/>
              <a:ext cx="13137" cy="184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6"/>
            <p:cNvSpPr>
              <a:spLocks noChangeArrowheads="1"/>
            </p:cNvSpPr>
            <p:nvPr/>
          </p:nvSpPr>
          <p:spPr bwMode="auto">
            <a:xfrm>
              <a:off x="1336456" y="5352265"/>
              <a:ext cx="14780" cy="1676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Freeform 227"/>
            <p:cNvSpPr>
              <a:spLocks/>
            </p:cNvSpPr>
            <p:nvPr/>
          </p:nvSpPr>
          <p:spPr bwMode="auto">
            <a:xfrm flipH="1">
              <a:off x="1145965" y="4921408"/>
              <a:ext cx="374413" cy="424150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8"/>
            <p:cNvSpPr>
              <a:spLocks/>
            </p:cNvSpPr>
            <p:nvPr/>
          </p:nvSpPr>
          <p:spPr bwMode="auto">
            <a:xfrm flipH="1">
              <a:off x="1090132" y="4866085"/>
              <a:ext cx="463090" cy="6705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AutoShape 26"/>
            <p:cNvSpPr>
              <a:spLocks noChangeArrowheads="1"/>
            </p:cNvSpPr>
            <p:nvPr/>
          </p:nvSpPr>
          <p:spPr bwMode="auto">
            <a:xfrm>
              <a:off x="626571" y="2964783"/>
              <a:ext cx="1546916" cy="784593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7"/>
            <p:cNvSpPr>
              <a:spLocks/>
            </p:cNvSpPr>
            <p:nvPr/>
          </p:nvSpPr>
          <p:spPr bwMode="auto">
            <a:xfrm>
              <a:off x="623287" y="2964783"/>
              <a:ext cx="1548559" cy="440914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0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75836" y="3454316"/>
              <a:ext cx="1037846" cy="27661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SWITCH-1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Freeform 29"/>
            <p:cNvSpPr>
              <a:spLocks/>
            </p:cNvSpPr>
            <p:nvPr/>
          </p:nvSpPr>
          <p:spPr bwMode="auto">
            <a:xfrm>
              <a:off x="766156" y="2976518"/>
              <a:ext cx="1271033" cy="37720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Text Box 142"/>
            <p:cNvSpPr txBox="1">
              <a:spLocks noChangeArrowheads="1"/>
            </p:cNvSpPr>
            <p:nvPr/>
          </p:nvSpPr>
          <p:spPr bwMode="auto">
            <a:xfrm>
              <a:off x="222250" y="5769553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address         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192.168.1.10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gateway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192.168.1.254</a:t>
              </a:r>
            </a:p>
          </p:txBody>
        </p:sp>
        <p:sp>
          <p:nvSpPr>
            <p:cNvPr id="15" name="Text Box 143"/>
            <p:cNvSpPr txBox="1">
              <a:spLocks noChangeArrowheads="1"/>
            </p:cNvSpPr>
            <p:nvPr/>
          </p:nvSpPr>
          <p:spPr bwMode="auto">
            <a:xfrm>
              <a:off x="1436157" y="2331072"/>
              <a:ext cx="14462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192.168.1.254/24</a:t>
              </a:r>
            </a:p>
          </p:txBody>
        </p:sp>
        <p:sp>
          <p:nvSpPr>
            <p:cNvPr id="16" name="Text Box 144"/>
            <p:cNvSpPr txBox="1">
              <a:spLocks noChangeArrowheads="1"/>
            </p:cNvSpPr>
            <p:nvPr/>
          </p:nvSpPr>
          <p:spPr bwMode="auto">
            <a:xfrm>
              <a:off x="1480497" y="2087983"/>
              <a:ext cx="100828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cxnSp>
          <p:nvCxnSpPr>
            <p:cNvPr id="94" name="직선 연결선 93"/>
            <p:cNvCxnSpPr>
              <a:stCxn id="95" idx="3"/>
            </p:cNvCxnSpPr>
            <p:nvPr/>
          </p:nvCxnSpPr>
          <p:spPr>
            <a:xfrm>
              <a:off x="7467128" y="3989044"/>
              <a:ext cx="3973" cy="995648"/>
            </a:xfrm>
            <a:prstGeom prst="line">
              <a:avLst/>
            </a:prstGeom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utoShape 26"/>
            <p:cNvSpPr>
              <a:spLocks noChangeArrowheads="1"/>
            </p:cNvSpPr>
            <p:nvPr/>
          </p:nvSpPr>
          <p:spPr bwMode="auto">
            <a:xfrm>
              <a:off x="6906198" y="3206127"/>
              <a:ext cx="1546916" cy="782917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Freeform 27"/>
            <p:cNvSpPr>
              <a:spLocks/>
            </p:cNvSpPr>
            <p:nvPr/>
          </p:nvSpPr>
          <p:spPr bwMode="auto">
            <a:xfrm>
              <a:off x="6902913" y="3206127"/>
              <a:ext cx="1548559" cy="440915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1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6945609" y="3672189"/>
              <a:ext cx="1037846" cy="27494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Freeform 29"/>
            <p:cNvSpPr>
              <a:spLocks/>
            </p:cNvSpPr>
            <p:nvPr/>
          </p:nvSpPr>
          <p:spPr bwMode="auto">
            <a:xfrm>
              <a:off x="7044139" y="3217863"/>
              <a:ext cx="1274317" cy="378885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86"/>
            <p:cNvSpPr>
              <a:spLocks/>
            </p:cNvSpPr>
            <p:nvPr/>
          </p:nvSpPr>
          <p:spPr bwMode="auto">
            <a:xfrm>
              <a:off x="7641824" y="5477516"/>
              <a:ext cx="93603" cy="51970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140" y="11"/>
                </a:cxn>
                <a:cxn ang="0">
                  <a:pos x="75" y="70"/>
                </a:cxn>
                <a:cxn ang="0">
                  <a:pos x="0" y="56"/>
                </a:cxn>
              </a:cxnLst>
              <a:rect l="0" t="0" r="r" b="b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 cmpd="sng">
              <a:solidFill>
                <a:srgbClr val="EAEAE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6927546" y="4807468"/>
              <a:ext cx="919611" cy="1006470"/>
              <a:chOff x="7018338" y="3922713"/>
              <a:chExt cx="889000" cy="1113843"/>
            </a:xfrm>
          </p:grpSpPr>
          <p:sp>
            <p:nvSpPr>
              <p:cNvPr id="87" name="Freeform 174"/>
              <p:cNvSpPr>
                <a:spLocks/>
              </p:cNvSpPr>
              <p:nvPr/>
            </p:nvSpPr>
            <p:spPr bwMode="auto">
              <a:xfrm rot="21244182" flipH="1">
                <a:off x="7140575" y="4675188"/>
                <a:ext cx="74613" cy="53975"/>
              </a:xfrm>
              <a:custGeom>
                <a:avLst/>
                <a:gdLst>
                  <a:gd name="T0" fmla="*/ 1224 w 1224"/>
                  <a:gd name="T1" fmla="*/ 755 h 755"/>
                  <a:gd name="T2" fmla="*/ 1112 w 1224"/>
                  <a:gd name="T3" fmla="*/ 716 h 755"/>
                  <a:gd name="T4" fmla="*/ 1051 w 1224"/>
                  <a:gd name="T5" fmla="*/ 693 h 755"/>
                  <a:gd name="T6" fmla="*/ 1006 w 1224"/>
                  <a:gd name="T7" fmla="*/ 671 h 755"/>
                  <a:gd name="T8" fmla="*/ 984 w 1224"/>
                  <a:gd name="T9" fmla="*/ 660 h 755"/>
                  <a:gd name="T10" fmla="*/ 939 w 1224"/>
                  <a:gd name="T11" fmla="*/ 626 h 755"/>
                  <a:gd name="T12" fmla="*/ 894 w 1224"/>
                  <a:gd name="T13" fmla="*/ 548 h 755"/>
                  <a:gd name="T14" fmla="*/ 889 w 1224"/>
                  <a:gd name="T15" fmla="*/ 531 h 755"/>
                  <a:gd name="T16" fmla="*/ 850 w 1224"/>
                  <a:gd name="T17" fmla="*/ 509 h 755"/>
                  <a:gd name="T18" fmla="*/ 799 w 1224"/>
                  <a:gd name="T19" fmla="*/ 481 h 755"/>
                  <a:gd name="T20" fmla="*/ 704 w 1224"/>
                  <a:gd name="T21" fmla="*/ 453 h 755"/>
                  <a:gd name="T22" fmla="*/ 419 w 1224"/>
                  <a:gd name="T23" fmla="*/ 442 h 755"/>
                  <a:gd name="T24" fmla="*/ 330 w 1224"/>
                  <a:gd name="T25" fmla="*/ 408 h 755"/>
                  <a:gd name="T26" fmla="*/ 212 w 1224"/>
                  <a:gd name="T27" fmla="*/ 279 h 755"/>
                  <a:gd name="T28" fmla="*/ 145 w 1224"/>
                  <a:gd name="T29" fmla="*/ 134 h 755"/>
                  <a:gd name="T30" fmla="*/ 78 w 1224"/>
                  <a:gd name="T31" fmla="*/ 39 h 755"/>
                  <a:gd name="T32" fmla="*/ 0 w 1224"/>
                  <a:gd name="T33" fmla="*/ 0 h 7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1224"/>
                  <a:gd name="T52" fmla="*/ 0 h 755"/>
                  <a:gd name="T53" fmla="*/ 1224 w 1224"/>
                  <a:gd name="T54" fmla="*/ 755 h 7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8" name="Freeform 175"/>
              <p:cNvSpPr>
                <a:spLocks/>
              </p:cNvSpPr>
              <p:nvPr/>
            </p:nvSpPr>
            <p:spPr bwMode="auto">
              <a:xfrm rot="-355818">
                <a:off x="7018338" y="4722813"/>
                <a:ext cx="136525" cy="82550"/>
              </a:xfrm>
              <a:custGeom>
                <a:avLst/>
                <a:gdLst>
                  <a:gd name="T0" fmla="*/ 886 w 971"/>
                  <a:gd name="T1" fmla="*/ 33 h 550"/>
                  <a:gd name="T2" fmla="*/ 937 w 971"/>
                  <a:gd name="T3" fmla="*/ 70 h 550"/>
                  <a:gd name="T4" fmla="*/ 971 w 971"/>
                  <a:gd name="T5" fmla="*/ 130 h 550"/>
                  <a:gd name="T6" fmla="*/ 967 w 971"/>
                  <a:gd name="T7" fmla="*/ 218 h 550"/>
                  <a:gd name="T8" fmla="*/ 882 w 971"/>
                  <a:gd name="T9" fmla="*/ 261 h 550"/>
                  <a:gd name="T10" fmla="*/ 791 w 971"/>
                  <a:gd name="T11" fmla="*/ 294 h 550"/>
                  <a:gd name="T12" fmla="*/ 665 w 971"/>
                  <a:gd name="T13" fmla="*/ 382 h 550"/>
                  <a:gd name="T14" fmla="*/ 519 w 971"/>
                  <a:gd name="T15" fmla="*/ 522 h 550"/>
                  <a:gd name="T16" fmla="*/ 397 w 971"/>
                  <a:gd name="T17" fmla="*/ 542 h 550"/>
                  <a:gd name="T18" fmla="*/ 298 w 971"/>
                  <a:gd name="T19" fmla="*/ 550 h 550"/>
                  <a:gd name="T20" fmla="*/ 155 w 971"/>
                  <a:gd name="T21" fmla="*/ 522 h 550"/>
                  <a:gd name="T22" fmla="*/ 34 w 971"/>
                  <a:gd name="T23" fmla="*/ 459 h 550"/>
                  <a:gd name="T24" fmla="*/ 0 w 971"/>
                  <a:gd name="T25" fmla="*/ 393 h 550"/>
                  <a:gd name="T26" fmla="*/ 11 w 971"/>
                  <a:gd name="T27" fmla="*/ 315 h 550"/>
                  <a:gd name="T28" fmla="*/ 63 w 971"/>
                  <a:gd name="T29" fmla="*/ 210 h 550"/>
                  <a:gd name="T30" fmla="*/ 142 w 971"/>
                  <a:gd name="T31" fmla="*/ 147 h 550"/>
                  <a:gd name="T32" fmla="*/ 246 w 971"/>
                  <a:gd name="T33" fmla="*/ 89 h 550"/>
                  <a:gd name="T34" fmla="*/ 445 w 971"/>
                  <a:gd name="T35" fmla="*/ 21 h 550"/>
                  <a:gd name="T36" fmla="*/ 634 w 971"/>
                  <a:gd name="T37" fmla="*/ 0 h 550"/>
                  <a:gd name="T38" fmla="*/ 794 w 971"/>
                  <a:gd name="T39" fmla="*/ 13 h 550"/>
                  <a:gd name="T40" fmla="*/ 886 w 971"/>
                  <a:gd name="T41" fmla="*/ 33 h 55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971"/>
                  <a:gd name="T64" fmla="*/ 0 h 550"/>
                  <a:gd name="T65" fmla="*/ 971 w 971"/>
                  <a:gd name="T66" fmla="*/ 550 h 550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9" name="Freeform 176"/>
              <p:cNvSpPr>
                <a:spLocks/>
              </p:cNvSpPr>
              <p:nvPr/>
            </p:nvSpPr>
            <p:spPr bwMode="auto">
              <a:xfrm rot="21244182" flipH="1">
                <a:off x="7024688" y="4754563"/>
                <a:ext cx="133350" cy="55562"/>
              </a:xfrm>
              <a:custGeom>
                <a:avLst/>
                <a:gdLst>
                  <a:gd name="T0" fmla="*/ 0 w 1432"/>
                  <a:gd name="T1" fmla="*/ 0 h 526"/>
                  <a:gd name="T2" fmla="*/ 56 w 1432"/>
                  <a:gd name="T3" fmla="*/ 118 h 526"/>
                  <a:gd name="T4" fmla="*/ 319 w 1432"/>
                  <a:gd name="T5" fmla="*/ 302 h 526"/>
                  <a:gd name="T6" fmla="*/ 604 w 1432"/>
                  <a:gd name="T7" fmla="*/ 448 h 526"/>
                  <a:gd name="T8" fmla="*/ 867 w 1432"/>
                  <a:gd name="T9" fmla="*/ 526 h 526"/>
                  <a:gd name="T10" fmla="*/ 1091 w 1432"/>
                  <a:gd name="T11" fmla="*/ 504 h 526"/>
                  <a:gd name="T12" fmla="*/ 1270 w 1432"/>
                  <a:gd name="T13" fmla="*/ 448 h 526"/>
                  <a:gd name="T14" fmla="*/ 1432 w 1432"/>
                  <a:gd name="T15" fmla="*/ 353 h 526"/>
                  <a:gd name="T16" fmla="*/ 1253 w 1432"/>
                  <a:gd name="T17" fmla="*/ 431 h 526"/>
                  <a:gd name="T18" fmla="*/ 1108 w 1432"/>
                  <a:gd name="T19" fmla="*/ 470 h 526"/>
                  <a:gd name="T20" fmla="*/ 951 w 1432"/>
                  <a:gd name="T21" fmla="*/ 470 h 526"/>
                  <a:gd name="T22" fmla="*/ 789 w 1432"/>
                  <a:gd name="T23" fmla="*/ 453 h 526"/>
                  <a:gd name="T24" fmla="*/ 699 w 1432"/>
                  <a:gd name="T25" fmla="*/ 420 h 526"/>
                  <a:gd name="T26" fmla="*/ 560 w 1432"/>
                  <a:gd name="T27" fmla="*/ 330 h 526"/>
                  <a:gd name="T28" fmla="*/ 437 w 1432"/>
                  <a:gd name="T29" fmla="*/ 213 h 526"/>
                  <a:gd name="T30" fmla="*/ 274 w 1432"/>
                  <a:gd name="T31" fmla="*/ 129 h 526"/>
                  <a:gd name="T32" fmla="*/ 140 w 1432"/>
                  <a:gd name="T33" fmla="*/ 73 h 526"/>
                  <a:gd name="T34" fmla="*/ 0 w 1432"/>
                  <a:gd name="T35" fmla="*/ 0 h 52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432"/>
                  <a:gd name="T55" fmla="*/ 0 h 526"/>
                  <a:gd name="T56" fmla="*/ 1432 w 1432"/>
                  <a:gd name="T57" fmla="*/ 526 h 52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 177"/>
              <p:cNvSpPr>
                <a:spLocks/>
              </p:cNvSpPr>
              <p:nvPr/>
            </p:nvSpPr>
            <p:spPr bwMode="auto">
              <a:xfrm rot="-355818">
                <a:off x="7099300" y="4718050"/>
                <a:ext cx="31750" cy="41275"/>
              </a:xfrm>
              <a:custGeom>
                <a:avLst/>
                <a:gdLst>
                  <a:gd name="T0" fmla="*/ 229 w 229"/>
                  <a:gd name="T1" fmla="*/ 261 h 261"/>
                  <a:gd name="T2" fmla="*/ 115 w 229"/>
                  <a:gd name="T3" fmla="*/ 57 h 261"/>
                  <a:gd name="T4" fmla="*/ 0 w 229"/>
                  <a:gd name="T5" fmla="*/ 0 h 261"/>
                  <a:gd name="T6" fmla="*/ 0 60000 65536"/>
                  <a:gd name="T7" fmla="*/ 0 60000 65536"/>
                  <a:gd name="T8" fmla="*/ 0 60000 65536"/>
                  <a:gd name="T9" fmla="*/ 0 w 229"/>
                  <a:gd name="T10" fmla="*/ 0 h 261"/>
                  <a:gd name="T11" fmla="*/ 229 w 229"/>
                  <a:gd name="T12" fmla="*/ 261 h 26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B2B2B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 178"/>
              <p:cNvSpPr>
                <a:spLocks/>
              </p:cNvSpPr>
              <p:nvPr/>
            </p:nvSpPr>
            <p:spPr bwMode="auto">
              <a:xfrm rot="21244182" flipH="1">
                <a:off x="7099300" y="4719638"/>
                <a:ext cx="42863" cy="7937"/>
              </a:xfrm>
              <a:custGeom>
                <a:avLst/>
                <a:gdLst>
                  <a:gd name="T0" fmla="*/ 0 w 560"/>
                  <a:gd name="T1" fmla="*/ 79 h 79"/>
                  <a:gd name="T2" fmla="*/ 246 w 560"/>
                  <a:gd name="T3" fmla="*/ 26 h 79"/>
                  <a:gd name="T4" fmla="*/ 408 w 560"/>
                  <a:gd name="T5" fmla="*/ 0 h 79"/>
                  <a:gd name="T6" fmla="*/ 560 w 560"/>
                  <a:gd name="T7" fmla="*/ 26 h 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0"/>
                  <a:gd name="T13" fmla="*/ 0 h 79"/>
                  <a:gd name="T14" fmla="*/ 560 w 560"/>
                  <a:gd name="T15" fmla="*/ 79 h 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Oval 179"/>
              <p:cNvSpPr>
                <a:spLocks noChangeArrowheads="1"/>
              </p:cNvSpPr>
              <p:nvPr/>
            </p:nvSpPr>
            <p:spPr bwMode="auto">
              <a:xfrm rot="380249" flipH="1">
                <a:off x="7105650" y="4716463"/>
                <a:ext cx="17463" cy="952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 180"/>
              <p:cNvSpPr>
                <a:spLocks/>
              </p:cNvSpPr>
              <p:nvPr/>
            </p:nvSpPr>
            <p:spPr bwMode="auto">
              <a:xfrm rot="21244182" flipH="1">
                <a:off x="7115175" y="4719638"/>
                <a:ext cx="36513" cy="34925"/>
              </a:xfrm>
              <a:custGeom>
                <a:avLst/>
                <a:gdLst>
                  <a:gd name="T0" fmla="*/ 98 w 482"/>
                  <a:gd name="T1" fmla="*/ 36 h 367"/>
                  <a:gd name="T2" fmla="*/ 320 w 482"/>
                  <a:gd name="T3" fmla="*/ 0 h 367"/>
                  <a:gd name="T4" fmla="*/ 367 w 482"/>
                  <a:gd name="T5" fmla="*/ 26 h 367"/>
                  <a:gd name="T6" fmla="*/ 445 w 482"/>
                  <a:gd name="T7" fmla="*/ 26 h 367"/>
                  <a:gd name="T8" fmla="*/ 482 w 482"/>
                  <a:gd name="T9" fmla="*/ 42 h 367"/>
                  <a:gd name="T10" fmla="*/ 278 w 482"/>
                  <a:gd name="T11" fmla="*/ 367 h 367"/>
                  <a:gd name="T12" fmla="*/ 5 w 482"/>
                  <a:gd name="T13" fmla="*/ 262 h 367"/>
                  <a:gd name="T14" fmla="*/ 0 w 482"/>
                  <a:gd name="T15" fmla="*/ 157 h 367"/>
                  <a:gd name="T16" fmla="*/ 42 w 482"/>
                  <a:gd name="T17" fmla="*/ 74 h 367"/>
                  <a:gd name="T18" fmla="*/ 98 w 482"/>
                  <a:gd name="T19" fmla="*/ 36 h 36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482"/>
                  <a:gd name="T31" fmla="*/ 0 h 367"/>
                  <a:gd name="T32" fmla="*/ 482 w 482"/>
                  <a:gd name="T33" fmla="*/ 367 h 36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Freeform 182"/>
              <p:cNvSpPr>
                <a:spLocks/>
              </p:cNvSpPr>
              <p:nvPr/>
            </p:nvSpPr>
            <p:spPr bwMode="auto">
              <a:xfrm>
                <a:off x="7173913" y="4702757"/>
                <a:ext cx="178582" cy="333799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Freeform 183"/>
              <p:cNvSpPr>
                <a:spLocks/>
              </p:cNvSpPr>
              <p:nvPr/>
            </p:nvSpPr>
            <p:spPr bwMode="auto">
              <a:xfrm>
                <a:off x="7191375" y="4688469"/>
                <a:ext cx="178582" cy="333799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7432" bIns="27432" anchor="ctr">
                <a:spAutoFit/>
              </a:bodyPr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Freeform 184"/>
              <p:cNvSpPr>
                <a:spLocks/>
              </p:cNvSpPr>
              <p:nvPr/>
            </p:nvSpPr>
            <p:spPr bwMode="auto">
              <a:xfrm>
                <a:off x="7321550" y="4767263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185"/>
              <p:cNvSpPr>
                <a:spLocks/>
              </p:cNvSpPr>
              <p:nvPr/>
            </p:nvSpPr>
            <p:spPr bwMode="auto">
              <a:xfrm>
                <a:off x="7223125" y="4789488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7" name="Freeform 189"/>
              <p:cNvSpPr>
                <a:spLocks noChangeAspect="1"/>
              </p:cNvSpPr>
              <p:nvPr/>
            </p:nvSpPr>
            <p:spPr bwMode="auto">
              <a:xfrm flipH="1">
                <a:off x="7721600" y="4440238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8" name="Freeform 190"/>
              <p:cNvSpPr>
                <a:spLocks noChangeAspect="1"/>
              </p:cNvSpPr>
              <p:nvPr/>
            </p:nvSpPr>
            <p:spPr bwMode="auto">
              <a:xfrm flipH="1">
                <a:off x="7246938" y="4378325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9" name="Freeform 191"/>
              <p:cNvSpPr>
                <a:spLocks/>
              </p:cNvSpPr>
              <p:nvPr/>
            </p:nvSpPr>
            <p:spPr bwMode="auto">
              <a:xfrm flipH="1">
                <a:off x="7250113" y="4578350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0" name="Freeform 192"/>
              <p:cNvSpPr>
                <a:spLocks/>
              </p:cNvSpPr>
              <p:nvPr/>
            </p:nvSpPr>
            <p:spPr bwMode="auto">
              <a:xfrm flipH="1">
                <a:off x="7564438" y="4706938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Oval 193"/>
              <p:cNvSpPr>
                <a:spLocks noChangeArrowheads="1"/>
              </p:cNvSpPr>
              <p:nvPr/>
            </p:nvSpPr>
            <p:spPr bwMode="auto">
              <a:xfrm flipH="1">
                <a:off x="7573963" y="4713288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2" name="Line 194"/>
              <p:cNvSpPr>
                <a:spLocks noChangeShapeType="1"/>
              </p:cNvSpPr>
              <p:nvPr/>
            </p:nvSpPr>
            <p:spPr bwMode="auto">
              <a:xfrm>
                <a:off x="7364413" y="4622800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3" name="Line 195"/>
              <p:cNvSpPr>
                <a:spLocks noChangeShapeType="1"/>
              </p:cNvSpPr>
              <p:nvPr/>
            </p:nvSpPr>
            <p:spPr bwMode="auto">
              <a:xfrm>
                <a:off x="7377113" y="46259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4" name="Line 196"/>
              <p:cNvSpPr>
                <a:spLocks noChangeShapeType="1"/>
              </p:cNvSpPr>
              <p:nvPr/>
            </p:nvSpPr>
            <p:spPr bwMode="auto">
              <a:xfrm>
                <a:off x="7353300" y="4621213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5" name="Line 197"/>
              <p:cNvSpPr>
                <a:spLocks noChangeShapeType="1"/>
              </p:cNvSpPr>
              <p:nvPr/>
            </p:nvSpPr>
            <p:spPr bwMode="auto">
              <a:xfrm>
                <a:off x="7342188" y="4619625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6" name="Line 198"/>
              <p:cNvSpPr>
                <a:spLocks noChangeShapeType="1"/>
              </p:cNvSpPr>
              <p:nvPr/>
            </p:nvSpPr>
            <p:spPr bwMode="auto">
              <a:xfrm>
                <a:off x="7331075" y="4618038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7" name="Line 199"/>
              <p:cNvSpPr>
                <a:spLocks noChangeShapeType="1"/>
              </p:cNvSpPr>
              <p:nvPr/>
            </p:nvSpPr>
            <p:spPr bwMode="auto">
              <a:xfrm>
                <a:off x="7319963" y="4616450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8" name="Line 200"/>
              <p:cNvSpPr>
                <a:spLocks noChangeShapeType="1"/>
              </p:cNvSpPr>
              <p:nvPr/>
            </p:nvSpPr>
            <p:spPr bwMode="auto">
              <a:xfrm>
                <a:off x="7310438" y="4613275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Line 201"/>
              <p:cNvSpPr>
                <a:spLocks noChangeShapeType="1"/>
              </p:cNvSpPr>
              <p:nvPr/>
            </p:nvSpPr>
            <p:spPr bwMode="auto">
              <a:xfrm>
                <a:off x="7300913" y="4611688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0" name="Line 202"/>
              <p:cNvSpPr>
                <a:spLocks noChangeShapeType="1"/>
              </p:cNvSpPr>
              <p:nvPr/>
            </p:nvSpPr>
            <p:spPr bwMode="auto">
              <a:xfrm>
                <a:off x="7291388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1" name="Line 203"/>
              <p:cNvSpPr>
                <a:spLocks noChangeShapeType="1"/>
              </p:cNvSpPr>
              <p:nvPr/>
            </p:nvSpPr>
            <p:spPr bwMode="auto">
              <a:xfrm>
                <a:off x="7281863" y="4608513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2" name="Line 204"/>
              <p:cNvSpPr>
                <a:spLocks noChangeShapeType="1"/>
              </p:cNvSpPr>
              <p:nvPr/>
            </p:nvSpPr>
            <p:spPr bwMode="auto">
              <a:xfrm>
                <a:off x="7270750" y="4605338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3" name="Freeform 205"/>
              <p:cNvSpPr>
                <a:spLocks/>
              </p:cNvSpPr>
              <p:nvPr/>
            </p:nvSpPr>
            <p:spPr bwMode="auto">
              <a:xfrm flipH="1">
                <a:off x="7442200" y="4656138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3" name="Line 206"/>
              <p:cNvSpPr>
                <a:spLocks noChangeShapeType="1"/>
              </p:cNvSpPr>
              <p:nvPr/>
            </p:nvSpPr>
            <p:spPr bwMode="auto">
              <a:xfrm>
                <a:off x="7510463" y="46910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4" name="Line 207"/>
              <p:cNvSpPr>
                <a:spLocks noChangeShapeType="1"/>
              </p:cNvSpPr>
              <p:nvPr/>
            </p:nvSpPr>
            <p:spPr bwMode="auto">
              <a:xfrm>
                <a:off x="7448550" y="4678363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5" name="Line 208"/>
              <p:cNvSpPr>
                <a:spLocks noChangeShapeType="1"/>
              </p:cNvSpPr>
              <p:nvPr/>
            </p:nvSpPr>
            <p:spPr bwMode="auto">
              <a:xfrm>
                <a:off x="7456488" y="4686300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6" name="Line 209"/>
              <p:cNvSpPr>
                <a:spLocks noChangeShapeType="1"/>
              </p:cNvSpPr>
              <p:nvPr/>
            </p:nvSpPr>
            <p:spPr bwMode="auto">
              <a:xfrm>
                <a:off x="7500938" y="4699000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7" name="Line 210"/>
              <p:cNvSpPr>
                <a:spLocks noChangeShapeType="1"/>
              </p:cNvSpPr>
              <p:nvPr/>
            </p:nvSpPr>
            <p:spPr bwMode="auto">
              <a:xfrm flipH="1" flipV="1">
                <a:off x="7466013" y="4702175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79" name="Freeform 211"/>
              <p:cNvSpPr>
                <a:spLocks/>
              </p:cNvSpPr>
              <p:nvPr/>
            </p:nvSpPr>
            <p:spPr bwMode="auto">
              <a:xfrm flipH="1">
                <a:off x="7585075" y="4668838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49" name="Line 212"/>
              <p:cNvSpPr>
                <a:spLocks noChangeShapeType="1"/>
              </p:cNvSpPr>
              <p:nvPr/>
            </p:nvSpPr>
            <p:spPr bwMode="auto">
              <a:xfrm flipH="1" flipV="1">
                <a:off x="7578725" y="4678363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>
                <a:off x="7580313" y="3979863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>
                <a:off x="7797800" y="4021138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17"/>
              <p:cNvSpPr>
                <a:spLocks noChangeArrowheads="1"/>
              </p:cNvSpPr>
              <p:nvPr/>
            </p:nvSpPr>
            <p:spPr bwMode="auto">
              <a:xfrm flipH="1">
                <a:off x="7527925" y="4376738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Oval 218"/>
              <p:cNvSpPr>
                <a:spLocks noChangeArrowheads="1"/>
              </p:cNvSpPr>
              <p:nvPr/>
            </p:nvSpPr>
            <p:spPr bwMode="auto">
              <a:xfrm flipH="1">
                <a:off x="7527925" y="4368800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Freeform 219"/>
              <p:cNvSpPr>
                <a:spLocks/>
              </p:cNvSpPr>
              <p:nvPr/>
            </p:nvSpPr>
            <p:spPr bwMode="auto">
              <a:xfrm>
                <a:off x="7408863" y="3924300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Freeform 220"/>
              <p:cNvSpPr>
                <a:spLocks/>
              </p:cNvSpPr>
              <p:nvPr/>
            </p:nvSpPr>
            <p:spPr bwMode="auto">
              <a:xfrm>
                <a:off x="7427913" y="4337050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Freeform 221"/>
              <p:cNvSpPr>
                <a:spLocks/>
              </p:cNvSpPr>
              <p:nvPr/>
            </p:nvSpPr>
            <p:spPr bwMode="auto">
              <a:xfrm>
                <a:off x="7840663" y="3983038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Oval 222"/>
              <p:cNvSpPr>
                <a:spLocks noChangeArrowheads="1"/>
              </p:cNvSpPr>
              <p:nvPr/>
            </p:nvSpPr>
            <p:spPr bwMode="auto">
              <a:xfrm flipH="1">
                <a:off x="7446963" y="4343400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Oval 223"/>
              <p:cNvSpPr>
                <a:spLocks noChangeArrowheads="1"/>
              </p:cNvSpPr>
              <p:nvPr/>
            </p:nvSpPr>
            <p:spPr bwMode="auto">
              <a:xfrm flipH="1">
                <a:off x="7472363" y="4351338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Oval 224"/>
              <p:cNvSpPr>
                <a:spLocks noChangeArrowheads="1"/>
              </p:cNvSpPr>
              <p:nvPr/>
            </p:nvSpPr>
            <p:spPr bwMode="auto">
              <a:xfrm flipH="1">
                <a:off x="7551738" y="4371975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Oval 225"/>
              <p:cNvSpPr>
                <a:spLocks noChangeArrowheads="1"/>
              </p:cNvSpPr>
              <p:nvPr/>
            </p:nvSpPr>
            <p:spPr bwMode="auto">
              <a:xfrm flipH="1">
                <a:off x="7577138" y="4376738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2" name="Oval 226"/>
              <p:cNvSpPr>
                <a:spLocks noChangeArrowheads="1"/>
              </p:cNvSpPr>
              <p:nvPr/>
            </p:nvSpPr>
            <p:spPr bwMode="auto">
              <a:xfrm flipH="1">
                <a:off x="7604125" y="4379913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62" name="Freeform 227"/>
              <p:cNvSpPr>
                <a:spLocks/>
              </p:cNvSpPr>
              <p:nvPr/>
            </p:nvSpPr>
            <p:spPr bwMode="auto">
              <a:xfrm>
                <a:off x="7442200" y="3975100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C</a:t>
                </a:r>
                <a:endParaRPr lang="en-US" altLang="ko-KR" sz="1600" dirty="0">
                  <a:solidFill>
                    <a:srgbClr val="000000"/>
                  </a:solidFill>
                  <a:latin typeface="Times New Roman" pitchFamily="18" charset="0"/>
                  <a:ea typeface="맑은 고딕" pitchFamily="50" charset="-127"/>
                  <a:cs typeface="Times New Roman" pitchFamily="18" charset="0"/>
                </a:endParaRPr>
              </a:p>
            </p:txBody>
          </p:sp>
          <p:sp>
            <p:nvSpPr>
              <p:cNvPr id="34" name="Freeform 228"/>
              <p:cNvSpPr>
                <a:spLocks/>
              </p:cNvSpPr>
              <p:nvPr/>
            </p:nvSpPr>
            <p:spPr bwMode="auto">
              <a:xfrm>
                <a:off x="7410450" y="3922713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10364" name="직선 연결선 35"/>
            <p:cNvCxnSpPr>
              <a:cxnSpLocks noChangeShapeType="1"/>
            </p:cNvCxnSpPr>
            <p:nvPr/>
          </p:nvCxnSpPr>
          <p:spPr bwMode="auto">
            <a:xfrm flipH="1">
              <a:off x="7679353" y="2007512"/>
              <a:ext cx="1946" cy="1222498"/>
            </a:xfrm>
            <a:prstGeom prst="line">
              <a:avLst/>
            </a:prstGeom>
            <a:noFill/>
            <a:ln w="25400" algn="ctr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</p:cxnSp>
        <p:sp>
          <p:nvSpPr>
            <p:cNvPr id="37" name="AutoShape 20"/>
            <p:cNvSpPr>
              <a:spLocks noChangeArrowheads="1"/>
            </p:cNvSpPr>
            <p:nvPr/>
          </p:nvSpPr>
          <p:spPr bwMode="auto">
            <a:xfrm>
              <a:off x="7139385" y="1320154"/>
              <a:ext cx="1200421" cy="828182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66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7177155" y="1658804"/>
              <a:ext cx="1096964" cy="42079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Gateway-2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Oval 22"/>
            <p:cNvSpPr>
              <a:spLocks noChangeArrowheads="1"/>
            </p:cNvSpPr>
            <p:nvPr/>
          </p:nvSpPr>
          <p:spPr bwMode="auto">
            <a:xfrm>
              <a:off x="7137743" y="1311772"/>
              <a:ext cx="1202062" cy="419120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AutoShape 23"/>
            <p:cNvSpPr>
              <a:spLocks noChangeArrowheads="1"/>
            </p:cNvSpPr>
            <p:nvPr/>
          </p:nvSpPr>
          <p:spPr bwMode="auto">
            <a:xfrm rot="5400000">
              <a:off x="7740906" y="1157748"/>
              <a:ext cx="192795" cy="742257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AutoShape 24"/>
            <p:cNvSpPr>
              <a:spLocks noChangeArrowheads="1"/>
            </p:cNvSpPr>
            <p:nvPr/>
          </p:nvSpPr>
          <p:spPr bwMode="auto">
            <a:xfrm rot="16200000">
              <a:off x="7574260" y="1090005"/>
              <a:ext cx="189443" cy="757037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Text Box 271"/>
            <p:cNvSpPr txBox="1">
              <a:spLocks noChangeArrowheads="1"/>
            </p:cNvSpPr>
            <p:nvPr/>
          </p:nvSpPr>
          <p:spPr bwMode="auto">
            <a:xfrm>
              <a:off x="7687717" y="2143394"/>
              <a:ext cx="59343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>
                  <a:latin typeface="Times New Roman" pitchFamily="18" charset="0"/>
                  <a:cs typeface="Times New Roman" pitchFamily="18" charset="0"/>
                </a:rPr>
                <a:t>Fa0/0</a:t>
              </a:r>
            </a:p>
          </p:txBody>
        </p:sp>
        <p:sp>
          <p:nvSpPr>
            <p:cNvPr id="43" name="Text Box 272"/>
            <p:cNvSpPr txBox="1">
              <a:spLocks noChangeArrowheads="1"/>
            </p:cNvSpPr>
            <p:nvPr/>
          </p:nvSpPr>
          <p:spPr bwMode="auto">
            <a:xfrm>
              <a:off x="7647973" y="2349515"/>
              <a:ext cx="144623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192.168.5.254/24</a:t>
              </a:r>
            </a:p>
          </p:txBody>
        </p:sp>
        <p:sp>
          <p:nvSpPr>
            <p:cNvPr id="169" name="구름 168"/>
            <p:cNvSpPr/>
            <p:nvPr/>
          </p:nvSpPr>
          <p:spPr>
            <a:xfrm>
              <a:off x="3255673" y="1128198"/>
              <a:ext cx="2671797" cy="1412040"/>
            </a:xfrm>
            <a:prstGeom prst="clou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6" name="Text Box 142"/>
            <p:cNvSpPr txBox="1">
              <a:spLocks noChangeArrowheads="1"/>
            </p:cNvSpPr>
            <p:nvPr/>
          </p:nvSpPr>
          <p:spPr bwMode="auto">
            <a:xfrm>
              <a:off x="5796034" y="5799400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address         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192.168.5.10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 192.168.5.254</a:t>
              </a:r>
              <a:endParaRPr lang="en-US" altLang="ko-K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2514828" y="4237406"/>
              <a:ext cx="707772" cy="900098"/>
              <a:chOff x="2669953" y="4305464"/>
              <a:chExt cx="684213" cy="1011237"/>
            </a:xfrm>
          </p:grpSpPr>
          <p:sp>
            <p:nvSpPr>
              <p:cNvPr id="172" name="Freeform 184"/>
              <p:cNvSpPr>
                <a:spLocks/>
              </p:cNvSpPr>
              <p:nvPr/>
            </p:nvSpPr>
            <p:spPr bwMode="auto">
              <a:xfrm>
                <a:off x="2768378" y="5150014"/>
                <a:ext cx="344488" cy="82550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3" name="Freeform 185"/>
              <p:cNvSpPr>
                <a:spLocks/>
              </p:cNvSpPr>
              <p:nvPr/>
            </p:nvSpPr>
            <p:spPr bwMode="auto">
              <a:xfrm>
                <a:off x="2669953" y="5172239"/>
                <a:ext cx="355600" cy="112712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5" name="Freeform 186"/>
              <p:cNvSpPr>
                <a:spLocks/>
              </p:cNvSpPr>
              <p:nvPr/>
            </p:nvSpPr>
            <p:spPr bwMode="auto">
              <a:xfrm>
                <a:off x="3001741" y="5235739"/>
                <a:ext cx="90487" cy="49212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7" name="Freeform 187"/>
              <p:cNvSpPr>
                <a:spLocks/>
              </p:cNvSpPr>
              <p:nvPr/>
            </p:nvSpPr>
            <p:spPr bwMode="auto">
              <a:xfrm>
                <a:off x="3049366" y="5246851"/>
                <a:ext cx="107950" cy="6985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8" name="Freeform 189"/>
              <p:cNvSpPr>
                <a:spLocks noChangeAspect="1"/>
              </p:cNvSpPr>
              <p:nvPr/>
            </p:nvSpPr>
            <p:spPr bwMode="auto">
              <a:xfrm flipH="1">
                <a:off x="3168428" y="4822989"/>
                <a:ext cx="142875" cy="355600"/>
              </a:xfrm>
              <a:custGeom>
                <a:avLst/>
                <a:gdLst>
                  <a:gd name="T0" fmla="*/ 169 w 169"/>
                  <a:gd name="T1" fmla="*/ 246 h 377"/>
                  <a:gd name="T2" fmla="*/ 1 w 169"/>
                  <a:gd name="T3" fmla="*/ 0 h 377"/>
                  <a:gd name="T4" fmla="*/ 0 w 169"/>
                  <a:gd name="T5" fmla="*/ 123 h 377"/>
                  <a:gd name="T6" fmla="*/ 165 w 169"/>
                  <a:gd name="T7" fmla="*/ 377 h 37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9"/>
                  <a:gd name="T13" fmla="*/ 0 h 377"/>
                  <a:gd name="T14" fmla="*/ 169 w 169"/>
                  <a:gd name="T15" fmla="*/ 377 h 37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F2F2F2"/>
                  </a:gs>
                </a:gsLst>
                <a:lin ang="0" scaled="1"/>
              </a:gra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9" name="Freeform 190"/>
              <p:cNvSpPr>
                <a:spLocks noChangeAspect="1"/>
              </p:cNvSpPr>
              <p:nvPr/>
            </p:nvSpPr>
            <p:spPr bwMode="auto">
              <a:xfrm flipH="1">
                <a:off x="2693766" y="4761076"/>
                <a:ext cx="614362" cy="292100"/>
              </a:xfrm>
              <a:custGeom>
                <a:avLst/>
                <a:gdLst>
                  <a:gd name="T0" fmla="*/ 166 w 718"/>
                  <a:gd name="T1" fmla="*/ 310 h 310"/>
                  <a:gd name="T2" fmla="*/ 718 w 718"/>
                  <a:gd name="T3" fmla="*/ 211 h 310"/>
                  <a:gd name="T4" fmla="*/ 444 w 718"/>
                  <a:gd name="T5" fmla="*/ 0 h 310"/>
                  <a:gd name="T6" fmla="*/ 0 w 718"/>
                  <a:gd name="T7" fmla="*/ 64 h 310"/>
                  <a:gd name="T8" fmla="*/ 166 w 718"/>
                  <a:gd name="T9" fmla="*/ 310 h 3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8"/>
                  <a:gd name="T16" fmla="*/ 0 h 310"/>
                  <a:gd name="T17" fmla="*/ 718 w 718"/>
                  <a:gd name="T18" fmla="*/ 310 h 31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0" name="Freeform 191"/>
              <p:cNvSpPr>
                <a:spLocks/>
              </p:cNvSpPr>
              <p:nvPr/>
            </p:nvSpPr>
            <p:spPr bwMode="auto">
              <a:xfrm flipH="1">
                <a:off x="2696941" y="4961101"/>
                <a:ext cx="476250" cy="214313"/>
              </a:xfrm>
              <a:custGeom>
                <a:avLst/>
                <a:gdLst>
                  <a:gd name="T0" fmla="*/ 6 w 557"/>
                  <a:gd name="T1" fmla="*/ 99 h 228"/>
                  <a:gd name="T2" fmla="*/ 557 w 557"/>
                  <a:gd name="T3" fmla="*/ 0 h 228"/>
                  <a:gd name="T4" fmla="*/ 549 w 557"/>
                  <a:gd name="T5" fmla="*/ 121 h 228"/>
                  <a:gd name="T6" fmla="*/ 0 w 557"/>
                  <a:gd name="T7" fmla="*/ 228 h 228"/>
                  <a:gd name="T8" fmla="*/ 6 w 557"/>
                  <a:gd name="T9" fmla="*/ 99 h 2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57"/>
                  <a:gd name="T16" fmla="*/ 0 h 228"/>
                  <a:gd name="T17" fmla="*/ 557 w 557"/>
                  <a:gd name="T18" fmla="*/ 228 h 2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1" name="Freeform 192"/>
              <p:cNvSpPr>
                <a:spLocks/>
              </p:cNvSpPr>
              <p:nvPr/>
            </p:nvSpPr>
            <p:spPr bwMode="auto">
              <a:xfrm flipH="1">
                <a:off x="3011266" y="5089689"/>
                <a:ext cx="142875" cy="58737"/>
              </a:xfrm>
              <a:custGeom>
                <a:avLst/>
                <a:gdLst>
                  <a:gd name="T0" fmla="*/ 0 w 167"/>
                  <a:gd name="T1" fmla="*/ 32 h 63"/>
                  <a:gd name="T2" fmla="*/ 0 w 167"/>
                  <a:gd name="T3" fmla="*/ 63 h 63"/>
                  <a:gd name="T4" fmla="*/ 164 w 167"/>
                  <a:gd name="T5" fmla="*/ 33 h 63"/>
                  <a:gd name="T6" fmla="*/ 167 w 167"/>
                  <a:gd name="T7" fmla="*/ 0 h 63"/>
                  <a:gd name="T8" fmla="*/ 0 w 167"/>
                  <a:gd name="T9" fmla="*/ 32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7"/>
                  <a:gd name="T16" fmla="*/ 0 h 63"/>
                  <a:gd name="T17" fmla="*/ 167 w 167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2" name="Oval 193"/>
              <p:cNvSpPr>
                <a:spLocks noChangeArrowheads="1"/>
              </p:cNvSpPr>
              <p:nvPr/>
            </p:nvSpPr>
            <p:spPr bwMode="auto">
              <a:xfrm flipH="1">
                <a:off x="3020791" y="5096039"/>
                <a:ext cx="14287" cy="20637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3" name="Line 194"/>
              <p:cNvSpPr>
                <a:spLocks noChangeShapeType="1"/>
              </p:cNvSpPr>
              <p:nvPr/>
            </p:nvSpPr>
            <p:spPr bwMode="auto">
              <a:xfrm>
                <a:off x="2811241" y="5005551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4" name="Line 195"/>
              <p:cNvSpPr>
                <a:spLocks noChangeShapeType="1"/>
              </p:cNvSpPr>
              <p:nvPr/>
            </p:nvSpPr>
            <p:spPr bwMode="auto">
              <a:xfrm>
                <a:off x="2823941" y="50087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5" name="Line 196"/>
              <p:cNvSpPr>
                <a:spLocks noChangeShapeType="1"/>
              </p:cNvSpPr>
              <p:nvPr/>
            </p:nvSpPr>
            <p:spPr bwMode="auto">
              <a:xfrm>
                <a:off x="2800128" y="5003964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6" name="Line 197"/>
              <p:cNvSpPr>
                <a:spLocks noChangeShapeType="1"/>
              </p:cNvSpPr>
              <p:nvPr/>
            </p:nvSpPr>
            <p:spPr bwMode="auto">
              <a:xfrm>
                <a:off x="2789016" y="5002376"/>
                <a:ext cx="1587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7" name="Line 198"/>
              <p:cNvSpPr>
                <a:spLocks noChangeShapeType="1"/>
              </p:cNvSpPr>
              <p:nvPr/>
            </p:nvSpPr>
            <p:spPr bwMode="auto">
              <a:xfrm>
                <a:off x="2777903" y="5000789"/>
                <a:ext cx="3175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8" name="Line 199"/>
              <p:cNvSpPr>
                <a:spLocks noChangeShapeType="1"/>
              </p:cNvSpPr>
              <p:nvPr/>
            </p:nvSpPr>
            <p:spPr bwMode="auto">
              <a:xfrm>
                <a:off x="2766791" y="4999201"/>
                <a:ext cx="3175" cy="77788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9" name="Line 200"/>
              <p:cNvSpPr>
                <a:spLocks noChangeShapeType="1"/>
              </p:cNvSpPr>
              <p:nvPr/>
            </p:nvSpPr>
            <p:spPr bwMode="auto">
              <a:xfrm>
                <a:off x="2757266" y="4996026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0" name="Line 201"/>
              <p:cNvSpPr>
                <a:spLocks noChangeShapeType="1"/>
              </p:cNvSpPr>
              <p:nvPr/>
            </p:nvSpPr>
            <p:spPr bwMode="auto">
              <a:xfrm>
                <a:off x="2747741" y="4994439"/>
                <a:ext cx="3175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1" name="Line 202"/>
              <p:cNvSpPr>
                <a:spLocks noChangeShapeType="1"/>
              </p:cNvSpPr>
              <p:nvPr/>
            </p:nvSpPr>
            <p:spPr bwMode="auto">
              <a:xfrm>
                <a:off x="2738216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2" name="Line 203"/>
              <p:cNvSpPr>
                <a:spLocks noChangeShapeType="1"/>
              </p:cNvSpPr>
              <p:nvPr/>
            </p:nvSpPr>
            <p:spPr bwMode="auto">
              <a:xfrm>
                <a:off x="2728691" y="4991264"/>
                <a:ext cx="1587" cy="793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3" name="Line 204"/>
              <p:cNvSpPr>
                <a:spLocks noChangeShapeType="1"/>
              </p:cNvSpPr>
              <p:nvPr/>
            </p:nvSpPr>
            <p:spPr bwMode="auto">
              <a:xfrm>
                <a:off x="2717578" y="4988089"/>
                <a:ext cx="1588" cy="77787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4" name="Freeform 205"/>
              <p:cNvSpPr>
                <a:spLocks/>
              </p:cNvSpPr>
              <p:nvPr/>
            </p:nvSpPr>
            <p:spPr bwMode="auto">
              <a:xfrm flipH="1">
                <a:off x="2889028" y="5038889"/>
                <a:ext cx="79375" cy="63500"/>
              </a:xfrm>
              <a:custGeom>
                <a:avLst/>
                <a:gdLst>
                  <a:gd name="T0" fmla="*/ 2 w 186"/>
                  <a:gd name="T1" fmla="*/ 33 h 138"/>
                  <a:gd name="T2" fmla="*/ 0 w 186"/>
                  <a:gd name="T3" fmla="*/ 138 h 138"/>
                  <a:gd name="T4" fmla="*/ 186 w 186"/>
                  <a:gd name="T5" fmla="*/ 104 h 138"/>
                  <a:gd name="T6" fmla="*/ 186 w 186"/>
                  <a:gd name="T7" fmla="*/ 0 h 138"/>
                  <a:gd name="T8" fmla="*/ 2 w 186"/>
                  <a:gd name="T9" fmla="*/ 33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6"/>
                  <a:gd name="T16" fmla="*/ 0 h 138"/>
                  <a:gd name="T17" fmla="*/ 186 w 186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727272"/>
                  </a:gs>
                </a:gsLst>
                <a:lin ang="0" scaled="1"/>
              </a:gradFill>
              <a:ln w="3175">
                <a:noFill/>
                <a:round/>
                <a:headEnd/>
                <a:tailEnd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5" name="Line 206"/>
              <p:cNvSpPr>
                <a:spLocks noChangeShapeType="1"/>
              </p:cNvSpPr>
              <p:nvPr/>
            </p:nvSpPr>
            <p:spPr bwMode="auto">
              <a:xfrm>
                <a:off x="2957291" y="50738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6" name="Line 207"/>
              <p:cNvSpPr>
                <a:spLocks noChangeShapeType="1"/>
              </p:cNvSpPr>
              <p:nvPr/>
            </p:nvSpPr>
            <p:spPr bwMode="auto">
              <a:xfrm>
                <a:off x="2895378" y="5061114"/>
                <a:ext cx="0" cy="17462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7" name="Line 208"/>
              <p:cNvSpPr>
                <a:spLocks noChangeShapeType="1"/>
              </p:cNvSpPr>
              <p:nvPr/>
            </p:nvSpPr>
            <p:spPr bwMode="auto">
              <a:xfrm>
                <a:off x="2903316" y="5069051"/>
                <a:ext cx="0" cy="14288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8" name="Line 209"/>
              <p:cNvSpPr>
                <a:spLocks noChangeShapeType="1"/>
              </p:cNvSpPr>
              <p:nvPr/>
            </p:nvSpPr>
            <p:spPr bwMode="auto">
              <a:xfrm>
                <a:off x="2947766" y="5081751"/>
                <a:ext cx="0" cy="12700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4901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9" name="Line 210"/>
              <p:cNvSpPr>
                <a:spLocks noChangeShapeType="1"/>
              </p:cNvSpPr>
              <p:nvPr/>
            </p:nvSpPr>
            <p:spPr bwMode="auto">
              <a:xfrm flipH="1" flipV="1">
                <a:off x="2912841" y="5084926"/>
                <a:ext cx="25400" cy="4763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97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0" name="Freeform 211"/>
              <p:cNvSpPr>
                <a:spLocks/>
              </p:cNvSpPr>
              <p:nvPr/>
            </p:nvSpPr>
            <p:spPr bwMode="auto">
              <a:xfrm flipH="1">
                <a:off x="3031903" y="5051589"/>
                <a:ext cx="98425" cy="38100"/>
              </a:xfrm>
              <a:custGeom>
                <a:avLst/>
                <a:gdLst>
                  <a:gd name="T0" fmla="*/ 0 w 116"/>
                  <a:gd name="T1" fmla="*/ 20 h 38"/>
                  <a:gd name="T2" fmla="*/ 1 w 116"/>
                  <a:gd name="T3" fmla="*/ 38 h 38"/>
                  <a:gd name="T4" fmla="*/ 116 w 116"/>
                  <a:gd name="T5" fmla="*/ 19 h 38"/>
                  <a:gd name="T6" fmla="*/ 116 w 116"/>
                  <a:gd name="T7" fmla="*/ 0 h 38"/>
                  <a:gd name="T8" fmla="*/ 0 w 116"/>
                  <a:gd name="T9" fmla="*/ 2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38"/>
                  <a:gd name="T17" fmla="*/ 116 w 116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9D9D9"/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1" name="Line 212"/>
              <p:cNvSpPr>
                <a:spLocks noChangeShapeType="1"/>
              </p:cNvSpPr>
              <p:nvPr/>
            </p:nvSpPr>
            <p:spPr bwMode="auto">
              <a:xfrm flipH="1" flipV="1">
                <a:off x="3025553" y="5061114"/>
                <a:ext cx="114300" cy="20637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 sz="16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2" name="Freeform 215"/>
              <p:cNvSpPr>
                <a:spLocks/>
              </p:cNvSpPr>
              <p:nvPr/>
            </p:nvSpPr>
            <p:spPr bwMode="auto">
              <a:xfrm>
                <a:off x="3027141" y="4362614"/>
                <a:ext cx="325437" cy="47625"/>
              </a:xfrm>
              <a:custGeom>
                <a:avLst/>
                <a:gdLst/>
                <a:ahLst/>
                <a:cxnLst>
                  <a:cxn ang="0">
                    <a:pos x="1205" y="151"/>
                  </a:cxn>
                  <a:cxn ang="0">
                    <a:pos x="964" y="178"/>
                  </a:cxn>
                  <a:cxn ang="0">
                    <a:pos x="0" y="0"/>
                  </a:cxn>
                  <a:cxn ang="0">
                    <a:pos x="1205" y="151"/>
                  </a:cxn>
                </a:cxnLst>
                <a:rect l="0" t="0" r="r" b="b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3" name="Freeform 216"/>
              <p:cNvSpPr>
                <a:spLocks/>
              </p:cNvSpPr>
              <p:nvPr/>
            </p:nvSpPr>
            <p:spPr bwMode="auto">
              <a:xfrm>
                <a:off x="3244628" y="4403889"/>
                <a:ext cx="109538" cy="327025"/>
              </a:xfrm>
              <a:custGeom>
                <a:avLst/>
                <a:gdLst/>
                <a:ahLst/>
                <a:cxnLst>
                  <a:cxn ang="0">
                    <a:pos x="405" y="0"/>
                  </a:cxn>
                  <a:cxn ang="0">
                    <a:pos x="389" y="1000"/>
                  </a:cxn>
                  <a:cxn ang="0">
                    <a:pos x="133" y="1241"/>
                  </a:cxn>
                  <a:cxn ang="0">
                    <a:pos x="0" y="13"/>
                  </a:cxn>
                  <a:cxn ang="0">
                    <a:pos x="189" y="24"/>
                  </a:cxn>
                  <a:cxn ang="0">
                    <a:pos x="405" y="0"/>
                  </a:cxn>
                </a:cxnLst>
                <a:rect l="0" t="0" r="r" b="b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>
                      <a:gamma/>
                      <a:tint val="48627"/>
                      <a:invGamma/>
                    </a:srgbClr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4" name="Oval 217"/>
              <p:cNvSpPr>
                <a:spLocks noChangeArrowheads="1"/>
              </p:cNvSpPr>
              <p:nvPr/>
            </p:nvSpPr>
            <p:spPr bwMode="auto">
              <a:xfrm flipH="1">
                <a:off x="2974753" y="4759489"/>
                <a:ext cx="295275" cy="9207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5" name="Oval 218"/>
              <p:cNvSpPr>
                <a:spLocks noChangeArrowheads="1"/>
              </p:cNvSpPr>
              <p:nvPr/>
            </p:nvSpPr>
            <p:spPr bwMode="auto">
              <a:xfrm flipH="1">
                <a:off x="2974753" y="4751551"/>
                <a:ext cx="295275" cy="93663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6" name="Freeform 219"/>
              <p:cNvSpPr>
                <a:spLocks/>
              </p:cNvSpPr>
              <p:nvPr/>
            </p:nvSpPr>
            <p:spPr bwMode="auto">
              <a:xfrm>
                <a:off x="2855691" y="4307051"/>
                <a:ext cx="434975" cy="508000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7" name="Freeform 220"/>
              <p:cNvSpPr>
                <a:spLocks/>
              </p:cNvSpPr>
              <p:nvPr/>
            </p:nvSpPr>
            <p:spPr bwMode="auto">
              <a:xfrm>
                <a:off x="2874741" y="4719801"/>
                <a:ext cx="355600" cy="95250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8" name="Freeform 221"/>
              <p:cNvSpPr>
                <a:spLocks/>
              </p:cNvSpPr>
              <p:nvPr/>
            </p:nvSpPr>
            <p:spPr bwMode="auto">
              <a:xfrm>
                <a:off x="3287491" y="4365789"/>
                <a:ext cx="14287" cy="449262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9" name="Oval 222"/>
              <p:cNvSpPr>
                <a:spLocks noChangeArrowheads="1"/>
              </p:cNvSpPr>
              <p:nvPr/>
            </p:nvSpPr>
            <p:spPr bwMode="auto">
              <a:xfrm flipH="1">
                <a:off x="2893791" y="4726151"/>
                <a:ext cx="12700" cy="28575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0" name="Oval 223"/>
              <p:cNvSpPr>
                <a:spLocks noChangeArrowheads="1"/>
              </p:cNvSpPr>
              <p:nvPr/>
            </p:nvSpPr>
            <p:spPr bwMode="auto">
              <a:xfrm flipH="1">
                <a:off x="2919191" y="4734089"/>
                <a:ext cx="11112" cy="2222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1" name="Oval 224"/>
              <p:cNvSpPr>
                <a:spLocks noChangeArrowheads="1"/>
              </p:cNvSpPr>
              <p:nvPr/>
            </p:nvSpPr>
            <p:spPr bwMode="auto">
              <a:xfrm flipH="1">
                <a:off x="2998566" y="4754726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2" name="Oval 225"/>
              <p:cNvSpPr>
                <a:spLocks noChangeArrowheads="1"/>
              </p:cNvSpPr>
              <p:nvPr/>
            </p:nvSpPr>
            <p:spPr bwMode="auto">
              <a:xfrm flipH="1">
                <a:off x="3023966" y="4759489"/>
                <a:ext cx="14287" cy="15875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3" name="Oval 226"/>
              <p:cNvSpPr>
                <a:spLocks noChangeArrowheads="1"/>
              </p:cNvSpPr>
              <p:nvPr/>
            </p:nvSpPr>
            <p:spPr bwMode="auto">
              <a:xfrm flipH="1">
                <a:off x="3050953" y="4762664"/>
                <a:ext cx="14288" cy="17462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4" name="Freeform 227"/>
              <p:cNvSpPr>
                <a:spLocks/>
              </p:cNvSpPr>
              <p:nvPr/>
            </p:nvSpPr>
            <p:spPr bwMode="auto">
              <a:xfrm>
                <a:off x="2889028" y="4357851"/>
                <a:ext cx="360363" cy="400050"/>
              </a:xfrm>
              <a:custGeom>
                <a:avLst/>
                <a:gdLst>
                  <a:gd name="T0" fmla="*/ 2147483647 w 1345"/>
                  <a:gd name="T1" fmla="*/ 2147483647 h 1366"/>
                  <a:gd name="T2" fmla="*/ 0 w 1345"/>
                  <a:gd name="T3" fmla="*/ 0 h 1366"/>
                  <a:gd name="T4" fmla="*/ 0 w 1345"/>
                  <a:gd name="T5" fmla="*/ 2147483647 h 1366"/>
                  <a:gd name="T6" fmla="*/ 2147483647 w 1345"/>
                  <a:gd name="T7" fmla="*/ 2147483647 h 1366"/>
                  <a:gd name="T8" fmla="*/ 2147483647 w 1345"/>
                  <a:gd name="T9" fmla="*/ 214748364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ko-KR" sz="1600">
                    <a:solidFill>
                      <a:srgbClr val="000000"/>
                    </a:solidFill>
                    <a:latin typeface="Times New Roman" pitchFamily="18" charset="0"/>
                    <a:ea typeface="맑은 고딕" pitchFamily="50" charset="-127"/>
                    <a:cs typeface="Times New Roman" pitchFamily="18" charset="0"/>
                  </a:rPr>
                  <a:t>B</a:t>
                </a:r>
              </a:p>
            </p:txBody>
          </p:sp>
          <p:sp>
            <p:nvSpPr>
              <p:cNvPr id="215" name="Freeform 228"/>
              <p:cNvSpPr>
                <a:spLocks/>
              </p:cNvSpPr>
              <p:nvPr/>
            </p:nvSpPr>
            <p:spPr bwMode="auto">
              <a:xfrm>
                <a:off x="2857278" y="4305464"/>
                <a:ext cx="444500" cy="63500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218" name="Text Box 142"/>
            <p:cNvSpPr txBox="1">
              <a:spLocks noChangeArrowheads="1"/>
            </p:cNvSpPr>
            <p:nvPr/>
          </p:nvSpPr>
          <p:spPr bwMode="auto">
            <a:xfrm>
              <a:off x="2605147" y="3523075"/>
              <a:ext cx="2499402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IP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 address           192.168.1.20</a:t>
              </a:r>
              <a:endParaRPr lang="en-US" altLang="ko-KR" sz="14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Subnet mask       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255.255.255.0</a:t>
              </a:r>
            </a:p>
            <a:p>
              <a:pPr>
                <a:defRPr/>
              </a:pP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Default gateway </a:t>
              </a:r>
              <a:r>
                <a:rPr lang="en-US" altLang="ko-KR" sz="1400" dirty="0">
                  <a:latin typeface="Times New Roman" pitchFamily="18" charset="0"/>
                  <a:cs typeface="Times New Roman" pitchFamily="18" charset="0"/>
                </a:rPr>
                <a:t> 192.168.1.254</a:t>
              </a:r>
              <a:endParaRPr lang="en-US" altLang="ko-KR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003314" y="6356012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99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188596" y="613040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sp>
        <p:nvSpPr>
          <p:cNvPr id="3" name="직사각형 2"/>
          <p:cNvSpPr/>
          <p:nvPr/>
        </p:nvSpPr>
        <p:spPr>
          <a:xfrm>
            <a:off x="1124588" y="1550646"/>
            <a:ext cx="103054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이상의 장비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처리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ko-KR" kern="1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출발지에서 목적지까지 가는 동안 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장비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거칠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때마다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L2 </a:t>
            </a:r>
            <a:r>
              <a:rPr lang="ko-KR" altLang="ko-KR" kern="1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변경</a:t>
            </a:r>
            <a:endParaRPr lang="en-US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- 3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(IP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 없음 </a:t>
            </a:r>
            <a:endParaRPr lang="ko-KR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>
              <a:lnSpc>
                <a:spcPct val="250000"/>
              </a:lnSpc>
            </a:pP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- 2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주소는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스위칭 </a:t>
            </a:r>
            <a:r>
              <a:rPr lang="ko-KR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환경에 </a:t>
            </a:r>
            <a:r>
              <a:rPr lang="ko-KR" altLang="ko-KR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</a:t>
            </a:r>
            <a:r>
              <a:rPr lang="en-US" altLang="ko-KR" kern="1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kern="1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변환</a:t>
            </a:r>
            <a:endParaRPr lang="ko-KR" altLang="ko-KR" kern="1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0" y="97068"/>
            <a:ext cx="9538765" cy="59939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797386" y="6297947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31</a:t>
            </a:fld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136860" y="2966877"/>
            <a:ext cx="0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5597645" y="2635183"/>
            <a:ext cx="1716258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681320" y="2966877"/>
            <a:ext cx="14343" cy="188507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727774" y="3540079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251230" y="22658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03330" y="3724745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33082"/>
              </p:ext>
            </p:extLst>
          </p:nvPr>
        </p:nvGraphicFramePr>
        <p:xfrm>
          <a:off x="321231" y="6324825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87556" y="6015011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099159" y="667904"/>
            <a:ext cx="32870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kern="100" dirty="0">
                <a:latin typeface="Times New Roman" panose="02020603050405020304" pitchFamily="18" charset="0"/>
                <a:ea typeface="바탕" panose="02030600000101010101" pitchFamily="18" charset="-127"/>
              </a:rPr>
              <a:t>Media Translation </a:t>
            </a:r>
            <a:endParaRPr lang="ko-KR" altLang="en-US" sz="3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4784"/>
              </p:ext>
            </p:extLst>
          </p:nvPr>
        </p:nvGraphicFramePr>
        <p:xfrm>
          <a:off x="1196788" y="1509837"/>
          <a:ext cx="9657139" cy="31810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88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6270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3332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459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5685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IP 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PC-1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6666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RB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9999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3333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08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 </a:t>
                      </a:r>
                      <a:r>
                        <a:rPr lang="ko-KR" altLang="en-US" sz="180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⟶</a:t>
                      </a:r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FTP 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172.16.21.7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172.16.34.250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7777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5555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19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90" y="97068"/>
            <a:ext cx="9538765" cy="599399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797386" y="6297947"/>
            <a:ext cx="2057400" cy="365125"/>
          </a:xfrm>
        </p:spPr>
        <p:txBody>
          <a:bodyPr/>
          <a:lstStyle/>
          <a:p>
            <a:fld id="{BDB5DEB2-6438-484B-9BA9-A2ED8FAB943C}" type="slidenum">
              <a:rPr lang="ko-KR" altLang="en-US" smtClean="0"/>
              <a:t>33</a:t>
            </a:fld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5342821" y="2635182"/>
            <a:ext cx="2634989" cy="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251230" y="226585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646510"/>
              </p:ext>
            </p:extLst>
          </p:nvPr>
        </p:nvGraphicFramePr>
        <p:xfrm>
          <a:off x="3329607" y="6407121"/>
          <a:ext cx="6358116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95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952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3563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495932" y="6097307"/>
            <a:ext cx="609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MAC        Destination MAC         Source IP        Destination IP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84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직선 연결선 65"/>
          <p:cNvCxnSpPr/>
          <p:nvPr/>
        </p:nvCxnSpPr>
        <p:spPr bwMode="auto">
          <a:xfrm>
            <a:off x="5385535" y="3770737"/>
            <a:ext cx="11655" cy="1519611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/>
          <p:cNvCxnSpPr>
            <a:endCxn id="209" idx="1"/>
          </p:cNvCxnSpPr>
          <p:nvPr/>
        </p:nvCxnSpPr>
        <p:spPr bwMode="auto">
          <a:xfrm flipH="1">
            <a:off x="5942180" y="475493"/>
            <a:ext cx="150150" cy="789403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/>
          <p:nvPr/>
        </p:nvCxnSpPr>
        <p:spPr bwMode="auto">
          <a:xfrm>
            <a:off x="4481499" y="593554"/>
            <a:ext cx="850729" cy="746194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11"/>
          <p:cNvCxnSpPr>
            <a:cxnSpLocks noChangeShapeType="1"/>
          </p:cNvCxnSpPr>
          <p:nvPr/>
        </p:nvCxnSpPr>
        <p:spPr bwMode="auto">
          <a:xfrm flipH="1">
            <a:off x="5787210" y="1748427"/>
            <a:ext cx="4859" cy="1309945"/>
          </a:xfrm>
          <a:prstGeom prst="line">
            <a:avLst/>
          </a:prstGeom>
          <a:noFill/>
          <a:ln w="222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</p:cxnSp>
      <p:cxnSp>
        <p:nvCxnSpPr>
          <p:cNvPr id="6" name="직선 연결선 5"/>
          <p:cNvCxnSpPr/>
          <p:nvPr/>
        </p:nvCxnSpPr>
        <p:spPr bwMode="auto">
          <a:xfrm>
            <a:off x="6379460" y="3603775"/>
            <a:ext cx="1149056" cy="792726"/>
          </a:xfrm>
          <a:prstGeom prst="line">
            <a:avLst/>
          </a:prstGeom>
          <a:ln w="222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74"/>
          <p:cNvSpPr>
            <a:spLocks/>
          </p:cNvSpPr>
          <p:nvPr/>
        </p:nvSpPr>
        <p:spPr bwMode="auto">
          <a:xfrm rot="355818">
            <a:off x="5594098" y="5569901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reeform 175"/>
          <p:cNvSpPr>
            <a:spLocks/>
          </p:cNvSpPr>
          <p:nvPr/>
        </p:nvSpPr>
        <p:spPr bwMode="auto">
          <a:xfrm rot="355818" flipH="1">
            <a:off x="5663612" y="5494368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reeform 176"/>
          <p:cNvSpPr>
            <a:spLocks/>
          </p:cNvSpPr>
          <p:nvPr/>
        </p:nvSpPr>
        <p:spPr bwMode="auto">
          <a:xfrm rot="355818">
            <a:off x="5658392" y="5514502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Freeform 177"/>
          <p:cNvSpPr>
            <a:spLocks/>
          </p:cNvSpPr>
          <p:nvPr/>
        </p:nvSpPr>
        <p:spPr bwMode="auto">
          <a:xfrm rot="355818" flipH="1">
            <a:off x="5665867" y="5600103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8"/>
          <p:cNvSpPr>
            <a:spLocks/>
          </p:cNvSpPr>
          <p:nvPr/>
        </p:nvSpPr>
        <p:spPr bwMode="auto">
          <a:xfrm rot="355818">
            <a:off x="5654122" y="5598986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Oval 179"/>
          <p:cNvSpPr>
            <a:spLocks noChangeArrowheads="1"/>
          </p:cNvSpPr>
          <p:nvPr/>
        </p:nvSpPr>
        <p:spPr bwMode="auto">
          <a:xfrm rot="21219751">
            <a:off x="5669781" y="5596748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Freeform 180"/>
          <p:cNvSpPr>
            <a:spLocks/>
          </p:cNvSpPr>
          <p:nvPr/>
        </p:nvSpPr>
        <p:spPr bwMode="auto">
          <a:xfrm rot="355818">
            <a:off x="5646293" y="5601223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Freeform 182"/>
          <p:cNvSpPr>
            <a:spLocks/>
          </p:cNvSpPr>
          <p:nvPr/>
        </p:nvSpPr>
        <p:spPr bwMode="auto">
          <a:xfrm flipH="1">
            <a:off x="5253527" y="5543817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183"/>
          <p:cNvSpPr>
            <a:spLocks/>
          </p:cNvSpPr>
          <p:nvPr/>
        </p:nvSpPr>
        <p:spPr bwMode="auto">
          <a:xfrm flipH="1">
            <a:off x="5267880" y="5533750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Freeform 184"/>
          <p:cNvSpPr>
            <a:spLocks/>
          </p:cNvSpPr>
          <p:nvPr/>
        </p:nvSpPr>
        <p:spPr bwMode="auto">
          <a:xfrm flipH="1">
            <a:off x="5284842" y="5622475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Freeform 185"/>
          <p:cNvSpPr>
            <a:spLocks/>
          </p:cNvSpPr>
          <p:nvPr/>
        </p:nvSpPr>
        <p:spPr bwMode="auto">
          <a:xfrm flipH="1">
            <a:off x="5356610" y="5638137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Freeform 186"/>
          <p:cNvSpPr>
            <a:spLocks/>
          </p:cNvSpPr>
          <p:nvPr/>
        </p:nvSpPr>
        <p:spPr bwMode="auto">
          <a:xfrm flipH="1">
            <a:off x="5301805" y="5682882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Freeform 187"/>
          <p:cNvSpPr>
            <a:spLocks/>
          </p:cNvSpPr>
          <p:nvPr/>
        </p:nvSpPr>
        <p:spPr bwMode="auto">
          <a:xfrm flipH="1">
            <a:off x="5248305" y="5690715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Freeform 189"/>
          <p:cNvSpPr>
            <a:spLocks noChangeAspect="1"/>
          </p:cNvSpPr>
          <p:nvPr/>
        </p:nvSpPr>
        <p:spPr bwMode="auto">
          <a:xfrm>
            <a:off x="5095412" y="544414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Freeform 190"/>
          <p:cNvSpPr>
            <a:spLocks noChangeAspect="1"/>
          </p:cNvSpPr>
          <p:nvPr/>
        </p:nvSpPr>
        <p:spPr bwMode="auto">
          <a:xfrm>
            <a:off x="5098022" y="540275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Freeform 191"/>
          <p:cNvSpPr>
            <a:spLocks/>
          </p:cNvSpPr>
          <p:nvPr/>
        </p:nvSpPr>
        <p:spPr bwMode="auto">
          <a:xfrm>
            <a:off x="5180452" y="5503901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Freeform 192"/>
          <p:cNvSpPr>
            <a:spLocks/>
          </p:cNvSpPr>
          <p:nvPr/>
        </p:nvSpPr>
        <p:spPr bwMode="auto">
          <a:xfrm>
            <a:off x="5196112" y="5594510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Oval 193"/>
          <p:cNvSpPr>
            <a:spLocks noChangeArrowheads="1"/>
          </p:cNvSpPr>
          <p:nvPr/>
        </p:nvSpPr>
        <p:spPr bwMode="auto">
          <a:xfrm>
            <a:off x="5293978" y="5600104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194"/>
          <p:cNvSpPr>
            <a:spLocks noChangeShapeType="1"/>
          </p:cNvSpPr>
          <p:nvPr/>
        </p:nvSpPr>
        <p:spPr bwMode="auto">
          <a:xfrm flipH="1">
            <a:off x="5476658" y="5536342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Line 195"/>
          <p:cNvSpPr>
            <a:spLocks noChangeShapeType="1"/>
          </p:cNvSpPr>
          <p:nvPr/>
        </p:nvSpPr>
        <p:spPr bwMode="auto">
          <a:xfrm flipH="1">
            <a:off x="5467525" y="5537460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196"/>
          <p:cNvSpPr>
            <a:spLocks noChangeShapeType="1"/>
          </p:cNvSpPr>
          <p:nvPr/>
        </p:nvSpPr>
        <p:spPr bwMode="auto">
          <a:xfrm flipH="1">
            <a:off x="5487099" y="5535223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197"/>
          <p:cNvSpPr>
            <a:spLocks noChangeShapeType="1"/>
          </p:cNvSpPr>
          <p:nvPr/>
        </p:nvSpPr>
        <p:spPr bwMode="auto">
          <a:xfrm flipH="1">
            <a:off x="5496232" y="5534105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198"/>
          <p:cNvSpPr>
            <a:spLocks noChangeShapeType="1"/>
          </p:cNvSpPr>
          <p:nvPr/>
        </p:nvSpPr>
        <p:spPr bwMode="auto">
          <a:xfrm flipH="1">
            <a:off x="5504062" y="5532985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199"/>
          <p:cNvSpPr>
            <a:spLocks noChangeShapeType="1"/>
          </p:cNvSpPr>
          <p:nvPr/>
        </p:nvSpPr>
        <p:spPr bwMode="auto">
          <a:xfrm flipH="1">
            <a:off x="5513195" y="5530747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200"/>
          <p:cNvSpPr>
            <a:spLocks noChangeShapeType="1"/>
          </p:cNvSpPr>
          <p:nvPr/>
        </p:nvSpPr>
        <p:spPr bwMode="auto">
          <a:xfrm flipH="1">
            <a:off x="5522329" y="5530749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201"/>
          <p:cNvSpPr>
            <a:spLocks noChangeShapeType="1"/>
          </p:cNvSpPr>
          <p:nvPr/>
        </p:nvSpPr>
        <p:spPr bwMode="auto">
          <a:xfrm flipH="1">
            <a:off x="5530160" y="5526273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202"/>
          <p:cNvSpPr>
            <a:spLocks noChangeShapeType="1"/>
          </p:cNvSpPr>
          <p:nvPr/>
        </p:nvSpPr>
        <p:spPr bwMode="auto">
          <a:xfrm flipH="1">
            <a:off x="5537988" y="5526274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203"/>
          <p:cNvSpPr>
            <a:spLocks noChangeShapeType="1"/>
          </p:cNvSpPr>
          <p:nvPr/>
        </p:nvSpPr>
        <p:spPr bwMode="auto">
          <a:xfrm flipH="1">
            <a:off x="5547124" y="5525156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204"/>
          <p:cNvSpPr>
            <a:spLocks noChangeShapeType="1"/>
          </p:cNvSpPr>
          <p:nvPr/>
        </p:nvSpPr>
        <p:spPr bwMode="auto">
          <a:xfrm flipH="1">
            <a:off x="5556256" y="5524037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Freeform 205"/>
          <p:cNvSpPr>
            <a:spLocks/>
          </p:cNvSpPr>
          <p:nvPr/>
        </p:nvSpPr>
        <p:spPr bwMode="auto">
          <a:xfrm>
            <a:off x="5350087" y="5558715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Line 206"/>
          <p:cNvSpPr>
            <a:spLocks noChangeShapeType="1"/>
          </p:cNvSpPr>
          <p:nvPr/>
        </p:nvSpPr>
        <p:spPr bwMode="auto">
          <a:xfrm flipH="1">
            <a:off x="5359219" y="5583324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207"/>
          <p:cNvSpPr>
            <a:spLocks noChangeShapeType="1"/>
          </p:cNvSpPr>
          <p:nvPr/>
        </p:nvSpPr>
        <p:spPr bwMode="auto">
          <a:xfrm flipH="1">
            <a:off x="5410110" y="5573256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208"/>
          <p:cNvSpPr>
            <a:spLocks noChangeShapeType="1"/>
          </p:cNvSpPr>
          <p:nvPr/>
        </p:nvSpPr>
        <p:spPr bwMode="auto">
          <a:xfrm flipH="1">
            <a:off x="5403585" y="5579967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209"/>
          <p:cNvSpPr>
            <a:spLocks noChangeShapeType="1"/>
          </p:cNvSpPr>
          <p:nvPr/>
        </p:nvSpPr>
        <p:spPr bwMode="auto">
          <a:xfrm flipH="1">
            <a:off x="5367049" y="5588918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210"/>
          <p:cNvSpPr>
            <a:spLocks noChangeShapeType="1"/>
          </p:cNvSpPr>
          <p:nvPr/>
        </p:nvSpPr>
        <p:spPr bwMode="auto">
          <a:xfrm flipV="1">
            <a:off x="5374878" y="5590037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Freeform 211"/>
          <p:cNvSpPr>
            <a:spLocks/>
          </p:cNvSpPr>
          <p:nvPr/>
        </p:nvSpPr>
        <p:spPr bwMode="auto">
          <a:xfrm>
            <a:off x="5215683" y="5568782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Line 212"/>
          <p:cNvSpPr>
            <a:spLocks noChangeShapeType="1"/>
          </p:cNvSpPr>
          <p:nvPr/>
        </p:nvSpPr>
        <p:spPr bwMode="auto">
          <a:xfrm flipV="1">
            <a:off x="5209160" y="5573257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" name="Group 150"/>
          <p:cNvGrpSpPr>
            <a:grpSpLocks/>
          </p:cNvGrpSpPr>
          <p:nvPr/>
        </p:nvGrpSpPr>
        <p:grpSpPr bwMode="auto">
          <a:xfrm>
            <a:off x="5148914" y="5176792"/>
            <a:ext cx="270109" cy="260643"/>
            <a:chOff x="685" y="3115"/>
            <a:chExt cx="207" cy="233"/>
          </a:xfrm>
        </p:grpSpPr>
        <p:sp>
          <p:nvSpPr>
            <p:cNvPr id="52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Oval 217"/>
          <p:cNvSpPr>
            <a:spLocks noChangeArrowheads="1"/>
          </p:cNvSpPr>
          <p:nvPr/>
        </p:nvSpPr>
        <p:spPr bwMode="auto">
          <a:xfrm>
            <a:off x="5189586" y="5421120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Oval 218"/>
          <p:cNvSpPr>
            <a:spLocks noChangeArrowheads="1"/>
          </p:cNvSpPr>
          <p:nvPr/>
        </p:nvSpPr>
        <p:spPr bwMode="auto">
          <a:xfrm>
            <a:off x="5218071" y="545309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Freeform 219"/>
          <p:cNvSpPr>
            <a:spLocks/>
          </p:cNvSpPr>
          <p:nvPr/>
        </p:nvSpPr>
        <p:spPr bwMode="auto">
          <a:xfrm flipH="1">
            <a:off x="5202412" y="513763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Freeform 220"/>
          <p:cNvSpPr>
            <a:spLocks/>
          </p:cNvSpPr>
          <p:nvPr/>
        </p:nvSpPr>
        <p:spPr bwMode="auto">
          <a:xfrm flipH="1">
            <a:off x="5250693" y="542960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Freeform 221"/>
          <p:cNvSpPr>
            <a:spLocks/>
          </p:cNvSpPr>
          <p:nvPr/>
        </p:nvSpPr>
        <p:spPr bwMode="auto">
          <a:xfrm flipH="1">
            <a:off x="5191975" y="5179027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Oval 222"/>
          <p:cNvSpPr>
            <a:spLocks noChangeArrowheads="1"/>
          </p:cNvSpPr>
          <p:nvPr/>
        </p:nvSpPr>
        <p:spPr bwMode="auto">
          <a:xfrm>
            <a:off x="5519499" y="543519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223"/>
          <p:cNvSpPr>
            <a:spLocks noChangeArrowheads="1"/>
          </p:cNvSpPr>
          <p:nvPr/>
        </p:nvSpPr>
        <p:spPr bwMode="auto">
          <a:xfrm>
            <a:off x="5499925" y="543967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Oval 224"/>
          <p:cNvSpPr>
            <a:spLocks noChangeArrowheads="1"/>
          </p:cNvSpPr>
          <p:nvPr/>
        </p:nvSpPr>
        <p:spPr bwMode="auto">
          <a:xfrm>
            <a:off x="5403586" y="5417764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Oval 225"/>
          <p:cNvSpPr>
            <a:spLocks noChangeArrowheads="1"/>
          </p:cNvSpPr>
          <p:nvPr/>
        </p:nvSpPr>
        <p:spPr bwMode="auto">
          <a:xfrm>
            <a:off x="5382709" y="5421122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Oval 226"/>
          <p:cNvSpPr>
            <a:spLocks noChangeArrowheads="1"/>
          </p:cNvSpPr>
          <p:nvPr/>
        </p:nvSpPr>
        <p:spPr bwMode="auto">
          <a:xfrm>
            <a:off x="5359220" y="5424476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Freeform 227"/>
          <p:cNvSpPr>
            <a:spLocks/>
          </p:cNvSpPr>
          <p:nvPr/>
        </p:nvSpPr>
        <p:spPr bwMode="auto">
          <a:xfrm flipH="1">
            <a:off x="5236778" y="516364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Freeform 228"/>
          <p:cNvSpPr>
            <a:spLocks/>
          </p:cNvSpPr>
          <p:nvPr/>
        </p:nvSpPr>
        <p:spPr bwMode="auto">
          <a:xfrm flipH="1">
            <a:off x="5191974" y="5136520"/>
            <a:ext cx="367975" cy="44746"/>
          </a:xfrm>
          <a:custGeom>
            <a:avLst/>
            <a:gdLst>
              <a:gd name="T0" fmla="*/ 0 w 1660"/>
              <a:gd name="T1" fmla="*/ 10 h 214"/>
              <a:gd name="T2" fmla="*/ 68 w 1660"/>
              <a:gd name="T3" fmla="*/ 0 h 214"/>
              <a:gd name="T4" fmla="*/ 1660 w 1660"/>
              <a:gd name="T5" fmla="*/ 199 h 214"/>
              <a:gd name="T6" fmla="*/ 1613 w 1660"/>
              <a:gd name="T7" fmla="*/ 214 h 214"/>
              <a:gd name="T8" fmla="*/ 0 w 1660"/>
              <a:gd name="T9" fmla="*/ 10 h 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60"/>
              <a:gd name="T16" fmla="*/ 0 h 214"/>
              <a:gd name="T17" fmla="*/ 1660 w 1660"/>
              <a:gd name="T18" fmla="*/ 214 h 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60" h="214">
                <a:moveTo>
                  <a:pt x="0" y="10"/>
                </a:moveTo>
                <a:lnTo>
                  <a:pt x="68" y="0"/>
                </a:lnTo>
                <a:lnTo>
                  <a:pt x="1660" y="199"/>
                </a:lnTo>
                <a:lnTo>
                  <a:pt x="1613" y="214"/>
                </a:lnTo>
                <a:lnTo>
                  <a:pt x="0" y="10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5137428" y="3019236"/>
            <a:ext cx="1495425" cy="742950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Freeform 27"/>
          <p:cNvSpPr>
            <a:spLocks/>
          </p:cNvSpPr>
          <p:nvPr/>
        </p:nvSpPr>
        <p:spPr bwMode="auto">
          <a:xfrm>
            <a:off x="5134252" y="3019236"/>
            <a:ext cx="1497013" cy="417512"/>
          </a:xfrm>
          <a:custGeom>
            <a:avLst/>
            <a:gdLst/>
            <a:ahLst/>
            <a:cxnLst>
              <a:cxn ang="0">
                <a:pos x="0" y="693"/>
              </a:cxn>
              <a:cxn ang="0">
                <a:pos x="2108" y="699"/>
              </a:cxn>
              <a:cxn ang="0">
                <a:pos x="2802" y="0"/>
              </a:cxn>
              <a:cxn ang="0">
                <a:pos x="693" y="0"/>
              </a:cxn>
              <a:cxn ang="0">
                <a:pos x="0" y="693"/>
              </a:cxn>
            </a:cxnLst>
            <a:rect l="0" t="0" r="r" b="b"/>
            <a:pathLst>
              <a:path w="2802" h="699">
                <a:moveTo>
                  <a:pt x="0" y="693"/>
                </a:moveTo>
                <a:lnTo>
                  <a:pt x="2108" y="699"/>
                </a:lnTo>
                <a:lnTo>
                  <a:pt x="2802" y="0"/>
                </a:lnTo>
                <a:lnTo>
                  <a:pt x="693" y="0"/>
                </a:lnTo>
                <a:lnTo>
                  <a:pt x="0" y="69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0"/>
                  <a:invGamma/>
                </a:srgbClr>
              </a:gs>
            </a:gsLst>
            <a:path path="rect">
              <a:fillToRect l="100000" b="100000"/>
            </a:path>
          </a:gradFill>
          <a:ln w="9525">
            <a:solidFill>
              <a:srgbClr val="777777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WordArt 28"/>
          <p:cNvSpPr>
            <a:spLocks noChangeArrowheads="1" noChangeShapeType="1" noTextEdit="1"/>
          </p:cNvSpPr>
          <p:nvPr/>
        </p:nvSpPr>
        <p:spPr bwMode="auto">
          <a:xfrm>
            <a:off x="5185051" y="3482788"/>
            <a:ext cx="1003300" cy="261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Freeform 29"/>
          <p:cNvSpPr>
            <a:spLocks/>
          </p:cNvSpPr>
          <p:nvPr/>
        </p:nvSpPr>
        <p:spPr bwMode="auto">
          <a:xfrm>
            <a:off x="5272366" y="3030348"/>
            <a:ext cx="1228725" cy="357188"/>
          </a:xfrm>
          <a:custGeom>
            <a:avLst/>
            <a:gdLst/>
            <a:ahLst/>
            <a:cxnLst>
              <a:cxn ang="0">
                <a:pos x="599" y="140"/>
              </a:cxn>
              <a:cxn ang="0">
                <a:pos x="877" y="270"/>
              </a:cxn>
              <a:cxn ang="0">
                <a:pos x="964" y="177"/>
              </a:cxn>
              <a:cxn ang="0">
                <a:pos x="1393" y="183"/>
              </a:cxn>
              <a:cxn ang="0">
                <a:pos x="1527" y="459"/>
              </a:cxn>
              <a:cxn ang="0">
                <a:pos x="856" y="727"/>
              </a:cxn>
              <a:cxn ang="0">
                <a:pos x="436" y="721"/>
              </a:cxn>
              <a:cxn ang="0">
                <a:pos x="537" y="615"/>
              </a:cxn>
              <a:cxn ang="0">
                <a:pos x="0" y="755"/>
              </a:cxn>
              <a:cxn ang="0">
                <a:pos x="247" y="906"/>
              </a:cxn>
              <a:cxn ang="0">
                <a:pos x="337" y="804"/>
              </a:cxn>
              <a:cxn ang="0">
                <a:pos x="973" y="800"/>
              </a:cxn>
              <a:cxn ang="0">
                <a:pos x="1570" y="552"/>
              </a:cxn>
              <a:cxn ang="0">
                <a:pos x="1663" y="810"/>
              </a:cxn>
              <a:cxn ang="0">
                <a:pos x="2281" y="807"/>
              </a:cxn>
              <a:cxn ang="0">
                <a:pos x="2188" y="900"/>
              </a:cxn>
              <a:cxn ang="0">
                <a:pos x="2707" y="772"/>
              </a:cxn>
              <a:cxn ang="0">
                <a:pos x="2467" y="624"/>
              </a:cxn>
              <a:cxn ang="0">
                <a:pos x="2359" y="726"/>
              </a:cxn>
              <a:cxn ang="0">
                <a:pos x="1915" y="720"/>
              </a:cxn>
              <a:cxn ang="0">
                <a:pos x="1812" y="447"/>
              </a:cxn>
              <a:cxn ang="0">
                <a:pos x="2438" y="190"/>
              </a:cxn>
              <a:cxn ang="0">
                <a:pos x="2899" y="192"/>
              </a:cxn>
              <a:cxn ang="0">
                <a:pos x="2815" y="276"/>
              </a:cxn>
              <a:cxn ang="0">
                <a:pos x="3328" y="151"/>
              </a:cxn>
              <a:cxn ang="0">
                <a:pos x="3085" y="0"/>
              </a:cxn>
              <a:cxn ang="0">
                <a:pos x="2974" y="114"/>
              </a:cxn>
              <a:cxn ang="0">
                <a:pos x="2338" y="106"/>
              </a:cxn>
              <a:cxn ang="0">
                <a:pos x="1762" y="352"/>
              </a:cxn>
              <a:cxn ang="0">
                <a:pos x="1667" y="112"/>
              </a:cxn>
              <a:cxn ang="0">
                <a:pos x="1046" y="106"/>
              </a:cxn>
              <a:cxn ang="0">
                <a:pos x="1147" y="11"/>
              </a:cxn>
              <a:cxn ang="0">
                <a:pos x="599" y="140"/>
              </a:cxn>
            </a:cxnLst>
            <a:rect l="0" t="0" r="r" b="b"/>
            <a:pathLst>
              <a:path w="3328" h="906">
                <a:moveTo>
                  <a:pt x="599" y="140"/>
                </a:moveTo>
                <a:lnTo>
                  <a:pt x="877" y="270"/>
                </a:lnTo>
                <a:lnTo>
                  <a:pt x="964" y="177"/>
                </a:lnTo>
                <a:lnTo>
                  <a:pt x="1393" y="183"/>
                </a:lnTo>
                <a:lnTo>
                  <a:pt x="1527" y="459"/>
                </a:lnTo>
                <a:lnTo>
                  <a:pt x="856" y="727"/>
                </a:lnTo>
                <a:lnTo>
                  <a:pt x="436" y="721"/>
                </a:lnTo>
                <a:lnTo>
                  <a:pt x="537" y="615"/>
                </a:lnTo>
                <a:lnTo>
                  <a:pt x="0" y="755"/>
                </a:lnTo>
                <a:lnTo>
                  <a:pt x="247" y="906"/>
                </a:lnTo>
                <a:lnTo>
                  <a:pt x="337" y="804"/>
                </a:lnTo>
                <a:lnTo>
                  <a:pt x="973" y="800"/>
                </a:lnTo>
                <a:lnTo>
                  <a:pt x="1570" y="552"/>
                </a:lnTo>
                <a:lnTo>
                  <a:pt x="1663" y="810"/>
                </a:lnTo>
                <a:lnTo>
                  <a:pt x="2281" y="807"/>
                </a:lnTo>
                <a:lnTo>
                  <a:pt x="2188" y="900"/>
                </a:lnTo>
                <a:lnTo>
                  <a:pt x="2707" y="772"/>
                </a:lnTo>
                <a:lnTo>
                  <a:pt x="2467" y="624"/>
                </a:lnTo>
                <a:lnTo>
                  <a:pt x="2359" y="726"/>
                </a:lnTo>
                <a:lnTo>
                  <a:pt x="1915" y="720"/>
                </a:lnTo>
                <a:lnTo>
                  <a:pt x="1812" y="447"/>
                </a:lnTo>
                <a:lnTo>
                  <a:pt x="2438" y="190"/>
                </a:lnTo>
                <a:lnTo>
                  <a:pt x="2899" y="192"/>
                </a:lnTo>
                <a:lnTo>
                  <a:pt x="2815" y="276"/>
                </a:lnTo>
                <a:lnTo>
                  <a:pt x="3328" y="151"/>
                </a:lnTo>
                <a:lnTo>
                  <a:pt x="3085" y="0"/>
                </a:lnTo>
                <a:lnTo>
                  <a:pt x="2974" y="114"/>
                </a:lnTo>
                <a:lnTo>
                  <a:pt x="2338" y="106"/>
                </a:lnTo>
                <a:lnTo>
                  <a:pt x="1762" y="352"/>
                </a:lnTo>
                <a:lnTo>
                  <a:pt x="1667" y="112"/>
                </a:lnTo>
                <a:lnTo>
                  <a:pt x="1046" y="106"/>
                </a:lnTo>
                <a:lnTo>
                  <a:pt x="1147" y="11"/>
                </a:lnTo>
                <a:lnTo>
                  <a:pt x="599" y="14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4D4D4D"/>
            </a:solidFill>
            <a:round/>
            <a:headEnd type="none" w="med" len="med"/>
            <a:tailEnd type="none" w="med" len="med"/>
          </a:ln>
          <a:effectLst>
            <a:outerShdw dist="17961" dir="2700000" algn="ctr" rotWithShape="0">
              <a:srgbClr val="4D4D4D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 Box 142"/>
          <p:cNvSpPr txBox="1">
            <a:spLocks noChangeArrowheads="1"/>
          </p:cNvSpPr>
          <p:nvPr/>
        </p:nvSpPr>
        <p:spPr bwMode="auto">
          <a:xfrm>
            <a:off x="5711268" y="5462062"/>
            <a:ext cx="215746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 192.168.1.10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192.168.1.254</a:t>
            </a:r>
          </a:p>
        </p:txBody>
      </p:sp>
      <p:sp>
        <p:nvSpPr>
          <p:cNvPr id="72" name="Text Box 143"/>
          <p:cNvSpPr txBox="1">
            <a:spLocks noChangeArrowheads="1"/>
          </p:cNvSpPr>
          <p:nvPr/>
        </p:nvSpPr>
        <p:spPr bwMode="auto">
          <a:xfrm>
            <a:off x="5787209" y="1693402"/>
            <a:ext cx="1217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R.M</a:t>
            </a:r>
            <a:endParaRPr lang="en-US" altLang="ko-K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0" name="Text Box 142"/>
          <p:cNvSpPr txBox="1">
            <a:spLocks noChangeArrowheads="1"/>
          </p:cNvSpPr>
          <p:nvPr/>
        </p:nvSpPr>
        <p:spPr bwMode="auto">
          <a:xfrm>
            <a:off x="7984632" y="4126220"/>
            <a:ext cx="1946367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IP  192.168.1.20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SM 255.255.255.0</a:t>
            </a:r>
          </a:p>
          <a:p>
            <a:pPr>
              <a:defRPr/>
            </a:pP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Gateway  </a:t>
            </a:r>
            <a:r>
              <a:rPr lang="en-US" altLang="ko-KR" sz="1400" dirty="0">
                <a:latin typeface="Times New Roman" pitchFamily="18" charset="0"/>
                <a:cs typeface="Times New Roman" pitchFamily="18" charset="0"/>
              </a:rPr>
              <a:t>192.168.1.254</a:t>
            </a:r>
          </a:p>
        </p:txBody>
      </p:sp>
      <p:sp>
        <p:nvSpPr>
          <p:cNvPr id="206" name="AutoShape 20"/>
          <p:cNvSpPr>
            <a:spLocks noChangeArrowheads="1"/>
          </p:cNvSpPr>
          <p:nvPr/>
        </p:nvSpPr>
        <p:spPr bwMode="auto">
          <a:xfrm>
            <a:off x="5290994" y="1204455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7" name="WordArt 21"/>
          <p:cNvSpPr>
            <a:spLocks noChangeArrowheads="1" noChangeShapeType="1" noTextEdit="1"/>
          </p:cNvSpPr>
          <p:nvPr/>
        </p:nvSpPr>
        <p:spPr bwMode="auto">
          <a:xfrm>
            <a:off x="5327505" y="1397574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 err="1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GateWay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8" name="Oval 22"/>
          <p:cNvSpPr>
            <a:spLocks noChangeArrowheads="1"/>
          </p:cNvSpPr>
          <p:nvPr/>
        </p:nvSpPr>
        <p:spPr bwMode="auto">
          <a:xfrm>
            <a:off x="5286287" y="1193889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09" name="AutoShape 23"/>
          <p:cNvSpPr>
            <a:spLocks noChangeArrowheads="1"/>
          </p:cNvSpPr>
          <p:nvPr/>
        </p:nvSpPr>
        <p:spPr bwMode="auto">
          <a:xfrm rot="5400000">
            <a:off x="5911877" y="966307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10" name="AutoShape 24"/>
          <p:cNvSpPr>
            <a:spLocks noChangeArrowheads="1"/>
          </p:cNvSpPr>
          <p:nvPr/>
        </p:nvSpPr>
        <p:spPr bwMode="auto">
          <a:xfrm rot="-5400000">
            <a:off x="5666376" y="927906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48" name="Freeform 174"/>
          <p:cNvSpPr>
            <a:spLocks/>
          </p:cNvSpPr>
          <p:nvPr/>
        </p:nvSpPr>
        <p:spPr bwMode="auto">
          <a:xfrm rot="355818">
            <a:off x="7957026" y="4820450"/>
            <a:ext cx="61330" cy="36915"/>
          </a:xfrm>
          <a:custGeom>
            <a:avLst/>
            <a:gdLst>
              <a:gd name="T0" fmla="*/ 1224 w 1224"/>
              <a:gd name="T1" fmla="*/ 755 h 755"/>
              <a:gd name="T2" fmla="*/ 1112 w 1224"/>
              <a:gd name="T3" fmla="*/ 716 h 755"/>
              <a:gd name="T4" fmla="*/ 1051 w 1224"/>
              <a:gd name="T5" fmla="*/ 693 h 755"/>
              <a:gd name="T6" fmla="*/ 1006 w 1224"/>
              <a:gd name="T7" fmla="*/ 671 h 755"/>
              <a:gd name="T8" fmla="*/ 984 w 1224"/>
              <a:gd name="T9" fmla="*/ 660 h 755"/>
              <a:gd name="T10" fmla="*/ 939 w 1224"/>
              <a:gd name="T11" fmla="*/ 626 h 755"/>
              <a:gd name="T12" fmla="*/ 894 w 1224"/>
              <a:gd name="T13" fmla="*/ 548 h 755"/>
              <a:gd name="T14" fmla="*/ 889 w 1224"/>
              <a:gd name="T15" fmla="*/ 531 h 755"/>
              <a:gd name="T16" fmla="*/ 850 w 1224"/>
              <a:gd name="T17" fmla="*/ 509 h 755"/>
              <a:gd name="T18" fmla="*/ 799 w 1224"/>
              <a:gd name="T19" fmla="*/ 481 h 755"/>
              <a:gd name="T20" fmla="*/ 704 w 1224"/>
              <a:gd name="T21" fmla="*/ 453 h 755"/>
              <a:gd name="T22" fmla="*/ 419 w 1224"/>
              <a:gd name="T23" fmla="*/ 442 h 755"/>
              <a:gd name="T24" fmla="*/ 330 w 1224"/>
              <a:gd name="T25" fmla="*/ 408 h 755"/>
              <a:gd name="T26" fmla="*/ 212 w 1224"/>
              <a:gd name="T27" fmla="*/ 279 h 755"/>
              <a:gd name="T28" fmla="*/ 145 w 1224"/>
              <a:gd name="T29" fmla="*/ 134 h 755"/>
              <a:gd name="T30" fmla="*/ 78 w 1224"/>
              <a:gd name="T31" fmla="*/ 39 h 755"/>
              <a:gd name="T32" fmla="*/ 0 w 1224"/>
              <a:gd name="T33" fmla="*/ 0 h 7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224"/>
              <a:gd name="T52" fmla="*/ 0 h 755"/>
              <a:gd name="T53" fmla="*/ 1224 w 1224"/>
              <a:gd name="T54" fmla="*/ 755 h 75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224" h="755">
                <a:moveTo>
                  <a:pt x="1224" y="755"/>
                </a:moveTo>
                <a:cubicBezTo>
                  <a:pt x="1190" y="729"/>
                  <a:pt x="1154" y="724"/>
                  <a:pt x="1112" y="716"/>
                </a:cubicBezTo>
                <a:cubicBezTo>
                  <a:pt x="1091" y="705"/>
                  <a:pt x="1072" y="702"/>
                  <a:pt x="1051" y="693"/>
                </a:cubicBezTo>
                <a:cubicBezTo>
                  <a:pt x="1036" y="686"/>
                  <a:pt x="1021" y="678"/>
                  <a:pt x="1006" y="671"/>
                </a:cubicBezTo>
                <a:cubicBezTo>
                  <a:pt x="999" y="667"/>
                  <a:pt x="984" y="660"/>
                  <a:pt x="984" y="660"/>
                </a:cubicBezTo>
                <a:cubicBezTo>
                  <a:pt x="971" y="646"/>
                  <a:pt x="939" y="626"/>
                  <a:pt x="939" y="626"/>
                </a:cubicBezTo>
                <a:cubicBezTo>
                  <a:pt x="923" y="602"/>
                  <a:pt x="906" y="575"/>
                  <a:pt x="894" y="548"/>
                </a:cubicBezTo>
                <a:cubicBezTo>
                  <a:pt x="892" y="543"/>
                  <a:pt x="893" y="536"/>
                  <a:pt x="889" y="531"/>
                </a:cubicBezTo>
                <a:cubicBezTo>
                  <a:pt x="884" y="524"/>
                  <a:pt x="855" y="512"/>
                  <a:pt x="850" y="509"/>
                </a:cubicBezTo>
                <a:cubicBezTo>
                  <a:pt x="802" y="480"/>
                  <a:pt x="833" y="491"/>
                  <a:pt x="799" y="481"/>
                </a:cubicBezTo>
                <a:cubicBezTo>
                  <a:pt x="764" y="457"/>
                  <a:pt x="751" y="457"/>
                  <a:pt x="704" y="453"/>
                </a:cubicBezTo>
                <a:cubicBezTo>
                  <a:pt x="606" y="457"/>
                  <a:pt x="515" y="459"/>
                  <a:pt x="419" y="442"/>
                </a:cubicBezTo>
                <a:cubicBezTo>
                  <a:pt x="391" y="426"/>
                  <a:pt x="360" y="419"/>
                  <a:pt x="330" y="408"/>
                </a:cubicBezTo>
                <a:cubicBezTo>
                  <a:pt x="287" y="368"/>
                  <a:pt x="245" y="328"/>
                  <a:pt x="212" y="279"/>
                </a:cubicBezTo>
                <a:cubicBezTo>
                  <a:pt x="183" y="235"/>
                  <a:pt x="168" y="181"/>
                  <a:pt x="145" y="134"/>
                </a:cubicBezTo>
                <a:cubicBezTo>
                  <a:pt x="128" y="100"/>
                  <a:pt x="99" y="71"/>
                  <a:pt x="78" y="39"/>
                </a:cubicBezTo>
                <a:cubicBezTo>
                  <a:pt x="70" y="27"/>
                  <a:pt x="15" y="7"/>
                  <a:pt x="0" y="0"/>
                </a:cubicBezTo>
              </a:path>
            </a:pathLst>
          </a:custGeom>
          <a:noFill/>
          <a:ln w="12700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" name="Freeform 175"/>
          <p:cNvSpPr>
            <a:spLocks/>
          </p:cNvSpPr>
          <p:nvPr/>
        </p:nvSpPr>
        <p:spPr bwMode="auto">
          <a:xfrm rot="355818" flipH="1">
            <a:off x="8006613" y="4854010"/>
            <a:ext cx="112219" cy="58169"/>
          </a:xfrm>
          <a:custGeom>
            <a:avLst/>
            <a:gdLst>
              <a:gd name="T0" fmla="*/ 886 w 971"/>
              <a:gd name="T1" fmla="*/ 33 h 550"/>
              <a:gd name="T2" fmla="*/ 937 w 971"/>
              <a:gd name="T3" fmla="*/ 70 h 550"/>
              <a:gd name="T4" fmla="*/ 971 w 971"/>
              <a:gd name="T5" fmla="*/ 130 h 550"/>
              <a:gd name="T6" fmla="*/ 967 w 971"/>
              <a:gd name="T7" fmla="*/ 218 h 550"/>
              <a:gd name="T8" fmla="*/ 882 w 971"/>
              <a:gd name="T9" fmla="*/ 261 h 550"/>
              <a:gd name="T10" fmla="*/ 791 w 971"/>
              <a:gd name="T11" fmla="*/ 294 h 550"/>
              <a:gd name="T12" fmla="*/ 665 w 971"/>
              <a:gd name="T13" fmla="*/ 382 h 550"/>
              <a:gd name="T14" fmla="*/ 519 w 971"/>
              <a:gd name="T15" fmla="*/ 522 h 550"/>
              <a:gd name="T16" fmla="*/ 397 w 971"/>
              <a:gd name="T17" fmla="*/ 542 h 550"/>
              <a:gd name="T18" fmla="*/ 298 w 971"/>
              <a:gd name="T19" fmla="*/ 550 h 550"/>
              <a:gd name="T20" fmla="*/ 155 w 971"/>
              <a:gd name="T21" fmla="*/ 522 h 550"/>
              <a:gd name="T22" fmla="*/ 34 w 971"/>
              <a:gd name="T23" fmla="*/ 459 h 550"/>
              <a:gd name="T24" fmla="*/ 0 w 971"/>
              <a:gd name="T25" fmla="*/ 393 h 550"/>
              <a:gd name="T26" fmla="*/ 11 w 971"/>
              <a:gd name="T27" fmla="*/ 315 h 550"/>
              <a:gd name="T28" fmla="*/ 63 w 971"/>
              <a:gd name="T29" fmla="*/ 210 h 550"/>
              <a:gd name="T30" fmla="*/ 142 w 971"/>
              <a:gd name="T31" fmla="*/ 147 h 550"/>
              <a:gd name="T32" fmla="*/ 246 w 971"/>
              <a:gd name="T33" fmla="*/ 89 h 550"/>
              <a:gd name="T34" fmla="*/ 445 w 971"/>
              <a:gd name="T35" fmla="*/ 21 h 550"/>
              <a:gd name="T36" fmla="*/ 634 w 971"/>
              <a:gd name="T37" fmla="*/ 0 h 550"/>
              <a:gd name="T38" fmla="*/ 794 w 971"/>
              <a:gd name="T39" fmla="*/ 13 h 550"/>
              <a:gd name="T40" fmla="*/ 886 w 971"/>
              <a:gd name="T41" fmla="*/ 33 h 55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971"/>
              <a:gd name="T64" fmla="*/ 0 h 550"/>
              <a:gd name="T65" fmla="*/ 971 w 971"/>
              <a:gd name="T66" fmla="*/ 550 h 55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971" h="550">
                <a:moveTo>
                  <a:pt x="886" y="33"/>
                </a:moveTo>
                <a:lnTo>
                  <a:pt x="937" y="70"/>
                </a:lnTo>
                <a:lnTo>
                  <a:pt x="971" y="130"/>
                </a:lnTo>
                <a:lnTo>
                  <a:pt x="967" y="218"/>
                </a:lnTo>
                <a:lnTo>
                  <a:pt x="882" y="261"/>
                </a:lnTo>
                <a:lnTo>
                  <a:pt x="791" y="294"/>
                </a:lnTo>
                <a:lnTo>
                  <a:pt x="665" y="382"/>
                </a:lnTo>
                <a:lnTo>
                  <a:pt x="519" y="522"/>
                </a:lnTo>
                <a:lnTo>
                  <a:pt x="397" y="542"/>
                </a:lnTo>
                <a:lnTo>
                  <a:pt x="298" y="550"/>
                </a:lnTo>
                <a:lnTo>
                  <a:pt x="155" y="522"/>
                </a:lnTo>
                <a:lnTo>
                  <a:pt x="34" y="459"/>
                </a:lnTo>
                <a:lnTo>
                  <a:pt x="0" y="393"/>
                </a:lnTo>
                <a:lnTo>
                  <a:pt x="11" y="315"/>
                </a:lnTo>
                <a:lnTo>
                  <a:pt x="63" y="210"/>
                </a:lnTo>
                <a:lnTo>
                  <a:pt x="142" y="147"/>
                </a:lnTo>
                <a:lnTo>
                  <a:pt x="246" y="89"/>
                </a:lnTo>
                <a:lnTo>
                  <a:pt x="445" y="21"/>
                </a:lnTo>
                <a:lnTo>
                  <a:pt x="634" y="0"/>
                </a:lnTo>
                <a:lnTo>
                  <a:pt x="794" y="13"/>
                </a:lnTo>
                <a:lnTo>
                  <a:pt x="886" y="33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FFFFFF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1" name="Freeform 176"/>
          <p:cNvSpPr>
            <a:spLocks/>
          </p:cNvSpPr>
          <p:nvPr/>
        </p:nvSpPr>
        <p:spPr bwMode="auto">
          <a:xfrm rot="355818">
            <a:off x="8001393" y="4874144"/>
            <a:ext cx="110915" cy="41389"/>
          </a:xfrm>
          <a:custGeom>
            <a:avLst/>
            <a:gdLst>
              <a:gd name="T0" fmla="*/ 0 w 1432"/>
              <a:gd name="T1" fmla="*/ 0 h 526"/>
              <a:gd name="T2" fmla="*/ 56 w 1432"/>
              <a:gd name="T3" fmla="*/ 118 h 526"/>
              <a:gd name="T4" fmla="*/ 319 w 1432"/>
              <a:gd name="T5" fmla="*/ 302 h 526"/>
              <a:gd name="T6" fmla="*/ 604 w 1432"/>
              <a:gd name="T7" fmla="*/ 448 h 526"/>
              <a:gd name="T8" fmla="*/ 867 w 1432"/>
              <a:gd name="T9" fmla="*/ 526 h 526"/>
              <a:gd name="T10" fmla="*/ 1091 w 1432"/>
              <a:gd name="T11" fmla="*/ 504 h 526"/>
              <a:gd name="T12" fmla="*/ 1270 w 1432"/>
              <a:gd name="T13" fmla="*/ 448 h 526"/>
              <a:gd name="T14" fmla="*/ 1432 w 1432"/>
              <a:gd name="T15" fmla="*/ 353 h 526"/>
              <a:gd name="T16" fmla="*/ 1253 w 1432"/>
              <a:gd name="T17" fmla="*/ 431 h 526"/>
              <a:gd name="T18" fmla="*/ 1108 w 1432"/>
              <a:gd name="T19" fmla="*/ 470 h 526"/>
              <a:gd name="T20" fmla="*/ 951 w 1432"/>
              <a:gd name="T21" fmla="*/ 470 h 526"/>
              <a:gd name="T22" fmla="*/ 789 w 1432"/>
              <a:gd name="T23" fmla="*/ 453 h 526"/>
              <a:gd name="T24" fmla="*/ 699 w 1432"/>
              <a:gd name="T25" fmla="*/ 420 h 526"/>
              <a:gd name="T26" fmla="*/ 560 w 1432"/>
              <a:gd name="T27" fmla="*/ 330 h 526"/>
              <a:gd name="T28" fmla="*/ 437 w 1432"/>
              <a:gd name="T29" fmla="*/ 213 h 526"/>
              <a:gd name="T30" fmla="*/ 274 w 1432"/>
              <a:gd name="T31" fmla="*/ 129 h 526"/>
              <a:gd name="T32" fmla="*/ 140 w 1432"/>
              <a:gd name="T33" fmla="*/ 73 h 526"/>
              <a:gd name="T34" fmla="*/ 0 w 1432"/>
              <a:gd name="T35" fmla="*/ 0 h 52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32"/>
              <a:gd name="T55" fmla="*/ 0 h 526"/>
              <a:gd name="T56" fmla="*/ 1432 w 1432"/>
              <a:gd name="T57" fmla="*/ 526 h 52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32" h="526">
                <a:moveTo>
                  <a:pt x="0" y="0"/>
                </a:moveTo>
                <a:lnTo>
                  <a:pt x="56" y="118"/>
                </a:lnTo>
                <a:lnTo>
                  <a:pt x="319" y="302"/>
                </a:lnTo>
                <a:lnTo>
                  <a:pt x="604" y="448"/>
                </a:lnTo>
                <a:lnTo>
                  <a:pt x="867" y="526"/>
                </a:lnTo>
                <a:lnTo>
                  <a:pt x="1091" y="504"/>
                </a:lnTo>
                <a:lnTo>
                  <a:pt x="1270" y="448"/>
                </a:lnTo>
                <a:lnTo>
                  <a:pt x="1432" y="353"/>
                </a:lnTo>
                <a:lnTo>
                  <a:pt x="1253" y="431"/>
                </a:lnTo>
                <a:lnTo>
                  <a:pt x="1108" y="470"/>
                </a:lnTo>
                <a:lnTo>
                  <a:pt x="951" y="470"/>
                </a:lnTo>
                <a:lnTo>
                  <a:pt x="789" y="453"/>
                </a:lnTo>
                <a:lnTo>
                  <a:pt x="699" y="420"/>
                </a:lnTo>
                <a:lnTo>
                  <a:pt x="560" y="330"/>
                </a:lnTo>
                <a:lnTo>
                  <a:pt x="437" y="213"/>
                </a:lnTo>
                <a:lnTo>
                  <a:pt x="274" y="129"/>
                </a:lnTo>
                <a:lnTo>
                  <a:pt x="140" y="73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Freeform 177"/>
          <p:cNvSpPr>
            <a:spLocks/>
          </p:cNvSpPr>
          <p:nvPr/>
        </p:nvSpPr>
        <p:spPr bwMode="auto">
          <a:xfrm rot="355818" flipH="1">
            <a:off x="8028795" y="4850652"/>
            <a:ext cx="26098" cy="27966"/>
          </a:xfrm>
          <a:custGeom>
            <a:avLst/>
            <a:gdLst>
              <a:gd name="T0" fmla="*/ 229 w 229"/>
              <a:gd name="T1" fmla="*/ 261 h 261"/>
              <a:gd name="T2" fmla="*/ 115 w 229"/>
              <a:gd name="T3" fmla="*/ 57 h 261"/>
              <a:gd name="T4" fmla="*/ 0 w 229"/>
              <a:gd name="T5" fmla="*/ 0 h 261"/>
              <a:gd name="T6" fmla="*/ 0 60000 65536"/>
              <a:gd name="T7" fmla="*/ 0 60000 65536"/>
              <a:gd name="T8" fmla="*/ 0 60000 65536"/>
              <a:gd name="T9" fmla="*/ 0 w 229"/>
              <a:gd name="T10" fmla="*/ 0 h 261"/>
              <a:gd name="T11" fmla="*/ 229 w 229"/>
              <a:gd name="T12" fmla="*/ 261 h 2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9" h="261">
                <a:moveTo>
                  <a:pt x="229" y="261"/>
                </a:moveTo>
                <a:lnTo>
                  <a:pt x="115" y="57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B2B2B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0" name="Freeform 178"/>
          <p:cNvSpPr>
            <a:spLocks/>
          </p:cNvSpPr>
          <p:nvPr/>
        </p:nvSpPr>
        <p:spPr bwMode="auto">
          <a:xfrm rot="355818">
            <a:off x="8017050" y="4849535"/>
            <a:ext cx="35232" cy="5593"/>
          </a:xfrm>
          <a:custGeom>
            <a:avLst/>
            <a:gdLst>
              <a:gd name="T0" fmla="*/ 0 w 560"/>
              <a:gd name="T1" fmla="*/ 79 h 79"/>
              <a:gd name="T2" fmla="*/ 246 w 560"/>
              <a:gd name="T3" fmla="*/ 26 h 79"/>
              <a:gd name="T4" fmla="*/ 408 w 560"/>
              <a:gd name="T5" fmla="*/ 0 h 79"/>
              <a:gd name="T6" fmla="*/ 560 w 560"/>
              <a:gd name="T7" fmla="*/ 26 h 79"/>
              <a:gd name="T8" fmla="*/ 0 60000 65536"/>
              <a:gd name="T9" fmla="*/ 0 60000 65536"/>
              <a:gd name="T10" fmla="*/ 0 60000 65536"/>
              <a:gd name="T11" fmla="*/ 0 60000 65536"/>
              <a:gd name="T12" fmla="*/ 0 w 560"/>
              <a:gd name="T13" fmla="*/ 0 h 79"/>
              <a:gd name="T14" fmla="*/ 560 w 560"/>
              <a:gd name="T15" fmla="*/ 79 h 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0" h="79">
                <a:moveTo>
                  <a:pt x="0" y="79"/>
                </a:moveTo>
                <a:lnTo>
                  <a:pt x="246" y="26"/>
                </a:lnTo>
                <a:lnTo>
                  <a:pt x="408" y="0"/>
                </a:lnTo>
                <a:lnTo>
                  <a:pt x="560" y="26"/>
                </a:lnTo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2" name="Oval 179"/>
          <p:cNvSpPr>
            <a:spLocks noChangeArrowheads="1"/>
          </p:cNvSpPr>
          <p:nvPr/>
        </p:nvSpPr>
        <p:spPr bwMode="auto">
          <a:xfrm rot="21219751">
            <a:off x="8032709" y="4847297"/>
            <a:ext cx="15659" cy="6712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3" name="Freeform 180"/>
          <p:cNvSpPr>
            <a:spLocks/>
          </p:cNvSpPr>
          <p:nvPr/>
        </p:nvSpPr>
        <p:spPr bwMode="auto">
          <a:xfrm rot="355818">
            <a:off x="8009221" y="4851772"/>
            <a:ext cx="30013" cy="23491"/>
          </a:xfrm>
          <a:custGeom>
            <a:avLst/>
            <a:gdLst>
              <a:gd name="T0" fmla="*/ 98 w 482"/>
              <a:gd name="T1" fmla="*/ 36 h 367"/>
              <a:gd name="T2" fmla="*/ 320 w 482"/>
              <a:gd name="T3" fmla="*/ 0 h 367"/>
              <a:gd name="T4" fmla="*/ 367 w 482"/>
              <a:gd name="T5" fmla="*/ 26 h 367"/>
              <a:gd name="T6" fmla="*/ 445 w 482"/>
              <a:gd name="T7" fmla="*/ 26 h 367"/>
              <a:gd name="T8" fmla="*/ 482 w 482"/>
              <a:gd name="T9" fmla="*/ 42 h 367"/>
              <a:gd name="T10" fmla="*/ 278 w 482"/>
              <a:gd name="T11" fmla="*/ 367 h 367"/>
              <a:gd name="T12" fmla="*/ 5 w 482"/>
              <a:gd name="T13" fmla="*/ 262 h 367"/>
              <a:gd name="T14" fmla="*/ 0 w 482"/>
              <a:gd name="T15" fmla="*/ 157 h 367"/>
              <a:gd name="T16" fmla="*/ 42 w 482"/>
              <a:gd name="T17" fmla="*/ 74 h 367"/>
              <a:gd name="T18" fmla="*/ 98 w 482"/>
              <a:gd name="T19" fmla="*/ 36 h 36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82"/>
              <a:gd name="T31" fmla="*/ 0 h 367"/>
              <a:gd name="T32" fmla="*/ 482 w 482"/>
              <a:gd name="T33" fmla="*/ 367 h 36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82" h="367">
                <a:moveTo>
                  <a:pt x="98" y="36"/>
                </a:moveTo>
                <a:lnTo>
                  <a:pt x="320" y="0"/>
                </a:lnTo>
                <a:lnTo>
                  <a:pt x="367" y="26"/>
                </a:lnTo>
                <a:lnTo>
                  <a:pt x="445" y="26"/>
                </a:lnTo>
                <a:lnTo>
                  <a:pt x="482" y="42"/>
                </a:lnTo>
                <a:lnTo>
                  <a:pt x="278" y="367"/>
                </a:lnTo>
                <a:lnTo>
                  <a:pt x="5" y="262"/>
                </a:lnTo>
                <a:lnTo>
                  <a:pt x="0" y="157"/>
                </a:lnTo>
                <a:lnTo>
                  <a:pt x="42" y="74"/>
                </a:lnTo>
                <a:lnTo>
                  <a:pt x="98" y="36"/>
                </a:lnTo>
                <a:close/>
              </a:path>
            </a:pathLst>
          </a:custGeom>
          <a:noFill/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4" name="Freeform 182"/>
          <p:cNvSpPr>
            <a:spLocks/>
          </p:cNvSpPr>
          <p:nvPr/>
        </p:nvSpPr>
        <p:spPr bwMode="auto">
          <a:xfrm flipH="1">
            <a:off x="7616455" y="4794366"/>
            <a:ext cx="184731" cy="301621"/>
          </a:xfrm>
          <a:custGeom>
            <a:avLst/>
            <a:gdLst>
              <a:gd name="T0" fmla="*/ 933 w 933"/>
              <a:gd name="T1" fmla="*/ 135 h 352"/>
              <a:gd name="T2" fmla="*/ 932 w 933"/>
              <a:gd name="T3" fmla="*/ 171 h 352"/>
              <a:gd name="T4" fmla="*/ 762 w 933"/>
              <a:gd name="T5" fmla="*/ 352 h 352"/>
              <a:gd name="T6" fmla="*/ 4 w 933"/>
              <a:gd name="T7" fmla="*/ 195 h 352"/>
              <a:gd name="T8" fmla="*/ 0 w 933"/>
              <a:gd name="T9" fmla="*/ 148 h 352"/>
              <a:gd name="T10" fmla="*/ 244 w 933"/>
              <a:gd name="T11" fmla="*/ 0 h 352"/>
              <a:gd name="T12" fmla="*/ 933 w 933"/>
              <a:gd name="T13" fmla="*/ 135 h 35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33"/>
              <a:gd name="T22" fmla="*/ 0 h 352"/>
              <a:gd name="T23" fmla="*/ 933 w 933"/>
              <a:gd name="T24" fmla="*/ 352 h 35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33" h="352">
                <a:moveTo>
                  <a:pt x="933" y="135"/>
                </a:moveTo>
                <a:lnTo>
                  <a:pt x="932" y="171"/>
                </a:lnTo>
                <a:lnTo>
                  <a:pt x="762" y="352"/>
                </a:lnTo>
                <a:lnTo>
                  <a:pt x="4" y="195"/>
                </a:lnTo>
                <a:lnTo>
                  <a:pt x="0" y="148"/>
                </a:lnTo>
                <a:lnTo>
                  <a:pt x="244" y="0"/>
                </a:lnTo>
                <a:lnTo>
                  <a:pt x="933" y="135"/>
                </a:lnTo>
                <a:close/>
              </a:path>
            </a:pathLst>
          </a:custGeom>
          <a:gradFill rotWithShape="0">
            <a:gsLst>
              <a:gs pos="0">
                <a:srgbClr val="DDDDDD"/>
              </a:gs>
              <a:gs pos="100000">
                <a:srgbClr val="F3F3F3"/>
              </a:gs>
            </a:gsLst>
            <a:lin ang="0" scaled="1"/>
          </a:gradFill>
          <a:ln w="6350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" name="Freeform 183"/>
          <p:cNvSpPr>
            <a:spLocks/>
          </p:cNvSpPr>
          <p:nvPr/>
        </p:nvSpPr>
        <p:spPr bwMode="auto">
          <a:xfrm flipH="1">
            <a:off x="7630808" y="4784299"/>
            <a:ext cx="184731" cy="301621"/>
          </a:xfrm>
          <a:custGeom>
            <a:avLst/>
            <a:gdLst>
              <a:gd name="T0" fmla="*/ 895 w 895"/>
              <a:gd name="T1" fmla="*/ 133 h 294"/>
              <a:gd name="T2" fmla="*/ 232 w 895"/>
              <a:gd name="T3" fmla="*/ 0 h 294"/>
              <a:gd name="T4" fmla="*/ 0 w 895"/>
              <a:gd name="T5" fmla="*/ 143 h 294"/>
              <a:gd name="T6" fmla="*/ 739 w 895"/>
              <a:gd name="T7" fmla="*/ 294 h 294"/>
              <a:gd name="T8" fmla="*/ 895 w 895"/>
              <a:gd name="T9" fmla="*/ 133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5"/>
              <a:gd name="T16" fmla="*/ 0 h 294"/>
              <a:gd name="T17" fmla="*/ 895 w 895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5" h="294">
                <a:moveTo>
                  <a:pt x="895" y="133"/>
                </a:moveTo>
                <a:lnTo>
                  <a:pt x="232" y="0"/>
                </a:lnTo>
                <a:lnTo>
                  <a:pt x="0" y="143"/>
                </a:lnTo>
                <a:lnTo>
                  <a:pt x="739" y="294"/>
                </a:lnTo>
                <a:lnTo>
                  <a:pt x="895" y="133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B2B2B2"/>
            </a:solidFill>
            <a:round/>
            <a:headEnd/>
            <a:tailEnd/>
          </a:ln>
        </p:spPr>
        <p:txBody>
          <a:bodyPr wrap="none" tIns="27432" bIns="27432" anchor="ctr">
            <a:spAutoFit/>
          </a:bodyPr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6" name="Freeform 184"/>
          <p:cNvSpPr>
            <a:spLocks/>
          </p:cNvSpPr>
          <p:nvPr/>
        </p:nvSpPr>
        <p:spPr bwMode="auto">
          <a:xfrm flipH="1">
            <a:off x="7647770" y="4873024"/>
            <a:ext cx="283158" cy="59288"/>
          </a:xfrm>
          <a:custGeom>
            <a:avLst/>
            <a:gdLst>
              <a:gd name="T0" fmla="*/ 0 w 531"/>
              <a:gd name="T1" fmla="*/ 15 h 118"/>
              <a:gd name="T2" fmla="*/ 508 w 531"/>
              <a:gd name="T3" fmla="*/ 118 h 118"/>
              <a:gd name="T4" fmla="*/ 531 w 531"/>
              <a:gd name="T5" fmla="*/ 103 h 118"/>
              <a:gd name="T6" fmla="*/ 23 w 531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531"/>
              <a:gd name="T13" fmla="*/ 0 h 118"/>
              <a:gd name="T14" fmla="*/ 531 w 531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31" h="118">
                <a:moveTo>
                  <a:pt x="0" y="15"/>
                </a:moveTo>
                <a:lnTo>
                  <a:pt x="508" y="118"/>
                </a:lnTo>
                <a:lnTo>
                  <a:pt x="531" y="103"/>
                </a:lnTo>
                <a:lnTo>
                  <a:pt x="23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7" name="Freeform 185"/>
          <p:cNvSpPr>
            <a:spLocks/>
          </p:cNvSpPr>
          <p:nvPr/>
        </p:nvSpPr>
        <p:spPr bwMode="auto">
          <a:xfrm flipH="1">
            <a:off x="7719538" y="4888686"/>
            <a:ext cx="292292" cy="79424"/>
          </a:xfrm>
          <a:custGeom>
            <a:avLst/>
            <a:gdLst>
              <a:gd name="T0" fmla="*/ 0 w 548"/>
              <a:gd name="T1" fmla="*/ 74 h 159"/>
              <a:gd name="T2" fmla="*/ 31 w 548"/>
              <a:gd name="T3" fmla="*/ 78 h 159"/>
              <a:gd name="T4" fmla="*/ 57 w 548"/>
              <a:gd name="T5" fmla="*/ 66 h 159"/>
              <a:gd name="T6" fmla="*/ 76 w 548"/>
              <a:gd name="T7" fmla="*/ 71 h 159"/>
              <a:gd name="T8" fmla="*/ 58 w 548"/>
              <a:gd name="T9" fmla="*/ 81 h 159"/>
              <a:gd name="T10" fmla="*/ 451 w 548"/>
              <a:gd name="T11" fmla="*/ 159 h 159"/>
              <a:gd name="T12" fmla="*/ 548 w 548"/>
              <a:gd name="T13" fmla="*/ 84 h 159"/>
              <a:gd name="T14" fmla="*/ 130 w 548"/>
              <a:gd name="T15" fmla="*/ 0 h 15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8"/>
              <a:gd name="T25" fmla="*/ 0 h 159"/>
              <a:gd name="T26" fmla="*/ 548 w 548"/>
              <a:gd name="T27" fmla="*/ 159 h 15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8" h="159">
                <a:moveTo>
                  <a:pt x="0" y="74"/>
                </a:moveTo>
                <a:lnTo>
                  <a:pt x="31" y="78"/>
                </a:lnTo>
                <a:lnTo>
                  <a:pt x="57" y="66"/>
                </a:lnTo>
                <a:lnTo>
                  <a:pt x="76" y="71"/>
                </a:lnTo>
                <a:lnTo>
                  <a:pt x="58" y="81"/>
                </a:lnTo>
                <a:lnTo>
                  <a:pt x="451" y="159"/>
                </a:lnTo>
                <a:lnTo>
                  <a:pt x="548" y="84"/>
                </a:lnTo>
                <a:lnTo>
                  <a:pt x="130" y="0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8" name="Freeform 186"/>
          <p:cNvSpPr>
            <a:spLocks/>
          </p:cNvSpPr>
          <p:nvPr/>
        </p:nvSpPr>
        <p:spPr bwMode="auto">
          <a:xfrm flipH="1">
            <a:off x="7664733" y="4933431"/>
            <a:ext cx="74378" cy="34678"/>
          </a:xfrm>
          <a:custGeom>
            <a:avLst/>
            <a:gdLst>
              <a:gd name="T0" fmla="*/ 73 w 140"/>
              <a:gd name="T1" fmla="*/ 0 h 70"/>
              <a:gd name="T2" fmla="*/ 140 w 140"/>
              <a:gd name="T3" fmla="*/ 11 h 70"/>
              <a:gd name="T4" fmla="*/ 75 w 140"/>
              <a:gd name="T5" fmla="*/ 70 h 70"/>
              <a:gd name="T6" fmla="*/ 0 w 140"/>
              <a:gd name="T7" fmla="*/ 56 h 70"/>
              <a:gd name="T8" fmla="*/ 0 60000 65536"/>
              <a:gd name="T9" fmla="*/ 0 60000 65536"/>
              <a:gd name="T10" fmla="*/ 0 60000 65536"/>
              <a:gd name="T11" fmla="*/ 0 60000 65536"/>
              <a:gd name="T12" fmla="*/ 0 w 140"/>
              <a:gd name="T13" fmla="*/ 0 h 70"/>
              <a:gd name="T14" fmla="*/ 140 w 140"/>
              <a:gd name="T15" fmla="*/ 70 h 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0" h="70">
                <a:moveTo>
                  <a:pt x="73" y="0"/>
                </a:moveTo>
                <a:lnTo>
                  <a:pt x="140" y="11"/>
                </a:lnTo>
                <a:lnTo>
                  <a:pt x="75" y="70"/>
                </a:lnTo>
                <a:lnTo>
                  <a:pt x="0" y="56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9" name="Freeform 187"/>
          <p:cNvSpPr>
            <a:spLocks/>
          </p:cNvSpPr>
          <p:nvPr/>
        </p:nvSpPr>
        <p:spPr bwMode="auto">
          <a:xfrm flipH="1">
            <a:off x="7611233" y="4941264"/>
            <a:ext cx="88732" cy="50339"/>
          </a:xfrm>
          <a:custGeom>
            <a:avLst/>
            <a:gdLst>
              <a:gd name="T0" fmla="*/ 87 w 167"/>
              <a:gd name="T1" fmla="*/ 0 h 101"/>
              <a:gd name="T2" fmla="*/ 167 w 167"/>
              <a:gd name="T3" fmla="*/ 15 h 101"/>
              <a:gd name="T4" fmla="*/ 81 w 167"/>
              <a:gd name="T5" fmla="*/ 101 h 101"/>
              <a:gd name="T6" fmla="*/ 0 w 167"/>
              <a:gd name="T7" fmla="*/ 83 h 101"/>
              <a:gd name="T8" fmla="*/ 0 60000 65536"/>
              <a:gd name="T9" fmla="*/ 0 60000 65536"/>
              <a:gd name="T10" fmla="*/ 0 60000 65536"/>
              <a:gd name="T11" fmla="*/ 0 60000 65536"/>
              <a:gd name="T12" fmla="*/ 0 w 167"/>
              <a:gd name="T13" fmla="*/ 0 h 101"/>
              <a:gd name="T14" fmla="*/ 167 w 167"/>
              <a:gd name="T15" fmla="*/ 101 h 10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" h="101">
                <a:moveTo>
                  <a:pt x="87" y="0"/>
                </a:moveTo>
                <a:lnTo>
                  <a:pt x="167" y="15"/>
                </a:lnTo>
                <a:lnTo>
                  <a:pt x="81" y="101"/>
                </a:lnTo>
                <a:lnTo>
                  <a:pt x="0" y="83"/>
                </a:lnTo>
              </a:path>
            </a:pathLst>
          </a:custGeom>
          <a:solidFill>
            <a:srgbClr val="DDDDDD"/>
          </a:solidFill>
          <a:ln w="12700" cap="rnd">
            <a:solidFill>
              <a:srgbClr val="EAEAEA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0" name="Freeform 189"/>
          <p:cNvSpPr>
            <a:spLocks noChangeAspect="1"/>
          </p:cNvSpPr>
          <p:nvPr/>
        </p:nvSpPr>
        <p:spPr bwMode="auto">
          <a:xfrm>
            <a:off x="7429855" y="4658247"/>
            <a:ext cx="118744" cy="249457"/>
          </a:xfrm>
          <a:custGeom>
            <a:avLst/>
            <a:gdLst/>
            <a:ahLst/>
            <a:cxnLst>
              <a:cxn ang="0">
                <a:pos x="169" y="246"/>
              </a:cxn>
              <a:cxn ang="0">
                <a:pos x="1" y="0"/>
              </a:cxn>
              <a:cxn ang="0">
                <a:pos x="0" y="123"/>
              </a:cxn>
              <a:cxn ang="0">
                <a:pos x="165" y="377"/>
              </a:cxn>
            </a:cxnLst>
            <a:rect l="0" t="0" r="r" b="b"/>
            <a:pathLst>
              <a:path w="169" h="377">
                <a:moveTo>
                  <a:pt x="169" y="246"/>
                </a:moveTo>
                <a:lnTo>
                  <a:pt x="1" y="0"/>
                </a:lnTo>
                <a:lnTo>
                  <a:pt x="0" y="123"/>
                </a:lnTo>
                <a:lnTo>
                  <a:pt x="165" y="377"/>
                </a:lnTo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60784"/>
                  <a:invGamma/>
                </a:srgbClr>
              </a:gs>
            </a:gsLst>
            <a:lin ang="0" scaled="1"/>
          </a:gra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1" name="Freeform 190"/>
          <p:cNvSpPr>
            <a:spLocks noChangeAspect="1"/>
          </p:cNvSpPr>
          <p:nvPr/>
        </p:nvSpPr>
        <p:spPr bwMode="auto">
          <a:xfrm>
            <a:off x="7432465" y="4616858"/>
            <a:ext cx="508902" cy="203593"/>
          </a:xfrm>
          <a:custGeom>
            <a:avLst/>
            <a:gdLst/>
            <a:ahLst/>
            <a:cxnLst>
              <a:cxn ang="0">
                <a:pos x="166" y="310"/>
              </a:cxn>
              <a:cxn ang="0">
                <a:pos x="718" y="211"/>
              </a:cxn>
              <a:cxn ang="0">
                <a:pos x="444" y="0"/>
              </a:cxn>
              <a:cxn ang="0">
                <a:pos x="0" y="64"/>
              </a:cxn>
              <a:cxn ang="0">
                <a:pos x="166" y="310"/>
              </a:cxn>
            </a:cxnLst>
            <a:rect l="0" t="0" r="r" b="b"/>
            <a:pathLst>
              <a:path w="718" h="310">
                <a:moveTo>
                  <a:pt x="166" y="310"/>
                </a:moveTo>
                <a:lnTo>
                  <a:pt x="718" y="211"/>
                </a:lnTo>
                <a:lnTo>
                  <a:pt x="444" y="0"/>
                </a:lnTo>
                <a:lnTo>
                  <a:pt x="0" y="64"/>
                </a:lnTo>
                <a:lnTo>
                  <a:pt x="166" y="310"/>
                </a:lnTo>
                <a:close/>
              </a:path>
            </a:pathLst>
          </a:custGeom>
          <a:solidFill>
            <a:srgbClr val="FFFFFF"/>
          </a:solidFill>
          <a:ln w="6350" cap="rnd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2" name="Freeform 191"/>
          <p:cNvSpPr>
            <a:spLocks/>
          </p:cNvSpPr>
          <p:nvPr/>
        </p:nvSpPr>
        <p:spPr bwMode="auto">
          <a:xfrm>
            <a:off x="7543380" y="4754450"/>
            <a:ext cx="392768" cy="151017"/>
          </a:xfrm>
          <a:custGeom>
            <a:avLst/>
            <a:gdLst/>
            <a:ahLst/>
            <a:cxnLst>
              <a:cxn ang="0">
                <a:pos x="6" y="99"/>
              </a:cxn>
              <a:cxn ang="0">
                <a:pos x="557" y="0"/>
              </a:cxn>
              <a:cxn ang="0">
                <a:pos x="549" y="121"/>
              </a:cxn>
              <a:cxn ang="0">
                <a:pos x="0" y="228"/>
              </a:cxn>
              <a:cxn ang="0">
                <a:pos x="6" y="99"/>
              </a:cxn>
            </a:cxnLst>
            <a:rect l="0" t="0" r="r" b="b"/>
            <a:pathLst>
              <a:path w="557" h="228">
                <a:moveTo>
                  <a:pt x="6" y="99"/>
                </a:moveTo>
                <a:lnTo>
                  <a:pt x="557" y="0"/>
                </a:lnTo>
                <a:lnTo>
                  <a:pt x="549" y="121"/>
                </a:lnTo>
                <a:lnTo>
                  <a:pt x="0" y="228"/>
                </a:lnTo>
                <a:lnTo>
                  <a:pt x="6" y="99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50000">
                <a:srgbClr val="EAEAEA">
                  <a:gamma/>
                  <a:tint val="0"/>
                  <a:invGamma/>
                </a:srgbClr>
              </a:gs>
              <a:gs pos="100000">
                <a:srgbClr val="EAEAEA"/>
              </a:gs>
            </a:gsLst>
            <a:lin ang="0" scaled="1"/>
          </a:gradFill>
          <a:ln w="9525">
            <a:solidFill>
              <a:srgbClr val="969696"/>
            </a:solidFill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3" name="Freeform 192"/>
          <p:cNvSpPr>
            <a:spLocks/>
          </p:cNvSpPr>
          <p:nvPr/>
        </p:nvSpPr>
        <p:spPr bwMode="auto">
          <a:xfrm>
            <a:off x="7559040" y="4845059"/>
            <a:ext cx="118743" cy="42508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0" y="63"/>
              </a:cxn>
              <a:cxn ang="0">
                <a:pos x="164" y="33"/>
              </a:cxn>
              <a:cxn ang="0">
                <a:pos x="167" y="0"/>
              </a:cxn>
              <a:cxn ang="0">
                <a:pos x="0" y="32"/>
              </a:cxn>
            </a:cxnLst>
            <a:rect l="0" t="0" r="r" b="b"/>
            <a:pathLst>
              <a:path w="167" h="63">
                <a:moveTo>
                  <a:pt x="0" y="32"/>
                </a:moveTo>
                <a:lnTo>
                  <a:pt x="0" y="63"/>
                </a:lnTo>
                <a:lnTo>
                  <a:pt x="164" y="33"/>
                </a:lnTo>
                <a:lnTo>
                  <a:pt x="167" y="0"/>
                </a:lnTo>
                <a:lnTo>
                  <a:pt x="0" y="32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/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4" name="Oval 193"/>
          <p:cNvSpPr>
            <a:spLocks noChangeArrowheads="1"/>
          </p:cNvSpPr>
          <p:nvPr/>
        </p:nvSpPr>
        <p:spPr bwMode="auto">
          <a:xfrm>
            <a:off x="7656906" y="4850653"/>
            <a:ext cx="13049" cy="14543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" name="Line 194"/>
          <p:cNvSpPr>
            <a:spLocks noChangeShapeType="1"/>
          </p:cNvSpPr>
          <p:nvPr/>
        </p:nvSpPr>
        <p:spPr bwMode="auto">
          <a:xfrm flipH="1">
            <a:off x="7839586" y="4786891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6" name="Line 195"/>
          <p:cNvSpPr>
            <a:spLocks noChangeShapeType="1"/>
          </p:cNvSpPr>
          <p:nvPr/>
        </p:nvSpPr>
        <p:spPr bwMode="auto">
          <a:xfrm flipH="1">
            <a:off x="7830453" y="4788009"/>
            <a:ext cx="1304" cy="57051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7" name="Line 196"/>
          <p:cNvSpPr>
            <a:spLocks noChangeShapeType="1"/>
          </p:cNvSpPr>
          <p:nvPr/>
        </p:nvSpPr>
        <p:spPr bwMode="auto">
          <a:xfrm flipH="1">
            <a:off x="7850027" y="4785772"/>
            <a:ext cx="3915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8" name="Line 197"/>
          <p:cNvSpPr>
            <a:spLocks noChangeShapeType="1"/>
          </p:cNvSpPr>
          <p:nvPr/>
        </p:nvSpPr>
        <p:spPr bwMode="auto">
          <a:xfrm flipH="1">
            <a:off x="7859160" y="4784654"/>
            <a:ext cx="261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9" name="Line 198"/>
          <p:cNvSpPr>
            <a:spLocks noChangeShapeType="1"/>
          </p:cNvSpPr>
          <p:nvPr/>
        </p:nvSpPr>
        <p:spPr bwMode="auto">
          <a:xfrm flipH="1">
            <a:off x="7866990" y="4783534"/>
            <a:ext cx="5220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0" name="Line 199"/>
          <p:cNvSpPr>
            <a:spLocks noChangeShapeType="1"/>
          </p:cNvSpPr>
          <p:nvPr/>
        </p:nvSpPr>
        <p:spPr bwMode="auto">
          <a:xfrm flipH="1">
            <a:off x="7876123" y="4781296"/>
            <a:ext cx="5220" cy="54814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1" name="Line 200"/>
          <p:cNvSpPr>
            <a:spLocks noChangeShapeType="1"/>
          </p:cNvSpPr>
          <p:nvPr/>
        </p:nvSpPr>
        <p:spPr bwMode="auto">
          <a:xfrm flipH="1">
            <a:off x="7885257" y="4781298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2" name="Line 201"/>
          <p:cNvSpPr>
            <a:spLocks noChangeShapeType="1"/>
          </p:cNvSpPr>
          <p:nvPr/>
        </p:nvSpPr>
        <p:spPr bwMode="auto">
          <a:xfrm flipH="1">
            <a:off x="7893088" y="4776822"/>
            <a:ext cx="1304" cy="55932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3" name="Line 202"/>
          <p:cNvSpPr>
            <a:spLocks noChangeShapeType="1"/>
          </p:cNvSpPr>
          <p:nvPr/>
        </p:nvSpPr>
        <p:spPr bwMode="auto">
          <a:xfrm flipH="1">
            <a:off x="7900916" y="4776823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4" name="Line 203"/>
          <p:cNvSpPr>
            <a:spLocks noChangeShapeType="1"/>
          </p:cNvSpPr>
          <p:nvPr/>
        </p:nvSpPr>
        <p:spPr bwMode="auto">
          <a:xfrm flipH="1">
            <a:off x="7910052" y="4775705"/>
            <a:ext cx="1305" cy="5481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5" name="Line 204"/>
          <p:cNvSpPr>
            <a:spLocks noChangeShapeType="1"/>
          </p:cNvSpPr>
          <p:nvPr/>
        </p:nvSpPr>
        <p:spPr bwMode="auto">
          <a:xfrm flipH="1">
            <a:off x="7919184" y="4774586"/>
            <a:ext cx="1304" cy="5369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>
            <a:outerShdw dist="17961" dir="18900000" algn="ctr" rotWithShape="0">
              <a:srgbClr val="969696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" name="Freeform 205"/>
          <p:cNvSpPr>
            <a:spLocks/>
          </p:cNvSpPr>
          <p:nvPr/>
        </p:nvSpPr>
        <p:spPr bwMode="auto">
          <a:xfrm>
            <a:off x="7713015" y="4809264"/>
            <a:ext cx="65244" cy="43627"/>
          </a:xfrm>
          <a:custGeom>
            <a:avLst/>
            <a:gdLst/>
            <a:ahLst/>
            <a:cxnLst>
              <a:cxn ang="0">
                <a:pos x="2" y="33"/>
              </a:cxn>
              <a:cxn ang="0">
                <a:pos x="0" y="138"/>
              </a:cxn>
              <a:cxn ang="0">
                <a:pos x="186" y="104"/>
              </a:cxn>
              <a:cxn ang="0">
                <a:pos x="186" y="0"/>
              </a:cxn>
              <a:cxn ang="0">
                <a:pos x="2" y="33"/>
              </a:cxn>
            </a:cxnLst>
            <a:rect l="0" t="0" r="r" b="b"/>
            <a:pathLst>
              <a:path w="186" h="138">
                <a:moveTo>
                  <a:pt x="2" y="33"/>
                </a:moveTo>
                <a:lnTo>
                  <a:pt x="0" y="138"/>
                </a:lnTo>
                <a:lnTo>
                  <a:pt x="186" y="104"/>
                </a:lnTo>
                <a:lnTo>
                  <a:pt x="186" y="0"/>
                </a:lnTo>
                <a:lnTo>
                  <a:pt x="2" y="33"/>
                </a:lnTo>
                <a:close/>
              </a:path>
            </a:pathLst>
          </a:custGeom>
          <a:gradFill rotWithShape="1">
            <a:gsLst>
              <a:gs pos="0">
                <a:srgbClr val="969696"/>
              </a:gs>
              <a:gs pos="100000">
                <a:srgbClr val="969696">
                  <a:gamma/>
                  <a:shade val="75686"/>
                  <a:invGamma/>
                </a:srgbClr>
              </a:gs>
            </a:gsLst>
            <a:lin ang="0" scaled="1"/>
          </a:gradFill>
          <a:ln w="3175" cap="flat" cmpd="sng">
            <a:noFill/>
            <a:prstDash val="solid"/>
            <a:round/>
            <a:headEnd type="none" w="med" len="med"/>
            <a:tailEnd type="none" w="med" len="med"/>
          </a:ln>
          <a:effectLst>
            <a:prstShdw prst="shdw17" dist="17961" dir="13500000">
              <a:srgbClr val="969696">
                <a:alpha val="50000"/>
              </a:srgbClr>
            </a:prstShdw>
          </a:effectLst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7" name="Line 206"/>
          <p:cNvSpPr>
            <a:spLocks noChangeShapeType="1"/>
          </p:cNvSpPr>
          <p:nvPr/>
        </p:nvSpPr>
        <p:spPr bwMode="auto">
          <a:xfrm flipH="1">
            <a:off x="7722147" y="4833873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8" name="Line 207"/>
          <p:cNvSpPr>
            <a:spLocks noChangeShapeType="1"/>
          </p:cNvSpPr>
          <p:nvPr/>
        </p:nvSpPr>
        <p:spPr bwMode="auto">
          <a:xfrm flipH="1">
            <a:off x="7773038" y="4823805"/>
            <a:ext cx="0" cy="13424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9" name="Line 208"/>
          <p:cNvSpPr>
            <a:spLocks noChangeShapeType="1"/>
          </p:cNvSpPr>
          <p:nvPr/>
        </p:nvSpPr>
        <p:spPr bwMode="auto">
          <a:xfrm flipH="1">
            <a:off x="7766513" y="4830516"/>
            <a:ext cx="0" cy="10068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0" name="Line 209"/>
          <p:cNvSpPr>
            <a:spLocks noChangeShapeType="1"/>
          </p:cNvSpPr>
          <p:nvPr/>
        </p:nvSpPr>
        <p:spPr bwMode="auto">
          <a:xfrm flipH="1">
            <a:off x="7729977" y="4839467"/>
            <a:ext cx="0" cy="8949"/>
          </a:xfrm>
          <a:prstGeom prst="line">
            <a:avLst/>
          </a:prstGeom>
          <a:noFill/>
          <a:ln w="9525">
            <a:solidFill>
              <a:srgbClr val="3399FF">
                <a:alpha val="5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1" name="Line 210"/>
          <p:cNvSpPr>
            <a:spLocks noChangeShapeType="1"/>
          </p:cNvSpPr>
          <p:nvPr/>
        </p:nvSpPr>
        <p:spPr bwMode="auto">
          <a:xfrm flipV="1">
            <a:off x="7737806" y="4840586"/>
            <a:ext cx="20878" cy="4475"/>
          </a:xfrm>
          <a:prstGeom prst="line">
            <a:avLst/>
          </a:prstGeom>
          <a:noFill/>
          <a:ln w="9525">
            <a:solidFill>
              <a:srgbClr val="FFFF99">
                <a:alpha val="45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2" name="Freeform 211"/>
          <p:cNvSpPr>
            <a:spLocks/>
          </p:cNvSpPr>
          <p:nvPr/>
        </p:nvSpPr>
        <p:spPr bwMode="auto">
          <a:xfrm>
            <a:off x="7578611" y="4819331"/>
            <a:ext cx="82208" cy="25729"/>
          </a:xfrm>
          <a:custGeom>
            <a:avLst/>
            <a:gdLst/>
            <a:ahLst/>
            <a:cxnLst>
              <a:cxn ang="0">
                <a:pos x="0" y="20"/>
              </a:cxn>
              <a:cxn ang="0">
                <a:pos x="1" y="38"/>
              </a:cxn>
              <a:cxn ang="0">
                <a:pos x="116" y="19"/>
              </a:cxn>
              <a:cxn ang="0">
                <a:pos x="116" y="0"/>
              </a:cxn>
              <a:cxn ang="0">
                <a:pos x="0" y="20"/>
              </a:cxn>
            </a:cxnLst>
            <a:rect l="0" t="0" r="r" b="b"/>
            <a:pathLst>
              <a:path w="116" h="38">
                <a:moveTo>
                  <a:pt x="0" y="20"/>
                </a:moveTo>
                <a:lnTo>
                  <a:pt x="1" y="38"/>
                </a:lnTo>
                <a:lnTo>
                  <a:pt x="116" y="19"/>
                </a:lnTo>
                <a:lnTo>
                  <a:pt x="116" y="0"/>
                </a:lnTo>
                <a:lnTo>
                  <a:pt x="0" y="20"/>
                </a:lnTo>
                <a:close/>
              </a:path>
            </a:pathLst>
          </a:custGeom>
          <a:gradFill rotWithShape="1">
            <a:gsLst>
              <a:gs pos="0">
                <a:srgbClr val="C0C0C0">
                  <a:gamma/>
                  <a:tint val="60784"/>
                  <a:invGamma/>
                </a:srgbClr>
              </a:gs>
              <a:gs pos="100000">
                <a:srgbClr val="C0C0C0"/>
              </a:gs>
            </a:gsLst>
            <a:lin ang="0" scaled="1"/>
          </a:gradFill>
          <a:ln w="9525">
            <a:noFill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3" name="Line 212"/>
          <p:cNvSpPr>
            <a:spLocks noChangeShapeType="1"/>
          </p:cNvSpPr>
          <p:nvPr/>
        </p:nvSpPr>
        <p:spPr bwMode="auto">
          <a:xfrm flipV="1">
            <a:off x="7572088" y="4823806"/>
            <a:ext cx="92646" cy="15661"/>
          </a:xfrm>
          <a:prstGeom prst="line">
            <a:avLst/>
          </a:prstGeom>
          <a:noFill/>
          <a:ln w="3175">
            <a:solidFill>
              <a:srgbClr val="5F5F5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4" name="Group 150"/>
          <p:cNvGrpSpPr>
            <a:grpSpLocks/>
          </p:cNvGrpSpPr>
          <p:nvPr/>
        </p:nvGrpSpPr>
        <p:grpSpPr bwMode="auto">
          <a:xfrm>
            <a:off x="7483357" y="4390892"/>
            <a:ext cx="270109" cy="260643"/>
            <a:chOff x="685" y="3115"/>
            <a:chExt cx="207" cy="233"/>
          </a:xfrm>
        </p:grpSpPr>
        <p:sp>
          <p:nvSpPr>
            <p:cNvPr id="265" name="Freeform 215"/>
            <p:cNvSpPr>
              <a:spLocks/>
            </p:cNvSpPr>
            <p:nvPr/>
          </p:nvSpPr>
          <p:spPr bwMode="auto">
            <a:xfrm flipH="1">
              <a:off x="686" y="3115"/>
              <a:ext cx="206" cy="30"/>
            </a:xfrm>
            <a:custGeom>
              <a:avLst/>
              <a:gdLst>
                <a:gd name="T0" fmla="*/ 1205 w 1205"/>
                <a:gd name="T1" fmla="*/ 151 h 178"/>
                <a:gd name="T2" fmla="*/ 964 w 1205"/>
                <a:gd name="T3" fmla="*/ 178 h 178"/>
                <a:gd name="T4" fmla="*/ 0 w 1205"/>
                <a:gd name="T5" fmla="*/ 0 h 178"/>
                <a:gd name="T6" fmla="*/ 1205 w 1205"/>
                <a:gd name="T7" fmla="*/ 151 h 17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5"/>
                <a:gd name="T13" fmla="*/ 0 h 178"/>
                <a:gd name="T14" fmla="*/ 1205 w 1205"/>
                <a:gd name="T15" fmla="*/ 178 h 17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5" h="178">
                  <a:moveTo>
                    <a:pt x="1205" y="151"/>
                  </a:moveTo>
                  <a:lnTo>
                    <a:pt x="964" y="178"/>
                  </a:lnTo>
                  <a:lnTo>
                    <a:pt x="0" y="0"/>
                  </a:lnTo>
                  <a:lnTo>
                    <a:pt x="1205" y="151"/>
                  </a:lnTo>
                  <a:close/>
                </a:path>
              </a:pathLst>
            </a:custGeom>
            <a:solidFill>
              <a:srgbClr val="EAEAEA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6" name="Freeform 216"/>
            <p:cNvSpPr>
              <a:spLocks/>
            </p:cNvSpPr>
            <p:nvPr/>
          </p:nvSpPr>
          <p:spPr bwMode="auto">
            <a:xfrm flipH="1">
              <a:off x="685" y="3141"/>
              <a:ext cx="69" cy="207"/>
            </a:xfrm>
            <a:custGeom>
              <a:avLst/>
              <a:gdLst>
                <a:gd name="T0" fmla="*/ 405 w 405"/>
                <a:gd name="T1" fmla="*/ 0 h 1241"/>
                <a:gd name="T2" fmla="*/ 389 w 405"/>
                <a:gd name="T3" fmla="*/ 1000 h 1241"/>
                <a:gd name="T4" fmla="*/ 133 w 405"/>
                <a:gd name="T5" fmla="*/ 1241 h 1241"/>
                <a:gd name="T6" fmla="*/ 0 w 405"/>
                <a:gd name="T7" fmla="*/ 13 h 1241"/>
                <a:gd name="T8" fmla="*/ 189 w 405"/>
                <a:gd name="T9" fmla="*/ 24 h 1241"/>
                <a:gd name="T10" fmla="*/ 405 w 405"/>
                <a:gd name="T11" fmla="*/ 0 h 12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5"/>
                <a:gd name="T19" fmla="*/ 0 h 1241"/>
                <a:gd name="T20" fmla="*/ 405 w 405"/>
                <a:gd name="T21" fmla="*/ 1241 h 12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5" h="1241">
                  <a:moveTo>
                    <a:pt x="405" y="0"/>
                  </a:moveTo>
                  <a:lnTo>
                    <a:pt x="389" y="1000"/>
                  </a:lnTo>
                  <a:lnTo>
                    <a:pt x="133" y="1241"/>
                  </a:lnTo>
                  <a:lnTo>
                    <a:pt x="0" y="13"/>
                  </a:lnTo>
                  <a:lnTo>
                    <a:pt x="189" y="24"/>
                  </a:lnTo>
                  <a:lnTo>
                    <a:pt x="405" y="0"/>
                  </a:lnTo>
                  <a:close/>
                </a:path>
              </a:pathLst>
            </a:custGeom>
            <a:gradFill rotWithShape="1">
              <a:gsLst>
                <a:gs pos="0">
                  <a:srgbClr val="CCCCCC"/>
                </a:gs>
                <a:gs pos="100000">
                  <a:srgbClr val="969696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7" name="Oval 217"/>
          <p:cNvSpPr>
            <a:spLocks noChangeArrowheads="1"/>
          </p:cNvSpPr>
          <p:nvPr/>
        </p:nvSpPr>
        <p:spPr bwMode="auto">
          <a:xfrm>
            <a:off x="7552514" y="4671669"/>
            <a:ext cx="245317" cy="66000"/>
          </a:xfrm>
          <a:prstGeom prst="ellipse">
            <a:avLst/>
          </a:prstGeom>
          <a:solidFill>
            <a:srgbClr val="969696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8" name="Oval 218"/>
          <p:cNvSpPr>
            <a:spLocks noChangeArrowheads="1"/>
          </p:cNvSpPr>
          <p:nvPr/>
        </p:nvSpPr>
        <p:spPr bwMode="auto">
          <a:xfrm>
            <a:off x="7552514" y="4667196"/>
            <a:ext cx="245317" cy="64881"/>
          </a:xfrm>
          <a:prstGeom prst="ellipse">
            <a:avLst/>
          </a:prstGeom>
          <a:gradFill rotWithShape="1">
            <a:gsLst>
              <a:gs pos="0">
                <a:srgbClr val="C0C0C0"/>
              </a:gs>
              <a:gs pos="100000">
                <a:srgbClr val="EAEAEA"/>
              </a:gs>
            </a:gsLst>
            <a:lin ang="27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9" name="Freeform 219"/>
          <p:cNvSpPr>
            <a:spLocks/>
          </p:cNvSpPr>
          <p:nvPr/>
        </p:nvSpPr>
        <p:spPr bwMode="auto">
          <a:xfrm flipH="1">
            <a:off x="7536855" y="4351739"/>
            <a:ext cx="358842" cy="360203"/>
          </a:xfrm>
          <a:custGeom>
            <a:avLst/>
            <a:gdLst>
              <a:gd name="T0" fmla="*/ 1602 w 1602"/>
              <a:gd name="T1" fmla="*/ 204 h 1734"/>
              <a:gd name="T2" fmla="*/ 5 w 1602"/>
              <a:gd name="T3" fmla="*/ 0 h 1734"/>
              <a:gd name="T4" fmla="*/ 0 w 1602"/>
              <a:gd name="T5" fmla="*/ 1488 h 1734"/>
              <a:gd name="T6" fmla="*/ 1597 w 1602"/>
              <a:gd name="T7" fmla="*/ 1734 h 1734"/>
              <a:gd name="T8" fmla="*/ 1602 w 1602"/>
              <a:gd name="T9" fmla="*/ 204 h 17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2"/>
              <a:gd name="T16" fmla="*/ 0 h 1734"/>
              <a:gd name="T17" fmla="*/ 1602 w 1602"/>
              <a:gd name="T18" fmla="*/ 1734 h 17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2" h="1734">
                <a:moveTo>
                  <a:pt x="1602" y="204"/>
                </a:moveTo>
                <a:lnTo>
                  <a:pt x="5" y="0"/>
                </a:lnTo>
                <a:lnTo>
                  <a:pt x="0" y="1488"/>
                </a:lnTo>
                <a:lnTo>
                  <a:pt x="1597" y="1734"/>
                </a:lnTo>
                <a:lnTo>
                  <a:pt x="1602" y="204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0" name="Freeform 220"/>
          <p:cNvSpPr>
            <a:spLocks/>
          </p:cNvSpPr>
          <p:nvPr/>
        </p:nvSpPr>
        <p:spPr bwMode="auto">
          <a:xfrm flipH="1">
            <a:off x="7585136" y="4643705"/>
            <a:ext cx="294902" cy="68237"/>
          </a:xfrm>
          <a:custGeom>
            <a:avLst/>
            <a:gdLst>
              <a:gd name="T0" fmla="*/ 1327 w 1330"/>
              <a:gd name="T1" fmla="*/ 200 h 330"/>
              <a:gd name="T2" fmla="*/ 0 w 1330"/>
              <a:gd name="T3" fmla="*/ 0 h 330"/>
              <a:gd name="T4" fmla="*/ 0 w 1330"/>
              <a:gd name="T5" fmla="*/ 115 h 330"/>
              <a:gd name="T6" fmla="*/ 1330 w 1330"/>
              <a:gd name="T7" fmla="*/ 330 h 330"/>
              <a:gd name="T8" fmla="*/ 1327 w 1330"/>
              <a:gd name="T9" fmla="*/ 200 h 3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0"/>
              <a:gd name="T16" fmla="*/ 0 h 330"/>
              <a:gd name="T17" fmla="*/ 1330 w 1330"/>
              <a:gd name="T18" fmla="*/ 330 h 3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0" h="330">
                <a:moveTo>
                  <a:pt x="1327" y="200"/>
                </a:moveTo>
                <a:lnTo>
                  <a:pt x="0" y="0"/>
                </a:lnTo>
                <a:lnTo>
                  <a:pt x="0" y="115"/>
                </a:lnTo>
                <a:lnTo>
                  <a:pt x="1330" y="330"/>
                </a:lnTo>
                <a:lnTo>
                  <a:pt x="1327" y="200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1" name="Freeform 221"/>
          <p:cNvSpPr>
            <a:spLocks/>
          </p:cNvSpPr>
          <p:nvPr/>
        </p:nvSpPr>
        <p:spPr bwMode="auto">
          <a:xfrm flipH="1">
            <a:off x="7526418" y="4393127"/>
            <a:ext cx="13049" cy="318812"/>
          </a:xfrm>
          <a:custGeom>
            <a:avLst/>
            <a:gdLst>
              <a:gd name="T0" fmla="*/ 4 w 56"/>
              <a:gd name="T1" fmla="*/ 16 h 1536"/>
              <a:gd name="T2" fmla="*/ 56 w 56"/>
              <a:gd name="T3" fmla="*/ 0 h 1536"/>
              <a:gd name="T4" fmla="*/ 46 w 56"/>
              <a:gd name="T5" fmla="*/ 1513 h 1536"/>
              <a:gd name="T6" fmla="*/ 0 w 56"/>
              <a:gd name="T7" fmla="*/ 1536 h 1536"/>
              <a:gd name="T8" fmla="*/ 4 w 56"/>
              <a:gd name="T9" fmla="*/ 16 h 1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"/>
              <a:gd name="T16" fmla="*/ 0 h 1536"/>
              <a:gd name="T17" fmla="*/ 56 w 56"/>
              <a:gd name="T18" fmla="*/ 1536 h 1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" h="1536">
                <a:moveTo>
                  <a:pt x="4" y="16"/>
                </a:moveTo>
                <a:lnTo>
                  <a:pt x="56" y="0"/>
                </a:lnTo>
                <a:lnTo>
                  <a:pt x="46" y="1513"/>
                </a:lnTo>
                <a:lnTo>
                  <a:pt x="0" y="1536"/>
                </a:lnTo>
                <a:lnTo>
                  <a:pt x="4" y="16"/>
                </a:lnTo>
                <a:close/>
              </a:path>
            </a:pathLst>
          </a:custGeom>
          <a:gradFill rotWithShape="1">
            <a:gsLst>
              <a:gs pos="0">
                <a:srgbClr val="777777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2" name="Oval 222"/>
          <p:cNvSpPr>
            <a:spLocks noChangeArrowheads="1"/>
          </p:cNvSpPr>
          <p:nvPr/>
        </p:nvSpPr>
        <p:spPr bwMode="auto">
          <a:xfrm>
            <a:off x="7853942" y="4649298"/>
            <a:ext cx="10439" cy="19017"/>
          </a:xfrm>
          <a:prstGeom prst="ellipse">
            <a:avLst/>
          </a:prstGeom>
          <a:solidFill>
            <a:srgbClr val="777777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3" name="Oval 223"/>
          <p:cNvSpPr>
            <a:spLocks noChangeArrowheads="1"/>
          </p:cNvSpPr>
          <p:nvPr/>
        </p:nvSpPr>
        <p:spPr bwMode="auto">
          <a:xfrm>
            <a:off x="7834368" y="4653772"/>
            <a:ext cx="9135" cy="15661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4" name="Oval 224"/>
          <p:cNvSpPr>
            <a:spLocks noChangeArrowheads="1"/>
          </p:cNvSpPr>
          <p:nvPr/>
        </p:nvSpPr>
        <p:spPr bwMode="auto">
          <a:xfrm>
            <a:off x="7766514" y="4668313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5" name="Oval 225"/>
          <p:cNvSpPr>
            <a:spLocks noChangeArrowheads="1"/>
          </p:cNvSpPr>
          <p:nvPr/>
        </p:nvSpPr>
        <p:spPr bwMode="auto">
          <a:xfrm>
            <a:off x="7745637" y="4671671"/>
            <a:ext cx="10439" cy="12305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" name="Oval 226"/>
          <p:cNvSpPr>
            <a:spLocks noChangeArrowheads="1"/>
          </p:cNvSpPr>
          <p:nvPr/>
        </p:nvSpPr>
        <p:spPr bwMode="auto">
          <a:xfrm>
            <a:off x="7722148" y="4675025"/>
            <a:ext cx="11744" cy="11186"/>
          </a:xfrm>
          <a:prstGeom prst="ellipse">
            <a:avLst/>
          </a:prstGeom>
          <a:solidFill>
            <a:srgbClr val="C0C0C0"/>
          </a:solidFill>
          <a:ln w="9525">
            <a:solidFill>
              <a:srgbClr val="969696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600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7" name="Freeform 227"/>
          <p:cNvSpPr>
            <a:spLocks/>
          </p:cNvSpPr>
          <p:nvPr/>
        </p:nvSpPr>
        <p:spPr bwMode="auto">
          <a:xfrm flipH="1">
            <a:off x="7571221" y="4377746"/>
            <a:ext cx="297512" cy="283017"/>
          </a:xfrm>
          <a:custGeom>
            <a:avLst/>
            <a:gdLst>
              <a:gd name="T0" fmla="*/ 1330 w 1345"/>
              <a:gd name="T1" fmla="*/ 167 h 1366"/>
              <a:gd name="T2" fmla="*/ 0 w 1345"/>
              <a:gd name="T3" fmla="*/ 0 h 1366"/>
              <a:gd name="T4" fmla="*/ 0 w 1345"/>
              <a:gd name="T5" fmla="*/ 1157 h 1366"/>
              <a:gd name="T6" fmla="*/ 1345 w 1345"/>
              <a:gd name="T7" fmla="*/ 1366 h 1366"/>
              <a:gd name="T8" fmla="*/ 1330 w 1345"/>
              <a:gd name="T9" fmla="*/ 167 h 13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45"/>
              <a:gd name="T16" fmla="*/ 0 h 1366"/>
              <a:gd name="T17" fmla="*/ 1345 w 1345"/>
              <a:gd name="T18" fmla="*/ 1366 h 136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45" h="1366">
                <a:moveTo>
                  <a:pt x="1330" y="167"/>
                </a:moveTo>
                <a:lnTo>
                  <a:pt x="0" y="0"/>
                </a:lnTo>
                <a:lnTo>
                  <a:pt x="0" y="1157"/>
                </a:lnTo>
                <a:lnTo>
                  <a:pt x="1345" y="1366"/>
                </a:lnTo>
                <a:lnTo>
                  <a:pt x="1330" y="167"/>
                </a:lnTo>
                <a:close/>
              </a:path>
            </a:pathLst>
          </a:custGeom>
          <a:gradFill rotWithShape="1">
            <a:gsLst>
              <a:gs pos="0">
                <a:srgbClr val="C0C0C0"/>
              </a:gs>
              <a:gs pos="100000">
                <a:srgbClr val="4D4D4D"/>
              </a:gs>
            </a:gsLst>
            <a:lin ang="5400000" scaled="1"/>
          </a:gradFill>
          <a:ln w="9525">
            <a:solidFill>
              <a:srgbClr val="969696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ko-KR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ko-KR" altLang="en-US" sz="16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9" name="직사각형 278"/>
          <p:cNvSpPr/>
          <p:nvPr/>
        </p:nvSpPr>
        <p:spPr bwMode="auto">
          <a:xfrm>
            <a:off x="3189431" y="2813590"/>
            <a:ext cx="1769527" cy="1036261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3278689" y="2496808"/>
            <a:ext cx="1702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3278689" y="2879090"/>
            <a:ext cx="1680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출구번호</a:t>
            </a:r>
            <a:endParaRPr lang="en-US" altLang="ko-KR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A.M           1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B.M           2</a:t>
            </a:r>
          </a:p>
          <a:p>
            <a:pPr algn="just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C.M           3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56750" y="370186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6283901" y="3600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5805072" y="274100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직사각형 283"/>
          <p:cNvSpPr/>
          <p:nvPr/>
        </p:nvSpPr>
        <p:spPr bwMode="auto">
          <a:xfrm>
            <a:off x="6641664" y="477071"/>
            <a:ext cx="2274496" cy="1042342"/>
          </a:xfrm>
          <a:prstGeom prst="rec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95" fontAlgn="base" latinLnBrk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7140799" y="197823"/>
            <a:ext cx="1246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Table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822246" y="504676"/>
            <a:ext cx="19479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       출구번호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       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192.168.2.0       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ko-K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192.168.3.0       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5509516" y="17077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8" name="표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59897"/>
              </p:ext>
            </p:extLst>
          </p:nvPr>
        </p:nvGraphicFramePr>
        <p:xfrm>
          <a:off x="666296" y="5966496"/>
          <a:ext cx="479717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96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887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78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596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192.168.5.10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R.M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89" name="TextBox 288"/>
          <p:cNvSpPr txBox="1"/>
          <p:nvPr/>
        </p:nvSpPr>
        <p:spPr>
          <a:xfrm>
            <a:off x="983846" y="628919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     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endParaRPr lang="ko-KR" altLang="en-US" sz="1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3436841" y="6289198"/>
            <a:ext cx="2307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   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endParaRPr lang="ko-KR" altLang="en-US" sz="1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4942849" y="119043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700629" y="832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927846" y="6390041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915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51361" y="490315"/>
            <a:ext cx="7886700" cy="91857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3708" y="1713116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내부망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</a:t>
            </a:r>
            <a:endParaRPr lang="en-US" altLang="ko-KR" sz="2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외부망</a:t>
            </a:r>
            <a:r>
              <a:rPr lang="ko-KR" altLang="en-US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2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트래픽</a:t>
            </a:r>
            <a:r>
              <a:rPr lang="ko-KR" altLang="en-US" sz="2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흐름 </a:t>
            </a:r>
            <a:endParaRPr lang="en-US" altLang="ko-KR" sz="2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0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988393" y="355336"/>
            <a:ext cx="7886700" cy="701675"/>
          </a:xfrm>
        </p:spPr>
        <p:txBody>
          <a:bodyPr>
            <a:normAutofit/>
          </a:bodyPr>
          <a:lstStyle/>
          <a:p>
            <a:pPr algn="l"/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흐름</a:t>
            </a:r>
            <a:endParaRPr lang="ko-KR" altLang="en-US" sz="24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1246062" y="1057010"/>
            <a:ext cx="10593050" cy="554355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800" u="sng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</a:t>
            </a:r>
            <a:r>
              <a:rPr lang="ko-KR" altLang="en-US" sz="1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 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마스크를 이용하여 수신지가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00" b="1" u="sng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 </a:t>
            </a:r>
            <a:r>
              <a:rPr lang="en-US" altLang="ko-KR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800" u="sng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800" u="sng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 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수신지로 트래픽 전송 </a:t>
            </a: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8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23070" y="2852614"/>
            <a:ext cx="5818095" cy="1488736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585" y="1671422"/>
            <a:ext cx="1279052" cy="15533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885" y="3935330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00586" y="2159482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41166" y="413265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682019" y="2386350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69167"/>
              </p:ext>
            </p:extLst>
          </p:nvPr>
        </p:nvGraphicFramePr>
        <p:xfrm>
          <a:off x="3464399" y="5605334"/>
          <a:ext cx="8418771" cy="3743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412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553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6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25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6937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408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4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092259" y="5268898"/>
            <a:ext cx="8348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063" y="1984088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pPr algn="r"/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77444" y="3558673"/>
            <a:ext cx="2258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 sz="2000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3092259" y="5599007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8016485" y="966172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49260" y="1353286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148067" y="1645534"/>
            <a:ext cx="11480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9982200" y="3543305"/>
            <a:ext cx="1900970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9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93238" y="2358339"/>
            <a:ext cx="5961047" cy="1473925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96" y="1324584"/>
            <a:ext cx="1477785" cy="17946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08" y="3350421"/>
            <a:ext cx="1233642" cy="9924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81872" y="2240464"/>
            <a:ext cx="178689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8.8.8.8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7981" y="1660827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47757" y="3401520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752187" y="1892075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165624"/>
              </p:ext>
            </p:extLst>
          </p:nvPr>
        </p:nvGraphicFramePr>
        <p:xfrm>
          <a:off x="4582317" y="4902953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465792" y="4665222"/>
            <a:ext cx="6688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3853" y="1665207"/>
            <a:ext cx="20132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IP 192.168.1.20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599" y="310138"/>
            <a:ext cx="550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➊ DNS</a:t>
            </a:r>
            <a:r>
              <a:rPr lang="ko-KR" altLang="en-US" sz="24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를 이용하여 </a:t>
            </a:r>
            <a:r>
              <a:rPr lang="ko-KR" altLang="en-US" sz="2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수신지 </a:t>
            </a:r>
            <a:r>
              <a:rPr lang="en-US" altLang="ko-KR" sz="24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24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주소 조회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268608" y="5537180"/>
            <a:ext cx="5541098" cy="1131079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txBody>
          <a:bodyPr wrap="square">
            <a:spAutoFit/>
          </a:bodyPr>
          <a:lstStyle/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ⓐ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ⓑ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(\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500" b="1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500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625475" indent="-625475"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ⓒ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 Request/Response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5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1500"/>
          </a:p>
        </p:txBody>
      </p:sp>
      <p:cxnSp>
        <p:nvCxnSpPr>
          <p:cNvPr id="32" name="직선 화살표 연결선 31"/>
          <p:cNvCxnSpPr/>
          <p:nvPr/>
        </p:nvCxnSpPr>
        <p:spPr>
          <a:xfrm flipH="1" flipV="1">
            <a:off x="8331061" y="5291479"/>
            <a:ext cx="16507" cy="245700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91916" y="3803488"/>
            <a:ext cx="20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http://www.test.com</a:t>
            </a:r>
            <a:endParaRPr lang="ko-KR" altLang="en-US">
              <a:solidFill>
                <a:srgbClr val="3399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오른쪽 화살표 39"/>
          <p:cNvSpPr/>
          <p:nvPr/>
        </p:nvSpPr>
        <p:spPr>
          <a:xfrm flipH="1">
            <a:off x="4165374" y="4865248"/>
            <a:ext cx="358680" cy="3352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구름 40"/>
          <p:cNvSpPr/>
          <p:nvPr/>
        </p:nvSpPr>
        <p:spPr>
          <a:xfrm>
            <a:off x="9387346" y="297050"/>
            <a:ext cx="2422360" cy="1521165"/>
          </a:xfrm>
          <a:prstGeom prst="cloud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69051" y="626690"/>
            <a:ext cx="796548" cy="98460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0467858" y="918939"/>
            <a:ext cx="1148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server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8.8.8.8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24792" y="4665221"/>
            <a:ext cx="1021012" cy="617680"/>
          </a:xfrm>
          <a:prstGeom prst="rect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>
          <a:xfrm>
            <a:off x="369975" y="6384331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074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70781" y="1821785"/>
            <a:ext cx="5818095" cy="1227139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453" y="837569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377" y="2559434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55284" y="1453889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22658" y="275675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468085" y="153556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001835"/>
              </p:ext>
            </p:extLst>
          </p:nvPr>
        </p:nvGraphicFramePr>
        <p:xfrm>
          <a:off x="3496054" y="3991500"/>
          <a:ext cx="691404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2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205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309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50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47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8548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59391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496054" y="4256605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4314" y="1195493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6285" y="264122"/>
            <a:ext cx="9158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송신지의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ko-KR" altLang="en-US" sz="2400" b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22395" y="5050950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4485391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54752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108" y="5050950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986105" y="5630452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5466" y="56304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494997" y="4905620"/>
            <a:ext cx="2987756" cy="1630229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9409870" y="463278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922613" y="5230911"/>
            <a:ext cx="688975" cy="745366"/>
            <a:chOff x="809159" y="4814047"/>
            <a:chExt cx="688975" cy="745367"/>
          </a:xfrm>
        </p:grpSpPr>
        <p:sp>
          <p:nvSpPr>
            <p:cNvPr id="30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70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83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4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7895754" y="5951877"/>
            <a:ext cx="824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590278" y="602893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84859" y="5033446"/>
            <a:ext cx="946084" cy="1032299"/>
          </a:xfrm>
          <a:prstGeom prst="rect">
            <a:avLst/>
          </a:prstGeom>
        </p:spPr>
      </p:pic>
      <p:sp>
        <p:nvSpPr>
          <p:cNvPr id="88" name="직사각형 87"/>
          <p:cNvSpPr/>
          <p:nvPr/>
        </p:nvSpPr>
        <p:spPr>
          <a:xfrm>
            <a:off x="5808258" y="3854682"/>
            <a:ext cx="2043309" cy="67892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15141" y="6106964"/>
            <a:ext cx="57240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동일한 경우 </a:t>
            </a:r>
            <a:endParaRPr lang="ko-KR" altLang="en-US" sz="140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536245" y="6517168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10005776" y="2297638"/>
            <a:ext cx="1900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192.168.1.10</a:t>
            </a:r>
            <a:endParaRPr lang="en-US" altLang="ko-KR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192.168.1.1</a:t>
            </a:r>
          </a:p>
          <a:p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5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3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80650" y="449257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1) 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</a:t>
            </a:r>
            <a:endParaRPr lang="ko-KR" altLang="en-US" sz="32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38329" y="1774820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Address(2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Address(3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number(4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FQDN(7</a:t>
            </a:r>
            <a:r>
              <a:rPr lang="ko-KR" altLang="en-US" sz="24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계층 주소</a:t>
            </a:r>
            <a:r>
              <a:rPr lang="en-US" altLang="ko-KR" sz="2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24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6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100152" y="2554775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20" y="1297899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566" y="3371083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94587" y="3511462"/>
            <a:ext cx="149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15622" y="1688400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05928" y="3480684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97456" y="2268559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50264"/>
              </p:ext>
            </p:extLst>
          </p:nvPr>
        </p:nvGraphicFramePr>
        <p:xfrm>
          <a:off x="2848652" y="5294376"/>
          <a:ext cx="8544773" cy="422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17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848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740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978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97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7640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259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5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altLang="ko-KR" sz="15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www.test.com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3268525" y="5011555"/>
            <a:ext cx="787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</a:t>
            </a:r>
            <a:r>
              <a:rPr lang="ko-KR" altLang="en-US" sz="1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26176" y="2980090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344" y="435738"/>
            <a:ext cx="592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4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647682" y="2521071"/>
            <a:ext cx="1667640" cy="7693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764962" y="2523441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848650" y="6016238"/>
            <a:ext cx="3582344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sz="15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r>
              <a:rPr lang="en-US" altLang="ko-KR" sz="15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en-US" altLang="ko-KR" sz="15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48650" y="4976408"/>
            <a:ext cx="1503894" cy="74878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929260" y="6057439"/>
            <a:ext cx="3591799" cy="417766"/>
          </a:xfrm>
          <a:prstGeom prst="rect">
            <a:avLst/>
          </a:prstGeom>
          <a:noFill/>
          <a:ln w="158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endCxn id="20" idx="2"/>
          </p:cNvCxnSpPr>
          <p:nvPr/>
        </p:nvCxnSpPr>
        <p:spPr>
          <a:xfrm flipV="1">
            <a:off x="3496726" y="5725194"/>
            <a:ext cx="103871" cy="34047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642362" y="2152470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–a</a:t>
            </a: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6513" y="2824151"/>
            <a:ext cx="3337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endParaRPr lang="ko-KR" altLang="en-US" sz="1200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>
          <a:xfrm>
            <a:off x="9160565" y="6318497"/>
            <a:ext cx="27432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120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038724" y="295395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592" y="169707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348" y="3770261"/>
            <a:ext cx="1474519" cy="11862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28389" y="3914794"/>
            <a:ext cx="1495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4194" y="208757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82720" y="3877027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36028" y="2667737"/>
            <a:ext cx="1495425" cy="742950"/>
            <a:chOff x="2610322" y="5109168"/>
            <a:chExt cx="1495425" cy="742950"/>
          </a:xfrm>
        </p:grpSpPr>
        <p:sp>
          <p:nvSpPr>
            <p:cNvPr id="9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81136"/>
              </p:ext>
            </p:extLst>
          </p:nvPr>
        </p:nvGraphicFramePr>
        <p:xfrm>
          <a:off x="2425742" y="5535755"/>
          <a:ext cx="8930639" cy="3887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00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4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16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53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950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791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880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887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1111.2222.2222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930086" y="5255473"/>
            <a:ext cx="8146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4325" y="2122956"/>
            <a:ext cx="15557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www.test.co.kr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192.168.1.20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556" y="503311"/>
            <a:ext cx="5920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수신자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424688" y="5232412"/>
            <a:ext cx="1573820" cy="683973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6359931" y="3361315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Fa0/1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820732" y="293815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Fa0/2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자유형 37"/>
          <p:cNvSpPr/>
          <p:nvPr/>
        </p:nvSpPr>
        <p:spPr>
          <a:xfrm>
            <a:off x="6300579" y="3466407"/>
            <a:ext cx="2327564" cy="798022"/>
          </a:xfrm>
          <a:custGeom>
            <a:avLst/>
            <a:gdLst>
              <a:gd name="connsiteX0" fmla="*/ 2327564 w 2327564"/>
              <a:gd name="connsiteY0" fmla="*/ 789709 h 798022"/>
              <a:gd name="connsiteX1" fmla="*/ 8313 w 2327564"/>
              <a:gd name="connsiteY1" fmla="*/ 798022 h 798022"/>
              <a:gd name="connsiteX2" fmla="*/ 0 w 2327564"/>
              <a:gd name="connsiteY2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7564" h="798022">
                <a:moveTo>
                  <a:pt x="2327564" y="789709"/>
                </a:moveTo>
                <a:lnTo>
                  <a:pt x="8313" y="798022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880214" y="3222837"/>
            <a:ext cx="2891418" cy="446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8521592" y="2954863"/>
            <a:ext cx="1595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977266" y="3287621"/>
            <a:ext cx="2675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192.168.1.20  1111.2222.2222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653526" y="3173169"/>
            <a:ext cx="348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6831452" y="3822461"/>
            <a:ext cx="2520528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Request/Reply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47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9336" y="333468"/>
            <a:ext cx="7886700" cy="701674"/>
          </a:xfrm>
        </p:spPr>
        <p:txBody>
          <a:bodyPr>
            <a:normAutofit/>
          </a:bodyPr>
          <a:lstStyle/>
          <a:p>
            <a:r>
              <a:rPr lang="ko-KR" altLang="en-US" sz="2800" b="1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</a:t>
            </a:r>
            <a:r>
              <a:rPr lang="ko-KR" altLang="en-US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흐름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9336" y="1256449"/>
            <a:ext cx="10716696" cy="50999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조회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조회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c:\&gt; ipconfig /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displaydns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Hosts.txt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파일 조회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windows\system32\drivers\</a:t>
            </a:r>
            <a:r>
              <a:rPr lang="en-US" altLang="ko-KR" sz="17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etc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\hosts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DNS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이용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마스크를 이용하여 수신지가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존재하는지 확인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b="1" u="sng" dirty="0" err="1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GateWay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700" b="1" u="sng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700" b="1" u="sng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b="1" u="sng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</a:t>
            </a:r>
            <a:endParaRPr lang="en-US" altLang="ko-KR" sz="1700" b="1" u="sng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캐쉬 조회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Request/Reply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방법으로 수신지로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8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067803" y="2833497"/>
            <a:ext cx="5681815" cy="1471403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231" y="1602300"/>
            <a:ext cx="1476410" cy="17929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18" y="3916212"/>
            <a:ext cx="1588599" cy="12779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8569" y="3786213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388" y="2098682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85899" y="4113532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304940"/>
              </p:ext>
            </p:extLst>
          </p:nvPr>
        </p:nvGraphicFramePr>
        <p:xfrm>
          <a:off x="2315735" y="5648426"/>
          <a:ext cx="885139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716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54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781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39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30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836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85033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835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34303" y="5309942"/>
            <a:ext cx="841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936" y="341682"/>
            <a:ext cx="6529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➊ DNS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이용하여 수신지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7309651" y="6014827"/>
            <a:ext cx="0" cy="496531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122664" y="6276906"/>
            <a:ext cx="27432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43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5715413" y="2433205"/>
            <a:ext cx="1165169" cy="535478"/>
            <a:chOff x="4191412" y="2433205"/>
            <a:chExt cx="1165169" cy="535478"/>
          </a:xfrm>
        </p:grpSpPr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4196118" y="2443770"/>
              <a:ext cx="1160463" cy="524913"/>
            </a:xfrm>
            <a:prstGeom prst="can">
              <a:avLst>
                <a:gd name="adj" fmla="val 50000"/>
              </a:avLst>
            </a:prstGeom>
            <a:gradFill rotWithShape="1">
              <a:gsLst>
                <a:gs pos="0">
                  <a:srgbClr val="DDDDDD"/>
                </a:gs>
                <a:gs pos="50000">
                  <a:srgbClr val="DDDDDD">
                    <a:gamma/>
                    <a:tint val="9020"/>
                    <a:invGamma/>
                  </a:srgbClr>
                </a:gs>
                <a:gs pos="100000">
                  <a:srgbClr val="DDDDDD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4232630" y="2636889"/>
              <a:ext cx="1060450" cy="266707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777777"/>
                  </a:solidFill>
                  <a:latin typeface="Times New Roman" pitchFamily="18" charset="0"/>
                  <a:cs typeface="Times New Roman" pitchFamily="18" charset="0"/>
                </a:rPr>
                <a:t>ROUTER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4191412" y="2433205"/>
              <a:ext cx="1162050" cy="265644"/>
            </a:xfrm>
            <a:prstGeom prst="ellipse">
              <a:avLst/>
            </a:pr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33333"/>
                    <a:invGamma/>
                  </a:srgbClr>
                </a:gs>
              </a:gsLst>
              <a:lin ang="189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 rot="5400000">
              <a:off x="4817002" y="2205623"/>
              <a:ext cx="122196" cy="717550"/>
            </a:xfrm>
            <a:custGeom>
              <a:avLst/>
              <a:gdLst>
                <a:gd name="T0" fmla="*/ 321 w 21600"/>
                <a:gd name="T1" fmla="*/ 465 h 21600"/>
                <a:gd name="T2" fmla="*/ 161 w 21600"/>
                <a:gd name="T3" fmla="*/ 11727 h 21600"/>
                <a:gd name="T4" fmla="*/ 389 w 21600"/>
                <a:gd name="T5" fmla="*/ 3422 h 21600"/>
                <a:gd name="T6" fmla="*/ 1090 w 21600"/>
                <a:gd name="T7" fmla="*/ 7209 h 21600"/>
                <a:gd name="T8" fmla="*/ 896 w 21600"/>
                <a:gd name="T9" fmla="*/ 11062 h 21600"/>
                <a:gd name="T10" fmla="*/ 659 w 21600"/>
                <a:gd name="T11" fmla="*/ 7807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93 w 21600"/>
                <a:gd name="T19" fmla="*/ 3162 h 21600"/>
                <a:gd name="T20" fmla="*/ 18407 w 21600"/>
                <a:gd name="T21" fmla="*/ 1843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-5400000">
              <a:off x="4571500" y="2167222"/>
              <a:ext cx="120071" cy="731838"/>
            </a:xfrm>
            <a:custGeom>
              <a:avLst/>
              <a:gdLst>
                <a:gd name="T0" fmla="*/ 307 w 21600"/>
                <a:gd name="T1" fmla="*/ 474 h 21600"/>
                <a:gd name="T2" fmla="*/ 158 w 21600"/>
                <a:gd name="T3" fmla="*/ 12197 h 21600"/>
                <a:gd name="T4" fmla="*/ 374 w 21600"/>
                <a:gd name="T5" fmla="*/ 3558 h 21600"/>
                <a:gd name="T6" fmla="*/ 1055 w 21600"/>
                <a:gd name="T7" fmla="*/ 7488 h 21600"/>
                <a:gd name="T8" fmla="*/ 864 w 21600"/>
                <a:gd name="T9" fmla="*/ 11520 h 21600"/>
                <a:gd name="T10" fmla="*/ 639 w 21600"/>
                <a:gd name="T11" fmla="*/ 8132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250 w 21600"/>
                <a:gd name="T19" fmla="*/ 3142 h 21600"/>
                <a:gd name="T20" fmla="*/ 18350 w 21600"/>
                <a:gd name="T21" fmla="*/ 18458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7370" y="10242"/>
                  </a:moveTo>
                  <a:cubicBezTo>
                    <a:pt x="17080" y="6828"/>
                    <a:pt x="14225" y="4206"/>
                    <a:pt x="10800" y="4206"/>
                  </a:cubicBezTo>
                  <a:cubicBezTo>
                    <a:pt x="7158" y="4206"/>
                    <a:pt x="4206" y="7158"/>
                    <a:pt x="4206" y="10800"/>
                  </a:cubicBezTo>
                  <a:cubicBezTo>
                    <a:pt x="4205" y="12133"/>
                    <a:pt x="4610" y="13436"/>
                    <a:pt x="5366" y="14535"/>
                  </a:cubicBezTo>
                  <a:lnTo>
                    <a:pt x="1900" y="16918"/>
                  </a:lnTo>
                  <a:cubicBezTo>
                    <a:pt x="662" y="15117"/>
                    <a:pt x="0" y="12984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410" y="-1"/>
                    <a:pt x="21086" y="4295"/>
                    <a:pt x="21561" y="9886"/>
                  </a:cubicBezTo>
                  <a:lnTo>
                    <a:pt x="24251" y="9657"/>
                  </a:lnTo>
                  <a:lnTo>
                    <a:pt x="19871" y="14849"/>
                  </a:lnTo>
                  <a:lnTo>
                    <a:pt x="14680" y="10470"/>
                  </a:lnTo>
                  <a:lnTo>
                    <a:pt x="17370" y="1024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>
              <a:outerShdw dist="25400" dir="5400000" algn="ctr" rotWithShape="0">
                <a:srgbClr val="1C1C1C">
                  <a:alpha val="50000"/>
                </a:srgbClr>
              </a:outerShdw>
            </a:effectLst>
          </p:spPr>
          <p:txBody>
            <a:bodyPr rot="10800000" wrap="none" anchor="ctr"/>
            <a:lstStyle/>
            <a:p>
              <a:pPr>
                <a:defRPr/>
              </a:pPr>
              <a:endParaRPr lang="ko-KR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4292" y="1782764"/>
            <a:ext cx="2013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86856" y="3025952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32661" y="2287092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8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3300558" y="2231323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27" y="974447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154" y="2968973"/>
            <a:ext cx="1588599" cy="12779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1756" y="1395918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52435" y="3166293"/>
            <a:ext cx="826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48489"/>
              </p:ext>
            </p:extLst>
          </p:nvPr>
        </p:nvGraphicFramePr>
        <p:xfrm>
          <a:off x="2824465" y="4896289"/>
          <a:ext cx="8878823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24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85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28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778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526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950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4685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817019" y="4529627"/>
            <a:ext cx="8345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333" y="311919"/>
            <a:ext cx="777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➋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서브넷마스크를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이용하여 수신자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2400" b="1" dirty="0" err="1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확인 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815891" y="5657671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172.16. 2.10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633167" y="6270194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02528" y="6270195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172.16. 2.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6604" y="5657671"/>
            <a:ext cx="18069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5133881" y="6270194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603242" y="627019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자유형 2"/>
          <p:cNvSpPr/>
          <p:nvPr/>
        </p:nvSpPr>
        <p:spPr>
          <a:xfrm rot="10800000">
            <a:off x="6374638" y="5190657"/>
            <a:ext cx="1258529" cy="216309"/>
          </a:xfrm>
          <a:custGeom>
            <a:avLst/>
            <a:gdLst>
              <a:gd name="connsiteX0" fmla="*/ 9832 w 1258529"/>
              <a:gd name="connsiteY0" fmla="*/ 196645 h 216309"/>
              <a:gd name="connsiteX1" fmla="*/ 0 w 1258529"/>
              <a:gd name="connsiteY1" fmla="*/ 0 h 216309"/>
              <a:gd name="connsiteX2" fmla="*/ 1258529 w 1258529"/>
              <a:gd name="connsiteY2" fmla="*/ 9832 h 216309"/>
              <a:gd name="connsiteX3" fmla="*/ 1248696 w 1258529"/>
              <a:gd name="connsiteY3" fmla="*/ 216309 h 21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8529" h="216309">
                <a:moveTo>
                  <a:pt x="9832" y="196645"/>
                </a:moveTo>
                <a:lnTo>
                  <a:pt x="0" y="0"/>
                </a:lnTo>
                <a:lnTo>
                  <a:pt x="1258529" y="9832"/>
                </a:lnTo>
                <a:lnTo>
                  <a:pt x="1248696" y="21630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88" name="TextBox 87"/>
          <p:cNvSpPr txBox="1"/>
          <p:nvPr/>
        </p:nvSpPr>
        <p:spPr>
          <a:xfrm>
            <a:off x="312148" y="1260670"/>
            <a:ext cx="178689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 172.16.2.1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626601" y="2436071"/>
            <a:ext cx="18069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60299" y="1674793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AutoShape 20"/>
          <p:cNvSpPr>
            <a:spLocks noChangeArrowheads="1"/>
          </p:cNvSpPr>
          <p:nvPr/>
        </p:nvSpPr>
        <p:spPr bwMode="auto">
          <a:xfrm>
            <a:off x="6106027" y="192383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WordArt 21"/>
          <p:cNvSpPr>
            <a:spLocks noChangeArrowheads="1" noChangeShapeType="1" noTextEdit="1"/>
          </p:cNvSpPr>
          <p:nvPr/>
        </p:nvSpPr>
        <p:spPr bwMode="auto">
          <a:xfrm>
            <a:off x="6142538" y="211695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Oval 22"/>
          <p:cNvSpPr>
            <a:spLocks noChangeArrowheads="1"/>
          </p:cNvSpPr>
          <p:nvPr/>
        </p:nvSpPr>
        <p:spPr bwMode="auto">
          <a:xfrm>
            <a:off x="6101320" y="1913268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AutoShape 23"/>
          <p:cNvSpPr>
            <a:spLocks noChangeArrowheads="1"/>
          </p:cNvSpPr>
          <p:nvPr/>
        </p:nvSpPr>
        <p:spPr bwMode="auto">
          <a:xfrm rot="5400000">
            <a:off x="6726910" y="1685686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8" name="AutoShape 24"/>
          <p:cNvSpPr>
            <a:spLocks noChangeArrowheads="1"/>
          </p:cNvSpPr>
          <p:nvPr/>
        </p:nvSpPr>
        <p:spPr bwMode="auto">
          <a:xfrm rot="-5400000">
            <a:off x="6481409" y="1647285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30666" y="2749379"/>
            <a:ext cx="174201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4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121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5911786" y="2670401"/>
            <a:ext cx="5259081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37744" y="1236276"/>
            <a:ext cx="5565886" cy="2238444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자유형 23"/>
          <p:cNvSpPr/>
          <p:nvPr/>
        </p:nvSpPr>
        <p:spPr>
          <a:xfrm>
            <a:off x="2795258" y="2821474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26" y="1564598"/>
            <a:ext cx="1353042" cy="16431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352" y="3675560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30772" y="2114633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71437" y="3749440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26601" y="2210963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8161349" y="2919192"/>
            <a:ext cx="264457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486060" y="2632200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125501" y="3088119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85940" y="2330236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267408" y="2542154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3" name="WordArt 21"/>
          <p:cNvSpPr>
            <a:spLocks noChangeArrowheads="1" noChangeShapeType="1" noTextEdit="1"/>
          </p:cNvSpPr>
          <p:nvPr/>
        </p:nvSpPr>
        <p:spPr bwMode="auto">
          <a:xfrm>
            <a:off x="5309550" y="2716383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5268332" y="2512698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9" name="AutoShape 23"/>
          <p:cNvSpPr>
            <a:spLocks noChangeArrowheads="1"/>
          </p:cNvSpPr>
          <p:nvPr/>
        </p:nvSpPr>
        <p:spPr bwMode="auto">
          <a:xfrm rot="5400000">
            <a:off x="5893922" y="2285116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30" name="AutoShape 24"/>
          <p:cNvSpPr>
            <a:spLocks noChangeArrowheads="1"/>
          </p:cNvSpPr>
          <p:nvPr/>
        </p:nvSpPr>
        <p:spPr bwMode="auto">
          <a:xfrm rot="-5400000">
            <a:off x="5648421" y="2246715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25827" y="3771002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795257" y="3544188"/>
            <a:ext cx="5366092" cy="2127695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8161349" y="2953125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52279" y="1850910"/>
            <a:ext cx="406448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Gateway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테이블에서 조회</a:t>
            </a:r>
            <a:endParaRPr lang="ko-KR" altLang="en-US" sz="12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24540" y="398576"/>
            <a:ext cx="6510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➌ ARP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이용하여 </a:t>
            </a:r>
            <a:r>
              <a:rPr lang="ko-KR" altLang="en-US" sz="2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게이트웨이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조회 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90871"/>
              </p:ext>
            </p:extLst>
          </p:nvPr>
        </p:nvGraphicFramePr>
        <p:xfrm>
          <a:off x="1536191" y="5945966"/>
          <a:ext cx="104688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6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6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5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36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52999" y="5637115"/>
            <a:ext cx="921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8693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47868" y="445525"/>
            <a:ext cx="684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➍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Media Translation</a:t>
            </a:r>
            <a:r>
              <a:rPr lang="ko-KR" altLang="en-US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방법을 이용하여 데이터 전송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52538"/>
              </p:ext>
            </p:extLst>
          </p:nvPr>
        </p:nvGraphicFramePr>
        <p:xfrm>
          <a:off x="1536191" y="5945966"/>
          <a:ext cx="10468812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4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688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06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551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367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4134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01045">
                <a:tc>
                  <a:txBody>
                    <a:bodyPr/>
                    <a:lstStyle/>
                    <a:p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4444.5555.6666</a:t>
                      </a:r>
                      <a:endParaRPr lang="en-US" altLang="ko-KR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172.16.2.10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1752999" y="5637115"/>
            <a:ext cx="9217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1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231826" y="2654883"/>
            <a:ext cx="5259081" cy="2510244"/>
          </a:xfrm>
          <a:prstGeom prst="roundRect">
            <a:avLst>
              <a:gd name="adj" fmla="val 3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7784" y="1220758"/>
            <a:ext cx="5565886" cy="2238444"/>
          </a:xfrm>
          <a:prstGeom prst="roundRect">
            <a:avLst>
              <a:gd name="adj" fmla="val 312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자유형 36"/>
          <p:cNvSpPr/>
          <p:nvPr/>
        </p:nvSpPr>
        <p:spPr>
          <a:xfrm>
            <a:off x="3115298" y="280595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66" y="1549080"/>
            <a:ext cx="1353042" cy="164316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392" y="3660042"/>
            <a:ext cx="1304496" cy="104942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950812" y="2099115"/>
            <a:ext cx="721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91477" y="373392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6641" y="2195445"/>
            <a:ext cx="178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172.16.2.10</a:t>
            </a:r>
            <a:endParaRPr lang="en-US" altLang="ko-KR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255.255.255.0</a:t>
            </a:r>
          </a:p>
          <a:p>
            <a:r>
              <a:rPr lang="en-US" altLang="ko-KR" sz="1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1111.2222.2222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481389" y="2903674"/>
            <a:ext cx="264457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06100" y="2616682"/>
            <a:ext cx="1742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45541" y="3072601"/>
            <a:ext cx="1826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192.168.1.1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4444.5555.6666</a:t>
            </a:r>
          </a:p>
          <a:p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05980" y="2314718"/>
            <a:ext cx="180696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172.16.2.1</a:t>
            </a:r>
          </a:p>
          <a:p>
            <a:pPr algn="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7777.8888.9999</a:t>
            </a:r>
          </a:p>
          <a:p>
            <a:pPr algn="r"/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5587448" y="2526636"/>
            <a:ext cx="1160463" cy="524913"/>
          </a:xfrm>
          <a:prstGeom prst="can">
            <a:avLst>
              <a:gd name="adj" fmla="val 50000"/>
            </a:avLst>
          </a:prstGeom>
          <a:gradFill rotWithShape="1">
            <a:gsLst>
              <a:gs pos="0">
                <a:srgbClr val="DDDDDD"/>
              </a:gs>
              <a:gs pos="50000">
                <a:srgbClr val="DDDDDD">
                  <a:gamma/>
                  <a:tint val="9020"/>
                  <a:invGamma/>
                </a:srgbClr>
              </a:gs>
              <a:gs pos="100000">
                <a:srgbClr val="DDDDDD"/>
              </a:gs>
            </a:gsLst>
            <a:lin ang="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WordArt 21"/>
          <p:cNvSpPr>
            <a:spLocks noChangeArrowheads="1" noChangeShapeType="1" noTextEdit="1"/>
          </p:cNvSpPr>
          <p:nvPr/>
        </p:nvSpPr>
        <p:spPr bwMode="auto">
          <a:xfrm>
            <a:off x="5629590" y="2700865"/>
            <a:ext cx="1060450" cy="266707"/>
          </a:xfrm>
          <a:prstGeom prst="rect">
            <a:avLst/>
          </a:prstGeom>
        </p:spPr>
        <p:txBody>
          <a:bodyPr wrap="none" fromWordArt="1">
            <a:prstTxWarp prst="textCanDown">
              <a:avLst>
                <a:gd name="adj" fmla="val 33333"/>
              </a:avLst>
            </a:prstTxWarp>
          </a:bodyPr>
          <a:lstStyle/>
          <a:p>
            <a:pPr algn="ctr">
              <a:buNone/>
            </a:pPr>
            <a:r>
              <a:rPr lang="en-US" altLang="ko-KR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777777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  <a:endParaRPr lang="ko-KR" altLang="en-US" sz="1600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77777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Oval 22"/>
          <p:cNvSpPr>
            <a:spLocks noChangeArrowheads="1"/>
          </p:cNvSpPr>
          <p:nvPr/>
        </p:nvSpPr>
        <p:spPr bwMode="auto">
          <a:xfrm>
            <a:off x="5588372" y="2497180"/>
            <a:ext cx="1162050" cy="265644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EAEAEA">
                  <a:gamma/>
                  <a:tint val="33333"/>
                  <a:invGamma/>
                </a:srgbClr>
              </a:gs>
            </a:gsLst>
            <a:lin ang="18900000" scaled="1"/>
          </a:gradFill>
          <a:ln w="952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AutoShape 23"/>
          <p:cNvSpPr>
            <a:spLocks noChangeArrowheads="1"/>
          </p:cNvSpPr>
          <p:nvPr/>
        </p:nvSpPr>
        <p:spPr bwMode="auto">
          <a:xfrm rot="5400000">
            <a:off x="6213962" y="2269598"/>
            <a:ext cx="122196" cy="717550"/>
          </a:xfrm>
          <a:custGeom>
            <a:avLst/>
            <a:gdLst>
              <a:gd name="T0" fmla="*/ 321 w 21600"/>
              <a:gd name="T1" fmla="*/ 465 h 21600"/>
              <a:gd name="T2" fmla="*/ 161 w 21600"/>
              <a:gd name="T3" fmla="*/ 11727 h 21600"/>
              <a:gd name="T4" fmla="*/ 389 w 21600"/>
              <a:gd name="T5" fmla="*/ 3422 h 21600"/>
              <a:gd name="T6" fmla="*/ 1090 w 21600"/>
              <a:gd name="T7" fmla="*/ 7209 h 21600"/>
              <a:gd name="T8" fmla="*/ 896 w 21600"/>
              <a:gd name="T9" fmla="*/ 11062 h 21600"/>
              <a:gd name="T10" fmla="*/ 659 w 21600"/>
              <a:gd name="T11" fmla="*/ 7807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93 w 21600"/>
              <a:gd name="T19" fmla="*/ 3162 h 21600"/>
              <a:gd name="T20" fmla="*/ 18407 w 21600"/>
              <a:gd name="T21" fmla="*/ 1843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AutoShape 24"/>
          <p:cNvSpPr>
            <a:spLocks noChangeArrowheads="1"/>
          </p:cNvSpPr>
          <p:nvPr/>
        </p:nvSpPr>
        <p:spPr bwMode="auto">
          <a:xfrm rot="-5400000">
            <a:off x="5968461" y="2231197"/>
            <a:ext cx="120071" cy="731838"/>
          </a:xfrm>
          <a:custGeom>
            <a:avLst/>
            <a:gdLst>
              <a:gd name="T0" fmla="*/ 307 w 21600"/>
              <a:gd name="T1" fmla="*/ 474 h 21600"/>
              <a:gd name="T2" fmla="*/ 158 w 21600"/>
              <a:gd name="T3" fmla="*/ 12197 h 21600"/>
              <a:gd name="T4" fmla="*/ 374 w 21600"/>
              <a:gd name="T5" fmla="*/ 3558 h 21600"/>
              <a:gd name="T6" fmla="*/ 1055 w 21600"/>
              <a:gd name="T7" fmla="*/ 7488 h 21600"/>
              <a:gd name="T8" fmla="*/ 864 w 21600"/>
              <a:gd name="T9" fmla="*/ 11520 h 21600"/>
              <a:gd name="T10" fmla="*/ 639 w 21600"/>
              <a:gd name="T11" fmla="*/ 813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250 w 21600"/>
              <a:gd name="T19" fmla="*/ 3142 h 21600"/>
              <a:gd name="T20" fmla="*/ 18350 w 21600"/>
              <a:gd name="T21" fmla="*/ 18458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370" y="10242"/>
                </a:moveTo>
                <a:cubicBezTo>
                  <a:pt x="17080" y="6828"/>
                  <a:pt x="14225" y="4206"/>
                  <a:pt x="10800" y="4206"/>
                </a:cubicBezTo>
                <a:cubicBezTo>
                  <a:pt x="7158" y="4206"/>
                  <a:pt x="4206" y="7158"/>
                  <a:pt x="4206" y="10800"/>
                </a:cubicBezTo>
                <a:cubicBezTo>
                  <a:pt x="4205" y="12133"/>
                  <a:pt x="4610" y="13436"/>
                  <a:pt x="5366" y="14535"/>
                </a:cubicBezTo>
                <a:lnTo>
                  <a:pt x="1900" y="16918"/>
                </a:lnTo>
                <a:cubicBezTo>
                  <a:pt x="662" y="15117"/>
                  <a:pt x="0" y="1298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410" y="-1"/>
                  <a:pt x="21086" y="4295"/>
                  <a:pt x="21561" y="9886"/>
                </a:cubicBezTo>
                <a:lnTo>
                  <a:pt x="24251" y="9657"/>
                </a:lnTo>
                <a:lnTo>
                  <a:pt x="19871" y="14849"/>
                </a:lnTo>
                <a:lnTo>
                  <a:pt x="14680" y="10470"/>
                </a:lnTo>
                <a:lnTo>
                  <a:pt x="17370" y="1024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miter lim="800000"/>
            <a:headEnd/>
            <a:tailEnd/>
          </a:ln>
          <a:effectLst>
            <a:outerShdw dist="25400" dir="5400000" algn="ctr" rotWithShape="0">
              <a:srgbClr val="1C1C1C">
                <a:alpha val="50000"/>
              </a:srgb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ko-KR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45867" y="3755484"/>
            <a:ext cx="1628138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GW   192.168.1.1</a:t>
            </a:r>
          </a:p>
          <a:p>
            <a:r>
              <a:rPr lang="en-US" altLang="ko-KR" sz="13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MAC1111.2222.3333</a:t>
            </a:r>
            <a:endParaRPr lang="ko-KR" altLang="en-US" sz="13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3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8481389" y="2937607"/>
            <a:ext cx="24737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192.168.1.1     4444.5555.6666 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27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75386" y="412570"/>
            <a:ext cx="8189913" cy="841375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논리적 주소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(3</a:t>
            </a:r>
            <a:r>
              <a:rPr lang="ko-KR" altLang="en-US" sz="32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583147"/>
            <a:ext cx="7239000" cy="41148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IP address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구성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      Network ID + Host ID</a:t>
            </a:r>
          </a:p>
          <a:p>
            <a:pPr marL="0" indent="0">
              <a:buNone/>
            </a:pP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Subnet Mask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     - IP address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의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Network ID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ko-KR" alt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200" dirty="0">
                <a:latin typeface="Times New Roman" pitchFamily="18" charset="0"/>
                <a:cs typeface="Times New Roman" pitchFamily="18" charset="0"/>
              </a:rPr>
              <a:t>Host ID</a:t>
            </a: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구분 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</a:pPr>
            <a:endParaRPr lang="en-US" altLang="ko-KR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381477" y="4663550"/>
            <a:ext cx="2157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IP address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Subnet mask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308493" y="5494545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48410" y="5494547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52307" y="4663548"/>
            <a:ext cx="23471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192.168.1.10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 255.255.255.0</a:t>
            </a:r>
          </a:p>
          <a:p>
            <a:endParaRPr lang="en-US" altLang="ko-K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479323" y="5494545"/>
            <a:ext cx="2303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48686" y="549454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192.168.1. 0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59282" y="4755882"/>
            <a:ext cx="90601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255==1</a:t>
            </a:r>
          </a:p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== 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2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51572" y="386717"/>
            <a:ext cx="8190034" cy="841131"/>
          </a:xfrm>
        </p:spPr>
        <p:txBody>
          <a:bodyPr anchor="t">
            <a:normAutofit/>
          </a:bodyPr>
          <a:lstStyle/>
          <a:p>
            <a:pPr eaLnBrk="1" hangingPunct="1"/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내부망과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32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32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ko-KR" altLang="en-US" sz="20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045971" y="2451897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84004" y="2451896"/>
            <a:ext cx="3031209" cy="2223247"/>
          </a:xfrm>
          <a:prstGeom prst="roundRect">
            <a:avLst>
              <a:gd name="adj" fmla="val 425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702788" y="2131477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37349" y="2113548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3473588" y="3134778"/>
            <a:ext cx="688975" cy="745366"/>
            <a:chOff x="809159" y="4814047"/>
            <a:chExt cx="688975" cy="745367"/>
          </a:xfrm>
        </p:grpSpPr>
        <p:sp>
          <p:nvSpPr>
            <p:cNvPr id="1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182"/>
            <p:cNvSpPr>
              <a:spLocks/>
            </p:cNvSpPr>
            <p:nvPr/>
          </p:nvSpPr>
          <p:spPr bwMode="auto">
            <a:xfrm flipH="1">
              <a:off x="995757" y="5257793"/>
              <a:ext cx="184731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183"/>
            <p:cNvSpPr>
              <a:spLocks/>
            </p:cNvSpPr>
            <p:nvPr/>
          </p:nvSpPr>
          <p:spPr bwMode="auto">
            <a:xfrm flipH="1">
              <a:off x="1010110" y="5247727"/>
              <a:ext cx="184731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6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5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 flipH="1">
            <a:off x="8304258" y="3100939"/>
            <a:ext cx="742323" cy="745366"/>
            <a:chOff x="809159" y="4814047"/>
            <a:chExt cx="688975" cy="745367"/>
          </a:xfrm>
        </p:grpSpPr>
        <p:sp>
          <p:nvSpPr>
            <p:cNvPr id="71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5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6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7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Freeform 182"/>
            <p:cNvSpPr>
              <a:spLocks/>
            </p:cNvSpPr>
            <p:nvPr/>
          </p:nvSpPr>
          <p:spPr bwMode="auto">
            <a:xfrm flipH="1">
              <a:off x="976145" y="5257793"/>
              <a:ext cx="171455" cy="301621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Freeform 183"/>
            <p:cNvSpPr>
              <a:spLocks/>
            </p:cNvSpPr>
            <p:nvPr/>
          </p:nvSpPr>
          <p:spPr bwMode="auto">
            <a:xfrm flipH="1">
              <a:off x="990498" y="5247727"/>
              <a:ext cx="171455" cy="301621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5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6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1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2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3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4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08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2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0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09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9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r>
                <a:rPr lang="en-US" altLang="ko-KR" sz="16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0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406940" y="3853621"/>
            <a:ext cx="100540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4871850" y="385362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232744" y="3815362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10</a:t>
            </a:r>
          </a:p>
          <a:p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81" name="그림 18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37130" y="2847125"/>
            <a:ext cx="946084" cy="10322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flipH="1">
            <a:off x="4133044" y="4686292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 flipH="1">
            <a:off x="8169415" y="4681575"/>
            <a:ext cx="1020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38608" y="1290223"/>
            <a:ext cx="69958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보내는 측 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데이터를 받는 측 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538609" y="5324951"/>
            <a:ext cx="61542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내부망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송수신자가 동일한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48" indent="-28574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외부망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송수신지가 서로 다른 네트워크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사용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43546" y="322940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993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52183" y="333535"/>
            <a:ext cx="82296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물리적 주소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계층주소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endParaRPr lang="ko-KR" altLang="en-US" sz="2800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2776" y="1282700"/>
            <a:ext cx="8785225" cy="5256212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 Interface Card (NIC )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또는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Ethernet Card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데이터링크계층의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 의해 사용되는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48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비트의 하드웨어 주소</a:t>
            </a:r>
          </a:p>
          <a:p>
            <a:pPr eaLnBrk="1" hangingPunct="1">
              <a:lnSpc>
                <a:spcPct val="150000"/>
              </a:lnSpc>
            </a:pP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1757807" y="4326732"/>
            <a:ext cx="6902450" cy="62388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1757808" y="4390232"/>
            <a:ext cx="6761163" cy="314325"/>
          </a:xfrm>
          <a:prstGeom prst="rect">
            <a:avLst/>
          </a:prstGeom>
          <a:solidFill>
            <a:srgbClr val="FF66CC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맑은 고딕" pitchFamily="50" charset="-127"/>
                <a:ea typeface="맑은 고딕" pitchFamily="50" charset="-127"/>
              </a:rPr>
              <a:t>0000  0000      0100 0000   1101 0000    0001 0101   1000 0001   1100 0101</a:t>
            </a: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3002407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3002408" y="4826794"/>
            <a:ext cx="3175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4134295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4134296" y="4826794"/>
            <a:ext cx="1587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5266182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5266182" y="4826794"/>
            <a:ext cx="1588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7" name="Line 13"/>
          <p:cNvSpPr>
            <a:spLocks noChangeShapeType="1"/>
          </p:cNvSpPr>
          <p:nvPr/>
        </p:nvSpPr>
        <p:spPr bwMode="auto">
          <a:xfrm>
            <a:off x="6396482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396482" y="4826794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7528370" y="4326731"/>
            <a:ext cx="0" cy="125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7528370" y="4826794"/>
            <a:ext cx="0" cy="123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1757807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5266182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3" name="Line 19"/>
          <p:cNvSpPr>
            <a:spLocks noChangeShapeType="1"/>
          </p:cNvSpPr>
          <p:nvPr/>
        </p:nvSpPr>
        <p:spPr bwMode="auto">
          <a:xfrm>
            <a:off x="8660257" y="3828257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4" name="Line 20"/>
          <p:cNvSpPr>
            <a:spLocks noChangeShapeType="1"/>
          </p:cNvSpPr>
          <p:nvPr/>
        </p:nvSpPr>
        <p:spPr bwMode="auto">
          <a:xfrm>
            <a:off x="1757808" y="3853656"/>
            <a:ext cx="3508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5266183" y="3853656"/>
            <a:ext cx="3394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2562670" y="2700870"/>
            <a:ext cx="46346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1"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(16</a:t>
            </a:r>
            <a:r>
              <a:rPr kumimoji="1"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진수 표현</a:t>
            </a:r>
            <a:r>
              <a:rPr kumimoji="1"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kumimoji="1" lang="en-US" altLang="ko-KR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00-40-D0-15-81-C5</a:t>
            </a:r>
          </a:p>
        </p:txBody>
      </p: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2562671" y="3383757"/>
            <a:ext cx="174599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제조회사 식별번호 </a:t>
            </a:r>
          </a:p>
        </p:txBody>
      </p:sp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6171058" y="3479006"/>
            <a:ext cx="19224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카드의 일련번호 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2469007" y="5659597"/>
            <a:ext cx="499662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Intel: 00-A0-C9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3Com: 00-50-DA       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1400" dirty="0" err="1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Realtek</a:t>
            </a:r>
            <a:r>
              <a:rPr kumimoji="1" lang="en-US" altLang="ko-KR" sz="1400" dirty="0"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: 00-40-D0 </a:t>
            </a:r>
          </a:p>
        </p:txBody>
      </p:sp>
      <p:sp>
        <p:nvSpPr>
          <p:cNvPr id="98331" name="Rectangle 27"/>
          <p:cNvSpPr>
            <a:spLocks noChangeArrowheads="1"/>
          </p:cNvSpPr>
          <p:nvPr/>
        </p:nvSpPr>
        <p:spPr bwMode="auto">
          <a:xfrm>
            <a:off x="1770507" y="5281771"/>
            <a:ext cx="292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ko-KR" altLang="en-US" sz="1400">
                <a:latin typeface="맑은 고딕" pitchFamily="50" charset="-127"/>
                <a:ea typeface="맑은 고딕" pitchFamily="50" charset="-127"/>
              </a:rPr>
              <a:t>대표적인 제조회사 식별 번호의 예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757808" y="3910806"/>
            <a:ext cx="7015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ko-KR" sz="1400">
                <a:latin typeface="맑은 고딕" pitchFamily="50" charset="-127"/>
                <a:ea typeface="맑은 고딕" pitchFamily="50" charset="-127"/>
              </a:rPr>
              <a:t>1                                24  25                               48</a:t>
            </a:r>
          </a:p>
        </p:txBody>
      </p:sp>
      <p:sp>
        <p:nvSpPr>
          <p:cNvPr id="98334" name="Rectangle 30"/>
          <p:cNvSpPr>
            <a:spLocks noChangeArrowheads="1"/>
          </p:cNvSpPr>
          <p:nvPr/>
        </p:nvSpPr>
        <p:spPr bwMode="auto">
          <a:xfrm>
            <a:off x="1757807" y="5192872"/>
            <a:ext cx="6902450" cy="873125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04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93420" y="15954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Fully Qualified Domain Name (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FQDN, 7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ko-KR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4148138" y="21478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905537" y="1554482"/>
            <a:ext cx="7543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Host </a:t>
            </a:r>
            <a:r>
              <a:rPr lang="en-US" altLang="ko-KR" sz="2800" dirty="0">
                <a:latin typeface="Times New Roman" pitchFamily="18" charset="0"/>
                <a:cs typeface="Times New Roman" pitchFamily="18" charset="0"/>
              </a:rPr>
              <a:t>Name + Domain Name</a:t>
            </a:r>
          </a:p>
          <a:p>
            <a:pPr lvl="1">
              <a:lnSpc>
                <a:spcPct val="20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ko-KR" altLang="en-US" sz="2000" dirty="0">
                <a:latin typeface="+mn-ea"/>
                <a:cs typeface="Times New Roman" pitchFamily="18" charset="0"/>
              </a:rPr>
              <a:t>예</a:t>
            </a:r>
            <a:r>
              <a:rPr lang="en-US" altLang="ko-KR" sz="2000" dirty="0">
                <a:latin typeface="+mn-ea"/>
                <a:cs typeface="Times New Roman" pitchFamily="18" charset="0"/>
              </a:rPr>
              <a:t>)  </a:t>
            </a:r>
            <a:r>
              <a:rPr lang="en-US" altLang="ko-KR" sz="2400" dirty="0">
                <a:latin typeface="Times New Roman" pitchFamily="18" charset="0"/>
                <a:cs typeface="Times New Roman" pitchFamily="18" charset="0"/>
              </a:rPr>
              <a:t> www.test.com</a:t>
            </a:r>
            <a:endParaRPr lang="en-US" altLang="ko-KR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223760" y="2662739"/>
            <a:ext cx="3782450" cy="3173851"/>
          </a:xfrm>
          <a:prstGeom prst="roundRect">
            <a:avLst>
              <a:gd name="adj" fmla="val 4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3" y="2959859"/>
            <a:ext cx="940350" cy="11419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40987" y="2977704"/>
            <a:ext cx="930241" cy="1142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736" y="4620393"/>
            <a:ext cx="1132546" cy="9110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313" y="4437556"/>
            <a:ext cx="940350" cy="11419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00584" y="4029627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92558" y="4069223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0584" y="5524330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822761" y="5458851"/>
            <a:ext cx="813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gildong</a:t>
            </a:r>
            <a:endParaRPr lang="ko-KR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70160" y="2314792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test.com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67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921" y="3381649"/>
            <a:ext cx="1363743" cy="16561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05920" y="5454976"/>
            <a:ext cx="16850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www.test.com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192.168.1.20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3333.4444.5555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415" y="3697414"/>
            <a:ext cx="1399028" cy="112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5144" y="5622357"/>
            <a:ext cx="16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192.168.1.10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1111.2222.3333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04078" y="5041155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B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5144" y="4803453"/>
            <a:ext cx="1424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PC A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1413410" y="126414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일련번호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ID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FQDN 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구성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호스트명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z="2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도메인명</a:t>
            </a:r>
          </a:p>
        </p:txBody>
      </p:sp>
      <p:sp>
        <p:nvSpPr>
          <p:cNvPr id="10" name="오른쪽 대괄호 9"/>
          <p:cNvSpPr/>
          <p:nvPr/>
        </p:nvSpPr>
        <p:spPr>
          <a:xfrm>
            <a:off x="5907760" y="1491228"/>
            <a:ext cx="227276" cy="1341913"/>
          </a:xfrm>
          <a:prstGeom prst="rightBracke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35036" y="1977517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그룹주소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고유번호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313287" y="399872"/>
            <a:ext cx="7280031" cy="122359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MAC/IP/FQDN </a:t>
            </a:r>
            <a:r>
              <a:rPr lang="en-US" altLang="ko-KR" sz="2800" dirty="0">
                <a:latin typeface="Times New Roman" panose="02020603050405020304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613828" y="3192305"/>
            <a:ext cx="5652772" cy="3287451"/>
          </a:xfrm>
          <a:prstGeom prst="roundRect">
            <a:avLst>
              <a:gd name="adj" fmla="val 7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9848419" y="6331520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8997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2462</Words>
  <Application>Microsoft Office PowerPoint</Application>
  <PresentationFormat>와이드스크린</PresentationFormat>
  <Paragraphs>806</Paragraphs>
  <Slides>46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7" baseType="lpstr">
      <vt:lpstr>굴림</vt:lpstr>
      <vt:lpstr>맑은 고딕</vt:lpstr>
      <vt:lpstr>바탕</vt:lpstr>
      <vt:lpstr>함초롬바탕</vt:lpstr>
      <vt:lpstr>Arial</vt:lpstr>
      <vt:lpstr>Symbol</vt:lpstr>
      <vt:lpstr>Tahoma</vt:lpstr>
      <vt:lpstr>Times New Roman</vt:lpstr>
      <vt:lpstr>Verdana</vt:lpstr>
      <vt:lpstr>Wingdings</vt:lpstr>
      <vt:lpstr>Office 테마</vt:lpstr>
      <vt:lpstr>01. 내/외부망 트래픽 흐름 이해 </vt:lpstr>
      <vt:lpstr>PowerPoint 프레젠테이션</vt:lpstr>
      <vt:lpstr>PowerPoint 프레젠테이션</vt:lpstr>
      <vt:lpstr>1) 네트워크 주소 </vt:lpstr>
      <vt:lpstr>논리적 주소(3계층주소) </vt:lpstr>
      <vt:lpstr>내부망과 외부망 </vt:lpstr>
      <vt:lpstr>물리적 주소(2계층주소) </vt:lpstr>
      <vt:lpstr>Fully Qualified Domain Name (FQDN, 7계층 주소)</vt:lpstr>
      <vt:lpstr>PowerPoint 프레젠테이션</vt:lpstr>
      <vt:lpstr>DNS &amp; ARP </vt:lpstr>
      <vt:lpstr>PowerPoint 프레젠테이션</vt:lpstr>
      <vt:lpstr>PowerPoint 프레젠테이션</vt:lpstr>
      <vt:lpstr>PowerPoint 프레젠테이션</vt:lpstr>
      <vt:lpstr>2) 전송모드</vt:lpstr>
      <vt:lpstr>PowerPoint 프레젠테이션</vt:lpstr>
      <vt:lpstr>PowerPoint 프레젠테이션</vt:lpstr>
      <vt:lpstr>Broadcast 전송모드 </vt:lpstr>
      <vt:lpstr>브로드캐스트 전송 예제 </vt:lpstr>
      <vt:lpstr>Multicast 전송모드</vt:lpstr>
      <vt:lpstr>PowerPoint 프레젠테이션</vt:lpstr>
      <vt:lpstr>멀티캐스트 전송 예제 </vt:lpstr>
      <vt:lpstr>PowerPoint 프레젠테이션</vt:lpstr>
      <vt:lpstr>PowerPoint 프레젠테이션</vt:lpstr>
      <vt:lpstr>   ARP Cache Table </vt:lpstr>
      <vt:lpstr>3) 계층별 장비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트래픽 흐름 </vt:lpstr>
      <vt:lpstr>내부망 트래픽 흐름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외부망 트래픽 흐름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13</cp:revision>
  <dcterms:created xsi:type="dcterms:W3CDTF">2024-03-09T08:06:47Z</dcterms:created>
  <dcterms:modified xsi:type="dcterms:W3CDTF">2024-03-09T09:05:37Z</dcterms:modified>
</cp:coreProperties>
</file>