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1407" r:id="rId2"/>
    <p:sldId id="1235" r:id="rId3"/>
    <p:sldId id="1337" r:id="rId4"/>
    <p:sldId id="1237" r:id="rId5"/>
    <p:sldId id="1239" r:id="rId6"/>
    <p:sldId id="1240" r:id="rId7"/>
    <p:sldId id="1241" r:id="rId8"/>
    <p:sldId id="1242" r:id="rId9"/>
    <p:sldId id="1243" r:id="rId10"/>
    <p:sldId id="1244" r:id="rId11"/>
    <p:sldId id="1245" r:id="rId12"/>
    <p:sldId id="1246" r:id="rId13"/>
    <p:sldId id="1338" r:id="rId14"/>
    <p:sldId id="1267" r:id="rId15"/>
    <p:sldId id="1248" r:id="rId16"/>
    <p:sldId id="1249" r:id="rId17"/>
    <p:sldId id="1339" r:id="rId18"/>
    <p:sldId id="1250" r:id="rId19"/>
    <p:sldId id="1340" r:id="rId20"/>
    <p:sldId id="1251" r:id="rId21"/>
    <p:sldId id="1252" r:id="rId22"/>
    <p:sldId id="1255" r:id="rId23"/>
    <p:sldId id="1256" r:id="rId24"/>
    <p:sldId id="1268" r:id="rId25"/>
    <p:sldId id="1269" r:id="rId26"/>
    <p:sldId id="1342" r:id="rId27"/>
    <p:sldId id="1259" r:id="rId28"/>
    <p:sldId id="1260" r:id="rId29"/>
    <p:sldId id="1261" r:id="rId30"/>
    <p:sldId id="1274" r:id="rId31"/>
    <p:sldId id="1345" r:id="rId32"/>
    <p:sldId id="1344" r:id="rId33"/>
    <p:sldId id="1262" r:id="rId34"/>
    <p:sldId id="1263" r:id="rId35"/>
    <p:sldId id="1264" r:id="rId36"/>
    <p:sldId id="1346" r:id="rId37"/>
    <p:sldId id="1343" r:id="rId38"/>
    <p:sldId id="1406" r:id="rId39"/>
    <p:sldId id="1349" r:id="rId40"/>
    <p:sldId id="1352" r:id="rId41"/>
    <p:sldId id="1353" r:id="rId42"/>
    <p:sldId id="1354" r:id="rId43"/>
    <p:sldId id="1356" r:id="rId44"/>
    <p:sldId id="1357" r:id="rId45"/>
    <p:sldId id="1358" r:id="rId46"/>
    <p:sldId id="1359" r:id="rId47"/>
    <p:sldId id="1351" r:id="rId48"/>
    <p:sldId id="1102" r:id="rId49"/>
    <p:sldId id="1103" r:id="rId50"/>
    <p:sldId id="1149" r:id="rId51"/>
    <p:sldId id="1148" r:id="rId52"/>
    <p:sldId id="1104" r:id="rId53"/>
  </p:sldIdLst>
  <p:sldSz cx="9144000" cy="6858000" type="screen4x3"/>
  <p:notesSz cx="7102475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4493" autoAdjust="0"/>
    <p:restoredTop sz="86148" autoAdjust="0"/>
  </p:normalViewPr>
  <p:slideViewPr>
    <p:cSldViewPr snapToGrid="0">
      <p:cViewPr varScale="1">
        <p:scale>
          <a:sx n="73" d="100"/>
          <a:sy n="73" d="100"/>
        </p:scale>
        <p:origin x="21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432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7739" cy="513508"/>
          </a:xfrm>
          <a:prstGeom prst="rect">
            <a:avLst/>
          </a:prstGeom>
        </p:spPr>
        <p:txBody>
          <a:bodyPr vert="horz" lIns="94778" tIns="47388" rIns="94778" bIns="4738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4" y="0"/>
            <a:ext cx="3077739" cy="513508"/>
          </a:xfrm>
          <a:prstGeom prst="rect">
            <a:avLst/>
          </a:prstGeom>
        </p:spPr>
        <p:txBody>
          <a:bodyPr vert="horz" lIns="94778" tIns="47388" rIns="94778" bIns="47388" rtlCol="0"/>
          <a:lstStyle>
            <a:lvl1pPr algn="r">
              <a:defRPr sz="1200"/>
            </a:lvl1pPr>
          </a:lstStyle>
          <a:p>
            <a:fld id="{6E2CB153-45EF-48E8-99E9-7B97BED85BE4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78" tIns="47388" rIns="94778" bIns="4738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4778" tIns="47388" rIns="94778" bIns="4738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1108"/>
            <a:ext cx="3077739" cy="513507"/>
          </a:xfrm>
          <a:prstGeom prst="rect">
            <a:avLst/>
          </a:prstGeom>
        </p:spPr>
        <p:txBody>
          <a:bodyPr vert="horz" lIns="94778" tIns="47388" rIns="94778" bIns="4738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4" y="9721108"/>
            <a:ext cx="3077739" cy="513507"/>
          </a:xfrm>
          <a:prstGeom prst="rect">
            <a:avLst/>
          </a:prstGeom>
        </p:spPr>
        <p:txBody>
          <a:bodyPr vert="horz" lIns="94778" tIns="47388" rIns="94778" bIns="47388" rtlCol="0" anchor="b"/>
          <a:lstStyle>
            <a:lvl1pPr algn="r">
              <a:defRPr sz="1200"/>
            </a:lvl1pPr>
          </a:lstStyle>
          <a:p>
            <a:fld id="{5BE81944-C09D-40AD-A756-3B56302354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431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1944-C09D-40AD-A756-3B56302354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727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9775" y="677863"/>
            <a:ext cx="5646738" cy="4233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32975" y="5173030"/>
            <a:ext cx="5681980" cy="4029879"/>
          </a:xfrm>
        </p:spPr>
        <p:txBody>
          <a:bodyPr/>
          <a:lstStyle/>
          <a:p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송신자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192.168.1.10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255.255.255.255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트래픽을 전송하게 되면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255.255.255.255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가진 모든 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컴퓨터들에게 </a:t>
            </a:r>
            <a:r>
              <a:rPr lang="ko-KR" altLang="en-US" sz="100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트래픽이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전송된다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422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52438" y="898525"/>
            <a:ext cx="6027737" cy="4519613"/>
          </a:xfrm>
        </p:spPr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29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19150" y="746125"/>
            <a:ext cx="5656263" cy="4241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22530" y="5264996"/>
            <a:ext cx="5681980" cy="4029879"/>
          </a:xfrm>
        </p:spPr>
        <p:txBody>
          <a:bodyPr/>
          <a:lstStyle/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라디오 애플리케이션을 설치한 컴퓨터들은 자신의 고유한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가지면서도 멀티캐스트 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227.154.65.50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갖는다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해당 멀티캐스트 주소를 가진 컴퓨터들은 라디오 서버가 보낸 </a:t>
            </a:r>
            <a:r>
              <a:rPr lang="ko-KR" altLang="en-US" sz="1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트랙픽을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전송 받게 된다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12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7075" y="657225"/>
            <a:ext cx="5659438" cy="42433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10248" y="5166903"/>
            <a:ext cx="5681980" cy="4029879"/>
          </a:xfrm>
        </p:spPr>
        <p:txBody>
          <a:bodyPr/>
          <a:lstStyle/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주소는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12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자리로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앞의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6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자리는 제조회사번호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뒤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6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자리는 일련번호로 구성되어 있다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멀티캐스트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구조는 앞의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6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자 즉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제조회사 번호는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0100.5E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고정된 주소값을 갖게 된다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</a:p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예를 들어 멀티캐스트 주소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227.154.65.50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227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0100.5E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변환되고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</a:p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10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진수 체계인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154.65.60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을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16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진수로 변환하여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6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자리로 채워진다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멀티캐스트 주소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227.154.65.50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주소는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0100.5E1A.4132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</a:p>
          <a:p>
            <a:pPr>
              <a:lnSpc>
                <a:spcPct val="150000"/>
              </a:lnSpc>
            </a:pPr>
            <a:endParaRPr lang="en-US" altLang="ko-KR" baseline="0" dirty="0" smtClean="0"/>
          </a:p>
          <a:p>
            <a:pPr>
              <a:lnSpc>
                <a:spcPct val="150000"/>
              </a:lnSpc>
            </a:pPr>
            <a:endParaRPr lang="en-US" altLang="ko-KR" baseline="0" dirty="0" smtClean="0"/>
          </a:p>
          <a:p>
            <a:pPr>
              <a:lnSpc>
                <a:spcPct val="150000"/>
              </a:lnSpc>
            </a:pPr>
            <a:endParaRPr lang="en-US" altLang="ko-KR" baseline="0" dirty="0" smtClean="0"/>
          </a:p>
          <a:p>
            <a:pPr>
              <a:lnSpc>
                <a:spcPct val="150000"/>
              </a:lnSpc>
            </a:pPr>
            <a:r>
              <a:rPr lang="en-US" altLang="ko-KR" baseline="0" dirty="0" smtClean="0"/>
              <a:t>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453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19150" y="746125"/>
            <a:ext cx="5656263" cy="4241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22530" y="5264996"/>
            <a:ext cx="5681980" cy="4029879"/>
          </a:xfrm>
        </p:spPr>
        <p:txBody>
          <a:bodyPr/>
          <a:lstStyle/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라디오 애플리케이션을 설치한 컴퓨터들은 자신의 고유한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가지면서도 멀티캐스트 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227.154.65.50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갖는다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해당 멀티캐스트 주소를 가진 컴퓨터들은 라디오 서버가 보낸 </a:t>
            </a:r>
            <a:r>
              <a:rPr lang="ko-KR" altLang="en-US" sz="1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트랙픽을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전송 받게 된다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006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25463" y="657225"/>
            <a:ext cx="6078537" cy="45577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3295">
              <a:defRPr/>
            </a:pP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defTabSz="943295">
              <a:defRPr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47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85775" y="673100"/>
            <a:ext cx="6059488" cy="45434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4077" y="5586393"/>
            <a:ext cx="5681980" cy="4029879"/>
          </a:xfrm>
        </p:spPr>
        <p:txBody>
          <a:bodyPr/>
          <a:lstStyle/>
          <a:p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ARP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캐시 테이블은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주소의 대응 관계를 저장한 테이블이다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659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52463" y="736600"/>
            <a:ext cx="5684837" cy="42640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1514" y="5420182"/>
            <a:ext cx="5452110" cy="39161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조회하는 과정은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ARP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캐시를 조회 후 캐시에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검색하지 못할 경우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ARP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이용하여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부분에 해당 주소를 채워 넣는다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  <a:endParaRPr lang="ko-KR" altLang="en-US" sz="10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593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52463" y="736600"/>
            <a:ext cx="5684837" cy="42640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1514" y="5420182"/>
            <a:ext cx="5452110" cy="39161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조회하는 과정은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ARP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캐시를 조회 후 캐시에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검색하지 못할 경우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ARP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이용하여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부분에 해당 주소를 채워 넣는다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  <a:endParaRPr lang="ko-KR" altLang="en-US" sz="10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5082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장비들의 특성을 학습하기 이전에 </a:t>
            </a:r>
            <a:r>
              <a:rPr lang="ko-KR" altLang="en-US" dirty="0" err="1" smtClean="0"/>
              <a:t>포워딩과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플러딩</a:t>
            </a:r>
            <a:r>
              <a:rPr lang="ko-KR" altLang="en-US" dirty="0" smtClean="0"/>
              <a:t> 개념을 알아보도록 하겠습니다</a:t>
            </a:r>
            <a:r>
              <a:rPr lang="en-US" altLang="ko-KR" dirty="0" smtClean="0"/>
              <a:t>. </a:t>
            </a: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Forwarding(</a:t>
            </a:r>
            <a:r>
              <a:rPr lang="ko-KR" altLang="en-US" sz="9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포워딩</a:t>
            </a: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9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 하나의 송신지 포트에서 하나의 수신지 포트로 트래픽 전송하는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것으로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번포트로 트래픽이 송신되면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번포트에게만 트래픽을 수신하며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Flooding(</a:t>
            </a:r>
            <a:r>
              <a:rPr lang="ko-KR" altLang="en-US" sz="9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플러딩</a:t>
            </a: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9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 송신지 포트를 제외한 나머지 포트들로 트래픽 전송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하는 것으로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endParaRPr lang="en-US" altLang="ko-KR" sz="900" b="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26D9C"/>
              </a:buClr>
              <a:buSzPct val="120000"/>
              <a:buFont typeface="Arial" panose="020B0604020202020204" pitchFamily="34" charset="0"/>
              <a:buNone/>
              <a:tabLst/>
              <a:defRPr/>
            </a:pP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번포트를 제외한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2,3,4 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포트로 트래픽을 수신합니다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ko-KR" altLang="en-US" sz="900" b="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129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7"/>
          <p:cNvSpPr txBox="1">
            <a:spLocks noGrp="1" noChangeArrowheads="1"/>
          </p:cNvSpPr>
          <p:nvPr/>
        </p:nvSpPr>
        <p:spPr bwMode="auto">
          <a:xfrm>
            <a:off x="4168898" y="10882178"/>
            <a:ext cx="3186768" cy="573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161" tIns="49079" rIns="98161" bIns="49079" anchor="b"/>
          <a:lstStyle/>
          <a:p>
            <a:pPr algn="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fld id="{C2F74EA4-8F57-42B8-B03D-928D41EADCBC}" type="slidenum">
              <a:rPr kumimoji="1" lang="en-US" altLang="ko-KR" sz="1200">
                <a:latin typeface="Tahoma" pitchFamily="34" charset="0"/>
              </a:rPr>
              <a:pPr algn="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Wingdings" pitchFamily="2" charset="2"/>
                <a:buNone/>
              </a:pPr>
              <a:t>4</a:t>
            </a:fld>
            <a:endParaRPr kumimoji="1" lang="en-US" altLang="ko-KR" sz="1200" dirty="0">
              <a:latin typeface="Tahoma" pitchFamily="34" charset="0"/>
            </a:endParaRPr>
          </a:p>
        </p:txBody>
      </p:sp>
      <p:sp>
        <p:nvSpPr>
          <p:cNvPr id="404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0415" y="5442006"/>
            <a:ext cx="5394841" cy="5154521"/>
          </a:xfrm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9855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9438" y="979488"/>
            <a:ext cx="6003925" cy="4503737"/>
          </a:xfrm>
        </p:spPr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689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7550" y="831850"/>
            <a:ext cx="5667375" cy="42513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10248" y="5351850"/>
            <a:ext cx="5681980" cy="12793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라우터의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라우팅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테이블에 수신지로 향하는 네트워크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주소가 있으면 포워딩 방식으로 패킷을 전송하지만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수신지로 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향하는 네트워크 주소가 없으면 </a:t>
            </a:r>
            <a:r>
              <a:rPr lang="ko-KR" altLang="en-US" sz="1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패킷은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전송되지 않는다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598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9438" y="979488"/>
            <a:ext cx="6003925" cy="4503737"/>
          </a:xfrm>
        </p:spPr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1171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40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l"/>
              <a:defRPr kumimoji="1" sz="900" b="1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맑은 고딕" panose="020B0503020000020004" pitchFamily="50" charset="-127"/>
              <a:buChar char="-"/>
              <a:defRPr kumimoji="1" sz="9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3pPr>
            <a:lvl4pPr marL="1600200" indent="-228600">
              <a:lnSpc>
                <a:spcPct val="150000"/>
              </a:lnSpc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504000101010101" pitchFamily="18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504000101010101" pitchFamily="18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504000101010101" pitchFamily="18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504000101010101" pitchFamily="18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anose="02030504000101010101" pitchFamily="18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67798AC2-C6AB-4598-8BF9-25BC4D17F11C}" type="slidenum">
              <a:rPr lang="en-US" altLang="ko-KR" b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31</a:t>
            </a:fld>
            <a:endParaRPr lang="en-US" altLang="ko-KR" b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552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일반적으로 대부분의 </a:t>
            </a:r>
            <a:r>
              <a:rPr lang="en-US" altLang="ko-KR" smtClean="0"/>
              <a:t>LAN </a:t>
            </a:r>
            <a:r>
              <a:rPr lang="ko-KR" altLang="en-US" smtClean="0"/>
              <a:t>환경에서는 </a:t>
            </a:r>
            <a:r>
              <a:rPr lang="en-US" altLang="ko-KR" smtClean="0"/>
              <a:t>Switch</a:t>
            </a:r>
            <a:r>
              <a:rPr lang="ko-KR" altLang="en-US" smtClean="0"/>
              <a:t>가 많이 사용되며 기능과 용도에 따라 세분화 되어 사용되고 있다</a:t>
            </a:r>
            <a:r>
              <a:rPr lang="en-US" altLang="ko-KR" smtClean="0"/>
              <a:t>.</a:t>
            </a:r>
          </a:p>
        </p:txBody>
      </p:sp>
      <p:grpSp>
        <p:nvGrpSpPr>
          <p:cNvPr id="235525" name="Group 8"/>
          <p:cNvGrpSpPr>
            <a:grpSpLocks/>
          </p:cNvGrpSpPr>
          <p:nvPr/>
        </p:nvGrpSpPr>
        <p:grpSpPr bwMode="auto">
          <a:xfrm>
            <a:off x="333375" y="395288"/>
            <a:ext cx="6299200" cy="360362"/>
            <a:chOff x="210" y="249"/>
            <a:chExt cx="3968" cy="227"/>
          </a:xfrm>
        </p:grpSpPr>
        <p:sp>
          <p:nvSpPr>
            <p:cNvPr id="235526" name="Rectangle 9"/>
            <p:cNvSpPr>
              <a:spLocks noChangeArrowheads="1"/>
            </p:cNvSpPr>
            <p:nvPr/>
          </p:nvSpPr>
          <p:spPr bwMode="auto">
            <a:xfrm>
              <a:off x="210" y="249"/>
              <a:ext cx="3968" cy="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0" bIns="46800" anchor="ctr"/>
            <a:lstStyle>
              <a:lvl1pPr>
                <a:lnSpc>
                  <a:spcPct val="150000"/>
                </a:lnSpc>
                <a:spcBef>
                  <a:spcPct val="30000"/>
                </a:spcBef>
                <a:buFont typeface="Wingdings" panose="05000000000000000000" pitchFamily="2" charset="2"/>
                <a:buChar char="l"/>
                <a:defRPr kumimoji="1" sz="900" b="1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defRPr>
              </a:lvl1pPr>
              <a:lvl2pPr marL="742950" indent="-285750">
                <a:lnSpc>
                  <a:spcPct val="150000"/>
                </a:lnSpc>
                <a:spcBef>
                  <a:spcPct val="30000"/>
                </a:spcBef>
                <a:buFont typeface="Wingdings" panose="05000000000000000000" pitchFamily="2" charset="2"/>
                <a:buChar char="§"/>
                <a:defRPr kumimoji="1" sz="90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defRPr>
              </a:lvl2pPr>
              <a:lvl3pPr marL="1143000" indent="-228600">
                <a:lnSpc>
                  <a:spcPct val="150000"/>
                </a:lnSpc>
                <a:spcBef>
                  <a:spcPct val="30000"/>
                </a:spcBef>
                <a:buFont typeface="맑은 고딕" panose="020B0503020000020004" pitchFamily="50" charset="-127"/>
                <a:buChar char="-"/>
                <a:defRPr kumimoji="1" sz="90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defRPr>
              </a:lvl3pPr>
              <a:lvl4pPr marL="1600200" indent="-228600">
                <a:lnSpc>
                  <a:spcPct val="150000"/>
                </a:lnSpc>
                <a:spcBef>
                  <a:spcPct val="30000"/>
                </a:spcBef>
                <a:buChar char="•"/>
                <a:defRPr kumimoji="1" sz="1200">
                  <a:solidFill>
                    <a:schemeClr val="tx1"/>
                  </a:solidFill>
                  <a:latin typeface="함초롬바탕" panose="02030504000101010101" pitchFamily="18" charset="-127"/>
                  <a:ea typeface="함초롬바탕" panose="02030504000101010101" pitchFamily="18" charset="-127"/>
                  <a:cs typeface="함초롬바탕" panose="02030504000101010101" pitchFamily="18" charset="-127"/>
                </a:defRPr>
              </a:lvl4pPr>
              <a:lvl5pPr marL="20574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함초롬바탕" panose="02030504000101010101" pitchFamily="18" charset="-127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함초롬바탕" panose="02030504000101010101" pitchFamily="18" charset="-127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함초롬바탕" panose="02030504000101010101" pitchFamily="18" charset="-127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함초롬바탕" panose="02030504000101010101" pitchFamily="18" charset="-127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함초롬바탕" panose="02030504000101010101" pitchFamily="18" charset="-127"/>
                </a:defRPr>
              </a:lvl9pPr>
            </a:lstStyle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2800" b="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endParaRPr>
            </a:p>
          </p:txBody>
        </p:sp>
        <p:sp>
          <p:nvSpPr>
            <p:cNvPr id="235527" name="Line 10"/>
            <p:cNvSpPr>
              <a:spLocks noChangeShapeType="1"/>
            </p:cNvSpPr>
            <p:nvPr/>
          </p:nvSpPr>
          <p:spPr bwMode="auto">
            <a:xfrm>
              <a:off x="323" y="453"/>
              <a:ext cx="3674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8803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00075" y="860425"/>
            <a:ext cx="5892800" cy="44196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594291" y="5646597"/>
            <a:ext cx="5681980" cy="767596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8625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90575" y="814388"/>
            <a:ext cx="5491163" cy="4119562"/>
          </a:xfrm>
        </p:spPr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0631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90575" y="814388"/>
            <a:ext cx="5491163" cy="4119562"/>
          </a:xfrm>
        </p:spPr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2954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69900" y="893763"/>
            <a:ext cx="5832475" cy="43751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4161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52463" y="736600"/>
            <a:ext cx="5684837" cy="42640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1514" y="5420182"/>
            <a:ext cx="5452110" cy="39161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조회하는 과정은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ARP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캐시를 조회 후 캐시에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검색하지 못할 경우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ARP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이용하여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부분에 해당 주소를 채워 넣는다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  <a:endParaRPr lang="ko-KR" altLang="en-US" sz="10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0345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52463" y="736600"/>
            <a:ext cx="5684837" cy="42640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1514" y="5420182"/>
            <a:ext cx="5452110" cy="39161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조회하는 과정은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ARP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캐시를 조회 후 캐시에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검색하지 못할 경우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ARP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이용하여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부분에 해당 주소를 채워 넣는다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  <a:endParaRPr lang="ko-KR" altLang="en-US" sz="10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094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3600" y="703263"/>
            <a:ext cx="5375275" cy="4030662"/>
          </a:xfrm>
          <a:ln/>
        </p:spPr>
      </p:sp>
      <p:sp>
        <p:nvSpPr>
          <p:cNvPr id="2" name="슬라이드 노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송신자는 데이터를 보내는 측이며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수신자는 데이터를 받는 측이다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</a:p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 입장에서는 수신자가 </a:t>
            </a:r>
            <a:r>
              <a:rPr lang="ko-KR" altLang="en-US" sz="1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내부망에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있느냐 또는 </a:t>
            </a:r>
            <a:r>
              <a:rPr lang="ko-KR" altLang="en-US" sz="1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외부망에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있느냐에 따라 수신지에 데이터 전송 시 사용되는 장비와 운영방식이 달라진다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261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52463" y="736600"/>
            <a:ext cx="5684837" cy="42640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1514" y="5420182"/>
            <a:ext cx="5452110" cy="39161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조회하는 과정은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ARP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캐시를 조회 후 캐시에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검색하지 못할 경우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ARP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이용하여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부분에 해당 주소를 채워 넣는다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  <a:endParaRPr lang="ko-KR" altLang="en-US" sz="10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315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52463" y="736600"/>
            <a:ext cx="5684837" cy="42640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1514" y="5420182"/>
            <a:ext cx="5452110" cy="39161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조회하는 과정은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ARP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캐시를 조회 후 캐시에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검색하지 못할 경우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ARP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이용하여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부분에 해당 주소를 채워 넣는다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  <a:endParaRPr lang="ko-KR" altLang="en-US" sz="10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1906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58838" y="838200"/>
            <a:ext cx="5653087" cy="4238625"/>
          </a:xfrm>
        </p:spPr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253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27050" y="919163"/>
            <a:ext cx="6002338" cy="45021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4767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52463" y="736600"/>
            <a:ext cx="5684837" cy="42640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1514" y="5420182"/>
            <a:ext cx="5452110" cy="39161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조회하는 과정은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ARP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캐시를 조회 후 캐시에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검색하지 못할 경우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ARP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이용하여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부분에 해당 주소를 채워 넣는다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  <a:endParaRPr lang="ko-KR" altLang="en-US" sz="10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2031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52463" y="736600"/>
            <a:ext cx="5684837" cy="42640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1514" y="5420182"/>
            <a:ext cx="5452110" cy="39161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조회하는 과정은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ARP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캐시를 조회 후 캐시에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검색하지 못할 경우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ARP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이용하여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부분에 해당 주소를 채워 넣는다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  <a:endParaRPr lang="ko-KR" altLang="en-US" sz="10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57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5963" y="757238"/>
            <a:ext cx="5851525" cy="43878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10248" y="5577639"/>
            <a:ext cx="5681980" cy="40298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조회하는 과정은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ARP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캐시를 조회 후 캐시에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검색하지 못할 경우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ARP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이용하여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부분에 해당 주소를 채워 넣는다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  <a:endParaRPr lang="ko-KR" altLang="en-US" sz="10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57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5068E2-CDE6-4F6A-A608-447A9CD56326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57680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58813" y="892175"/>
            <a:ext cx="5876925" cy="4406900"/>
          </a:xfrm>
        </p:spPr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31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707C89-EC23-4363-8DBA-44C34D1F4A55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27478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8663" y="738188"/>
            <a:ext cx="5781675" cy="4335462"/>
          </a:xfrm>
        </p:spPr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302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8663" y="738188"/>
            <a:ext cx="5781675" cy="4335462"/>
          </a:xfrm>
        </p:spPr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995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9775" y="677863"/>
            <a:ext cx="5646738" cy="4233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32975" y="5146154"/>
            <a:ext cx="5681980" cy="4029879"/>
          </a:xfrm>
        </p:spPr>
        <p:txBody>
          <a:bodyPr/>
          <a:lstStyle/>
          <a:p>
            <a:pPr marL="176868" indent="-176868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브로드캐스트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주소는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255.255.255.255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이며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브로드캐스트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주소는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FFFF.FFFF.FFFF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 marL="176868" indent="-176868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필드와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필드에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255.255.255.255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FFFF.FFFF.FFFF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구성된다면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이러한 </a:t>
            </a:r>
            <a:r>
              <a:rPr lang="ko-KR" altLang="en-US" sz="1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트래픽을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브로드캐스트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00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트래픽이라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한다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756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A357-EC05-453C-BB93-D2CD92805FB3}" type="datetime1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8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929C-B6B2-4F43-A100-EC86E6AEFEE7}" type="datetime1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58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1C48-D382-4608-8EFC-759E9CA4DA3F}" type="datetime1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615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6821934" y="6408475"/>
            <a:ext cx="2057400" cy="365125"/>
          </a:xfrm>
        </p:spPr>
        <p:txBody>
          <a:bodyPr/>
          <a:lstStyle>
            <a:lvl1pPr>
              <a:defRPr sz="11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B2209E9-2AE8-42A0-AB53-D13299BB30A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58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A6AC-2825-4550-B24C-BE85D5A5CCD7}" type="datetime1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23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07D1-F386-4842-A375-88F78000DE4E}" type="datetime1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81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F0D8-0AFE-4389-9C4F-B247F77E85F4}" type="datetime1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07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3212-090F-4B69-906A-B3CA2BC375ED}" type="datetime1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26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F9AD-719E-4E93-A824-218E0CF9AC3C}" type="datetime1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28467" y="6356350"/>
            <a:ext cx="2057400" cy="365125"/>
          </a:xfrm>
        </p:spPr>
        <p:txBody>
          <a:bodyPr/>
          <a:lstStyle>
            <a:lvl1pPr>
              <a:defRPr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</a:lstStyle>
          <a:p>
            <a:fld id="{F100E85C-9068-46D2-A14A-A9DCCDE0C9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66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DB05-76DA-4D3A-B078-A583FFDA815D}" type="datetime1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4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137E-2B0C-4B41-8C2A-0B2B77A08D38}" type="datetime1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64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AB2C-6FD1-4AD7-B691-D0A8C430C56C}" type="datetime1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16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8F3C-ACF1-481F-A305-7EE0320343A1}" type="datetime1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7445" y="632192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100E85C-9068-46D2-A14A-A9DCCDE0C98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44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6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21996" y="6478364"/>
            <a:ext cx="20574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t>1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610071" y="5380386"/>
            <a:ext cx="1183340" cy="1115634"/>
            <a:chOff x="7543946" y="573868"/>
            <a:chExt cx="838200" cy="1011237"/>
          </a:xfrm>
        </p:grpSpPr>
        <p:sp>
          <p:nvSpPr>
            <p:cNvPr id="4" name="Freeform 174"/>
            <p:cNvSpPr>
              <a:spLocks/>
            </p:cNvSpPr>
            <p:nvPr/>
          </p:nvSpPr>
          <p:spPr bwMode="auto">
            <a:xfrm rot="355818">
              <a:off x="8185296" y="1240618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" name="Freeform 175"/>
            <p:cNvSpPr>
              <a:spLocks/>
            </p:cNvSpPr>
            <p:nvPr/>
          </p:nvSpPr>
          <p:spPr bwMode="auto">
            <a:xfrm rot="355818" flipH="1">
              <a:off x="8245621" y="1288243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" name="Freeform 176"/>
            <p:cNvSpPr>
              <a:spLocks/>
            </p:cNvSpPr>
            <p:nvPr/>
          </p:nvSpPr>
          <p:spPr bwMode="auto">
            <a:xfrm rot="355818">
              <a:off x="8239271" y="1316818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" name="Freeform 177"/>
            <p:cNvSpPr>
              <a:spLocks/>
            </p:cNvSpPr>
            <p:nvPr/>
          </p:nvSpPr>
          <p:spPr bwMode="auto">
            <a:xfrm rot="355818" flipH="1">
              <a:off x="8272609" y="1283480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8" name="Freeform 178"/>
            <p:cNvSpPr>
              <a:spLocks/>
            </p:cNvSpPr>
            <p:nvPr/>
          </p:nvSpPr>
          <p:spPr bwMode="auto">
            <a:xfrm rot="355818">
              <a:off x="8258321" y="1281893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9" name="Oval 179"/>
            <p:cNvSpPr>
              <a:spLocks noChangeArrowheads="1"/>
            </p:cNvSpPr>
            <p:nvPr/>
          </p:nvSpPr>
          <p:spPr bwMode="auto">
            <a:xfrm rot="21219751">
              <a:off x="8277371" y="1278718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Freeform 180"/>
            <p:cNvSpPr>
              <a:spLocks/>
            </p:cNvSpPr>
            <p:nvPr/>
          </p:nvSpPr>
          <p:spPr bwMode="auto">
            <a:xfrm rot="355818">
              <a:off x="8248796" y="1285068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Freeform 182"/>
            <p:cNvSpPr>
              <a:spLocks/>
            </p:cNvSpPr>
            <p:nvPr/>
          </p:nvSpPr>
          <p:spPr bwMode="auto">
            <a:xfrm flipH="1">
              <a:off x="7770959" y="1250143"/>
              <a:ext cx="190500" cy="334962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Freeform 183"/>
            <p:cNvSpPr>
              <a:spLocks/>
            </p:cNvSpPr>
            <p:nvPr/>
          </p:nvSpPr>
          <p:spPr bwMode="auto">
            <a:xfrm flipH="1">
              <a:off x="7788421" y="1237443"/>
              <a:ext cx="187325" cy="331787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Freeform 184"/>
            <p:cNvSpPr>
              <a:spLocks/>
            </p:cNvSpPr>
            <p:nvPr/>
          </p:nvSpPr>
          <p:spPr bwMode="auto">
            <a:xfrm flipH="1">
              <a:off x="7809059" y="1315230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Freeform 185"/>
            <p:cNvSpPr>
              <a:spLocks/>
            </p:cNvSpPr>
            <p:nvPr/>
          </p:nvSpPr>
          <p:spPr bwMode="auto">
            <a:xfrm flipH="1">
              <a:off x="7896371" y="1337455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Freeform 186"/>
            <p:cNvSpPr>
              <a:spLocks/>
            </p:cNvSpPr>
            <p:nvPr/>
          </p:nvSpPr>
          <p:spPr bwMode="auto">
            <a:xfrm flipH="1">
              <a:off x="7829696" y="1400955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Freeform 187"/>
            <p:cNvSpPr>
              <a:spLocks/>
            </p:cNvSpPr>
            <p:nvPr/>
          </p:nvSpPr>
          <p:spPr bwMode="auto">
            <a:xfrm flipH="1">
              <a:off x="7764609" y="1412068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189"/>
            <p:cNvSpPr>
              <a:spLocks noChangeAspect="1"/>
            </p:cNvSpPr>
            <p:nvPr/>
          </p:nvSpPr>
          <p:spPr bwMode="auto">
            <a:xfrm>
              <a:off x="7543946" y="1010430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190"/>
            <p:cNvSpPr>
              <a:spLocks noChangeAspect="1"/>
            </p:cNvSpPr>
            <p:nvPr/>
          </p:nvSpPr>
          <p:spPr bwMode="auto">
            <a:xfrm>
              <a:off x="7547121" y="951693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191"/>
            <p:cNvSpPr>
              <a:spLocks/>
            </p:cNvSpPr>
            <p:nvPr/>
          </p:nvSpPr>
          <p:spPr bwMode="auto">
            <a:xfrm>
              <a:off x="7682059" y="1146955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192"/>
            <p:cNvSpPr>
              <a:spLocks/>
            </p:cNvSpPr>
            <p:nvPr/>
          </p:nvSpPr>
          <p:spPr bwMode="auto">
            <a:xfrm>
              <a:off x="7701109" y="1275543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Oval 193"/>
            <p:cNvSpPr>
              <a:spLocks noChangeArrowheads="1"/>
            </p:cNvSpPr>
            <p:nvPr/>
          </p:nvSpPr>
          <p:spPr bwMode="auto">
            <a:xfrm>
              <a:off x="7820171" y="1283480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Line 194"/>
            <p:cNvSpPr>
              <a:spLocks noChangeShapeType="1"/>
            </p:cNvSpPr>
            <p:nvPr/>
          </p:nvSpPr>
          <p:spPr bwMode="auto">
            <a:xfrm flipH="1">
              <a:off x="8042421" y="1192993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Line 195"/>
            <p:cNvSpPr>
              <a:spLocks noChangeShapeType="1"/>
            </p:cNvSpPr>
            <p:nvPr/>
          </p:nvSpPr>
          <p:spPr bwMode="auto">
            <a:xfrm flipH="1">
              <a:off x="8031309" y="1194580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Line 196"/>
            <p:cNvSpPr>
              <a:spLocks noChangeShapeType="1"/>
            </p:cNvSpPr>
            <p:nvPr/>
          </p:nvSpPr>
          <p:spPr bwMode="auto">
            <a:xfrm flipH="1">
              <a:off x="8055121" y="1191405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Line 197"/>
            <p:cNvSpPr>
              <a:spLocks noChangeShapeType="1"/>
            </p:cNvSpPr>
            <p:nvPr/>
          </p:nvSpPr>
          <p:spPr bwMode="auto">
            <a:xfrm flipH="1">
              <a:off x="8066234" y="1189818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Line 198"/>
            <p:cNvSpPr>
              <a:spLocks noChangeShapeType="1"/>
            </p:cNvSpPr>
            <p:nvPr/>
          </p:nvSpPr>
          <p:spPr bwMode="auto">
            <a:xfrm flipH="1">
              <a:off x="8075759" y="1188230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Line 199"/>
            <p:cNvSpPr>
              <a:spLocks noChangeShapeType="1"/>
            </p:cNvSpPr>
            <p:nvPr/>
          </p:nvSpPr>
          <p:spPr bwMode="auto">
            <a:xfrm flipH="1">
              <a:off x="8086871" y="1185055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ine 200"/>
            <p:cNvSpPr>
              <a:spLocks noChangeShapeType="1"/>
            </p:cNvSpPr>
            <p:nvPr/>
          </p:nvSpPr>
          <p:spPr bwMode="auto">
            <a:xfrm flipH="1">
              <a:off x="8097984" y="1185055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Line 201"/>
            <p:cNvSpPr>
              <a:spLocks noChangeShapeType="1"/>
            </p:cNvSpPr>
            <p:nvPr/>
          </p:nvSpPr>
          <p:spPr bwMode="auto">
            <a:xfrm flipH="1">
              <a:off x="8107509" y="1178705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Line 202"/>
            <p:cNvSpPr>
              <a:spLocks noChangeShapeType="1"/>
            </p:cNvSpPr>
            <p:nvPr/>
          </p:nvSpPr>
          <p:spPr bwMode="auto">
            <a:xfrm flipH="1">
              <a:off x="8117034" y="1178705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Line 203"/>
            <p:cNvSpPr>
              <a:spLocks noChangeShapeType="1"/>
            </p:cNvSpPr>
            <p:nvPr/>
          </p:nvSpPr>
          <p:spPr bwMode="auto">
            <a:xfrm flipH="1">
              <a:off x="8128146" y="1177118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Line 204"/>
            <p:cNvSpPr>
              <a:spLocks noChangeShapeType="1"/>
            </p:cNvSpPr>
            <p:nvPr/>
          </p:nvSpPr>
          <p:spPr bwMode="auto">
            <a:xfrm flipH="1">
              <a:off x="8139259" y="1175530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Freeform 205"/>
            <p:cNvSpPr>
              <a:spLocks/>
            </p:cNvSpPr>
            <p:nvPr/>
          </p:nvSpPr>
          <p:spPr bwMode="auto">
            <a:xfrm>
              <a:off x="7888434" y="1224743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 206"/>
            <p:cNvSpPr>
              <a:spLocks noChangeShapeType="1"/>
            </p:cNvSpPr>
            <p:nvPr/>
          </p:nvSpPr>
          <p:spPr bwMode="auto">
            <a:xfrm flipH="1">
              <a:off x="7899546" y="1259668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 207"/>
            <p:cNvSpPr>
              <a:spLocks noChangeShapeType="1"/>
            </p:cNvSpPr>
            <p:nvPr/>
          </p:nvSpPr>
          <p:spPr bwMode="auto">
            <a:xfrm flipH="1">
              <a:off x="7961459" y="1245380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ine 208"/>
            <p:cNvSpPr>
              <a:spLocks noChangeShapeType="1"/>
            </p:cNvSpPr>
            <p:nvPr/>
          </p:nvSpPr>
          <p:spPr bwMode="auto">
            <a:xfrm flipH="1">
              <a:off x="7953521" y="1254905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Line 209"/>
            <p:cNvSpPr>
              <a:spLocks noChangeShapeType="1"/>
            </p:cNvSpPr>
            <p:nvPr/>
          </p:nvSpPr>
          <p:spPr bwMode="auto">
            <a:xfrm flipH="1">
              <a:off x="7909071" y="1267605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Line 210"/>
            <p:cNvSpPr>
              <a:spLocks noChangeShapeType="1"/>
            </p:cNvSpPr>
            <p:nvPr/>
          </p:nvSpPr>
          <p:spPr bwMode="auto">
            <a:xfrm flipV="1">
              <a:off x="7918596" y="1269193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Freeform 211"/>
            <p:cNvSpPr>
              <a:spLocks/>
            </p:cNvSpPr>
            <p:nvPr/>
          </p:nvSpPr>
          <p:spPr bwMode="auto">
            <a:xfrm>
              <a:off x="7724921" y="1239030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Line 212"/>
            <p:cNvSpPr>
              <a:spLocks noChangeShapeType="1"/>
            </p:cNvSpPr>
            <p:nvPr/>
          </p:nvSpPr>
          <p:spPr bwMode="auto">
            <a:xfrm flipV="1">
              <a:off x="7716984" y="1245380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41" name="Group 150"/>
            <p:cNvGrpSpPr>
              <a:grpSpLocks/>
            </p:cNvGrpSpPr>
            <p:nvPr/>
          </p:nvGrpSpPr>
          <p:grpSpPr bwMode="auto">
            <a:xfrm>
              <a:off x="7609034" y="631018"/>
              <a:ext cx="328612" cy="369887"/>
              <a:chOff x="685" y="3115"/>
              <a:chExt cx="207" cy="233"/>
            </a:xfrm>
          </p:grpSpPr>
          <p:sp>
            <p:nvSpPr>
              <p:cNvPr id="54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2" name="Oval 217"/>
            <p:cNvSpPr>
              <a:spLocks noChangeArrowheads="1"/>
            </p:cNvSpPr>
            <p:nvPr/>
          </p:nvSpPr>
          <p:spPr bwMode="auto">
            <a:xfrm>
              <a:off x="7693171" y="1029480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Oval 218"/>
            <p:cNvSpPr>
              <a:spLocks noChangeArrowheads="1"/>
            </p:cNvSpPr>
            <p:nvPr/>
          </p:nvSpPr>
          <p:spPr bwMode="auto">
            <a:xfrm>
              <a:off x="7693171" y="1023130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Freeform 219"/>
            <p:cNvSpPr>
              <a:spLocks/>
            </p:cNvSpPr>
            <p:nvPr/>
          </p:nvSpPr>
          <p:spPr bwMode="auto">
            <a:xfrm flipH="1">
              <a:off x="7674121" y="575455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5" name="Freeform 220"/>
            <p:cNvSpPr>
              <a:spLocks/>
            </p:cNvSpPr>
            <p:nvPr/>
          </p:nvSpPr>
          <p:spPr bwMode="auto">
            <a:xfrm flipH="1">
              <a:off x="7732859" y="989793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Freeform 221"/>
            <p:cNvSpPr>
              <a:spLocks/>
            </p:cNvSpPr>
            <p:nvPr/>
          </p:nvSpPr>
          <p:spPr bwMode="auto">
            <a:xfrm flipH="1">
              <a:off x="7661421" y="634193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Oval 222"/>
            <p:cNvSpPr>
              <a:spLocks noChangeArrowheads="1"/>
            </p:cNvSpPr>
            <p:nvPr/>
          </p:nvSpPr>
          <p:spPr bwMode="auto">
            <a:xfrm>
              <a:off x="8059884" y="997730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8" name="Oval 223"/>
            <p:cNvSpPr>
              <a:spLocks noChangeArrowheads="1"/>
            </p:cNvSpPr>
            <p:nvPr/>
          </p:nvSpPr>
          <p:spPr bwMode="auto">
            <a:xfrm>
              <a:off x="8036071" y="1004080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Oval 224"/>
            <p:cNvSpPr>
              <a:spLocks noChangeArrowheads="1"/>
            </p:cNvSpPr>
            <p:nvPr/>
          </p:nvSpPr>
          <p:spPr bwMode="auto">
            <a:xfrm>
              <a:off x="7953521" y="1024718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Oval 225"/>
            <p:cNvSpPr>
              <a:spLocks noChangeArrowheads="1"/>
            </p:cNvSpPr>
            <p:nvPr/>
          </p:nvSpPr>
          <p:spPr bwMode="auto">
            <a:xfrm>
              <a:off x="7928121" y="1029480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Oval 226"/>
            <p:cNvSpPr>
              <a:spLocks noChangeArrowheads="1"/>
            </p:cNvSpPr>
            <p:nvPr/>
          </p:nvSpPr>
          <p:spPr bwMode="auto">
            <a:xfrm>
              <a:off x="7899546" y="1034243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Freeform 227"/>
            <p:cNvSpPr>
              <a:spLocks/>
            </p:cNvSpPr>
            <p:nvPr/>
          </p:nvSpPr>
          <p:spPr bwMode="auto">
            <a:xfrm flipH="1">
              <a:off x="7715396" y="626255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kern="0" dirty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Freeform 228"/>
            <p:cNvSpPr>
              <a:spLocks/>
            </p:cNvSpPr>
            <p:nvPr/>
          </p:nvSpPr>
          <p:spPr bwMode="auto">
            <a:xfrm flipH="1">
              <a:off x="7661421" y="573868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56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668" y="5290205"/>
            <a:ext cx="1523853" cy="142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모서리가 둥근 직사각형 57"/>
          <p:cNvSpPr/>
          <p:nvPr/>
        </p:nvSpPr>
        <p:spPr>
          <a:xfrm>
            <a:off x="6063311" y="1994490"/>
            <a:ext cx="2901227" cy="3350268"/>
          </a:xfrm>
          <a:prstGeom prst="roundRect">
            <a:avLst>
              <a:gd name="adj" fmla="val 6367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362317" y="1944163"/>
            <a:ext cx="2827950" cy="3175708"/>
          </a:xfrm>
          <a:prstGeom prst="roundRect">
            <a:avLst>
              <a:gd name="adj" fmla="val 6367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13901" y="4951300"/>
            <a:ext cx="157605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PC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747318" y="5100374"/>
            <a:ext cx="1123378" cy="379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구름 61"/>
          <p:cNvSpPr/>
          <p:nvPr/>
        </p:nvSpPr>
        <p:spPr>
          <a:xfrm>
            <a:off x="3339184" y="2820432"/>
            <a:ext cx="2665152" cy="1617817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41611" y="2317569"/>
            <a:ext cx="864806" cy="2404012"/>
          </a:xfrm>
          <a:prstGeom prst="roundRect">
            <a:avLst>
              <a:gd name="adj" fmla="val 1111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Kernel</a:t>
            </a:r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510673" y="2474104"/>
            <a:ext cx="1471567" cy="840532"/>
          </a:xfrm>
          <a:prstGeom prst="roundRect">
            <a:avLst>
              <a:gd name="adj" fmla="val 1111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6538716" y="3533641"/>
            <a:ext cx="1215609" cy="577703"/>
          </a:xfrm>
          <a:prstGeom prst="roundRect">
            <a:avLst>
              <a:gd name="adj" fmla="val 1111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Telnet Server</a:t>
            </a:r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1530495" y="3803535"/>
            <a:ext cx="1546965" cy="790158"/>
          </a:xfrm>
          <a:prstGeom prst="roundRect">
            <a:avLst>
              <a:gd name="adj" fmla="val 1111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538717" y="2446583"/>
            <a:ext cx="1215608" cy="879381"/>
          </a:xfrm>
          <a:prstGeom prst="roundRect">
            <a:avLst>
              <a:gd name="adj" fmla="val 1111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538716" y="4247472"/>
            <a:ext cx="1215609" cy="577703"/>
          </a:xfrm>
          <a:prstGeom prst="roundRect">
            <a:avLst>
              <a:gd name="adj" fmla="val 1111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FTP Server</a:t>
            </a:r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855829" y="1554319"/>
            <a:ext cx="103145" cy="807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수행의 시작/종료 74"/>
          <p:cNvSpPr/>
          <p:nvPr/>
        </p:nvSpPr>
        <p:spPr>
          <a:xfrm>
            <a:off x="264558" y="1362678"/>
            <a:ext cx="2232212" cy="452561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528507" y="1373090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Hacking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3576073" y="1419013"/>
            <a:ext cx="2232212" cy="452561"/>
            <a:chOff x="3835941" y="970936"/>
            <a:chExt cx="2232212" cy="452561"/>
          </a:xfrm>
        </p:grpSpPr>
        <p:sp>
          <p:nvSpPr>
            <p:cNvPr id="77" name="순서도: 수행의 시작/종료 76"/>
            <p:cNvSpPr/>
            <p:nvPr/>
          </p:nvSpPr>
          <p:spPr>
            <a:xfrm>
              <a:off x="3835941" y="970936"/>
              <a:ext cx="2232212" cy="452561"/>
            </a:xfrm>
            <a:prstGeom prst="flowChartTermina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230952" y="1016871"/>
              <a:ext cx="14421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Web Hacking</a:t>
              </a:r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3853024" y="4881300"/>
            <a:ext cx="2232212" cy="452561"/>
            <a:chOff x="3835941" y="970936"/>
            <a:chExt cx="2232212" cy="452561"/>
          </a:xfrm>
        </p:grpSpPr>
        <p:sp>
          <p:nvSpPr>
            <p:cNvPr id="81" name="순서도: 수행의 시작/종료 80"/>
            <p:cNvSpPr/>
            <p:nvPr/>
          </p:nvSpPr>
          <p:spPr>
            <a:xfrm>
              <a:off x="3835941" y="970936"/>
              <a:ext cx="2232212" cy="452561"/>
            </a:xfrm>
            <a:prstGeom prst="flowChartTermina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006916" y="1012550"/>
              <a:ext cx="18902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  Hacking</a:t>
              </a:r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3" name="직선 화살표 연결선 82"/>
          <p:cNvCxnSpPr/>
          <p:nvPr/>
        </p:nvCxnSpPr>
        <p:spPr>
          <a:xfrm flipH="1">
            <a:off x="2953167" y="1871574"/>
            <a:ext cx="1192567" cy="575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5211455" y="1855170"/>
            <a:ext cx="1448687" cy="609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81" idx="0"/>
          </p:cNvCxnSpPr>
          <p:nvPr/>
        </p:nvCxnSpPr>
        <p:spPr>
          <a:xfrm flipH="1" flipV="1">
            <a:off x="4835003" y="4263213"/>
            <a:ext cx="134127" cy="618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/>
          <p:cNvGrpSpPr/>
          <p:nvPr/>
        </p:nvGrpSpPr>
        <p:grpSpPr>
          <a:xfrm>
            <a:off x="2079080" y="5665828"/>
            <a:ext cx="2611411" cy="452561"/>
            <a:chOff x="3835941" y="970936"/>
            <a:chExt cx="2343365" cy="452561"/>
          </a:xfrm>
        </p:grpSpPr>
        <p:sp>
          <p:nvSpPr>
            <p:cNvPr id="94" name="순서도: 수행의 시작/종료 93"/>
            <p:cNvSpPr/>
            <p:nvPr/>
          </p:nvSpPr>
          <p:spPr>
            <a:xfrm>
              <a:off x="3835941" y="970936"/>
              <a:ext cx="2232212" cy="452561"/>
            </a:xfrm>
            <a:prstGeom prst="flowChartTermina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006916" y="1012550"/>
              <a:ext cx="21723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 Hacking</a:t>
              </a:r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6" name="직선 화살표 연결선 95"/>
          <p:cNvCxnSpPr>
            <a:stCxn id="94" idx="0"/>
          </p:cNvCxnSpPr>
          <p:nvPr/>
        </p:nvCxnSpPr>
        <p:spPr>
          <a:xfrm flipH="1" flipV="1">
            <a:off x="3067690" y="4599592"/>
            <a:ext cx="255162" cy="106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왼쪽 대괄호 97"/>
          <p:cNvSpPr/>
          <p:nvPr/>
        </p:nvSpPr>
        <p:spPr>
          <a:xfrm>
            <a:off x="6369533" y="3822492"/>
            <a:ext cx="169184" cy="881442"/>
          </a:xfrm>
          <a:prstGeom prst="leftBracket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왼쪽/오른쪽 화살표 98"/>
          <p:cNvSpPr/>
          <p:nvPr/>
        </p:nvSpPr>
        <p:spPr>
          <a:xfrm>
            <a:off x="3142859" y="3938504"/>
            <a:ext cx="3226674" cy="23472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왼쪽/오른쪽 화살표 99"/>
          <p:cNvSpPr/>
          <p:nvPr/>
        </p:nvSpPr>
        <p:spPr>
          <a:xfrm>
            <a:off x="3131291" y="2967548"/>
            <a:ext cx="3407425" cy="2590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제목 1"/>
          <p:cNvSpPr txBox="1">
            <a:spLocks/>
          </p:cNvSpPr>
          <p:nvPr/>
        </p:nvSpPr>
        <p:spPr>
          <a:xfrm>
            <a:off x="449652" y="433719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 </a:t>
            </a:r>
            <a:r>
              <a:rPr lang="ko-KR" altLang="en-US" sz="30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종류</a:t>
            </a:r>
            <a:r>
              <a:rPr lang="ko-KR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7903376" y="2465136"/>
            <a:ext cx="969098" cy="2360039"/>
          </a:xfrm>
          <a:prstGeom prst="roundRect">
            <a:avLst>
              <a:gd name="adj" fmla="val 1111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Kernel</a:t>
            </a:r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8284780" y="1639360"/>
            <a:ext cx="103145" cy="807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순서도: 수행의 시작/종료 90"/>
          <p:cNvSpPr/>
          <p:nvPr/>
        </p:nvSpPr>
        <p:spPr>
          <a:xfrm>
            <a:off x="6923545" y="1419944"/>
            <a:ext cx="2232212" cy="452561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7187494" y="1430356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Hacking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61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19809" y="377744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포트주소 </a:t>
            </a:r>
            <a:r>
              <a:rPr lang="en-US" altLang="ko-KR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</a:t>
            </a:r>
            <a:r>
              <a:rPr lang="en-US" altLang="ko-KR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</a:t>
            </a:r>
            <a:endParaRPr lang="ko-KR" altLang="en-US" sz="2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1762785" y="1890414"/>
            <a:ext cx="5239658" cy="1843314"/>
          </a:xfrm>
          <a:custGeom>
            <a:avLst/>
            <a:gdLst>
              <a:gd name="connsiteX0" fmla="*/ 14515 w 5239658"/>
              <a:gd name="connsiteY0" fmla="*/ 1843314 h 1843314"/>
              <a:gd name="connsiteX1" fmla="*/ 0 w 5239658"/>
              <a:gd name="connsiteY1" fmla="*/ 43543 h 1843314"/>
              <a:gd name="connsiteX2" fmla="*/ 5239658 w 5239658"/>
              <a:gd name="connsiteY2" fmla="*/ 0 h 1843314"/>
              <a:gd name="connsiteX3" fmla="*/ 5239658 w 5239658"/>
              <a:gd name="connsiteY3" fmla="*/ 1770743 h 184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9658" h="1843314">
                <a:moveTo>
                  <a:pt x="14515" y="1843314"/>
                </a:moveTo>
                <a:lnTo>
                  <a:pt x="0" y="43543"/>
                </a:lnTo>
                <a:lnTo>
                  <a:pt x="5239658" y="0"/>
                </a:lnTo>
                <a:lnTo>
                  <a:pt x="5239658" y="177074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1568366" y="4229984"/>
            <a:ext cx="838200" cy="864739"/>
            <a:chOff x="1533695" y="4087365"/>
            <a:chExt cx="838200" cy="1011237"/>
          </a:xfrm>
        </p:grpSpPr>
        <p:sp>
          <p:nvSpPr>
            <p:cNvPr id="6" name="Freeform 174"/>
            <p:cNvSpPr>
              <a:spLocks/>
            </p:cNvSpPr>
            <p:nvPr/>
          </p:nvSpPr>
          <p:spPr bwMode="auto">
            <a:xfrm rot="355818">
              <a:off x="2175045" y="4754115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" name="Freeform 175"/>
            <p:cNvSpPr>
              <a:spLocks/>
            </p:cNvSpPr>
            <p:nvPr/>
          </p:nvSpPr>
          <p:spPr bwMode="auto">
            <a:xfrm rot="355818" flipH="1">
              <a:off x="2235370" y="4801740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8" name="Freeform 176"/>
            <p:cNvSpPr>
              <a:spLocks/>
            </p:cNvSpPr>
            <p:nvPr/>
          </p:nvSpPr>
          <p:spPr bwMode="auto">
            <a:xfrm rot="355818">
              <a:off x="2229020" y="4830315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9" name="Freeform 177"/>
            <p:cNvSpPr>
              <a:spLocks/>
            </p:cNvSpPr>
            <p:nvPr/>
          </p:nvSpPr>
          <p:spPr bwMode="auto">
            <a:xfrm rot="355818" flipH="1">
              <a:off x="2262358" y="4796977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Freeform 178"/>
            <p:cNvSpPr>
              <a:spLocks/>
            </p:cNvSpPr>
            <p:nvPr/>
          </p:nvSpPr>
          <p:spPr bwMode="auto">
            <a:xfrm rot="355818">
              <a:off x="2248070" y="4795390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Oval 179"/>
            <p:cNvSpPr>
              <a:spLocks noChangeArrowheads="1"/>
            </p:cNvSpPr>
            <p:nvPr/>
          </p:nvSpPr>
          <p:spPr bwMode="auto">
            <a:xfrm rot="21219751">
              <a:off x="2267120" y="4792215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Freeform 180"/>
            <p:cNvSpPr>
              <a:spLocks/>
            </p:cNvSpPr>
            <p:nvPr/>
          </p:nvSpPr>
          <p:spPr bwMode="auto">
            <a:xfrm rot="355818">
              <a:off x="2238545" y="4798565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Freeform 182"/>
            <p:cNvSpPr>
              <a:spLocks/>
            </p:cNvSpPr>
            <p:nvPr/>
          </p:nvSpPr>
          <p:spPr bwMode="auto">
            <a:xfrm flipH="1">
              <a:off x="1760708" y="4763640"/>
              <a:ext cx="190500" cy="334962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Freeform 183"/>
            <p:cNvSpPr>
              <a:spLocks/>
            </p:cNvSpPr>
            <p:nvPr/>
          </p:nvSpPr>
          <p:spPr bwMode="auto">
            <a:xfrm flipH="1">
              <a:off x="1778170" y="4750940"/>
              <a:ext cx="187325" cy="331787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Freeform 184"/>
            <p:cNvSpPr>
              <a:spLocks/>
            </p:cNvSpPr>
            <p:nvPr/>
          </p:nvSpPr>
          <p:spPr bwMode="auto">
            <a:xfrm flipH="1">
              <a:off x="1798808" y="4828727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Freeform 185"/>
            <p:cNvSpPr>
              <a:spLocks/>
            </p:cNvSpPr>
            <p:nvPr/>
          </p:nvSpPr>
          <p:spPr bwMode="auto">
            <a:xfrm flipH="1">
              <a:off x="1886120" y="4850952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186"/>
            <p:cNvSpPr>
              <a:spLocks/>
            </p:cNvSpPr>
            <p:nvPr/>
          </p:nvSpPr>
          <p:spPr bwMode="auto">
            <a:xfrm flipH="1">
              <a:off x="1819445" y="4914452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187"/>
            <p:cNvSpPr>
              <a:spLocks/>
            </p:cNvSpPr>
            <p:nvPr/>
          </p:nvSpPr>
          <p:spPr bwMode="auto">
            <a:xfrm flipH="1">
              <a:off x="1754358" y="4925565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189"/>
            <p:cNvSpPr>
              <a:spLocks noChangeAspect="1"/>
            </p:cNvSpPr>
            <p:nvPr/>
          </p:nvSpPr>
          <p:spPr bwMode="auto">
            <a:xfrm>
              <a:off x="1533695" y="4523927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190"/>
            <p:cNvSpPr>
              <a:spLocks noChangeAspect="1"/>
            </p:cNvSpPr>
            <p:nvPr/>
          </p:nvSpPr>
          <p:spPr bwMode="auto">
            <a:xfrm>
              <a:off x="1536870" y="4465190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191"/>
            <p:cNvSpPr>
              <a:spLocks/>
            </p:cNvSpPr>
            <p:nvPr/>
          </p:nvSpPr>
          <p:spPr bwMode="auto">
            <a:xfrm>
              <a:off x="1671808" y="4660452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192"/>
            <p:cNvSpPr>
              <a:spLocks/>
            </p:cNvSpPr>
            <p:nvPr/>
          </p:nvSpPr>
          <p:spPr bwMode="auto">
            <a:xfrm>
              <a:off x="1690858" y="4789040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Oval 193"/>
            <p:cNvSpPr>
              <a:spLocks noChangeArrowheads="1"/>
            </p:cNvSpPr>
            <p:nvPr/>
          </p:nvSpPr>
          <p:spPr bwMode="auto">
            <a:xfrm>
              <a:off x="1809920" y="4796977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Line 194"/>
            <p:cNvSpPr>
              <a:spLocks noChangeShapeType="1"/>
            </p:cNvSpPr>
            <p:nvPr/>
          </p:nvSpPr>
          <p:spPr bwMode="auto">
            <a:xfrm flipH="1">
              <a:off x="2032170" y="4706490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Line 195"/>
            <p:cNvSpPr>
              <a:spLocks noChangeShapeType="1"/>
            </p:cNvSpPr>
            <p:nvPr/>
          </p:nvSpPr>
          <p:spPr bwMode="auto">
            <a:xfrm flipH="1">
              <a:off x="2021058" y="4708077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Line 196"/>
            <p:cNvSpPr>
              <a:spLocks noChangeShapeType="1"/>
            </p:cNvSpPr>
            <p:nvPr/>
          </p:nvSpPr>
          <p:spPr bwMode="auto">
            <a:xfrm flipH="1">
              <a:off x="2044870" y="4704902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Line 197"/>
            <p:cNvSpPr>
              <a:spLocks noChangeShapeType="1"/>
            </p:cNvSpPr>
            <p:nvPr/>
          </p:nvSpPr>
          <p:spPr bwMode="auto">
            <a:xfrm flipH="1">
              <a:off x="2055983" y="4703315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ine 198"/>
            <p:cNvSpPr>
              <a:spLocks noChangeShapeType="1"/>
            </p:cNvSpPr>
            <p:nvPr/>
          </p:nvSpPr>
          <p:spPr bwMode="auto">
            <a:xfrm flipH="1">
              <a:off x="2065508" y="4701727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Line 199"/>
            <p:cNvSpPr>
              <a:spLocks noChangeShapeType="1"/>
            </p:cNvSpPr>
            <p:nvPr/>
          </p:nvSpPr>
          <p:spPr bwMode="auto">
            <a:xfrm flipH="1">
              <a:off x="2076620" y="4698552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Line 200"/>
            <p:cNvSpPr>
              <a:spLocks noChangeShapeType="1"/>
            </p:cNvSpPr>
            <p:nvPr/>
          </p:nvSpPr>
          <p:spPr bwMode="auto">
            <a:xfrm flipH="1">
              <a:off x="2087733" y="469855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Line 201"/>
            <p:cNvSpPr>
              <a:spLocks noChangeShapeType="1"/>
            </p:cNvSpPr>
            <p:nvPr/>
          </p:nvSpPr>
          <p:spPr bwMode="auto">
            <a:xfrm flipH="1">
              <a:off x="2097258" y="4692202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Line 202"/>
            <p:cNvSpPr>
              <a:spLocks noChangeShapeType="1"/>
            </p:cNvSpPr>
            <p:nvPr/>
          </p:nvSpPr>
          <p:spPr bwMode="auto">
            <a:xfrm flipH="1">
              <a:off x="2106783" y="469220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Line 203"/>
            <p:cNvSpPr>
              <a:spLocks noChangeShapeType="1"/>
            </p:cNvSpPr>
            <p:nvPr/>
          </p:nvSpPr>
          <p:spPr bwMode="auto">
            <a:xfrm flipH="1">
              <a:off x="2117895" y="4690615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 204"/>
            <p:cNvSpPr>
              <a:spLocks noChangeShapeType="1"/>
            </p:cNvSpPr>
            <p:nvPr/>
          </p:nvSpPr>
          <p:spPr bwMode="auto">
            <a:xfrm flipH="1">
              <a:off x="2071064" y="4731896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Freeform 205"/>
            <p:cNvSpPr>
              <a:spLocks/>
            </p:cNvSpPr>
            <p:nvPr/>
          </p:nvSpPr>
          <p:spPr bwMode="auto">
            <a:xfrm>
              <a:off x="1878183" y="4738240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ine 206"/>
            <p:cNvSpPr>
              <a:spLocks noChangeShapeType="1"/>
            </p:cNvSpPr>
            <p:nvPr/>
          </p:nvSpPr>
          <p:spPr bwMode="auto">
            <a:xfrm flipH="1">
              <a:off x="1889295" y="4773165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Line 207"/>
            <p:cNvSpPr>
              <a:spLocks noChangeShapeType="1"/>
            </p:cNvSpPr>
            <p:nvPr/>
          </p:nvSpPr>
          <p:spPr bwMode="auto">
            <a:xfrm flipH="1">
              <a:off x="1951208" y="4758877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Line 208"/>
            <p:cNvSpPr>
              <a:spLocks noChangeShapeType="1"/>
            </p:cNvSpPr>
            <p:nvPr/>
          </p:nvSpPr>
          <p:spPr bwMode="auto">
            <a:xfrm flipH="1">
              <a:off x="1943270" y="4768402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Line 209"/>
            <p:cNvSpPr>
              <a:spLocks noChangeShapeType="1"/>
            </p:cNvSpPr>
            <p:nvPr/>
          </p:nvSpPr>
          <p:spPr bwMode="auto">
            <a:xfrm flipH="1">
              <a:off x="1898820" y="4781102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Line 210"/>
            <p:cNvSpPr>
              <a:spLocks noChangeShapeType="1"/>
            </p:cNvSpPr>
            <p:nvPr/>
          </p:nvSpPr>
          <p:spPr bwMode="auto">
            <a:xfrm flipV="1">
              <a:off x="1908345" y="4782690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Freeform 211"/>
            <p:cNvSpPr>
              <a:spLocks/>
            </p:cNvSpPr>
            <p:nvPr/>
          </p:nvSpPr>
          <p:spPr bwMode="auto">
            <a:xfrm>
              <a:off x="1714670" y="4752527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Line 212"/>
            <p:cNvSpPr>
              <a:spLocks noChangeShapeType="1"/>
            </p:cNvSpPr>
            <p:nvPr/>
          </p:nvSpPr>
          <p:spPr bwMode="auto">
            <a:xfrm flipV="1">
              <a:off x="1706733" y="4758877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43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65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6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4" name="Oval 217"/>
            <p:cNvSpPr>
              <a:spLocks noChangeArrowheads="1"/>
            </p:cNvSpPr>
            <p:nvPr/>
          </p:nvSpPr>
          <p:spPr bwMode="auto">
            <a:xfrm>
              <a:off x="1682920" y="4542977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5" name="Oval 218"/>
            <p:cNvSpPr>
              <a:spLocks noChangeArrowheads="1"/>
            </p:cNvSpPr>
            <p:nvPr/>
          </p:nvSpPr>
          <p:spPr bwMode="auto">
            <a:xfrm>
              <a:off x="1682920" y="4536627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Freeform 219"/>
            <p:cNvSpPr>
              <a:spLocks/>
            </p:cNvSpPr>
            <p:nvPr/>
          </p:nvSpPr>
          <p:spPr bwMode="auto">
            <a:xfrm flipH="1">
              <a:off x="1663870" y="4088952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Freeform 220"/>
            <p:cNvSpPr>
              <a:spLocks/>
            </p:cNvSpPr>
            <p:nvPr/>
          </p:nvSpPr>
          <p:spPr bwMode="auto">
            <a:xfrm flipH="1">
              <a:off x="1722608" y="4503290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8" name="Freeform 221"/>
            <p:cNvSpPr>
              <a:spLocks/>
            </p:cNvSpPr>
            <p:nvPr/>
          </p:nvSpPr>
          <p:spPr bwMode="auto">
            <a:xfrm flipH="1">
              <a:off x="1651170" y="4147690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Oval 222"/>
            <p:cNvSpPr>
              <a:spLocks noChangeArrowheads="1"/>
            </p:cNvSpPr>
            <p:nvPr/>
          </p:nvSpPr>
          <p:spPr bwMode="auto">
            <a:xfrm>
              <a:off x="2049633" y="4511227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Oval 223"/>
            <p:cNvSpPr>
              <a:spLocks noChangeArrowheads="1"/>
            </p:cNvSpPr>
            <p:nvPr/>
          </p:nvSpPr>
          <p:spPr bwMode="auto">
            <a:xfrm>
              <a:off x="2025820" y="4517577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Oval 224"/>
            <p:cNvSpPr>
              <a:spLocks noChangeArrowheads="1"/>
            </p:cNvSpPr>
            <p:nvPr/>
          </p:nvSpPr>
          <p:spPr bwMode="auto">
            <a:xfrm>
              <a:off x="1943270" y="4538215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Oval 225"/>
            <p:cNvSpPr>
              <a:spLocks noChangeArrowheads="1"/>
            </p:cNvSpPr>
            <p:nvPr/>
          </p:nvSpPr>
          <p:spPr bwMode="auto">
            <a:xfrm>
              <a:off x="1917870" y="4542977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Oval 226"/>
            <p:cNvSpPr>
              <a:spLocks noChangeArrowheads="1"/>
            </p:cNvSpPr>
            <p:nvPr/>
          </p:nvSpPr>
          <p:spPr bwMode="auto">
            <a:xfrm>
              <a:off x="1889295" y="4547740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4" name="Freeform 227"/>
            <p:cNvSpPr>
              <a:spLocks/>
            </p:cNvSpPr>
            <p:nvPr/>
          </p:nvSpPr>
          <p:spPr bwMode="auto">
            <a:xfrm flipH="1">
              <a:off x="1705145" y="4139752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kern="0" dirty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Freeform 228"/>
            <p:cNvSpPr>
              <a:spLocks/>
            </p:cNvSpPr>
            <p:nvPr/>
          </p:nvSpPr>
          <p:spPr bwMode="auto">
            <a:xfrm flipH="1">
              <a:off x="1651170" y="4087365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60" name="Text Box 142"/>
          <p:cNvSpPr txBox="1">
            <a:spLocks noChangeArrowheads="1"/>
          </p:cNvSpPr>
          <p:nvPr/>
        </p:nvSpPr>
        <p:spPr bwMode="auto">
          <a:xfrm>
            <a:off x="761235" y="5352567"/>
            <a:ext cx="275588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송신지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192.168.10.10 : 50010</a:t>
            </a:r>
          </a:p>
          <a:p>
            <a:pPr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수신지 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200.10.10.10 : 80 </a:t>
            </a:r>
          </a:p>
          <a:p>
            <a:pPr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218" y="4076811"/>
            <a:ext cx="1528450" cy="152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구름 66"/>
          <p:cNvSpPr/>
          <p:nvPr/>
        </p:nvSpPr>
        <p:spPr>
          <a:xfrm>
            <a:off x="3520141" y="1395238"/>
            <a:ext cx="1944914" cy="11030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238942"/>
              </p:ext>
            </p:extLst>
          </p:nvPr>
        </p:nvGraphicFramePr>
        <p:xfrm>
          <a:off x="197139" y="3752778"/>
          <a:ext cx="3418728" cy="38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68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</a:tblGrid>
              <a:tr h="3867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8270"/>
              </p:ext>
            </p:extLst>
          </p:nvPr>
        </p:nvGraphicFramePr>
        <p:xfrm>
          <a:off x="5426616" y="3692881"/>
          <a:ext cx="3418728" cy="38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68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</a:tblGrid>
              <a:tr h="3867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2568389" y="4105643"/>
            <a:ext cx="5725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50010</a:t>
            </a:r>
          </a:p>
        </p:txBody>
      </p:sp>
      <p:sp>
        <p:nvSpPr>
          <p:cNvPr id="72" name="자유형 71"/>
          <p:cNvSpPr/>
          <p:nvPr/>
        </p:nvSpPr>
        <p:spPr>
          <a:xfrm>
            <a:off x="1778427" y="1888723"/>
            <a:ext cx="5268685" cy="2220686"/>
          </a:xfrm>
          <a:custGeom>
            <a:avLst/>
            <a:gdLst>
              <a:gd name="connsiteX0" fmla="*/ 1146628 w 5268685"/>
              <a:gd name="connsiteY0" fmla="*/ 2220686 h 2220686"/>
              <a:gd name="connsiteX1" fmla="*/ 1161142 w 5268685"/>
              <a:gd name="connsiteY1" fmla="*/ 1872343 h 2220686"/>
              <a:gd name="connsiteX2" fmla="*/ 29028 w 5268685"/>
              <a:gd name="connsiteY2" fmla="*/ 1857829 h 2220686"/>
              <a:gd name="connsiteX3" fmla="*/ 0 w 5268685"/>
              <a:gd name="connsiteY3" fmla="*/ 43543 h 2220686"/>
              <a:gd name="connsiteX4" fmla="*/ 5254171 w 5268685"/>
              <a:gd name="connsiteY4" fmla="*/ 0 h 2220686"/>
              <a:gd name="connsiteX5" fmla="*/ 5268685 w 5268685"/>
              <a:gd name="connsiteY5" fmla="*/ 1814286 h 2220686"/>
              <a:gd name="connsiteX6" fmla="*/ 4557485 w 5268685"/>
              <a:gd name="connsiteY6" fmla="*/ 1814286 h 2220686"/>
              <a:gd name="connsiteX7" fmla="*/ 4557485 w 5268685"/>
              <a:gd name="connsiteY7" fmla="*/ 2162629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68685" h="2220686">
                <a:moveTo>
                  <a:pt x="1146628" y="2220686"/>
                </a:moveTo>
                <a:lnTo>
                  <a:pt x="1161142" y="1872343"/>
                </a:lnTo>
                <a:lnTo>
                  <a:pt x="29028" y="1857829"/>
                </a:lnTo>
                <a:lnTo>
                  <a:pt x="0" y="43543"/>
                </a:lnTo>
                <a:lnTo>
                  <a:pt x="5254171" y="0"/>
                </a:lnTo>
                <a:lnTo>
                  <a:pt x="5268685" y="1814286"/>
                </a:lnTo>
                <a:lnTo>
                  <a:pt x="4557485" y="1814286"/>
                </a:lnTo>
                <a:lnTo>
                  <a:pt x="4557485" y="2162629"/>
                </a:lnTo>
              </a:path>
            </a:pathLst>
          </a:custGeom>
          <a:noFill/>
          <a:ln w="4445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149318" y="4082436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endParaRPr lang="en-US" altLang="ko-K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91308" y="5537233"/>
            <a:ext cx="1463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 </a:t>
            </a:r>
          </a:p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200.10.10.10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6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19809" y="377744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포트주소</a:t>
            </a:r>
            <a:r>
              <a:rPr lang="en-US" altLang="ko-KR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</a:t>
            </a:r>
            <a:r>
              <a:rPr lang="en-US" altLang="ko-KR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 sz="2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1832286" y="1978623"/>
            <a:ext cx="5239658" cy="1843314"/>
          </a:xfrm>
          <a:custGeom>
            <a:avLst/>
            <a:gdLst>
              <a:gd name="connsiteX0" fmla="*/ 14515 w 5239658"/>
              <a:gd name="connsiteY0" fmla="*/ 1843314 h 1843314"/>
              <a:gd name="connsiteX1" fmla="*/ 0 w 5239658"/>
              <a:gd name="connsiteY1" fmla="*/ 43543 h 1843314"/>
              <a:gd name="connsiteX2" fmla="*/ 5239658 w 5239658"/>
              <a:gd name="connsiteY2" fmla="*/ 0 h 1843314"/>
              <a:gd name="connsiteX3" fmla="*/ 5239658 w 5239658"/>
              <a:gd name="connsiteY3" fmla="*/ 1770743 h 184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9658" h="1843314">
                <a:moveTo>
                  <a:pt x="14515" y="1843314"/>
                </a:moveTo>
                <a:lnTo>
                  <a:pt x="0" y="43543"/>
                </a:lnTo>
                <a:lnTo>
                  <a:pt x="5239658" y="0"/>
                </a:lnTo>
                <a:lnTo>
                  <a:pt x="5239658" y="177074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1637867" y="4318193"/>
            <a:ext cx="838200" cy="792813"/>
            <a:chOff x="1533695" y="4087365"/>
            <a:chExt cx="838200" cy="1011237"/>
          </a:xfrm>
        </p:grpSpPr>
        <p:sp>
          <p:nvSpPr>
            <p:cNvPr id="6" name="Freeform 174"/>
            <p:cNvSpPr>
              <a:spLocks/>
            </p:cNvSpPr>
            <p:nvPr/>
          </p:nvSpPr>
          <p:spPr bwMode="auto">
            <a:xfrm rot="355818">
              <a:off x="2175045" y="4754115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" name="Freeform 175"/>
            <p:cNvSpPr>
              <a:spLocks/>
            </p:cNvSpPr>
            <p:nvPr/>
          </p:nvSpPr>
          <p:spPr bwMode="auto">
            <a:xfrm rot="355818" flipH="1">
              <a:off x="2235370" y="4801740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8" name="Freeform 176"/>
            <p:cNvSpPr>
              <a:spLocks/>
            </p:cNvSpPr>
            <p:nvPr/>
          </p:nvSpPr>
          <p:spPr bwMode="auto">
            <a:xfrm rot="355818">
              <a:off x="2229020" y="4830315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9" name="Freeform 177"/>
            <p:cNvSpPr>
              <a:spLocks/>
            </p:cNvSpPr>
            <p:nvPr/>
          </p:nvSpPr>
          <p:spPr bwMode="auto">
            <a:xfrm rot="355818" flipH="1">
              <a:off x="2262358" y="4796977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Freeform 178"/>
            <p:cNvSpPr>
              <a:spLocks/>
            </p:cNvSpPr>
            <p:nvPr/>
          </p:nvSpPr>
          <p:spPr bwMode="auto">
            <a:xfrm rot="355818">
              <a:off x="2248070" y="4795390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Oval 179"/>
            <p:cNvSpPr>
              <a:spLocks noChangeArrowheads="1"/>
            </p:cNvSpPr>
            <p:nvPr/>
          </p:nvSpPr>
          <p:spPr bwMode="auto">
            <a:xfrm rot="21219751">
              <a:off x="2267120" y="4792215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Freeform 180"/>
            <p:cNvSpPr>
              <a:spLocks/>
            </p:cNvSpPr>
            <p:nvPr/>
          </p:nvSpPr>
          <p:spPr bwMode="auto">
            <a:xfrm rot="355818">
              <a:off x="2238545" y="4798565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Freeform 182"/>
            <p:cNvSpPr>
              <a:spLocks/>
            </p:cNvSpPr>
            <p:nvPr/>
          </p:nvSpPr>
          <p:spPr bwMode="auto">
            <a:xfrm flipH="1">
              <a:off x="1760708" y="4763640"/>
              <a:ext cx="190500" cy="334962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Freeform 183"/>
            <p:cNvSpPr>
              <a:spLocks/>
            </p:cNvSpPr>
            <p:nvPr/>
          </p:nvSpPr>
          <p:spPr bwMode="auto">
            <a:xfrm flipH="1">
              <a:off x="1778170" y="4750940"/>
              <a:ext cx="187325" cy="331787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Freeform 184"/>
            <p:cNvSpPr>
              <a:spLocks/>
            </p:cNvSpPr>
            <p:nvPr/>
          </p:nvSpPr>
          <p:spPr bwMode="auto">
            <a:xfrm flipH="1">
              <a:off x="1798808" y="4828727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Freeform 185"/>
            <p:cNvSpPr>
              <a:spLocks/>
            </p:cNvSpPr>
            <p:nvPr/>
          </p:nvSpPr>
          <p:spPr bwMode="auto">
            <a:xfrm flipH="1">
              <a:off x="1886120" y="4850952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186"/>
            <p:cNvSpPr>
              <a:spLocks/>
            </p:cNvSpPr>
            <p:nvPr/>
          </p:nvSpPr>
          <p:spPr bwMode="auto">
            <a:xfrm flipH="1">
              <a:off x="1819445" y="4914452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187"/>
            <p:cNvSpPr>
              <a:spLocks/>
            </p:cNvSpPr>
            <p:nvPr/>
          </p:nvSpPr>
          <p:spPr bwMode="auto">
            <a:xfrm flipH="1">
              <a:off x="1754358" y="4925565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189"/>
            <p:cNvSpPr>
              <a:spLocks noChangeAspect="1"/>
            </p:cNvSpPr>
            <p:nvPr/>
          </p:nvSpPr>
          <p:spPr bwMode="auto">
            <a:xfrm>
              <a:off x="1533695" y="4523927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190"/>
            <p:cNvSpPr>
              <a:spLocks noChangeAspect="1"/>
            </p:cNvSpPr>
            <p:nvPr/>
          </p:nvSpPr>
          <p:spPr bwMode="auto">
            <a:xfrm>
              <a:off x="1536870" y="4465190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191"/>
            <p:cNvSpPr>
              <a:spLocks/>
            </p:cNvSpPr>
            <p:nvPr/>
          </p:nvSpPr>
          <p:spPr bwMode="auto">
            <a:xfrm>
              <a:off x="1671808" y="4660452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192"/>
            <p:cNvSpPr>
              <a:spLocks/>
            </p:cNvSpPr>
            <p:nvPr/>
          </p:nvSpPr>
          <p:spPr bwMode="auto">
            <a:xfrm>
              <a:off x="1690858" y="4789040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Oval 193"/>
            <p:cNvSpPr>
              <a:spLocks noChangeArrowheads="1"/>
            </p:cNvSpPr>
            <p:nvPr/>
          </p:nvSpPr>
          <p:spPr bwMode="auto">
            <a:xfrm>
              <a:off x="1809920" y="4796977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Line 194"/>
            <p:cNvSpPr>
              <a:spLocks noChangeShapeType="1"/>
            </p:cNvSpPr>
            <p:nvPr/>
          </p:nvSpPr>
          <p:spPr bwMode="auto">
            <a:xfrm flipH="1">
              <a:off x="2032170" y="4706490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Line 195"/>
            <p:cNvSpPr>
              <a:spLocks noChangeShapeType="1"/>
            </p:cNvSpPr>
            <p:nvPr/>
          </p:nvSpPr>
          <p:spPr bwMode="auto">
            <a:xfrm flipH="1">
              <a:off x="2021058" y="4708077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Line 196"/>
            <p:cNvSpPr>
              <a:spLocks noChangeShapeType="1"/>
            </p:cNvSpPr>
            <p:nvPr/>
          </p:nvSpPr>
          <p:spPr bwMode="auto">
            <a:xfrm flipH="1">
              <a:off x="2044870" y="4704902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Line 197"/>
            <p:cNvSpPr>
              <a:spLocks noChangeShapeType="1"/>
            </p:cNvSpPr>
            <p:nvPr/>
          </p:nvSpPr>
          <p:spPr bwMode="auto">
            <a:xfrm flipH="1">
              <a:off x="2055983" y="4703315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ine 198"/>
            <p:cNvSpPr>
              <a:spLocks noChangeShapeType="1"/>
            </p:cNvSpPr>
            <p:nvPr/>
          </p:nvSpPr>
          <p:spPr bwMode="auto">
            <a:xfrm flipH="1">
              <a:off x="2065508" y="4701727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Line 199"/>
            <p:cNvSpPr>
              <a:spLocks noChangeShapeType="1"/>
            </p:cNvSpPr>
            <p:nvPr/>
          </p:nvSpPr>
          <p:spPr bwMode="auto">
            <a:xfrm flipH="1">
              <a:off x="2076620" y="4698552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Line 200"/>
            <p:cNvSpPr>
              <a:spLocks noChangeShapeType="1"/>
            </p:cNvSpPr>
            <p:nvPr/>
          </p:nvSpPr>
          <p:spPr bwMode="auto">
            <a:xfrm flipH="1">
              <a:off x="2087733" y="469855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Line 201"/>
            <p:cNvSpPr>
              <a:spLocks noChangeShapeType="1"/>
            </p:cNvSpPr>
            <p:nvPr/>
          </p:nvSpPr>
          <p:spPr bwMode="auto">
            <a:xfrm flipH="1">
              <a:off x="2097258" y="4692202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Line 202"/>
            <p:cNvSpPr>
              <a:spLocks noChangeShapeType="1"/>
            </p:cNvSpPr>
            <p:nvPr/>
          </p:nvSpPr>
          <p:spPr bwMode="auto">
            <a:xfrm flipH="1">
              <a:off x="2106783" y="469220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Line 203"/>
            <p:cNvSpPr>
              <a:spLocks noChangeShapeType="1"/>
            </p:cNvSpPr>
            <p:nvPr/>
          </p:nvSpPr>
          <p:spPr bwMode="auto">
            <a:xfrm flipH="1">
              <a:off x="2117895" y="4690615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 204"/>
            <p:cNvSpPr>
              <a:spLocks noChangeShapeType="1"/>
            </p:cNvSpPr>
            <p:nvPr/>
          </p:nvSpPr>
          <p:spPr bwMode="auto">
            <a:xfrm flipH="1">
              <a:off x="2071064" y="4731896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Freeform 205"/>
            <p:cNvSpPr>
              <a:spLocks/>
            </p:cNvSpPr>
            <p:nvPr/>
          </p:nvSpPr>
          <p:spPr bwMode="auto">
            <a:xfrm>
              <a:off x="1878183" y="4738240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ine 206"/>
            <p:cNvSpPr>
              <a:spLocks noChangeShapeType="1"/>
            </p:cNvSpPr>
            <p:nvPr/>
          </p:nvSpPr>
          <p:spPr bwMode="auto">
            <a:xfrm flipH="1">
              <a:off x="1889295" y="4773165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Line 207"/>
            <p:cNvSpPr>
              <a:spLocks noChangeShapeType="1"/>
            </p:cNvSpPr>
            <p:nvPr/>
          </p:nvSpPr>
          <p:spPr bwMode="auto">
            <a:xfrm flipH="1">
              <a:off x="1951208" y="4758877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Line 208"/>
            <p:cNvSpPr>
              <a:spLocks noChangeShapeType="1"/>
            </p:cNvSpPr>
            <p:nvPr/>
          </p:nvSpPr>
          <p:spPr bwMode="auto">
            <a:xfrm flipH="1">
              <a:off x="1943270" y="4768402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Line 209"/>
            <p:cNvSpPr>
              <a:spLocks noChangeShapeType="1"/>
            </p:cNvSpPr>
            <p:nvPr/>
          </p:nvSpPr>
          <p:spPr bwMode="auto">
            <a:xfrm flipH="1">
              <a:off x="1898820" y="4781102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Line 210"/>
            <p:cNvSpPr>
              <a:spLocks noChangeShapeType="1"/>
            </p:cNvSpPr>
            <p:nvPr/>
          </p:nvSpPr>
          <p:spPr bwMode="auto">
            <a:xfrm flipV="1">
              <a:off x="1908345" y="4782690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Freeform 211"/>
            <p:cNvSpPr>
              <a:spLocks/>
            </p:cNvSpPr>
            <p:nvPr/>
          </p:nvSpPr>
          <p:spPr bwMode="auto">
            <a:xfrm>
              <a:off x="1714670" y="4752527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Line 212"/>
            <p:cNvSpPr>
              <a:spLocks noChangeShapeType="1"/>
            </p:cNvSpPr>
            <p:nvPr/>
          </p:nvSpPr>
          <p:spPr bwMode="auto">
            <a:xfrm flipV="1">
              <a:off x="1706733" y="4758877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43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65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6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4" name="Oval 217"/>
            <p:cNvSpPr>
              <a:spLocks noChangeArrowheads="1"/>
            </p:cNvSpPr>
            <p:nvPr/>
          </p:nvSpPr>
          <p:spPr bwMode="auto">
            <a:xfrm>
              <a:off x="1682920" y="4542977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5" name="Oval 218"/>
            <p:cNvSpPr>
              <a:spLocks noChangeArrowheads="1"/>
            </p:cNvSpPr>
            <p:nvPr/>
          </p:nvSpPr>
          <p:spPr bwMode="auto">
            <a:xfrm>
              <a:off x="1682920" y="4536627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Freeform 219"/>
            <p:cNvSpPr>
              <a:spLocks/>
            </p:cNvSpPr>
            <p:nvPr/>
          </p:nvSpPr>
          <p:spPr bwMode="auto">
            <a:xfrm flipH="1">
              <a:off x="1663870" y="4088952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Freeform 220"/>
            <p:cNvSpPr>
              <a:spLocks/>
            </p:cNvSpPr>
            <p:nvPr/>
          </p:nvSpPr>
          <p:spPr bwMode="auto">
            <a:xfrm flipH="1">
              <a:off x="1722608" y="4503290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8" name="Freeform 221"/>
            <p:cNvSpPr>
              <a:spLocks/>
            </p:cNvSpPr>
            <p:nvPr/>
          </p:nvSpPr>
          <p:spPr bwMode="auto">
            <a:xfrm flipH="1">
              <a:off x="1651170" y="4147690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Oval 222"/>
            <p:cNvSpPr>
              <a:spLocks noChangeArrowheads="1"/>
            </p:cNvSpPr>
            <p:nvPr/>
          </p:nvSpPr>
          <p:spPr bwMode="auto">
            <a:xfrm>
              <a:off x="2049633" y="4511227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Oval 223"/>
            <p:cNvSpPr>
              <a:spLocks noChangeArrowheads="1"/>
            </p:cNvSpPr>
            <p:nvPr/>
          </p:nvSpPr>
          <p:spPr bwMode="auto">
            <a:xfrm>
              <a:off x="2025820" y="4517577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Oval 224"/>
            <p:cNvSpPr>
              <a:spLocks noChangeArrowheads="1"/>
            </p:cNvSpPr>
            <p:nvPr/>
          </p:nvSpPr>
          <p:spPr bwMode="auto">
            <a:xfrm>
              <a:off x="1943270" y="4538215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Oval 225"/>
            <p:cNvSpPr>
              <a:spLocks noChangeArrowheads="1"/>
            </p:cNvSpPr>
            <p:nvPr/>
          </p:nvSpPr>
          <p:spPr bwMode="auto">
            <a:xfrm>
              <a:off x="1917870" y="4542977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Oval 226"/>
            <p:cNvSpPr>
              <a:spLocks noChangeArrowheads="1"/>
            </p:cNvSpPr>
            <p:nvPr/>
          </p:nvSpPr>
          <p:spPr bwMode="auto">
            <a:xfrm>
              <a:off x="1889295" y="4547740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4" name="Freeform 227"/>
            <p:cNvSpPr>
              <a:spLocks/>
            </p:cNvSpPr>
            <p:nvPr/>
          </p:nvSpPr>
          <p:spPr bwMode="auto">
            <a:xfrm flipH="1">
              <a:off x="1705145" y="4139752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kern="0" dirty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Freeform 228"/>
            <p:cNvSpPr>
              <a:spLocks/>
            </p:cNvSpPr>
            <p:nvPr/>
          </p:nvSpPr>
          <p:spPr bwMode="auto">
            <a:xfrm flipH="1">
              <a:off x="1651170" y="4087365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61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719" y="4165020"/>
            <a:ext cx="1528450" cy="152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구름 66"/>
          <p:cNvSpPr/>
          <p:nvPr/>
        </p:nvSpPr>
        <p:spPr>
          <a:xfrm>
            <a:off x="3589642" y="1483447"/>
            <a:ext cx="1944914" cy="11030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85598"/>
              </p:ext>
            </p:extLst>
          </p:nvPr>
        </p:nvGraphicFramePr>
        <p:xfrm>
          <a:off x="266640" y="3840987"/>
          <a:ext cx="3418728" cy="38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68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</a:tblGrid>
              <a:tr h="3867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754322"/>
              </p:ext>
            </p:extLst>
          </p:nvPr>
        </p:nvGraphicFramePr>
        <p:xfrm>
          <a:off x="5496117" y="3781090"/>
          <a:ext cx="3418728" cy="38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68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</a:tblGrid>
              <a:tr h="3867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2637890" y="4193852"/>
            <a:ext cx="5725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50010</a:t>
            </a:r>
          </a:p>
        </p:txBody>
      </p:sp>
      <p:sp>
        <p:nvSpPr>
          <p:cNvPr id="72" name="자유형 71"/>
          <p:cNvSpPr/>
          <p:nvPr/>
        </p:nvSpPr>
        <p:spPr>
          <a:xfrm>
            <a:off x="1847928" y="1976932"/>
            <a:ext cx="5268685" cy="2220686"/>
          </a:xfrm>
          <a:custGeom>
            <a:avLst/>
            <a:gdLst>
              <a:gd name="connsiteX0" fmla="*/ 1146628 w 5268685"/>
              <a:gd name="connsiteY0" fmla="*/ 2220686 h 2220686"/>
              <a:gd name="connsiteX1" fmla="*/ 1161142 w 5268685"/>
              <a:gd name="connsiteY1" fmla="*/ 1872343 h 2220686"/>
              <a:gd name="connsiteX2" fmla="*/ 29028 w 5268685"/>
              <a:gd name="connsiteY2" fmla="*/ 1857829 h 2220686"/>
              <a:gd name="connsiteX3" fmla="*/ 0 w 5268685"/>
              <a:gd name="connsiteY3" fmla="*/ 43543 h 2220686"/>
              <a:gd name="connsiteX4" fmla="*/ 5254171 w 5268685"/>
              <a:gd name="connsiteY4" fmla="*/ 0 h 2220686"/>
              <a:gd name="connsiteX5" fmla="*/ 5268685 w 5268685"/>
              <a:gd name="connsiteY5" fmla="*/ 1814286 h 2220686"/>
              <a:gd name="connsiteX6" fmla="*/ 4557485 w 5268685"/>
              <a:gd name="connsiteY6" fmla="*/ 1814286 h 2220686"/>
              <a:gd name="connsiteX7" fmla="*/ 4557485 w 5268685"/>
              <a:gd name="connsiteY7" fmla="*/ 2162629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68685" h="2220686">
                <a:moveTo>
                  <a:pt x="1146628" y="2220686"/>
                </a:moveTo>
                <a:lnTo>
                  <a:pt x="1161142" y="1872343"/>
                </a:lnTo>
                <a:lnTo>
                  <a:pt x="29028" y="1857829"/>
                </a:lnTo>
                <a:lnTo>
                  <a:pt x="0" y="43543"/>
                </a:lnTo>
                <a:lnTo>
                  <a:pt x="5254171" y="0"/>
                </a:lnTo>
                <a:lnTo>
                  <a:pt x="5268685" y="1814286"/>
                </a:lnTo>
                <a:lnTo>
                  <a:pt x="4557485" y="1814286"/>
                </a:lnTo>
                <a:lnTo>
                  <a:pt x="4557485" y="2162629"/>
                </a:lnTo>
              </a:path>
            </a:pathLst>
          </a:custGeom>
          <a:noFill/>
          <a:ln w="44450">
            <a:solidFill>
              <a:srgbClr val="C00000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218819" y="4170645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endParaRPr lang="en-US" altLang="ko-K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 Box 142"/>
          <p:cNvSpPr txBox="1">
            <a:spLocks noChangeArrowheads="1"/>
          </p:cNvSpPr>
          <p:nvPr/>
        </p:nvSpPr>
        <p:spPr bwMode="auto">
          <a:xfrm>
            <a:off x="5534556" y="5693739"/>
            <a:ext cx="275588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200.10.10.10 : 80 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192.168.10.10 :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50010</a:t>
            </a:r>
          </a:p>
          <a:p>
            <a:pPr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74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06" y="1293664"/>
            <a:ext cx="7988168" cy="4877544"/>
          </a:xfrm>
          <a:prstGeom prst="rect">
            <a:avLst/>
          </a:prstGeom>
        </p:spPr>
      </p:pic>
      <p:sp>
        <p:nvSpPr>
          <p:cNvPr id="1198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0112" y="241152"/>
            <a:ext cx="8183562" cy="1052512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DNS &amp; ARP 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816" name="Rectangle 8"/>
          <p:cNvSpPr>
            <a:spLocks noChangeArrowheads="1"/>
          </p:cNvSpPr>
          <p:nvPr/>
        </p:nvSpPr>
        <p:spPr bwMode="auto">
          <a:xfrm>
            <a:off x="2900363" y="1830537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423333" y="2346176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endParaRPr lang="ko-KR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98485" y="3860353"/>
            <a:ext cx="877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ARP </a:t>
            </a:r>
            <a:endParaRPr lang="ko-KR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64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8145" y="656561"/>
            <a:ext cx="7886700" cy="918573"/>
          </a:xfrm>
        </p:spPr>
        <p:txBody>
          <a:bodyPr>
            <a:normAutofit/>
          </a:bodyPr>
          <a:lstStyle/>
          <a:p>
            <a:r>
              <a:rPr lang="en-US" altLang="ko-KR" sz="32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2) </a:t>
            </a:r>
            <a:r>
              <a:rPr lang="ko-KR" altLang="en-US" sz="3200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전송모드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1580" y="1706950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Unicast             1 : 1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         1 : m </a:t>
            </a:r>
            <a:r>
              <a:rPr lang="en-US" altLang="ko-KR" sz="2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22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불특정다수</a:t>
            </a:r>
            <a:r>
              <a:rPr lang="en-US" altLang="ko-KR" sz="2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Multicast          1 : n </a:t>
            </a:r>
            <a:r>
              <a:rPr lang="en-US" altLang="ko-KR" sz="2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22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특정다수</a:t>
            </a:r>
            <a:r>
              <a:rPr lang="en-US" altLang="ko-KR" sz="2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738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2546" y="316105"/>
            <a:ext cx="6749303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Unicast</a:t>
            </a:r>
            <a:r>
              <a:rPr lang="ko-KR" altLang="en-US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전송모드 </a:t>
            </a:r>
            <a:endParaRPr lang="en-US" altLang="ko-KR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5250295" y="4154235"/>
            <a:ext cx="2692434" cy="132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V="1">
            <a:off x="2896974" y="4146925"/>
            <a:ext cx="2383238" cy="773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942397" y="4146925"/>
            <a:ext cx="76807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30698" y="3802687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L2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96459" y="3846885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L3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19503" y="3846458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L4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489328"/>
              </p:ext>
            </p:extLst>
          </p:nvPr>
        </p:nvGraphicFramePr>
        <p:xfrm>
          <a:off x="275336" y="4584819"/>
          <a:ext cx="7689641" cy="441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3046"/>
                <a:gridCol w="394698"/>
                <a:gridCol w="638635"/>
                <a:gridCol w="1166170"/>
                <a:gridCol w="1210962"/>
                <a:gridCol w="1309816"/>
                <a:gridCol w="1396314"/>
              </a:tblGrid>
              <a:tr h="441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www.test.co.kr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????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1111.2222.1111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????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6429" y="4263886"/>
            <a:ext cx="784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수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Port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송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Port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수신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IP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        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73525" y="2203602"/>
            <a:ext cx="1901033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서버</a:t>
            </a:r>
            <a:r>
              <a:rPr lang="en-US" altLang="ko-KR" sz="14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14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수신지</a:t>
            </a:r>
            <a:r>
              <a:rPr lang="en-US" altLang="ko-KR" sz="14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</a:p>
          <a:p>
            <a:pPr algn="r"/>
            <a: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www.test.com</a:t>
            </a:r>
            <a:endParaRPr lang="en-US" altLang="ko-KR" sz="1400" b="1" dirty="0">
              <a:solidFill>
                <a:srgbClr val="FF0000"/>
              </a:solidFill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192.168.1.20</a:t>
            </a:r>
            <a:endParaRPr lang="en-US" altLang="ko-KR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</a:t>
            </a:r>
            <a:r>
              <a:rPr lang="en-US" altLang="ko-KR" sz="15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1111.2222.2222</a:t>
            </a:r>
            <a:endParaRPr lang="en-US" altLang="ko-KR" sz="15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21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395" y="1816270"/>
            <a:ext cx="1528450" cy="152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752754" y="2188884"/>
            <a:ext cx="1879617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클라이언트</a:t>
            </a:r>
            <a:r>
              <a:rPr lang="en-US" altLang="ko-KR" sz="14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송신지</a:t>
            </a:r>
            <a:r>
              <a:rPr lang="en-US" altLang="ko-KR" sz="14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192.168.1.10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1111.2222.1111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8037957" y="4649214"/>
            <a:ext cx="424725" cy="34382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719422" y="2133296"/>
            <a:ext cx="1106434" cy="1039802"/>
            <a:chOff x="1533695" y="4087365"/>
            <a:chExt cx="838200" cy="1011237"/>
          </a:xfrm>
        </p:grpSpPr>
        <p:sp>
          <p:nvSpPr>
            <p:cNvPr id="24" name="Freeform 174"/>
            <p:cNvSpPr>
              <a:spLocks/>
            </p:cNvSpPr>
            <p:nvPr/>
          </p:nvSpPr>
          <p:spPr bwMode="auto">
            <a:xfrm rot="355818">
              <a:off x="2175045" y="4754115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Freeform 175"/>
            <p:cNvSpPr>
              <a:spLocks/>
            </p:cNvSpPr>
            <p:nvPr/>
          </p:nvSpPr>
          <p:spPr bwMode="auto">
            <a:xfrm rot="355818" flipH="1">
              <a:off x="2235370" y="4801740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Freeform 176"/>
            <p:cNvSpPr>
              <a:spLocks/>
            </p:cNvSpPr>
            <p:nvPr/>
          </p:nvSpPr>
          <p:spPr bwMode="auto">
            <a:xfrm rot="355818">
              <a:off x="2229020" y="4830315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Freeform 177"/>
            <p:cNvSpPr>
              <a:spLocks/>
            </p:cNvSpPr>
            <p:nvPr/>
          </p:nvSpPr>
          <p:spPr bwMode="auto">
            <a:xfrm rot="355818" flipH="1">
              <a:off x="2262358" y="4796977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Freeform 178"/>
            <p:cNvSpPr>
              <a:spLocks/>
            </p:cNvSpPr>
            <p:nvPr/>
          </p:nvSpPr>
          <p:spPr bwMode="auto">
            <a:xfrm rot="355818">
              <a:off x="2248070" y="4795390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Oval 179"/>
            <p:cNvSpPr>
              <a:spLocks noChangeArrowheads="1"/>
            </p:cNvSpPr>
            <p:nvPr/>
          </p:nvSpPr>
          <p:spPr bwMode="auto">
            <a:xfrm rot="21219751">
              <a:off x="2267120" y="4792215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Freeform 180"/>
            <p:cNvSpPr>
              <a:spLocks/>
            </p:cNvSpPr>
            <p:nvPr/>
          </p:nvSpPr>
          <p:spPr bwMode="auto">
            <a:xfrm rot="355818">
              <a:off x="2238545" y="4798565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Freeform 182"/>
            <p:cNvSpPr>
              <a:spLocks/>
            </p:cNvSpPr>
            <p:nvPr/>
          </p:nvSpPr>
          <p:spPr bwMode="auto">
            <a:xfrm flipH="1">
              <a:off x="1760708" y="4763640"/>
              <a:ext cx="190500" cy="334962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Freeform 183"/>
            <p:cNvSpPr>
              <a:spLocks/>
            </p:cNvSpPr>
            <p:nvPr/>
          </p:nvSpPr>
          <p:spPr bwMode="auto">
            <a:xfrm flipH="1">
              <a:off x="1778170" y="4750940"/>
              <a:ext cx="187325" cy="331787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Freeform 184"/>
            <p:cNvSpPr>
              <a:spLocks/>
            </p:cNvSpPr>
            <p:nvPr/>
          </p:nvSpPr>
          <p:spPr bwMode="auto">
            <a:xfrm flipH="1">
              <a:off x="1798808" y="4828727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Freeform 185"/>
            <p:cNvSpPr>
              <a:spLocks/>
            </p:cNvSpPr>
            <p:nvPr/>
          </p:nvSpPr>
          <p:spPr bwMode="auto">
            <a:xfrm flipH="1">
              <a:off x="1886120" y="4850952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Freeform 186"/>
            <p:cNvSpPr>
              <a:spLocks/>
            </p:cNvSpPr>
            <p:nvPr/>
          </p:nvSpPr>
          <p:spPr bwMode="auto">
            <a:xfrm flipH="1">
              <a:off x="1819445" y="4914452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Freeform 187"/>
            <p:cNvSpPr>
              <a:spLocks/>
            </p:cNvSpPr>
            <p:nvPr/>
          </p:nvSpPr>
          <p:spPr bwMode="auto">
            <a:xfrm flipH="1">
              <a:off x="1754358" y="4925565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Freeform 189"/>
            <p:cNvSpPr>
              <a:spLocks noChangeAspect="1"/>
            </p:cNvSpPr>
            <p:nvPr/>
          </p:nvSpPr>
          <p:spPr bwMode="auto">
            <a:xfrm>
              <a:off x="1533695" y="4523927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Freeform 190"/>
            <p:cNvSpPr>
              <a:spLocks noChangeAspect="1"/>
            </p:cNvSpPr>
            <p:nvPr/>
          </p:nvSpPr>
          <p:spPr bwMode="auto">
            <a:xfrm>
              <a:off x="1536870" y="4465190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Freeform 191"/>
            <p:cNvSpPr>
              <a:spLocks/>
            </p:cNvSpPr>
            <p:nvPr/>
          </p:nvSpPr>
          <p:spPr bwMode="auto">
            <a:xfrm>
              <a:off x="1671808" y="4660452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Freeform 192"/>
            <p:cNvSpPr>
              <a:spLocks/>
            </p:cNvSpPr>
            <p:nvPr/>
          </p:nvSpPr>
          <p:spPr bwMode="auto">
            <a:xfrm>
              <a:off x="1690858" y="4789040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Oval 193"/>
            <p:cNvSpPr>
              <a:spLocks noChangeArrowheads="1"/>
            </p:cNvSpPr>
            <p:nvPr/>
          </p:nvSpPr>
          <p:spPr bwMode="auto">
            <a:xfrm>
              <a:off x="1809920" y="4796977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Line 194"/>
            <p:cNvSpPr>
              <a:spLocks noChangeShapeType="1"/>
            </p:cNvSpPr>
            <p:nvPr/>
          </p:nvSpPr>
          <p:spPr bwMode="auto">
            <a:xfrm flipH="1">
              <a:off x="2032170" y="4706490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Line 195"/>
            <p:cNvSpPr>
              <a:spLocks noChangeShapeType="1"/>
            </p:cNvSpPr>
            <p:nvPr/>
          </p:nvSpPr>
          <p:spPr bwMode="auto">
            <a:xfrm flipH="1">
              <a:off x="2021058" y="4708077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Line 196"/>
            <p:cNvSpPr>
              <a:spLocks noChangeShapeType="1"/>
            </p:cNvSpPr>
            <p:nvPr/>
          </p:nvSpPr>
          <p:spPr bwMode="auto">
            <a:xfrm flipH="1">
              <a:off x="2044870" y="4704902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5" name="Line 197"/>
            <p:cNvSpPr>
              <a:spLocks noChangeShapeType="1"/>
            </p:cNvSpPr>
            <p:nvPr/>
          </p:nvSpPr>
          <p:spPr bwMode="auto">
            <a:xfrm flipH="1">
              <a:off x="2055983" y="4703315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Line 198"/>
            <p:cNvSpPr>
              <a:spLocks noChangeShapeType="1"/>
            </p:cNvSpPr>
            <p:nvPr/>
          </p:nvSpPr>
          <p:spPr bwMode="auto">
            <a:xfrm flipH="1">
              <a:off x="2065508" y="4701727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Line 199"/>
            <p:cNvSpPr>
              <a:spLocks noChangeShapeType="1"/>
            </p:cNvSpPr>
            <p:nvPr/>
          </p:nvSpPr>
          <p:spPr bwMode="auto">
            <a:xfrm flipH="1">
              <a:off x="2076620" y="4698552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8" name="Line 200"/>
            <p:cNvSpPr>
              <a:spLocks noChangeShapeType="1"/>
            </p:cNvSpPr>
            <p:nvPr/>
          </p:nvSpPr>
          <p:spPr bwMode="auto">
            <a:xfrm flipH="1">
              <a:off x="2087733" y="469855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Line 201"/>
            <p:cNvSpPr>
              <a:spLocks noChangeShapeType="1"/>
            </p:cNvSpPr>
            <p:nvPr/>
          </p:nvSpPr>
          <p:spPr bwMode="auto">
            <a:xfrm flipH="1">
              <a:off x="2097258" y="4692202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Line 202"/>
            <p:cNvSpPr>
              <a:spLocks noChangeShapeType="1"/>
            </p:cNvSpPr>
            <p:nvPr/>
          </p:nvSpPr>
          <p:spPr bwMode="auto">
            <a:xfrm flipH="1">
              <a:off x="2106783" y="469220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Line 203"/>
            <p:cNvSpPr>
              <a:spLocks noChangeShapeType="1"/>
            </p:cNvSpPr>
            <p:nvPr/>
          </p:nvSpPr>
          <p:spPr bwMode="auto">
            <a:xfrm flipH="1">
              <a:off x="2117895" y="4690615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Line 204"/>
            <p:cNvSpPr>
              <a:spLocks noChangeShapeType="1"/>
            </p:cNvSpPr>
            <p:nvPr/>
          </p:nvSpPr>
          <p:spPr bwMode="auto">
            <a:xfrm flipH="1">
              <a:off x="2071064" y="4731896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Freeform 205"/>
            <p:cNvSpPr>
              <a:spLocks/>
            </p:cNvSpPr>
            <p:nvPr/>
          </p:nvSpPr>
          <p:spPr bwMode="auto">
            <a:xfrm>
              <a:off x="1878183" y="4738240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4" name="Line 206"/>
            <p:cNvSpPr>
              <a:spLocks noChangeShapeType="1"/>
            </p:cNvSpPr>
            <p:nvPr/>
          </p:nvSpPr>
          <p:spPr bwMode="auto">
            <a:xfrm flipH="1">
              <a:off x="1889295" y="4773165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Line 207"/>
            <p:cNvSpPr>
              <a:spLocks noChangeShapeType="1"/>
            </p:cNvSpPr>
            <p:nvPr/>
          </p:nvSpPr>
          <p:spPr bwMode="auto">
            <a:xfrm flipH="1">
              <a:off x="1951208" y="4758877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Line 208"/>
            <p:cNvSpPr>
              <a:spLocks noChangeShapeType="1"/>
            </p:cNvSpPr>
            <p:nvPr/>
          </p:nvSpPr>
          <p:spPr bwMode="auto">
            <a:xfrm flipH="1">
              <a:off x="1943270" y="4768402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Line 209"/>
            <p:cNvSpPr>
              <a:spLocks noChangeShapeType="1"/>
            </p:cNvSpPr>
            <p:nvPr/>
          </p:nvSpPr>
          <p:spPr bwMode="auto">
            <a:xfrm flipH="1">
              <a:off x="1898820" y="4781102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8" name="Line 210"/>
            <p:cNvSpPr>
              <a:spLocks noChangeShapeType="1"/>
            </p:cNvSpPr>
            <p:nvPr/>
          </p:nvSpPr>
          <p:spPr bwMode="auto">
            <a:xfrm flipV="1">
              <a:off x="1908345" y="4782690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9" name="Freeform 211"/>
            <p:cNvSpPr>
              <a:spLocks/>
            </p:cNvSpPr>
            <p:nvPr/>
          </p:nvSpPr>
          <p:spPr bwMode="auto">
            <a:xfrm>
              <a:off x="1714670" y="4752527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0" name="Line 212"/>
            <p:cNvSpPr>
              <a:spLocks noChangeShapeType="1"/>
            </p:cNvSpPr>
            <p:nvPr/>
          </p:nvSpPr>
          <p:spPr bwMode="auto">
            <a:xfrm flipV="1">
              <a:off x="1706733" y="4758877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61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74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5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62" name="Oval 217"/>
            <p:cNvSpPr>
              <a:spLocks noChangeArrowheads="1"/>
            </p:cNvSpPr>
            <p:nvPr/>
          </p:nvSpPr>
          <p:spPr bwMode="auto">
            <a:xfrm>
              <a:off x="1682920" y="4542977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3" name="Oval 218"/>
            <p:cNvSpPr>
              <a:spLocks noChangeArrowheads="1"/>
            </p:cNvSpPr>
            <p:nvPr/>
          </p:nvSpPr>
          <p:spPr bwMode="auto">
            <a:xfrm>
              <a:off x="1682920" y="4536627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Freeform 219"/>
            <p:cNvSpPr>
              <a:spLocks/>
            </p:cNvSpPr>
            <p:nvPr/>
          </p:nvSpPr>
          <p:spPr bwMode="auto">
            <a:xfrm flipH="1">
              <a:off x="1663870" y="4088952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Freeform 220"/>
            <p:cNvSpPr>
              <a:spLocks/>
            </p:cNvSpPr>
            <p:nvPr/>
          </p:nvSpPr>
          <p:spPr bwMode="auto">
            <a:xfrm flipH="1">
              <a:off x="1722608" y="4503290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Freeform 221"/>
            <p:cNvSpPr>
              <a:spLocks/>
            </p:cNvSpPr>
            <p:nvPr/>
          </p:nvSpPr>
          <p:spPr bwMode="auto">
            <a:xfrm flipH="1">
              <a:off x="1651170" y="4147690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Oval 222"/>
            <p:cNvSpPr>
              <a:spLocks noChangeArrowheads="1"/>
            </p:cNvSpPr>
            <p:nvPr/>
          </p:nvSpPr>
          <p:spPr bwMode="auto">
            <a:xfrm>
              <a:off x="2049633" y="4511227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Oval 223"/>
            <p:cNvSpPr>
              <a:spLocks noChangeArrowheads="1"/>
            </p:cNvSpPr>
            <p:nvPr/>
          </p:nvSpPr>
          <p:spPr bwMode="auto">
            <a:xfrm>
              <a:off x="2025820" y="4517577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9" name="Oval 224"/>
            <p:cNvSpPr>
              <a:spLocks noChangeArrowheads="1"/>
            </p:cNvSpPr>
            <p:nvPr/>
          </p:nvSpPr>
          <p:spPr bwMode="auto">
            <a:xfrm>
              <a:off x="1943270" y="4538215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0" name="Oval 225"/>
            <p:cNvSpPr>
              <a:spLocks noChangeArrowheads="1"/>
            </p:cNvSpPr>
            <p:nvPr/>
          </p:nvSpPr>
          <p:spPr bwMode="auto">
            <a:xfrm>
              <a:off x="1917870" y="4542977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1" name="Oval 226"/>
            <p:cNvSpPr>
              <a:spLocks noChangeArrowheads="1"/>
            </p:cNvSpPr>
            <p:nvPr/>
          </p:nvSpPr>
          <p:spPr bwMode="auto">
            <a:xfrm>
              <a:off x="1889295" y="4547740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2" name="Freeform 227"/>
            <p:cNvSpPr>
              <a:spLocks/>
            </p:cNvSpPr>
            <p:nvPr/>
          </p:nvSpPr>
          <p:spPr bwMode="auto">
            <a:xfrm flipH="1">
              <a:off x="1705145" y="4139752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kern="0" dirty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Freeform 228"/>
            <p:cNvSpPr>
              <a:spLocks/>
            </p:cNvSpPr>
            <p:nvPr/>
          </p:nvSpPr>
          <p:spPr bwMode="auto">
            <a:xfrm flipH="1">
              <a:off x="1651170" y="4087365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856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6870" y="468900"/>
            <a:ext cx="6749303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Unicast</a:t>
            </a:r>
            <a:r>
              <a:rPr lang="ko-KR" altLang="en-US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전송모드 </a:t>
            </a:r>
            <a:endParaRPr lang="en-US" altLang="ko-KR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5553046" y="4186879"/>
            <a:ext cx="2688286" cy="134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3190212" y="4173943"/>
            <a:ext cx="221479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23070" y="4166206"/>
            <a:ext cx="76807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08967" y="3897066"/>
            <a:ext cx="7505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L2</a:t>
            </a:r>
            <a:r>
              <a:rPr lang="ko-KR" altLang="en-US" sz="13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02775" y="3892543"/>
            <a:ext cx="7505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L3</a:t>
            </a:r>
            <a:r>
              <a:rPr lang="ko-KR" altLang="en-US" sz="13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49841" y="3858429"/>
            <a:ext cx="7505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L4</a:t>
            </a:r>
            <a:r>
              <a:rPr lang="ko-KR" altLang="en-US" sz="13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80327"/>
              </p:ext>
            </p:extLst>
          </p:nvPr>
        </p:nvGraphicFramePr>
        <p:xfrm>
          <a:off x="556009" y="4604100"/>
          <a:ext cx="7689641" cy="441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3046"/>
                <a:gridCol w="394698"/>
                <a:gridCol w="638635"/>
                <a:gridCol w="1166170"/>
                <a:gridCol w="1210962"/>
                <a:gridCol w="1309816"/>
                <a:gridCol w="1396314"/>
              </a:tblGrid>
              <a:tr h="441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www.test.co.kr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192.168.1.20</a:t>
                      </a:r>
                      <a:endParaRPr lang="ko-KR" altLang="en-US" sz="1400" dirty="0">
                        <a:latin typeface="Times New Roman" panose="02020603050405020304" pitchFamily="18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1111.2222.1111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1111.2222.2222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66124" y="4318743"/>
            <a:ext cx="7423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Port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송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Port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2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IP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94544" y="5463151"/>
            <a:ext cx="69602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➊ 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OS</a:t>
            </a:r>
            <a:endParaRPr lang="ko-KR" altLang="en-US" sz="160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18474" y="5488615"/>
            <a:ext cx="8435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➋ DNS</a:t>
            </a:r>
            <a:endParaRPr lang="ko-KR" altLang="en-US" sz="160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7445" y="5531460"/>
            <a:ext cx="82093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➌ 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ARP</a:t>
            </a:r>
            <a:endParaRPr lang="ko-KR" altLang="en-US" sz="160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2342556" y="5082378"/>
            <a:ext cx="5889" cy="34954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660946" y="5051514"/>
            <a:ext cx="42724" cy="4799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7330038" y="5067035"/>
            <a:ext cx="42724" cy="4799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55103" y="2250828"/>
            <a:ext cx="1900970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서버</a:t>
            </a:r>
            <a:r>
              <a:rPr lang="en-US" altLang="ko-KR" sz="14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14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수신지</a:t>
            </a:r>
            <a:r>
              <a:rPr lang="en-US" altLang="ko-KR" sz="14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</a:p>
          <a:p>
            <a:pPr algn="r"/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192.168.1.20</a:t>
            </a:r>
            <a:endParaRPr lang="en-US" altLang="ko-KR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</a:t>
            </a:r>
            <a:r>
              <a:rPr lang="en-US" altLang="ko-KR" sz="15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1111.2222.2222</a:t>
            </a:r>
            <a:endParaRPr lang="en-US" altLang="ko-KR" sz="15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21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910" y="1863496"/>
            <a:ext cx="1528450" cy="152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731957" y="2217864"/>
            <a:ext cx="1879617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클라이언트</a:t>
            </a:r>
            <a:r>
              <a:rPr lang="en-US" altLang="ko-KR" sz="14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송신지</a:t>
            </a:r>
            <a:r>
              <a:rPr lang="en-US" altLang="ko-KR" sz="14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192.168.1.10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1111.2222.1111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8258559" y="4649204"/>
            <a:ext cx="424725" cy="34382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719422" y="2133296"/>
            <a:ext cx="1106434" cy="1039802"/>
            <a:chOff x="1533695" y="4087365"/>
            <a:chExt cx="838200" cy="1011237"/>
          </a:xfrm>
        </p:grpSpPr>
        <p:sp>
          <p:nvSpPr>
            <p:cNvPr id="27" name="Freeform 174"/>
            <p:cNvSpPr>
              <a:spLocks/>
            </p:cNvSpPr>
            <p:nvPr/>
          </p:nvSpPr>
          <p:spPr bwMode="auto">
            <a:xfrm rot="355818">
              <a:off x="2175045" y="4754115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Freeform 175"/>
            <p:cNvSpPr>
              <a:spLocks/>
            </p:cNvSpPr>
            <p:nvPr/>
          </p:nvSpPr>
          <p:spPr bwMode="auto">
            <a:xfrm rot="355818" flipH="1">
              <a:off x="2235370" y="4801740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Freeform 176"/>
            <p:cNvSpPr>
              <a:spLocks/>
            </p:cNvSpPr>
            <p:nvPr/>
          </p:nvSpPr>
          <p:spPr bwMode="auto">
            <a:xfrm rot="355818">
              <a:off x="2229020" y="4830315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Freeform 177"/>
            <p:cNvSpPr>
              <a:spLocks/>
            </p:cNvSpPr>
            <p:nvPr/>
          </p:nvSpPr>
          <p:spPr bwMode="auto">
            <a:xfrm rot="355818" flipH="1">
              <a:off x="2262358" y="4796977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Freeform 178"/>
            <p:cNvSpPr>
              <a:spLocks/>
            </p:cNvSpPr>
            <p:nvPr/>
          </p:nvSpPr>
          <p:spPr bwMode="auto">
            <a:xfrm rot="355818">
              <a:off x="2248070" y="4795390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Oval 179"/>
            <p:cNvSpPr>
              <a:spLocks noChangeArrowheads="1"/>
            </p:cNvSpPr>
            <p:nvPr/>
          </p:nvSpPr>
          <p:spPr bwMode="auto">
            <a:xfrm rot="21219751">
              <a:off x="2267120" y="4792215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Freeform 180"/>
            <p:cNvSpPr>
              <a:spLocks/>
            </p:cNvSpPr>
            <p:nvPr/>
          </p:nvSpPr>
          <p:spPr bwMode="auto">
            <a:xfrm rot="355818">
              <a:off x="2238545" y="4798565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Freeform 182"/>
            <p:cNvSpPr>
              <a:spLocks/>
            </p:cNvSpPr>
            <p:nvPr/>
          </p:nvSpPr>
          <p:spPr bwMode="auto">
            <a:xfrm flipH="1">
              <a:off x="1760708" y="4763640"/>
              <a:ext cx="190500" cy="334962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Freeform 183"/>
            <p:cNvSpPr>
              <a:spLocks/>
            </p:cNvSpPr>
            <p:nvPr/>
          </p:nvSpPr>
          <p:spPr bwMode="auto">
            <a:xfrm flipH="1">
              <a:off x="1778170" y="4750940"/>
              <a:ext cx="187325" cy="331787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Freeform 184"/>
            <p:cNvSpPr>
              <a:spLocks/>
            </p:cNvSpPr>
            <p:nvPr/>
          </p:nvSpPr>
          <p:spPr bwMode="auto">
            <a:xfrm flipH="1">
              <a:off x="1798808" y="4828727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Freeform 185"/>
            <p:cNvSpPr>
              <a:spLocks/>
            </p:cNvSpPr>
            <p:nvPr/>
          </p:nvSpPr>
          <p:spPr bwMode="auto">
            <a:xfrm flipH="1">
              <a:off x="1886120" y="4850952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Freeform 186"/>
            <p:cNvSpPr>
              <a:spLocks/>
            </p:cNvSpPr>
            <p:nvPr/>
          </p:nvSpPr>
          <p:spPr bwMode="auto">
            <a:xfrm flipH="1">
              <a:off x="1819445" y="4914452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Freeform 187"/>
            <p:cNvSpPr>
              <a:spLocks/>
            </p:cNvSpPr>
            <p:nvPr/>
          </p:nvSpPr>
          <p:spPr bwMode="auto">
            <a:xfrm flipH="1">
              <a:off x="1754358" y="4925565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Freeform 189"/>
            <p:cNvSpPr>
              <a:spLocks noChangeAspect="1"/>
            </p:cNvSpPr>
            <p:nvPr/>
          </p:nvSpPr>
          <p:spPr bwMode="auto">
            <a:xfrm>
              <a:off x="1533695" y="4523927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Freeform 190"/>
            <p:cNvSpPr>
              <a:spLocks noChangeAspect="1"/>
            </p:cNvSpPr>
            <p:nvPr/>
          </p:nvSpPr>
          <p:spPr bwMode="auto">
            <a:xfrm>
              <a:off x="1536870" y="4465190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Freeform 191"/>
            <p:cNvSpPr>
              <a:spLocks/>
            </p:cNvSpPr>
            <p:nvPr/>
          </p:nvSpPr>
          <p:spPr bwMode="auto">
            <a:xfrm>
              <a:off x="1671808" y="4660452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Freeform 192"/>
            <p:cNvSpPr>
              <a:spLocks/>
            </p:cNvSpPr>
            <p:nvPr/>
          </p:nvSpPr>
          <p:spPr bwMode="auto">
            <a:xfrm>
              <a:off x="1690858" y="4789040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Oval 193"/>
            <p:cNvSpPr>
              <a:spLocks noChangeArrowheads="1"/>
            </p:cNvSpPr>
            <p:nvPr/>
          </p:nvSpPr>
          <p:spPr bwMode="auto">
            <a:xfrm>
              <a:off x="1809920" y="4796977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5" name="Line 194"/>
            <p:cNvSpPr>
              <a:spLocks noChangeShapeType="1"/>
            </p:cNvSpPr>
            <p:nvPr/>
          </p:nvSpPr>
          <p:spPr bwMode="auto">
            <a:xfrm flipH="1">
              <a:off x="2032170" y="4706490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Line 195"/>
            <p:cNvSpPr>
              <a:spLocks noChangeShapeType="1"/>
            </p:cNvSpPr>
            <p:nvPr/>
          </p:nvSpPr>
          <p:spPr bwMode="auto">
            <a:xfrm flipH="1">
              <a:off x="2021058" y="4708077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Line 196"/>
            <p:cNvSpPr>
              <a:spLocks noChangeShapeType="1"/>
            </p:cNvSpPr>
            <p:nvPr/>
          </p:nvSpPr>
          <p:spPr bwMode="auto">
            <a:xfrm flipH="1">
              <a:off x="2044870" y="4704902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8" name="Line 197"/>
            <p:cNvSpPr>
              <a:spLocks noChangeShapeType="1"/>
            </p:cNvSpPr>
            <p:nvPr/>
          </p:nvSpPr>
          <p:spPr bwMode="auto">
            <a:xfrm flipH="1">
              <a:off x="2055983" y="4703315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Line 198"/>
            <p:cNvSpPr>
              <a:spLocks noChangeShapeType="1"/>
            </p:cNvSpPr>
            <p:nvPr/>
          </p:nvSpPr>
          <p:spPr bwMode="auto">
            <a:xfrm flipH="1">
              <a:off x="2065508" y="4701727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Line 199"/>
            <p:cNvSpPr>
              <a:spLocks noChangeShapeType="1"/>
            </p:cNvSpPr>
            <p:nvPr/>
          </p:nvSpPr>
          <p:spPr bwMode="auto">
            <a:xfrm flipH="1">
              <a:off x="2076620" y="4698552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Line 200"/>
            <p:cNvSpPr>
              <a:spLocks noChangeShapeType="1"/>
            </p:cNvSpPr>
            <p:nvPr/>
          </p:nvSpPr>
          <p:spPr bwMode="auto">
            <a:xfrm flipH="1">
              <a:off x="2087733" y="469855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Line 201"/>
            <p:cNvSpPr>
              <a:spLocks noChangeShapeType="1"/>
            </p:cNvSpPr>
            <p:nvPr/>
          </p:nvSpPr>
          <p:spPr bwMode="auto">
            <a:xfrm flipH="1">
              <a:off x="2097258" y="4692202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Line 202"/>
            <p:cNvSpPr>
              <a:spLocks noChangeShapeType="1"/>
            </p:cNvSpPr>
            <p:nvPr/>
          </p:nvSpPr>
          <p:spPr bwMode="auto">
            <a:xfrm flipH="1">
              <a:off x="2106783" y="469220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4" name="Line 203"/>
            <p:cNvSpPr>
              <a:spLocks noChangeShapeType="1"/>
            </p:cNvSpPr>
            <p:nvPr/>
          </p:nvSpPr>
          <p:spPr bwMode="auto">
            <a:xfrm flipH="1">
              <a:off x="2117895" y="4690615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Line 204"/>
            <p:cNvSpPr>
              <a:spLocks noChangeShapeType="1"/>
            </p:cNvSpPr>
            <p:nvPr/>
          </p:nvSpPr>
          <p:spPr bwMode="auto">
            <a:xfrm flipH="1">
              <a:off x="2071064" y="4731896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Freeform 205"/>
            <p:cNvSpPr>
              <a:spLocks/>
            </p:cNvSpPr>
            <p:nvPr/>
          </p:nvSpPr>
          <p:spPr bwMode="auto">
            <a:xfrm>
              <a:off x="1878183" y="4738240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Line 206"/>
            <p:cNvSpPr>
              <a:spLocks noChangeShapeType="1"/>
            </p:cNvSpPr>
            <p:nvPr/>
          </p:nvSpPr>
          <p:spPr bwMode="auto">
            <a:xfrm flipH="1">
              <a:off x="1889295" y="4773165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8" name="Line 207"/>
            <p:cNvSpPr>
              <a:spLocks noChangeShapeType="1"/>
            </p:cNvSpPr>
            <p:nvPr/>
          </p:nvSpPr>
          <p:spPr bwMode="auto">
            <a:xfrm flipH="1">
              <a:off x="1951208" y="4758877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9" name="Line 208"/>
            <p:cNvSpPr>
              <a:spLocks noChangeShapeType="1"/>
            </p:cNvSpPr>
            <p:nvPr/>
          </p:nvSpPr>
          <p:spPr bwMode="auto">
            <a:xfrm flipH="1">
              <a:off x="1943270" y="4768402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0" name="Line 209"/>
            <p:cNvSpPr>
              <a:spLocks noChangeShapeType="1"/>
            </p:cNvSpPr>
            <p:nvPr/>
          </p:nvSpPr>
          <p:spPr bwMode="auto">
            <a:xfrm flipH="1">
              <a:off x="1898820" y="4781102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1" name="Line 210"/>
            <p:cNvSpPr>
              <a:spLocks noChangeShapeType="1"/>
            </p:cNvSpPr>
            <p:nvPr/>
          </p:nvSpPr>
          <p:spPr bwMode="auto">
            <a:xfrm flipV="1">
              <a:off x="1908345" y="4782690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2" name="Freeform 211"/>
            <p:cNvSpPr>
              <a:spLocks/>
            </p:cNvSpPr>
            <p:nvPr/>
          </p:nvSpPr>
          <p:spPr bwMode="auto">
            <a:xfrm>
              <a:off x="1714670" y="4752527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3" name="Line 212"/>
            <p:cNvSpPr>
              <a:spLocks noChangeShapeType="1"/>
            </p:cNvSpPr>
            <p:nvPr/>
          </p:nvSpPr>
          <p:spPr bwMode="auto">
            <a:xfrm flipV="1">
              <a:off x="1706733" y="4758877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64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77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8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65" name="Oval 217"/>
            <p:cNvSpPr>
              <a:spLocks noChangeArrowheads="1"/>
            </p:cNvSpPr>
            <p:nvPr/>
          </p:nvSpPr>
          <p:spPr bwMode="auto">
            <a:xfrm>
              <a:off x="1682920" y="4542977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Oval 218"/>
            <p:cNvSpPr>
              <a:spLocks noChangeArrowheads="1"/>
            </p:cNvSpPr>
            <p:nvPr/>
          </p:nvSpPr>
          <p:spPr bwMode="auto">
            <a:xfrm>
              <a:off x="1682920" y="4536627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Freeform 219"/>
            <p:cNvSpPr>
              <a:spLocks/>
            </p:cNvSpPr>
            <p:nvPr/>
          </p:nvSpPr>
          <p:spPr bwMode="auto">
            <a:xfrm flipH="1">
              <a:off x="1663870" y="4088952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Freeform 220"/>
            <p:cNvSpPr>
              <a:spLocks/>
            </p:cNvSpPr>
            <p:nvPr/>
          </p:nvSpPr>
          <p:spPr bwMode="auto">
            <a:xfrm flipH="1">
              <a:off x="1722608" y="4503290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9" name="Freeform 221"/>
            <p:cNvSpPr>
              <a:spLocks/>
            </p:cNvSpPr>
            <p:nvPr/>
          </p:nvSpPr>
          <p:spPr bwMode="auto">
            <a:xfrm flipH="1">
              <a:off x="1651170" y="4147690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0" name="Oval 222"/>
            <p:cNvSpPr>
              <a:spLocks noChangeArrowheads="1"/>
            </p:cNvSpPr>
            <p:nvPr/>
          </p:nvSpPr>
          <p:spPr bwMode="auto">
            <a:xfrm>
              <a:off x="2049633" y="4511227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1" name="Oval 223"/>
            <p:cNvSpPr>
              <a:spLocks noChangeArrowheads="1"/>
            </p:cNvSpPr>
            <p:nvPr/>
          </p:nvSpPr>
          <p:spPr bwMode="auto">
            <a:xfrm>
              <a:off x="2025820" y="4517577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2" name="Oval 224"/>
            <p:cNvSpPr>
              <a:spLocks noChangeArrowheads="1"/>
            </p:cNvSpPr>
            <p:nvPr/>
          </p:nvSpPr>
          <p:spPr bwMode="auto">
            <a:xfrm>
              <a:off x="1943270" y="4538215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Oval 225"/>
            <p:cNvSpPr>
              <a:spLocks noChangeArrowheads="1"/>
            </p:cNvSpPr>
            <p:nvPr/>
          </p:nvSpPr>
          <p:spPr bwMode="auto">
            <a:xfrm>
              <a:off x="1917870" y="4542977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Oval 226"/>
            <p:cNvSpPr>
              <a:spLocks noChangeArrowheads="1"/>
            </p:cNvSpPr>
            <p:nvPr/>
          </p:nvSpPr>
          <p:spPr bwMode="auto">
            <a:xfrm>
              <a:off x="1889295" y="4547740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Freeform 227"/>
            <p:cNvSpPr>
              <a:spLocks/>
            </p:cNvSpPr>
            <p:nvPr/>
          </p:nvSpPr>
          <p:spPr bwMode="auto">
            <a:xfrm flipH="1">
              <a:off x="1705145" y="4139752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kern="0" dirty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Freeform 228"/>
            <p:cNvSpPr>
              <a:spLocks/>
            </p:cNvSpPr>
            <p:nvPr/>
          </p:nvSpPr>
          <p:spPr bwMode="auto">
            <a:xfrm flipH="1">
              <a:off x="1651170" y="4087365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63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7119" y="251572"/>
            <a:ext cx="7886700" cy="745988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Broadcast</a:t>
            </a:r>
            <a:r>
              <a:rPr lang="ko-KR" altLang="en-US" sz="2800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8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전송모드 </a:t>
            </a:r>
            <a:endParaRPr lang="ko-KR" altLang="en-US" sz="2800" dirty="0"/>
          </a:p>
        </p:txBody>
      </p:sp>
      <p:sp>
        <p:nvSpPr>
          <p:cNvPr id="4" name="내용 개체 틀 3"/>
          <p:cNvSpPr txBox="1">
            <a:spLocks noGrp="1"/>
          </p:cNvSpPr>
          <p:nvPr>
            <p:ph idx="1"/>
          </p:nvPr>
        </p:nvSpPr>
        <p:spPr>
          <a:xfrm>
            <a:off x="705516" y="1121810"/>
            <a:ext cx="7886700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8" indent="-285748">
              <a:lnSpc>
                <a:spcPct val="100000"/>
              </a:lnSpc>
            </a:pP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Broadcast IP </a:t>
            </a:r>
            <a:r>
              <a:rPr lang="ko-KR" altLang="en-US" sz="18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주소 </a:t>
            </a:r>
            <a:endParaRPr lang="en-US" altLang="ko-KR" sz="18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- Limited Broadcast(local broadcast) : 255.255.255.255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-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Directed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Broadcast : 192.168.1.255/24</a:t>
            </a:r>
            <a:endParaRPr lang="en-US" altLang="ko-KR" sz="18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285748" indent="-285748">
              <a:lnSpc>
                <a:spcPct val="100000"/>
              </a:lnSpc>
            </a:pP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Broadcast MAC </a:t>
            </a:r>
            <a:r>
              <a:rPr lang="ko-KR" altLang="en-US" sz="18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주소</a:t>
            </a:r>
            <a:endParaRPr lang="en-US" altLang="ko-KR" sz="18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- 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FFFF.FFFF.FFFF</a:t>
            </a:r>
            <a:endParaRPr lang="ko-KR" altLang="en-US" sz="18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351365"/>
              </p:ext>
            </p:extLst>
          </p:nvPr>
        </p:nvGraphicFramePr>
        <p:xfrm>
          <a:off x="551995" y="5535720"/>
          <a:ext cx="8372498" cy="447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4353"/>
                <a:gridCol w="1344706"/>
                <a:gridCol w="1264023"/>
                <a:gridCol w="1416062"/>
                <a:gridCol w="673840"/>
                <a:gridCol w="519038"/>
                <a:gridCol w="1720476"/>
              </a:tblGrid>
              <a:tr h="447044"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FFFF.FFFF.FFFF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1111.2222.1111</a:t>
                      </a:r>
                      <a:endParaRPr lang="en-US" altLang="ko-KR" sz="1400" dirty="0"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255.255.255.255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ko-KR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  <a:endParaRPr lang="ko-KR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DHCP Data</a:t>
                      </a:r>
                      <a:endParaRPr lang="ko-KR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88807" y="5215454"/>
            <a:ext cx="7678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 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7993854" y="4677556"/>
            <a:ext cx="0" cy="5767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948748" y="5449186"/>
            <a:ext cx="3056965" cy="6096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5061242" y="6004999"/>
            <a:ext cx="2250141" cy="414861"/>
          </a:xfrm>
          <a:custGeom>
            <a:avLst/>
            <a:gdLst>
              <a:gd name="connsiteX0" fmla="*/ 2250141 w 2250141"/>
              <a:gd name="connsiteY0" fmla="*/ 80683 h 815788"/>
              <a:gd name="connsiteX1" fmla="*/ 2241176 w 2250141"/>
              <a:gd name="connsiteY1" fmla="*/ 806824 h 815788"/>
              <a:gd name="connsiteX2" fmla="*/ 0 w 2250141"/>
              <a:gd name="connsiteY2" fmla="*/ 815788 h 815788"/>
              <a:gd name="connsiteX3" fmla="*/ 0 w 2250141"/>
              <a:gd name="connsiteY3" fmla="*/ 0 h 81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0141" h="815788">
                <a:moveTo>
                  <a:pt x="2250141" y="80683"/>
                </a:moveTo>
                <a:lnTo>
                  <a:pt x="2241176" y="806824"/>
                </a:lnTo>
                <a:lnTo>
                  <a:pt x="0" y="815788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1251431" y="5963629"/>
            <a:ext cx="3662436" cy="456230"/>
          </a:xfrm>
          <a:custGeom>
            <a:avLst/>
            <a:gdLst>
              <a:gd name="connsiteX0" fmla="*/ 2250141 w 2250141"/>
              <a:gd name="connsiteY0" fmla="*/ 80683 h 815788"/>
              <a:gd name="connsiteX1" fmla="*/ 2241176 w 2250141"/>
              <a:gd name="connsiteY1" fmla="*/ 806824 h 815788"/>
              <a:gd name="connsiteX2" fmla="*/ 0 w 2250141"/>
              <a:gd name="connsiteY2" fmla="*/ 815788 h 815788"/>
              <a:gd name="connsiteX3" fmla="*/ 0 w 2250141"/>
              <a:gd name="connsiteY3" fmla="*/ 0 h 81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0141" h="815788">
                <a:moveTo>
                  <a:pt x="2250141" y="80683"/>
                </a:moveTo>
                <a:lnTo>
                  <a:pt x="2241176" y="806824"/>
                </a:lnTo>
                <a:lnTo>
                  <a:pt x="0" y="815788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57235" y="3941247"/>
            <a:ext cx="1879617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클라이언트</a:t>
            </a:r>
            <a:r>
              <a:rPr lang="en-US" altLang="ko-KR" sz="14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1400" b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송신지</a:t>
            </a:r>
            <a:r>
              <a:rPr lang="en-US" altLang="ko-KR" sz="14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192.168.1.10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1111.2222.1111</a:t>
            </a:r>
          </a:p>
        </p:txBody>
      </p:sp>
      <p:pic>
        <p:nvPicPr>
          <p:cNvPr id="12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369" y="3415599"/>
            <a:ext cx="1528450" cy="152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090665" y="3872182"/>
            <a:ext cx="1110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DHCP Sever</a:t>
            </a:r>
            <a:endParaRPr lang="en-US" altLang="ko-KR" sz="15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925369" y="6388769"/>
            <a:ext cx="20574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10800000">
            <a:off x="96903" y="5619801"/>
            <a:ext cx="424725" cy="34382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638215" y="3941247"/>
            <a:ext cx="1106434" cy="1039802"/>
            <a:chOff x="1533695" y="4087365"/>
            <a:chExt cx="838200" cy="1011237"/>
          </a:xfrm>
        </p:grpSpPr>
        <p:sp>
          <p:nvSpPr>
            <p:cNvPr id="19" name="Freeform 174"/>
            <p:cNvSpPr>
              <a:spLocks/>
            </p:cNvSpPr>
            <p:nvPr/>
          </p:nvSpPr>
          <p:spPr bwMode="auto">
            <a:xfrm rot="355818">
              <a:off x="2175045" y="4754115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175"/>
            <p:cNvSpPr>
              <a:spLocks/>
            </p:cNvSpPr>
            <p:nvPr/>
          </p:nvSpPr>
          <p:spPr bwMode="auto">
            <a:xfrm rot="355818" flipH="1">
              <a:off x="2235370" y="4801740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176"/>
            <p:cNvSpPr>
              <a:spLocks/>
            </p:cNvSpPr>
            <p:nvPr/>
          </p:nvSpPr>
          <p:spPr bwMode="auto">
            <a:xfrm rot="355818">
              <a:off x="2229020" y="4830315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177"/>
            <p:cNvSpPr>
              <a:spLocks/>
            </p:cNvSpPr>
            <p:nvPr/>
          </p:nvSpPr>
          <p:spPr bwMode="auto">
            <a:xfrm rot="355818" flipH="1">
              <a:off x="2262358" y="4796977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178"/>
            <p:cNvSpPr>
              <a:spLocks/>
            </p:cNvSpPr>
            <p:nvPr/>
          </p:nvSpPr>
          <p:spPr bwMode="auto">
            <a:xfrm rot="355818">
              <a:off x="2248070" y="4795390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Oval 179"/>
            <p:cNvSpPr>
              <a:spLocks noChangeArrowheads="1"/>
            </p:cNvSpPr>
            <p:nvPr/>
          </p:nvSpPr>
          <p:spPr bwMode="auto">
            <a:xfrm rot="21219751">
              <a:off x="2267120" y="4792215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Freeform 180"/>
            <p:cNvSpPr>
              <a:spLocks/>
            </p:cNvSpPr>
            <p:nvPr/>
          </p:nvSpPr>
          <p:spPr bwMode="auto">
            <a:xfrm rot="355818">
              <a:off x="2238545" y="4798565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Freeform 182"/>
            <p:cNvSpPr>
              <a:spLocks/>
            </p:cNvSpPr>
            <p:nvPr/>
          </p:nvSpPr>
          <p:spPr bwMode="auto">
            <a:xfrm flipH="1">
              <a:off x="1760708" y="4763640"/>
              <a:ext cx="190500" cy="334962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Freeform 183"/>
            <p:cNvSpPr>
              <a:spLocks/>
            </p:cNvSpPr>
            <p:nvPr/>
          </p:nvSpPr>
          <p:spPr bwMode="auto">
            <a:xfrm flipH="1">
              <a:off x="1778170" y="4750940"/>
              <a:ext cx="187325" cy="331787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Freeform 184"/>
            <p:cNvSpPr>
              <a:spLocks/>
            </p:cNvSpPr>
            <p:nvPr/>
          </p:nvSpPr>
          <p:spPr bwMode="auto">
            <a:xfrm flipH="1">
              <a:off x="1798808" y="4828727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Freeform 185"/>
            <p:cNvSpPr>
              <a:spLocks/>
            </p:cNvSpPr>
            <p:nvPr/>
          </p:nvSpPr>
          <p:spPr bwMode="auto">
            <a:xfrm flipH="1">
              <a:off x="1886120" y="4850952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Freeform 186"/>
            <p:cNvSpPr>
              <a:spLocks/>
            </p:cNvSpPr>
            <p:nvPr/>
          </p:nvSpPr>
          <p:spPr bwMode="auto">
            <a:xfrm flipH="1">
              <a:off x="1819445" y="4914452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Freeform 187"/>
            <p:cNvSpPr>
              <a:spLocks/>
            </p:cNvSpPr>
            <p:nvPr/>
          </p:nvSpPr>
          <p:spPr bwMode="auto">
            <a:xfrm flipH="1">
              <a:off x="1754358" y="4925565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Freeform 189"/>
            <p:cNvSpPr>
              <a:spLocks noChangeAspect="1"/>
            </p:cNvSpPr>
            <p:nvPr/>
          </p:nvSpPr>
          <p:spPr bwMode="auto">
            <a:xfrm>
              <a:off x="1533695" y="4523927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Freeform 190"/>
            <p:cNvSpPr>
              <a:spLocks noChangeAspect="1"/>
            </p:cNvSpPr>
            <p:nvPr/>
          </p:nvSpPr>
          <p:spPr bwMode="auto">
            <a:xfrm>
              <a:off x="1536870" y="4465190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Freeform 191"/>
            <p:cNvSpPr>
              <a:spLocks/>
            </p:cNvSpPr>
            <p:nvPr/>
          </p:nvSpPr>
          <p:spPr bwMode="auto">
            <a:xfrm>
              <a:off x="1671808" y="4660452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Freeform 192"/>
            <p:cNvSpPr>
              <a:spLocks/>
            </p:cNvSpPr>
            <p:nvPr/>
          </p:nvSpPr>
          <p:spPr bwMode="auto">
            <a:xfrm>
              <a:off x="1690858" y="4789040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Oval 193"/>
            <p:cNvSpPr>
              <a:spLocks noChangeArrowheads="1"/>
            </p:cNvSpPr>
            <p:nvPr/>
          </p:nvSpPr>
          <p:spPr bwMode="auto">
            <a:xfrm>
              <a:off x="1809920" y="4796977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Line 194"/>
            <p:cNvSpPr>
              <a:spLocks noChangeShapeType="1"/>
            </p:cNvSpPr>
            <p:nvPr/>
          </p:nvSpPr>
          <p:spPr bwMode="auto">
            <a:xfrm flipH="1">
              <a:off x="2032170" y="4706490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Line 195"/>
            <p:cNvSpPr>
              <a:spLocks noChangeShapeType="1"/>
            </p:cNvSpPr>
            <p:nvPr/>
          </p:nvSpPr>
          <p:spPr bwMode="auto">
            <a:xfrm flipH="1">
              <a:off x="2021058" y="4708077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Line 196"/>
            <p:cNvSpPr>
              <a:spLocks noChangeShapeType="1"/>
            </p:cNvSpPr>
            <p:nvPr/>
          </p:nvSpPr>
          <p:spPr bwMode="auto">
            <a:xfrm flipH="1">
              <a:off x="2044870" y="4704902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Line 197"/>
            <p:cNvSpPr>
              <a:spLocks noChangeShapeType="1"/>
            </p:cNvSpPr>
            <p:nvPr/>
          </p:nvSpPr>
          <p:spPr bwMode="auto">
            <a:xfrm flipH="1">
              <a:off x="2055983" y="4703315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5" name="Line 198"/>
            <p:cNvSpPr>
              <a:spLocks noChangeShapeType="1"/>
            </p:cNvSpPr>
            <p:nvPr/>
          </p:nvSpPr>
          <p:spPr bwMode="auto">
            <a:xfrm flipH="1">
              <a:off x="2065508" y="4701727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Line 199"/>
            <p:cNvSpPr>
              <a:spLocks noChangeShapeType="1"/>
            </p:cNvSpPr>
            <p:nvPr/>
          </p:nvSpPr>
          <p:spPr bwMode="auto">
            <a:xfrm flipH="1">
              <a:off x="2076620" y="4698552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Line 200"/>
            <p:cNvSpPr>
              <a:spLocks noChangeShapeType="1"/>
            </p:cNvSpPr>
            <p:nvPr/>
          </p:nvSpPr>
          <p:spPr bwMode="auto">
            <a:xfrm flipH="1">
              <a:off x="2087733" y="469855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8" name="Line 201"/>
            <p:cNvSpPr>
              <a:spLocks noChangeShapeType="1"/>
            </p:cNvSpPr>
            <p:nvPr/>
          </p:nvSpPr>
          <p:spPr bwMode="auto">
            <a:xfrm flipH="1">
              <a:off x="2097258" y="4692202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Line 202"/>
            <p:cNvSpPr>
              <a:spLocks noChangeShapeType="1"/>
            </p:cNvSpPr>
            <p:nvPr/>
          </p:nvSpPr>
          <p:spPr bwMode="auto">
            <a:xfrm flipH="1">
              <a:off x="2106783" y="469220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Line 203"/>
            <p:cNvSpPr>
              <a:spLocks noChangeShapeType="1"/>
            </p:cNvSpPr>
            <p:nvPr/>
          </p:nvSpPr>
          <p:spPr bwMode="auto">
            <a:xfrm flipH="1">
              <a:off x="2117895" y="4690615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Line 204"/>
            <p:cNvSpPr>
              <a:spLocks noChangeShapeType="1"/>
            </p:cNvSpPr>
            <p:nvPr/>
          </p:nvSpPr>
          <p:spPr bwMode="auto">
            <a:xfrm flipH="1">
              <a:off x="2071064" y="4731896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Freeform 205"/>
            <p:cNvSpPr>
              <a:spLocks/>
            </p:cNvSpPr>
            <p:nvPr/>
          </p:nvSpPr>
          <p:spPr bwMode="auto">
            <a:xfrm>
              <a:off x="1878183" y="4738240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Line 206"/>
            <p:cNvSpPr>
              <a:spLocks noChangeShapeType="1"/>
            </p:cNvSpPr>
            <p:nvPr/>
          </p:nvSpPr>
          <p:spPr bwMode="auto">
            <a:xfrm flipH="1">
              <a:off x="1889295" y="4773165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4" name="Line 207"/>
            <p:cNvSpPr>
              <a:spLocks noChangeShapeType="1"/>
            </p:cNvSpPr>
            <p:nvPr/>
          </p:nvSpPr>
          <p:spPr bwMode="auto">
            <a:xfrm flipH="1">
              <a:off x="1951208" y="4758877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Line 208"/>
            <p:cNvSpPr>
              <a:spLocks noChangeShapeType="1"/>
            </p:cNvSpPr>
            <p:nvPr/>
          </p:nvSpPr>
          <p:spPr bwMode="auto">
            <a:xfrm flipH="1">
              <a:off x="1943270" y="4768402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Line 209"/>
            <p:cNvSpPr>
              <a:spLocks noChangeShapeType="1"/>
            </p:cNvSpPr>
            <p:nvPr/>
          </p:nvSpPr>
          <p:spPr bwMode="auto">
            <a:xfrm flipH="1">
              <a:off x="1898820" y="4781102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Line 210"/>
            <p:cNvSpPr>
              <a:spLocks noChangeShapeType="1"/>
            </p:cNvSpPr>
            <p:nvPr/>
          </p:nvSpPr>
          <p:spPr bwMode="auto">
            <a:xfrm flipV="1">
              <a:off x="1908345" y="4782690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8" name="Freeform 211"/>
            <p:cNvSpPr>
              <a:spLocks/>
            </p:cNvSpPr>
            <p:nvPr/>
          </p:nvSpPr>
          <p:spPr bwMode="auto">
            <a:xfrm>
              <a:off x="1714670" y="4752527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9" name="Line 212"/>
            <p:cNvSpPr>
              <a:spLocks noChangeShapeType="1"/>
            </p:cNvSpPr>
            <p:nvPr/>
          </p:nvSpPr>
          <p:spPr bwMode="auto">
            <a:xfrm flipV="1">
              <a:off x="1706733" y="4758877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60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73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4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61" name="Oval 217"/>
            <p:cNvSpPr>
              <a:spLocks noChangeArrowheads="1"/>
            </p:cNvSpPr>
            <p:nvPr/>
          </p:nvSpPr>
          <p:spPr bwMode="auto">
            <a:xfrm>
              <a:off x="1682920" y="4542977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2" name="Oval 218"/>
            <p:cNvSpPr>
              <a:spLocks noChangeArrowheads="1"/>
            </p:cNvSpPr>
            <p:nvPr/>
          </p:nvSpPr>
          <p:spPr bwMode="auto">
            <a:xfrm>
              <a:off x="1682920" y="4536627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3" name="Freeform 219"/>
            <p:cNvSpPr>
              <a:spLocks/>
            </p:cNvSpPr>
            <p:nvPr/>
          </p:nvSpPr>
          <p:spPr bwMode="auto">
            <a:xfrm flipH="1">
              <a:off x="1663870" y="4088952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Freeform 220"/>
            <p:cNvSpPr>
              <a:spLocks/>
            </p:cNvSpPr>
            <p:nvPr/>
          </p:nvSpPr>
          <p:spPr bwMode="auto">
            <a:xfrm flipH="1">
              <a:off x="1722608" y="4503290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Freeform 221"/>
            <p:cNvSpPr>
              <a:spLocks/>
            </p:cNvSpPr>
            <p:nvPr/>
          </p:nvSpPr>
          <p:spPr bwMode="auto">
            <a:xfrm flipH="1">
              <a:off x="1651170" y="4147690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Oval 222"/>
            <p:cNvSpPr>
              <a:spLocks noChangeArrowheads="1"/>
            </p:cNvSpPr>
            <p:nvPr/>
          </p:nvSpPr>
          <p:spPr bwMode="auto">
            <a:xfrm>
              <a:off x="2049633" y="4511227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Oval 223"/>
            <p:cNvSpPr>
              <a:spLocks noChangeArrowheads="1"/>
            </p:cNvSpPr>
            <p:nvPr/>
          </p:nvSpPr>
          <p:spPr bwMode="auto">
            <a:xfrm>
              <a:off x="2025820" y="4517577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Oval 224"/>
            <p:cNvSpPr>
              <a:spLocks noChangeArrowheads="1"/>
            </p:cNvSpPr>
            <p:nvPr/>
          </p:nvSpPr>
          <p:spPr bwMode="auto">
            <a:xfrm>
              <a:off x="1943270" y="4538215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9" name="Oval 225"/>
            <p:cNvSpPr>
              <a:spLocks noChangeArrowheads="1"/>
            </p:cNvSpPr>
            <p:nvPr/>
          </p:nvSpPr>
          <p:spPr bwMode="auto">
            <a:xfrm>
              <a:off x="1917870" y="4542977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0" name="Oval 226"/>
            <p:cNvSpPr>
              <a:spLocks noChangeArrowheads="1"/>
            </p:cNvSpPr>
            <p:nvPr/>
          </p:nvSpPr>
          <p:spPr bwMode="auto">
            <a:xfrm>
              <a:off x="1889295" y="4547740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1" name="Freeform 227"/>
            <p:cNvSpPr>
              <a:spLocks/>
            </p:cNvSpPr>
            <p:nvPr/>
          </p:nvSpPr>
          <p:spPr bwMode="auto">
            <a:xfrm flipH="1">
              <a:off x="1705145" y="4139752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kern="0" dirty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2" name="Freeform 228"/>
            <p:cNvSpPr>
              <a:spLocks/>
            </p:cNvSpPr>
            <p:nvPr/>
          </p:nvSpPr>
          <p:spPr bwMode="auto">
            <a:xfrm flipH="1">
              <a:off x="1651170" y="4087365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109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 flipV="1">
            <a:off x="2379477" y="3597391"/>
            <a:ext cx="4333521" cy="1875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0318" y="-68732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브로드캐스트</a:t>
            </a:r>
            <a:r>
              <a:rPr lang="ko-KR" altLang="en-US" sz="32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 예제 </a:t>
            </a:r>
            <a:endParaRPr lang="ko-KR" altLang="en-US" sz="3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61" y="2910682"/>
            <a:ext cx="1262731" cy="1373415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3989333" y="3281807"/>
            <a:ext cx="1417430" cy="652288"/>
            <a:chOff x="2610322" y="5109168"/>
            <a:chExt cx="1495425" cy="742950"/>
          </a:xfrm>
        </p:grpSpPr>
        <p:sp>
          <p:nvSpPr>
            <p:cNvPr id="24" name="AutoShape 26"/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630926" y="5575432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6" name="자유형 15"/>
          <p:cNvSpPr/>
          <p:nvPr/>
        </p:nvSpPr>
        <p:spPr>
          <a:xfrm>
            <a:off x="6712999" y="1198922"/>
            <a:ext cx="824089" cy="3979984"/>
          </a:xfrm>
          <a:custGeom>
            <a:avLst/>
            <a:gdLst>
              <a:gd name="connsiteX0" fmla="*/ 733778 w 824089"/>
              <a:gd name="connsiteY0" fmla="*/ 0 h 4583289"/>
              <a:gd name="connsiteX1" fmla="*/ 33867 w 824089"/>
              <a:gd name="connsiteY1" fmla="*/ 11289 h 4583289"/>
              <a:gd name="connsiteX2" fmla="*/ 0 w 824089"/>
              <a:gd name="connsiteY2" fmla="*/ 4572000 h 4583289"/>
              <a:gd name="connsiteX3" fmla="*/ 824089 w 824089"/>
              <a:gd name="connsiteY3" fmla="*/ 4583289 h 4583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089" h="4583289">
                <a:moveTo>
                  <a:pt x="733778" y="0"/>
                </a:moveTo>
                <a:lnTo>
                  <a:pt x="33867" y="11289"/>
                </a:lnTo>
                <a:lnTo>
                  <a:pt x="0" y="4572000"/>
                </a:lnTo>
                <a:lnTo>
                  <a:pt x="824089" y="4583289"/>
                </a:lnTo>
              </a:path>
            </a:pathLst>
          </a:custGeom>
          <a:noFill/>
          <a:ln w="2857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6722040" y="3138336"/>
            <a:ext cx="651358" cy="1128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190894" y="4329846"/>
            <a:ext cx="214424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송신자</a:t>
            </a:r>
            <a:endParaRPr lang="en-US" altLang="ko-KR" sz="1400" b="1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192.168.1.10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1111.2222.1111</a:t>
            </a:r>
          </a:p>
          <a:p>
            <a:r>
              <a:rPr lang="en-US" altLang="ko-KR" sz="14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BIP 255.255.255.255</a:t>
            </a:r>
          </a:p>
          <a:p>
            <a:r>
              <a:rPr lang="en-US" altLang="ko-KR" sz="14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BMAC FFFF.FFFF.FFFF</a:t>
            </a:r>
            <a:endParaRPr lang="en-US" altLang="ko-KR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912353"/>
              </p:ext>
            </p:extLst>
          </p:nvPr>
        </p:nvGraphicFramePr>
        <p:xfrm>
          <a:off x="238464" y="2195549"/>
          <a:ext cx="5531909" cy="441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6273"/>
                <a:gridCol w="1164320"/>
                <a:gridCol w="1506769"/>
                <a:gridCol w="1454547"/>
              </a:tblGrid>
              <a:tr h="441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255.255.255.255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1111.2222.1111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FFFF.FFFF.FFFF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632269" y="1863238"/>
            <a:ext cx="5077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             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IP           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         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015538" y="1611004"/>
            <a:ext cx="201830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192.168.1.20</a:t>
            </a:r>
          </a:p>
          <a:p>
            <a:r>
              <a:rPr lang="en-US" altLang="ko-KR" sz="13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  <a:p>
            <a:r>
              <a:rPr lang="en-US" altLang="ko-KR" sz="13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BIP 255.255.255.255</a:t>
            </a:r>
          </a:p>
          <a:p>
            <a:r>
              <a:rPr lang="en-US" altLang="ko-KR" sz="13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BMAC FFFF.FFFF.FFFF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047721" y="3655182"/>
            <a:ext cx="2018309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192.168.1.30</a:t>
            </a:r>
          </a:p>
          <a:p>
            <a:r>
              <a:rPr lang="en-US" altLang="ko-KR" sz="13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1111.2222.3333</a:t>
            </a:r>
          </a:p>
          <a:p>
            <a:r>
              <a:rPr lang="en-US" altLang="ko-KR" sz="13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BIP 255.255.255.255</a:t>
            </a:r>
          </a:p>
          <a:p>
            <a:r>
              <a:rPr lang="en-US" altLang="ko-KR" sz="13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BMAC FFFF.FFFF.FFFF</a:t>
            </a:r>
          </a:p>
          <a:p>
            <a:endParaRPr lang="en-US" altLang="ko-KR" sz="13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08449" y="5607778"/>
            <a:ext cx="201830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192.168.1.40</a:t>
            </a:r>
          </a:p>
          <a:p>
            <a:r>
              <a:rPr lang="en-US" altLang="ko-KR" sz="13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1111.2222.4444</a:t>
            </a:r>
          </a:p>
          <a:p>
            <a:r>
              <a:rPr lang="en-US" altLang="ko-KR" sz="13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BIP 255.255.255.255</a:t>
            </a:r>
          </a:p>
          <a:p>
            <a:r>
              <a:rPr lang="en-US" altLang="ko-KR" sz="13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BMAC FFFF.FFFF.FFFF</a:t>
            </a:r>
            <a:endParaRPr lang="en-US" altLang="ko-KR" sz="13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162194" y="6442094"/>
            <a:ext cx="2057400" cy="365125"/>
          </a:xfrm>
        </p:spPr>
        <p:txBody>
          <a:bodyPr/>
          <a:lstStyle/>
          <a:p>
            <a:pPr algn="l"/>
            <a:fld id="{F100E85C-9068-46D2-A14A-A9DCCDE0C986}" type="slidenum">
              <a:rPr lang="ko-KR" altLang="en-US" smtClean="0"/>
              <a:pPr algn="l"/>
              <a:t>17</a:t>
            </a:fld>
            <a:endParaRPr lang="ko-KR" altLang="en-US" dirty="0"/>
          </a:p>
        </p:txBody>
      </p:sp>
      <p:grpSp>
        <p:nvGrpSpPr>
          <p:cNvPr id="21" name="Group 172"/>
          <p:cNvGrpSpPr>
            <a:grpSpLocks/>
          </p:cNvGrpSpPr>
          <p:nvPr/>
        </p:nvGrpSpPr>
        <p:grpSpPr bwMode="auto">
          <a:xfrm flipH="1">
            <a:off x="7373398" y="839038"/>
            <a:ext cx="773620" cy="835586"/>
            <a:chOff x="1460" y="1679"/>
            <a:chExt cx="973" cy="1143"/>
          </a:xfrm>
        </p:grpSpPr>
        <p:grpSp>
          <p:nvGrpSpPr>
            <p:cNvPr id="22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82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3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4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5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6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7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8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5" name="Group 181"/>
            <p:cNvGrpSpPr>
              <a:grpSpLocks/>
            </p:cNvGrpSpPr>
            <p:nvPr/>
          </p:nvGrpSpPr>
          <p:grpSpPr bwMode="auto">
            <a:xfrm flipH="1">
              <a:off x="1659" y="2330"/>
              <a:ext cx="627" cy="492"/>
              <a:chOff x="905" y="3084"/>
              <a:chExt cx="832" cy="652"/>
            </a:xfrm>
          </p:grpSpPr>
          <p:sp>
            <p:nvSpPr>
              <p:cNvPr id="76" name="Freeform 182"/>
              <p:cNvSpPr>
                <a:spLocks/>
              </p:cNvSpPr>
              <p:nvPr/>
            </p:nvSpPr>
            <p:spPr bwMode="auto">
              <a:xfrm>
                <a:off x="905" y="3105"/>
                <a:ext cx="361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7" name="Freeform 183"/>
              <p:cNvSpPr>
                <a:spLocks/>
              </p:cNvSpPr>
              <p:nvPr/>
            </p:nvSpPr>
            <p:spPr bwMode="auto">
              <a:xfrm>
                <a:off x="933" y="3084"/>
                <a:ext cx="361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8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9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0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1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8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45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7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4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5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9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30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43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4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1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42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9" name="Group 172"/>
          <p:cNvGrpSpPr>
            <a:grpSpLocks/>
          </p:cNvGrpSpPr>
          <p:nvPr/>
        </p:nvGrpSpPr>
        <p:grpSpPr bwMode="auto">
          <a:xfrm flipH="1">
            <a:off x="7409972" y="2752582"/>
            <a:ext cx="773620" cy="835586"/>
            <a:chOff x="1460" y="1679"/>
            <a:chExt cx="973" cy="1143"/>
          </a:xfrm>
        </p:grpSpPr>
        <p:grpSp>
          <p:nvGrpSpPr>
            <p:cNvPr id="90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139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0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1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2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3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4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5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1" name="Group 181"/>
            <p:cNvGrpSpPr>
              <a:grpSpLocks/>
            </p:cNvGrpSpPr>
            <p:nvPr/>
          </p:nvGrpSpPr>
          <p:grpSpPr bwMode="auto">
            <a:xfrm flipH="1">
              <a:off x="1659" y="2330"/>
              <a:ext cx="627" cy="492"/>
              <a:chOff x="905" y="3084"/>
              <a:chExt cx="832" cy="652"/>
            </a:xfrm>
          </p:grpSpPr>
          <p:sp>
            <p:nvSpPr>
              <p:cNvPr id="133" name="Freeform 182"/>
              <p:cNvSpPr>
                <a:spLocks/>
              </p:cNvSpPr>
              <p:nvPr/>
            </p:nvSpPr>
            <p:spPr bwMode="auto">
              <a:xfrm>
                <a:off x="905" y="3105"/>
                <a:ext cx="361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4" name="Freeform 183"/>
              <p:cNvSpPr>
                <a:spLocks/>
              </p:cNvSpPr>
              <p:nvPr/>
            </p:nvSpPr>
            <p:spPr bwMode="auto">
              <a:xfrm>
                <a:off x="933" y="3084"/>
                <a:ext cx="361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5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6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7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8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2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109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0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1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2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3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4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5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6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7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8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0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1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2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3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4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5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6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7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8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9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0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1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2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3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94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107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8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95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6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7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8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9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0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1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2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3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4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5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106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46" name="Group 172"/>
          <p:cNvGrpSpPr>
            <a:grpSpLocks/>
          </p:cNvGrpSpPr>
          <p:nvPr/>
        </p:nvGrpSpPr>
        <p:grpSpPr bwMode="auto">
          <a:xfrm flipH="1">
            <a:off x="7516649" y="4906470"/>
            <a:ext cx="773620" cy="835586"/>
            <a:chOff x="1460" y="1679"/>
            <a:chExt cx="973" cy="1143"/>
          </a:xfrm>
        </p:grpSpPr>
        <p:grpSp>
          <p:nvGrpSpPr>
            <p:cNvPr id="147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196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7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8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9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0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1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2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8" name="Group 181"/>
            <p:cNvGrpSpPr>
              <a:grpSpLocks/>
            </p:cNvGrpSpPr>
            <p:nvPr/>
          </p:nvGrpSpPr>
          <p:grpSpPr bwMode="auto">
            <a:xfrm flipH="1">
              <a:off x="1659" y="2330"/>
              <a:ext cx="627" cy="492"/>
              <a:chOff x="905" y="3084"/>
              <a:chExt cx="832" cy="652"/>
            </a:xfrm>
          </p:grpSpPr>
          <p:sp>
            <p:nvSpPr>
              <p:cNvPr id="190" name="Freeform 182"/>
              <p:cNvSpPr>
                <a:spLocks/>
              </p:cNvSpPr>
              <p:nvPr/>
            </p:nvSpPr>
            <p:spPr bwMode="auto">
              <a:xfrm>
                <a:off x="905" y="3105"/>
                <a:ext cx="361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1" name="Freeform 183"/>
              <p:cNvSpPr>
                <a:spLocks/>
              </p:cNvSpPr>
              <p:nvPr/>
            </p:nvSpPr>
            <p:spPr bwMode="auto">
              <a:xfrm>
                <a:off x="933" y="3084"/>
                <a:ext cx="361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2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3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4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5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9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166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7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8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9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0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1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2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3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4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5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6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7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8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9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0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1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2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3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4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5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6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7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8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9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50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151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164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5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52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3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4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5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6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7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8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9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0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1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2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163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658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0161" y="-3718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Multicast</a:t>
            </a:r>
            <a:r>
              <a:rPr lang="en-US" altLang="ko-KR" sz="28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800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전송모드</a:t>
            </a:r>
            <a:endParaRPr lang="ko-KR" altLang="en-US" sz="2800" dirty="0"/>
          </a:p>
        </p:txBody>
      </p:sp>
      <p:sp>
        <p:nvSpPr>
          <p:cNvPr id="4" name="내용 개체 틀 3"/>
          <p:cNvSpPr txBox="1">
            <a:spLocks noGrp="1"/>
          </p:cNvSpPr>
          <p:nvPr>
            <p:ph idx="1"/>
          </p:nvPr>
        </p:nvSpPr>
        <p:spPr>
          <a:xfrm>
            <a:off x="748745" y="1108602"/>
            <a:ext cx="7886700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8" indent="-285748">
              <a:lnSpc>
                <a:spcPct val="100000"/>
              </a:lnSpc>
            </a:pP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Multicast</a:t>
            </a:r>
            <a:r>
              <a:rPr lang="ko-KR" altLang="en-US" sz="18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  <a:endParaRPr lang="en-US" altLang="ko-KR" sz="1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-  </a:t>
            </a:r>
            <a:r>
              <a:rPr lang="en-US" altLang="ko-KR" sz="1800" b="1" dirty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224-239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.X.X.X   (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230.10.10.10 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143" y="3270687"/>
            <a:ext cx="1262731" cy="137341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3512015" y="2578295"/>
            <a:ext cx="2800907" cy="8601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3560704" y="2692697"/>
            <a:ext cx="2839386" cy="8780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517334" y="4490020"/>
            <a:ext cx="2919656" cy="14002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3352845" y="4546920"/>
            <a:ext cx="3077785" cy="147779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341212" y="2459501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227.154.65.50</a:t>
            </a:r>
            <a:endParaRPr lang="ko-KR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58547" y="5979697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227.154.65.50</a:t>
            </a:r>
            <a:endParaRPr lang="ko-KR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70855" y="6335674"/>
            <a:ext cx="2057400" cy="365125"/>
          </a:xfrm>
        </p:spPr>
        <p:txBody>
          <a:bodyPr/>
          <a:lstStyle/>
          <a:p>
            <a:pPr algn="l"/>
            <a:fld id="{F100E85C-9068-46D2-A14A-A9DCCDE0C986}" type="slidenum">
              <a:rPr lang="ko-KR" altLang="en-US" smtClean="0"/>
              <a:pPr algn="l"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928" y="2656661"/>
            <a:ext cx="1351765" cy="511636"/>
          </a:xfrm>
          <a:prstGeom prst="rect">
            <a:avLst/>
          </a:prstGeom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1212" y="1884757"/>
            <a:ext cx="637696" cy="61912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8547" y="5406597"/>
            <a:ext cx="637696" cy="619122"/>
          </a:xfrm>
          <a:prstGeom prst="rect">
            <a:avLst/>
          </a:prstGeom>
        </p:spPr>
      </p:pic>
      <p:grpSp>
        <p:nvGrpSpPr>
          <p:cNvPr id="35" name="Group 172"/>
          <p:cNvGrpSpPr>
            <a:grpSpLocks/>
          </p:cNvGrpSpPr>
          <p:nvPr/>
        </p:nvGrpSpPr>
        <p:grpSpPr bwMode="auto">
          <a:xfrm flipH="1">
            <a:off x="6512169" y="2179944"/>
            <a:ext cx="773620" cy="835586"/>
            <a:chOff x="1460" y="1679"/>
            <a:chExt cx="973" cy="1143"/>
          </a:xfrm>
        </p:grpSpPr>
        <p:grpSp>
          <p:nvGrpSpPr>
            <p:cNvPr id="38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87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8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9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0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1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2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3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9" name="Group 181"/>
            <p:cNvGrpSpPr>
              <a:grpSpLocks/>
            </p:cNvGrpSpPr>
            <p:nvPr/>
          </p:nvGrpSpPr>
          <p:grpSpPr bwMode="auto">
            <a:xfrm flipH="1">
              <a:off x="1659" y="2330"/>
              <a:ext cx="627" cy="492"/>
              <a:chOff x="905" y="3084"/>
              <a:chExt cx="832" cy="652"/>
            </a:xfrm>
          </p:grpSpPr>
          <p:sp>
            <p:nvSpPr>
              <p:cNvPr id="81" name="Freeform 182"/>
              <p:cNvSpPr>
                <a:spLocks/>
              </p:cNvSpPr>
              <p:nvPr/>
            </p:nvSpPr>
            <p:spPr bwMode="auto">
              <a:xfrm>
                <a:off x="905" y="3105"/>
                <a:ext cx="361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2" name="Freeform 183"/>
              <p:cNvSpPr>
                <a:spLocks/>
              </p:cNvSpPr>
              <p:nvPr/>
            </p:nvSpPr>
            <p:spPr bwMode="auto">
              <a:xfrm>
                <a:off x="933" y="3084"/>
                <a:ext cx="361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3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4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5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6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0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57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7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4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5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6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7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8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9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0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1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42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55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6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3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54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94" name="Group 172"/>
          <p:cNvGrpSpPr>
            <a:grpSpLocks/>
          </p:cNvGrpSpPr>
          <p:nvPr/>
        </p:nvGrpSpPr>
        <p:grpSpPr bwMode="auto">
          <a:xfrm flipH="1">
            <a:off x="6442964" y="3465266"/>
            <a:ext cx="773620" cy="835586"/>
            <a:chOff x="1460" y="1679"/>
            <a:chExt cx="973" cy="1143"/>
          </a:xfrm>
        </p:grpSpPr>
        <p:grpSp>
          <p:nvGrpSpPr>
            <p:cNvPr id="95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144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5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6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7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8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9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0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6" name="Group 181"/>
            <p:cNvGrpSpPr>
              <a:grpSpLocks/>
            </p:cNvGrpSpPr>
            <p:nvPr/>
          </p:nvGrpSpPr>
          <p:grpSpPr bwMode="auto">
            <a:xfrm flipH="1">
              <a:off x="1659" y="2330"/>
              <a:ext cx="627" cy="492"/>
              <a:chOff x="905" y="3084"/>
              <a:chExt cx="832" cy="652"/>
            </a:xfrm>
          </p:grpSpPr>
          <p:sp>
            <p:nvSpPr>
              <p:cNvPr id="138" name="Freeform 182"/>
              <p:cNvSpPr>
                <a:spLocks/>
              </p:cNvSpPr>
              <p:nvPr/>
            </p:nvSpPr>
            <p:spPr bwMode="auto">
              <a:xfrm>
                <a:off x="905" y="3105"/>
                <a:ext cx="361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9" name="Freeform 183"/>
              <p:cNvSpPr>
                <a:spLocks/>
              </p:cNvSpPr>
              <p:nvPr/>
            </p:nvSpPr>
            <p:spPr bwMode="auto">
              <a:xfrm>
                <a:off x="933" y="3084"/>
                <a:ext cx="361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0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1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2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3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7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114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5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6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7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8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0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1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2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3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4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5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6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7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8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9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0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1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2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3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4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5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6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7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8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99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112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3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00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1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2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3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4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5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6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7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8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9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0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111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51" name="Group 172"/>
          <p:cNvGrpSpPr>
            <a:grpSpLocks/>
          </p:cNvGrpSpPr>
          <p:nvPr/>
        </p:nvGrpSpPr>
        <p:grpSpPr bwMode="auto">
          <a:xfrm flipH="1">
            <a:off x="6429870" y="4486084"/>
            <a:ext cx="773620" cy="835586"/>
            <a:chOff x="1460" y="1679"/>
            <a:chExt cx="973" cy="1143"/>
          </a:xfrm>
        </p:grpSpPr>
        <p:grpSp>
          <p:nvGrpSpPr>
            <p:cNvPr id="152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201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2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3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4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5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6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7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53" name="Group 181"/>
            <p:cNvGrpSpPr>
              <a:grpSpLocks/>
            </p:cNvGrpSpPr>
            <p:nvPr/>
          </p:nvGrpSpPr>
          <p:grpSpPr bwMode="auto">
            <a:xfrm flipH="1">
              <a:off x="1659" y="2330"/>
              <a:ext cx="627" cy="492"/>
              <a:chOff x="905" y="3084"/>
              <a:chExt cx="832" cy="652"/>
            </a:xfrm>
          </p:grpSpPr>
          <p:sp>
            <p:nvSpPr>
              <p:cNvPr id="195" name="Freeform 182"/>
              <p:cNvSpPr>
                <a:spLocks/>
              </p:cNvSpPr>
              <p:nvPr/>
            </p:nvSpPr>
            <p:spPr bwMode="auto">
              <a:xfrm>
                <a:off x="905" y="3105"/>
                <a:ext cx="361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6" name="Freeform 183"/>
              <p:cNvSpPr>
                <a:spLocks/>
              </p:cNvSpPr>
              <p:nvPr/>
            </p:nvSpPr>
            <p:spPr bwMode="auto">
              <a:xfrm>
                <a:off x="933" y="3084"/>
                <a:ext cx="361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7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8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9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0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54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171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2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3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4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5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6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7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8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9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0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1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2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3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4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5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6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7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8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9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0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1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2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3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4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55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156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169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0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57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8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9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0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1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2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3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4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5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6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7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168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208" name="Group 172"/>
          <p:cNvGrpSpPr>
            <a:grpSpLocks/>
          </p:cNvGrpSpPr>
          <p:nvPr/>
        </p:nvGrpSpPr>
        <p:grpSpPr bwMode="auto">
          <a:xfrm flipH="1">
            <a:off x="6412751" y="5736418"/>
            <a:ext cx="773620" cy="835586"/>
            <a:chOff x="1460" y="1679"/>
            <a:chExt cx="973" cy="1143"/>
          </a:xfrm>
        </p:grpSpPr>
        <p:grpSp>
          <p:nvGrpSpPr>
            <p:cNvPr id="209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258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9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0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1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2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3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4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10" name="Group 181"/>
            <p:cNvGrpSpPr>
              <a:grpSpLocks/>
            </p:cNvGrpSpPr>
            <p:nvPr/>
          </p:nvGrpSpPr>
          <p:grpSpPr bwMode="auto">
            <a:xfrm flipH="1">
              <a:off x="1659" y="2330"/>
              <a:ext cx="627" cy="492"/>
              <a:chOff x="905" y="3084"/>
              <a:chExt cx="832" cy="652"/>
            </a:xfrm>
          </p:grpSpPr>
          <p:sp>
            <p:nvSpPr>
              <p:cNvPr id="252" name="Freeform 182"/>
              <p:cNvSpPr>
                <a:spLocks/>
              </p:cNvSpPr>
              <p:nvPr/>
            </p:nvSpPr>
            <p:spPr bwMode="auto">
              <a:xfrm>
                <a:off x="905" y="3105"/>
                <a:ext cx="361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3" name="Freeform 183"/>
              <p:cNvSpPr>
                <a:spLocks/>
              </p:cNvSpPr>
              <p:nvPr/>
            </p:nvSpPr>
            <p:spPr bwMode="auto">
              <a:xfrm>
                <a:off x="933" y="3084"/>
                <a:ext cx="361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4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5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6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7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11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228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9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0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1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2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3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4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5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6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7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8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9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0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1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2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3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4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5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6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7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8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9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0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1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12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213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226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7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14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5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6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7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8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9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0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1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2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3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4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225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182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 flipV="1">
            <a:off x="2319113" y="4125558"/>
            <a:ext cx="3773716" cy="22381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0318" y="-4830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멀티캐스트 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 예제 </a:t>
            </a:r>
            <a:endParaRPr lang="ko-KR" altLang="en-US" sz="3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41" y="3654345"/>
            <a:ext cx="1262731" cy="137341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281" y="496839"/>
            <a:ext cx="1026262" cy="82559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779" y="2336546"/>
            <a:ext cx="1026262" cy="82559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929" y="3814632"/>
            <a:ext cx="1026262" cy="825596"/>
          </a:xfrm>
          <a:prstGeom prst="rect">
            <a:avLst/>
          </a:prstGeom>
        </p:spPr>
      </p:pic>
      <p:sp>
        <p:nvSpPr>
          <p:cNvPr id="16" name="자유형 15"/>
          <p:cNvSpPr/>
          <p:nvPr/>
        </p:nvSpPr>
        <p:spPr>
          <a:xfrm>
            <a:off x="6092830" y="794120"/>
            <a:ext cx="824089" cy="5123145"/>
          </a:xfrm>
          <a:custGeom>
            <a:avLst/>
            <a:gdLst>
              <a:gd name="connsiteX0" fmla="*/ 733778 w 824089"/>
              <a:gd name="connsiteY0" fmla="*/ 0 h 4583289"/>
              <a:gd name="connsiteX1" fmla="*/ 33867 w 824089"/>
              <a:gd name="connsiteY1" fmla="*/ 11289 h 4583289"/>
              <a:gd name="connsiteX2" fmla="*/ 0 w 824089"/>
              <a:gd name="connsiteY2" fmla="*/ 4572000 h 4583289"/>
              <a:gd name="connsiteX3" fmla="*/ 824089 w 824089"/>
              <a:gd name="connsiteY3" fmla="*/ 4583289 h 4583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089" h="4583289">
                <a:moveTo>
                  <a:pt x="733778" y="0"/>
                </a:moveTo>
                <a:lnTo>
                  <a:pt x="33867" y="11289"/>
                </a:lnTo>
                <a:lnTo>
                  <a:pt x="0" y="4572000"/>
                </a:lnTo>
                <a:lnTo>
                  <a:pt x="824089" y="4583289"/>
                </a:lnTo>
              </a:path>
            </a:pathLst>
          </a:custGeom>
          <a:noFill/>
          <a:ln w="28575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>
            <a:endCxn id="18" idx="1"/>
          </p:cNvCxnSpPr>
          <p:nvPr/>
        </p:nvCxnSpPr>
        <p:spPr>
          <a:xfrm>
            <a:off x="6140796" y="2749344"/>
            <a:ext cx="710984" cy="0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99274" y="5073508"/>
            <a:ext cx="18069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200.10.10.10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2222.4444.6666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14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라디오서버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 </a:t>
            </a: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3096800" y="2473684"/>
            <a:ext cx="2218342" cy="89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486162" y="2482648"/>
            <a:ext cx="20121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549941" y="2151448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L2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15317" y="2223488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L3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/>
          </p:nvPr>
        </p:nvGraphicFramePr>
        <p:xfrm>
          <a:off x="146844" y="2939212"/>
          <a:ext cx="5531909" cy="441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6273"/>
                <a:gridCol w="1164320"/>
                <a:gridCol w="1506769"/>
                <a:gridCol w="1454547"/>
              </a:tblGrid>
              <a:tr h="4413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227.154.65.50</a:t>
                      </a:r>
                      <a:endParaRPr lang="ko-KR" altLang="en-US" sz="1400" u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200.10.10.10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2222.4444.6666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0100.5E1A.4132</a:t>
                      </a:r>
                      <a:endParaRPr lang="en-US" altLang="ko-KR" sz="1400" u="none" dirty="0" smtClean="0"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40649" y="2606901"/>
            <a:ext cx="5077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             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IP           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         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35769" y="1267440"/>
            <a:ext cx="2933816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192.168.1.10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1111.2222.1111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Multicast IP </a:t>
            </a:r>
            <a:r>
              <a:rPr lang="en-US" altLang="ko-KR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227.154.65.50</a:t>
            </a:r>
            <a:endParaRPr lang="ko-KR" altLang="en-US" sz="16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Multicast MAC </a:t>
            </a:r>
            <a:r>
              <a:rPr lang="en-US" altLang="ko-KR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0100.5E1A.4132</a:t>
            </a:r>
            <a:endParaRPr lang="en-US" altLang="ko-KR" sz="15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56" y="322654"/>
            <a:ext cx="799810" cy="54122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18" y="5603146"/>
            <a:ext cx="1026262" cy="82559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227054" y="6281131"/>
            <a:ext cx="190097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192.168.1.40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1111.2222.4444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6111387" y="4162857"/>
            <a:ext cx="7109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380" y="3890745"/>
            <a:ext cx="799810" cy="54122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235768" y="4570758"/>
            <a:ext cx="2933816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192.168.1.30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1111.2222.3333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Multicast IP </a:t>
            </a:r>
            <a:r>
              <a:rPr lang="en-US" altLang="ko-KR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227.154.65.50</a:t>
            </a:r>
            <a:endParaRPr lang="ko-KR" altLang="en-US" sz="16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Multicast MAC </a:t>
            </a:r>
            <a:r>
              <a:rPr lang="en-US" altLang="ko-KR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0100.5E1A.4132</a:t>
            </a:r>
            <a:endParaRPr lang="en-US" altLang="ko-KR" sz="15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05058" y="3094049"/>
            <a:ext cx="190097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192.168.1.20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3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222250" y="1128198"/>
            <a:ext cx="8921750" cy="5451269"/>
            <a:chOff x="222250" y="1128198"/>
            <a:chExt cx="8921750" cy="5451269"/>
          </a:xfrm>
        </p:grpSpPr>
        <p:cxnSp>
          <p:nvCxnSpPr>
            <p:cNvPr id="11" name="직선 연결선 10"/>
            <p:cNvCxnSpPr/>
            <p:nvPr/>
          </p:nvCxnSpPr>
          <p:spPr bwMode="auto">
            <a:xfrm>
              <a:off x="1321206" y="3747699"/>
              <a:ext cx="3755" cy="1222328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0" name="직선 연결선 11"/>
            <p:cNvCxnSpPr>
              <a:cxnSpLocks noChangeShapeType="1"/>
            </p:cNvCxnSpPr>
            <p:nvPr/>
          </p:nvCxnSpPr>
          <p:spPr bwMode="auto">
            <a:xfrm rot="5400000">
              <a:off x="952507" y="2617751"/>
              <a:ext cx="1046124" cy="0"/>
            </a:xfrm>
            <a:prstGeom prst="line">
              <a:avLst/>
            </a:prstGeom>
            <a:noFill/>
            <a:ln w="25400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</p:cxnSp>
        <p:cxnSp>
          <p:nvCxnSpPr>
            <p:cNvPr id="216" name="직선 연결선 215"/>
            <p:cNvCxnSpPr/>
            <p:nvPr/>
          </p:nvCxnSpPr>
          <p:spPr bwMode="auto">
            <a:xfrm>
              <a:off x="1758371" y="3599973"/>
              <a:ext cx="950462" cy="101782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Freeform 4"/>
            <p:cNvSpPr>
              <a:spLocks/>
            </p:cNvSpPr>
            <p:nvPr/>
          </p:nvSpPr>
          <p:spPr bwMode="auto">
            <a:xfrm flipV="1">
              <a:off x="5850288" y="1645392"/>
              <a:ext cx="1308802" cy="172678"/>
            </a:xfrm>
            <a:custGeom>
              <a:avLst/>
              <a:gdLst>
                <a:gd name="T0" fmla="*/ 1375 w 1376"/>
                <a:gd name="T1" fmla="*/ 0 h 64"/>
                <a:gd name="T2" fmla="*/ 593 w 1376"/>
                <a:gd name="T3" fmla="*/ 0 h 64"/>
                <a:gd name="T4" fmla="*/ 765 w 1376"/>
                <a:gd name="T5" fmla="*/ 63 h 64"/>
                <a:gd name="T6" fmla="*/ 0 w 1376"/>
                <a:gd name="T7" fmla="*/ 63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76"/>
                <a:gd name="T13" fmla="*/ 0 h 64"/>
                <a:gd name="T14" fmla="*/ 1376 w 1376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76" h="64">
                  <a:moveTo>
                    <a:pt x="1375" y="0"/>
                  </a:moveTo>
                  <a:lnTo>
                    <a:pt x="593" y="0"/>
                  </a:lnTo>
                  <a:lnTo>
                    <a:pt x="765" y="63"/>
                  </a:lnTo>
                  <a:lnTo>
                    <a:pt x="0" y="63"/>
                  </a:lnTo>
                </a:path>
              </a:pathLst>
            </a:custGeom>
            <a:noFill/>
            <a:ln w="38100" cap="rnd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rot="10800000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" name="Freeform 4"/>
            <p:cNvSpPr>
              <a:spLocks/>
            </p:cNvSpPr>
            <p:nvPr/>
          </p:nvSpPr>
          <p:spPr bwMode="auto">
            <a:xfrm flipV="1">
              <a:off x="2158709" y="1645392"/>
              <a:ext cx="1154439" cy="259855"/>
            </a:xfrm>
            <a:custGeom>
              <a:avLst/>
              <a:gdLst>
                <a:gd name="T0" fmla="*/ 1375 w 1376"/>
                <a:gd name="T1" fmla="*/ 0 h 64"/>
                <a:gd name="T2" fmla="*/ 593 w 1376"/>
                <a:gd name="T3" fmla="*/ 0 h 64"/>
                <a:gd name="T4" fmla="*/ 765 w 1376"/>
                <a:gd name="T5" fmla="*/ 63 h 64"/>
                <a:gd name="T6" fmla="*/ 0 w 1376"/>
                <a:gd name="T7" fmla="*/ 63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76"/>
                <a:gd name="T13" fmla="*/ 0 h 64"/>
                <a:gd name="T14" fmla="*/ 1376 w 1376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76" h="64">
                  <a:moveTo>
                    <a:pt x="1375" y="0"/>
                  </a:moveTo>
                  <a:lnTo>
                    <a:pt x="593" y="0"/>
                  </a:lnTo>
                  <a:lnTo>
                    <a:pt x="765" y="63"/>
                  </a:lnTo>
                  <a:lnTo>
                    <a:pt x="0" y="63"/>
                  </a:lnTo>
                </a:path>
              </a:pathLst>
            </a:custGeom>
            <a:noFill/>
            <a:ln w="38100" cap="rnd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rot="10800000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64" name="AutoShape 20"/>
            <p:cNvSpPr>
              <a:spLocks noChangeArrowheads="1"/>
            </p:cNvSpPr>
            <p:nvPr/>
          </p:nvSpPr>
          <p:spPr bwMode="auto">
            <a:xfrm>
              <a:off x="1129073" y="1320154"/>
              <a:ext cx="1200421" cy="828182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9020"/>
                    <a:invGamma/>
                  </a:srgbClr>
                </a:gs>
                <a:gs pos="100000">
                  <a:srgbClr val="DDDDDD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245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1183265" y="1650422"/>
              <a:ext cx="1096964" cy="419120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 smtClean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777777"/>
                  </a:solidFill>
                  <a:latin typeface="Times New Roman" pitchFamily="18" charset="0"/>
                  <a:cs typeface="Times New Roman" pitchFamily="18" charset="0"/>
                </a:rPr>
                <a:t>Gateway-1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Oval 22"/>
            <p:cNvSpPr>
              <a:spLocks noChangeArrowheads="1"/>
            </p:cNvSpPr>
            <p:nvPr/>
          </p:nvSpPr>
          <p:spPr bwMode="auto">
            <a:xfrm>
              <a:off x="1127431" y="1311772"/>
              <a:ext cx="1202062" cy="419120"/>
            </a:xfrm>
            <a:prstGeom prst="ellipse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33333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7" name="AutoShape 23"/>
            <p:cNvSpPr>
              <a:spLocks noChangeArrowheads="1"/>
            </p:cNvSpPr>
            <p:nvPr/>
          </p:nvSpPr>
          <p:spPr bwMode="auto">
            <a:xfrm rot="5400000">
              <a:off x="1728918" y="1157748"/>
              <a:ext cx="196149" cy="74225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8 h 21600"/>
                <a:gd name="T4" fmla="*/ 0 w 21600"/>
                <a:gd name="T5" fmla="*/ 2 h 21600"/>
                <a:gd name="T6" fmla="*/ 1 w 21600"/>
                <a:gd name="T7" fmla="*/ 5 h 21600"/>
                <a:gd name="T8" fmla="*/ 1 w 21600"/>
                <a:gd name="T9" fmla="*/ 7 h 21600"/>
                <a:gd name="T10" fmla="*/ 0 w 21600"/>
                <a:gd name="T11" fmla="*/ 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6 w 21600"/>
                <a:gd name="T19" fmla="*/ 3162 h 21600"/>
                <a:gd name="T20" fmla="*/ 18434 w 21600"/>
                <a:gd name="T21" fmla="*/ 1843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8" name="AutoShape 24"/>
            <p:cNvSpPr>
              <a:spLocks noChangeArrowheads="1"/>
            </p:cNvSpPr>
            <p:nvPr/>
          </p:nvSpPr>
          <p:spPr bwMode="auto">
            <a:xfrm rot="16200000">
              <a:off x="1562273" y="1090005"/>
              <a:ext cx="192795" cy="75703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8 h 21600"/>
                <a:gd name="T4" fmla="*/ 0 w 21600"/>
                <a:gd name="T5" fmla="*/ 2 h 21600"/>
                <a:gd name="T6" fmla="*/ 1 w 21600"/>
                <a:gd name="T7" fmla="*/ 5 h 21600"/>
                <a:gd name="T8" fmla="*/ 1 w 21600"/>
                <a:gd name="T9" fmla="*/ 8 h 21600"/>
                <a:gd name="T10" fmla="*/ 0 w 21600"/>
                <a:gd name="T11" fmla="*/ 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221 w 21600"/>
                <a:gd name="T19" fmla="*/ 3142 h 21600"/>
                <a:gd name="T20" fmla="*/ 18379 w 21600"/>
                <a:gd name="T21" fmla="*/ 1845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rot="10800000"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52" name="Freeform 174"/>
            <p:cNvSpPr>
              <a:spLocks/>
            </p:cNvSpPr>
            <p:nvPr/>
          </p:nvSpPr>
          <p:spPr bwMode="auto">
            <a:xfrm rot="355818">
              <a:off x="1632045" y="5570207"/>
              <a:ext cx="77182" cy="55323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53" name="Freeform 175"/>
            <p:cNvSpPr>
              <a:spLocks/>
            </p:cNvSpPr>
            <p:nvPr/>
          </p:nvSpPr>
          <p:spPr bwMode="auto">
            <a:xfrm rot="355818" flipH="1">
              <a:off x="1694447" y="5620502"/>
              <a:ext cx="141226" cy="87177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54" name="Freeform 176"/>
            <p:cNvSpPr>
              <a:spLocks/>
            </p:cNvSpPr>
            <p:nvPr/>
          </p:nvSpPr>
          <p:spPr bwMode="auto">
            <a:xfrm rot="355818">
              <a:off x="1687879" y="5650678"/>
              <a:ext cx="139584" cy="6202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55" name="Freeform 177"/>
            <p:cNvSpPr>
              <a:spLocks/>
            </p:cNvSpPr>
            <p:nvPr/>
          </p:nvSpPr>
          <p:spPr bwMode="auto">
            <a:xfrm rot="355818" flipH="1">
              <a:off x="1722364" y="5615472"/>
              <a:ext cx="32843" cy="41913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56" name="Freeform 178"/>
            <p:cNvSpPr>
              <a:spLocks/>
            </p:cNvSpPr>
            <p:nvPr/>
          </p:nvSpPr>
          <p:spPr bwMode="auto">
            <a:xfrm rot="355818">
              <a:off x="1707584" y="5613796"/>
              <a:ext cx="44339" cy="8382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57" name="Oval 179"/>
            <p:cNvSpPr>
              <a:spLocks noChangeArrowheads="1"/>
            </p:cNvSpPr>
            <p:nvPr/>
          </p:nvSpPr>
          <p:spPr bwMode="auto">
            <a:xfrm rot="21219751">
              <a:off x="1727290" y="5610443"/>
              <a:ext cx="19706" cy="10059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58" name="Freeform 180"/>
            <p:cNvSpPr>
              <a:spLocks/>
            </p:cNvSpPr>
            <p:nvPr/>
          </p:nvSpPr>
          <p:spPr bwMode="auto">
            <a:xfrm rot="355818">
              <a:off x="1697731" y="5617149"/>
              <a:ext cx="37770" cy="35206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46" name="Freeform 182"/>
            <p:cNvSpPr>
              <a:spLocks/>
            </p:cNvSpPr>
            <p:nvPr/>
          </p:nvSpPr>
          <p:spPr bwMode="auto">
            <a:xfrm flipH="1">
              <a:off x="1203441" y="5597871"/>
              <a:ext cx="191092" cy="318527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47" name="Freeform 183"/>
            <p:cNvSpPr>
              <a:spLocks/>
            </p:cNvSpPr>
            <p:nvPr/>
          </p:nvSpPr>
          <p:spPr bwMode="auto">
            <a:xfrm flipH="1">
              <a:off x="1221505" y="5582783"/>
              <a:ext cx="191092" cy="318527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48" name="Freeform 184"/>
            <p:cNvSpPr>
              <a:spLocks/>
            </p:cNvSpPr>
            <p:nvPr/>
          </p:nvSpPr>
          <p:spPr bwMode="auto">
            <a:xfrm flipH="1">
              <a:off x="1242853" y="5649001"/>
              <a:ext cx="356349" cy="88854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49" name="Freeform 185"/>
            <p:cNvSpPr>
              <a:spLocks/>
            </p:cNvSpPr>
            <p:nvPr/>
          </p:nvSpPr>
          <p:spPr bwMode="auto">
            <a:xfrm flipH="1">
              <a:off x="1274875" y="5551610"/>
              <a:ext cx="367844" cy="119031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50" name="Freeform 186"/>
            <p:cNvSpPr>
              <a:spLocks/>
            </p:cNvSpPr>
            <p:nvPr/>
          </p:nvSpPr>
          <p:spPr bwMode="auto">
            <a:xfrm flipH="1">
              <a:off x="1205904" y="5618669"/>
              <a:ext cx="93604" cy="51971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51" name="Freeform 187"/>
            <p:cNvSpPr>
              <a:spLocks/>
            </p:cNvSpPr>
            <p:nvPr/>
          </p:nvSpPr>
          <p:spPr bwMode="auto">
            <a:xfrm flipH="1">
              <a:off x="1138576" y="5630405"/>
              <a:ext cx="111667" cy="75441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22" name="Freeform 189"/>
            <p:cNvSpPr>
              <a:spLocks noChangeAspect="1"/>
            </p:cNvSpPr>
            <p:nvPr/>
          </p:nvSpPr>
          <p:spPr bwMode="auto">
            <a:xfrm>
              <a:off x="968612" y="5327117"/>
              <a:ext cx="149437" cy="373856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23" name="Freeform 190"/>
            <p:cNvSpPr>
              <a:spLocks noChangeAspect="1"/>
            </p:cNvSpPr>
            <p:nvPr/>
          </p:nvSpPr>
          <p:spPr bwMode="auto">
            <a:xfrm>
              <a:off x="971896" y="5265088"/>
              <a:ext cx="640443" cy="305120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24" name="Freeform 191"/>
            <p:cNvSpPr>
              <a:spLocks/>
            </p:cNvSpPr>
            <p:nvPr/>
          </p:nvSpPr>
          <p:spPr bwMode="auto">
            <a:xfrm>
              <a:off x="1111480" y="5471294"/>
              <a:ext cx="494290" cy="226326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25" name="Freeform 192"/>
            <p:cNvSpPr>
              <a:spLocks/>
            </p:cNvSpPr>
            <p:nvPr/>
          </p:nvSpPr>
          <p:spPr bwMode="auto">
            <a:xfrm>
              <a:off x="1131186" y="5607090"/>
              <a:ext cx="149436" cy="6370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26" name="Oval 193"/>
            <p:cNvSpPr>
              <a:spLocks noChangeArrowheads="1"/>
            </p:cNvSpPr>
            <p:nvPr/>
          </p:nvSpPr>
          <p:spPr bwMode="auto">
            <a:xfrm>
              <a:off x="1254348" y="5615472"/>
              <a:ext cx="16422" cy="2179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27" name="Line 194"/>
            <p:cNvSpPr>
              <a:spLocks noChangeShapeType="1"/>
            </p:cNvSpPr>
            <p:nvPr/>
          </p:nvSpPr>
          <p:spPr bwMode="auto">
            <a:xfrm flipH="1">
              <a:off x="1484250" y="5519913"/>
              <a:ext cx="3284" cy="8047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28" name="Line 195"/>
            <p:cNvSpPr>
              <a:spLocks noChangeShapeType="1"/>
            </p:cNvSpPr>
            <p:nvPr/>
          </p:nvSpPr>
          <p:spPr bwMode="auto">
            <a:xfrm flipH="1">
              <a:off x="1472756" y="5521589"/>
              <a:ext cx="1642" cy="8550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29" name="Line 196"/>
            <p:cNvSpPr>
              <a:spLocks noChangeShapeType="1"/>
            </p:cNvSpPr>
            <p:nvPr/>
          </p:nvSpPr>
          <p:spPr bwMode="auto">
            <a:xfrm flipH="1">
              <a:off x="1497388" y="5518236"/>
              <a:ext cx="4927" cy="8047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30" name="Line 197"/>
            <p:cNvSpPr>
              <a:spLocks noChangeShapeType="1"/>
            </p:cNvSpPr>
            <p:nvPr/>
          </p:nvSpPr>
          <p:spPr bwMode="auto">
            <a:xfrm flipH="1">
              <a:off x="1508883" y="5516560"/>
              <a:ext cx="3284" cy="8047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31" name="Line 198"/>
            <p:cNvSpPr>
              <a:spLocks noChangeShapeType="1"/>
            </p:cNvSpPr>
            <p:nvPr/>
          </p:nvSpPr>
          <p:spPr bwMode="auto">
            <a:xfrm flipH="1">
              <a:off x="1518736" y="5514883"/>
              <a:ext cx="6569" cy="8047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32" name="Line 199"/>
            <p:cNvSpPr>
              <a:spLocks noChangeShapeType="1"/>
            </p:cNvSpPr>
            <p:nvPr/>
          </p:nvSpPr>
          <p:spPr bwMode="auto">
            <a:xfrm flipH="1">
              <a:off x="1530231" y="5511530"/>
              <a:ext cx="6569" cy="8214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33" name="Line 200"/>
            <p:cNvSpPr>
              <a:spLocks noChangeShapeType="1"/>
            </p:cNvSpPr>
            <p:nvPr/>
          </p:nvSpPr>
          <p:spPr bwMode="auto">
            <a:xfrm flipH="1">
              <a:off x="1541727" y="5511530"/>
              <a:ext cx="1642" cy="8047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34" name="Line 201"/>
            <p:cNvSpPr>
              <a:spLocks noChangeShapeType="1"/>
            </p:cNvSpPr>
            <p:nvPr/>
          </p:nvSpPr>
          <p:spPr bwMode="auto">
            <a:xfrm flipH="1">
              <a:off x="1551580" y="5504824"/>
              <a:ext cx="1642" cy="8382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35" name="Line 202"/>
            <p:cNvSpPr>
              <a:spLocks noChangeShapeType="1"/>
            </p:cNvSpPr>
            <p:nvPr/>
          </p:nvSpPr>
          <p:spPr bwMode="auto">
            <a:xfrm flipH="1">
              <a:off x="1561433" y="5504824"/>
              <a:ext cx="1642" cy="8047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36" name="Line 203"/>
            <p:cNvSpPr>
              <a:spLocks noChangeShapeType="1"/>
            </p:cNvSpPr>
            <p:nvPr/>
          </p:nvSpPr>
          <p:spPr bwMode="auto">
            <a:xfrm flipH="1">
              <a:off x="1572927" y="5503148"/>
              <a:ext cx="1643" cy="821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37" name="Line 204"/>
            <p:cNvSpPr>
              <a:spLocks noChangeShapeType="1"/>
            </p:cNvSpPr>
            <p:nvPr/>
          </p:nvSpPr>
          <p:spPr bwMode="auto">
            <a:xfrm flipH="1">
              <a:off x="1584423" y="5501471"/>
              <a:ext cx="1642" cy="8047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38" name="Freeform 205"/>
            <p:cNvSpPr>
              <a:spLocks/>
            </p:cNvSpPr>
            <p:nvPr/>
          </p:nvSpPr>
          <p:spPr bwMode="auto">
            <a:xfrm>
              <a:off x="1324961" y="5553442"/>
              <a:ext cx="82108" cy="6538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39" name="Line 206"/>
            <p:cNvSpPr>
              <a:spLocks noChangeShapeType="1"/>
            </p:cNvSpPr>
            <p:nvPr/>
          </p:nvSpPr>
          <p:spPr bwMode="auto">
            <a:xfrm flipH="1">
              <a:off x="1336456" y="5590325"/>
              <a:ext cx="0" cy="2011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40" name="Line 207"/>
            <p:cNvSpPr>
              <a:spLocks noChangeShapeType="1"/>
            </p:cNvSpPr>
            <p:nvPr/>
          </p:nvSpPr>
          <p:spPr bwMode="auto">
            <a:xfrm flipH="1">
              <a:off x="1400501" y="5575236"/>
              <a:ext cx="0" cy="2011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41" name="Line 208"/>
            <p:cNvSpPr>
              <a:spLocks noChangeShapeType="1"/>
            </p:cNvSpPr>
            <p:nvPr/>
          </p:nvSpPr>
          <p:spPr bwMode="auto">
            <a:xfrm flipH="1">
              <a:off x="1392289" y="5585295"/>
              <a:ext cx="0" cy="1508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42" name="Line 209"/>
            <p:cNvSpPr>
              <a:spLocks noChangeShapeType="1"/>
            </p:cNvSpPr>
            <p:nvPr/>
          </p:nvSpPr>
          <p:spPr bwMode="auto">
            <a:xfrm flipH="1">
              <a:off x="1346309" y="5598707"/>
              <a:ext cx="0" cy="13412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43" name="Line 210"/>
            <p:cNvSpPr>
              <a:spLocks noChangeShapeType="1"/>
            </p:cNvSpPr>
            <p:nvPr/>
          </p:nvSpPr>
          <p:spPr bwMode="auto">
            <a:xfrm flipV="1">
              <a:off x="1356162" y="5600384"/>
              <a:ext cx="26275" cy="6706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44" name="Freeform 211"/>
            <p:cNvSpPr>
              <a:spLocks/>
            </p:cNvSpPr>
            <p:nvPr/>
          </p:nvSpPr>
          <p:spPr bwMode="auto">
            <a:xfrm>
              <a:off x="1155818" y="5568530"/>
              <a:ext cx="103457" cy="3856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45" name="Line 212"/>
            <p:cNvSpPr>
              <a:spLocks noChangeShapeType="1"/>
            </p:cNvSpPr>
            <p:nvPr/>
          </p:nvSpPr>
          <p:spPr bwMode="auto">
            <a:xfrm flipV="1">
              <a:off x="1147608" y="5575236"/>
              <a:ext cx="116593" cy="2347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pSp>
          <p:nvGrpSpPr>
            <p:cNvPr id="10286" name="Group 150"/>
            <p:cNvGrpSpPr>
              <a:grpSpLocks/>
            </p:cNvGrpSpPr>
            <p:nvPr/>
          </p:nvGrpSpPr>
          <p:grpSpPr bwMode="auto">
            <a:xfrm>
              <a:off x="1035941" y="4926438"/>
              <a:ext cx="339927" cy="390620"/>
              <a:chOff x="685" y="3115"/>
              <a:chExt cx="207" cy="233"/>
            </a:xfrm>
          </p:grpSpPr>
          <p:sp>
            <p:nvSpPr>
              <p:cNvPr id="120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21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108" name="Oval 217"/>
            <p:cNvSpPr>
              <a:spLocks noChangeArrowheads="1"/>
            </p:cNvSpPr>
            <p:nvPr/>
          </p:nvSpPr>
          <p:spPr bwMode="auto">
            <a:xfrm>
              <a:off x="1122975" y="5347235"/>
              <a:ext cx="308726" cy="9891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9" name="Oval 218"/>
            <p:cNvSpPr>
              <a:spLocks noChangeArrowheads="1"/>
            </p:cNvSpPr>
            <p:nvPr/>
          </p:nvSpPr>
          <p:spPr bwMode="auto">
            <a:xfrm>
              <a:off x="1122975" y="5340529"/>
              <a:ext cx="308726" cy="97236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0" name="Freeform 219"/>
            <p:cNvSpPr>
              <a:spLocks/>
            </p:cNvSpPr>
            <p:nvPr/>
          </p:nvSpPr>
          <p:spPr bwMode="auto">
            <a:xfrm flipH="1">
              <a:off x="1103269" y="4867761"/>
              <a:ext cx="451595" cy="539827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1" name="Freeform 220"/>
            <p:cNvSpPr>
              <a:spLocks/>
            </p:cNvSpPr>
            <p:nvPr/>
          </p:nvSpPr>
          <p:spPr bwMode="auto">
            <a:xfrm flipH="1">
              <a:off x="1164029" y="5305323"/>
              <a:ext cx="371129" cy="102265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2" name="Freeform 221"/>
            <p:cNvSpPr>
              <a:spLocks/>
            </p:cNvSpPr>
            <p:nvPr/>
          </p:nvSpPr>
          <p:spPr bwMode="auto">
            <a:xfrm flipH="1">
              <a:off x="1090132" y="4929791"/>
              <a:ext cx="16422" cy="47779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3" name="Oval 222"/>
            <p:cNvSpPr>
              <a:spLocks noChangeArrowheads="1"/>
            </p:cNvSpPr>
            <p:nvPr/>
          </p:nvSpPr>
          <p:spPr bwMode="auto">
            <a:xfrm>
              <a:off x="1502315" y="5313705"/>
              <a:ext cx="13137" cy="28501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4" name="Oval 223"/>
            <p:cNvSpPr>
              <a:spLocks noChangeArrowheads="1"/>
            </p:cNvSpPr>
            <p:nvPr/>
          </p:nvSpPr>
          <p:spPr bwMode="auto">
            <a:xfrm>
              <a:off x="1477682" y="5320411"/>
              <a:ext cx="11496" cy="2347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5" name="Oval 224"/>
            <p:cNvSpPr>
              <a:spLocks noChangeArrowheads="1"/>
            </p:cNvSpPr>
            <p:nvPr/>
          </p:nvSpPr>
          <p:spPr bwMode="auto">
            <a:xfrm>
              <a:off x="1392289" y="5342206"/>
              <a:ext cx="14780" cy="1676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6" name="Oval 225"/>
            <p:cNvSpPr>
              <a:spLocks noChangeArrowheads="1"/>
            </p:cNvSpPr>
            <p:nvPr/>
          </p:nvSpPr>
          <p:spPr bwMode="auto">
            <a:xfrm>
              <a:off x="1366015" y="5347235"/>
              <a:ext cx="13137" cy="1844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7" name="Oval 226"/>
            <p:cNvSpPr>
              <a:spLocks noChangeArrowheads="1"/>
            </p:cNvSpPr>
            <p:nvPr/>
          </p:nvSpPr>
          <p:spPr bwMode="auto">
            <a:xfrm>
              <a:off x="1336456" y="5352265"/>
              <a:ext cx="14780" cy="1676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8" name="Freeform 227"/>
            <p:cNvSpPr>
              <a:spLocks/>
            </p:cNvSpPr>
            <p:nvPr/>
          </p:nvSpPr>
          <p:spPr bwMode="auto">
            <a:xfrm flipH="1">
              <a:off x="1145965" y="4921408"/>
              <a:ext cx="374413" cy="424150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6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A</a:t>
              </a: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9" name="Freeform 228"/>
            <p:cNvSpPr>
              <a:spLocks/>
            </p:cNvSpPr>
            <p:nvPr/>
          </p:nvSpPr>
          <p:spPr bwMode="auto">
            <a:xfrm flipH="1">
              <a:off x="1090132" y="4866085"/>
              <a:ext cx="463090" cy="67059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99" name="AutoShape 26"/>
            <p:cNvSpPr>
              <a:spLocks noChangeArrowheads="1"/>
            </p:cNvSpPr>
            <p:nvPr/>
          </p:nvSpPr>
          <p:spPr bwMode="auto">
            <a:xfrm>
              <a:off x="626571" y="2964783"/>
              <a:ext cx="1546916" cy="784593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0" name="Freeform 27"/>
            <p:cNvSpPr>
              <a:spLocks/>
            </p:cNvSpPr>
            <p:nvPr/>
          </p:nvSpPr>
          <p:spPr bwMode="auto">
            <a:xfrm>
              <a:off x="623287" y="2964783"/>
              <a:ext cx="1548559" cy="440914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303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675836" y="3454316"/>
              <a:ext cx="1037846" cy="2766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SWITCH-1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Freeform 29"/>
            <p:cNvSpPr>
              <a:spLocks/>
            </p:cNvSpPr>
            <p:nvPr/>
          </p:nvSpPr>
          <p:spPr bwMode="auto">
            <a:xfrm>
              <a:off x="766156" y="2976518"/>
              <a:ext cx="1271033" cy="377209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4" name="Text Box 142"/>
            <p:cNvSpPr txBox="1">
              <a:spLocks noChangeArrowheads="1"/>
            </p:cNvSpPr>
            <p:nvPr/>
          </p:nvSpPr>
          <p:spPr bwMode="auto">
            <a:xfrm>
              <a:off x="222250" y="5769553"/>
              <a:ext cx="2585463" cy="780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400" dirty="0">
                  <a:latin typeface="Times New Roman" pitchFamily="18" charset="0"/>
                  <a:ea typeface="+mn-ea"/>
                  <a:cs typeface="Times New Roman" pitchFamily="18" charset="0"/>
                </a:rPr>
                <a:t>IP  </a:t>
              </a:r>
              <a:r>
                <a:rPr lang="en-US" altLang="ko-KR" sz="1400" dirty="0" smtClean="0">
                  <a:latin typeface="Times New Roman" pitchFamily="18" charset="0"/>
                  <a:ea typeface="+mn-ea"/>
                  <a:cs typeface="Times New Roman" pitchFamily="18" charset="0"/>
                </a:rPr>
                <a:t>address           </a:t>
              </a:r>
              <a:r>
                <a:rPr lang="en-US" altLang="ko-KR" sz="1400" dirty="0">
                  <a:latin typeface="Times New Roman" pitchFamily="18" charset="0"/>
                  <a:ea typeface="+mn-ea"/>
                  <a:cs typeface="Times New Roman" pitchFamily="18" charset="0"/>
                </a:rPr>
                <a:t>192.168.1.10</a:t>
              </a:r>
            </a:p>
            <a:p>
              <a:pPr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400" dirty="0" smtClean="0">
                  <a:latin typeface="Times New Roman" pitchFamily="18" charset="0"/>
                  <a:ea typeface="+mn-ea"/>
                  <a:cs typeface="Times New Roman" pitchFamily="18" charset="0"/>
                </a:rPr>
                <a:t>Subnet mask        </a:t>
              </a:r>
              <a:r>
                <a:rPr lang="en-US" altLang="ko-KR" sz="1400" dirty="0">
                  <a:latin typeface="Times New Roman" pitchFamily="18" charset="0"/>
                  <a:ea typeface="+mn-ea"/>
                  <a:cs typeface="Times New Roman" pitchFamily="18" charset="0"/>
                </a:rPr>
                <a:t>255.255.255.0</a:t>
              </a:r>
            </a:p>
            <a:p>
              <a:pPr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400" dirty="0">
                  <a:latin typeface="Times New Roman" pitchFamily="18" charset="0"/>
                  <a:ea typeface="+mn-ea"/>
                  <a:cs typeface="Times New Roman" pitchFamily="18" charset="0"/>
                </a:rPr>
                <a:t>Default </a:t>
              </a:r>
              <a:r>
                <a:rPr lang="en-US" altLang="ko-KR" sz="1400" dirty="0" smtClean="0">
                  <a:latin typeface="Times New Roman" pitchFamily="18" charset="0"/>
                  <a:ea typeface="+mn-ea"/>
                  <a:cs typeface="Times New Roman" pitchFamily="18" charset="0"/>
                </a:rPr>
                <a:t>gateway  </a:t>
              </a:r>
              <a:r>
                <a:rPr lang="en-US" altLang="ko-KR" sz="1400" dirty="0">
                  <a:latin typeface="Times New Roman" pitchFamily="18" charset="0"/>
                  <a:ea typeface="+mn-ea"/>
                  <a:cs typeface="Times New Roman" pitchFamily="18" charset="0"/>
                </a:rPr>
                <a:t>192.168.1.254</a:t>
              </a:r>
            </a:p>
          </p:txBody>
        </p:sp>
        <p:sp>
          <p:nvSpPr>
            <p:cNvPr id="15" name="Text Box 143"/>
            <p:cNvSpPr txBox="1">
              <a:spLocks noChangeArrowheads="1"/>
            </p:cNvSpPr>
            <p:nvPr/>
          </p:nvSpPr>
          <p:spPr bwMode="auto">
            <a:xfrm>
              <a:off x="1436157" y="2331072"/>
              <a:ext cx="1496027" cy="325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400" dirty="0">
                  <a:latin typeface="Times New Roman" pitchFamily="18" charset="0"/>
                  <a:ea typeface="+mn-ea"/>
                  <a:cs typeface="Times New Roman" pitchFamily="18" charset="0"/>
                </a:rPr>
                <a:t>192.168.1.254/24</a:t>
              </a:r>
            </a:p>
          </p:txBody>
        </p:sp>
        <p:sp>
          <p:nvSpPr>
            <p:cNvPr id="16" name="Text Box 144"/>
            <p:cNvSpPr txBox="1">
              <a:spLocks noChangeArrowheads="1"/>
            </p:cNvSpPr>
            <p:nvPr/>
          </p:nvSpPr>
          <p:spPr bwMode="auto">
            <a:xfrm>
              <a:off x="1480497" y="2087983"/>
              <a:ext cx="1008287" cy="325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400" dirty="0">
                  <a:latin typeface="Times New Roman" pitchFamily="18" charset="0"/>
                  <a:ea typeface="+mn-ea"/>
                  <a:cs typeface="Times New Roman" pitchFamily="18" charset="0"/>
                </a:rPr>
                <a:t>Fa0/0</a:t>
              </a:r>
            </a:p>
          </p:txBody>
        </p:sp>
        <p:cxnSp>
          <p:nvCxnSpPr>
            <p:cNvPr id="94" name="직선 연결선 93"/>
            <p:cNvCxnSpPr>
              <a:stCxn id="95" idx="3"/>
            </p:cNvCxnSpPr>
            <p:nvPr/>
          </p:nvCxnSpPr>
          <p:spPr>
            <a:xfrm>
              <a:off x="7467128" y="3989044"/>
              <a:ext cx="3973" cy="995648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AutoShape 26"/>
            <p:cNvSpPr>
              <a:spLocks noChangeArrowheads="1"/>
            </p:cNvSpPr>
            <p:nvPr/>
          </p:nvSpPr>
          <p:spPr bwMode="auto">
            <a:xfrm>
              <a:off x="6906198" y="3206127"/>
              <a:ext cx="1546916" cy="782917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96" name="Freeform 27"/>
            <p:cNvSpPr>
              <a:spLocks/>
            </p:cNvSpPr>
            <p:nvPr/>
          </p:nvSpPr>
          <p:spPr bwMode="auto">
            <a:xfrm>
              <a:off x="6902913" y="3206127"/>
              <a:ext cx="1548559" cy="440915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311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6945609" y="3672189"/>
              <a:ext cx="1037846" cy="27494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SWITCH-2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Freeform 29"/>
            <p:cNvSpPr>
              <a:spLocks/>
            </p:cNvSpPr>
            <p:nvPr/>
          </p:nvSpPr>
          <p:spPr bwMode="auto">
            <a:xfrm>
              <a:off x="7044139" y="3217863"/>
              <a:ext cx="1274317" cy="378885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5" name="Freeform 186"/>
            <p:cNvSpPr>
              <a:spLocks/>
            </p:cNvSpPr>
            <p:nvPr/>
          </p:nvSpPr>
          <p:spPr bwMode="auto">
            <a:xfrm>
              <a:off x="7641824" y="5477516"/>
              <a:ext cx="93603" cy="51970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140" y="11"/>
                </a:cxn>
                <a:cxn ang="0">
                  <a:pos x="75" y="70"/>
                </a:cxn>
                <a:cxn ang="0">
                  <a:pos x="0" y="56"/>
                </a:cxn>
              </a:cxnLst>
              <a:rect l="0" t="0" r="r" b="b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 cmpd="sng">
              <a:solidFill>
                <a:srgbClr val="EAEAE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6927546" y="4807468"/>
              <a:ext cx="919611" cy="991932"/>
              <a:chOff x="7018338" y="3922713"/>
              <a:chExt cx="889000" cy="1097754"/>
            </a:xfrm>
          </p:grpSpPr>
          <p:sp>
            <p:nvSpPr>
              <p:cNvPr id="87" name="Freeform 174"/>
              <p:cNvSpPr>
                <a:spLocks/>
              </p:cNvSpPr>
              <p:nvPr/>
            </p:nvSpPr>
            <p:spPr bwMode="auto">
              <a:xfrm rot="21244182" flipH="1">
                <a:off x="7140575" y="4675188"/>
                <a:ext cx="74613" cy="53975"/>
              </a:xfrm>
              <a:custGeom>
                <a:avLst/>
                <a:gdLst>
                  <a:gd name="T0" fmla="*/ 1224 w 1224"/>
                  <a:gd name="T1" fmla="*/ 755 h 755"/>
                  <a:gd name="T2" fmla="*/ 1112 w 1224"/>
                  <a:gd name="T3" fmla="*/ 716 h 755"/>
                  <a:gd name="T4" fmla="*/ 1051 w 1224"/>
                  <a:gd name="T5" fmla="*/ 693 h 755"/>
                  <a:gd name="T6" fmla="*/ 1006 w 1224"/>
                  <a:gd name="T7" fmla="*/ 671 h 755"/>
                  <a:gd name="T8" fmla="*/ 984 w 1224"/>
                  <a:gd name="T9" fmla="*/ 660 h 755"/>
                  <a:gd name="T10" fmla="*/ 939 w 1224"/>
                  <a:gd name="T11" fmla="*/ 626 h 755"/>
                  <a:gd name="T12" fmla="*/ 894 w 1224"/>
                  <a:gd name="T13" fmla="*/ 548 h 755"/>
                  <a:gd name="T14" fmla="*/ 889 w 1224"/>
                  <a:gd name="T15" fmla="*/ 531 h 755"/>
                  <a:gd name="T16" fmla="*/ 850 w 1224"/>
                  <a:gd name="T17" fmla="*/ 509 h 755"/>
                  <a:gd name="T18" fmla="*/ 799 w 1224"/>
                  <a:gd name="T19" fmla="*/ 481 h 755"/>
                  <a:gd name="T20" fmla="*/ 704 w 1224"/>
                  <a:gd name="T21" fmla="*/ 453 h 755"/>
                  <a:gd name="T22" fmla="*/ 419 w 1224"/>
                  <a:gd name="T23" fmla="*/ 442 h 755"/>
                  <a:gd name="T24" fmla="*/ 330 w 1224"/>
                  <a:gd name="T25" fmla="*/ 408 h 755"/>
                  <a:gd name="T26" fmla="*/ 212 w 1224"/>
                  <a:gd name="T27" fmla="*/ 279 h 755"/>
                  <a:gd name="T28" fmla="*/ 145 w 1224"/>
                  <a:gd name="T29" fmla="*/ 134 h 755"/>
                  <a:gd name="T30" fmla="*/ 78 w 1224"/>
                  <a:gd name="T31" fmla="*/ 39 h 755"/>
                  <a:gd name="T32" fmla="*/ 0 w 1224"/>
                  <a:gd name="T33" fmla="*/ 0 h 7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24"/>
                  <a:gd name="T52" fmla="*/ 0 h 755"/>
                  <a:gd name="T53" fmla="*/ 1224 w 1224"/>
                  <a:gd name="T54" fmla="*/ 755 h 7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8" name="Freeform 175"/>
              <p:cNvSpPr>
                <a:spLocks/>
              </p:cNvSpPr>
              <p:nvPr/>
            </p:nvSpPr>
            <p:spPr bwMode="auto">
              <a:xfrm rot="-355818">
                <a:off x="7018338" y="4722813"/>
                <a:ext cx="136525" cy="82550"/>
              </a:xfrm>
              <a:custGeom>
                <a:avLst/>
                <a:gdLst>
                  <a:gd name="T0" fmla="*/ 886 w 971"/>
                  <a:gd name="T1" fmla="*/ 33 h 550"/>
                  <a:gd name="T2" fmla="*/ 937 w 971"/>
                  <a:gd name="T3" fmla="*/ 70 h 550"/>
                  <a:gd name="T4" fmla="*/ 971 w 971"/>
                  <a:gd name="T5" fmla="*/ 130 h 550"/>
                  <a:gd name="T6" fmla="*/ 967 w 971"/>
                  <a:gd name="T7" fmla="*/ 218 h 550"/>
                  <a:gd name="T8" fmla="*/ 882 w 971"/>
                  <a:gd name="T9" fmla="*/ 261 h 550"/>
                  <a:gd name="T10" fmla="*/ 791 w 971"/>
                  <a:gd name="T11" fmla="*/ 294 h 550"/>
                  <a:gd name="T12" fmla="*/ 665 w 971"/>
                  <a:gd name="T13" fmla="*/ 382 h 550"/>
                  <a:gd name="T14" fmla="*/ 519 w 971"/>
                  <a:gd name="T15" fmla="*/ 522 h 550"/>
                  <a:gd name="T16" fmla="*/ 397 w 971"/>
                  <a:gd name="T17" fmla="*/ 542 h 550"/>
                  <a:gd name="T18" fmla="*/ 298 w 971"/>
                  <a:gd name="T19" fmla="*/ 550 h 550"/>
                  <a:gd name="T20" fmla="*/ 155 w 971"/>
                  <a:gd name="T21" fmla="*/ 522 h 550"/>
                  <a:gd name="T22" fmla="*/ 34 w 971"/>
                  <a:gd name="T23" fmla="*/ 459 h 550"/>
                  <a:gd name="T24" fmla="*/ 0 w 971"/>
                  <a:gd name="T25" fmla="*/ 393 h 550"/>
                  <a:gd name="T26" fmla="*/ 11 w 971"/>
                  <a:gd name="T27" fmla="*/ 315 h 550"/>
                  <a:gd name="T28" fmla="*/ 63 w 971"/>
                  <a:gd name="T29" fmla="*/ 210 h 550"/>
                  <a:gd name="T30" fmla="*/ 142 w 971"/>
                  <a:gd name="T31" fmla="*/ 147 h 550"/>
                  <a:gd name="T32" fmla="*/ 246 w 971"/>
                  <a:gd name="T33" fmla="*/ 89 h 550"/>
                  <a:gd name="T34" fmla="*/ 445 w 971"/>
                  <a:gd name="T35" fmla="*/ 21 h 550"/>
                  <a:gd name="T36" fmla="*/ 634 w 971"/>
                  <a:gd name="T37" fmla="*/ 0 h 550"/>
                  <a:gd name="T38" fmla="*/ 794 w 971"/>
                  <a:gd name="T39" fmla="*/ 13 h 550"/>
                  <a:gd name="T40" fmla="*/ 886 w 971"/>
                  <a:gd name="T41" fmla="*/ 33 h 5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71"/>
                  <a:gd name="T64" fmla="*/ 0 h 550"/>
                  <a:gd name="T65" fmla="*/ 971 w 971"/>
                  <a:gd name="T66" fmla="*/ 550 h 5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9" name="Freeform 176"/>
              <p:cNvSpPr>
                <a:spLocks/>
              </p:cNvSpPr>
              <p:nvPr/>
            </p:nvSpPr>
            <p:spPr bwMode="auto">
              <a:xfrm rot="21244182" flipH="1">
                <a:off x="7024688" y="4754563"/>
                <a:ext cx="133350" cy="55562"/>
              </a:xfrm>
              <a:custGeom>
                <a:avLst/>
                <a:gdLst>
                  <a:gd name="T0" fmla="*/ 0 w 1432"/>
                  <a:gd name="T1" fmla="*/ 0 h 526"/>
                  <a:gd name="T2" fmla="*/ 56 w 1432"/>
                  <a:gd name="T3" fmla="*/ 118 h 526"/>
                  <a:gd name="T4" fmla="*/ 319 w 1432"/>
                  <a:gd name="T5" fmla="*/ 302 h 526"/>
                  <a:gd name="T6" fmla="*/ 604 w 1432"/>
                  <a:gd name="T7" fmla="*/ 448 h 526"/>
                  <a:gd name="T8" fmla="*/ 867 w 1432"/>
                  <a:gd name="T9" fmla="*/ 526 h 526"/>
                  <a:gd name="T10" fmla="*/ 1091 w 1432"/>
                  <a:gd name="T11" fmla="*/ 504 h 526"/>
                  <a:gd name="T12" fmla="*/ 1270 w 1432"/>
                  <a:gd name="T13" fmla="*/ 448 h 526"/>
                  <a:gd name="T14" fmla="*/ 1432 w 1432"/>
                  <a:gd name="T15" fmla="*/ 353 h 526"/>
                  <a:gd name="T16" fmla="*/ 1253 w 1432"/>
                  <a:gd name="T17" fmla="*/ 431 h 526"/>
                  <a:gd name="T18" fmla="*/ 1108 w 1432"/>
                  <a:gd name="T19" fmla="*/ 470 h 526"/>
                  <a:gd name="T20" fmla="*/ 951 w 1432"/>
                  <a:gd name="T21" fmla="*/ 470 h 526"/>
                  <a:gd name="T22" fmla="*/ 789 w 1432"/>
                  <a:gd name="T23" fmla="*/ 453 h 526"/>
                  <a:gd name="T24" fmla="*/ 699 w 1432"/>
                  <a:gd name="T25" fmla="*/ 420 h 526"/>
                  <a:gd name="T26" fmla="*/ 560 w 1432"/>
                  <a:gd name="T27" fmla="*/ 330 h 526"/>
                  <a:gd name="T28" fmla="*/ 437 w 1432"/>
                  <a:gd name="T29" fmla="*/ 213 h 526"/>
                  <a:gd name="T30" fmla="*/ 274 w 1432"/>
                  <a:gd name="T31" fmla="*/ 129 h 526"/>
                  <a:gd name="T32" fmla="*/ 140 w 1432"/>
                  <a:gd name="T33" fmla="*/ 73 h 526"/>
                  <a:gd name="T34" fmla="*/ 0 w 1432"/>
                  <a:gd name="T35" fmla="*/ 0 h 5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32"/>
                  <a:gd name="T55" fmla="*/ 0 h 526"/>
                  <a:gd name="T56" fmla="*/ 1432 w 1432"/>
                  <a:gd name="T57" fmla="*/ 526 h 5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90" name="Freeform 177"/>
              <p:cNvSpPr>
                <a:spLocks/>
              </p:cNvSpPr>
              <p:nvPr/>
            </p:nvSpPr>
            <p:spPr bwMode="auto">
              <a:xfrm rot="-355818">
                <a:off x="7099300" y="4718050"/>
                <a:ext cx="31750" cy="41275"/>
              </a:xfrm>
              <a:custGeom>
                <a:avLst/>
                <a:gdLst>
                  <a:gd name="T0" fmla="*/ 229 w 229"/>
                  <a:gd name="T1" fmla="*/ 261 h 261"/>
                  <a:gd name="T2" fmla="*/ 115 w 229"/>
                  <a:gd name="T3" fmla="*/ 57 h 261"/>
                  <a:gd name="T4" fmla="*/ 0 w 229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229"/>
                  <a:gd name="T10" fmla="*/ 0 h 261"/>
                  <a:gd name="T11" fmla="*/ 229 w 229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91" name="Freeform 178"/>
              <p:cNvSpPr>
                <a:spLocks/>
              </p:cNvSpPr>
              <p:nvPr/>
            </p:nvSpPr>
            <p:spPr bwMode="auto">
              <a:xfrm rot="21244182" flipH="1">
                <a:off x="7099300" y="4719638"/>
                <a:ext cx="42863" cy="7937"/>
              </a:xfrm>
              <a:custGeom>
                <a:avLst/>
                <a:gdLst>
                  <a:gd name="T0" fmla="*/ 0 w 560"/>
                  <a:gd name="T1" fmla="*/ 79 h 79"/>
                  <a:gd name="T2" fmla="*/ 246 w 560"/>
                  <a:gd name="T3" fmla="*/ 26 h 79"/>
                  <a:gd name="T4" fmla="*/ 408 w 560"/>
                  <a:gd name="T5" fmla="*/ 0 h 79"/>
                  <a:gd name="T6" fmla="*/ 560 w 560"/>
                  <a:gd name="T7" fmla="*/ 26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"/>
                  <a:gd name="T13" fmla="*/ 0 h 79"/>
                  <a:gd name="T14" fmla="*/ 560 w 560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92" name="Oval 179"/>
              <p:cNvSpPr>
                <a:spLocks noChangeArrowheads="1"/>
              </p:cNvSpPr>
              <p:nvPr/>
            </p:nvSpPr>
            <p:spPr bwMode="auto">
              <a:xfrm rot="380249" flipH="1">
                <a:off x="7105650" y="4716463"/>
                <a:ext cx="17463" cy="952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93" name="Freeform 180"/>
              <p:cNvSpPr>
                <a:spLocks/>
              </p:cNvSpPr>
              <p:nvPr/>
            </p:nvSpPr>
            <p:spPr bwMode="auto">
              <a:xfrm rot="21244182" flipH="1">
                <a:off x="7115175" y="4719638"/>
                <a:ext cx="36513" cy="34925"/>
              </a:xfrm>
              <a:custGeom>
                <a:avLst/>
                <a:gdLst>
                  <a:gd name="T0" fmla="*/ 98 w 482"/>
                  <a:gd name="T1" fmla="*/ 36 h 367"/>
                  <a:gd name="T2" fmla="*/ 320 w 482"/>
                  <a:gd name="T3" fmla="*/ 0 h 367"/>
                  <a:gd name="T4" fmla="*/ 367 w 482"/>
                  <a:gd name="T5" fmla="*/ 26 h 367"/>
                  <a:gd name="T6" fmla="*/ 445 w 482"/>
                  <a:gd name="T7" fmla="*/ 26 h 367"/>
                  <a:gd name="T8" fmla="*/ 482 w 482"/>
                  <a:gd name="T9" fmla="*/ 42 h 367"/>
                  <a:gd name="T10" fmla="*/ 278 w 482"/>
                  <a:gd name="T11" fmla="*/ 367 h 367"/>
                  <a:gd name="T12" fmla="*/ 5 w 482"/>
                  <a:gd name="T13" fmla="*/ 262 h 367"/>
                  <a:gd name="T14" fmla="*/ 0 w 482"/>
                  <a:gd name="T15" fmla="*/ 157 h 367"/>
                  <a:gd name="T16" fmla="*/ 42 w 482"/>
                  <a:gd name="T17" fmla="*/ 74 h 367"/>
                  <a:gd name="T18" fmla="*/ 98 w 482"/>
                  <a:gd name="T19" fmla="*/ 36 h 3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2"/>
                  <a:gd name="T31" fmla="*/ 0 h 367"/>
                  <a:gd name="T32" fmla="*/ 482 w 482"/>
                  <a:gd name="T33" fmla="*/ 367 h 3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1" name="Freeform 182"/>
              <p:cNvSpPr>
                <a:spLocks/>
              </p:cNvSpPr>
              <p:nvPr/>
            </p:nvSpPr>
            <p:spPr bwMode="auto">
              <a:xfrm>
                <a:off x="7173913" y="4718846"/>
                <a:ext cx="184731" cy="30162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2" name="Freeform 183"/>
              <p:cNvSpPr>
                <a:spLocks/>
              </p:cNvSpPr>
              <p:nvPr/>
            </p:nvSpPr>
            <p:spPr bwMode="auto">
              <a:xfrm>
                <a:off x="7191375" y="4704558"/>
                <a:ext cx="184731" cy="301621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3" name="Freeform 184"/>
              <p:cNvSpPr>
                <a:spLocks/>
              </p:cNvSpPr>
              <p:nvPr/>
            </p:nvSpPr>
            <p:spPr bwMode="auto">
              <a:xfrm>
                <a:off x="7321550" y="4767263"/>
                <a:ext cx="344488" cy="82550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4" name="Freeform 185"/>
              <p:cNvSpPr>
                <a:spLocks/>
              </p:cNvSpPr>
              <p:nvPr/>
            </p:nvSpPr>
            <p:spPr bwMode="auto">
              <a:xfrm>
                <a:off x="7223125" y="4789488"/>
                <a:ext cx="355600" cy="112712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7" name="Freeform 189"/>
              <p:cNvSpPr>
                <a:spLocks noChangeAspect="1"/>
              </p:cNvSpPr>
              <p:nvPr/>
            </p:nvSpPr>
            <p:spPr bwMode="auto">
              <a:xfrm flipH="1">
                <a:off x="7721600" y="4440238"/>
                <a:ext cx="142875" cy="355600"/>
              </a:xfrm>
              <a:custGeom>
                <a:avLst/>
                <a:gdLst>
                  <a:gd name="T0" fmla="*/ 169 w 169"/>
                  <a:gd name="T1" fmla="*/ 246 h 377"/>
                  <a:gd name="T2" fmla="*/ 1 w 169"/>
                  <a:gd name="T3" fmla="*/ 0 h 377"/>
                  <a:gd name="T4" fmla="*/ 0 w 169"/>
                  <a:gd name="T5" fmla="*/ 123 h 377"/>
                  <a:gd name="T6" fmla="*/ 165 w 169"/>
                  <a:gd name="T7" fmla="*/ 377 h 3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9"/>
                  <a:gd name="T13" fmla="*/ 0 h 377"/>
                  <a:gd name="T14" fmla="*/ 169 w 169"/>
                  <a:gd name="T15" fmla="*/ 377 h 3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F2F2F2"/>
                  </a:gs>
                </a:gsLst>
                <a:lin ang="0" scaled="1"/>
              </a:gradFill>
              <a:ln w="6350" cap="rnd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8" name="Freeform 190"/>
              <p:cNvSpPr>
                <a:spLocks noChangeAspect="1"/>
              </p:cNvSpPr>
              <p:nvPr/>
            </p:nvSpPr>
            <p:spPr bwMode="auto">
              <a:xfrm flipH="1">
                <a:off x="7246938" y="4378325"/>
                <a:ext cx="614362" cy="292100"/>
              </a:xfrm>
              <a:custGeom>
                <a:avLst/>
                <a:gdLst>
                  <a:gd name="T0" fmla="*/ 166 w 718"/>
                  <a:gd name="T1" fmla="*/ 310 h 310"/>
                  <a:gd name="T2" fmla="*/ 718 w 718"/>
                  <a:gd name="T3" fmla="*/ 211 h 310"/>
                  <a:gd name="T4" fmla="*/ 444 w 718"/>
                  <a:gd name="T5" fmla="*/ 0 h 310"/>
                  <a:gd name="T6" fmla="*/ 0 w 718"/>
                  <a:gd name="T7" fmla="*/ 64 h 310"/>
                  <a:gd name="T8" fmla="*/ 166 w 718"/>
                  <a:gd name="T9" fmla="*/ 310 h 3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8"/>
                  <a:gd name="T16" fmla="*/ 0 h 310"/>
                  <a:gd name="T17" fmla="*/ 718 w 718"/>
                  <a:gd name="T18" fmla="*/ 310 h 3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9" name="Freeform 191"/>
              <p:cNvSpPr>
                <a:spLocks/>
              </p:cNvSpPr>
              <p:nvPr/>
            </p:nvSpPr>
            <p:spPr bwMode="auto">
              <a:xfrm flipH="1">
                <a:off x="7250113" y="4578350"/>
                <a:ext cx="476250" cy="214313"/>
              </a:xfrm>
              <a:custGeom>
                <a:avLst/>
                <a:gdLst>
                  <a:gd name="T0" fmla="*/ 6 w 557"/>
                  <a:gd name="T1" fmla="*/ 99 h 228"/>
                  <a:gd name="T2" fmla="*/ 557 w 557"/>
                  <a:gd name="T3" fmla="*/ 0 h 228"/>
                  <a:gd name="T4" fmla="*/ 549 w 557"/>
                  <a:gd name="T5" fmla="*/ 121 h 228"/>
                  <a:gd name="T6" fmla="*/ 0 w 557"/>
                  <a:gd name="T7" fmla="*/ 228 h 228"/>
                  <a:gd name="T8" fmla="*/ 6 w 557"/>
                  <a:gd name="T9" fmla="*/ 99 h 2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228"/>
                  <a:gd name="T17" fmla="*/ 557 w 557"/>
                  <a:gd name="T18" fmla="*/ 228 h 2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60" name="Freeform 192"/>
              <p:cNvSpPr>
                <a:spLocks/>
              </p:cNvSpPr>
              <p:nvPr/>
            </p:nvSpPr>
            <p:spPr bwMode="auto">
              <a:xfrm flipH="1">
                <a:off x="7564438" y="4706938"/>
                <a:ext cx="142875" cy="58737"/>
              </a:xfrm>
              <a:custGeom>
                <a:avLst/>
                <a:gdLst>
                  <a:gd name="T0" fmla="*/ 0 w 167"/>
                  <a:gd name="T1" fmla="*/ 32 h 63"/>
                  <a:gd name="T2" fmla="*/ 0 w 167"/>
                  <a:gd name="T3" fmla="*/ 63 h 63"/>
                  <a:gd name="T4" fmla="*/ 164 w 167"/>
                  <a:gd name="T5" fmla="*/ 33 h 63"/>
                  <a:gd name="T6" fmla="*/ 167 w 167"/>
                  <a:gd name="T7" fmla="*/ 0 h 63"/>
                  <a:gd name="T8" fmla="*/ 0 w 167"/>
                  <a:gd name="T9" fmla="*/ 32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7"/>
                  <a:gd name="T16" fmla="*/ 0 h 63"/>
                  <a:gd name="T17" fmla="*/ 167 w 167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9D9D9"/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61" name="Oval 193"/>
              <p:cNvSpPr>
                <a:spLocks noChangeArrowheads="1"/>
              </p:cNvSpPr>
              <p:nvPr/>
            </p:nvSpPr>
            <p:spPr bwMode="auto">
              <a:xfrm flipH="1">
                <a:off x="7573963" y="4713288"/>
                <a:ext cx="14287" cy="20637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62" name="Line 194"/>
              <p:cNvSpPr>
                <a:spLocks noChangeShapeType="1"/>
              </p:cNvSpPr>
              <p:nvPr/>
            </p:nvSpPr>
            <p:spPr bwMode="auto">
              <a:xfrm>
                <a:off x="7364413" y="4622800"/>
                <a:ext cx="3175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" name="Line 195"/>
              <p:cNvSpPr>
                <a:spLocks noChangeShapeType="1"/>
              </p:cNvSpPr>
              <p:nvPr/>
            </p:nvSpPr>
            <p:spPr bwMode="auto">
              <a:xfrm>
                <a:off x="7377113" y="4625975"/>
                <a:ext cx="1587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4" name="Line 196"/>
              <p:cNvSpPr>
                <a:spLocks noChangeShapeType="1"/>
              </p:cNvSpPr>
              <p:nvPr/>
            </p:nvSpPr>
            <p:spPr bwMode="auto">
              <a:xfrm>
                <a:off x="7353300" y="4621213"/>
                <a:ext cx="3175" cy="7778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" name="Line 197"/>
              <p:cNvSpPr>
                <a:spLocks noChangeShapeType="1"/>
              </p:cNvSpPr>
              <p:nvPr/>
            </p:nvSpPr>
            <p:spPr bwMode="auto">
              <a:xfrm>
                <a:off x="7342188" y="4619625"/>
                <a:ext cx="1587" cy="777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" name="Line 198"/>
              <p:cNvSpPr>
                <a:spLocks noChangeShapeType="1"/>
              </p:cNvSpPr>
              <p:nvPr/>
            </p:nvSpPr>
            <p:spPr bwMode="auto">
              <a:xfrm>
                <a:off x="7331075" y="4618038"/>
                <a:ext cx="3175" cy="7778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7" name="Line 199"/>
              <p:cNvSpPr>
                <a:spLocks noChangeShapeType="1"/>
              </p:cNvSpPr>
              <p:nvPr/>
            </p:nvSpPr>
            <p:spPr bwMode="auto">
              <a:xfrm>
                <a:off x="7319963" y="4616450"/>
                <a:ext cx="3175" cy="777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" name="Line 200"/>
              <p:cNvSpPr>
                <a:spLocks noChangeShapeType="1"/>
              </p:cNvSpPr>
              <p:nvPr/>
            </p:nvSpPr>
            <p:spPr bwMode="auto">
              <a:xfrm>
                <a:off x="7310438" y="4613275"/>
                <a:ext cx="1587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9" name="Line 201"/>
              <p:cNvSpPr>
                <a:spLocks noChangeShapeType="1"/>
              </p:cNvSpPr>
              <p:nvPr/>
            </p:nvSpPr>
            <p:spPr bwMode="auto">
              <a:xfrm>
                <a:off x="7300913" y="4611688"/>
                <a:ext cx="3175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0" name="Line 202"/>
              <p:cNvSpPr>
                <a:spLocks noChangeShapeType="1"/>
              </p:cNvSpPr>
              <p:nvPr/>
            </p:nvSpPr>
            <p:spPr bwMode="auto">
              <a:xfrm>
                <a:off x="7291388" y="4608513"/>
                <a:ext cx="1587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" name="Line 203"/>
              <p:cNvSpPr>
                <a:spLocks noChangeShapeType="1"/>
              </p:cNvSpPr>
              <p:nvPr/>
            </p:nvSpPr>
            <p:spPr bwMode="auto">
              <a:xfrm>
                <a:off x="7281863" y="4608513"/>
                <a:ext cx="1587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" name="Line 204"/>
              <p:cNvSpPr>
                <a:spLocks noChangeShapeType="1"/>
              </p:cNvSpPr>
              <p:nvPr/>
            </p:nvSpPr>
            <p:spPr bwMode="auto">
              <a:xfrm>
                <a:off x="7270750" y="4605338"/>
                <a:ext cx="1588" cy="7778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3" name="Freeform 205"/>
              <p:cNvSpPr>
                <a:spLocks/>
              </p:cNvSpPr>
              <p:nvPr/>
            </p:nvSpPr>
            <p:spPr bwMode="auto">
              <a:xfrm flipH="1">
                <a:off x="7442200" y="4656138"/>
                <a:ext cx="79375" cy="63500"/>
              </a:xfrm>
              <a:custGeom>
                <a:avLst/>
                <a:gdLst>
                  <a:gd name="T0" fmla="*/ 2 w 186"/>
                  <a:gd name="T1" fmla="*/ 33 h 138"/>
                  <a:gd name="T2" fmla="*/ 0 w 186"/>
                  <a:gd name="T3" fmla="*/ 138 h 138"/>
                  <a:gd name="T4" fmla="*/ 186 w 186"/>
                  <a:gd name="T5" fmla="*/ 104 h 138"/>
                  <a:gd name="T6" fmla="*/ 186 w 186"/>
                  <a:gd name="T7" fmla="*/ 0 h 138"/>
                  <a:gd name="T8" fmla="*/ 2 w 186"/>
                  <a:gd name="T9" fmla="*/ 33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6"/>
                  <a:gd name="T16" fmla="*/ 0 h 138"/>
                  <a:gd name="T17" fmla="*/ 186 w 186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727272"/>
                  </a:gs>
                </a:gsLst>
                <a:lin ang="0" scaled="1"/>
              </a:gradFill>
              <a:ln w="3175">
                <a:noFill/>
                <a:round/>
                <a:headEnd/>
                <a:tailEnd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0343" name="Line 206"/>
              <p:cNvSpPr>
                <a:spLocks noChangeShapeType="1"/>
              </p:cNvSpPr>
              <p:nvPr/>
            </p:nvSpPr>
            <p:spPr bwMode="auto">
              <a:xfrm>
                <a:off x="7510463" y="4691063"/>
                <a:ext cx="0" cy="17462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4901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44" name="Line 207"/>
              <p:cNvSpPr>
                <a:spLocks noChangeShapeType="1"/>
              </p:cNvSpPr>
              <p:nvPr/>
            </p:nvSpPr>
            <p:spPr bwMode="auto">
              <a:xfrm>
                <a:off x="7448550" y="4678363"/>
                <a:ext cx="0" cy="17462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4901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45" name="Line 208"/>
              <p:cNvSpPr>
                <a:spLocks noChangeShapeType="1"/>
              </p:cNvSpPr>
              <p:nvPr/>
            </p:nvSpPr>
            <p:spPr bwMode="auto">
              <a:xfrm>
                <a:off x="7456488" y="4686300"/>
                <a:ext cx="0" cy="1428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4901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46" name="Line 209"/>
              <p:cNvSpPr>
                <a:spLocks noChangeShapeType="1"/>
              </p:cNvSpPr>
              <p:nvPr/>
            </p:nvSpPr>
            <p:spPr bwMode="auto">
              <a:xfrm>
                <a:off x="7500938" y="4699000"/>
                <a:ext cx="0" cy="12700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4901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47" name="Line 210"/>
              <p:cNvSpPr>
                <a:spLocks noChangeShapeType="1"/>
              </p:cNvSpPr>
              <p:nvPr/>
            </p:nvSpPr>
            <p:spPr bwMode="auto">
              <a:xfrm flipH="1" flipV="1">
                <a:off x="7466013" y="4702175"/>
                <a:ext cx="25400" cy="4763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97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9" name="Freeform 211"/>
              <p:cNvSpPr>
                <a:spLocks/>
              </p:cNvSpPr>
              <p:nvPr/>
            </p:nvSpPr>
            <p:spPr bwMode="auto">
              <a:xfrm flipH="1">
                <a:off x="7585075" y="4668838"/>
                <a:ext cx="98425" cy="38100"/>
              </a:xfrm>
              <a:custGeom>
                <a:avLst/>
                <a:gdLst>
                  <a:gd name="T0" fmla="*/ 0 w 116"/>
                  <a:gd name="T1" fmla="*/ 20 h 38"/>
                  <a:gd name="T2" fmla="*/ 1 w 116"/>
                  <a:gd name="T3" fmla="*/ 38 h 38"/>
                  <a:gd name="T4" fmla="*/ 116 w 116"/>
                  <a:gd name="T5" fmla="*/ 19 h 38"/>
                  <a:gd name="T6" fmla="*/ 116 w 116"/>
                  <a:gd name="T7" fmla="*/ 0 h 38"/>
                  <a:gd name="T8" fmla="*/ 0 w 116"/>
                  <a:gd name="T9" fmla="*/ 2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6"/>
                  <a:gd name="T16" fmla="*/ 0 h 38"/>
                  <a:gd name="T17" fmla="*/ 116 w 116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9D9D9"/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0349" name="Line 212"/>
              <p:cNvSpPr>
                <a:spLocks noChangeShapeType="1"/>
              </p:cNvSpPr>
              <p:nvPr/>
            </p:nvSpPr>
            <p:spPr bwMode="auto">
              <a:xfrm flipH="1" flipV="1">
                <a:off x="7578725" y="4678363"/>
                <a:ext cx="114300" cy="20637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5" name="Freeform 215"/>
              <p:cNvSpPr>
                <a:spLocks/>
              </p:cNvSpPr>
              <p:nvPr/>
            </p:nvSpPr>
            <p:spPr bwMode="auto">
              <a:xfrm>
                <a:off x="7580313" y="3979863"/>
                <a:ext cx="325437" cy="47625"/>
              </a:xfrm>
              <a:custGeom>
                <a:avLst/>
                <a:gdLst/>
                <a:ahLst/>
                <a:cxnLst>
                  <a:cxn ang="0">
                    <a:pos x="1205" y="151"/>
                  </a:cxn>
                  <a:cxn ang="0">
                    <a:pos x="964" y="178"/>
                  </a:cxn>
                  <a:cxn ang="0">
                    <a:pos x="0" y="0"/>
                  </a:cxn>
                  <a:cxn ang="0">
                    <a:pos x="1205" y="151"/>
                  </a:cxn>
                </a:cxnLst>
                <a:rect l="0" t="0" r="r" b="b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6" name="Freeform 216"/>
              <p:cNvSpPr>
                <a:spLocks/>
              </p:cNvSpPr>
              <p:nvPr/>
            </p:nvSpPr>
            <p:spPr bwMode="auto">
              <a:xfrm>
                <a:off x="7797800" y="4021138"/>
                <a:ext cx="109538" cy="327025"/>
              </a:xfrm>
              <a:custGeom>
                <a:avLst/>
                <a:gdLst/>
                <a:ahLst/>
                <a:cxnLst>
                  <a:cxn ang="0">
                    <a:pos x="405" y="0"/>
                  </a:cxn>
                  <a:cxn ang="0">
                    <a:pos x="389" y="1000"/>
                  </a:cxn>
                  <a:cxn ang="0">
                    <a:pos x="133" y="1241"/>
                  </a:cxn>
                  <a:cxn ang="0">
                    <a:pos x="0" y="13"/>
                  </a:cxn>
                  <a:cxn ang="0">
                    <a:pos x="189" y="24"/>
                  </a:cxn>
                  <a:cxn ang="0">
                    <a:pos x="405" y="0"/>
                  </a:cxn>
                </a:cxnLst>
                <a:rect l="0" t="0" r="r" b="b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>
                      <a:gamma/>
                      <a:tint val="48627"/>
                      <a:invGamma/>
                    </a:srgbClr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3" name="Oval 217"/>
              <p:cNvSpPr>
                <a:spLocks noChangeArrowheads="1"/>
              </p:cNvSpPr>
              <p:nvPr/>
            </p:nvSpPr>
            <p:spPr bwMode="auto">
              <a:xfrm flipH="1">
                <a:off x="7527925" y="4376738"/>
                <a:ext cx="295275" cy="9207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4" name="Oval 218"/>
              <p:cNvSpPr>
                <a:spLocks noChangeArrowheads="1"/>
              </p:cNvSpPr>
              <p:nvPr/>
            </p:nvSpPr>
            <p:spPr bwMode="auto">
              <a:xfrm flipH="1">
                <a:off x="7527925" y="4368800"/>
                <a:ext cx="295275" cy="93663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5" name="Freeform 219"/>
              <p:cNvSpPr>
                <a:spLocks/>
              </p:cNvSpPr>
              <p:nvPr/>
            </p:nvSpPr>
            <p:spPr bwMode="auto">
              <a:xfrm>
                <a:off x="7408863" y="3924300"/>
                <a:ext cx="434975" cy="508000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6" name="Freeform 220"/>
              <p:cNvSpPr>
                <a:spLocks/>
              </p:cNvSpPr>
              <p:nvPr/>
            </p:nvSpPr>
            <p:spPr bwMode="auto">
              <a:xfrm>
                <a:off x="7427913" y="4337050"/>
                <a:ext cx="355600" cy="95250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7" name="Freeform 221"/>
              <p:cNvSpPr>
                <a:spLocks/>
              </p:cNvSpPr>
              <p:nvPr/>
            </p:nvSpPr>
            <p:spPr bwMode="auto">
              <a:xfrm>
                <a:off x="7840663" y="3983038"/>
                <a:ext cx="14287" cy="449262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8" name="Oval 222"/>
              <p:cNvSpPr>
                <a:spLocks noChangeArrowheads="1"/>
              </p:cNvSpPr>
              <p:nvPr/>
            </p:nvSpPr>
            <p:spPr bwMode="auto">
              <a:xfrm flipH="1">
                <a:off x="7446963" y="4343400"/>
                <a:ext cx="12700" cy="28575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9" name="Oval 223"/>
              <p:cNvSpPr>
                <a:spLocks noChangeArrowheads="1"/>
              </p:cNvSpPr>
              <p:nvPr/>
            </p:nvSpPr>
            <p:spPr bwMode="auto">
              <a:xfrm flipH="1">
                <a:off x="7472363" y="4351338"/>
                <a:ext cx="11112" cy="2222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0" name="Oval 224"/>
              <p:cNvSpPr>
                <a:spLocks noChangeArrowheads="1"/>
              </p:cNvSpPr>
              <p:nvPr/>
            </p:nvSpPr>
            <p:spPr bwMode="auto">
              <a:xfrm flipH="1">
                <a:off x="7551738" y="4371975"/>
                <a:ext cx="14287" cy="1587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1" name="Oval 225"/>
              <p:cNvSpPr>
                <a:spLocks noChangeArrowheads="1"/>
              </p:cNvSpPr>
              <p:nvPr/>
            </p:nvSpPr>
            <p:spPr bwMode="auto">
              <a:xfrm flipH="1">
                <a:off x="7577138" y="4376738"/>
                <a:ext cx="14287" cy="1587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2" name="Oval 226"/>
              <p:cNvSpPr>
                <a:spLocks noChangeArrowheads="1"/>
              </p:cNvSpPr>
              <p:nvPr/>
            </p:nvSpPr>
            <p:spPr bwMode="auto">
              <a:xfrm flipH="1">
                <a:off x="7604125" y="4379913"/>
                <a:ext cx="14288" cy="17462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0362" name="Freeform 227"/>
              <p:cNvSpPr>
                <a:spLocks/>
              </p:cNvSpPr>
              <p:nvPr/>
            </p:nvSpPr>
            <p:spPr bwMode="auto">
              <a:xfrm>
                <a:off x="7442200" y="3975100"/>
                <a:ext cx="360363" cy="400050"/>
              </a:xfrm>
              <a:custGeom>
                <a:avLst/>
                <a:gdLst>
                  <a:gd name="T0" fmla="*/ 2147483647 w 1345"/>
                  <a:gd name="T1" fmla="*/ 2147483647 h 1366"/>
                  <a:gd name="T2" fmla="*/ 0 w 1345"/>
                  <a:gd name="T3" fmla="*/ 0 h 1366"/>
                  <a:gd name="T4" fmla="*/ 0 w 1345"/>
                  <a:gd name="T5" fmla="*/ 2147483647 h 1366"/>
                  <a:gd name="T6" fmla="*/ 2147483647 w 1345"/>
                  <a:gd name="T7" fmla="*/ 2147483647 h 1366"/>
                  <a:gd name="T8" fmla="*/ 2147483647 w 1345"/>
                  <a:gd name="T9" fmla="*/ 214748364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dirty="0" smtClean="0">
                    <a:solidFill>
                      <a:srgbClr val="000000"/>
                    </a:solidFill>
                    <a:latin typeface="Times New Roman" pitchFamily="18" charset="0"/>
                    <a:ea typeface="맑은 고딕" pitchFamily="50" charset="-127"/>
                    <a:cs typeface="Times New Roman" pitchFamily="18" charset="0"/>
                  </a:rPr>
                  <a:t>C</a:t>
                </a:r>
                <a:endParaRPr lang="en-US" altLang="ko-KR" sz="1600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34" name="Freeform 228"/>
              <p:cNvSpPr>
                <a:spLocks/>
              </p:cNvSpPr>
              <p:nvPr/>
            </p:nvSpPr>
            <p:spPr bwMode="auto">
              <a:xfrm>
                <a:off x="7410450" y="3922713"/>
                <a:ext cx="444500" cy="6350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cxnSp>
          <p:nvCxnSpPr>
            <p:cNvPr id="10364" name="직선 연결선 35"/>
            <p:cNvCxnSpPr>
              <a:cxnSpLocks noChangeShapeType="1"/>
            </p:cNvCxnSpPr>
            <p:nvPr/>
          </p:nvCxnSpPr>
          <p:spPr bwMode="auto">
            <a:xfrm flipH="1">
              <a:off x="7679353" y="2007512"/>
              <a:ext cx="1946" cy="1222498"/>
            </a:xfrm>
            <a:prstGeom prst="line">
              <a:avLst/>
            </a:prstGeom>
            <a:noFill/>
            <a:ln w="25400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</p:cxnSp>
        <p:sp>
          <p:nvSpPr>
            <p:cNvPr id="37" name="AutoShape 20"/>
            <p:cNvSpPr>
              <a:spLocks noChangeArrowheads="1"/>
            </p:cNvSpPr>
            <p:nvPr/>
          </p:nvSpPr>
          <p:spPr bwMode="auto">
            <a:xfrm>
              <a:off x="7139385" y="1320154"/>
              <a:ext cx="1200421" cy="828182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9020"/>
                    <a:invGamma/>
                  </a:srgbClr>
                </a:gs>
                <a:gs pos="100000">
                  <a:srgbClr val="DDDDDD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366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7177155" y="1658804"/>
              <a:ext cx="1096964" cy="420797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 smtClean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777777"/>
                  </a:solidFill>
                  <a:latin typeface="Times New Roman" pitchFamily="18" charset="0"/>
                  <a:cs typeface="Times New Roman" pitchFamily="18" charset="0"/>
                </a:rPr>
                <a:t>Gateway-2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Oval 22"/>
            <p:cNvSpPr>
              <a:spLocks noChangeArrowheads="1"/>
            </p:cNvSpPr>
            <p:nvPr/>
          </p:nvSpPr>
          <p:spPr bwMode="auto">
            <a:xfrm>
              <a:off x="7137743" y="1311772"/>
              <a:ext cx="1202062" cy="419120"/>
            </a:xfrm>
            <a:prstGeom prst="ellipse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33333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AutoShape 23"/>
            <p:cNvSpPr>
              <a:spLocks noChangeArrowheads="1"/>
            </p:cNvSpPr>
            <p:nvPr/>
          </p:nvSpPr>
          <p:spPr bwMode="auto">
            <a:xfrm rot="5400000">
              <a:off x="7740906" y="1157748"/>
              <a:ext cx="192795" cy="742257"/>
            </a:xfrm>
            <a:custGeom>
              <a:avLst/>
              <a:gdLst>
                <a:gd name="T0" fmla="*/ 321 w 21600"/>
                <a:gd name="T1" fmla="*/ 465 h 21600"/>
                <a:gd name="T2" fmla="*/ 161 w 21600"/>
                <a:gd name="T3" fmla="*/ 11727 h 21600"/>
                <a:gd name="T4" fmla="*/ 389 w 21600"/>
                <a:gd name="T5" fmla="*/ 3422 h 21600"/>
                <a:gd name="T6" fmla="*/ 1090 w 21600"/>
                <a:gd name="T7" fmla="*/ 7209 h 21600"/>
                <a:gd name="T8" fmla="*/ 896 w 21600"/>
                <a:gd name="T9" fmla="*/ 11062 h 21600"/>
                <a:gd name="T10" fmla="*/ 659 w 21600"/>
                <a:gd name="T11" fmla="*/ 780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93 w 21600"/>
                <a:gd name="T19" fmla="*/ 3162 h 21600"/>
                <a:gd name="T20" fmla="*/ 18407 w 21600"/>
                <a:gd name="T21" fmla="*/ 1843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AutoShape 24"/>
            <p:cNvSpPr>
              <a:spLocks noChangeArrowheads="1"/>
            </p:cNvSpPr>
            <p:nvPr/>
          </p:nvSpPr>
          <p:spPr bwMode="auto">
            <a:xfrm rot="16200000">
              <a:off x="7574260" y="1090005"/>
              <a:ext cx="189443" cy="757037"/>
            </a:xfrm>
            <a:custGeom>
              <a:avLst/>
              <a:gdLst>
                <a:gd name="T0" fmla="*/ 307 w 21600"/>
                <a:gd name="T1" fmla="*/ 474 h 21600"/>
                <a:gd name="T2" fmla="*/ 158 w 21600"/>
                <a:gd name="T3" fmla="*/ 12197 h 21600"/>
                <a:gd name="T4" fmla="*/ 374 w 21600"/>
                <a:gd name="T5" fmla="*/ 3558 h 21600"/>
                <a:gd name="T6" fmla="*/ 1055 w 21600"/>
                <a:gd name="T7" fmla="*/ 7488 h 21600"/>
                <a:gd name="T8" fmla="*/ 864 w 21600"/>
                <a:gd name="T9" fmla="*/ 11520 h 21600"/>
                <a:gd name="T10" fmla="*/ 639 w 21600"/>
                <a:gd name="T11" fmla="*/ 813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250 w 21600"/>
                <a:gd name="T19" fmla="*/ 3142 h 21600"/>
                <a:gd name="T20" fmla="*/ 18350 w 21600"/>
                <a:gd name="T21" fmla="*/ 1845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rot="10800000"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Text Box 271"/>
            <p:cNvSpPr txBox="1">
              <a:spLocks noChangeArrowheads="1"/>
            </p:cNvSpPr>
            <p:nvPr/>
          </p:nvSpPr>
          <p:spPr bwMode="auto">
            <a:xfrm>
              <a:off x="7687717" y="2143394"/>
              <a:ext cx="613865" cy="325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400">
                  <a:latin typeface="Times New Roman" pitchFamily="18" charset="0"/>
                  <a:ea typeface="+mn-ea"/>
                  <a:cs typeface="Times New Roman" pitchFamily="18" charset="0"/>
                </a:rPr>
                <a:t>Fa0/0</a:t>
              </a:r>
            </a:p>
          </p:txBody>
        </p:sp>
        <p:sp>
          <p:nvSpPr>
            <p:cNvPr id="43" name="Text Box 272"/>
            <p:cNvSpPr txBox="1">
              <a:spLocks noChangeArrowheads="1"/>
            </p:cNvSpPr>
            <p:nvPr/>
          </p:nvSpPr>
          <p:spPr bwMode="auto">
            <a:xfrm>
              <a:off x="7647973" y="2349515"/>
              <a:ext cx="1496027" cy="325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400" dirty="0">
                  <a:latin typeface="Times New Roman" pitchFamily="18" charset="0"/>
                  <a:ea typeface="+mn-ea"/>
                  <a:cs typeface="Times New Roman" pitchFamily="18" charset="0"/>
                </a:rPr>
                <a:t>192.168.5.254/24</a:t>
              </a:r>
            </a:p>
          </p:txBody>
        </p:sp>
        <p:sp>
          <p:nvSpPr>
            <p:cNvPr id="169" name="구름 168"/>
            <p:cNvSpPr/>
            <p:nvPr/>
          </p:nvSpPr>
          <p:spPr>
            <a:xfrm>
              <a:off x="3255673" y="1128198"/>
              <a:ext cx="2671797" cy="1412040"/>
            </a:xfrm>
            <a:prstGeom prst="clou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/>
            </a:p>
          </p:txBody>
        </p:sp>
        <p:sp>
          <p:nvSpPr>
            <p:cNvPr id="176" name="Text Box 142"/>
            <p:cNvSpPr txBox="1">
              <a:spLocks noChangeArrowheads="1"/>
            </p:cNvSpPr>
            <p:nvPr/>
          </p:nvSpPr>
          <p:spPr bwMode="auto">
            <a:xfrm>
              <a:off x="5796034" y="5799400"/>
              <a:ext cx="2585463" cy="780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400" dirty="0" smtClean="0">
                  <a:latin typeface="Times New Roman" pitchFamily="18" charset="0"/>
                  <a:ea typeface="+mn-ea"/>
                  <a:cs typeface="Times New Roman" pitchFamily="18" charset="0"/>
                </a:rPr>
                <a:t>IP address           </a:t>
              </a:r>
              <a:r>
                <a:rPr lang="en-US" altLang="ko-KR" sz="1400" dirty="0">
                  <a:latin typeface="Times New Roman" pitchFamily="18" charset="0"/>
                  <a:ea typeface="+mn-ea"/>
                  <a:cs typeface="Times New Roman" pitchFamily="18" charset="0"/>
                </a:rPr>
                <a:t>192.168.5.10</a:t>
              </a:r>
            </a:p>
            <a:p>
              <a:pPr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400" dirty="0" smtClean="0">
                  <a:latin typeface="Times New Roman" pitchFamily="18" charset="0"/>
                  <a:ea typeface="+mn-ea"/>
                  <a:cs typeface="Times New Roman" pitchFamily="18" charset="0"/>
                </a:rPr>
                <a:t>Subnet mask        </a:t>
              </a:r>
              <a:r>
                <a:rPr lang="en-US" altLang="ko-KR" sz="1400" dirty="0">
                  <a:latin typeface="Times New Roman" pitchFamily="18" charset="0"/>
                  <a:ea typeface="+mn-ea"/>
                  <a:cs typeface="Times New Roman" pitchFamily="18" charset="0"/>
                </a:rPr>
                <a:t>255.255.255.0</a:t>
              </a:r>
            </a:p>
            <a:p>
              <a:pPr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400" dirty="0">
                  <a:latin typeface="Times New Roman" pitchFamily="18" charset="0"/>
                  <a:ea typeface="+mn-ea"/>
                  <a:cs typeface="Times New Roman" pitchFamily="18" charset="0"/>
                </a:rPr>
                <a:t>Default gateway </a:t>
              </a:r>
              <a:r>
                <a:rPr lang="en-US" altLang="ko-KR" sz="1400" dirty="0" smtClean="0">
                  <a:latin typeface="Times New Roman" pitchFamily="18" charset="0"/>
                  <a:ea typeface="+mn-ea"/>
                  <a:cs typeface="Times New Roman" pitchFamily="18" charset="0"/>
                </a:rPr>
                <a:t> 192.168.5.254</a:t>
              </a:r>
              <a:endParaRPr lang="en-US" altLang="ko-KR" sz="1400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2514828" y="4237406"/>
              <a:ext cx="707772" cy="900098"/>
              <a:chOff x="2669953" y="4305464"/>
              <a:chExt cx="684213" cy="1011237"/>
            </a:xfrm>
          </p:grpSpPr>
          <p:sp>
            <p:nvSpPr>
              <p:cNvPr id="172" name="Freeform 184"/>
              <p:cNvSpPr>
                <a:spLocks/>
              </p:cNvSpPr>
              <p:nvPr/>
            </p:nvSpPr>
            <p:spPr bwMode="auto">
              <a:xfrm>
                <a:off x="2768378" y="5150014"/>
                <a:ext cx="344488" cy="82550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73" name="Freeform 185"/>
              <p:cNvSpPr>
                <a:spLocks/>
              </p:cNvSpPr>
              <p:nvPr/>
            </p:nvSpPr>
            <p:spPr bwMode="auto">
              <a:xfrm>
                <a:off x="2669953" y="5172239"/>
                <a:ext cx="355600" cy="112712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75" name="Freeform 186"/>
              <p:cNvSpPr>
                <a:spLocks/>
              </p:cNvSpPr>
              <p:nvPr/>
            </p:nvSpPr>
            <p:spPr bwMode="auto">
              <a:xfrm>
                <a:off x="3001741" y="5235739"/>
                <a:ext cx="90487" cy="49212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77" name="Freeform 187"/>
              <p:cNvSpPr>
                <a:spLocks/>
              </p:cNvSpPr>
              <p:nvPr/>
            </p:nvSpPr>
            <p:spPr bwMode="auto">
              <a:xfrm>
                <a:off x="3049366" y="5246851"/>
                <a:ext cx="107950" cy="6985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78" name="Freeform 189"/>
              <p:cNvSpPr>
                <a:spLocks noChangeAspect="1"/>
              </p:cNvSpPr>
              <p:nvPr/>
            </p:nvSpPr>
            <p:spPr bwMode="auto">
              <a:xfrm flipH="1">
                <a:off x="3168428" y="4822989"/>
                <a:ext cx="142875" cy="355600"/>
              </a:xfrm>
              <a:custGeom>
                <a:avLst/>
                <a:gdLst>
                  <a:gd name="T0" fmla="*/ 169 w 169"/>
                  <a:gd name="T1" fmla="*/ 246 h 377"/>
                  <a:gd name="T2" fmla="*/ 1 w 169"/>
                  <a:gd name="T3" fmla="*/ 0 h 377"/>
                  <a:gd name="T4" fmla="*/ 0 w 169"/>
                  <a:gd name="T5" fmla="*/ 123 h 377"/>
                  <a:gd name="T6" fmla="*/ 165 w 169"/>
                  <a:gd name="T7" fmla="*/ 377 h 3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9"/>
                  <a:gd name="T13" fmla="*/ 0 h 377"/>
                  <a:gd name="T14" fmla="*/ 169 w 169"/>
                  <a:gd name="T15" fmla="*/ 377 h 3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F2F2F2"/>
                  </a:gs>
                </a:gsLst>
                <a:lin ang="0" scaled="1"/>
              </a:gradFill>
              <a:ln w="6350" cap="rnd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79" name="Freeform 190"/>
              <p:cNvSpPr>
                <a:spLocks noChangeAspect="1"/>
              </p:cNvSpPr>
              <p:nvPr/>
            </p:nvSpPr>
            <p:spPr bwMode="auto">
              <a:xfrm flipH="1">
                <a:off x="2693766" y="4761076"/>
                <a:ext cx="614362" cy="292100"/>
              </a:xfrm>
              <a:custGeom>
                <a:avLst/>
                <a:gdLst>
                  <a:gd name="T0" fmla="*/ 166 w 718"/>
                  <a:gd name="T1" fmla="*/ 310 h 310"/>
                  <a:gd name="T2" fmla="*/ 718 w 718"/>
                  <a:gd name="T3" fmla="*/ 211 h 310"/>
                  <a:gd name="T4" fmla="*/ 444 w 718"/>
                  <a:gd name="T5" fmla="*/ 0 h 310"/>
                  <a:gd name="T6" fmla="*/ 0 w 718"/>
                  <a:gd name="T7" fmla="*/ 64 h 310"/>
                  <a:gd name="T8" fmla="*/ 166 w 718"/>
                  <a:gd name="T9" fmla="*/ 310 h 3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8"/>
                  <a:gd name="T16" fmla="*/ 0 h 310"/>
                  <a:gd name="T17" fmla="*/ 718 w 718"/>
                  <a:gd name="T18" fmla="*/ 310 h 3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0" name="Freeform 191"/>
              <p:cNvSpPr>
                <a:spLocks/>
              </p:cNvSpPr>
              <p:nvPr/>
            </p:nvSpPr>
            <p:spPr bwMode="auto">
              <a:xfrm flipH="1">
                <a:off x="2696941" y="4961101"/>
                <a:ext cx="476250" cy="214313"/>
              </a:xfrm>
              <a:custGeom>
                <a:avLst/>
                <a:gdLst>
                  <a:gd name="T0" fmla="*/ 6 w 557"/>
                  <a:gd name="T1" fmla="*/ 99 h 228"/>
                  <a:gd name="T2" fmla="*/ 557 w 557"/>
                  <a:gd name="T3" fmla="*/ 0 h 228"/>
                  <a:gd name="T4" fmla="*/ 549 w 557"/>
                  <a:gd name="T5" fmla="*/ 121 h 228"/>
                  <a:gd name="T6" fmla="*/ 0 w 557"/>
                  <a:gd name="T7" fmla="*/ 228 h 228"/>
                  <a:gd name="T8" fmla="*/ 6 w 557"/>
                  <a:gd name="T9" fmla="*/ 99 h 2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228"/>
                  <a:gd name="T17" fmla="*/ 557 w 557"/>
                  <a:gd name="T18" fmla="*/ 228 h 2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1" name="Freeform 192"/>
              <p:cNvSpPr>
                <a:spLocks/>
              </p:cNvSpPr>
              <p:nvPr/>
            </p:nvSpPr>
            <p:spPr bwMode="auto">
              <a:xfrm flipH="1">
                <a:off x="3011266" y="5089689"/>
                <a:ext cx="142875" cy="58737"/>
              </a:xfrm>
              <a:custGeom>
                <a:avLst/>
                <a:gdLst>
                  <a:gd name="T0" fmla="*/ 0 w 167"/>
                  <a:gd name="T1" fmla="*/ 32 h 63"/>
                  <a:gd name="T2" fmla="*/ 0 w 167"/>
                  <a:gd name="T3" fmla="*/ 63 h 63"/>
                  <a:gd name="T4" fmla="*/ 164 w 167"/>
                  <a:gd name="T5" fmla="*/ 33 h 63"/>
                  <a:gd name="T6" fmla="*/ 167 w 167"/>
                  <a:gd name="T7" fmla="*/ 0 h 63"/>
                  <a:gd name="T8" fmla="*/ 0 w 167"/>
                  <a:gd name="T9" fmla="*/ 32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7"/>
                  <a:gd name="T16" fmla="*/ 0 h 63"/>
                  <a:gd name="T17" fmla="*/ 167 w 167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9D9D9"/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2" name="Oval 193"/>
              <p:cNvSpPr>
                <a:spLocks noChangeArrowheads="1"/>
              </p:cNvSpPr>
              <p:nvPr/>
            </p:nvSpPr>
            <p:spPr bwMode="auto">
              <a:xfrm flipH="1">
                <a:off x="3020791" y="5096039"/>
                <a:ext cx="14287" cy="20637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3" name="Line 194"/>
              <p:cNvSpPr>
                <a:spLocks noChangeShapeType="1"/>
              </p:cNvSpPr>
              <p:nvPr/>
            </p:nvSpPr>
            <p:spPr bwMode="auto">
              <a:xfrm>
                <a:off x="2811241" y="5005551"/>
                <a:ext cx="3175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4" name="Line 195"/>
              <p:cNvSpPr>
                <a:spLocks noChangeShapeType="1"/>
              </p:cNvSpPr>
              <p:nvPr/>
            </p:nvSpPr>
            <p:spPr bwMode="auto">
              <a:xfrm>
                <a:off x="2823941" y="5008726"/>
                <a:ext cx="1587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5" name="Line 196"/>
              <p:cNvSpPr>
                <a:spLocks noChangeShapeType="1"/>
              </p:cNvSpPr>
              <p:nvPr/>
            </p:nvSpPr>
            <p:spPr bwMode="auto">
              <a:xfrm>
                <a:off x="2800128" y="5003964"/>
                <a:ext cx="3175" cy="7778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6" name="Line 197"/>
              <p:cNvSpPr>
                <a:spLocks noChangeShapeType="1"/>
              </p:cNvSpPr>
              <p:nvPr/>
            </p:nvSpPr>
            <p:spPr bwMode="auto">
              <a:xfrm>
                <a:off x="2789016" y="5002376"/>
                <a:ext cx="1587" cy="777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7" name="Line 198"/>
              <p:cNvSpPr>
                <a:spLocks noChangeShapeType="1"/>
              </p:cNvSpPr>
              <p:nvPr/>
            </p:nvSpPr>
            <p:spPr bwMode="auto">
              <a:xfrm>
                <a:off x="2777903" y="5000789"/>
                <a:ext cx="3175" cy="7778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8" name="Line 199"/>
              <p:cNvSpPr>
                <a:spLocks noChangeShapeType="1"/>
              </p:cNvSpPr>
              <p:nvPr/>
            </p:nvSpPr>
            <p:spPr bwMode="auto">
              <a:xfrm>
                <a:off x="2766791" y="4999201"/>
                <a:ext cx="3175" cy="777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9" name="Line 200"/>
              <p:cNvSpPr>
                <a:spLocks noChangeShapeType="1"/>
              </p:cNvSpPr>
              <p:nvPr/>
            </p:nvSpPr>
            <p:spPr bwMode="auto">
              <a:xfrm>
                <a:off x="2757266" y="4996026"/>
                <a:ext cx="1587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0" name="Line 201"/>
              <p:cNvSpPr>
                <a:spLocks noChangeShapeType="1"/>
              </p:cNvSpPr>
              <p:nvPr/>
            </p:nvSpPr>
            <p:spPr bwMode="auto">
              <a:xfrm>
                <a:off x="2747741" y="4994439"/>
                <a:ext cx="3175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1" name="Line 202"/>
              <p:cNvSpPr>
                <a:spLocks noChangeShapeType="1"/>
              </p:cNvSpPr>
              <p:nvPr/>
            </p:nvSpPr>
            <p:spPr bwMode="auto">
              <a:xfrm>
                <a:off x="2738216" y="4991264"/>
                <a:ext cx="1587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2" name="Line 203"/>
              <p:cNvSpPr>
                <a:spLocks noChangeShapeType="1"/>
              </p:cNvSpPr>
              <p:nvPr/>
            </p:nvSpPr>
            <p:spPr bwMode="auto">
              <a:xfrm>
                <a:off x="2728691" y="4991264"/>
                <a:ext cx="1587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3" name="Line 204"/>
              <p:cNvSpPr>
                <a:spLocks noChangeShapeType="1"/>
              </p:cNvSpPr>
              <p:nvPr/>
            </p:nvSpPr>
            <p:spPr bwMode="auto">
              <a:xfrm>
                <a:off x="2717578" y="4988089"/>
                <a:ext cx="1588" cy="7778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4" name="Freeform 205"/>
              <p:cNvSpPr>
                <a:spLocks/>
              </p:cNvSpPr>
              <p:nvPr/>
            </p:nvSpPr>
            <p:spPr bwMode="auto">
              <a:xfrm flipH="1">
                <a:off x="2889028" y="5038889"/>
                <a:ext cx="79375" cy="63500"/>
              </a:xfrm>
              <a:custGeom>
                <a:avLst/>
                <a:gdLst>
                  <a:gd name="T0" fmla="*/ 2 w 186"/>
                  <a:gd name="T1" fmla="*/ 33 h 138"/>
                  <a:gd name="T2" fmla="*/ 0 w 186"/>
                  <a:gd name="T3" fmla="*/ 138 h 138"/>
                  <a:gd name="T4" fmla="*/ 186 w 186"/>
                  <a:gd name="T5" fmla="*/ 104 h 138"/>
                  <a:gd name="T6" fmla="*/ 186 w 186"/>
                  <a:gd name="T7" fmla="*/ 0 h 138"/>
                  <a:gd name="T8" fmla="*/ 2 w 186"/>
                  <a:gd name="T9" fmla="*/ 33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6"/>
                  <a:gd name="T16" fmla="*/ 0 h 138"/>
                  <a:gd name="T17" fmla="*/ 186 w 186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727272"/>
                  </a:gs>
                </a:gsLst>
                <a:lin ang="0" scaled="1"/>
              </a:gradFill>
              <a:ln w="3175">
                <a:noFill/>
                <a:round/>
                <a:headEnd/>
                <a:tailEnd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95" name="Line 206"/>
              <p:cNvSpPr>
                <a:spLocks noChangeShapeType="1"/>
              </p:cNvSpPr>
              <p:nvPr/>
            </p:nvSpPr>
            <p:spPr bwMode="auto">
              <a:xfrm>
                <a:off x="2957291" y="5073814"/>
                <a:ext cx="0" cy="17462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4901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6" name="Line 207"/>
              <p:cNvSpPr>
                <a:spLocks noChangeShapeType="1"/>
              </p:cNvSpPr>
              <p:nvPr/>
            </p:nvSpPr>
            <p:spPr bwMode="auto">
              <a:xfrm>
                <a:off x="2895378" y="5061114"/>
                <a:ext cx="0" cy="17462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4901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7" name="Line 208"/>
              <p:cNvSpPr>
                <a:spLocks noChangeShapeType="1"/>
              </p:cNvSpPr>
              <p:nvPr/>
            </p:nvSpPr>
            <p:spPr bwMode="auto">
              <a:xfrm>
                <a:off x="2903316" y="5069051"/>
                <a:ext cx="0" cy="1428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4901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8" name="Line 209"/>
              <p:cNvSpPr>
                <a:spLocks noChangeShapeType="1"/>
              </p:cNvSpPr>
              <p:nvPr/>
            </p:nvSpPr>
            <p:spPr bwMode="auto">
              <a:xfrm>
                <a:off x="2947766" y="5081751"/>
                <a:ext cx="0" cy="12700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4901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9" name="Line 210"/>
              <p:cNvSpPr>
                <a:spLocks noChangeShapeType="1"/>
              </p:cNvSpPr>
              <p:nvPr/>
            </p:nvSpPr>
            <p:spPr bwMode="auto">
              <a:xfrm flipH="1" flipV="1">
                <a:off x="2912841" y="5084926"/>
                <a:ext cx="25400" cy="4763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97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0" name="Freeform 211"/>
              <p:cNvSpPr>
                <a:spLocks/>
              </p:cNvSpPr>
              <p:nvPr/>
            </p:nvSpPr>
            <p:spPr bwMode="auto">
              <a:xfrm flipH="1">
                <a:off x="3031903" y="5051589"/>
                <a:ext cx="98425" cy="38100"/>
              </a:xfrm>
              <a:custGeom>
                <a:avLst/>
                <a:gdLst>
                  <a:gd name="T0" fmla="*/ 0 w 116"/>
                  <a:gd name="T1" fmla="*/ 20 h 38"/>
                  <a:gd name="T2" fmla="*/ 1 w 116"/>
                  <a:gd name="T3" fmla="*/ 38 h 38"/>
                  <a:gd name="T4" fmla="*/ 116 w 116"/>
                  <a:gd name="T5" fmla="*/ 19 h 38"/>
                  <a:gd name="T6" fmla="*/ 116 w 116"/>
                  <a:gd name="T7" fmla="*/ 0 h 38"/>
                  <a:gd name="T8" fmla="*/ 0 w 116"/>
                  <a:gd name="T9" fmla="*/ 2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6"/>
                  <a:gd name="T16" fmla="*/ 0 h 38"/>
                  <a:gd name="T17" fmla="*/ 116 w 116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9D9D9"/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1" name="Line 212"/>
              <p:cNvSpPr>
                <a:spLocks noChangeShapeType="1"/>
              </p:cNvSpPr>
              <p:nvPr/>
            </p:nvSpPr>
            <p:spPr bwMode="auto">
              <a:xfrm flipH="1" flipV="1">
                <a:off x="3025553" y="5061114"/>
                <a:ext cx="114300" cy="20637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2" name="Freeform 215"/>
              <p:cNvSpPr>
                <a:spLocks/>
              </p:cNvSpPr>
              <p:nvPr/>
            </p:nvSpPr>
            <p:spPr bwMode="auto">
              <a:xfrm>
                <a:off x="3027141" y="4362614"/>
                <a:ext cx="325437" cy="47625"/>
              </a:xfrm>
              <a:custGeom>
                <a:avLst/>
                <a:gdLst/>
                <a:ahLst/>
                <a:cxnLst>
                  <a:cxn ang="0">
                    <a:pos x="1205" y="151"/>
                  </a:cxn>
                  <a:cxn ang="0">
                    <a:pos x="964" y="178"/>
                  </a:cxn>
                  <a:cxn ang="0">
                    <a:pos x="0" y="0"/>
                  </a:cxn>
                  <a:cxn ang="0">
                    <a:pos x="1205" y="151"/>
                  </a:cxn>
                </a:cxnLst>
                <a:rect l="0" t="0" r="r" b="b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3" name="Freeform 216"/>
              <p:cNvSpPr>
                <a:spLocks/>
              </p:cNvSpPr>
              <p:nvPr/>
            </p:nvSpPr>
            <p:spPr bwMode="auto">
              <a:xfrm>
                <a:off x="3244628" y="4403889"/>
                <a:ext cx="109538" cy="327025"/>
              </a:xfrm>
              <a:custGeom>
                <a:avLst/>
                <a:gdLst/>
                <a:ahLst/>
                <a:cxnLst>
                  <a:cxn ang="0">
                    <a:pos x="405" y="0"/>
                  </a:cxn>
                  <a:cxn ang="0">
                    <a:pos x="389" y="1000"/>
                  </a:cxn>
                  <a:cxn ang="0">
                    <a:pos x="133" y="1241"/>
                  </a:cxn>
                  <a:cxn ang="0">
                    <a:pos x="0" y="13"/>
                  </a:cxn>
                  <a:cxn ang="0">
                    <a:pos x="189" y="24"/>
                  </a:cxn>
                  <a:cxn ang="0">
                    <a:pos x="405" y="0"/>
                  </a:cxn>
                </a:cxnLst>
                <a:rect l="0" t="0" r="r" b="b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>
                      <a:gamma/>
                      <a:tint val="48627"/>
                      <a:invGamma/>
                    </a:srgbClr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4" name="Oval 217"/>
              <p:cNvSpPr>
                <a:spLocks noChangeArrowheads="1"/>
              </p:cNvSpPr>
              <p:nvPr/>
            </p:nvSpPr>
            <p:spPr bwMode="auto">
              <a:xfrm flipH="1">
                <a:off x="2974753" y="4759489"/>
                <a:ext cx="295275" cy="9207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5" name="Oval 218"/>
              <p:cNvSpPr>
                <a:spLocks noChangeArrowheads="1"/>
              </p:cNvSpPr>
              <p:nvPr/>
            </p:nvSpPr>
            <p:spPr bwMode="auto">
              <a:xfrm flipH="1">
                <a:off x="2974753" y="4751551"/>
                <a:ext cx="295275" cy="93663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6" name="Freeform 219"/>
              <p:cNvSpPr>
                <a:spLocks/>
              </p:cNvSpPr>
              <p:nvPr/>
            </p:nvSpPr>
            <p:spPr bwMode="auto">
              <a:xfrm>
                <a:off x="2855691" y="4307051"/>
                <a:ext cx="434975" cy="508000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7" name="Freeform 220"/>
              <p:cNvSpPr>
                <a:spLocks/>
              </p:cNvSpPr>
              <p:nvPr/>
            </p:nvSpPr>
            <p:spPr bwMode="auto">
              <a:xfrm>
                <a:off x="2874741" y="4719801"/>
                <a:ext cx="355600" cy="95250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8" name="Freeform 221"/>
              <p:cNvSpPr>
                <a:spLocks/>
              </p:cNvSpPr>
              <p:nvPr/>
            </p:nvSpPr>
            <p:spPr bwMode="auto">
              <a:xfrm>
                <a:off x="3287491" y="4365789"/>
                <a:ext cx="14287" cy="449262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9" name="Oval 222"/>
              <p:cNvSpPr>
                <a:spLocks noChangeArrowheads="1"/>
              </p:cNvSpPr>
              <p:nvPr/>
            </p:nvSpPr>
            <p:spPr bwMode="auto">
              <a:xfrm flipH="1">
                <a:off x="2893791" y="4726151"/>
                <a:ext cx="12700" cy="28575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10" name="Oval 223"/>
              <p:cNvSpPr>
                <a:spLocks noChangeArrowheads="1"/>
              </p:cNvSpPr>
              <p:nvPr/>
            </p:nvSpPr>
            <p:spPr bwMode="auto">
              <a:xfrm flipH="1">
                <a:off x="2919191" y="4734089"/>
                <a:ext cx="11112" cy="2222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11" name="Oval 224"/>
              <p:cNvSpPr>
                <a:spLocks noChangeArrowheads="1"/>
              </p:cNvSpPr>
              <p:nvPr/>
            </p:nvSpPr>
            <p:spPr bwMode="auto">
              <a:xfrm flipH="1">
                <a:off x="2998566" y="4754726"/>
                <a:ext cx="14287" cy="1587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12" name="Oval 225"/>
              <p:cNvSpPr>
                <a:spLocks noChangeArrowheads="1"/>
              </p:cNvSpPr>
              <p:nvPr/>
            </p:nvSpPr>
            <p:spPr bwMode="auto">
              <a:xfrm flipH="1">
                <a:off x="3023966" y="4759489"/>
                <a:ext cx="14287" cy="1587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13" name="Oval 226"/>
              <p:cNvSpPr>
                <a:spLocks noChangeArrowheads="1"/>
              </p:cNvSpPr>
              <p:nvPr/>
            </p:nvSpPr>
            <p:spPr bwMode="auto">
              <a:xfrm flipH="1">
                <a:off x="3050953" y="4762664"/>
                <a:ext cx="14288" cy="17462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14" name="Freeform 227"/>
              <p:cNvSpPr>
                <a:spLocks/>
              </p:cNvSpPr>
              <p:nvPr/>
            </p:nvSpPr>
            <p:spPr bwMode="auto">
              <a:xfrm>
                <a:off x="2889028" y="4357851"/>
                <a:ext cx="360363" cy="400050"/>
              </a:xfrm>
              <a:custGeom>
                <a:avLst/>
                <a:gdLst>
                  <a:gd name="T0" fmla="*/ 2147483647 w 1345"/>
                  <a:gd name="T1" fmla="*/ 2147483647 h 1366"/>
                  <a:gd name="T2" fmla="*/ 0 w 1345"/>
                  <a:gd name="T3" fmla="*/ 0 h 1366"/>
                  <a:gd name="T4" fmla="*/ 0 w 1345"/>
                  <a:gd name="T5" fmla="*/ 2147483647 h 1366"/>
                  <a:gd name="T6" fmla="*/ 2147483647 w 1345"/>
                  <a:gd name="T7" fmla="*/ 2147483647 h 1366"/>
                  <a:gd name="T8" fmla="*/ 2147483647 w 1345"/>
                  <a:gd name="T9" fmla="*/ 214748364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>
                    <a:solidFill>
                      <a:srgbClr val="000000"/>
                    </a:solidFill>
                    <a:latin typeface="Times New Roman" pitchFamily="18" charset="0"/>
                    <a:ea typeface="맑은 고딕" pitchFamily="50" charset="-127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215" name="Freeform 228"/>
              <p:cNvSpPr>
                <a:spLocks/>
              </p:cNvSpPr>
              <p:nvPr/>
            </p:nvSpPr>
            <p:spPr bwMode="auto">
              <a:xfrm>
                <a:off x="2857278" y="4305464"/>
                <a:ext cx="444500" cy="6350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218" name="Text Box 142"/>
            <p:cNvSpPr txBox="1">
              <a:spLocks noChangeArrowheads="1"/>
            </p:cNvSpPr>
            <p:nvPr/>
          </p:nvSpPr>
          <p:spPr bwMode="auto">
            <a:xfrm>
              <a:off x="2554590" y="3422682"/>
              <a:ext cx="2585463" cy="780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400" dirty="0">
                  <a:latin typeface="Times New Roman" pitchFamily="18" charset="0"/>
                  <a:ea typeface="+mn-ea"/>
                  <a:cs typeface="Times New Roman" pitchFamily="18" charset="0"/>
                </a:rPr>
                <a:t>IP </a:t>
              </a:r>
              <a:r>
                <a:rPr lang="en-US" altLang="ko-KR" sz="1400" dirty="0" smtClean="0">
                  <a:latin typeface="Times New Roman" pitchFamily="18" charset="0"/>
                  <a:ea typeface="+mn-ea"/>
                  <a:cs typeface="Times New Roman" pitchFamily="18" charset="0"/>
                </a:rPr>
                <a:t> address           192.168.1.20</a:t>
              </a:r>
              <a:endParaRPr lang="en-US" altLang="ko-KR" sz="1400" dirty="0">
                <a:latin typeface="Times New Roman" pitchFamily="18" charset="0"/>
                <a:ea typeface="+mn-ea"/>
                <a:cs typeface="Times New Roman" pitchFamily="18" charset="0"/>
              </a:endParaRPr>
            </a:p>
            <a:p>
              <a:pPr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400" dirty="0" smtClean="0">
                  <a:latin typeface="Times New Roman" pitchFamily="18" charset="0"/>
                  <a:ea typeface="+mn-ea"/>
                  <a:cs typeface="Times New Roman" pitchFamily="18" charset="0"/>
                </a:rPr>
                <a:t>Subnet mask        </a:t>
              </a:r>
              <a:r>
                <a:rPr lang="en-US" altLang="ko-KR" sz="1400" dirty="0">
                  <a:latin typeface="Times New Roman" pitchFamily="18" charset="0"/>
                  <a:ea typeface="+mn-ea"/>
                  <a:cs typeface="Times New Roman" pitchFamily="18" charset="0"/>
                </a:rPr>
                <a:t>255.255.255.0</a:t>
              </a:r>
            </a:p>
            <a:p>
              <a:pPr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400" dirty="0">
                  <a:latin typeface="Times New Roman" pitchFamily="18" charset="0"/>
                  <a:ea typeface="+mn-ea"/>
                  <a:cs typeface="Times New Roman" pitchFamily="18" charset="0"/>
                </a:rPr>
                <a:t>Default gateway </a:t>
              </a:r>
              <a:r>
                <a:rPr lang="en-US" altLang="ko-KR" sz="1400" dirty="0" smtClean="0">
                  <a:latin typeface="Times New Roman" pitchFamily="18" charset="0"/>
                  <a:ea typeface="+mn-ea"/>
                  <a:cs typeface="Times New Roman" pitchFamily="18" charset="0"/>
                </a:rPr>
                <a:t> 192.168.1.254</a:t>
              </a:r>
              <a:endParaRPr lang="en-US" altLang="ko-KR" sz="1400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217" name="Rectangle 2"/>
          <p:cNvSpPr txBox="1">
            <a:spLocks noChangeArrowheads="1"/>
          </p:cNvSpPr>
          <p:nvPr/>
        </p:nvSpPr>
        <p:spPr>
          <a:xfrm>
            <a:off x="222250" y="229100"/>
            <a:ext cx="8189913" cy="546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네트워크 개요</a:t>
            </a:r>
            <a:endParaRPr kumimoji="0" lang="en-US" altLang="ko-KR" sz="2800" i="0" u="none" strike="noStrike" kern="1200" cap="none" spc="0" normalizeH="0" baseline="0" noProof="0" dirty="0" smtClean="0">
              <a:ln>
                <a:noFill/>
              </a:ln>
              <a:uLnTx/>
              <a:uFillTx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52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05" y="2562415"/>
            <a:ext cx="8027567" cy="296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87174" y="1779188"/>
            <a:ext cx="7855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8" indent="-342898">
              <a:buFont typeface="Arial" panose="020B0604020202020204" pitchFamily="34" charset="0"/>
              <a:buChar char="•"/>
            </a:pPr>
            <a:r>
              <a:rPr lang="en-US" altLang="ko-KR" sz="2000" kern="1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Multicast</a:t>
            </a:r>
            <a:r>
              <a:rPr lang="ko-KR" altLang="ko-KR" sz="2000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주소에 대한 </a:t>
            </a:r>
            <a:r>
              <a:rPr lang="en-US" altLang="ko-KR" sz="2000" kern="1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address Mapping </a:t>
            </a:r>
            <a:r>
              <a:rPr lang="ko-KR" altLang="ko-KR" sz="2000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적용 예</a:t>
            </a: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88844" y="5659138"/>
            <a:ext cx="3943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227.154.65.50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  </a:t>
            </a:r>
            <a:r>
              <a:rPr lang="en-US" altLang="ko-KR" sz="2000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0100.5E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1A.4132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87174" y="509964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8104082" y="3362753"/>
            <a:ext cx="47660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71035" y="3362753"/>
            <a:ext cx="47660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773654" y="3362753"/>
            <a:ext cx="47660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173716" y="3362753"/>
            <a:ext cx="47660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514490" y="3362753"/>
            <a:ext cx="47660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966628" y="3369479"/>
            <a:ext cx="47660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8104082" y="3369479"/>
            <a:ext cx="238301" cy="113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709335" y="3369479"/>
            <a:ext cx="147310" cy="113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6773654" y="3369479"/>
            <a:ext cx="361638" cy="113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6412017" y="3369479"/>
            <a:ext cx="238301" cy="113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5514491" y="3369479"/>
            <a:ext cx="238301" cy="113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5204930" y="3369479"/>
            <a:ext cx="142978" cy="113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75065" y="711080"/>
            <a:ext cx="6211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Multicast</a:t>
            </a:r>
            <a:r>
              <a:rPr lang="ko-KR" altLang="en-US" sz="24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MAC </a:t>
            </a:r>
            <a:r>
              <a:rPr lang="ko-KR" altLang="en-US" sz="2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anose="05000000000000000000" pitchFamily="2" charset="2"/>
              </a:rPr>
              <a:t>주소 형식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altLang="ko-KR" sz="2400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0100.5E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XX.XXXX</a:t>
            </a:r>
            <a:endParaRPr lang="ko-KR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864787" y="1049290"/>
            <a:ext cx="605005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1635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Uni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IP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ddress / MAC address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- 192.168.1.10/ MAC 1111.2222.1111</a:t>
            </a:r>
          </a:p>
          <a:p>
            <a:endParaRPr lang="en-US" altLang="ko-KR" sz="8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342900" indent="-1635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Broadcast IP</a:t>
            </a:r>
            <a:r>
              <a:rPr lang="ko-KR" altLang="en-US" sz="20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Address/ MAC Address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- 255.255.255.255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/ </a:t>
            </a:r>
            <a:r>
              <a:rPr lang="en-US" altLang="ko-KR" sz="20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ffff.ffff.ffff</a:t>
            </a:r>
            <a:endParaRPr lang="en-US" altLang="ko-KR" sz="20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- 192.168.1.255 / </a:t>
            </a:r>
            <a:r>
              <a:rPr lang="en-US" altLang="ko-KR" sz="20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ffff.ffff.ffff</a:t>
            </a:r>
            <a:endParaRPr lang="en-US" altLang="ko-KR" sz="20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endParaRPr lang="en-US" altLang="ko-KR" sz="8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342900" indent="-1635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Multicast 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Address/ MAC address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- 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224.0.0.22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IGMPv3)/01-00-5e-00-00-16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- 239.255.255.250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(Device discovery)/</a:t>
            </a:r>
            <a:r>
              <a:rPr lang="en-US" altLang="ko-KR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01-00-5e-7f-ff-fa </a:t>
            </a:r>
            <a:endParaRPr lang="en-US" altLang="ko-KR" sz="20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21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17176" y="1747821"/>
            <a:ext cx="1775011" cy="1542225"/>
            <a:chOff x="1533695" y="4087365"/>
            <a:chExt cx="838200" cy="1011237"/>
          </a:xfrm>
        </p:grpSpPr>
        <p:sp>
          <p:nvSpPr>
            <p:cNvPr id="6" name="Freeform 174"/>
            <p:cNvSpPr>
              <a:spLocks/>
            </p:cNvSpPr>
            <p:nvPr/>
          </p:nvSpPr>
          <p:spPr bwMode="auto">
            <a:xfrm rot="355818">
              <a:off x="2175045" y="4754115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" name="Freeform 175"/>
            <p:cNvSpPr>
              <a:spLocks/>
            </p:cNvSpPr>
            <p:nvPr/>
          </p:nvSpPr>
          <p:spPr bwMode="auto">
            <a:xfrm rot="355818" flipH="1">
              <a:off x="2235370" y="4801740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8" name="Freeform 176"/>
            <p:cNvSpPr>
              <a:spLocks/>
            </p:cNvSpPr>
            <p:nvPr/>
          </p:nvSpPr>
          <p:spPr bwMode="auto">
            <a:xfrm rot="355818">
              <a:off x="2229020" y="4830315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9" name="Freeform 177"/>
            <p:cNvSpPr>
              <a:spLocks/>
            </p:cNvSpPr>
            <p:nvPr/>
          </p:nvSpPr>
          <p:spPr bwMode="auto">
            <a:xfrm rot="355818" flipH="1">
              <a:off x="2262358" y="4796977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Freeform 178"/>
            <p:cNvSpPr>
              <a:spLocks/>
            </p:cNvSpPr>
            <p:nvPr/>
          </p:nvSpPr>
          <p:spPr bwMode="auto">
            <a:xfrm rot="355818">
              <a:off x="2248070" y="4795390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Oval 179"/>
            <p:cNvSpPr>
              <a:spLocks noChangeArrowheads="1"/>
            </p:cNvSpPr>
            <p:nvPr/>
          </p:nvSpPr>
          <p:spPr bwMode="auto">
            <a:xfrm rot="21219751">
              <a:off x="2267120" y="4792215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Freeform 180"/>
            <p:cNvSpPr>
              <a:spLocks/>
            </p:cNvSpPr>
            <p:nvPr/>
          </p:nvSpPr>
          <p:spPr bwMode="auto">
            <a:xfrm rot="355818">
              <a:off x="2238545" y="4798565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Freeform 182"/>
            <p:cNvSpPr>
              <a:spLocks/>
            </p:cNvSpPr>
            <p:nvPr/>
          </p:nvSpPr>
          <p:spPr bwMode="auto">
            <a:xfrm flipH="1">
              <a:off x="1760708" y="4763640"/>
              <a:ext cx="190500" cy="334962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Freeform 183"/>
            <p:cNvSpPr>
              <a:spLocks/>
            </p:cNvSpPr>
            <p:nvPr/>
          </p:nvSpPr>
          <p:spPr bwMode="auto">
            <a:xfrm flipH="1">
              <a:off x="1778170" y="4750940"/>
              <a:ext cx="187325" cy="331787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Freeform 184"/>
            <p:cNvSpPr>
              <a:spLocks/>
            </p:cNvSpPr>
            <p:nvPr/>
          </p:nvSpPr>
          <p:spPr bwMode="auto">
            <a:xfrm flipH="1">
              <a:off x="1798808" y="4828727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185"/>
            <p:cNvSpPr>
              <a:spLocks/>
            </p:cNvSpPr>
            <p:nvPr/>
          </p:nvSpPr>
          <p:spPr bwMode="auto">
            <a:xfrm flipH="1">
              <a:off x="1886120" y="4850952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186"/>
            <p:cNvSpPr>
              <a:spLocks/>
            </p:cNvSpPr>
            <p:nvPr/>
          </p:nvSpPr>
          <p:spPr bwMode="auto">
            <a:xfrm flipH="1">
              <a:off x="1819445" y="4914452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187"/>
            <p:cNvSpPr>
              <a:spLocks/>
            </p:cNvSpPr>
            <p:nvPr/>
          </p:nvSpPr>
          <p:spPr bwMode="auto">
            <a:xfrm flipH="1">
              <a:off x="1754358" y="4925565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189"/>
            <p:cNvSpPr>
              <a:spLocks noChangeAspect="1"/>
            </p:cNvSpPr>
            <p:nvPr/>
          </p:nvSpPr>
          <p:spPr bwMode="auto">
            <a:xfrm>
              <a:off x="1533695" y="4523927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190"/>
            <p:cNvSpPr>
              <a:spLocks noChangeAspect="1"/>
            </p:cNvSpPr>
            <p:nvPr/>
          </p:nvSpPr>
          <p:spPr bwMode="auto">
            <a:xfrm>
              <a:off x="1536870" y="4465190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191"/>
            <p:cNvSpPr>
              <a:spLocks/>
            </p:cNvSpPr>
            <p:nvPr/>
          </p:nvSpPr>
          <p:spPr bwMode="auto">
            <a:xfrm>
              <a:off x="1671808" y="4660452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192"/>
            <p:cNvSpPr>
              <a:spLocks/>
            </p:cNvSpPr>
            <p:nvPr/>
          </p:nvSpPr>
          <p:spPr bwMode="auto">
            <a:xfrm>
              <a:off x="1690858" y="4789040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Oval 193"/>
            <p:cNvSpPr>
              <a:spLocks noChangeArrowheads="1"/>
            </p:cNvSpPr>
            <p:nvPr/>
          </p:nvSpPr>
          <p:spPr bwMode="auto">
            <a:xfrm>
              <a:off x="1809920" y="4796977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Line 194"/>
            <p:cNvSpPr>
              <a:spLocks noChangeShapeType="1"/>
            </p:cNvSpPr>
            <p:nvPr/>
          </p:nvSpPr>
          <p:spPr bwMode="auto">
            <a:xfrm flipH="1">
              <a:off x="2032170" y="4706490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Line 195"/>
            <p:cNvSpPr>
              <a:spLocks noChangeShapeType="1"/>
            </p:cNvSpPr>
            <p:nvPr/>
          </p:nvSpPr>
          <p:spPr bwMode="auto">
            <a:xfrm flipH="1">
              <a:off x="2021058" y="4708077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ine 196"/>
            <p:cNvSpPr>
              <a:spLocks noChangeShapeType="1"/>
            </p:cNvSpPr>
            <p:nvPr/>
          </p:nvSpPr>
          <p:spPr bwMode="auto">
            <a:xfrm flipH="1">
              <a:off x="2044870" y="4704902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Line 197"/>
            <p:cNvSpPr>
              <a:spLocks noChangeShapeType="1"/>
            </p:cNvSpPr>
            <p:nvPr/>
          </p:nvSpPr>
          <p:spPr bwMode="auto">
            <a:xfrm flipH="1">
              <a:off x="2055983" y="4703315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Line 198"/>
            <p:cNvSpPr>
              <a:spLocks noChangeShapeType="1"/>
            </p:cNvSpPr>
            <p:nvPr/>
          </p:nvSpPr>
          <p:spPr bwMode="auto">
            <a:xfrm flipH="1">
              <a:off x="2065508" y="4701727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Line 199"/>
            <p:cNvSpPr>
              <a:spLocks noChangeShapeType="1"/>
            </p:cNvSpPr>
            <p:nvPr/>
          </p:nvSpPr>
          <p:spPr bwMode="auto">
            <a:xfrm flipH="1">
              <a:off x="2076620" y="4698552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Line 200"/>
            <p:cNvSpPr>
              <a:spLocks noChangeShapeType="1"/>
            </p:cNvSpPr>
            <p:nvPr/>
          </p:nvSpPr>
          <p:spPr bwMode="auto">
            <a:xfrm flipH="1">
              <a:off x="2087733" y="469855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Line 201"/>
            <p:cNvSpPr>
              <a:spLocks noChangeShapeType="1"/>
            </p:cNvSpPr>
            <p:nvPr/>
          </p:nvSpPr>
          <p:spPr bwMode="auto">
            <a:xfrm flipH="1">
              <a:off x="2097258" y="4692202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 202"/>
            <p:cNvSpPr>
              <a:spLocks noChangeShapeType="1"/>
            </p:cNvSpPr>
            <p:nvPr/>
          </p:nvSpPr>
          <p:spPr bwMode="auto">
            <a:xfrm flipH="1">
              <a:off x="2106783" y="469220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 203"/>
            <p:cNvSpPr>
              <a:spLocks noChangeShapeType="1"/>
            </p:cNvSpPr>
            <p:nvPr/>
          </p:nvSpPr>
          <p:spPr bwMode="auto">
            <a:xfrm flipH="1">
              <a:off x="2117895" y="4690615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ine 204"/>
            <p:cNvSpPr>
              <a:spLocks noChangeShapeType="1"/>
            </p:cNvSpPr>
            <p:nvPr/>
          </p:nvSpPr>
          <p:spPr bwMode="auto">
            <a:xfrm flipH="1">
              <a:off x="2071064" y="4731896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Freeform 205"/>
            <p:cNvSpPr>
              <a:spLocks/>
            </p:cNvSpPr>
            <p:nvPr/>
          </p:nvSpPr>
          <p:spPr bwMode="auto">
            <a:xfrm>
              <a:off x="1878183" y="4738240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Line 206"/>
            <p:cNvSpPr>
              <a:spLocks noChangeShapeType="1"/>
            </p:cNvSpPr>
            <p:nvPr/>
          </p:nvSpPr>
          <p:spPr bwMode="auto">
            <a:xfrm flipH="1">
              <a:off x="1889295" y="4773165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Line 207"/>
            <p:cNvSpPr>
              <a:spLocks noChangeShapeType="1"/>
            </p:cNvSpPr>
            <p:nvPr/>
          </p:nvSpPr>
          <p:spPr bwMode="auto">
            <a:xfrm flipH="1">
              <a:off x="1951208" y="4758877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Line 208"/>
            <p:cNvSpPr>
              <a:spLocks noChangeShapeType="1"/>
            </p:cNvSpPr>
            <p:nvPr/>
          </p:nvSpPr>
          <p:spPr bwMode="auto">
            <a:xfrm flipH="1">
              <a:off x="1943270" y="4768402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Line 209"/>
            <p:cNvSpPr>
              <a:spLocks noChangeShapeType="1"/>
            </p:cNvSpPr>
            <p:nvPr/>
          </p:nvSpPr>
          <p:spPr bwMode="auto">
            <a:xfrm flipH="1">
              <a:off x="1898820" y="4781102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Line 210"/>
            <p:cNvSpPr>
              <a:spLocks noChangeShapeType="1"/>
            </p:cNvSpPr>
            <p:nvPr/>
          </p:nvSpPr>
          <p:spPr bwMode="auto">
            <a:xfrm flipV="1">
              <a:off x="1908345" y="4782690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Freeform 211"/>
            <p:cNvSpPr>
              <a:spLocks/>
            </p:cNvSpPr>
            <p:nvPr/>
          </p:nvSpPr>
          <p:spPr bwMode="auto">
            <a:xfrm>
              <a:off x="1714670" y="4752527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Line 212"/>
            <p:cNvSpPr>
              <a:spLocks noChangeShapeType="1"/>
            </p:cNvSpPr>
            <p:nvPr/>
          </p:nvSpPr>
          <p:spPr bwMode="auto">
            <a:xfrm flipV="1">
              <a:off x="1706733" y="4758877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45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58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6" name="Oval 217"/>
            <p:cNvSpPr>
              <a:spLocks noChangeArrowheads="1"/>
            </p:cNvSpPr>
            <p:nvPr/>
          </p:nvSpPr>
          <p:spPr bwMode="auto">
            <a:xfrm>
              <a:off x="1682920" y="4542977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Oval 218"/>
            <p:cNvSpPr>
              <a:spLocks noChangeArrowheads="1"/>
            </p:cNvSpPr>
            <p:nvPr/>
          </p:nvSpPr>
          <p:spPr bwMode="auto">
            <a:xfrm>
              <a:off x="1682920" y="4536627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8" name="Freeform 219"/>
            <p:cNvSpPr>
              <a:spLocks/>
            </p:cNvSpPr>
            <p:nvPr/>
          </p:nvSpPr>
          <p:spPr bwMode="auto">
            <a:xfrm flipH="1">
              <a:off x="1663870" y="4088952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Freeform 220"/>
            <p:cNvSpPr>
              <a:spLocks/>
            </p:cNvSpPr>
            <p:nvPr/>
          </p:nvSpPr>
          <p:spPr bwMode="auto">
            <a:xfrm flipH="1">
              <a:off x="1722608" y="4503290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Freeform 221"/>
            <p:cNvSpPr>
              <a:spLocks/>
            </p:cNvSpPr>
            <p:nvPr/>
          </p:nvSpPr>
          <p:spPr bwMode="auto">
            <a:xfrm flipH="1">
              <a:off x="1651170" y="4147690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Oval 222"/>
            <p:cNvSpPr>
              <a:spLocks noChangeArrowheads="1"/>
            </p:cNvSpPr>
            <p:nvPr/>
          </p:nvSpPr>
          <p:spPr bwMode="auto">
            <a:xfrm>
              <a:off x="2049633" y="4511227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Oval 223"/>
            <p:cNvSpPr>
              <a:spLocks noChangeArrowheads="1"/>
            </p:cNvSpPr>
            <p:nvPr/>
          </p:nvSpPr>
          <p:spPr bwMode="auto">
            <a:xfrm>
              <a:off x="2025820" y="4517577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Oval 224"/>
            <p:cNvSpPr>
              <a:spLocks noChangeArrowheads="1"/>
            </p:cNvSpPr>
            <p:nvPr/>
          </p:nvSpPr>
          <p:spPr bwMode="auto">
            <a:xfrm>
              <a:off x="1943270" y="4538215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4" name="Oval 225"/>
            <p:cNvSpPr>
              <a:spLocks noChangeArrowheads="1"/>
            </p:cNvSpPr>
            <p:nvPr/>
          </p:nvSpPr>
          <p:spPr bwMode="auto">
            <a:xfrm>
              <a:off x="1917870" y="4542977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Oval 226"/>
            <p:cNvSpPr>
              <a:spLocks noChangeArrowheads="1"/>
            </p:cNvSpPr>
            <p:nvPr/>
          </p:nvSpPr>
          <p:spPr bwMode="auto">
            <a:xfrm>
              <a:off x="1889295" y="4547740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Freeform 227"/>
            <p:cNvSpPr>
              <a:spLocks/>
            </p:cNvSpPr>
            <p:nvPr/>
          </p:nvSpPr>
          <p:spPr bwMode="auto">
            <a:xfrm flipH="1">
              <a:off x="1705145" y="4139752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kern="0" dirty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Freeform 228"/>
            <p:cNvSpPr>
              <a:spLocks/>
            </p:cNvSpPr>
            <p:nvPr/>
          </p:nvSpPr>
          <p:spPr bwMode="auto">
            <a:xfrm flipH="1">
              <a:off x="1651170" y="4087365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451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8288" y="1330805"/>
            <a:ext cx="8485712" cy="46808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주소에 대응 되는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조회 변환해 주는 서비스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 종류 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request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 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-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송신지가 수신지의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조회하기 위해 보내는 질의 패킷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- 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브로드캐스트 방식으로 운영 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❷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reply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 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request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대해  응답 패킷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-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유니캐스트 방식으로 운영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5786" y="497274"/>
            <a:ext cx="54098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ARP(Address Resolution Protocol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1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9989" y="478339"/>
            <a:ext cx="7559920" cy="675543"/>
          </a:xfrm>
        </p:spPr>
        <p:txBody>
          <a:bodyPr>
            <a:noAutofit/>
          </a:bodyPr>
          <a:lstStyle/>
          <a:p>
            <a:r>
              <a:rPr lang="en-US" altLang="ko-KR" sz="28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sz="28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</a:t>
            </a:r>
            <a:r>
              <a:rPr lang="en-US" altLang="ko-KR" sz="28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ARP</a:t>
            </a:r>
            <a:r>
              <a:rPr lang="en-US" altLang="ko-KR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Cache Table</a:t>
            </a:r>
            <a:r>
              <a:rPr lang="en-US" altLang="ko-KR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/>
            </a:r>
            <a:br>
              <a:rPr lang="en-US" altLang="ko-KR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</a:br>
            <a:endParaRPr lang="ko-KR" altLang="en-US" sz="28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68085" y="1088265"/>
            <a:ext cx="8289680" cy="14507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주소와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주소의 대응 관계를 저장한 테이블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ARP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캐쉬 테이블 확인 명령어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  <a:r>
              <a:rPr lang="en-US" altLang="ko-KR" sz="1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arp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-a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ko-KR" altLang="en-US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928" y="2308098"/>
            <a:ext cx="6330690" cy="3817034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99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4669695" y="963729"/>
            <a:ext cx="0" cy="194363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1503348" y="2661146"/>
            <a:ext cx="5818095" cy="1244274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32" y="2073334"/>
            <a:ext cx="1031228" cy="12523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443" y="3515231"/>
            <a:ext cx="1304496" cy="10494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4647" y="2322592"/>
            <a:ext cx="54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79527" y="3589112"/>
            <a:ext cx="82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123689" y="2752178"/>
            <a:ext cx="1523630" cy="7149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929754" y="2461236"/>
            <a:ext cx="18871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</a:t>
            </a:r>
            <a:r>
              <a:rPr lang="en-US" altLang="ko-KR" sz="1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ARP </a:t>
            </a:r>
            <a:r>
              <a:rPr lang="en-US" altLang="ko-KR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 Table  </a:t>
            </a:r>
            <a:endParaRPr lang="ko-KR" altLang="en-US" sz="1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482930"/>
              </p:ext>
            </p:extLst>
          </p:nvPr>
        </p:nvGraphicFramePr>
        <p:xfrm>
          <a:off x="1946516" y="6193852"/>
          <a:ext cx="708759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21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05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568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00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895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515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3392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????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1111. 1111.1111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192.168.1.20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/www.test.com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099071" y="5935067"/>
            <a:ext cx="6655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51389" y="3990398"/>
            <a:ext cx="1521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      192.168.1.10</a:t>
            </a:r>
            <a:endParaRPr lang="en-US" altLang="ko-KR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    255.255.255.0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1111.1111.1111</a:t>
            </a:r>
            <a:endParaRPr lang="ko-KR" altLang="en-US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endParaRPr lang="ko-KR" altLang="en-US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03348" y="4844474"/>
            <a:ext cx="1920095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Request</a:t>
            </a:r>
            <a:endParaRPr lang="ko-KR" altLang="en-US" sz="17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870787"/>
              </p:ext>
            </p:extLst>
          </p:nvPr>
        </p:nvGraphicFramePr>
        <p:xfrm>
          <a:off x="2808730" y="5220048"/>
          <a:ext cx="556620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9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39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06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387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061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FFFF.FFFF.FFFF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0x0806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1111.1111.1111 /192.168.1.10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0000.0000.0000/192.168.1.20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8" name="오른쪽 화살표 37"/>
          <p:cNvSpPr/>
          <p:nvPr/>
        </p:nvSpPr>
        <p:spPr>
          <a:xfrm rot="10800000">
            <a:off x="2407812" y="5331186"/>
            <a:ext cx="365843" cy="2431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4063579" y="2433541"/>
            <a:ext cx="1207816" cy="476937"/>
            <a:chOff x="2610322" y="5109168"/>
            <a:chExt cx="1495425" cy="742950"/>
          </a:xfrm>
        </p:grpSpPr>
        <p:sp>
          <p:nvSpPr>
            <p:cNvPr id="40" name="AutoShape 26"/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630926" y="5575432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Freeform 29"/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08991" y="3393613"/>
            <a:ext cx="1785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  192.168.1.20</a:t>
            </a:r>
            <a:endParaRPr lang="en-US" altLang="ko-KR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255.255.255.0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    2222.2222.2222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BMAC  FFFF.FFFF.FFFF</a:t>
            </a:r>
            <a:endParaRPr lang="en-US" altLang="ko-KR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18" y="494348"/>
            <a:ext cx="1094561" cy="880541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360279" y="426333"/>
            <a:ext cx="17854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  192.168.1.30</a:t>
            </a:r>
            <a:endParaRPr lang="en-US" altLang="ko-KR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255.255.255.0</a:t>
            </a:r>
            <a:endParaRPr lang="en-US" altLang="ko-KR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3333.3333.3333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BMAC  FFFF.FFFF.FFFF</a:t>
            </a:r>
          </a:p>
          <a:p>
            <a:endParaRPr lang="en-US" altLang="ko-KR" dirty="0"/>
          </a:p>
        </p:txBody>
      </p:sp>
      <p:sp>
        <p:nvSpPr>
          <p:cNvPr id="46" name="직사각형 45"/>
          <p:cNvSpPr/>
          <p:nvPr/>
        </p:nvSpPr>
        <p:spPr>
          <a:xfrm>
            <a:off x="341108" y="1308968"/>
            <a:ext cx="1523630" cy="7149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69738" y="1025741"/>
            <a:ext cx="16434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 Cache Table  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18194" y="4931126"/>
            <a:ext cx="4944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Protocol                ARP Header</a:t>
            </a:r>
            <a:endParaRPr lang="ko-KR" altLang="en-US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21165" y="5206538"/>
            <a:ext cx="6703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rgbClr val="C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endParaRPr lang="en-US" altLang="ko-KR" sz="1300" b="1" dirty="0" smtClean="0">
              <a:solidFill>
                <a:srgbClr val="C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1300" b="1" dirty="0" smtClean="0">
                <a:solidFill>
                  <a:srgbClr val="C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endParaRPr lang="ko-KR" altLang="en-US" sz="1300" b="1" dirty="0">
              <a:solidFill>
                <a:srgbClr val="C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92047" y="1270660"/>
            <a:ext cx="1920095" cy="43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</a:t>
            </a:r>
            <a:r>
              <a:rPr lang="en-US" altLang="ko-KR" sz="1700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en-US" altLang="ko-KR" sz="1700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Request</a:t>
            </a:r>
            <a:endParaRPr lang="ko-KR" altLang="en-US" sz="1700" dirty="0">
              <a:solidFill>
                <a:srgbClr val="FF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47121" y="2598224"/>
            <a:ext cx="1920095" cy="43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</a:t>
            </a:r>
            <a:r>
              <a:rPr lang="en-US" altLang="ko-KR" sz="1700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en-US" altLang="ko-KR" sz="1700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Request</a:t>
            </a:r>
            <a:endParaRPr lang="ko-KR" altLang="en-US" sz="1700" dirty="0">
              <a:solidFill>
                <a:srgbClr val="FF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044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1839960" y="3332266"/>
            <a:ext cx="5818095" cy="1244274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44" y="2744454"/>
            <a:ext cx="1031228" cy="12523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055" y="4186351"/>
            <a:ext cx="1304496" cy="10494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1259" y="2993712"/>
            <a:ext cx="54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16139" y="4260232"/>
            <a:ext cx="82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51176" y="3381649"/>
            <a:ext cx="2932755" cy="7149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❸</a:t>
            </a:r>
            <a:r>
              <a:rPr lang="en-US" altLang="ko-KR" sz="15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192.168.1.20   2222.2222.2222</a:t>
            </a:r>
            <a:endParaRPr lang="ko-KR" altLang="en-US" sz="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34745" y="3061766"/>
            <a:ext cx="1550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 Cache Table  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008559"/>
              </p:ext>
            </p:extLst>
          </p:nvPr>
        </p:nvGraphicFramePr>
        <p:xfrm>
          <a:off x="1798272" y="5803902"/>
          <a:ext cx="7206862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50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80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46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372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86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18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6141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222.2222.2222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1111. 1111.1111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192.168.1.20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/www.test.com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720008" y="5546287"/>
            <a:ext cx="6934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75020" y="4589447"/>
            <a:ext cx="1483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    192.168.1.10</a:t>
            </a:r>
            <a:endParaRPr lang="en-US" altLang="ko-KR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   255.255.255.0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MAC1111.1111.1111</a:t>
            </a:r>
            <a:endParaRPr lang="ko-KR" altLang="en-US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133669"/>
              </p:ext>
            </p:extLst>
          </p:nvPr>
        </p:nvGraphicFramePr>
        <p:xfrm>
          <a:off x="727429" y="946432"/>
          <a:ext cx="576294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04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26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15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682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06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2222.2222.2222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/192.168.1.20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1111.1111.1111 /192.168.1.10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0x0806</a:t>
                      </a:r>
                      <a:endParaRPr lang="ko-KR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2222.2222.2222</a:t>
                      </a:r>
                      <a:endParaRPr lang="ko-KR" altLang="en-US" sz="1200" dirty="0"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1111.1111.1111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34" name="그룹 33"/>
          <p:cNvGrpSpPr/>
          <p:nvPr/>
        </p:nvGrpSpPr>
        <p:grpSpPr>
          <a:xfrm>
            <a:off x="4400191" y="3104661"/>
            <a:ext cx="1207816" cy="476937"/>
            <a:chOff x="2610322" y="5109168"/>
            <a:chExt cx="1495425" cy="742950"/>
          </a:xfrm>
        </p:grpSpPr>
        <p:sp>
          <p:nvSpPr>
            <p:cNvPr id="40" name="AutoShape 26"/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630926" y="5575432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Freeform 29"/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45603" y="4064733"/>
            <a:ext cx="1785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  192.168.1.20</a:t>
            </a:r>
            <a:endParaRPr lang="en-US" altLang="ko-KR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255.255.255.0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    2222.2222.2222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BMAC  FFFF.FFFF.FFFF</a:t>
            </a:r>
            <a:endParaRPr lang="en-US" altLang="ko-KR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4181" y="1980088"/>
            <a:ext cx="2837937" cy="7376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</a:t>
            </a:r>
            <a:r>
              <a:rPr lang="en-US" altLang="ko-KR" sz="1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192.168.1.10   1111.1111.1111</a:t>
            </a:r>
            <a:endParaRPr lang="ko-KR" altLang="en-US" sz="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1697" y="1690376"/>
            <a:ext cx="16434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ARP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Table  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7608" y="647671"/>
            <a:ext cx="5612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Header                     </a:t>
            </a:r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Protocol             </a:t>
            </a:r>
            <a:r>
              <a:rPr lang="ko-KR" altLang="en-US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송</a:t>
            </a:r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ko-KR" altLang="en-US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           수</a:t>
            </a:r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ko-KR" altLang="en-US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en-US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6504341" y="1057725"/>
            <a:ext cx="365843" cy="2431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0490" y="933077"/>
            <a:ext cx="6703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rgbClr val="C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endParaRPr lang="en-US" altLang="ko-KR" sz="1300" b="1" dirty="0" smtClean="0">
              <a:solidFill>
                <a:srgbClr val="C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1300" b="1" dirty="0" smtClean="0">
                <a:solidFill>
                  <a:srgbClr val="C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endParaRPr lang="ko-KR" altLang="en-US" sz="1300" b="1" dirty="0">
              <a:solidFill>
                <a:srgbClr val="C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870184" y="926619"/>
            <a:ext cx="1920095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Reply</a:t>
            </a:r>
            <a:endParaRPr lang="ko-KR" altLang="en-US" sz="1500" dirty="0">
              <a:solidFill>
                <a:srgbClr val="FF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15031" y="4133879"/>
            <a:ext cx="1920095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en-US" altLang="ko-KR" sz="1500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Reply</a:t>
            </a:r>
            <a:endParaRPr lang="ko-KR" altLang="en-US" sz="1500" dirty="0">
              <a:solidFill>
                <a:srgbClr val="FF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181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8145" y="656561"/>
            <a:ext cx="7886700" cy="918573"/>
          </a:xfrm>
        </p:spPr>
        <p:txBody>
          <a:bodyPr>
            <a:normAutofit/>
          </a:bodyPr>
          <a:lstStyle/>
          <a:p>
            <a:r>
              <a:rPr lang="en-US" altLang="ko-KR" sz="32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3) </a:t>
            </a:r>
            <a:r>
              <a:rPr lang="ko-KR" altLang="en-US" sz="3200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계층별 </a:t>
            </a:r>
            <a:r>
              <a:rPr lang="ko-KR" altLang="en-US" sz="32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장비 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1580" y="1706950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Switch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Router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Hub</a:t>
            </a:r>
            <a:endParaRPr lang="en-US" altLang="ko-KR" sz="22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24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그룹 235"/>
          <p:cNvGrpSpPr/>
          <p:nvPr/>
        </p:nvGrpSpPr>
        <p:grpSpPr>
          <a:xfrm>
            <a:off x="902548" y="2897121"/>
            <a:ext cx="3069072" cy="2561802"/>
            <a:chOff x="836909" y="2820692"/>
            <a:chExt cx="3069072" cy="2561802"/>
          </a:xfrm>
        </p:grpSpPr>
        <p:grpSp>
          <p:nvGrpSpPr>
            <p:cNvPr id="8" name="그룹 7"/>
            <p:cNvGrpSpPr/>
            <p:nvPr/>
          </p:nvGrpSpPr>
          <p:grpSpPr>
            <a:xfrm>
              <a:off x="867905" y="2820692"/>
              <a:ext cx="2913681" cy="619932"/>
              <a:chOff x="666427" y="2820692"/>
              <a:chExt cx="2913681" cy="619932"/>
            </a:xfrm>
          </p:grpSpPr>
          <p:sp>
            <p:nvSpPr>
              <p:cNvPr id="2" name="직사각형 1"/>
              <p:cNvSpPr/>
              <p:nvPr/>
            </p:nvSpPr>
            <p:spPr bwMode="auto">
              <a:xfrm>
                <a:off x="666427" y="2820692"/>
                <a:ext cx="2913681" cy="6199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4000" tIns="45720" rIns="54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" name="직사각형 3"/>
              <p:cNvSpPr/>
              <p:nvPr/>
            </p:nvSpPr>
            <p:spPr bwMode="auto">
              <a:xfrm>
                <a:off x="852407" y="2998922"/>
                <a:ext cx="263471" cy="26347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4000" tIns="45720" rIns="54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 bwMode="auto">
              <a:xfrm>
                <a:off x="1580827" y="2998922"/>
                <a:ext cx="263471" cy="26347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4000" tIns="45720" rIns="54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 bwMode="auto">
              <a:xfrm>
                <a:off x="2309247" y="2998922"/>
                <a:ext cx="263471" cy="26347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4000" tIns="45720" rIns="54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 bwMode="auto">
              <a:xfrm>
                <a:off x="3084162" y="2998922"/>
                <a:ext cx="263471" cy="26347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4000" tIns="45720" rIns="54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836909" y="4610274"/>
              <a:ext cx="688994" cy="764987"/>
              <a:chOff x="809159" y="4814047"/>
              <a:chExt cx="688975" cy="700827"/>
            </a:xfrm>
          </p:grpSpPr>
          <p:sp>
            <p:nvSpPr>
              <p:cNvPr id="10" name="Freeform 174"/>
              <p:cNvSpPr>
                <a:spLocks/>
              </p:cNvSpPr>
              <p:nvPr/>
            </p:nvSpPr>
            <p:spPr bwMode="auto">
              <a:xfrm rot="355818">
                <a:off x="1336329" y="5283876"/>
                <a:ext cx="61330" cy="36915"/>
              </a:xfrm>
              <a:custGeom>
                <a:avLst/>
                <a:gdLst>
                  <a:gd name="T0" fmla="*/ 1224 w 1224"/>
                  <a:gd name="T1" fmla="*/ 755 h 755"/>
                  <a:gd name="T2" fmla="*/ 1112 w 1224"/>
                  <a:gd name="T3" fmla="*/ 716 h 755"/>
                  <a:gd name="T4" fmla="*/ 1051 w 1224"/>
                  <a:gd name="T5" fmla="*/ 693 h 755"/>
                  <a:gd name="T6" fmla="*/ 1006 w 1224"/>
                  <a:gd name="T7" fmla="*/ 671 h 755"/>
                  <a:gd name="T8" fmla="*/ 984 w 1224"/>
                  <a:gd name="T9" fmla="*/ 660 h 755"/>
                  <a:gd name="T10" fmla="*/ 939 w 1224"/>
                  <a:gd name="T11" fmla="*/ 626 h 755"/>
                  <a:gd name="T12" fmla="*/ 894 w 1224"/>
                  <a:gd name="T13" fmla="*/ 548 h 755"/>
                  <a:gd name="T14" fmla="*/ 889 w 1224"/>
                  <a:gd name="T15" fmla="*/ 531 h 755"/>
                  <a:gd name="T16" fmla="*/ 850 w 1224"/>
                  <a:gd name="T17" fmla="*/ 509 h 755"/>
                  <a:gd name="T18" fmla="*/ 799 w 1224"/>
                  <a:gd name="T19" fmla="*/ 481 h 755"/>
                  <a:gd name="T20" fmla="*/ 704 w 1224"/>
                  <a:gd name="T21" fmla="*/ 453 h 755"/>
                  <a:gd name="T22" fmla="*/ 419 w 1224"/>
                  <a:gd name="T23" fmla="*/ 442 h 755"/>
                  <a:gd name="T24" fmla="*/ 330 w 1224"/>
                  <a:gd name="T25" fmla="*/ 408 h 755"/>
                  <a:gd name="T26" fmla="*/ 212 w 1224"/>
                  <a:gd name="T27" fmla="*/ 279 h 755"/>
                  <a:gd name="T28" fmla="*/ 145 w 1224"/>
                  <a:gd name="T29" fmla="*/ 134 h 755"/>
                  <a:gd name="T30" fmla="*/ 78 w 1224"/>
                  <a:gd name="T31" fmla="*/ 39 h 755"/>
                  <a:gd name="T32" fmla="*/ 0 w 1224"/>
                  <a:gd name="T33" fmla="*/ 0 h 7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24"/>
                  <a:gd name="T52" fmla="*/ 0 h 755"/>
                  <a:gd name="T53" fmla="*/ 1224 w 1224"/>
                  <a:gd name="T54" fmla="*/ 755 h 7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1" name="Freeform 175"/>
              <p:cNvSpPr>
                <a:spLocks/>
              </p:cNvSpPr>
              <p:nvPr/>
            </p:nvSpPr>
            <p:spPr bwMode="auto">
              <a:xfrm rot="355818" flipH="1">
                <a:off x="1385915" y="5317436"/>
                <a:ext cx="112219" cy="58169"/>
              </a:xfrm>
              <a:custGeom>
                <a:avLst/>
                <a:gdLst>
                  <a:gd name="T0" fmla="*/ 886 w 971"/>
                  <a:gd name="T1" fmla="*/ 33 h 550"/>
                  <a:gd name="T2" fmla="*/ 937 w 971"/>
                  <a:gd name="T3" fmla="*/ 70 h 550"/>
                  <a:gd name="T4" fmla="*/ 971 w 971"/>
                  <a:gd name="T5" fmla="*/ 130 h 550"/>
                  <a:gd name="T6" fmla="*/ 967 w 971"/>
                  <a:gd name="T7" fmla="*/ 218 h 550"/>
                  <a:gd name="T8" fmla="*/ 882 w 971"/>
                  <a:gd name="T9" fmla="*/ 261 h 550"/>
                  <a:gd name="T10" fmla="*/ 791 w 971"/>
                  <a:gd name="T11" fmla="*/ 294 h 550"/>
                  <a:gd name="T12" fmla="*/ 665 w 971"/>
                  <a:gd name="T13" fmla="*/ 382 h 550"/>
                  <a:gd name="T14" fmla="*/ 519 w 971"/>
                  <a:gd name="T15" fmla="*/ 522 h 550"/>
                  <a:gd name="T16" fmla="*/ 397 w 971"/>
                  <a:gd name="T17" fmla="*/ 542 h 550"/>
                  <a:gd name="T18" fmla="*/ 298 w 971"/>
                  <a:gd name="T19" fmla="*/ 550 h 550"/>
                  <a:gd name="T20" fmla="*/ 155 w 971"/>
                  <a:gd name="T21" fmla="*/ 522 h 550"/>
                  <a:gd name="T22" fmla="*/ 34 w 971"/>
                  <a:gd name="T23" fmla="*/ 459 h 550"/>
                  <a:gd name="T24" fmla="*/ 0 w 971"/>
                  <a:gd name="T25" fmla="*/ 393 h 550"/>
                  <a:gd name="T26" fmla="*/ 11 w 971"/>
                  <a:gd name="T27" fmla="*/ 315 h 550"/>
                  <a:gd name="T28" fmla="*/ 63 w 971"/>
                  <a:gd name="T29" fmla="*/ 210 h 550"/>
                  <a:gd name="T30" fmla="*/ 142 w 971"/>
                  <a:gd name="T31" fmla="*/ 147 h 550"/>
                  <a:gd name="T32" fmla="*/ 246 w 971"/>
                  <a:gd name="T33" fmla="*/ 89 h 550"/>
                  <a:gd name="T34" fmla="*/ 445 w 971"/>
                  <a:gd name="T35" fmla="*/ 21 h 550"/>
                  <a:gd name="T36" fmla="*/ 634 w 971"/>
                  <a:gd name="T37" fmla="*/ 0 h 550"/>
                  <a:gd name="T38" fmla="*/ 794 w 971"/>
                  <a:gd name="T39" fmla="*/ 13 h 550"/>
                  <a:gd name="T40" fmla="*/ 886 w 971"/>
                  <a:gd name="T41" fmla="*/ 33 h 5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71"/>
                  <a:gd name="T64" fmla="*/ 0 h 550"/>
                  <a:gd name="T65" fmla="*/ 971 w 971"/>
                  <a:gd name="T66" fmla="*/ 550 h 5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2" name="Freeform 176"/>
              <p:cNvSpPr>
                <a:spLocks/>
              </p:cNvSpPr>
              <p:nvPr/>
            </p:nvSpPr>
            <p:spPr bwMode="auto">
              <a:xfrm rot="355818">
                <a:off x="1380695" y="5337571"/>
                <a:ext cx="110915" cy="41389"/>
              </a:xfrm>
              <a:custGeom>
                <a:avLst/>
                <a:gdLst>
                  <a:gd name="T0" fmla="*/ 0 w 1432"/>
                  <a:gd name="T1" fmla="*/ 0 h 526"/>
                  <a:gd name="T2" fmla="*/ 56 w 1432"/>
                  <a:gd name="T3" fmla="*/ 118 h 526"/>
                  <a:gd name="T4" fmla="*/ 319 w 1432"/>
                  <a:gd name="T5" fmla="*/ 302 h 526"/>
                  <a:gd name="T6" fmla="*/ 604 w 1432"/>
                  <a:gd name="T7" fmla="*/ 448 h 526"/>
                  <a:gd name="T8" fmla="*/ 867 w 1432"/>
                  <a:gd name="T9" fmla="*/ 526 h 526"/>
                  <a:gd name="T10" fmla="*/ 1091 w 1432"/>
                  <a:gd name="T11" fmla="*/ 504 h 526"/>
                  <a:gd name="T12" fmla="*/ 1270 w 1432"/>
                  <a:gd name="T13" fmla="*/ 448 h 526"/>
                  <a:gd name="T14" fmla="*/ 1432 w 1432"/>
                  <a:gd name="T15" fmla="*/ 353 h 526"/>
                  <a:gd name="T16" fmla="*/ 1253 w 1432"/>
                  <a:gd name="T17" fmla="*/ 431 h 526"/>
                  <a:gd name="T18" fmla="*/ 1108 w 1432"/>
                  <a:gd name="T19" fmla="*/ 470 h 526"/>
                  <a:gd name="T20" fmla="*/ 951 w 1432"/>
                  <a:gd name="T21" fmla="*/ 470 h 526"/>
                  <a:gd name="T22" fmla="*/ 789 w 1432"/>
                  <a:gd name="T23" fmla="*/ 453 h 526"/>
                  <a:gd name="T24" fmla="*/ 699 w 1432"/>
                  <a:gd name="T25" fmla="*/ 420 h 526"/>
                  <a:gd name="T26" fmla="*/ 560 w 1432"/>
                  <a:gd name="T27" fmla="*/ 330 h 526"/>
                  <a:gd name="T28" fmla="*/ 437 w 1432"/>
                  <a:gd name="T29" fmla="*/ 213 h 526"/>
                  <a:gd name="T30" fmla="*/ 274 w 1432"/>
                  <a:gd name="T31" fmla="*/ 129 h 526"/>
                  <a:gd name="T32" fmla="*/ 140 w 1432"/>
                  <a:gd name="T33" fmla="*/ 73 h 526"/>
                  <a:gd name="T34" fmla="*/ 0 w 1432"/>
                  <a:gd name="T35" fmla="*/ 0 h 5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32"/>
                  <a:gd name="T55" fmla="*/ 0 h 526"/>
                  <a:gd name="T56" fmla="*/ 1432 w 1432"/>
                  <a:gd name="T57" fmla="*/ 526 h 5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3" name="Freeform 177"/>
              <p:cNvSpPr>
                <a:spLocks/>
              </p:cNvSpPr>
              <p:nvPr/>
            </p:nvSpPr>
            <p:spPr bwMode="auto">
              <a:xfrm rot="355818" flipH="1">
                <a:off x="1408098" y="5314079"/>
                <a:ext cx="26098" cy="27966"/>
              </a:xfrm>
              <a:custGeom>
                <a:avLst/>
                <a:gdLst>
                  <a:gd name="T0" fmla="*/ 229 w 229"/>
                  <a:gd name="T1" fmla="*/ 261 h 261"/>
                  <a:gd name="T2" fmla="*/ 115 w 229"/>
                  <a:gd name="T3" fmla="*/ 57 h 261"/>
                  <a:gd name="T4" fmla="*/ 0 w 229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229"/>
                  <a:gd name="T10" fmla="*/ 0 h 261"/>
                  <a:gd name="T11" fmla="*/ 229 w 229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4" name="Freeform 178"/>
              <p:cNvSpPr>
                <a:spLocks/>
              </p:cNvSpPr>
              <p:nvPr/>
            </p:nvSpPr>
            <p:spPr bwMode="auto">
              <a:xfrm rot="355818">
                <a:off x="1396354" y="5312961"/>
                <a:ext cx="35232" cy="5593"/>
              </a:xfrm>
              <a:custGeom>
                <a:avLst/>
                <a:gdLst>
                  <a:gd name="T0" fmla="*/ 0 w 560"/>
                  <a:gd name="T1" fmla="*/ 79 h 79"/>
                  <a:gd name="T2" fmla="*/ 246 w 560"/>
                  <a:gd name="T3" fmla="*/ 26 h 79"/>
                  <a:gd name="T4" fmla="*/ 408 w 560"/>
                  <a:gd name="T5" fmla="*/ 0 h 79"/>
                  <a:gd name="T6" fmla="*/ 560 w 560"/>
                  <a:gd name="T7" fmla="*/ 26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"/>
                  <a:gd name="T13" fmla="*/ 0 h 79"/>
                  <a:gd name="T14" fmla="*/ 560 w 560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5" name="Oval 179"/>
              <p:cNvSpPr>
                <a:spLocks noChangeArrowheads="1"/>
              </p:cNvSpPr>
              <p:nvPr/>
            </p:nvSpPr>
            <p:spPr bwMode="auto">
              <a:xfrm rot="21219751">
                <a:off x="1412012" y="5310724"/>
                <a:ext cx="15659" cy="671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6" name="Freeform 180"/>
              <p:cNvSpPr>
                <a:spLocks/>
              </p:cNvSpPr>
              <p:nvPr/>
            </p:nvSpPr>
            <p:spPr bwMode="auto">
              <a:xfrm rot="355818">
                <a:off x="1388524" y="5315198"/>
                <a:ext cx="30013" cy="23491"/>
              </a:xfrm>
              <a:custGeom>
                <a:avLst/>
                <a:gdLst>
                  <a:gd name="T0" fmla="*/ 98 w 482"/>
                  <a:gd name="T1" fmla="*/ 36 h 367"/>
                  <a:gd name="T2" fmla="*/ 320 w 482"/>
                  <a:gd name="T3" fmla="*/ 0 h 367"/>
                  <a:gd name="T4" fmla="*/ 367 w 482"/>
                  <a:gd name="T5" fmla="*/ 26 h 367"/>
                  <a:gd name="T6" fmla="*/ 445 w 482"/>
                  <a:gd name="T7" fmla="*/ 26 h 367"/>
                  <a:gd name="T8" fmla="*/ 482 w 482"/>
                  <a:gd name="T9" fmla="*/ 42 h 367"/>
                  <a:gd name="T10" fmla="*/ 278 w 482"/>
                  <a:gd name="T11" fmla="*/ 367 h 367"/>
                  <a:gd name="T12" fmla="*/ 5 w 482"/>
                  <a:gd name="T13" fmla="*/ 262 h 367"/>
                  <a:gd name="T14" fmla="*/ 0 w 482"/>
                  <a:gd name="T15" fmla="*/ 157 h 367"/>
                  <a:gd name="T16" fmla="*/ 42 w 482"/>
                  <a:gd name="T17" fmla="*/ 74 h 367"/>
                  <a:gd name="T18" fmla="*/ 98 w 482"/>
                  <a:gd name="T19" fmla="*/ 36 h 3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2"/>
                  <a:gd name="T31" fmla="*/ 0 h 367"/>
                  <a:gd name="T32" fmla="*/ 482 w 482"/>
                  <a:gd name="T33" fmla="*/ 367 h 3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7" name="Freeform 182"/>
              <p:cNvSpPr>
                <a:spLocks/>
              </p:cNvSpPr>
              <p:nvPr/>
            </p:nvSpPr>
            <p:spPr bwMode="auto">
              <a:xfrm flipH="1">
                <a:off x="995757" y="5302335"/>
                <a:ext cx="151843" cy="212539"/>
              </a:xfrm>
              <a:custGeom>
                <a:avLst/>
                <a:gdLst>
                  <a:gd name="T0" fmla="*/ 933 w 933"/>
                  <a:gd name="T1" fmla="*/ 135 h 352"/>
                  <a:gd name="T2" fmla="*/ 932 w 933"/>
                  <a:gd name="T3" fmla="*/ 171 h 352"/>
                  <a:gd name="T4" fmla="*/ 762 w 933"/>
                  <a:gd name="T5" fmla="*/ 352 h 352"/>
                  <a:gd name="T6" fmla="*/ 4 w 933"/>
                  <a:gd name="T7" fmla="*/ 195 h 352"/>
                  <a:gd name="T8" fmla="*/ 0 w 933"/>
                  <a:gd name="T9" fmla="*/ 148 h 352"/>
                  <a:gd name="T10" fmla="*/ 244 w 933"/>
                  <a:gd name="T11" fmla="*/ 0 h 352"/>
                  <a:gd name="T12" fmla="*/ 933 w 933"/>
                  <a:gd name="T13" fmla="*/ 135 h 3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3"/>
                  <a:gd name="T22" fmla="*/ 0 h 352"/>
                  <a:gd name="T23" fmla="*/ 933 w 933"/>
                  <a:gd name="T24" fmla="*/ 352 h 3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3F3F3"/>
                  </a:gs>
                </a:gsLst>
                <a:lin ang="0" scaled="1"/>
              </a:gradFill>
              <a:ln w="63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" name="Freeform 183"/>
              <p:cNvSpPr>
                <a:spLocks/>
              </p:cNvSpPr>
              <p:nvPr/>
            </p:nvSpPr>
            <p:spPr bwMode="auto">
              <a:xfrm flipH="1">
                <a:off x="1010110" y="5292268"/>
                <a:ext cx="151843" cy="212539"/>
              </a:xfrm>
              <a:custGeom>
                <a:avLst/>
                <a:gdLst>
                  <a:gd name="T0" fmla="*/ 895 w 895"/>
                  <a:gd name="T1" fmla="*/ 133 h 294"/>
                  <a:gd name="T2" fmla="*/ 232 w 895"/>
                  <a:gd name="T3" fmla="*/ 0 h 294"/>
                  <a:gd name="T4" fmla="*/ 0 w 895"/>
                  <a:gd name="T5" fmla="*/ 143 h 294"/>
                  <a:gd name="T6" fmla="*/ 739 w 895"/>
                  <a:gd name="T7" fmla="*/ 294 h 294"/>
                  <a:gd name="T8" fmla="*/ 895 w 895"/>
                  <a:gd name="T9" fmla="*/ 133 h 2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5"/>
                  <a:gd name="T16" fmla="*/ 0 h 294"/>
                  <a:gd name="T17" fmla="*/ 895 w 895"/>
                  <a:gd name="T18" fmla="*/ 294 h 2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9" name="Freeform 184"/>
              <p:cNvSpPr>
                <a:spLocks/>
              </p:cNvSpPr>
              <p:nvPr/>
            </p:nvSpPr>
            <p:spPr bwMode="auto">
              <a:xfrm flipH="1">
                <a:off x="1027074" y="5336452"/>
                <a:ext cx="283158" cy="59288"/>
              </a:xfrm>
              <a:custGeom>
                <a:avLst/>
                <a:gdLst>
                  <a:gd name="T0" fmla="*/ 0 w 531"/>
                  <a:gd name="T1" fmla="*/ 15 h 118"/>
                  <a:gd name="T2" fmla="*/ 508 w 531"/>
                  <a:gd name="T3" fmla="*/ 118 h 118"/>
                  <a:gd name="T4" fmla="*/ 531 w 531"/>
                  <a:gd name="T5" fmla="*/ 103 h 118"/>
                  <a:gd name="T6" fmla="*/ 23 w 531"/>
                  <a:gd name="T7" fmla="*/ 0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1"/>
                  <a:gd name="T13" fmla="*/ 0 h 118"/>
                  <a:gd name="T14" fmla="*/ 531 w 531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" name="Freeform 185"/>
              <p:cNvSpPr>
                <a:spLocks/>
              </p:cNvSpPr>
              <p:nvPr/>
            </p:nvSpPr>
            <p:spPr bwMode="auto">
              <a:xfrm flipH="1">
                <a:off x="1098842" y="5352113"/>
                <a:ext cx="292292" cy="79424"/>
              </a:xfrm>
              <a:custGeom>
                <a:avLst/>
                <a:gdLst>
                  <a:gd name="T0" fmla="*/ 0 w 548"/>
                  <a:gd name="T1" fmla="*/ 74 h 159"/>
                  <a:gd name="T2" fmla="*/ 31 w 548"/>
                  <a:gd name="T3" fmla="*/ 78 h 159"/>
                  <a:gd name="T4" fmla="*/ 57 w 548"/>
                  <a:gd name="T5" fmla="*/ 66 h 159"/>
                  <a:gd name="T6" fmla="*/ 76 w 548"/>
                  <a:gd name="T7" fmla="*/ 71 h 159"/>
                  <a:gd name="T8" fmla="*/ 58 w 548"/>
                  <a:gd name="T9" fmla="*/ 81 h 159"/>
                  <a:gd name="T10" fmla="*/ 451 w 548"/>
                  <a:gd name="T11" fmla="*/ 159 h 159"/>
                  <a:gd name="T12" fmla="*/ 548 w 548"/>
                  <a:gd name="T13" fmla="*/ 84 h 159"/>
                  <a:gd name="T14" fmla="*/ 130 w 548"/>
                  <a:gd name="T15" fmla="*/ 0 h 15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8"/>
                  <a:gd name="T25" fmla="*/ 0 h 159"/>
                  <a:gd name="T26" fmla="*/ 548 w 548"/>
                  <a:gd name="T27" fmla="*/ 159 h 15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1" name="Freeform 186"/>
              <p:cNvSpPr>
                <a:spLocks/>
              </p:cNvSpPr>
              <p:nvPr/>
            </p:nvSpPr>
            <p:spPr bwMode="auto">
              <a:xfrm flipH="1">
                <a:off x="1044037" y="5396859"/>
                <a:ext cx="74378" cy="34678"/>
              </a:xfrm>
              <a:custGeom>
                <a:avLst/>
                <a:gdLst>
                  <a:gd name="T0" fmla="*/ 73 w 140"/>
                  <a:gd name="T1" fmla="*/ 0 h 70"/>
                  <a:gd name="T2" fmla="*/ 140 w 140"/>
                  <a:gd name="T3" fmla="*/ 11 h 70"/>
                  <a:gd name="T4" fmla="*/ 75 w 140"/>
                  <a:gd name="T5" fmla="*/ 70 h 70"/>
                  <a:gd name="T6" fmla="*/ 0 w 140"/>
                  <a:gd name="T7" fmla="*/ 56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70"/>
                  <a:gd name="T14" fmla="*/ 140 w 14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2" name="Freeform 187"/>
              <p:cNvSpPr>
                <a:spLocks/>
              </p:cNvSpPr>
              <p:nvPr/>
            </p:nvSpPr>
            <p:spPr bwMode="auto">
              <a:xfrm flipH="1">
                <a:off x="990537" y="5404690"/>
                <a:ext cx="88732" cy="50339"/>
              </a:xfrm>
              <a:custGeom>
                <a:avLst/>
                <a:gdLst>
                  <a:gd name="T0" fmla="*/ 87 w 167"/>
                  <a:gd name="T1" fmla="*/ 0 h 101"/>
                  <a:gd name="T2" fmla="*/ 167 w 167"/>
                  <a:gd name="T3" fmla="*/ 15 h 101"/>
                  <a:gd name="T4" fmla="*/ 81 w 167"/>
                  <a:gd name="T5" fmla="*/ 101 h 101"/>
                  <a:gd name="T6" fmla="*/ 0 w 167"/>
                  <a:gd name="T7" fmla="*/ 83 h 1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7"/>
                  <a:gd name="T13" fmla="*/ 0 h 101"/>
                  <a:gd name="T14" fmla="*/ 167 w 167"/>
                  <a:gd name="T15" fmla="*/ 101 h 1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3" name="Freeform 189"/>
              <p:cNvSpPr>
                <a:spLocks noChangeAspect="1"/>
              </p:cNvSpPr>
              <p:nvPr/>
            </p:nvSpPr>
            <p:spPr bwMode="auto">
              <a:xfrm>
                <a:off x="809159" y="5121673"/>
                <a:ext cx="118744" cy="24945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4" name="Freeform 190"/>
              <p:cNvSpPr>
                <a:spLocks noChangeAspect="1"/>
              </p:cNvSpPr>
              <p:nvPr/>
            </p:nvSpPr>
            <p:spPr bwMode="auto">
              <a:xfrm>
                <a:off x="811769" y="5080284"/>
                <a:ext cx="508902" cy="203593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5" name="Freeform 191"/>
              <p:cNvSpPr>
                <a:spLocks/>
              </p:cNvSpPr>
              <p:nvPr/>
            </p:nvSpPr>
            <p:spPr bwMode="auto">
              <a:xfrm>
                <a:off x="922684" y="5217876"/>
                <a:ext cx="392768" cy="151017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6" name="Freeform 192"/>
              <p:cNvSpPr>
                <a:spLocks/>
              </p:cNvSpPr>
              <p:nvPr/>
            </p:nvSpPr>
            <p:spPr bwMode="auto">
              <a:xfrm>
                <a:off x="938342" y="5308487"/>
                <a:ext cx="118743" cy="42508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7" name="Oval 193"/>
              <p:cNvSpPr>
                <a:spLocks noChangeArrowheads="1"/>
              </p:cNvSpPr>
              <p:nvPr/>
            </p:nvSpPr>
            <p:spPr bwMode="auto">
              <a:xfrm>
                <a:off x="1036208" y="5314079"/>
                <a:ext cx="13049" cy="1454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auto">
              <a:xfrm flipH="1">
                <a:off x="1218890" y="5250317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9" name="Line 195"/>
              <p:cNvSpPr>
                <a:spLocks noChangeShapeType="1"/>
              </p:cNvSpPr>
              <p:nvPr/>
            </p:nvSpPr>
            <p:spPr bwMode="auto">
              <a:xfrm flipH="1">
                <a:off x="1209757" y="5251435"/>
                <a:ext cx="1304" cy="5705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0" name="Line 196"/>
              <p:cNvSpPr>
                <a:spLocks noChangeShapeType="1"/>
              </p:cNvSpPr>
              <p:nvPr/>
            </p:nvSpPr>
            <p:spPr bwMode="auto">
              <a:xfrm flipH="1">
                <a:off x="1229329" y="5249198"/>
                <a:ext cx="3915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1" name="Line 197"/>
              <p:cNvSpPr>
                <a:spLocks noChangeShapeType="1"/>
              </p:cNvSpPr>
              <p:nvPr/>
            </p:nvSpPr>
            <p:spPr bwMode="auto">
              <a:xfrm flipH="1">
                <a:off x="1238464" y="5248080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2" name="Line 198"/>
              <p:cNvSpPr>
                <a:spLocks noChangeShapeType="1"/>
              </p:cNvSpPr>
              <p:nvPr/>
            </p:nvSpPr>
            <p:spPr bwMode="auto">
              <a:xfrm flipH="1">
                <a:off x="1246293" y="5246961"/>
                <a:ext cx="522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3" name="Line 199"/>
              <p:cNvSpPr>
                <a:spLocks noChangeShapeType="1"/>
              </p:cNvSpPr>
              <p:nvPr/>
            </p:nvSpPr>
            <p:spPr bwMode="auto">
              <a:xfrm flipH="1">
                <a:off x="1255427" y="5244724"/>
                <a:ext cx="5220" cy="54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4" name="Line 200"/>
              <p:cNvSpPr>
                <a:spLocks noChangeShapeType="1"/>
              </p:cNvSpPr>
              <p:nvPr/>
            </p:nvSpPr>
            <p:spPr bwMode="auto">
              <a:xfrm flipH="1">
                <a:off x="1264561" y="5244724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5" name="Line 201"/>
              <p:cNvSpPr>
                <a:spLocks noChangeShapeType="1"/>
              </p:cNvSpPr>
              <p:nvPr/>
            </p:nvSpPr>
            <p:spPr bwMode="auto">
              <a:xfrm flipH="1">
                <a:off x="1272391" y="5240249"/>
                <a:ext cx="1304" cy="5593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6" name="Line 202"/>
              <p:cNvSpPr>
                <a:spLocks noChangeShapeType="1"/>
              </p:cNvSpPr>
              <p:nvPr/>
            </p:nvSpPr>
            <p:spPr bwMode="auto">
              <a:xfrm flipH="1">
                <a:off x="1280220" y="5240249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7" name="Line 203"/>
              <p:cNvSpPr>
                <a:spLocks noChangeShapeType="1"/>
              </p:cNvSpPr>
              <p:nvPr/>
            </p:nvSpPr>
            <p:spPr bwMode="auto">
              <a:xfrm flipH="1">
                <a:off x="1289354" y="5239131"/>
                <a:ext cx="1305" cy="5481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8" name="Line 204"/>
              <p:cNvSpPr>
                <a:spLocks noChangeShapeType="1"/>
              </p:cNvSpPr>
              <p:nvPr/>
            </p:nvSpPr>
            <p:spPr bwMode="auto">
              <a:xfrm flipH="1">
                <a:off x="1298488" y="5238012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9" name="Freeform 205"/>
              <p:cNvSpPr>
                <a:spLocks/>
              </p:cNvSpPr>
              <p:nvPr/>
            </p:nvSpPr>
            <p:spPr bwMode="auto">
              <a:xfrm>
                <a:off x="1092318" y="5272690"/>
                <a:ext cx="65244" cy="43627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0" name="Line 206"/>
              <p:cNvSpPr>
                <a:spLocks noChangeShapeType="1"/>
              </p:cNvSpPr>
              <p:nvPr/>
            </p:nvSpPr>
            <p:spPr bwMode="auto">
              <a:xfrm flipH="1">
                <a:off x="1101451" y="5297300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1" name="Line 207"/>
              <p:cNvSpPr>
                <a:spLocks noChangeShapeType="1"/>
              </p:cNvSpPr>
              <p:nvPr/>
            </p:nvSpPr>
            <p:spPr bwMode="auto">
              <a:xfrm flipH="1">
                <a:off x="1152342" y="5287232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2" name="Line 208"/>
              <p:cNvSpPr>
                <a:spLocks noChangeShapeType="1"/>
              </p:cNvSpPr>
              <p:nvPr/>
            </p:nvSpPr>
            <p:spPr bwMode="auto">
              <a:xfrm flipH="1">
                <a:off x="1145817" y="5293944"/>
                <a:ext cx="0" cy="1006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3" name="Line 209"/>
              <p:cNvSpPr>
                <a:spLocks noChangeShapeType="1"/>
              </p:cNvSpPr>
              <p:nvPr/>
            </p:nvSpPr>
            <p:spPr bwMode="auto">
              <a:xfrm flipH="1">
                <a:off x="1109281" y="5302893"/>
                <a:ext cx="0" cy="894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4" name="Line 210"/>
              <p:cNvSpPr>
                <a:spLocks noChangeShapeType="1"/>
              </p:cNvSpPr>
              <p:nvPr/>
            </p:nvSpPr>
            <p:spPr bwMode="auto">
              <a:xfrm flipV="1">
                <a:off x="1117110" y="5304012"/>
                <a:ext cx="20878" cy="4475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5" name="Freeform 211"/>
              <p:cNvSpPr>
                <a:spLocks/>
              </p:cNvSpPr>
              <p:nvPr/>
            </p:nvSpPr>
            <p:spPr bwMode="auto">
              <a:xfrm>
                <a:off x="957915" y="5282757"/>
                <a:ext cx="82208" cy="25729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6" name="Line 212"/>
              <p:cNvSpPr>
                <a:spLocks noChangeShapeType="1"/>
              </p:cNvSpPr>
              <p:nvPr/>
            </p:nvSpPr>
            <p:spPr bwMode="auto">
              <a:xfrm flipV="1">
                <a:off x="951391" y="5287232"/>
                <a:ext cx="92646" cy="15661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grpSp>
            <p:nvGrpSpPr>
              <p:cNvPr id="47" name="Group 150"/>
              <p:cNvGrpSpPr>
                <a:grpSpLocks/>
              </p:cNvGrpSpPr>
              <p:nvPr/>
            </p:nvGrpSpPr>
            <p:grpSpPr bwMode="auto">
              <a:xfrm>
                <a:off x="862659" y="4854318"/>
                <a:ext cx="270109" cy="260643"/>
                <a:chOff x="685" y="3115"/>
                <a:chExt cx="207" cy="233"/>
              </a:xfrm>
            </p:grpSpPr>
            <p:sp>
              <p:nvSpPr>
                <p:cNvPr id="60" name="Freeform 215"/>
                <p:cNvSpPr>
                  <a:spLocks/>
                </p:cNvSpPr>
                <p:nvPr/>
              </p:nvSpPr>
              <p:spPr bwMode="auto">
                <a:xfrm flipH="1">
                  <a:off x="686" y="3115"/>
                  <a:ext cx="206" cy="30"/>
                </a:xfrm>
                <a:custGeom>
                  <a:avLst/>
                  <a:gdLst>
                    <a:gd name="T0" fmla="*/ 1205 w 1205"/>
                    <a:gd name="T1" fmla="*/ 151 h 178"/>
                    <a:gd name="T2" fmla="*/ 964 w 1205"/>
                    <a:gd name="T3" fmla="*/ 178 h 178"/>
                    <a:gd name="T4" fmla="*/ 0 w 1205"/>
                    <a:gd name="T5" fmla="*/ 0 h 178"/>
                    <a:gd name="T6" fmla="*/ 1205 w 1205"/>
                    <a:gd name="T7" fmla="*/ 151 h 17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05"/>
                    <a:gd name="T13" fmla="*/ 0 h 178"/>
                    <a:gd name="T14" fmla="*/ 1205 w 1205"/>
                    <a:gd name="T15" fmla="*/ 178 h 17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ko-KR" altLang="en-US" sz="1600" b="0" kern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61" name="Freeform 216"/>
                <p:cNvSpPr>
                  <a:spLocks/>
                </p:cNvSpPr>
                <p:nvPr/>
              </p:nvSpPr>
              <p:spPr bwMode="auto">
                <a:xfrm flipH="1">
                  <a:off x="685" y="3141"/>
                  <a:ext cx="69" cy="207"/>
                </a:xfrm>
                <a:custGeom>
                  <a:avLst/>
                  <a:gdLst>
                    <a:gd name="T0" fmla="*/ 405 w 405"/>
                    <a:gd name="T1" fmla="*/ 0 h 1241"/>
                    <a:gd name="T2" fmla="*/ 389 w 405"/>
                    <a:gd name="T3" fmla="*/ 1000 h 1241"/>
                    <a:gd name="T4" fmla="*/ 133 w 405"/>
                    <a:gd name="T5" fmla="*/ 1241 h 1241"/>
                    <a:gd name="T6" fmla="*/ 0 w 405"/>
                    <a:gd name="T7" fmla="*/ 13 h 1241"/>
                    <a:gd name="T8" fmla="*/ 189 w 405"/>
                    <a:gd name="T9" fmla="*/ 24 h 1241"/>
                    <a:gd name="T10" fmla="*/ 405 w 405"/>
                    <a:gd name="T11" fmla="*/ 0 h 12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05"/>
                    <a:gd name="T19" fmla="*/ 0 h 1241"/>
                    <a:gd name="T20" fmla="*/ 405 w 405"/>
                    <a:gd name="T21" fmla="*/ 1241 h 12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CCCCC"/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ko-KR" altLang="en-US" sz="1600" b="0" kern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</p:grpSp>
          <p:sp>
            <p:nvSpPr>
              <p:cNvPr id="48" name="Oval 217"/>
              <p:cNvSpPr>
                <a:spLocks noChangeArrowheads="1"/>
              </p:cNvSpPr>
              <p:nvPr/>
            </p:nvSpPr>
            <p:spPr bwMode="auto">
              <a:xfrm>
                <a:off x="931817" y="5135097"/>
                <a:ext cx="245317" cy="66000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9" name="Oval 218"/>
              <p:cNvSpPr>
                <a:spLocks noChangeArrowheads="1"/>
              </p:cNvSpPr>
              <p:nvPr/>
            </p:nvSpPr>
            <p:spPr bwMode="auto">
              <a:xfrm>
                <a:off x="931817" y="5130622"/>
                <a:ext cx="245317" cy="648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0" name="Freeform 219"/>
              <p:cNvSpPr>
                <a:spLocks/>
              </p:cNvSpPr>
              <p:nvPr/>
            </p:nvSpPr>
            <p:spPr bwMode="auto">
              <a:xfrm flipH="1">
                <a:off x="916159" y="4815165"/>
                <a:ext cx="358842" cy="360203"/>
              </a:xfrm>
              <a:custGeom>
                <a:avLst/>
                <a:gdLst>
                  <a:gd name="T0" fmla="*/ 1602 w 1602"/>
                  <a:gd name="T1" fmla="*/ 204 h 1734"/>
                  <a:gd name="T2" fmla="*/ 5 w 1602"/>
                  <a:gd name="T3" fmla="*/ 0 h 1734"/>
                  <a:gd name="T4" fmla="*/ 0 w 1602"/>
                  <a:gd name="T5" fmla="*/ 1488 h 1734"/>
                  <a:gd name="T6" fmla="*/ 1597 w 1602"/>
                  <a:gd name="T7" fmla="*/ 1734 h 1734"/>
                  <a:gd name="T8" fmla="*/ 1602 w 1602"/>
                  <a:gd name="T9" fmla="*/ 204 h 17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2"/>
                  <a:gd name="T16" fmla="*/ 0 h 1734"/>
                  <a:gd name="T17" fmla="*/ 1602 w 1602"/>
                  <a:gd name="T18" fmla="*/ 1734 h 17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1" name="Freeform 220"/>
              <p:cNvSpPr>
                <a:spLocks/>
              </p:cNvSpPr>
              <p:nvPr/>
            </p:nvSpPr>
            <p:spPr bwMode="auto">
              <a:xfrm flipH="1">
                <a:off x="964440" y="5107131"/>
                <a:ext cx="294902" cy="68237"/>
              </a:xfrm>
              <a:custGeom>
                <a:avLst/>
                <a:gdLst>
                  <a:gd name="T0" fmla="*/ 1327 w 1330"/>
                  <a:gd name="T1" fmla="*/ 200 h 330"/>
                  <a:gd name="T2" fmla="*/ 0 w 1330"/>
                  <a:gd name="T3" fmla="*/ 0 h 330"/>
                  <a:gd name="T4" fmla="*/ 0 w 1330"/>
                  <a:gd name="T5" fmla="*/ 115 h 330"/>
                  <a:gd name="T6" fmla="*/ 1330 w 1330"/>
                  <a:gd name="T7" fmla="*/ 330 h 330"/>
                  <a:gd name="T8" fmla="*/ 1327 w 1330"/>
                  <a:gd name="T9" fmla="*/ 200 h 3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30"/>
                  <a:gd name="T16" fmla="*/ 0 h 330"/>
                  <a:gd name="T17" fmla="*/ 1330 w 1330"/>
                  <a:gd name="T18" fmla="*/ 330 h 3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2" name="Freeform 221"/>
              <p:cNvSpPr>
                <a:spLocks/>
              </p:cNvSpPr>
              <p:nvPr/>
            </p:nvSpPr>
            <p:spPr bwMode="auto">
              <a:xfrm flipH="1">
                <a:off x="905720" y="4856555"/>
                <a:ext cx="13049" cy="318812"/>
              </a:xfrm>
              <a:custGeom>
                <a:avLst/>
                <a:gdLst>
                  <a:gd name="T0" fmla="*/ 4 w 56"/>
                  <a:gd name="T1" fmla="*/ 16 h 1536"/>
                  <a:gd name="T2" fmla="*/ 56 w 56"/>
                  <a:gd name="T3" fmla="*/ 0 h 1536"/>
                  <a:gd name="T4" fmla="*/ 46 w 56"/>
                  <a:gd name="T5" fmla="*/ 1513 h 1536"/>
                  <a:gd name="T6" fmla="*/ 0 w 56"/>
                  <a:gd name="T7" fmla="*/ 1536 h 1536"/>
                  <a:gd name="T8" fmla="*/ 4 w 56"/>
                  <a:gd name="T9" fmla="*/ 16 h 1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1536"/>
                  <a:gd name="T17" fmla="*/ 56 w 56"/>
                  <a:gd name="T18" fmla="*/ 1536 h 1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3" name="Oval 222"/>
              <p:cNvSpPr>
                <a:spLocks noChangeArrowheads="1"/>
              </p:cNvSpPr>
              <p:nvPr/>
            </p:nvSpPr>
            <p:spPr bwMode="auto">
              <a:xfrm>
                <a:off x="1233244" y="5112724"/>
                <a:ext cx="10439" cy="19017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4" name="Oval 223"/>
              <p:cNvSpPr>
                <a:spLocks noChangeArrowheads="1"/>
              </p:cNvSpPr>
              <p:nvPr/>
            </p:nvSpPr>
            <p:spPr bwMode="auto">
              <a:xfrm>
                <a:off x="1213671" y="5117199"/>
                <a:ext cx="9135" cy="1566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5" name="Oval 224"/>
              <p:cNvSpPr>
                <a:spLocks noChangeArrowheads="1"/>
              </p:cNvSpPr>
              <p:nvPr/>
            </p:nvSpPr>
            <p:spPr bwMode="auto">
              <a:xfrm>
                <a:off x="1145817" y="5131741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6" name="Oval 225"/>
              <p:cNvSpPr>
                <a:spLocks noChangeArrowheads="1"/>
              </p:cNvSpPr>
              <p:nvPr/>
            </p:nvSpPr>
            <p:spPr bwMode="auto">
              <a:xfrm>
                <a:off x="1124939" y="5135097"/>
                <a:ext cx="10439" cy="1230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7" name="Oval 226"/>
              <p:cNvSpPr>
                <a:spLocks noChangeArrowheads="1"/>
              </p:cNvSpPr>
              <p:nvPr/>
            </p:nvSpPr>
            <p:spPr bwMode="auto">
              <a:xfrm>
                <a:off x="1101451" y="5138453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8" name="Freeform 227"/>
              <p:cNvSpPr>
                <a:spLocks/>
              </p:cNvSpPr>
              <p:nvPr/>
            </p:nvSpPr>
            <p:spPr bwMode="auto">
              <a:xfrm flipH="1">
                <a:off x="950525" y="4841172"/>
                <a:ext cx="297512" cy="283017"/>
              </a:xfrm>
              <a:custGeom>
                <a:avLst/>
                <a:gdLst>
                  <a:gd name="T0" fmla="*/ 1330 w 1345"/>
                  <a:gd name="T1" fmla="*/ 167 h 1366"/>
                  <a:gd name="T2" fmla="*/ 0 w 1345"/>
                  <a:gd name="T3" fmla="*/ 0 h 1366"/>
                  <a:gd name="T4" fmla="*/ 0 w 1345"/>
                  <a:gd name="T5" fmla="*/ 1157 h 1366"/>
                  <a:gd name="T6" fmla="*/ 1345 w 1345"/>
                  <a:gd name="T7" fmla="*/ 1366 h 1366"/>
                  <a:gd name="T8" fmla="*/ 1330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9" name="Freeform 228"/>
              <p:cNvSpPr>
                <a:spLocks/>
              </p:cNvSpPr>
              <p:nvPr/>
            </p:nvSpPr>
            <p:spPr bwMode="auto">
              <a:xfrm flipH="1">
                <a:off x="905720" y="4814047"/>
                <a:ext cx="367975" cy="44746"/>
              </a:xfrm>
              <a:custGeom>
                <a:avLst/>
                <a:gdLst>
                  <a:gd name="T0" fmla="*/ 0 w 1660"/>
                  <a:gd name="T1" fmla="*/ 10 h 214"/>
                  <a:gd name="T2" fmla="*/ 68 w 1660"/>
                  <a:gd name="T3" fmla="*/ 0 h 214"/>
                  <a:gd name="T4" fmla="*/ 1660 w 1660"/>
                  <a:gd name="T5" fmla="*/ 199 h 214"/>
                  <a:gd name="T6" fmla="*/ 1613 w 1660"/>
                  <a:gd name="T7" fmla="*/ 214 h 214"/>
                  <a:gd name="T8" fmla="*/ 0 w 1660"/>
                  <a:gd name="T9" fmla="*/ 10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60"/>
                  <a:gd name="T16" fmla="*/ 0 h 214"/>
                  <a:gd name="T17" fmla="*/ 1660 w 1660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935429" y="4617507"/>
              <a:ext cx="407484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1689315" y="4617507"/>
              <a:ext cx="688994" cy="764987"/>
              <a:chOff x="809159" y="4814047"/>
              <a:chExt cx="688975" cy="700827"/>
            </a:xfrm>
          </p:grpSpPr>
          <p:sp>
            <p:nvSpPr>
              <p:cNvPr id="64" name="Freeform 174"/>
              <p:cNvSpPr>
                <a:spLocks/>
              </p:cNvSpPr>
              <p:nvPr/>
            </p:nvSpPr>
            <p:spPr bwMode="auto">
              <a:xfrm rot="355818">
                <a:off x="1336329" y="5283876"/>
                <a:ext cx="61330" cy="36915"/>
              </a:xfrm>
              <a:custGeom>
                <a:avLst/>
                <a:gdLst>
                  <a:gd name="T0" fmla="*/ 1224 w 1224"/>
                  <a:gd name="T1" fmla="*/ 755 h 755"/>
                  <a:gd name="T2" fmla="*/ 1112 w 1224"/>
                  <a:gd name="T3" fmla="*/ 716 h 755"/>
                  <a:gd name="T4" fmla="*/ 1051 w 1224"/>
                  <a:gd name="T5" fmla="*/ 693 h 755"/>
                  <a:gd name="T6" fmla="*/ 1006 w 1224"/>
                  <a:gd name="T7" fmla="*/ 671 h 755"/>
                  <a:gd name="T8" fmla="*/ 984 w 1224"/>
                  <a:gd name="T9" fmla="*/ 660 h 755"/>
                  <a:gd name="T10" fmla="*/ 939 w 1224"/>
                  <a:gd name="T11" fmla="*/ 626 h 755"/>
                  <a:gd name="T12" fmla="*/ 894 w 1224"/>
                  <a:gd name="T13" fmla="*/ 548 h 755"/>
                  <a:gd name="T14" fmla="*/ 889 w 1224"/>
                  <a:gd name="T15" fmla="*/ 531 h 755"/>
                  <a:gd name="T16" fmla="*/ 850 w 1224"/>
                  <a:gd name="T17" fmla="*/ 509 h 755"/>
                  <a:gd name="T18" fmla="*/ 799 w 1224"/>
                  <a:gd name="T19" fmla="*/ 481 h 755"/>
                  <a:gd name="T20" fmla="*/ 704 w 1224"/>
                  <a:gd name="T21" fmla="*/ 453 h 755"/>
                  <a:gd name="T22" fmla="*/ 419 w 1224"/>
                  <a:gd name="T23" fmla="*/ 442 h 755"/>
                  <a:gd name="T24" fmla="*/ 330 w 1224"/>
                  <a:gd name="T25" fmla="*/ 408 h 755"/>
                  <a:gd name="T26" fmla="*/ 212 w 1224"/>
                  <a:gd name="T27" fmla="*/ 279 h 755"/>
                  <a:gd name="T28" fmla="*/ 145 w 1224"/>
                  <a:gd name="T29" fmla="*/ 134 h 755"/>
                  <a:gd name="T30" fmla="*/ 78 w 1224"/>
                  <a:gd name="T31" fmla="*/ 39 h 755"/>
                  <a:gd name="T32" fmla="*/ 0 w 1224"/>
                  <a:gd name="T33" fmla="*/ 0 h 7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24"/>
                  <a:gd name="T52" fmla="*/ 0 h 755"/>
                  <a:gd name="T53" fmla="*/ 1224 w 1224"/>
                  <a:gd name="T54" fmla="*/ 755 h 7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65" name="Freeform 175"/>
              <p:cNvSpPr>
                <a:spLocks/>
              </p:cNvSpPr>
              <p:nvPr/>
            </p:nvSpPr>
            <p:spPr bwMode="auto">
              <a:xfrm rot="355818" flipH="1">
                <a:off x="1385915" y="5317436"/>
                <a:ext cx="112219" cy="58169"/>
              </a:xfrm>
              <a:custGeom>
                <a:avLst/>
                <a:gdLst>
                  <a:gd name="T0" fmla="*/ 886 w 971"/>
                  <a:gd name="T1" fmla="*/ 33 h 550"/>
                  <a:gd name="T2" fmla="*/ 937 w 971"/>
                  <a:gd name="T3" fmla="*/ 70 h 550"/>
                  <a:gd name="T4" fmla="*/ 971 w 971"/>
                  <a:gd name="T5" fmla="*/ 130 h 550"/>
                  <a:gd name="T6" fmla="*/ 967 w 971"/>
                  <a:gd name="T7" fmla="*/ 218 h 550"/>
                  <a:gd name="T8" fmla="*/ 882 w 971"/>
                  <a:gd name="T9" fmla="*/ 261 h 550"/>
                  <a:gd name="T10" fmla="*/ 791 w 971"/>
                  <a:gd name="T11" fmla="*/ 294 h 550"/>
                  <a:gd name="T12" fmla="*/ 665 w 971"/>
                  <a:gd name="T13" fmla="*/ 382 h 550"/>
                  <a:gd name="T14" fmla="*/ 519 w 971"/>
                  <a:gd name="T15" fmla="*/ 522 h 550"/>
                  <a:gd name="T16" fmla="*/ 397 w 971"/>
                  <a:gd name="T17" fmla="*/ 542 h 550"/>
                  <a:gd name="T18" fmla="*/ 298 w 971"/>
                  <a:gd name="T19" fmla="*/ 550 h 550"/>
                  <a:gd name="T20" fmla="*/ 155 w 971"/>
                  <a:gd name="T21" fmla="*/ 522 h 550"/>
                  <a:gd name="T22" fmla="*/ 34 w 971"/>
                  <a:gd name="T23" fmla="*/ 459 h 550"/>
                  <a:gd name="T24" fmla="*/ 0 w 971"/>
                  <a:gd name="T25" fmla="*/ 393 h 550"/>
                  <a:gd name="T26" fmla="*/ 11 w 971"/>
                  <a:gd name="T27" fmla="*/ 315 h 550"/>
                  <a:gd name="T28" fmla="*/ 63 w 971"/>
                  <a:gd name="T29" fmla="*/ 210 h 550"/>
                  <a:gd name="T30" fmla="*/ 142 w 971"/>
                  <a:gd name="T31" fmla="*/ 147 h 550"/>
                  <a:gd name="T32" fmla="*/ 246 w 971"/>
                  <a:gd name="T33" fmla="*/ 89 h 550"/>
                  <a:gd name="T34" fmla="*/ 445 w 971"/>
                  <a:gd name="T35" fmla="*/ 21 h 550"/>
                  <a:gd name="T36" fmla="*/ 634 w 971"/>
                  <a:gd name="T37" fmla="*/ 0 h 550"/>
                  <a:gd name="T38" fmla="*/ 794 w 971"/>
                  <a:gd name="T39" fmla="*/ 13 h 550"/>
                  <a:gd name="T40" fmla="*/ 886 w 971"/>
                  <a:gd name="T41" fmla="*/ 33 h 5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71"/>
                  <a:gd name="T64" fmla="*/ 0 h 550"/>
                  <a:gd name="T65" fmla="*/ 971 w 971"/>
                  <a:gd name="T66" fmla="*/ 550 h 5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66" name="Freeform 176"/>
              <p:cNvSpPr>
                <a:spLocks/>
              </p:cNvSpPr>
              <p:nvPr/>
            </p:nvSpPr>
            <p:spPr bwMode="auto">
              <a:xfrm rot="355818">
                <a:off x="1380695" y="5337571"/>
                <a:ext cx="110915" cy="41389"/>
              </a:xfrm>
              <a:custGeom>
                <a:avLst/>
                <a:gdLst>
                  <a:gd name="T0" fmla="*/ 0 w 1432"/>
                  <a:gd name="T1" fmla="*/ 0 h 526"/>
                  <a:gd name="T2" fmla="*/ 56 w 1432"/>
                  <a:gd name="T3" fmla="*/ 118 h 526"/>
                  <a:gd name="T4" fmla="*/ 319 w 1432"/>
                  <a:gd name="T5" fmla="*/ 302 h 526"/>
                  <a:gd name="T6" fmla="*/ 604 w 1432"/>
                  <a:gd name="T7" fmla="*/ 448 h 526"/>
                  <a:gd name="T8" fmla="*/ 867 w 1432"/>
                  <a:gd name="T9" fmla="*/ 526 h 526"/>
                  <a:gd name="T10" fmla="*/ 1091 w 1432"/>
                  <a:gd name="T11" fmla="*/ 504 h 526"/>
                  <a:gd name="T12" fmla="*/ 1270 w 1432"/>
                  <a:gd name="T13" fmla="*/ 448 h 526"/>
                  <a:gd name="T14" fmla="*/ 1432 w 1432"/>
                  <a:gd name="T15" fmla="*/ 353 h 526"/>
                  <a:gd name="T16" fmla="*/ 1253 w 1432"/>
                  <a:gd name="T17" fmla="*/ 431 h 526"/>
                  <a:gd name="T18" fmla="*/ 1108 w 1432"/>
                  <a:gd name="T19" fmla="*/ 470 h 526"/>
                  <a:gd name="T20" fmla="*/ 951 w 1432"/>
                  <a:gd name="T21" fmla="*/ 470 h 526"/>
                  <a:gd name="T22" fmla="*/ 789 w 1432"/>
                  <a:gd name="T23" fmla="*/ 453 h 526"/>
                  <a:gd name="T24" fmla="*/ 699 w 1432"/>
                  <a:gd name="T25" fmla="*/ 420 h 526"/>
                  <a:gd name="T26" fmla="*/ 560 w 1432"/>
                  <a:gd name="T27" fmla="*/ 330 h 526"/>
                  <a:gd name="T28" fmla="*/ 437 w 1432"/>
                  <a:gd name="T29" fmla="*/ 213 h 526"/>
                  <a:gd name="T30" fmla="*/ 274 w 1432"/>
                  <a:gd name="T31" fmla="*/ 129 h 526"/>
                  <a:gd name="T32" fmla="*/ 140 w 1432"/>
                  <a:gd name="T33" fmla="*/ 73 h 526"/>
                  <a:gd name="T34" fmla="*/ 0 w 1432"/>
                  <a:gd name="T35" fmla="*/ 0 h 5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32"/>
                  <a:gd name="T55" fmla="*/ 0 h 526"/>
                  <a:gd name="T56" fmla="*/ 1432 w 1432"/>
                  <a:gd name="T57" fmla="*/ 526 h 5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67" name="Freeform 177"/>
              <p:cNvSpPr>
                <a:spLocks/>
              </p:cNvSpPr>
              <p:nvPr/>
            </p:nvSpPr>
            <p:spPr bwMode="auto">
              <a:xfrm rot="355818" flipH="1">
                <a:off x="1408098" y="5314079"/>
                <a:ext cx="26098" cy="27966"/>
              </a:xfrm>
              <a:custGeom>
                <a:avLst/>
                <a:gdLst>
                  <a:gd name="T0" fmla="*/ 229 w 229"/>
                  <a:gd name="T1" fmla="*/ 261 h 261"/>
                  <a:gd name="T2" fmla="*/ 115 w 229"/>
                  <a:gd name="T3" fmla="*/ 57 h 261"/>
                  <a:gd name="T4" fmla="*/ 0 w 229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229"/>
                  <a:gd name="T10" fmla="*/ 0 h 261"/>
                  <a:gd name="T11" fmla="*/ 229 w 229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68" name="Freeform 178"/>
              <p:cNvSpPr>
                <a:spLocks/>
              </p:cNvSpPr>
              <p:nvPr/>
            </p:nvSpPr>
            <p:spPr bwMode="auto">
              <a:xfrm rot="355818">
                <a:off x="1396354" y="5312961"/>
                <a:ext cx="35232" cy="5593"/>
              </a:xfrm>
              <a:custGeom>
                <a:avLst/>
                <a:gdLst>
                  <a:gd name="T0" fmla="*/ 0 w 560"/>
                  <a:gd name="T1" fmla="*/ 79 h 79"/>
                  <a:gd name="T2" fmla="*/ 246 w 560"/>
                  <a:gd name="T3" fmla="*/ 26 h 79"/>
                  <a:gd name="T4" fmla="*/ 408 w 560"/>
                  <a:gd name="T5" fmla="*/ 0 h 79"/>
                  <a:gd name="T6" fmla="*/ 560 w 560"/>
                  <a:gd name="T7" fmla="*/ 26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"/>
                  <a:gd name="T13" fmla="*/ 0 h 79"/>
                  <a:gd name="T14" fmla="*/ 560 w 560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69" name="Oval 179"/>
              <p:cNvSpPr>
                <a:spLocks noChangeArrowheads="1"/>
              </p:cNvSpPr>
              <p:nvPr/>
            </p:nvSpPr>
            <p:spPr bwMode="auto">
              <a:xfrm rot="21219751">
                <a:off x="1412012" y="5310724"/>
                <a:ext cx="15659" cy="671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0" name="Freeform 180"/>
              <p:cNvSpPr>
                <a:spLocks/>
              </p:cNvSpPr>
              <p:nvPr/>
            </p:nvSpPr>
            <p:spPr bwMode="auto">
              <a:xfrm rot="355818">
                <a:off x="1388524" y="5315198"/>
                <a:ext cx="30013" cy="23491"/>
              </a:xfrm>
              <a:custGeom>
                <a:avLst/>
                <a:gdLst>
                  <a:gd name="T0" fmla="*/ 98 w 482"/>
                  <a:gd name="T1" fmla="*/ 36 h 367"/>
                  <a:gd name="T2" fmla="*/ 320 w 482"/>
                  <a:gd name="T3" fmla="*/ 0 h 367"/>
                  <a:gd name="T4" fmla="*/ 367 w 482"/>
                  <a:gd name="T5" fmla="*/ 26 h 367"/>
                  <a:gd name="T6" fmla="*/ 445 w 482"/>
                  <a:gd name="T7" fmla="*/ 26 h 367"/>
                  <a:gd name="T8" fmla="*/ 482 w 482"/>
                  <a:gd name="T9" fmla="*/ 42 h 367"/>
                  <a:gd name="T10" fmla="*/ 278 w 482"/>
                  <a:gd name="T11" fmla="*/ 367 h 367"/>
                  <a:gd name="T12" fmla="*/ 5 w 482"/>
                  <a:gd name="T13" fmla="*/ 262 h 367"/>
                  <a:gd name="T14" fmla="*/ 0 w 482"/>
                  <a:gd name="T15" fmla="*/ 157 h 367"/>
                  <a:gd name="T16" fmla="*/ 42 w 482"/>
                  <a:gd name="T17" fmla="*/ 74 h 367"/>
                  <a:gd name="T18" fmla="*/ 98 w 482"/>
                  <a:gd name="T19" fmla="*/ 36 h 3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2"/>
                  <a:gd name="T31" fmla="*/ 0 h 367"/>
                  <a:gd name="T32" fmla="*/ 482 w 482"/>
                  <a:gd name="T33" fmla="*/ 367 h 3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1" name="Freeform 182"/>
              <p:cNvSpPr>
                <a:spLocks/>
              </p:cNvSpPr>
              <p:nvPr/>
            </p:nvSpPr>
            <p:spPr bwMode="auto">
              <a:xfrm flipH="1">
                <a:off x="995757" y="5302335"/>
                <a:ext cx="151843" cy="212539"/>
              </a:xfrm>
              <a:custGeom>
                <a:avLst/>
                <a:gdLst>
                  <a:gd name="T0" fmla="*/ 933 w 933"/>
                  <a:gd name="T1" fmla="*/ 135 h 352"/>
                  <a:gd name="T2" fmla="*/ 932 w 933"/>
                  <a:gd name="T3" fmla="*/ 171 h 352"/>
                  <a:gd name="T4" fmla="*/ 762 w 933"/>
                  <a:gd name="T5" fmla="*/ 352 h 352"/>
                  <a:gd name="T6" fmla="*/ 4 w 933"/>
                  <a:gd name="T7" fmla="*/ 195 h 352"/>
                  <a:gd name="T8" fmla="*/ 0 w 933"/>
                  <a:gd name="T9" fmla="*/ 148 h 352"/>
                  <a:gd name="T10" fmla="*/ 244 w 933"/>
                  <a:gd name="T11" fmla="*/ 0 h 352"/>
                  <a:gd name="T12" fmla="*/ 933 w 933"/>
                  <a:gd name="T13" fmla="*/ 135 h 3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3"/>
                  <a:gd name="T22" fmla="*/ 0 h 352"/>
                  <a:gd name="T23" fmla="*/ 933 w 933"/>
                  <a:gd name="T24" fmla="*/ 352 h 3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3F3F3"/>
                  </a:gs>
                </a:gsLst>
                <a:lin ang="0" scaled="1"/>
              </a:gradFill>
              <a:ln w="63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2" name="Freeform 183"/>
              <p:cNvSpPr>
                <a:spLocks/>
              </p:cNvSpPr>
              <p:nvPr/>
            </p:nvSpPr>
            <p:spPr bwMode="auto">
              <a:xfrm flipH="1">
                <a:off x="1010110" y="5292268"/>
                <a:ext cx="151843" cy="212539"/>
              </a:xfrm>
              <a:custGeom>
                <a:avLst/>
                <a:gdLst>
                  <a:gd name="T0" fmla="*/ 895 w 895"/>
                  <a:gd name="T1" fmla="*/ 133 h 294"/>
                  <a:gd name="T2" fmla="*/ 232 w 895"/>
                  <a:gd name="T3" fmla="*/ 0 h 294"/>
                  <a:gd name="T4" fmla="*/ 0 w 895"/>
                  <a:gd name="T5" fmla="*/ 143 h 294"/>
                  <a:gd name="T6" fmla="*/ 739 w 895"/>
                  <a:gd name="T7" fmla="*/ 294 h 294"/>
                  <a:gd name="T8" fmla="*/ 895 w 895"/>
                  <a:gd name="T9" fmla="*/ 133 h 2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5"/>
                  <a:gd name="T16" fmla="*/ 0 h 294"/>
                  <a:gd name="T17" fmla="*/ 895 w 895"/>
                  <a:gd name="T18" fmla="*/ 294 h 2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3" name="Freeform 184"/>
              <p:cNvSpPr>
                <a:spLocks/>
              </p:cNvSpPr>
              <p:nvPr/>
            </p:nvSpPr>
            <p:spPr bwMode="auto">
              <a:xfrm flipH="1">
                <a:off x="1027074" y="5336452"/>
                <a:ext cx="283158" cy="59288"/>
              </a:xfrm>
              <a:custGeom>
                <a:avLst/>
                <a:gdLst>
                  <a:gd name="T0" fmla="*/ 0 w 531"/>
                  <a:gd name="T1" fmla="*/ 15 h 118"/>
                  <a:gd name="T2" fmla="*/ 508 w 531"/>
                  <a:gd name="T3" fmla="*/ 118 h 118"/>
                  <a:gd name="T4" fmla="*/ 531 w 531"/>
                  <a:gd name="T5" fmla="*/ 103 h 118"/>
                  <a:gd name="T6" fmla="*/ 23 w 531"/>
                  <a:gd name="T7" fmla="*/ 0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1"/>
                  <a:gd name="T13" fmla="*/ 0 h 118"/>
                  <a:gd name="T14" fmla="*/ 531 w 531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4" name="Freeform 185"/>
              <p:cNvSpPr>
                <a:spLocks/>
              </p:cNvSpPr>
              <p:nvPr/>
            </p:nvSpPr>
            <p:spPr bwMode="auto">
              <a:xfrm flipH="1">
                <a:off x="1098842" y="5352113"/>
                <a:ext cx="292292" cy="79424"/>
              </a:xfrm>
              <a:custGeom>
                <a:avLst/>
                <a:gdLst>
                  <a:gd name="T0" fmla="*/ 0 w 548"/>
                  <a:gd name="T1" fmla="*/ 74 h 159"/>
                  <a:gd name="T2" fmla="*/ 31 w 548"/>
                  <a:gd name="T3" fmla="*/ 78 h 159"/>
                  <a:gd name="T4" fmla="*/ 57 w 548"/>
                  <a:gd name="T5" fmla="*/ 66 h 159"/>
                  <a:gd name="T6" fmla="*/ 76 w 548"/>
                  <a:gd name="T7" fmla="*/ 71 h 159"/>
                  <a:gd name="T8" fmla="*/ 58 w 548"/>
                  <a:gd name="T9" fmla="*/ 81 h 159"/>
                  <a:gd name="T10" fmla="*/ 451 w 548"/>
                  <a:gd name="T11" fmla="*/ 159 h 159"/>
                  <a:gd name="T12" fmla="*/ 548 w 548"/>
                  <a:gd name="T13" fmla="*/ 84 h 159"/>
                  <a:gd name="T14" fmla="*/ 130 w 548"/>
                  <a:gd name="T15" fmla="*/ 0 h 15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8"/>
                  <a:gd name="T25" fmla="*/ 0 h 159"/>
                  <a:gd name="T26" fmla="*/ 548 w 548"/>
                  <a:gd name="T27" fmla="*/ 159 h 15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5" name="Freeform 186"/>
              <p:cNvSpPr>
                <a:spLocks/>
              </p:cNvSpPr>
              <p:nvPr/>
            </p:nvSpPr>
            <p:spPr bwMode="auto">
              <a:xfrm flipH="1">
                <a:off x="1044037" y="5396859"/>
                <a:ext cx="74378" cy="34678"/>
              </a:xfrm>
              <a:custGeom>
                <a:avLst/>
                <a:gdLst>
                  <a:gd name="T0" fmla="*/ 73 w 140"/>
                  <a:gd name="T1" fmla="*/ 0 h 70"/>
                  <a:gd name="T2" fmla="*/ 140 w 140"/>
                  <a:gd name="T3" fmla="*/ 11 h 70"/>
                  <a:gd name="T4" fmla="*/ 75 w 140"/>
                  <a:gd name="T5" fmla="*/ 70 h 70"/>
                  <a:gd name="T6" fmla="*/ 0 w 140"/>
                  <a:gd name="T7" fmla="*/ 56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70"/>
                  <a:gd name="T14" fmla="*/ 140 w 14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6" name="Freeform 187"/>
              <p:cNvSpPr>
                <a:spLocks/>
              </p:cNvSpPr>
              <p:nvPr/>
            </p:nvSpPr>
            <p:spPr bwMode="auto">
              <a:xfrm flipH="1">
                <a:off x="990537" y="5404690"/>
                <a:ext cx="88732" cy="50339"/>
              </a:xfrm>
              <a:custGeom>
                <a:avLst/>
                <a:gdLst>
                  <a:gd name="T0" fmla="*/ 87 w 167"/>
                  <a:gd name="T1" fmla="*/ 0 h 101"/>
                  <a:gd name="T2" fmla="*/ 167 w 167"/>
                  <a:gd name="T3" fmla="*/ 15 h 101"/>
                  <a:gd name="T4" fmla="*/ 81 w 167"/>
                  <a:gd name="T5" fmla="*/ 101 h 101"/>
                  <a:gd name="T6" fmla="*/ 0 w 167"/>
                  <a:gd name="T7" fmla="*/ 83 h 1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7"/>
                  <a:gd name="T13" fmla="*/ 0 h 101"/>
                  <a:gd name="T14" fmla="*/ 167 w 167"/>
                  <a:gd name="T15" fmla="*/ 101 h 1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7" name="Freeform 189"/>
              <p:cNvSpPr>
                <a:spLocks noChangeAspect="1"/>
              </p:cNvSpPr>
              <p:nvPr/>
            </p:nvSpPr>
            <p:spPr bwMode="auto">
              <a:xfrm>
                <a:off x="809159" y="5121673"/>
                <a:ext cx="118744" cy="24945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8" name="Freeform 190"/>
              <p:cNvSpPr>
                <a:spLocks noChangeAspect="1"/>
              </p:cNvSpPr>
              <p:nvPr/>
            </p:nvSpPr>
            <p:spPr bwMode="auto">
              <a:xfrm>
                <a:off x="811769" y="5080284"/>
                <a:ext cx="508902" cy="203593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9" name="Freeform 191"/>
              <p:cNvSpPr>
                <a:spLocks/>
              </p:cNvSpPr>
              <p:nvPr/>
            </p:nvSpPr>
            <p:spPr bwMode="auto">
              <a:xfrm>
                <a:off x="922684" y="5217876"/>
                <a:ext cx="392768" cy="151017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0" name="Freeform 192"/>
              <p:cNvSpPr>
                <a:spLocks/>
              </p:cNvSpPr>
              <p:nvPr/>
            </p:nvSpPr>
            <p:spPr bwMode="auto">
              <a:xfrm>
                <a:off x="938342" y="5308487"/>
                <a:ext cx="118743" cy="42508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1" name="Oval 193"/>
              <p:cNvSpPr>
                <a:spLocks noChangeArrowheads="1"/>
              </p:cNvSpPr>
              <p:nvPr/>
            </p:nvSpPr>
            <p:spPr bwMode="auto">
              <a:xfrm>
                <a:off x="1036208" y="5314079"/>
                <a:ext cx="13049" cy="1454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2" name="Line 194"/>
              <p:cNvSpPr>
                <a:spLocks noChangeShapeType="1"/>
              </p:cNvSpPr>
              <p:nvPr/>
            </p:nvSpPr>
            <p:spPr bwMode="auto">
              <a:xfrm flipH="1">
                <a:off x="1218890" y="5250317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3" name="Line 195"/>
              <p:cNvSpPr>
                <a:spLocks noChangeShapeType="1"/>
              </p:cNvSpPr>
              <p:nvPr/>
            </p:nvSpPr>
            <p:spPr bwMode="auto">
              <a:xfrm flipH="1">
                <a:off x="1209757" y="5251435"/>
                <a:ext cx="1304" cy="5705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4" name="Line 196"/>
              <p:cNvSpPr>
                <a:spLocks noChangeShapeType="1"/>
              </p:cNvSpPr>
              <p:nvPr/>
            </p:nvSpPr>
            <p:spPr bwMode="auto">
              <a:xfrm flipH="1">
                <a:off x="1229329" y="5249198"/>
                <a:ext cx="3915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5" name="Line 197"/>
              <p:cNvSpPr>
                <a:spLocks noChangeShapeType="1"/>
              </p:cNvSpPr>
              <p:nvPr/>
            </p:nvSpPr>
            <p:spPr bwMode="auto">
              <a:xfrm flipH="1">
                <a:off x="1238464" y="5248080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6" name="Line 198"/>
              <p:cNvSpPr>
                <a:spLocks noChangeShapeType="1"/>
              </p:cNvSpPr>
              <p:nvPr/>
            </p:nvSpPr>
            <p:spPr bwMode="auto">
              <a:xfrm flipH="1">
                <a:off x="1246293" y="5246961"/>
                <a:ext cx="522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7" name="Line 199"/>
              <p:cNvSpPr>
                <a:spLocks noChangeShapeType="1"/>
              </p:cNvSpPr>
              <p:nvPr/>
            </p:nvSpPr>
            <p:spPr bwMode="auto">
              <a:xfrm flipH="1">
                <a:off x="1255427" y="5244724"/>
                <a:ext cx="5220" cy="54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8" name="Line 200"/>
              <p:cNvSpPr>
                <a:spLocks noChangeShapeType="1"/>
              </p:cNvSpPr>
              <p:nvPr/>
            </p:nvSpPr>
            <p:spPr bwMode="auto">
              <a:xfrm flipH="1">
                <a:off x="1264561" y="5244724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9" name="Line 201"/>
              <p:cNvSpPr>
                <a:spLocks noChangeShapeType="1"/>
              </p:cNvSpPr>
              <p:nvPr/>
            </p:nvSpPr>
            <p:spPr bwMode="auto">
              <a:xfrm flipH="1">
                <a:off x="1272391" y="5240249"/>
                <a:ext cx="1304" cy="5593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90" name="Line 202"/>
              <p:cNvSpPr>
                <a:spLocks noChangeShapeType="1"/>
              </p:cNvSpPr>
              <p:nvPr/>
            </p:nvSpPr>
            <p:spPr bwMode="auto">
              <a:xfrm flipH="1">
                <a:off x="1280220" y="5240249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91" name="Line 203"/>
              <p:cNvSpPr>
                <a:spLocks noChangeShapeType="1"/>
              </p:cNvSpPr>
              <p:nvPr/>
            </p:nvSpPr>
            <p:spPr bwMode="auto">
              <a:xfrm flipH="1">
                <a:off x="1289354" y="5239131"/>
                <a:ext cx="1305" cy="5481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92" name="Line 204"/>
              <p:cNvSpPr>
                <a:spLocks noChangeShapeType="1"/>
              </p:cNvSpPr>
              <p:nvPr/>
            </p:nvSpPr>
            <p:spPr bwMode="auto">
              <a:xfrm flipH="1">
                <a:off x="1298488" y="5238012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93" name="Freeform 205"/>
              <p:cNvSpPr>
                <a:spLocks/>
              </p:cNvSpPr>
              <p:nvPr/>
            </p:nvSpPr>
            <p:spPr bwMode="auto">
              <a:xfrm>
                <a:off x="1092318" y="5272690"/>
                <a:ext cx="65244" cy="43627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94" name="Line 206"/>
              <p:cNvSpPr>
                <a:spLocks noChangeShapeType="1"/>
              </p:cNvSpPr>
              <p:nvPr/>
            </p:nvSpPr>
            <p:spPr bwMode="auto">
              <a:xfrm flipH="1">
                <a:off x="1101451" y="5297300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95" name="Line 207"/>
              <p:cNvSpPr>
                <a:spLocks noChangeShapeType="1"/>
              </p:cNvSpPr>
              <p:nvPr/>
            </p:nvSpPr>
            <p:spPr bwMode="auto">
              <a:xfrm flipH="1">
                <a:off x="1152342" y="5287232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96" name="Line 208"/>
              <p:cNvSpPr>
                <a:spLocks noChangeShapeType="1"/>
              </p:cNvSpPr>
              <p:nvPr/>
            </p:nvSpPr>
            <p:spPr bwMode="auto">
              <a:xfrm flipH="1">
                <a:off x="1145817" y="5293944"/>
                <a:ext cx="0" cy="1006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97" name="Line 209"/>
              <p:cNvSpPr>
                <a:spLocks noChangeShapeType="1"/>
              </p:cNvSpPr>
              <p:nvPr/>
            </p:nvSpPr>
            <p:spPr bwMode="auto">
              <a:xfrm flipH="1">
                <a:off x="1109281" y="5302893"/>
                <a:ext cx="0" cy="894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98" name="Line 210"/>
              <p:cNvSpPr>
                <a:spLocks noChangeShapeType="1"/>
              </p:cNvSpPr>
              <p:nvPr/>
            </p:nvSpPr>
            <p:spPr bwMode="auto">
              <a:xfrm flipV="1">
                <a:off x="1117110" y="5304012"/>
                <a:ext cx="20878" cy="4475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99" name="Freeform 211"/>
              <p:cNvSpPr>
                <a:spLocks/>
              </p:cNvSpPr>
              <p:nvPr/>
            </p:nvSpPr>
            <p:spPr bwMode="auto">
              <a:xfrm>
                <a:off x="957915" y="5282757"/>
                <a:ext cx="82208" cy="25729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00" name="Line 212"/>
              <p:cNvSpPr>
                <a:spLocks noChangeShapeType="1"/>
              </p:cNvSpPr>
              <p:nvPr/>
            </p:nvSpPr>
            <p:spPr bwMode="auto">
              <a:xfrm flipV="1">
                <a:off x="951391" y="5287232"/>
                <a:ext cx="92646" cy="15661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grpSp>
            <p:nvGrpSpPr>
              <p:cNvPr id="101" name="Group 150"/>
              <p:cNvGrpSpPr>
                <a:grpSpLocks/>
              </p:cNvGrpSpPr>
              <p:nvPr/>
            </p:nvGrpSpPr>
            <p:grpSpPr bwMode="auto">
              <a:xfrm>
                <a:off x="862659" y="4854318"/>
                <a:ext cx="270109" cy="260643"/>
                <a:chOff x="685" y="3115"/>
                <a:chExt cx="207" cy="233"/>
              </a:xfrm>
            </p:grpSpPr>
            <p:sp>
              <p:nvSpPr>
                <p:cNvPr id="114" name="Freeform 215"/>
                <p:cNvSpPr>
                  <a:spLocks/>
                </p:cNvSpPr>
                <p:nvPr/>
              </p:nvSpPr>
              <p:spPr bwMode="auto">
                <a:xfrm flipH="1">
                  <a:off x="686" y="3115"/>
                  <a:ext cx="206" cy="30"/>
                </a:xfrm>
                <a:custGeom>
                  <a:avLst/>
                  <a:gdLst>
                    <a:gd name="T0" fmla="*/ 1205 w 1205"/>
                    <a:gd name="T1" fmla="*/ 151 h 178"/>
                    <a:gd name="T2" fmla="*/ 964 w 1205"/>
                    <a:gd name="T3" fmla="*/ 178 h 178"/>
                    <a:gd name="T4" fmla="*/ 0 w 1205"/>
                    <a:gd name="T5" fmla="*/ 0 h 178"/>
                    <a:gd name="T6" fmla="*/ 1205 w 1205"/>
                    <a:gd name="T7" fmla="*/ 151 h 17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05"/>
                    <a:gd name="T13" fmla="*/ 0 h 178"/>
                    <a:gd name="T14" fmla="*/ 1205 w 1205"/>
                    <a:gd name="T15" fmla="*/ 178 h 17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ko-KR" altLang="en-US" sz="1600" b="0" kern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115" name="Freeform 216"/>
                <p:cNvSpPr>
                  <a:spLocks/>
                </p:cNvSpPr>
                <p:nvPr/>
              </p:nvSpPr>
              <p:spPr bwMode="auto">
                <a:xfrm flipH="1">
                  <a:off x="685" y="3141"/>
                  <a:ext cx="69" cy="207"/>
                </a:xfrm>
                <a:custGeom>
                  <a:avLst/>
                  <a:gdLst>
                    <a:gd name="T0" fmla="*/ 405 w 405"/>
                    <a:gd name="T1" fmla="*/ 0 h 1241"/>
                    <a:gd name="T2" fmla="*/ 389 w 405"/>
                    <a:gd name="T3" fmla="*/ 1000 h 1241"/>
                    <a:gd name="T4" fmla="*/ 133 w 405"/>
                    <a:gd name="T5" fmla="*/ 1241 h 1241"/>
                    <a:gd name="T6" fmla="*/ 0 w 405"/>
                    <a:gd name="T7" fmla="*/ 13 h 1241"/>
                    <a:gd name="T8" fmla="*/ 189 w 405"/>
                    <a:gd name="T9" fmla="*/ 24 h 1241"/>
                    <a:gd name="T10" fmla="*/ 405 w 405"/>
                    <a:gd name="T11" fmla="*/ 0 h 12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05"/>
                    <a:gd name="T19" fmla="*/ 0 h 1241"/>
                    <a:gd name="T20" fmla="*/ 405 w 405"/>
                    <a:gd name="T21" fmla="*/ 1241 h 12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CCCCC"/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ko-KR" altLang="en-US" sz="1600" b="0" kern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02" name="Oval 217"/>
              <p:cNvSpPr>
                <a:spLocks noChangeArrowheads="1"/>
              </p:cNvSpPr>
              <p:nvPr/>
            </p:nvSpPr>
            <p:spPr bwMode="auto">
              <a:xfrm>
                <a:off x="931817" y="5135097"/>
                <a:ext cx="245317" cy="66000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03" name="Oval 218"/>
              <p:cNvSpPr>
                <a:spLocks noChangeArrowheads="1"/>
              </p:cNvSpPr>
              <p:nvPr/>
            </p:nvSpPr>
            <p:spPr bwMode="auto">
              <a:xfrm>
                <a:off x="931817" y="5130622"/>
                <a:ext cx="245317" cy="648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04" name="Freeform 219"/>
              <p:cNvSpPr>
                <a:spLocks/>
              </p:cNvSpPr>
              <p:nvPr/>
            </p:nvSpPr>
            <p:spPr bwMode="auto">
              <a:xfrm flipH="1">
                <a:off x="916159" y="4815165"/>
                <a:ext cx="358842" cy="360203"/>
              </a:xfrm>
              <a:custGeom>
                <a:avLst/>
                <a:gdLst>
                  <a:gd name="T0" fmla="*/ 1602 w 1602"/>
                  <a:gd name="T1" fmla="*/ 204 h 1734"/>
                  <a:gd name="T2" fmla="*/ 5 w 1602"/>
                  <a:gd name="T3" fmla="*/ 0 h 1734"/>
                  <a:gd name="T4" fmla="*/ 0 w 1602"/>
                  <a:gd name="T5" fmla="*/ 1488 h 1734"/>
                  <a:gd name="T6" fmla="*/ 1597 w 1602"/>
                  <a:gd name="T7" fmla="*/ 1734 h 1734"/>
                  <a:gd name="T8" fmla="*/ 1602 w 1602"/>
                  <a:gd name="T9" fmla="*/ 204 h 17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2"/>
                  <a:gd name="T16" fmla="*/ 0 h 1734"/>
                  <a:gd name="T17" fmla="*/ 1602 w 1602"/>
                  <a:gd name="T18" fmla="*/ 1734 h 17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05" name="Freeform 220"/>
              <p:cNvSpPr>
                <a:spLocks/>
              </p:cNvSpPr>
              <p:nvPr/>
            </p:nvSpPr>
            <p:spPr bwMode="auto">
              <a:xfrm flipH="1">
                <a:off x="964440" y="5107131"/>
                <a:ext cx="294902" cy="68237"/>
              </a:xfrm>
              <a:custGeom>
                <a:avLst/>
                <a:gdLst>
                  <a:gd name="T0" fmla="*/ 1327 w 1330"/>
                  <a:gd name="T1" fmla="*/ 200 h 330"/>
                  <a:gd name="T2" fmla="*/ 0 w 1330"/>
                  <a:gd name="T3" fmla="*/ 0 h 330"/>
                  <a:gd name="T4" fmla="*/ 0 w 1330"/>
                  <a:gd name="T5" fmla="*/ 115 h 330"/>
                  <a:gd name="T6" fmla="*/ 1330 w 1330"/>
                  <a:gd name="T7" fmla="*/ 330 h 330"/>
                  <a:gd name="T8" fmla="*/ 1327 w 1330"/>
                  <a:gd name="T9" fmla="*/ 200 h 3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30"/>
                  <a:gd name="T16" fmla="*/ 0 h 330"/>
                  <a:gd name="T17" fmla="*/ 1330 w 1330"/>
                  <a:gd name="T18" fmla="*/ 330 h 3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06" name="Freeform 221"/>
              <p:cNvSpPr>
                <a:spLocks/>
              </p:cNvSpPr>
              <p:nvPr/>
            </p:nvSpPr>
            <p:spPr bwMode="auto">
              <a:xfrm flipH="1">
                <a:off x="905720" y="4856555"/>
                <a:ext cx="13049" cy="318812"/>
              </a:xfrm>
              <a:custGeom>
                <a:avLst/>
                <a:gdLst>
                  <a:gd name="T0" fmla="*/ 4 w 56"/>
                  <a:gd name="T1" fmla="*/ 16 h 1536"/>
                  <a:gd name="T2" fmla="*/ 56 w 56"/>
                  <a:gd name="T3" fmla="*/ 0 h 1536"/>
                  <a:gd name="T4" fmla="*/ 46 w 56"/>
                  <a:gd name="T5" fmla="*/ 1513 h 1536"/>
                  <a:gd name="T6" fmla="*/ 0 w 56"/>
                  <a:gd name="T7" fmla="*/ 1536 h 1536"/>
                  <a:gd name="T8" fmla="*/ 4 w 56"/>
                  <a:gd name="T9" fmla="*/ 16 h 1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1536"/>
                  <a:gd name="T17" fmla="*/ 56 w 56"/>
                  <a:gd name="T18" fmla="*/ 1536 h 1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07" name="Oval 222"/>
              <p:cNvSpPr>
                <a:spLocks noChangeArrowheads="1"/>
              </p:cNvSpPr>
              <p:nvPr/>
            </p:nvSpPr>
            <p:spPr bwMode="auto">
              <a:xfrm>
                <a:off x="1233244" y="5112724"/>
                <a:ext cx="10439" cy="19017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08" name="Oval 223"/>
              <p:cNvSpPr>
                <a:spLocks noChangeArrowheads="1"/>
              </p:cNvSpPr>
              <p:nvPr/>
            </p:nvSpPr>
            <p:spPr bwMode="auto">
              <a:xfrm>
                <a:off x="1213671" y="5117199"/>
                <a:ext cx="9135" cy="1566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09" name="Oval 224"/>
              <p:cNvSpPr>
                <a:spLocks noChangeArrowheads="1"/>
              </p:cNvSpPr>
              <p:nvPr/>
            </p:nvSpPr>
            <p:spPr bwMode="auto">
              <a:xfrm>
                <a:off x="1145817" y="5131741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10" name="Oval 225"/>
              <p:cNvSpPr>
                <a:spLocks noChangeArrowheads="1"/>
              </p:cNvSpPr>
              <p:nvPr/>
            </p:nvSpPr>
            <p:spPr bwMode="auto">
              <a:xfrm>
                <a:off x="1124939" y="5135097"/>
                <a:ext cx="10439" cy="1230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11" name="Oval 226"/>
              <p:cNvSpPr>
                <a:spLocks noChangeArrowheads="1"/>
              </p:cNvSpPr>
              <p:nvPr/>
            </p:nvSpPr>
            <p:spPr bwMode="auto">
              <a:xfrm>
                <a:off x="1101451" y="5138453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12" name="Freeform 227"/>
              <p:cNvSpPr>
                <a:spLocks/>
              </p:cNvSpPr>
              <p:nvPr/>
            </p:nvSpPr>
            <p:spPr bwMode="auto">
              <a:xfrm flipH="1">
                <a:off x="950525" y="4841172"/>
                <a:ext cx="297512" cy="283017"/>
              </a:xfrm>
              <a:custGeom>
                <a:avLst/>
                <a:gdLst>
                  <a:gd name="T0" fmla="*/ 1330 w 1345"/>
                  <a:gd name="T1" fmla="*/ 167 h 1366"/>
                  <a:gd name="T2" fmla="*/ 0 w 1345"/>
                  <a:gd name="T3" fmla="*/ 0 h 1366"/>
                  <a:gd name="T4" fmla="*/ 0 w 1345"/>
                  <a:gd name="T5" fmla="*/ 1157 h 1366"/>
                  <a:gd name="T6" fmla="*/ 1345 w 1345"/>
                  <a:gd name="T7" fmla="*/ 1366 h 1366"/>
                  <a:gd name="T8" fmla="*/ 1330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13" name="Freeform 228"/>
              <p:cNvSpPr>
                <a:spLocks/>
              </p:cNvSpPr>
              <p:nvPr/>
            </p:nvSpPr>
            <p:spPr bwMode="auto">
              <a:xfrm flipH="1">
                <a:off x="905720" y="4814047"/>
                <a:ext cx="367975" cy="44746"/>
              </a:xfrm>
              <a:custGeom>
                <a:avLst/>
                <a:gdLst>
                  <a:gd name="T0" fmla="*/ 0 w 1660"/>
                  <a:gd name="T1" fmla="*/ 10 h 214"/>
                  <a:gd name="T2" fmla="*/ 68 w 1660"/>
                  <a:gd name="T3" fmla="*/ 0 h 214"/>
                  <a:gd name="T4" fmla="*/ 1660 w 1660"/>
                  <a:gd name="T5" fmla="*/ 199 h 214"/>
                  <a:gd name="T6" fmla="*/ 1613 w 1660"/>
                  <a:gd name="T7" fmla="*/ 214 h 214"/>
                  <a:gd name="T8" fmla="*/ 0 w 1660"/>
                  <a:gd name="T9" fmla="*/ 10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60"/>
                  <a:gd name="T16" fmla="*/ 0 h 214"/>
                  <a:gd name="T17" fmla="*/ 1660 w 1660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116" name="TextBox 115"/>
            <p:cNvSpPr txBox="1"/>
            <p:nvPr/>
          </p:nvSpPr>
          <p:spPr>
            <a:xfrm>
              <a:off x="1796652" y="4624740"/>
              <a:ext cx="389851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7" name="그룹 116"/>
            <p:cNvGrpSpPr/>
            <p:nvPr/>
          </p:nvGrpSpPr>
          <p:grpSpPr>
            <a:xfrm>
              <a:off x="2471934" y="4603041"/>
              <a:ext cx="688994" cy="764987"/>
              <a:chOff x="809159" y="4814047"/>
              <a:chExt cx="688975" cy="700827"/>
            </a:xfrm>
          </p:grpSpPr>
          <p:sp>
            <p:nvSpPr>
              <p:cNvPr id="118" name="Freeform 174"/>
              <p:cNvSpPr>
                <a:spLocks/>
              </p:cNvSpPr>
              <p:nvPr/>
            </p:nvSpPr>
            <p:spPr bwMode="auto">
              <a:xfrm rot="355818">
                <a:off x="1336329" y="5283876"/>
                <a:ext cx="61330" cy="36915"/>
              </a:xfrm>
              <a:custGeom>
                <a:avLst/>
                <a:gdLst>
                  <a:gd name="T0" fmla="*/ 1224 w 1224"/>
                  <a:gd name="T1" fmla="*/ 755 h 755"/>
                  <a:gd name="T2" fmla="*/ 1112 w 1224"/>
                  <a:gd name="T3" fmla="*/ 716 h 755"/>
                  <a:gd name="T4" fmla="*/ 1051 w 1224"/>
                  <a:gd name="T5" fmla="*/ 693 h 755"/>
                  <a:gd name="T6" fmla="*/ 1006 w 1224"/>
                  <a:gd name="T7" fmla="*/ 671 h 755"/>
                  <a:gd name="T8" fmla="*/ 984 w 1224"/>
                  <a:gd name="T9" fmla="*/ 660 h 755"/>
                  <a:gd name="T10" fmla="*/ 939 w 1224"/>
                  <a:gd name="T11" fmla="*/ 626 h 755"/>
                  <a:gd name="T12" fmla="*/ 894 w 1224"/>
                  <a:gd name="T13" fmla="*/ 548 h 755"/>
                  <a:gd name="T14" fmla="*/ 889 w 1224"/>
                  <a:gd name="T15" fmla="*/ 531 h 755"/>
                  <a:gd name="T16" fmla="*/ 850 w 1224"/>
                  <a:gd name="T17" fmla="*/ 509 h 755"/>
                  <a:gd name="T18" fmla="*/ 799 w 1224"/>
                  <a:gd name="T19" fmla="*/ 481 h 755"/>
                  <a:gd name="T20" fmla="*/ 704 w 1224"/>
                  <a:gd name="T21" fmla="*/ 453 h 755"/>
                  <a:gd name="T22" fmla="*/ 419 w 1224"/>
                  <a:gd name="T23" fmla="*/ 442 h 755"/>
                  <a:gd name="T24" fmla="*/ 330 w 1224"/>
                  <a:gd name="T25" fmla="*/ 408 h 755"/>
                  <a:gd name="T26" fmla="*/ 212 w 1224"/>
                  <a:gd name="T27" fmla="*/ 279 h 755"/>
                  <a:gd name="T28" fmla="*/ 145 w 1224"/>
                  <a:gd name="T29" fmla="*/ 134 h 755"/>
                  <a:gd name="T30" fmla="*/ 78 w 1224"/>
                  <a:gd name="T31" fmla="*/ 39 h 755"/>
                  <a:gd name="T32" fmla="*/ 0 w 1224"/>
                  <a:gd name="T33" fmla="*/ 0 h 7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24"/>
                  <a:gd name="T52" fmla="*/ 0 h 755"/>
                  <a:gd name="T53" fmla="*/ 1224 w 1224"/>
                  <a:gd name="T54" fmla="*/ 755 h 7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19" name="Freeform 175"/>
              <p:cNvSpPr>
                <a:spLocks/>
              </p:cNvSpPr>
              <p:nvPr/>
            </p:nvSpPr>
            <p:spPr bwMode="auto">
              <a:xfrm rot="355818" flipH="1">
                <a:off x="1385915" y="5317436"/>
                <a:ext cx="112219" cy="58169"/>
              </a:xfrm>
              <a:custGeom>
                <a:avLst/>
                <a:gdLst>
                  <a:gd name="T0" fmla="*/ 886 w 971"/>
                  <a:gd name="T1" fmla="*/ 33 h 550"/>
                  <a:gd name="T2" fmla="*/ 937 w 971"/>
                  <a:gd name="T3" fmla="*/ 70 h 550"/>
                  <a:gd name="T4" fmla="*/ 971 w 971"/>
                  <a:gd name="T5" fmla="*/ 130 h 550"/>
                  <a:gd name="T6" fmla="*/ 967 w 971"/>
                  <a:gd name="T7" fmla="*/ 218 h 550"/>
                  <a:gd name="T8" fmla="*/ 882 w 971"/>
                  <a:gd name="T9" fmla="*/ 261 h 550"/>
                  <a:gd name="T10" fmla="*/ 791 w 971"/>
                  <a:gd name="T11" fmla="*/ 294 h 550"/>
                  <a:gd name="T12" fmla="*/ 665 w 971"/>
                  <a:gd name="T13" fmla="*/ 382 h 550"/>
                  <a:gd name="T14" fmla="*/ 519 w 971"/>
                  <a:gd name="T15" fmla="*/ 522 h 550"/>
                  <a:gd name="T16" fmla="*/ 397 w 971"/>
                  <a:gd name="T17" fmla="*/ 542 h 550"/>
                  <a:gd name="T18" fmla="*/ 298 w 971"/>
                  <a:gd name="T19" fmla="*/ 550 h 550"/>
                  <a:gd name="T20" fmla="*/ 155 w 971"/>
                  <a:gd name="T21" fmla="*/ 522 h 550"/>
                  <a:gd name="T22" fmla="*/ 34 w 971"/>
                  <a:gd name="T23" fmla="*/ 459 h 550"/>
                  <a:gd name="T24" fmla="*/ 0 w 971"/>
                  <a:gd name="T25" fmla="*/ 393 h 550"/>
                  <a:gd name="T26" fmla="*/ 11 w 971"/>
                  <a:gd name="T27" fmla="*/ 315 h 550"/>
                  <a:gd name="T28" fmla="*/ 63 w 971"/>
                  <a:gd name="T29" fmla="*/ 210 h 550"/>
                  <a:gd name="T30" fmla="*/ 142 w 971"/>
                  <a:gd name="T31" fmla="*/ 147 h 550"/>
                  <a:gd name="T32" fmla="*/ 246 w 971"/>
                  <a:gd name="T33" fmla="*/ 89 h 550"/>
                  <a:gd name="T34" fmla="*/ 445 w 971"/>
                  <a:gd name="T35" fmla="*/ 21 h 550"/>
                  <a:gd name="T36" fmla="*/ 634 w 971"/>
                  <a:gd name="T37" fmla="*/ 0 h 550"/>
                  <a:gd name="T38" fmla="*/ 794 w 971"/>
                  <a:gd name="T39" fmla="*/ 13 h 550"/>
                  <a:gd name="T40" fmla="*/ 886 w 971"/>
                  <a:gd name="T41" fmla="*/ 33 h 5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71"/>
                  <a:gd name="T64" fmla="*/ 0 h 550"/>
                  <a:gd name="T65" fmla="*/ 971 w 971"/>
                  <a:gd name="T66" fmla="*/ 550 h 5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20" name="Freeform 176"/>
              <p:cNvSpPr>
                <a:spLocks/>
              </p:cNvSpPr>
              <p:nvPr/>
            </p:nvSpPr>
            <p:spPr bwMode="auto">
              <a:xfrm rot="355818">
                <a:off x="1380695" y="5337571"/>
                <a:ext cx="110915" cy="41389"/>
              </a:xfrm>
              <a:custGeom>
                <a:avLst/>
                <a:gdLst>
                  <a:gd name="T0" fmla="*/ 0 w 1432"/>
                  <a:gd name="T1" fmla="*/ 0 h 526"/>
                  <a:gd name="T2" fmla="*/ 56 w 1432"/>
                  <a:gd name="T3" fmla="*/ 118 h 526"/>
                  <a:gd name="T4" fmla="*/ 319 w 1432"/>
                  <a:gd name="T5" fmla="*/ 302 h 526"/>
                  <a:gd name="T6" fmla="*/ 604 w 1432"/>
                  <a:gd name="T7" fmla="*/ 448 h 526"/>
                  <a:gd name="T8" fmla="*/ 867 w 1432"/>
                  <a:gd name="T9" fmla="*/ 526 h 526"/>
                  <a:gd name="T10" fmla="*/ 1091 w 1432"/>
                  <a:gd name="T11" fmla="*/ 504 h 526"/>
                  <a:gd name="T12" fmla="*/ 1270 w 1432"/>
                  <a:gd name="T13" fmla="*/ 448 h 526"/>
                  <a:gd name="T14" fmla="*/ 1432 w 1432"/>
                  <a:gd name="T15" fmla="*/ 353 h 526"/>
                  <a:gd name="T16" fmla="*/ 1253 w 1432"/>
                  <a:gd name="T17" fmla="*/ 431 h 526"/>
                  <a:gd name="T18" fmla="*/ 1108 w 1432"/>
                  <a:gd name="T19" fmla="*/ 470 h 526"/>
                  <a:gd name="T20" fmla="*/ 951 w 1432"/>
                  <a:gd name="T21" fmla="*/ 470 h 526"/>
                  <a:gd name="T22" fmla="*/ 789 w 1432"/>
                  <a:gd name="T23" fmla="*/ 453 h 526"/>
                  <a:gd name="T24" fmla="*/ 699 w 1432"/>
                  <a:gd name="T25" fmla="*/ 420 h 526"/>
                  <a:gd name="T26" fmla="*/ 560 w 1432"/>
                  <a:gd name="T27" fmla="*/ 330 h 526"/>
                  <a:gd name="T28" fmla="*/ 437 w 1432"/>
                  <a:gd name="T29" fmla="*/ 213 h 526"/>
                  <a:gd name="T30" fmla="*/ 274 w 1432"/>
                  <a:gd name="T31" fmla="*/ 129 h 526"/>
                  <a:gd name="T32" fmla="*/ 140 w 1432"/>
                  <a:gd name="T33" fmla="*/ 73 h 526"/>
                  <a:gd name="T34" fmla="*/ 0 w 1432"/>
                  <a:gd name="T35" fmla="*/ 0 h 5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32"/>
                  <a:gd name="T55" fmla="*/ 0 h 526"/>
                  <a:gd name="T56" fmla="*/ 1432 w 1432"/>
                  <a:gd name="T57" fmla="*/ 526 h 5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21" name="Freeform 177"/>
              <p:cNvSpPr>
                <a:spLocks/>
              </p:cNvSpPr>
              <p:nvPr/>
            </p:nvSpPr>
            <p:spPr bwMode="auto">
              <a:xfrm rot="355818" flipH="1">
                <a:off x="1408098" y="5314079"/>
                <a:ext cx="26098" cy="27966"/>
              </a:xfrm>
              <a:custGeom>
                <a:avLst/>
                <a:gdLst>
                  <a:gd name="T0" fmla="*/ 229 w 229"/>
                  <a:gd name="T1" fmla="*/ 261 h 261"/>
                  <a:gd name="T2" fmla="*/ 115 w 229"/>
                  <a:gd name="T3" fmla="*/ 57 h 261"/>
                  <a:gd name="T4" fmla="*/ 0 w 229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229"/>
                  <a:gd name="T10" fmla="*/ 0 h 261"/>
                  <a:gd name="T11" fmla="*/ 229 w 229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22" name="Freeform 178"/>
              <p:cNvSpPr>
                <a:spLocks/>
              </p:cNvSpPr>
              <p:nvPr/>
            </p:nvSpPr>
            <p:spPr bwMode="auto">
              <a:xfrm rot="355818">
                <a:off x="1396354" y="5312961"/>
                <a:ext cx="35232" cy="5593"/>
              </a:xfrm>
              <a:custGeom>
                <a:avLst/>
                <a:gdLst>
                  <a:gd name="T0" fmla="*/ 0 w 560"/>
                  <a:gd name="T1" fmla="*/ 79 h 79"/>
                  <a:gd name="T2" fmla="*/ 246 w 560"/>
                  <a:gd name="T3" fmla="*/ 26 h 79"/>
                  <a:gd name="T4" fmla="*/ 408 w 560"/>
                  <a:gd name="T5" fmla="*/ 0 h 79"/>
                  <a:gd name="T6" fmla="*/ 560 w 560"/>
                  <a:gd name="T7" fmla="*/ 26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"/>
                  <a:gd name="T13" fmla="*/ 0 h 79"/>
                  <a:gd name="T14" fmla="*/ 560 w 560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23" name="Oval 179"/>
              <p:cNvSpPr>
                <a:spLocks noChangeArrowheads="1"/>
              </p:cNvSpPr>
              <p:nvPr/>
            </p:nvSpPr>
            <p:spPr bwMode="auto">
              <a:xfrm rot="21219751">
                <a:off x="1412012" y="5310724"/>
                <a:ext cx="15659" cy="671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24" name="Freeform 180"/>
              <p:cNvSpPr>
                <a:spLocks/>
              </p:cNvSpPr>
              <p:nvPr/>
            </p:nvSpPr>
            <p:spPr bwMode="auto">
              <a:xfrm rot="355818">
                <a:off x="1388524" y="5315198"/>
                <a:ext cx="30013" cy="23491"/>
              </a:xfrm>
              <a:custGeom>
                <a:avLst/>
                <a:gdLst>
                  <a:gd name="T0" fmla="*/ 98 w 482"/>
                  <a:gd name="T1" fmla="*/ 36 h 367"/>
                  <a:gd name="T2" fmla="*/ 320 w 482"/>
                  <a:gd name="T3" fmla="*/ 0 h 367"/>
                  <a:gd name="T4" fmla="*/ 367 w 482"/>
                  <a:gd name="T5" fmla="*/ 26 h 367"/>
                  <a:gd name="T6" fmla="*/ 445 w 482"/>
                  <a:gd name="T7" fmla="*/ 26 h 367"/>
                  <a:gd name="T8" fmla="*/ 482 w 482"/>
                  <a:gd name="T9" fmla="*/ 42 h 367"/>
                  <a:gd name="T10" fmla="*/ 278 w 482"/>
                  <a:gd name="T11" fmla="*/ 367 h 367"/>
                  <a:gd name="T12" fmla="*/ 5 w 482"/>
                  <a:gd name="T13" fmla="*/ 262 h 367"/>
                  <a:gd name="T14" fmla="*/ 0 w 482"/>
                  <a:gd name="T15" fmla="*/ 157 h 367"/>
                  <a:gd name="T16" fmla="*/ 42 w 482"/>
                  <a:gd name="T17" fmla="*/ 74 h 367"/>
                  <a:gd name="T18" fmla="*/ 98 w 482"/>
                  <a:gd name="T19" fmla="*/ 36 h 3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2"/>
                  <a:gd name="T31" fmla="*/ 0 h 367"/>
                  <a:gd name="T32" fmla="*/ 482 w 482"/>
                  <a:gd name="T33" fmla="*/ 367 h 3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25" name="Freeform 182"/>
              <p:cNvSpPr>
                <a:spLocks/>
              </p:cNvSpPr>
              <p:nvPr/>
            </p:nvSpPr>
            <p:spPr bwMode="auto">
              <a:xfrm flipH="1">
                <a:off x="995757" y="5302335"/>
                <a:ext cx="151843" cy="212539"/>
              </a:xfrm>
              <a:custGeom>
                <a:avLst/>
                <a:gdLst>
                  <a:gd name="T0" fmla="*/ 933 w 933"/>
                  <a:gd name="T1" fmla="*/ 135 h 352"/>
                  <a:gd name="T2" fmla="*/ 932 w 933"/>
                  <a:gd name="T3" fmla="*/ 171 h 352"/>
                  <a:gd name="T4" fmla="*/ 762 w 933"/>
                  <a:gd name="T5" fmla="*/ 352 h 352"/>
                  <a:gd name="T6" fmla="*/ 4 w 933"/>
                  <a:gd name="T7" fmla="*/ 195 h 352"/>
                  <a:gd name="T8" fmla="*/ 0 w 933"/>
                  <a:gd name="T9" fmla="*/ 148 h 352"/>
                  <a:gd name="T10" fmla="*/ 244 w 933"/>
                  <a:gd name="T11" fmla="*/ 0 h 352"/>
                  <a:gd name="T12" fmla="*/ 933 w 933"/>
                  <a:gd name="T13" fmla="*/ 135 h 3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3"/>
                  <a:gd name="T22" fmla="*/ 0 h 352"/>
                  <a:gd name="T23" fmla="*/ 933 w 933"/>
                  <a:gd name="T24" fmla="*/ 352 h 3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3F3F3"/>
                  </a:gs>
                </a:gsLst>
                <a:lin ang="0" scaled="1"/>
              </a:gradFill>
              <a:ln w="63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26" name="Freeform 183"/>
              <p:cNvSpPr>
                <a:spLocks/>
              </p:cNvSpPr>
              <p:nvPr/>
            </p:nvSpPr>
            <p:spPr bwMode="auto">
              <a:xfrm flipH="1">
                <a:off x="1010110" y="5292268"/>
                <a:ext cx="151843" cy="212539"/>
              </a:xfrm>
              <a:custGeom>
                <a:avLst/>
                <a:gdLst>
                  <a:gd name="T0" fmla="*/ 895 w 895"/>
                  <a:gd name="T1" fmla="*/ 133 h 294"/>
                  <a:gd name="T2" fmla="*/ 232 w 895"/>
                  <a:gd name="T3" fmla="*/ 0 h 294"/>
                  <a:gd name="T4" fmla="*/ 0 w 895"/>
                  <a:gd name="T5" fmla="*/ 143 h 294"/>
                  <a:gd name="T6" fmla="*/ 739 w 895"/>
                  <a:gd name="T7" fmla="*/ 294 h 294"/>
                  <a:gd name="T8" fmla="*/ 895 w 895"/>
                  <a:gd name="T9" fmla="*/ 133 h 2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5"/>
                  <a:gd name="T16" fmla="*/ 0 h 294"/>
                  <a:gd name="T17" fmla="*/ 895 w 895"/>
                  <a:gd name="T18" fmla="*/ 294 h 2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27" name="Freeform 184"/>
              <p:cNvSpPr>
                <a:spLocks/>
              </p:cNvSpPr>
              <p:nvPr/>
            </p:nvSpPr>
            <p:spPr bwMode="auto">
              <a:xfrm flipH="1">
                <a:off x="1027074" y="5336452"/>
                <a:ext cx="283158" cy="59288"/>
              </a:xfrm>
              <a:custGeom>
                <a:avLst/>
                <a:gdLst>
                  <a:gd name="T0" fmla="*/ 0 w 531"/>
                  <a:gd name="T1" fmla="*/ 15 h 118"/>
                  <a:gd name="T2" fmla="*/ 508 w 531"/>
                  <a:gd name="T3" fmla="*/ 118 h 118"/>
                  <a:gd name="T4" fmla="*/ 531 w 531"/>
                  <a:gd name="T5" fmla="*/ 103 h 118"/>
                  <a:gd name="T6" fmla="*/ 23 w 531"/>
                  <a:gd name="T7" fmla="*/ 0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1"/>
                  <a:gd name="T13" fmla="*/ 0 h 118"/>
                  <a:gd name="T14" fmla="*/ 531 w 531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28" name="Freeform 185"/>
              <p:cNvSpPr>
                <a:spLocks/>
              </p:cNvSpPr>
              <p:nvPr/>
            </p:nvSpPr>
            <p:spPr bwMode="auto">
              <a:xfrm flipH="1">
                <a:off x="1098842" y="5352113"/>
                <a:ext cx="292292" cy="79424"/>
              </a:xfrm>
              <a:custGeom>
                <a:avLst/>
                <a:gdLst>
                  <a:gd name="T0" fmla="*/ 0 w 548"/>
                  <a:gd name="T1" fmla="*/ 74 h 159"/>
                  <a:gd name="T2" fmla="*/ 31 w 548"/>
                  <a:gd name="T3" fmla="*/ 78 h 159"/>
                  <a:gd name="T4" fmla="*/ 57 w 548"/>
                  <a:gd name="T5" fmla="*/ 66 h 159"/>
                  <a:gd name="T6" fmla="*/ 76 w 548"/>
                  <a:gd name="T7" fmla="*/ 71 h 159"/>
                  <a:gd name="T8" fmla="*/ 58 w 548"/>
                  <a:gd name="T9" fmla="*/ 81 h 159"/>
                  <a:gd name="T10" fmla="*/ 451 w 548"/>
                  <a:gd name="T11" fmla="*/ 159 h 159"/>
                  <a:gd name="T12" fmla="*/ 548 w 548"/>
                  <a:gd name="T13" fmla="*/ 84 h 159"/>
                  <a:gd name="T14" fmla="*/ 130 w 548"/>
                  <a:gd name="T15" fmla="*/ 0 h 15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8"/>
                  <a:gd name="T25" fmla="*/ 0 h 159"/>
                  <a:gd name="T26" fmla="*/ 548 w 548"/>
                  <a:gd name="T27" fmla="*/ 159 h 15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29" name="Freeform 186"/>
              <p:cNvSpPr>
                <a:spLocks/>
              </p:cNvSpPr>
              <p:nvPr/>
            </p:nvSpPr>
            <p:spPr bwMode="auto">
              <a:xfrm flipH="1">
                <a:off x="1044037" y="5396859"/>
                <a:ext cx="74378" cy="34678"/>
              </a:xfrm>
              <a:custGeom>
                <a:avLst/>
                <a:gdLst>
                  <a:gd name="T0" fmla="*/ 73 w 140"/>
                  <a:gd name="T1" fmla="*/ 0 h 70"/>
                  <a:gd name="T2" fmla="*/ 140 w 140"/>
                  <a:gd name="T3" fmla="*/ 11 h 70"/>
                  <a:gd name="T4" fmla="*/ 75 w 140"/>
                  <a:gd name="T5" fmla="*/ 70 h 70"/>
                  <a:gd name="T6" fmla="*/ 0 w 140"/>
                  <a:gd name="T7" fmla="*/ 56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70"/>
                  <a:gd name="T14" fmla="*/ 140 w 14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30" name="Freeform 187"/>
              <p:cNvSpPr>
                <a:spLocks/>
              </p:cNvSpPr>
              <p:nvPr/>
            </p:nvSpPr>
            <p:spPr bwMode="auto">
              <a:xfrm flipH="1">
                <a:off x="990537" y="5404690"/>
                <a:ext cx="88732" cy="50339"/>
              </a:xfrm>
              <a:custGeom>
                <a:avLst/>
                <a:gdLst>
                  <a:gd name="T0" fmla="*/ 87 w 167"/>
                  <a:gd name="T1" fmla="*/ 0 h 101"/>
                  <a:gd name="T2" fmla="*/ 167 w 167"/>
                  <a:gd name="T3" fmla="*/ 15 h 101"/>
                  <a:gd name="T4" fmla="*/ 81 w 167"/>
                  <a:gd name="T5" fmla="*/ 101 h 101"/>
                  <a:gd name="T6" fmla="*/ 0 w 167"/>
                  <a:gd name="T7" fmla="*/ 83 h 1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7"/>
                  <a:gd name="T13" fmla="*/ 0 h 101"/>
                  <a:gd name="T14" fmla="*/ 167 w 167"/>
                  <a:gd name="T15" fmla="*/ 101 h 1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31" name="Freeform 189"/>
              <p:cNvSpPr>
                <a:spLocks noChangeAspect="1"/>
              </p:cNvSpPr>
              <p:nvPr/>
            </p:nvSpPr>
            <p:spPr bwMode="auto">
              <a:xfrm>
                <a:off x="809159" y="5121673"/>
                <a:ext cx="118744" cy="24945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32" name="Freeform 190"/>
              <p:cNvSpPr>
                <a:spLocks noChangeAspect="1"/>
              </p:cNvSpPr>
              <p:nvPr/>
            </p:nvSpPr>
            <p:spPr bwMode="auto">
              <a:xfrm>
                <a:off x="811769" y="5080284"/>
                <a:ext cx="508902" cy="203593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33" name="Freeform 191"/>
              <p:cNvSpPr>
                <a:spLocks/>
              </p:cNvSpPr>
              <p:nvPr/>
            </p:nvSpPr>
            <p:spPr bwMode="auto">
              <a:xfrm>
                <a:off x="922684" y="5217876"/>
                <a:ext cx="392768" cy="151017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34" name="Freeform 192"/>
              <p:cNvSpPr>
                <a:spLocks/>
              </p:cNvSpPr>
              <p:nvPr/>
            </p:nvSpPr>
            <p:spPr bwMode="auto">
              <a:xfrm>
                <a:off x="938342" y="5308487"/>
                <a:ext cx="118743" cy="42508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35" name="Oval 193"/>
              <p:cNvSpPr>
                <a:spLocks noChangeArrowheads="1"/>
              </p:cNvSpPr>
              <p:nvPr/>
            </p:nvSpPr>
            <p:spPr bwMode="auto">
              <a:xfrm>
                <a:off x="1036208" y="5314079"/>
                <a:ext cx="13049" cy="1454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36" name="Line 194"/>
              <p:cNvSpPr>
                <a:spLocks noChangeShapeType="1"/>
              </p:cNvSpPr>
              <p:nvPr/>
            </p:nvSpPr>
            <p:spPr bwMode="auto">
              <a:xfrm flipH="1">
                <a:off x="1218890" y="5250317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37" name="Line 195"/>
              <p:cNvSpPr>
                <a:spLocks noChangeShapeType="1"/>
              </p:cNvSpPr>
              <p:nvPr/>
            </p:nvSpPr>
            <p:spPr bwMode="auto">
              <a:xfrm flipH="1">
                <a:off x="1209757" y="5251435"/>
                <a:ext cx="1304" cy="5705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38" name="Line 196"/>
              <p:cNvSpPr>
                <a:spLocks noChangeShapeType="1"/>
              </p:cNvSpPr>
              <p:nvPr/>
            </p:nvSpPr>
            <p:spPr bwMode="auto">
              <a:xfrm flipH="1">
                <a:off x="1229329" y="5249198"/>
                <a:ext cx="3915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39" name="Line 197"/>
              <p:cNvSpPr>
                <a:spLocks noChangeShapeType="1"/>
              </p:cNvSpPr>
              <p:nvPr/>
            </p:nvSpPr>
            <p:spPr bwMode="auto">
              <a:xfrm flipH="1">
                <a:off x="1238464" y="5248080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40" name="Line 198"/>
              <p:cNvSpPr>
                <a:spLocks noChangeShapeType="1"/>
              </p:cNvSpPr>
              <p:nvPr/>
            </p:nvSpPr>
            <p:spPr bwMode="auto">
              <a:xfrm flipH="1">
                <a:off x="1246293" y="5246961"/>
                <a:ext cx="522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41" name="Line 199"/>
              <p:cNvSpPr>
                <a:spLocks noChangeShapeType="1"/>
              </p:cNvSpPr>
              <p:nvPr/>
            </p:nvSpPr>
            <p:spPr bwMode="auto">
              <a:xfrm flipH="1">
                <a:off x="1255427" y="5244724"/>
                <a:ext cx="5220" cy="54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42" name="Line 200"/>
              <p:cNvSpPr>
                <a:spLocks noChangeShapeType="1"/>
              </p:cNvSpPr>
              <p:nvPr/>
            </p:nvSpPr>
            <p:spPr bwMode="auto">
              <a:xfrm flipH="1">
                <a:off x="1264561" y="5244724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43" name="Line 201"/>
              <p:cNvSpPr>
                <a:spLocks noChangeShapeType="1"/>
              </p:cNvSpPr>
              <p:nvPr/>
            </p:nvSpPr>
            <p:spPr bwMode="auto">
              <a:xfrm flipH="1">
                <a:off x="1272391" y="5240249"/>
                <a:ext cx="1304" cy="5593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44" name="Line 202"/>
              <p:cNvSpPr>
                <a:spLocks noChangeShapeType="1"/>
              </p:cNvSpPr>
              <p:nvPr/>
            </p:nvSpPr>
            <p:spPr bwMode="auto">
              <a:xfrm flipH="1">
                <a:off x="1280220" y="5240249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45" name="Line 203"/>
              <p:cNvSpPr>
                <a:spLocks noChangeShapeType="1"/>
              </p:cNvSpPr>
              <p:nvPr/>
            </p:nvSpPr>
            <p:spPr bwMode="auto">
              <a:xfrm flipH="1">
                <a:off x="1289354" y="5239131"/>
                <a:ext cx="1305" cy="5481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46" name="Line 204"/>
              <p:cNvSpPr>
                <a:spLocks noChangeShapeType="1"/>
              </p:cNvSpPr>
              <p:nvPr/>
            </p:nvSpPr>
            <p:spPr bwMode="auto">
              <a:xfrm flipH="1">
                <a:off x="1298488" y="5238012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47" name="Freeform 205"/>
              <p:cNvSpPr>
                <a:spLocks/>
              </p:cNvSpPr>
              <p:nvPr/>
            </p:nvSpPr>
            <p:spPr bwMode="auto">
              <a:xfrm>
                <a:off x="1092318" y="5272690"/>
                <a:ext cx="65244" cy="43627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48" name="Line 206"/>
              <p:cNvSpPr>
                <a:spLocks noChangeShapeType="1"/>
              </p:cNvSpPr>
              <p:nvPr/>
            </p:nvSpPr>
            <p:spPr bwMode="auto">
              <a:xfrm flipH="1">
                <a:off x="1101451" y="5297300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49" name="Line 207"/>
              <p:cNvSpPr>
                <a:spLocks noChangeShapeType="1"/>
              </p:cNvSpPr>
              <p:nvPr/>
            </p:nvSpPr>
            <p:spPr bwMode="auto">
              <a:xfrm flipH="1">
                <a:off x="1152342" y="5287232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50" name="Line 208"/>
              <p:cNvSpPr>
                <a:spLocks noChangeShapeType="1"/>
              </p:cNvSpPr>
              <p:nvPr/>
            </p:nvSpPr>
            <p:spPr bwMode="auto">
              <a:xfrm flipH="1">
                <a:off x="1145817" y="5293944"/>
                <a:ext cx="0" cy="1006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51" name="Line 209"/>
              <p:cNvSpPr>
                <a:spLocks noChangeShapeType="1"/>
              </p:cNvSpPr>
              <p:nvPr/>
            </p:nvSpPr>
            <p:spPr bwMode="auto">
              <a:xfrm flipH="1">
                <a:off x="1109281" y="5302893"/>
                <a:ext cx="0" cy="894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52" name="Line 210"/>
              <p:cNvSpPr>
                <a:spLocks noChangeShapeType="1"/>
              </p:cNvSpPr>
              <p:nvPr/>
            </p:nvSpPr>
            <p:spPr bwMode="auto">
              <a:xfrm flipV="1">
                <a:off x="1117110" y="5304012"/>
                <a:ext cx="20878" cy="4475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53" name="Freeform 211"/>
              <p:cNvSpPr>
                <a:spLocks/>
              </p:cNvSpPr>
              <p:nvPr/>
            </p:nvSpPr>
            <p:spPr bwMode="auto">
              <a:xfrm>
                <a:off x="957915" y="5282757"/>
                <a:ext cx="82208" cy="25729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54" name="Line 212"/>
              <p:cNvSpPr>
                <a:spLocks noChangeShapeType="1"/>
              </p:cNvSpPr>
              <p:nvPr/>
            </p:nvSpPr>
            <p:spPr bwMode="auto">
              <a:xfrm flipV="1">
                <a:off x="951391" y="5287232"/>
                <a:ext cx="92646" cy="15661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grpSp>
            <p:nvGrpSpPr>
              <p:cNvPr id="155" name="Group 150"/>
              <p:cNvGrpSpPr>
                <a:grpSpLocks/>
              </p:cNvGrpSpPr>
              <p:nvPr/>
            </p:nvGrpSpPr>
            <p:grpSpPr bwMode="auto">
              <a:xfrm>
                <a:off x="862659" y="4854318"/>
                <a:ext cx="270109" cy="260643"/>
                <a:chOff x="685" y="3115"/>
                <a:chExt cx="207" cy="233"/>
              </a:xfrm>
            </p:grpSpPr>
            <p:sp>
              <p:nvSpPr>
                <p:cNvPr id="168" name="Freeform 215"/>
                <p:cNvSpPr>
                  <a:spLocks/>
                </p:cNvSpPr>
                <p:nvPr/>
              </p:nvSpPr>
              <p:spPr bwMode="auto">
                <a:xfrm flipH="1">
                  <a:off x="686" y="3115"/>
                  <a:ext cx="206" cy="30"/>
                </a:xfrm>
                <a:custGeom>
                  <a:avLst/>
                  <a:gdLst>
                    <a:gd name="T0" fmla="*/ 1205 w 1205"/>
                    <a:gd name="T1" fmla="*/ 151 h 178"/>
                    <a:gd name="T2" fmla="*/ 964 w 1205"/>
                    <a:gd name="T3" fmla="*/ 178 h 178"/>
                    <a:gd name="T4" fmla="*/ 0 w 1205"/>
                    <a:gd name="T5" fmla="*/ 0 h 178"/>
                    <a:gd name="T6" fmla="*/ 1205 w 1205"/>
                    <a:gd name="T7" fmla="*/ 151 h 17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05"/>
                    <a:gd name="T13" fmla="*/ 0 h 178"/>
                    <a:gd name="T14" fmla="*/ 1205 w 1205"/>
                    <a:gd name="T15" fmla="*/ 178 h 17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ko-KR" altLang="en-US" sz="1600" b="0" kern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169" name="Freeform 216"/>
                <p:cNvSpPr>
                  <a:spLocks/>
                </p:cNvSpPr>
                <p:nvPr/>
              </p:nvSpPr>
              <p:spPr bwMode="auto">
                <a:xfrm flipH="1">
                  <a:off x="685" y="3141"/>
                  <a:ext cx="69" cy="207"/>
                </a:xfrm>
                <a:custGeom>
                  <a:avLst/>
                  <a:gdLst>
                    <a:gd name="T0" fmla="*/ 405 w 405"/>
                    <a:gd name="T1" fmla="*/ 0 h 1241"/>
                    <a:gd name="T2" fmla="*/ 389 w 405"/>
                    <a:gd name="T3" fmla="*/ 1000 h 1241"/>
                    <a:gd name="T4" fmla="*/ 133 w 405"/>
                    <a:gd name="T5" fmla="*/ 1241 h 1241"/>
                    <a:gd name="T6" fmla="*/ 0 w 405"/>
                    <a:gd name="T7" fmla="*/ 13 h 1241"/>
                    <a:gd name="T8" fmla="*/ 189 w 405"/>
                    <a:gd name="T9" fmla="*/ 24 h 1241"/>
                    <a:gd name="T10" fmla="*/ 405 w 405"/>
                    <a:gd name="T11" fmla="*/ 0 h 12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05"/>
                    <a:gd name="T19" fmla="*/ 0 h 1241"/>
                    <a:gd name="T20" fmla="*/ 405 w 405"/>
                    <a:gd name="T21" fmla="*/ 1241 h 12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CCCCC"/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ko-KR" altLang="en-US" sz="1600" b="0" kern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56" name="Oval 217"/>
              <p:cNvSpPr>
                <a:spLocks noChangeArrowheads="1"/>
              </p:cNvSpPr>
              <p:nvPr/>
            </p:nvSpPr>
            <p:spPr bwMode="auto">
              <a:xfrm>
                <a:off x="931817" y="5135097"/>
                <a:ext cx="245317" cy="66000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57" name="Oval 218"/>
              <p:cNvSpPr>
                <a:spLocks noChangeArrowheads="1"/>
              </p:cNvSpPr>
              <p:nvPr/>
            </p:nvSpPr>
            <p:spPr bwMode="auto">
              <a:xfrm>
                <a:off x="931817" y="5130622"/>
                <a:ext cx="245317" cy="648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58" name="Freeform 219"/>
              <p:cNvSpPr>
                <a:spLocks/>
              </p:cNvSpPr>
              <p:nvPr/>
            </p:nvSpPr>
            <p:spPr bwMode="auto">
              <a:xfrm flipH="1">
                <a:off x="916159" y="4815165"/>
                <a:ext cx="358842" cy="360203"/>
              </a:xfrm>
              <a:custGeom>
                <a:avLst/>
                <a:gdLst>
                  <a:gd name="T0" fmla="*/ 1602 w 1602"/>
                  <a:gd name="T1" fmla="*/ 204 h 1734"/>
                  <a:gd name="T2" fmla="*/ 5 w 1602"/>
                  <a:gd name="T3" fmla="*/ 0 h 1734"/>
                  <a:gd name="T4" fmla="*/ 0 w 1602"/>
                  <a:gd name="T5" fmla="*/ 1488 h 1734"/>
                  <a:gd name="T6" fmla="*/ 1597 w 1602"/>
                  <a:gd name="T7" fmla="*/ 1734 h 1734"/>
                  <a:gd name="T8" fmla="*/ 1602 w 1602"/>
                  <a:gd name="T9" fmla="*/ 204 h 17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2"/>
                  <a:gd name="T16" fmla="*/ 0 h 1734"/>
                  <a:gd name="T17" fmla="*/ 1602 w 1602"/>
                  <a:gd name="T18" fmla="*/ 1734 h 17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59" name="Freeform 220"/>
              <p:cNvSpPr>
                <a:spLocks/>
              </p:cNvSpPr>
              <p:nvPr/>
            </p:nvSpPr>
            <p:spPr bwMode="auto">
              <a:xfrm flipH="1">
                <a:off x="964440" y="5107131"/>
                <a:ext cx="294902" cy="68237"/>
              </a:xfrm>
              <a:custGeom>
                <a:avLst/>
                <a:gdLst>
                  <a:gd name="T0" fmla="*/ 1327 w 1330"/>
                  <a:gd name="T1" fmla="*/ 200 h 330"/>
                  <a:gd name="T2" fmla="*/ 0 w 1330"/>
                  <a:gd name="T3" fmla="*/ 0 h 330"/>
                  <a:gd name="T4" fmla="*/ 0 w 1330"/>
                  <a:gd name="T5" fmla="*/ 115 h 330"/>
                  <a:gd name="T6" fmla="*/ 1330 w 1330"/>
                  <a:gd name="T7" fmla="*/ 330 h 330"/>
                  <a:gd name="T8" fmla="*/ 1327 w 1330"/>
                  <a:gd name="T9" fmla="*/ 200 h 3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30"/>
                  <a:gd name="T16" fmla="*/ 0 h 330"/>
                  <a:gd name="T17" fmla="*/ 1330 w 1330"/>
                  <a:gd name="T18" fmla="*/ 330 h 3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60" name="Freeform 221"/>
              <p:cNvSpPr>
                <a:spLocks/>
              </p:cNvSpPr>
              <p:nvPr/>
            </p:nvSpPr>
            <p:spPr bwMode="auto">
              <a:xfrm flipH="1">
                <a:off x="905720" y="4856555"/>
                <a:ext cx="13049" cy="318812"/>
              </a:xfrm>
              <a:custGeom>
                <a:avLst/>
                <a:gdLst>
                  <a:gd name="T0" fmla="*/ 4 w 56"/>
                  <a:gd name="T1" fmla="*/ 16 h 1536"/>
                  <a:gd name="T2" fmla="*/ 56 w 56"/>
                  <a:gd name="T3" fmla="*/ 0 h 1536"/>
                  <a:gd name="T4" fmla="*/ 46 w 56"/>
                  <a:gd name="T5" fmla="*/ 1513 h 1536"/>
                  <a:gd name="T6" fmla="*/ 0 w 56"/>
                  <a:gd name="T7" fmla="*/ 1536 h 1536"/>
                  <a:gd name="T8" fmla="*/ 4 w 56"/>
                  <a:gd name="T9" fmla="*/ 16 h 1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1536"/>
                  <a:gd name="T17" fmla="*/ 56 w 56"/>
                  <a:gd name="T18" fmla="*/ 1536 h 1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61" name="Oval 222"/>
              <p:cNvSpPr>
                <a:spLocks noChangeArrowheads="1"/>
              </p:cNvSpPr>
              <p:nvPr/>
            </p:nvSpPr>
            <p:spPr bwMode="auto">
              <a:xfrm>
                <a:off x="1233244" y="5112724"/>
                <a:ext cx="10439" cy="19017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62" name="Oval 223"/>
              <p:cNvSpPr>
                <a:spLocks noChangeArrowheads="1"/>
              </p:cNvSpPr>
              <p:nvPr/>
            </p:nvSpPr>
            <p:spPr bwMode="auto">
              <a:xfrm>
                <a:off x="1213671" y="5117199"/>
                <a:ext cx="9135" cy="1566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63" name="Oval 224"/>
              <p:cNvSpPr>
                <a:spLocks noChangeArrowheads="1"/>
              </p:cNvSpPr>
              <p:nvPr/>
            </p:nvSpPr>
            <p:spPr bwMode="auto">
              <a:xfrm>
                <a:off x="1145817" y="5131741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64" name="Oval 225"/>
              <p:cNvSpPr>
                <a:spLocks noChangeArrowheads="1"/>
              </p:cNvSpPr>
              <p:nvPr/>
            </p:nvSpPr>
            <p:spPr bwMode="auto">
              <a:xfrm>
                <a:off x="1124939" y="5135097"/>
                <a:ext cx="10439" cy="1230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65" name="Oval 226"/>
              <p:cNvSpPr>
                <a:spLocks noChangeArrowheads="1"/>
              </p:cNvSpPr>
              <p:nvPr/>
            </p:nvSpPr>
            <p:spPr bwMode="auto">
              <a:xfrm>
                <a:off x="1101451" y="5138453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66" name="Freeform 227"/>
              <p:cNvSpPr>
                <a:spLocks/>
              </p:cNvSpPr>
              <p:nvPr/>
            </p:nvSpPr>
            <p:spPr bwMode="auto">
              <a:xfrm flipH="1">
                <a:off x="950525" y="4841172"/>
                <a:ext cx="297512" cy="283017"/>
              </a:xfrm>
              <a:custGeom>
                <a:avLst/>
                <a:gdLst>
                  <a:gd name="T0" fmla="*/ 1330 w 1345"/>
                  <a:gd name="T1" fmla="*/ 167 h 1366"/>
                  <a:gd name="T2" fmla="*/ 0 w 1345"/>
                  <a:gd name="T3" fmla="*/ 0 h 1366"/>
                  <a:gd name="T4" fmla="*/ 0 w 1345"/>
                  <a:gd name="T5" fmla="*/ 1157 h 1366"/>
                  <a:gd name="T6" fmla="*/ 1345 w 1345"/>
                  <a:gd name="T7" fmla="*/ 1366 h 1366"/>
                  <a:gd name="T8" fmla="*/ 1330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67" name="Freeform 228"/>
              <p:cNvSpPr>
                <a:spLocks/>
              </p:cNvSpPr>
              <p:nvPr/>
            </p:nvSpPr>
            <p:spPr bwMode="auto">
              <a:xfrm flipH="1">
                <a:off x="905720" y="4814047"/>
                <a:ext cx="367975" cy="44746"/>
              </a:xfrm>
              <a:custGeom>
                <a:avLst/>
                <a:gdLst>
                  <a:gd name="T0" fmla="*/ 0 w 1660"/>
                  <a:gd name="T1" fmla="*/ 10 h 214"/>
                  <a:gd name="T2" fmla="*/ 68 w 1660"/>
                  <a:gd name="T3" fmla="*/ 0 h 214"/>
                  <a:gd name="T4" fmla="*/ 1660 w 1660"/>
                  <a:gd name="T5" fmla="*/ 199 h 214"/>
                  <a:gd name="T6" fmla="*/ 1613 w 1660"/>
                  <a:gd name="T7" fmla="*/ 214 h 214"/>
                  <a:gd name="T8" fmla="*/ 0 w 1660"/>
                  <a:gd name="T9" fmla="*/ 10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60"/>
                  <a:gd name="T16" fmla="*/ 0 h 214"/>
                  <a:gd name="T17" fmla="*/ 1660 w 1660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2570454" y="4610274"/>
              <a:ext cx="407484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1" name="그룹 170"/>
            <p:cNvGrpSpPr/>
            <p:nvPr/>
          </p:nvGrpSpPr>
          <p:grpSpPr>
            <a:xfrm>
              <a:off x="3216987" y="4570802"/>
              <a:ext cx="688994" cy="764987"/>
              <a:chOff x="809159" y="4814047"/>
              <a:chExt cx="688975" cy="700827"/>
            </a:xfrm>
          </p:grpSpPr>
          <p:sp>
            <p:nvSpPr>
              <p:cNvPr id="172" name="Freeform 174"/>
              <p:cNvSpPr>
                <a:spLocks/>
              </p:cNvSpPr>
              <p:nvPr/>
            </p:nvSpPr>
            <p:spPr bwMode="auto">
              <a:xfrm rot="355818">
                <a:off x="1336329" y="5283876"/>
                <a:ext cx="61330" cy="36915"/>
              </a:xfrm>
              <a:custGeom>
                <a:avLst/>
                <a:gdLst>
                  <a:gd name="T0" fmla="*/ 1224 w 1224"/>
                  <a:gd name="T1" fmla="*/ 755 h 755"/>
                  <a:gd name="T2" fmla="*/ 1112 w 1224"/>
                  <a:gd name="T3" fmla="*/ 716 h 755"/>
                  <a:gd name="T4" fmla="*/ 1051 w 1224"/>
                  <a:gd name="T5" fmla="*/ 693 h 755"/>
                  <a:gd name="T6" fmla="*/ 1006 w 1224"/>
                  <a:gd name="T7" fmla="*/ 671 h 755"/>
                  <a:gd name="T8" fmla="*/ 984 w 1224"/>
                  <a:gd name="T9" fmla="*/ 660 h 755"/>
                  <a:gd name="T10" fmla="*/ 939 w 1224"/>
                  <a:gd name="T11" fmla="*/ 626 h 755"/>
                  <a:gd name="T12" fmla="*/ 894 w 1224"/>
                  <a:gd name="T13" fmla="*/ 548 h 755"/>
                  <a:gd name="T14" fmla="*/ 889 w 1224"/>
                  <a:gd name="T15" fmla="*/ 531 h 755"/>
                  <a:gd name="T16" fmla="*/ 850 w 1224"/>
                  <a:gd name="T17" fmla="*/ 509 h 755"/>
                  <a:gd name="T18" fmla="*/ 799 w 1224"/>
                  <a:gd name="T19" fmla="*/ 481 h 755"/>
                  <a:gd name="T20" fmla="*/ 704 w 1224"/>
                  <a:gd name="T21" fmla="*/ 453 h 755"/>
                  <a:gd name="T22" fmla="*/ 419 w 1224"/>
                  <a:gd name="T23" fmla="*/ 442 h 755"/>
                  <a:gd name="T24" fmla="*/ 330 w 1224"/>
                  <a:gd name="T25" fmla="*/ 408 h 755"/>
                  <a:gd name="T26" fmla="*/ 212 w 1224"/>
                  <a:gd name="T27" fmla="*/ 279 h 755"/>
                  <a:gd name="T28" fmla="*/ 145 w 1224"/>
                  <a:gd name="T29" fmla="*/ 134 h 755"/>
                  <a:gd name="T30" fmla="*/ 78 w 1224"/>
                  <a:gd name="T31" fmla="*/ 39 h 755"/>
                  <a:gd name="T32" fmla="*/ 0 w 1224"/>
                  <a:gd name="T33" fmla="*/ 0 h 7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24"/>
                  <a:gd name="T52" fmla="*/ 0 h 755"/>
                  <a:gd name="T53" fmla="*/ 1224 w 1224"/>
                  <a:gd name="T54" fmla="*/ 755 h 7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73" name="Freeform 175"/>
              <p:cNvSpPr>
                <a:spLocks/>
              </p:cNvSpPr>
              <p:nvPr/>
            </p:nvSpPr>
            <p:spPr bwMode="auto">
              <a:xfrm rot="355818" flipH="1">
                <a:off x="1385915" y="5317436"/>
                <a:ext cx="112219" cy="58169"/>
              </a:xfrm>
              <a:custGeom>
                <a:avLst/>
                <a:gdLst>
                  <a:gd name="T0" fmla="*/ 886 w 971"/>
                  <a:gd name="T1" fmla="*/ 33 h 550"/>
                  <a:gd name="T2" fmla="*/ 937 w 971"/>
                  <a:gd name="T3" fmla="*/ 70 h 550"/>
                  <a:gd name="T4" fmla="*/ 971 w 971"/>
                  <a:gd name="T5" fmla="*/ 130 h 550"/>
                  <a:gd name="T6" fmla="*/ 967 w 971"/>
                  <a:gd name="T7" fmla="*/ 218 h 550"/>
                  <a:gd name="T8" fmla="*/ 882 w 971"/>
                  <a:gd name="T9" fmla="*/ 261 h 550"/>
                  <a:gd name="T10" fmla="*/ 791 w 971"/>
                  <a:gd name="T11" fmla="*/ 294 h 550"/>
                  <a:gd name="T12" fmla="*/ 665 w 971"/>
                  <a:gd name="T13" fmla="*/ 382 h 550"/>
                  <a:gd name="T14" fmla="*/ 519 w 971"/>
                  <a:gd name="T15" fmla="*/ 522 h 550"/>
                  <a:gd name="T16" fmla="*/ 397 w 971"/>
                  <a:gd name="T17" fmla="*/ 542 h 550"/>
                  <a:gd name="T18" fmla="*/ 298 w 971"/>
                  <a:gd name="T19" fmla="*/ 550 h 550"/>
                  <a:gd name="T20" fmla="*/ 155 w 971"/>
                  <a:gd name="T21" fmla="*/ 522 h 550"/>
                  <a:gd name="T22" fmla="*/ 34 w 971"/>
                  <a:gd name="T23" fmla="*/ 459 h 550"/>
                  <a:gd name="T24" fmla="*/ 0 w 971"/>
                  <a:gd name="T25" fmla="*/ 393 h 550"/>
                  <a:gd name="T26" fmla="*/ 11 w 971"/>
                  <a:gd name="T27" fmla="*/ 315 h 550"/>
                  <a:gd name="T28" fmla="*/ 63 w 971"/>
                  <a:gd name="T29" fmla="*/ 210 h 550"/>
                  <a:gd name="T30" fmla="*/ 142 w 971"/>
                  <a:gd name="T31" fmla="*/ 147 h 550"/>
                  <a:gd name="T32" fmla="*/ 246 w 971"/>
                  <a:gd name="T33" fmla="*/ 89 h 550"/>
                  <a:gd name="T34" fmla="*/ 445 w 971"/>
                  <a:gd name="T35" fmla="*/ 21 h 550"/>
                  <a:gd name="T36" fmla="*/ 634 w 971"/>
                  <a:gd name="T37" fmla="*/ 0 h 550"/>
                  <a:gd name="T38" fmla="*/ 794 w 971"/>
                  <a:gd name="T39" fmla="*/ 13 h 550"/>
                  <a:gd name="T40" fmla="*/ 886 w 971"/>
                  <a:gd name="T41" fmla="*/ 33 h 5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71"/>
                  <a:gd name="T64" fmla="*/ 0 h 550"/>
                  <a:gd name="T65" fmla="*/ 971 w 971"/>
                  <a:gd name="T66" fmla="*/ 550 h 5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74" name="Freeform 176"/>
              <p:cNvSpPr>
                <a:spLocks/>
              </p:cNvSpPr>
              <p:nvPr/>
            </p:nvSpPr>
            <p:spPr bwMode="auto">
              <a:xfrm rot="355818">
                <a:off x="1380695" y="5337571"/>
                <a:ext cx="110915" cy="41389"/>
              </a:xfrm>
              <a:custGeom>
                <a:avLst/>
                <a:gdLst>
                  <a:gd name="T0" fmla="*/ 0 w 1432"/>
                  <a:gd name="T1" fmla="*/ 0 h 526"/>
                  <a:gd name="T2" fmla="*/ 56 w 1432"/>
                  <a:gd name="T3" fmla="*/ 118 h 526"/>
                  <a:gd name="T4" fmla="*/ 319 w 1432"/>
                  <a:gd name="T5" fmla="*/ 302 h 526"/>
                  <a:gd name="T6" fmla="*/ 604 w 1432"/>
                  <a:gd name="T7" fmla="*/ 448 h 526"/>
                  <a:gd name="T8" fmla="*/ 867 w 1432"/>
                  <a:gd name="T9" fmla="*/ 526 h 526"/>
                  <a:gd name="T10" fmla="*/ 1091 w 1432"/>
                  <a:gd name="T11" fmla="*/ 504 h 526"/>
                  <a:gd name="T12" fmla="*/ 1270 w 1432"/>
                  <a:gd name="T13" fmla="*/ 448 h 526"/>
                  <a:gd name="T14" fmla="*/ 1432 w 1432"/>
                  <a:gd name="T15" fmla="*/ 353 h 526"/>
                  <a:gd name="T16" fmla="*/ 1253 w 1432"/>
                  <a:gd name="T17" fmla="*/ 431 h 526"/>
                  <a:gd name="T18" fmla="*/ 1108 w 1432"/>
                  <a:gd name="T19" fmla="*/ 470 h 526"/>
                  <a:gd name="T20" fmla="*/ 951 w 1432"/>
                  <a:gd name="T21" fmla="*/ 470 h 526"/>
                  <a:gd name="T22" fmla="*/ 789 w 1432"/>
                  <a:gd name="T23" fmla="*/ 453 h 526"/>
                  <a:gd name="T24" fmla="*/ 699 w 1432"/>
                  <a:gd name="T25" fmla="*/ 420 h 526"/>
                  <a:gd name="T26" fmla="*/ 560 w 1432"/>
                  <a:gd name="T27" fmla="*/ 330 h 526"/>
                  <a:gd name="T28" fmla="*/ 437 w 1432"/>
                  <a:gd name="T29" fmla="*/ 213 h 526"/>
                  <a:gd name="T30" fmla="*/ 274 w 1432"/>
                  <a:gd name="T31" fmla="*/ 129 h 526"/>
                  <a:gd name="T32" fmla="*/ 140 w 1432"/>
                  <a:gd name="T33" fmla="*/ 73 h 526"/>
                  <a:gd name="T34" fmla="*/ 0 w 1432"/>
                  <a:gd name="T35" fmla="*/ 0 h 5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32"/>
                  <a:gd name="T55" fmla="*/ 0 h 526"/>
                  <a:gd name="T56" fmla="*/ 1432 w 1432"/>
                  <a:gd name="T57" fmla="*/ 526 h 5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75" name="Freeform 177"/>
              <p:cNvSpPr>
                <a:spLocks/>
              </p:cNvSpPr>
              <p:nvPr/>
            </p:nvSpPr>
            <p:spPr bwMode="auto">
              <a:xfrm rot="355818" flipH="1">
                <a:off x="1408098" y="5314079"/>
                <a:ext cx="26098" cy="27966"/>
              </a:xfrm>
              <a:custGeom>
                <a:avLst/>
                <a:gdLst>
                  <a:gd name="T0" fmla="*/ 229 w 229"/>
                  <a:gd name="T1" fmla="*/ 261 h 261"/>
                  <a:gd name="T2" fmla="*/ 115 w 229"/>
                  <a:gd name="T3" fmla="*/ 57 h 261"/>
                  <a:gd name="T4" fmla="*/ 0 w 229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229"/>
                  <a:gd name="T10" fmla="*/ 0 h 261"/>
                  <a:gd name="T11" fmla="*/ 229 w 229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76" name="Freeform 178"/>
              <p:cNvSpPr>
                <a:spLocks/>
              </p:cNvSpPr>
              <p:nvPr/>
            </p:nvSpPr>
            <p:spPr bwMode="auto">
              <a:xfrm rot="355818">
                <a:off x="1396354" y="5312961"/>
                <a:ext cx="35232" cy="5593"/>
              </a:xfrm>
              <a:custGeom>
                <a:avLst/>
                <a:gdLst>
                  <a:gd name="T0" fmla="*/ 0 w 560"/>
                  <a:gd name="T1" fmla="*/ 79 h 79"/>
                  <a:gd name="T2" fmla="*/ 246 w 560"/>
                  <a:gd name="T3" fmla="*/ 26 h 79"/>
                  <a:gd name="T4" fmla="*/ 408 w 560"/>
                  <a:gd name="T5" fmla="*/ 0 h 79"/>
                  <a:gd name="T6" fmla="*/ 560 w 560"/>
                  <a:gd name="T7" fmla="*/ 26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"/>
                  <a:gd name="T13" fmla="*/ 0 h 79"/>
                  <a:gd name="T14" fmla="*/ 560 w 560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77" name="Oval 179"/>
              <p:cNvSpPr>
                <a:spLocks noChangeArrowheads="1"/>
              </p:cNvSpPr>
              <p:nvPr/>
            </p:nvSpPr>
            <p:spPr bwMode="auto">
              <a:xfrm rot="21219751">
                <a:off x="1412012" y="5310724"/>
                <a:ext cx="15659" cy="671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78" name="Freeform 180"/>
              <p:cNvSpPr>
                <a:spLocks/>
              </p:cNvSpPr>
              <p:nvPr/>
            </p:nvSpPr>
            <p:spPr bwMode="auto">
              <a:xfrm rot="355818">
                <a:off x="1388524" y="5315198"/>
                <a:ext cx="30013" cy="23491"/>
              </a:xfrm>
              <a:custGeom>
                <a:avLst/>
                <a:gdLst>
                  <a:gd name="T0" fmla="*/ 98 w 482"/>
                  <a:gd name="T1" fmla="*/ 36 h 367"/>
                  <a:gd name="T2" fmla="*/ 320 w 482"/>
                  <a:gd name="T3" fmla="*/ 0 h 367"/>
                  <a:gd name="T4" fmla="*/ 367 w 482"/>
                  <a:gd name="T5" fmla="*/ 26 h 367"/>
                  <a:gd name="T6" fmla="*/ 445 w 482"/>
                  <a:gd name="T7" fmla="*/ 26 h 367"/>
                  <a:gd name="T8" fmla="*/ 482 w 482"/>
                  <a:gd name="T9" fmla="*/ 42 h 367"/>
                  <a:gd name="T10" fmla="*/ 278 w 482"/>
                  <a:gd name="T11" fmla="*/ 367 h 367"/>
                  <a:gd name="T12" fmla="*/ 5 w 482"/>
                  <a:gd name="T13" fmla="*/ 262 h 367"/>
                  <a:gd name="T14" fmla="*/ 0 w 482"/>
                  <a:gd name="T15" fmla="*/ 157 h 367"/>
                  <a:gd name="T16" fmla="*/ 42 w 482"/>
                  <a:gd name="T17" fmla="*/ 74 h 367"/>
                  <a:gd name="T18" fmla="*/ 98 w 482"/>
                  <a:gd name="T19" fmla="*/ 36 h 3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2"/>
                  <a:gd name="T31" fmla="*/ 0 h 367"/>
                  <a:gd name="T32" fmla="*/ 482 w 482"/>
                  <a:gd name="T33" fmla="*/ 367 h 3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79" name="Freeform 182"/>
              <p:cNvSpPr>
                <a:spLocks/>
              </p:cNvSpPr>
              <p:nvPr/>
            </p:nvSpPr>
            <p:spPr bwMode="auto">
              <a:xfrm flipH="1">
                <a:off x="995757" y="5302335"/>
                <a:ext cx="151843" cy="212539"/>
              </a:xfrm>
              <a:custGeom>
                <a:avLst/>
                <a:gdLst>
                  <a:gd name="T0" fmla="*/ 933 w 933"/>
                  <a:gd name="T1" fmla="*/ 135 h 352"/>
                  <a:gd name="T2" fmla="*/ 932 w 933"/>
                  <a:gd name="T3" fmla="*/ 171 h 352"/>
                  <a:gd name="T4" fmla="*/ 762 w 933"/>
                  <a:gd name="T5" fmla="*/ 352 h 352"/>
                  <a:gd name="T6" fmla="*/ 4 w 933"/>
                  <a:gd name="T7" fmla="*/ 195 h 352"/>
                  <a:gd name="T8" fmla="*/ 0 w 933"/>
                  <a:gd name="T9" fmla="*/ 148 h 352"/>
                  <a:gd name="T10" fmla="*/ 244 w 933"/>
                  <a:gd name="T11" fmla="*/ 0 h 352"/>
                  <a:gd name="T12" fmla="*/ 933 w 933"/>
                  <a:gd name="T13" fmla="*/ 135 h 3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3"/>
                  <a:gd name="T22" fmla="*/ 0 h 352"/>
                  <a:gd name="T23" fmla="*/ 933 w 933"/>
                  <a:gd name="T24" fmla="*/ 352 h 3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3F3F3"/>
                  </a:gs>
                </a:gsLst>
                <a:lin ang="0" scaled="1"/>
              </a:gradFill>
              <a:ln w="63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0" name="Freeform 183"/>
              <p:cNvSpPr>
                <a:spLocks/>
              </p:cNvSpPr>
              <p:nvPr/>
            </p:nvSpPr>
            <p:spPr bwMode="auto">
              <a:xfrm flipH="1">
                <a:off x="1010110" y="5292268"/>
                <a:ext cx="151843" cy="212539"/>
              </a:xfrm>
              <a:custGeom>
                <a:avLst/>
                <a:gdLst>
                  <a:gd name="T0" fmla="*/ 895 w 895"/>
                  <a:gd name="T1" fmla="*/ 133 h 294"/>
                  <a:gd name="T2" fmla="*/ 232 w 895"/>
                  <a:gd name="T3" fmla="*/ 0 h 294"/>
                  <a:gd name="T4" fmla="*/ 0 w 895"/>
                  <a:gd name="T5" fmla="*/ 143 h 294"/>
                  <a:gd name="T6" fmla="*/ 739 w 895"/>
                  <a:gd name="T7" fmla="*/ 294 h 294"/>
                  <a:gd name="T8" fmla="*/ 895 w 895"/>
                  <a:gd name="T9" fmla="*/ 133 h 2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5"/>
                  <a:gd name="T16" fmla="*/ 0 h 294"/>
                  <a:gd name="T17" fmla="*/ 895 w 895"/>
                  <a:gd name="T18" fmla="*/ 294 h 2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1" name="Freeform 184"/>
              <p:cNvSpPr>
                <a:spLocks/>
              </p:cNvSpPr>
              <p:nvPr/>
            </p:nvSpPr>
            <p:spPr bwMode="auto">
              <a:xfrm flipH="1">
                <a:off x="1027074" y="5336452"/>
                <a:ext cx="283158" cy="59288"/>
              </a:xfrm>
              <a:custGeom>
                <a:avLst/>
                <a:gdLst>
                  <a:gd name="T0" fmla="*/ 0 w 531"/>
                  <a:gd name="T1" fmla="*/ 15 h 118"/>
                  <a:gd name="T2" fmla="*/ 508 w 531"/>
                  <a:gd name="T3" fmla="*/ 118 h 118"/>
                  <a:gd name="T4" fmla="*/ 531 w 531"/>
                  <a:gd name="T5" fmla="*/ 103 h 118"/>
                  <a:gd name="T6" fmla="*/ 23 w 531"/>
                  <a:gd name="T7" fmla="*/ 0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1"/>
                  <a:gd name="T13" fmla="*/ 0 h 118"/>
                  <a:gd name="T14" fmla="*/ 531 w 531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2" name="Freeform 185"/>
              <p:cNvSpPr>
                <a:spLocks/>
              </p:cNvSpPr>
              <p:nvPr/>
            </p:nvSpPr>
            <p:spPr bwMode="auto">
              <a:xfrm flipH="1">
                <a:off x="1098842" y="5352113"/>
                <a:ext cx="292292" cy="79424"/>
              </a:xfrm>
              <a:custGeom>
                <a:avLst/>
                <a:gdLst>
                  <a:gd name="T0" fmla="*/ 0 w 548"/>
                  <a:gd name="T1" fmla="*/ 74 h 159"/>
                  <a:gd name="T2" fmla="*/ 31 w 548"/>
                  <a:gd name="T3" fmla="*/ 78 h 159"/>
                  <a:gd name="T4" fmla="*/ 57 w 548"/>
                  <a:gd name="T5" fmla="*/ 66 h 159"/>
                  <a:gd name="T6" fmla="*/ 76 w 548"/>
                  <a:gd name="T7" fmla="*/ 71 h 159"/>
                  <a:gd name="T8" fmla="*/ 58 w 548"/>
                  <a:gd name="T9" fmla="*/ 81 h 159"/>
                  <a:gd name="T10" fmla="*/ 451 w 548"/>
                  <a:gd name="T11" fmla="*/ 159 h 159"/>
                  <a:gd name="T12" fmla="*/ 548 w 548"/>
                  <a:gd name="T13" fmla="*/ 84 h 159"/>
                  <a:gd name="T14" fmla="*/ 130 w 548"/>
                  <a:gd name="T15" fmla="*/ 0 h 15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8"/>
                  <a:gd name="T25" fmla="*/ 0 h 159"/>
                  <a:gd name="T26" fmla="*/ 548 w 548"/>
                  <a:gd name="T27" fmla="*/ 159 h 15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3" name="Freeform 186"/>
              <p:cNvSpPr>
                <a:spLocks/>
              </p:cNvSpPr>
              <p:nvPr/>
            </p:nvSpPr>
            <p:spPr bwMode="auto">
              <a:xfrm flipH="1">
                <a:off x="1044037" y="5396859"/>
                <a:ext cx="74378" cy="34678"/>
              </a:xfrm>
              <a:custGeom>
                <a:avLst/>
                <a:gdLst>
                  <a:gd name="T0" fmla="*/ 73 w 140"/>
                  <a:gd name="T1" fmla="*/ 0 h 70"/>
                  <a:gd name="T2" fmla="*/ 140 w 140"/>
                  <a:gd name="T3" fmla="*/ 11 h 70"/>
                  <a:gd name="T4" fmla="*/ 75 w 140"/>
                  <a:gd name="T5" fmla="*/ 70 h 70"/>
                  <a:gd name="T6" fmla="*/ 0 w 140"/>
                  <a:gd name="T7" fmla="*/ 56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70"/>
                  <a:gd name="T14" fmla="*/ 140 w 14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4" name="Freeform 187"/>
              <p:cNvSpPr>
                <a:spLocks/>
              </p:cNvSpPr>
              <p:nvPr/>
            </p:nvSpPr>
            <p:spPr bwMode="auto">
              <a:xfrm flipH="1">
                <a:off x="990537" y="5404690"/>
                <a:ext cx="88732" cy="50339"/>
              </a:xfrm>
              <a:custGeom>
                <a:avLst/>
                <a:gdLst>
                  <a:gd name="T0" fmla="*/ 87 w 167"/>
                  <a:gd name="T1" fmla="*/ 0 h 101"/>
                  <a:gd name="T2" fmla="*/ 167 w 167"/>
                  <a:gd name="T3" fmla="*/ 15 h 101"/>
                  <a:gd name="T4" fmla="*/ 81 w 167"/>
                  <a:gd name="T5" fmla="*/ 101 h 101"/>
                  <a:gd name="T6" fmla="*/ 0 w 167"/>
                  <a:gd name="T7" fmla="*/ 83 h 1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7"/>
                  <a:gd name="T13" fmla="*/ 0 h 101"/>
                  <a:gd name="T14" fmla="*/ 167 w 167"/>
                  <a:gd name="T15" fmla="*/ 101 h 1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5" name="Freeform 189"/>
              <p:cNvSpPr>
                <a:spLocks noChangeAspect="1"/>
              </p:cNvSpPr>
              <p:nvPr/>
            </p:nvSpPr>
            <p:spPr bwMode="auto">
              <a:xfrm>
                <a:off x="809159" y="5121673"/>
                <a:ext cx="118744" cy="24945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6" name="Freeform 190"/>
              <p:cNvSpPr>
                <a:spLocks noChangeAspect="1"/>
              </p:cNvSpPr>
              <p:nvPr/>
            </p:nvSpPr>
            <p:spPr bwMode="auto">
              <a:xfrm>
                <a:off x="811769" y="5080284"/>
                <a:ext cx="508902" cy="203593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7" name="Freeform 191"/>
              <p:cNvSpPr>
                <a:spLocks/>
              </p:cNvSpPr>
              <p:nvPr/>
            </p:nvSpPr>
            <p:spPr bwMode="auto">
              <a:xfrm>
                <a:off x="922684" y="5217876"/>
                <a:ext cx="392768" cy="151017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8" name="Freeform 192"/>
              <p:cNvSpPr>
                <a:spLocks/>
              </p:cNvSpPr>
              <p:nvPr/>
            </p:nvSpPr>
            <p:spPr bwMode="auto">
              <a:xfrm>
                <a:off x="938342" y="5308487"/>
                <a:ext cx="118743" cy="42508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9" name="Oval 193"/>
              <p:cNvSpPr>
                <a:spLocks noChangeArrowheads="1"/>
              </p:cNvSpPr>
              <p:nvPr/>
            </p:nvSpPr>
            <p:spPr bwMode="auto">
              <a:xfrm>
                <a:off x="1036208" y="5314079"/>
                <a:ext cx="13049" cy="1454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90" name="Line 194"/>
              <p:cNvSpPr>
                <a:spLocks noChangeShapeType="1"/>
              </p:cNvSpPr>
              <p:nvPr/>
            </p:nvSpPr>
            <p:spPr bwMode="auto">
              <a:xfrm flipH="1">
                <a:off x="1218890" y="5250317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91" name="Line 195"/>
              <p:cNvSpPr>
                <a:spLocks noChangeShapeType="1"/>
              </p:cNvSpPr>
              <p:nvPr/>
            </p:nvSpPr>
            <p:spPr bwMode="auto">
              <a:xfrm flipH="1">
                <a:off x="1209757" y="5251435"/>
                <a:ext cx="1304" cy="5705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92" name="Line 196"/>
              <p:cNvSpPr>
                <a:spLocks noChangeShapeType="1"/>
              </p:cNvSpPr>
              <p:nvPr/>
            </p:nvSpPr>
            <p:spPr bwMode="auto">
              <a:xfrm flipH="1">
                <a:off x="1229329" y="5249198"/>
                <a:ext cx="3915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93" name="Line 197"/>
              <p:cNvSpPr>
                <a:spLocks noChangeShapeType="1"/>
              </p:cNvSpPr>
              <p:nvPr/>
            </p:nvSpPr>
            <p:spPr bwMode="auto">
              <a:xfrm flipH="1">
                <a:off x="1238464" y="5248080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94" name="Line 198"/>
              <p:cNvSpPr>
                <a:spLocks noChangeShapeType="1"/>
              </p:cNvSpPr>
              <p:nvPr/>
            </p:nvSpPr>
            <p:spPr bwMode="auto">
              <a:xfrm flipH="1">
                <a:off x="1246293" y="5246961"/>
                <a:ext cx="522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95" name="Line 199"/>
              <p:cNvSpPr>
                <a:spLocks noChangeShapeType="1"/>
              </p:cNvSpPr>
              <p:nvPr/>
            </p:nvSpPr>
            <p:spPr bwMode="auto">
              <a:xfrm flipH="1">
                <a:off x="1255427" y="5244724"/>
                <a:ext cx="5220" cy="54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96" name="Line 200"/>
              <p:cNvSpPr>
                <a:spLocks noChangeShapeType="1"/>
              </p:cNvSpPr>
              <p:nvPr/>
            </p:nvSpPr>
            <p:spPr bwMode="auto">
              <a:xfrm flipH="1">
                <a:off x="1264561" y="5244724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97" name="Line 201"/>
              <p:cNvSpPr>
                <a:spLocks noChangeShapeType="1"/>
              </p:cNvSpPr>
              <p:nvPr/>
            </p:nvSpPr>
            <p:spPr bwMode="auto">
              <a:xfrm flipH="1">
                <a:off x="1272391" y="5240249"/>
                <a:ext cx="1304" cy="5593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98" name="Line 202"/>
              <p:cNvSpPr>
                <a:spLocks noChangeShapeType="1"/>
              </p:cNvSpPr>
              <p:nvPr/>
            </p:nvSpPr>
            <p:spPr bwMode="auto">
              <a:xfrm flipH="1">
                <a:off x="1280220" y="5240249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99" name="Line 203"/>
              <p:cNvSpPr>
                <a:spLocks noChangeShapeType="1"/>
              </p:cNvSpPr>
              <p:nvPr/>
            </p:nvSpPr>
            <p:spPr bwMode="auto">
              <a:xfrm flipH="1">
                <a:off x="1289354" y="5239131"/>
                <a:ext cx="1305" cy="5481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0" name="Line 204"/>
              <p:cNvSpPr>
                <a:spLocks noChangeShapeType="1"/>
              </p:cNvSpPr>
              <p:nvPr/>
            </p:nvSpPr>
            <p:spPr bwMode="auto">
              <a:xfrm flipH="1">
                <a:off x="1298488" y="5238012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1" name="Freeform 205"/>
              <p:cNvSpPr>
                <a:spLocks/>
              </p:cNvSpPr>
              <p:nvPr/>
            </p:nvSpPr>
            <p:spPr bwMode="auto">
              <a:xfrm>
                <a:off x="1092318" y="5272690"/>
                <a:ext cx="65244" cy="43627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2" name="Line 206"/>
              <p:cNvSpPr>
                <a:spLocks noChangeShapeType="1"/>
              </p:cNvSpPr>
              <p:nvPr/>
            </p:nvSpPr>
            <p:spPr bwMode="auto">
              <a:xfrm flipH="1">
                <a:off x="1101451" y="5297300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3" name="Line 207"/>
              <p:cNvSpPr>
                <a:spLocks noChangeShapeType="1"/>
              </p:cNvSpPr>
              <p:nvPr/>
            </p:nvSpPr>
            <p:spPr bwMode="auto">
              <a:xfrm flipH="1">
                <a:off x="1152342" y="5287232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4" name="Line 208"/>
              <p:cNvSpPr>
                <a:spLocks noChangeShapeType="1"/>
              </p:cNvSpPr>
              <p:nvPr/>
            </p:nvSpPr>
            <p:spPr bwMode="auto">
              <a:xfrm flipH="1">
                <a:off x="1145817" y="5293944"/>
                <a:ext cx="0" cy="1006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5" name="Line 209"/>
              <p:cNvSpPr>
                <a:spLocks noChangeShapeType="1"/>
              </p:cNvSpPr>
              <p:nvPr/>
            </p:nvSpPr>
            <p:spPr bwMode="auto">
              <a:xfrm flipH="1">
                <a:off x="1109281" y="5302893"/>
                <a:ext cx="0" cy="894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6" name="Line 210"/>
              <p:cNvSpPr>
                <a:spLocks noChangeShapeType="1"/>
              </p:cNvSpPr>
              <p:nvPr/>
            </p:nvSpPr>
            <p:spPr bwMode="auto">
              <a:xfrm flipV="1">
                <a:off x="1117110" y="5304012"/>
                <a:ext cx="20878" cy="4475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7" name="Freeform 211"/>
              <p:cNvSpPr>
                <a:spLocks/>
              </p:cNvSpPr>
              <p:nvPr/>
            </p:nvSpPr>
            <p:spPr bwMode="auto">
              <a:xfrm>
                <a:off x="957915" y="5282757"/>
                <a:ext cx="82208" cy="25729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8" name="Line 212"/>
              <p:cNvSpPr>
                <a:spLocks noChangeShapeType="1"/>
              </p:cNvSpPr>
              <p:nvPr/>
            </p:nvSpPr>
            <p:spPr bwMode="auto">
              <a:xfrm flipV="1">
                <a:off x="951391" y="5287232"/>
                <a:ext cx="92646" cy="15661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grpSp>
            <p:nvGrpSpPr>
              <p:cNvPr id="209" name="Group 150"/>
              <p:cNvGrpSpPr>
                <a:grpSpLocks/>
              </p:cNvGrpSpPr>
              <p:nvPr/>
            </p:nvGrpSpPr>
            <p:grpSpPr bwMode="auto">
              <a:xfrm>
                <a:off x="862659" y="4854318"/>
                <a:ext cx="270109" cy="260643"/>
                <a:chOff x="685" y="3115"/>
                <a:chExt cx="207" cy="233"/>
              </a:xfrm>
            </p:grpSpPr>
            <p:sp>
              <p:nvSpPr>
                <p:cNvPr id="222" name="Freeform 215"/>
                <p:cNvSpPr>
                  <a:spLocks/>
                </p:cNvSpPr>
                <p:nvPr/>
              </p:nvSpPr>
              <p:spPr bwMode="auto">
                <a:xfrm flipH="1">
                  <a:off x="686" y="3115"/>
                  <a:ext cx="206" cy="30"/>
                </a:xfrm>
                <a:custGeom>
                  <a:avLst/>
                  <a:gdLst>
                    <a:gd name="T0" fmla="*/ 1205 w 1205"/>
                    <a:gd name="T1" fmla="*/ 151 h 178"/>
                    <a:gd name="T2" fmla="*/ 964 w 1205"/>
                    <a:gd name="T3" fmla="*/ 178 h 178"/>
                    <a:gd name="T4" fmla="*/ 0 w 1205"/>
                    <a:gd name="T5" fmla="*/ 0 h 178"/>
                    <a:gd name="T6" fmla="*/ 1205 w 1205"/>
                    <a:gd name="T7" fmla="*/ 151 h 17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05"/>
                    <a:gd name="T13" fmla="*/ 0 h 178"/>
                    <a:gd name="T14" fmla="*/ 1205 w 1205"/>
                    <a:gd name="T15" fmla="*/ 178 h 17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ko-KR" altLang="en-US" sz="1600" b="0" kern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223" name="Freeform 216"/>
                <p:cNvSpPr>
                  <a:spLocks/>
                </p:cNvSpPr>
                <p:nvPr/>
              </p:nvSpPr>
              <p:spPr bwMode="auto">
                <a:xfrm flipH="1">
                  <a:off x="685" y="3141"/>
                  <a:ext cx="69" cy="207"/>
                </a:xfrm>
                <a:custGeom>
                  <a:avLst/>
                  <a:gdLst>
                    <a:gd name="T0" fmla="*/ 405 w 405"/>
                    <a:gd name="T1" fmla="*/ 0 h 1241"/>
                    <a:gd name="T2" fmla="*/ 389 w 405"/>
                    <a:gd name="T3" fmla="*/ 1000 h 1241"/>
                    <a:gd name="T4" fmla="*/ 133 w 405"/>
                    <a:gd name="T5" fmla="*/ 1241 h 1241"/>
                    <a:gd name="T6" fmla="*/ 0 w 405"/>
                    <a:gd name="T7" fmla="*/ 13 h 1241"/>
                    <a:gd name="T8" fmla="*/ 189 w 405"/>
                    <a:gd name="T9" fmla="*/ 24 h 1241"/>
                    <a:gd name="T10" fmla="*/ 405 w 405"/>
                    <a:gd name="T11" fmla="*/ 0 h 12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05"/>
                    <a:gd name="T19" fmla="*/ 0 h 1241"/>
                    <a:gd name="T20" fmla="*/ 405 w 405"/>
                    <a:gd name="T21" fmla="*/ 1241 h 12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CCCCC"/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ko-KR" altLang="en-US" sz="1600" b="0" kern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10" name="Oval 217"/>
              <p:cNvSpPr>
                <a:spLocks noChangeArrowheads="1"/>
              </p:cNvSpPr>
              <p:nvPr/>
            </p:nvSpPr>
            <p:spPr bwMode="auto">
              <a:xfrm>
                <a:off x="931817" y="5135097"/>
                <a:ext cx="245317" cy="66000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11" name="Oval 218"/>
              <p:cNvSpPr>
                <a:spLocks noChangeArrowheads="1"/>
              </p:cNvSpPr>
              <p:nvPr/>
            </p:nvSpPr>
            <p:spPr bwMode="auto">
              <a:xfrm>
                <a:off x="931817" y="5130622"/>
                <a:ext cx="245317" cy="648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12" name="Freeform 219"/>
              <p:cNvSpPr>
                <a:spLocks/>
              </p:cNvSpPr>
              <p:nvPr/>
            </p:nvSpPr>
            <p:spPr bwMode="auto">
              <a:xfrm flipH="1">
                <a:off x="916159" y="4815165"/>
                <a:ext cx="358842" cy="360203"/>
              </a:xfrm>
              <a:custGeom>
                <a:avLst/>
                <a:gdLst>
                  <a:gd name="T0" fmla="*/ 1602 w 1602"/>
                  <a:gd name="T1" fmla="*/ 204 h 1734"/>
                  <a:gd name="T2" fmla="*/ 5 w 1602"/>
                  <a:gd name="T3" fmla="*/ 0 h 1734"/>
                  <a:gd name="T4" fmla="*/ 0 w 1602"/>
                  <a:gd name="T5" fmla="*/ 1488 h 1734"/>
                  <a:gd name="T6" fmla="*/ 1597 w 1602"/>
                  <a:gd name="T7" fmla="*/ 1734 h 1734"/>
                  <a:gd name="T8" fmla="*/ 1602 w 1602"/>
                  <a:gd name="T9" fmla="*/ 204 h 17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2"/>
                  <a:gd name="T16" fmla="*/ 0 h 1734"/>
                  <a:gd name="T17" fmla="*/ 1602 w 1602"/>
                  <a:gd name="T18" fmla="*/ 1734 h 17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13" name="Freeform 220"/>
              <p:cNvSpPr>
                <a:spLocks/>
              </p:cNvSpPr>
              <p:nvPr/>
            </p:nvSpPr>
            <p:spPr bwMode="auto">
              <a:xfrm flipH="1">
                <a:off x="964440" y="5107131"/>
                <a:ext cx="294902" cy="68237"/>
              </a:xfrm>
              <a:custGeom>
                <a:avLst/>
                <a:gdLst>
                  <a:gd name="T0" fmla="*/ 1327 w 1330"/>
                  <a:gd name="T1" fmla="*/ 200 h 330"/>
                  <a:gd name="T2" fmla="*/ 0 w 1330"/>
                  <a:gd name="T3" fmla="*/ 0 h 330"/>
                  <a:gd name="T4" fmla="*/ 0 w 1330"/>
                  <a:gd name="T5" fmla="*/ 115 h 330"/>
                  <a:gd name="T6" fmla="*/ 1330 w 1330"/>
                  <a:gd name="T7" fmla="*/ 330 h 330"/>
                  <a:gd name="T8" fmla="*/ 1327 w 1330"/>
                  <a:gd name="T9" fmla="*/ 200 h 3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30"/>
                  <a:gd name="T16" fmla="*/ 0 h 330"/>
                  <a:gd name="T17" fmla="*/ 1330 w 1330"/>
                  <a:gd name="T18" fmla="*/ 330 h 3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14" name="Freeform 221"/>
              <p:cNvSpPr>
                <a:spLocks/>
              </p:cNvSpPr>
              <p:nvPr/>
            </p:nvSpPr>
            <p:spPr bwMode="auto">
              <a:xfrm flipH="1">
                <a:off x="905720" y="4856555"/>
                <a:ext cx="13049" cy="318812"/>
              </a:xfrm>
              <a:custGeom>
                <a:avLst/>
                <a:gdLst>
                  <a:gd name="T0" fmla="*/ 4 w 56"/>
                  <a:gd name="T1" fmla="*/ 16 h 1536"/>
                  <a:gd name="T2" fmla="*/ 56 w 56"/>
                  <a:gd name="T3" fmla="*/ 0 h 1536"/>
                  <a:gd name="T4" fmla="*/ 46 w 56"/>
                  <a:gd name="T5" fmla="*/ 1513 h 1536"/>
                  <a:gd name="T6" fmla="*/ 0 w 56"/>
                  <a:gd name="T7" fmla="*/ 1536 h 1536"/>
                  <a:gd name="T8" fmla="*/ 4 w 56"/>
                  <a:gd name="T9" fmla="*/ 16 h 1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1536"/>
                  <a:gd name="T17" fmla="*/ 56 w 56"/>
                  <a:gd name="T18" fmla="*/ 1536 h 1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15" name="Oval 222"/>
              <p:cNvSpPr>
                <a:spLocks noChangeArrowheads="1"/>
              </p:cNvSpPr>
              <p:nvPr/>
            </p:nvSpPr>
            <p:spPr bwMode="auto">
              <a:xfrm>
                <a:off x="1233244" y="5112724"/>
                <a:ext cx="10439" cy="19017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16" name="Oval 223"/>
              <p:cNvSpPr>
                <a:spLocks noChangeArrowheads="1"/>
              </p:cNvSpPr>
              <p:nvPr/>
            </p:nvSpPr>
            <p:spPr bwMode="auto">
              <a:xfrm>
                <a:off x="1213671" y="5117199"/>
                <a:ext cx="9135" cy="1566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17" name="Oval 224"/>
              <p:cNvSpPr>
                <a:spLocks noChangeArrowheads="1"/>
              </p:cNvSpPr>
              <p:nvPr/>
            </p:nvSpPr>
            <p:spPr bwMode="auto">
              <a:xfrm>
                <a:off x="1145817" y="5131741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18" name="Oval 225"/>
              <p:cNvSpPr>
                <a:spLocks noChangeArrowheads="1"/>
              </p:cNvSpPr>
              <p:nvPr/>
            </p:nvSpPr>
            <p:spPr bwMode="auto">
              <a:xfrm>
                <a:off x="1124939" y="5135097"/>
                <a:ext cx="10439" cy="1230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19" name="Oval 226"/>
              <p:cNvSpPr>
                <a:spLocks noChangeArrowheads="1"/>
              </p:cNvSpPr>
              <p:nvPr/>
            </p:nvSpPr>
            <p:spPr bwMode="auto">
              <a:xfrm>
                <a:off x="1101451" y="5138453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20" name="Freeform 227"/>
              <p:cNvSpPr>
                <a:spLocks/>
              </p:cNvSpPr>
              <p:nvPr/>
            </p:nvSpPr>
            <p:spPr bwMode="auto">
              <a:xfrm flipH="1">
                <a:off x="950525" y="4841172"/>
                <a:ext cx="297512" cy="283017"/>
              </a:xfrm>
              <a:custGeom>
                <a:avLst/>
                <a:gdLst>
                  <a:gd name="T0" fmla="*/ 1330 w 1345"/>
                  <a:gd name="T1" fmla="*/ 167 h 1366"/>
                  <a:gd name="T2" fmla="*/ 0 w 1345"/>
                  <a:gd name="T3" fmla="*/ 0 h 1366"/>
                  <a:gd name="T4" fmla="*/ 0 w 1345"/>
                  <a:gd name="T5" fmla="*/ 1157 h 1366"/>
                  <a:gd name="T6" fmla="*/ 1345 w 1345"/>
                  <a:gd name="T7" fmla="*/ 1366 h 1366"/>
                  <a:gd name="T8" fmla="*/ 1330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21" name="Freeform 228"/>
              <p:cNvSpPr>
                <a:spLocks/>
              </p:cNvSpPr>
              <p:nvPr/>
            </p:nvSpPr>
            <p:spPr bwMode="auto">
              <a:xfrm flipH="1">
                <a:off x="905720" y="4814047"/>
                <a:ext cx="367975" cy="44746"/>
              </a:xfrm>
              <a:custGeom>
                <a:avLst/>
                <a:gdLst>
                  <a:gd name="T0" fmla="*/ 0 w 1660"/>
                  <a:gd name="T1" fmla="*/ 10 h 214"/>
                  <a:gd name="T2" fmla="*/ 68 w 1660"/>
                  <a:gd name="T3" fmla="*/ 0 h 214"/>
                  <a:gd name="T4" fmla="*/ 1660 w 1660"/>
                  <a:gd name="T5" fmla="*/ 199 h 214"/>
                  <a:gd name="T6" fmla="*/ 1613 w 1660"/>
                  <a:gd name="T7" fmla="*/ 214 h 214"/>
                  <a:gd name="T8" fmla="*/ 0 w 1660"/>
                  <a:gd name="T9" fmla="*/ 10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60"/>
                  <a:gd name="T16" fmla="*/ 0 h 214"/>
                  <a:gd name="T17" fmla="*/ 1660 w 1660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224" name="TextBox 223"/>
            <p:cNvSpPr txBox="1"/>
            <p:nvPr/>
          </p:nvSpPr>
          <p:spPr>
            <a:xfrm>
              <a:off x="3315507" y="4578035"/>
              <a:ext cx="407484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6" name="직선 연결선 225"/>
            <p:cNvCxnSpPr>
              <a:stCxn id="4" idx="2"/>
              <a:endCxn id="62" idx="0"/>
            </p:cNvCxnSpPr>
            <p:nvPr/>
          </p:nvCxnSpPr>
          <p:spPr bwMode="auto">
            <a:xfrm flipH="1">
              <a:off x="1139171" y="3262393"/>
              <a:ext cx="46450" cy="1355114"/>
            </a:xfrm>
            <a:prstGeom prst="line">
              <a:avLst/>
            </a:prstGeom>
            <a:solidFill>
              <a:schemeClr val="bg2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7" name="직선 연결선 226"/>
            <p:cNvCxnSpPr>
              <a:endCxn id="114" idx="2"/>
            </p:cNvCxnSpPr>
            <p:nvPr/>
          </p:nvCxnSpPr>
          <p:spPr bwMode="auto">
            <a:xfrm>
              <a:off x="1958990" y="3228125"/>
              <a:ext cx="53942" cy="1433340"/>
            </a:xfrm>
            <a:prstGeom prst="line">
              <a:avLst/>
            </a:prstGeom>
            <a:solidFill>
              <a:schemeClr val="bg2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8" name="직선 연결선 227"/>
            <p:cNvCxnSpPr>
              <a:endCxn id="170" idx="0"/>
            </p:cNvCxnSpPr>
            <p:nvPr/>
          </p:nvCxnSpPr>
          <p:spPr bwMode="auto">
            <a:xfrm>
              <a:off x="2689015" y="3167681"/>
              <a:ext cx="85181" cy="1442593"/>
            </a:xfrm>
            <a:prstGeom prst="line">
              <a:avLst/>
            </a:prstGeom>
            <a:solidFill>
              <a:schemeClr val="bg2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9" name="직선 연결선 228"/>
            <p:cNvCxnSpPr>
              <a:endCxn id="224" idx="0"/>
            </p:cNvCxnSpPr>
            <p:nvPr/>
          </p:nvCxnSpPr>
          <p:spPr bwMode="auto">
            <a:xfrm>
              <a:off x="3425511" y="3148376"/>
              <a:ext cx="93738" cy="1429659"/>
            </a:xfrm>
            <a:prstGeom prst="line">
              <a:avLst/>
            </a:prstGeom>
            <a:solidFill>
              <a:schemeClr val="bg2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7" name="그룹 236"/>
          <p:cNvGrpSpPr/>
          <p:nvPr/>
        </p:nvGrpSpPr>
        <p:grpSpPr>
          <a:xfrm>
            <a:off x="5412555" y="2866124"/>
            <a:ext cx="3069072" cy="2561802"/>
            <a:chOff x="836909" y="2820692"/>
            <a:chExt cx="3069072" cy="2561802"/>
          </a:xfrm>
        </p:grpSpPr>
        <p:grpSp>
          <p:nvGrpSpPr>
            <p:cNvPr id="238" name="그룹 237"/>
            <p:cNvGrpSpPr/>
            <p:nvPr/>
          </p:nvGrpSpPr>
          <p:grpSpPr>
            <a:xfrm>
              <a:off x="867905" y="2820692"/>
              <a:ext cx="2913681" cy="619932"/>
              <a:chOff x="666427" y="2820692"/>
              <a:chExt cx="2913681" cy="619932"/>
            </a:xfrm>
          </p:grpSpPr>
          <p:sp>
            <p:nvSpPr>
              <p:cNvPr id="459" name="직사각형 458"/>
              <p:cNvSpPr/>
              <p:nvPr/>
            </p:nvSpPr>
            <p:spPr bwMode="auto">
              <a:xfrm>
                <a:off x="666427" y="2820692"/>
                <a:ext cx="2913681" cy="6199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4000" tIns="45720" rIns="54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60" name="직사각형 459"/>
              <p:cNvSpPr/>
              <p:nvPr/>
            </p:nvSpPr>
            <p:spPr bwMode="auto">
              <a:xfrm>
                <a:off x="852407" y="2998922"/>
                <a:ext cx="263471" cy="26347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4000" tIns="45720" rIns="54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61" name="직사각형 460"/>
              <p:cNvSpPr/>
              <p:nvPr/>
            </p:nvSpPr>
            <p:spPr bwMode="auto">
              <a:xfrm>
                <a:off x="1580827" y="2998922"/>
                <a:ext cx="263471" cy="26347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4000" tIns="45720" rIns="54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62" name="직사각형 461"/>
              <p:cNvSpPr/>
              <p:nvPr/>
            </p:nvSpPr>
            <p:spPr bwMode="auto">
              <a:xfrm>
                <a:off x="2309247" y="2998922"/>
                <a:ext cx="263471" cy="26347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4000" tIns="45720" rIns="54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63" name="직사각형 462"/>
              <p:cNvSpPr/>
              <p:nvPr/>
            </p:nvSpPr>
            <p:spPr bwMode="auto">
              <a:xfrm>
                <a:off x="3084162" y="2998922"/>
                <a:ext cx="263471" cy="26347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4000" tIns="45720" rIns="54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grpSp>
          <p:nvGrpSpPr>
            <p:cNvPr id="239" name="그룹 238"/>
            <p:cNvGrpSpPr/>
            <p:nvPr/>
          </p:nvGrpSpPr>
          <p:grpSpPr>
            <a:xfrm>
              <a:off x="836909" y="4610274"/>
              <a:ext cx="688994" cy="764987"/>
              <a:chOff x="809159" y="4814047"/>
              <a:chExt cx="688975" cy="700827"/>
            </a:xfrm>
          </p:grpSpPr>
          <p:sp>
            <p:nvSpPr>
              <p:cNvPr id="407" name="Freeform 174"/>
              <p:cNvSpPr>
                <a:spLocks/>
              </p:cNvSpPr>
              <p:nvPr/>
            </p:nvSpPr>
            <p:spPr bwMode="auto">
              <a:xfrm rot="355818">
                <a:off x="1336329" y="5283876"/>
                <a:ext cx="61330" cy="36915"/>
              </a:xfrm>
              <a:custGeom>
                <a:avLst/>
                <a:gdLst>
                  <a:gd name="T0" fmla="*/ 1224 w 1224"/>
                  <a:gd name="T1" fmla="*/ 755 h 755"/>
                  <a:gd name="T2" fmla="*/ 1112 w 1224"/>
                  <a:gd name="T3" fmla="*/ 716 h 755"/>
                  <a:gd name="T4" fmla="*/ 1051 w 1224"/>
                  <a:gd name="T5" fmla="*/ 693 h 755"/>
                  <a:gd name="T6" fmla="*/ 1006 w 1224"/>
                  <a:gd name="T7" fmla="*/ 671 h 755"/>
                  <a:gd name="T8" fmla="*/ 984 w 1224"/>
                  <a:gd name="T9" fmla="*/ 660 h 755"/>
                  <a:gd name="T10" fmla="*/ 939 w 1224"/>
                  <a:gd name="T11" fmla="*/ 626 h 755"/>
                  <a:gd name="T12" fmla="*/ 894 w 1224"/>
                  <a:gd name="T13" fmla="*/ 548 h 755"/>
                  <a:gd name="T14" fmla="*/ 889 w 1224"/>
                  <a:gd name="T15" fmla="*/ 531 h 755"/>
                  <a:gd name="T16" fmla="*/ 850 w 1224"/>
                  <a:gd name="T17" fmla="*/ 509 h 755"/>
                  <a:gd name="T18" fmla="*/ 799 w 1224"/>
                  <a:gd name="T19" fmla="*/ 481 h 755"/>
                  <a:gd name="T20" fmla="*/ 704 w 1224"/>
                  <a:gd name="T21" fmla="*/ 453 h 755"/>
                  <a:gd name="T22" fmla="*/ 419 w 1224"/>
                  <a:gd name="T23" fmla="*/ 442 h 755"/>
                  <a:gd name="T24" fmla="*/ 330 w 1224"/>
                  <a:gd name="T25" fmla="*/ 408 h 755"/>
                  <a:gd name="T26" fmla="*/ 212 w 1224"/>
                  <a:gd name="T27" fmla="*/ 279 h 755"/>
                  <a:gd name="T28" fmla="*/ 145 w 1224"/>
                  <a:gd name="T29" fmla="*/ 134 h 755"/>
                  <a:gd name="T30" fmla="*/ 78 w 1224"/>
                  <a:gd name="T31" fmla="*/ 39 h 755"/>
                  <a:gd name="T32" fmla="*/ 0 w 1224"/>
                  <a:gd name="T33" fmla="*/ 0 h 7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24"/>
                  <a:gd name="T52" fmla="*/ 0 h 755"/>
                  <a:gd name="T53" fmla="*/ 1224 w 1224"/>
                  <a:gd name="T54" fmla="*/ 755 h 7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08" name="Freeform 175"/>
              <p:cNvSpPr>
                <a:spLocks/>
              </p:cNvSpPr>
              <p:nvPr/>
            </p:nvSpPr>
            <p:spPr bwMode="auto">
              <a:xfrm rot="355818" flipH="1">
                <a:off x="1385915" y="5317436"/>
                <a:ext cx="112219" cy="58169"/>
              </a:xfrm>
              <a:custGeom>
                <a:avLst/>
                <a:gdLst>
                  <a:gd name="T0" fmla="*/ 886 w 971"/>
                  <a:gd name="T1" fmla="*/ 33 h 550"/>
                  <a:gd name="T2" fmla="*/ 937 w 971"/>
                  <a:gd name="T3" fmla="*/ 70 h 550"/>
                  <a:gd name="T4" fmla="*/ 971 w 971"/>
                  <a:gd name="T5" fmla="*/ 130 h 550"/>
                  <a:gd name="T6" fmla="*/ 967 w 971"/>
                  <a:gd name="T7" fmla="*/ 218 h 550"/>
                  <a:gd name="T8" fmla="*/ 882 w 971"/>
                  <a:gd name="T9" fmla="*/ 261 h 550"/>
                  <a:gd name="T10" fmla="*/ 791 w 971"/>
                  <a:gd name="T11" fmla="*/ 294 h 550"/>
                  <a:gd name="T12" fmla="*/ 665 w 971"/>
                  <a:gd name="T13" fmla="*/ 382 h 550"/>
                  <a:gd name="T14" fmla="*/ 519 w 971"/>
                  <a:gd name="T15" fmla="*/ 522 h 550"/>
                  <a:gd name="T16" fmla="*/ 397 w 971"/>
                  <a:gd name="T17" fmla="*/ 542 h 550"/>
                  <a:gd name="T18" fmla="*/ 298 w 971"/>
                  <a:gd name="T19" fmla="*/ 550 h 550"/>
                  <a:gd name="T20" fmla="*/ 155 w 971"/>
                  <a:gd name="T21" fmla="*/ 522 h 550"/>
                  <a:gd name="T22" fmla="*/ 34 w 971"/>
                  <a:gd name="T23" fmla="*/ 459 h 550"/>
                  <a:gd name="T24" fmla="*/ 0 w 971"/>
                  <a:gd name="T25" fmla="*/ 393 h 550"/>
                  <a:gd name="T26" fmla="*/ 11 w 971"/>
                  <a:gd name="T27" fmla="*/ 315 h 550"/>
                  <a:gd name="T28" fmla="*/ 63 w 971"/>
                  <a:gd name="T29" fmla="*/ 210 h 550"/>
                  <a:gd name="T30" fmla="*/ 142 w 971"/>
                  <a:gd name="T31" fmla="*/ 147 h 550"/>
                  <a:gd name="T32" fmla="*/ 246 w 971"/>
                  <a:gd name="T33" fmla="*/ 89 h 550"/>
                  <a:gd name="T34" fmla="*/ 445 w 971"/>
                  <a:gd name="T35" fmla="*/ 21 h 550"/>
                  <a:gd name="T36" fmla="*/ 634 w 971"/>
                  <a:gd name="T37" fmla="*/ 0 h 550"/>
                  <a:gd name="T38" fmla="*/ 794 w 971"/>
                  <a:gd name="T39" fmla="*/ 13 h 550"/>
                  <a:gd name="T40" fmla="*/ 886 w 971"/>
                  <a:gd name="T41" fmla="*/ 33 h 5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71"/>
                  <a:gd name="T64" fmla="*/ 0 h 550"/>
                  <a:gd name="T65" fmla="*/ 971 w 971"/>
                  <a:gd name="T66" fmla="*/ 550 h 5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09" name="Freeform 176"/>
              <p:cNvSpPr>
                <a:spLocks/>
              </p:cNvSpPr>
              <p:nvPr/>
            </p:nvSpPr>
            <p:spPr bwMode="auto">
              <a:xfrm rot="355818">
                <a:off x="1380695" y="5337571"/>
                <a:ext cx="110915" cy="41389"/>
              </a:xfrm>
              <a:custGeom>
                <a:avLst/>
                <a:gdLst>
                  <a:gd name="T0" fmla="*/ 0 w 1432"/>
                  <a:gd name="T1" fmla="*/ 0 h 526"/>
                  <a:gd name="T2" fmla="*/ 56 w 1432"/>
                  <a:gd name="T3" fmla="*/ 118 h 526"/>
                  <a:gd name="T4" fmla="*/ 319 w 1432"/>
                  <a:gd name="T5" fmla="*/ 302 h 526"/>
                  <a:gd name="T6" fmla="*/ 604 w 1432"/>
                  <a:gd name="T7" fmla="*/ 448 h 526"/>
                  <a:gd name="T8" fmla="*/ 867 w 1432"/>
                  <a:gd name="T9" fmla="*/ 526 h 526"/>
                  <a:gd name="T10" fmla="*/ 1091 w 1432"/>
                  <a:gd name="T11" fmla="*/ 504 h 526"/>
                  <a:gd name="T12" fmla="*/ 1270 w 1432"/>
                  <a:gd name="T13" fmla="*/ 448 h 526"/>
                  <a:gd name="T14" fmla="*/ 1432 w 1432"/>
                  <a:gd name="T15" fmla="*/ 353 h 526"/>
                  <a:gd name="T16" fmla="*/ 1253 w 1432"/>
                  <a:gd name="T17" fmla="*/ 431 h 526"/>
                  <a:gd name="T18" fmla="*/ 1108 w 1432"/>
                  <a:gd name="T19" fmla="*/ 470 h 526"/>
                  <a:gd name="T20" fmla="*/ 951 w 1432"/>
                  <a:gd name="T21" fmla="*/ 470 h 526"/>
                  <a:gd name="T22" fmla="*/ 789 w 1432"/>
                  <a:gd name="T23" fmla="*/ 453 h 526"/>
                  <a:gd name="T24" fmla="*/ 699 w 1432"/>
                  <a:gd name="T25" fmla="*/ 420 h 526"/>
                  <a:gd name="T26" fmla="*/ 560 w 1432"/>
                  <a:gd name="T27" fmla="*/ 330 h 526"/>
                  <a:gd name="T28" fmla="*/ 437 w 1432"/>
                  <a:gd name="T29" fmla="*/ 213 h 526"/>
                  <a:gd name="T30" fmla="*/ 274 w 1432"/>
                  <a:gd name="T31" fmla="*/ 129 h 526"/>
                  <a:gd name="T32" fmla="*/ 140 w 1432"/>
                  <a:gd name="T33" fmla="*/ 73 h 526"/>
                  <a:gd name="T34" fmla="*/ 0 w 1432"/>
                  <a:gd name="T35" fmla="*/ 0 h 5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32"/>
                  <a:gd name="T55" fmla="*/ 0 h 526"/>
                  <a:gd name="T56" fmla="*/ 1432 w 1432"/>
                  <a:gd name="T57" fmla="*/ 526 h 5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10" name="Freeform 177"/>
              <p:cNvSpPr>
                <a:spLocks/>
              </p:cNvSpPr>
              <p:nvPr/>
            </p:nvSpPr>
            <p:spPr bwMode="auto">
              <a:xfrm rot="355818" flipH="1">
                <a:off x="1408098" y="5314079"/>
                <a:ext cx="26098" cy="27966"/>
              </a:xfrm>
              <a:custGeom>
                <a:avLst/>
                <a:gdLst>
                  <a:gd name="T0" fmla="*/ 229 w 229"/>
                  <a:gd name="T1" fmla="*/ 261 h 261"/>
                  <a:gd name="T2" fmla="*/ 115 w 229"/>
                  <a:gd name="T3" fmla="*/ 57 h 261"/>
                  <a:gd name="T4" fmla="*/ 0 w 229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229"/>
                  <a:gd name="T10" fmla="*/ 0 h 261"/>
                  <a:gd name="T11" fmla="*/ 229 w 229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11" name="Freeform 178"/>
              <p:cNvSpPr>
                <a:spLocks/>
              </p:cNvSpPr>
              <p:nvPr/>
            </p:nvSpPr>
            <p:spPr bwMode="auto">
              <a:xfrm rot="355818">
                <a:off x="1396354" y="5312961"/>
                <a:ext cx="35232" cy="5593"/>
              </a:xfrm>
              <a:custGeom>
                <a:avLst/>
                <a:gdLst>
                  <a:gd name="T0" fmla="*/ 0 w 560"/>
                  <a:gd name="T1" fmla="*/ 79 h 79"/>
                  <a:gd name="T2" fmla="*/ 246 w 560"/>
                  <a:gd name="T3" fmla="*/ 26 h 79"/>
                  <a:gd name="T4" fmla="*/ 408 w 560"/>
                  <a:gd name="T5" fmla="*/ 0 h 79"/>
                  <a:gd name="T6" fmla="*/ 560 w 560"/>
                  <a:gd name="T7" fmla="*/ 26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"/>
                  <a:gd name="T13" fmla="*/ 0 h 79"/>
                  <a:gd name="T14" fmla="*/ 560 w 560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12" name="Oval 179"/>
              <p:cNvSpPr>
                <a:spLocks noChangeArrowheads="1"/>
              </p:cNvSpPr>
              <p:nvPr/>
            </p:nvSpPr>
            <p:spPr bwMode="auto">
              <a:xfrm rot="21219751">
                <a:off x="1412012" y="5310724"/>
                <a:ext cx="15659" cy="671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13" name="Freeform 180"/>
              <p:cNvSpPr>
                <a:spLocks/>
              </p:cNvSpPr>
              <p:nvPr/>
            </p:nvSpPr>
            <p:spPr bwMode="auto">
              <a:xfrm rot="355818">
                <a:off x="1388524" y="5315198"/>
                <a:ext cx="30013" cy="23491"/>
              </a:xfrm>
              <a:custGeom>
                <a:avLst/>
                <a:gdLst>
                  <a:gd name="T0" fmla="*/ 98 w 482"/>
                  <a:gd name="T1" fmla="*/ 36 h 367"/>
                  <a:gd name="T2" fmla="*/ 320 w 482"/>
                  <a:gd name="T3" fmla="*/ 0 h 367"/>
                  <a:gd name="T4" fmla="*/ 367 w 482"/>
                  <a:gd name="T5" fmla="*/ 26 h 367"/>
                  <a:gd name="T6" fmla="*/ 445 w 482"/>
                  <a:gd name="T7" fmla="*/ 26 h 367"/>
                  <a:gd name="T8" fmla="*/ 482 w 482"/>
                  <a:gd name="T9" fmla="*/ 42 h 367"/>
                  <a:gd name="T10" fmla="*/ 278 w 482"/>
                  <a:gd name="T11" fmla="*/ 367 h 367"/>
                  <a:gd name="T12" fmla="*/ 5 w 482"/>
                  <a:gd name="T13" fmla="*/ 262 h 367"/>
                  <a:gd name="T14" fmla="*/ 0 w 482"/>
                  <a:gd name="T15" fmla="*/ 157 h 367"/>
                  <a:gd name="T16" fmla="*/ 42 w 482"/>
                  <a:gd name="T17" fmla="*/ 74 h 367"/>
                  <a:gd name="T18" fmla="*/ 98 w 482"/>
                  <a:gd name="T19" fmla="*/ 36 h 3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2"/>
                  <a:gd name="T31" fmla="*/ 0 h 367"/>
                  <a:gd name="T32" fmla="*/ 482 w 482"/>
                  <a:gd name="T33" fmla="*/ 367 h 3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14" name="Freeform 182"/>
              <p:cNvSpPr>
                <a:spLocks/>
              </p:cNvSpPr>
              <p:nvPr/>
            </p:nvSpPr>
            <p:spPr bwMode="auto">
              <a:xfrm flipH="1">
                <a:off x="995757" y="5302335"/>
                <a:ext cx="151843" cy="212539"/>
              </a:xfrm>
              <a:custGeom>
                <a:avLst/>
                <a:gdLst>
                  <a:gd name="T0" fmla="*/ 933 w 933"/>
                  <a:gd name="T1" fmla="*/ 135 h 352"/>
                  <a:gd name="T2" fmla="*/ 932 w 933"/>
                  <a:gd name="T3" fmla="*/ 171 h 352"/>
                  <a:gd name="T4" fmla="*/ 762 w 933"/>
                  <a:gd name="T5" fmla="*/ 352 h 352"/>
                  <a:gd name="T6" fmla="*/ 4 w 933"/>
                  <a:gd name="T7" fmla="*/ 195 h 352"/>
                  <a:gd name="T8" fmla="*/ 0 w 933"/>
                  <a:gd name="T9" fmla="*/ 148 h 352"/>
                  <a:gd name="T10" fmla="*/ 244 w 933"/>
                  <a:gd name="T11" fmla="*/ 0 h 352"/>
                  <a:gd name="T12" fmla="*/ 933 w 933"/>
                  <a:gd name="T13" fmla="*/ 135 h 3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3"/>
                  <a:gd name="T22" fmla="*/ 0 h 352"/>
                  <a:gd name="T23" fmla="*/ 933 w 933"/>
                  <a:gd name="T24" fmla="*/ 352 h 3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3F3F3"/>
                  </a:gs>
                </a:gsLst>
                <a:lin ang="0" scaled="1"/>
              </a:gradFill>
              <a:ln w="63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15" name="Freeform 183"/>
              <p:cNvSpPr>
                <a:spLocks/>
              </p:cNvSpPr>
              <p:nvPr/>
            </p:nvSpPr>
            <p:spPr bwMode="auto">
              <a:xfrm flipH="1">
                <a:off x="1010110" y="5292268"/>
                <a:ext cx="151843" cy="212539"/>
              </a:xfrm>
              <a:custGeom>
                <a:avLst/>
                <a:gdLst>
                  <a:gd name="T0" fmla="*/ 895 w 895"/>
                  <a:gd name="T1" fmla="*/ 133 h 294"/>
                  <a:gd name="T2" fmla="*/ 232 w 895"/>
                  <a:gd name="T3" fmla="*/ 0 h 294"/>
                  <a:gd name="T4" fmla="*/ 0 w 895"/>
                  <a:gd name="T5" fmla="*/ 143 h 294"/>
                  <a:gd name="T6" fmla="*/ 739 w 895"/>
                  <a:gd name="T7" fmla="*/ 294 h 294"/>
                  <a:gd name="T8" fmla="*/ 895 w 895"/>
                  <a:gd name="T9" fmla="*/ 133 h 2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5"/>
                  <a:gd name="T16" fmla="*/ 0 h 294"/>
                  <a:gd name="T17" fmla="*/ 895 w 895"/>
                  <a:gd name="T18" fmla="*/ 294 h 2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16" name="Freeform 184"/>
              <p:cNvSpPr>
                <a:spLocks/>
              </p:cNvSpPr>
              <p:nvPr/>
            </p:nvSpPr>
            <p:spPr bwMode="auto">
              <a:xfrm flipH="1">
                <a:off x="1027074" y="5336452"/>
                <a:ext cx="283158" cy="59288"/>
              </a:xfrm>
              <a:custGeom>
                <a:avLst/>
                <a:gdLst>
                  <a:gd name="T0" fmla="*/ 0 w 531"/>
                  <a:gd name="T1" fmla="*/ 15 h 118"/>
                  <a:gd name="T2" fmla="*/ 508 w 531"/>
                  <a:gd name="T3" fmla="*/ 118 h 118"/>
                  <a:gd name="T4" fmla="*/ 531 w 531"/>
                  <a:gd name="T5" fmla="*/ 103 h 118"/>
                  <a:gd name="T6" fmla="*/ 23 w 531"/>
                  <a:gd name="T7" fmla="*/ 0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1"/>
                  <a:gd name="T13" fmla="*/ 0 h 118"/>
                  <a:gd name="T14" fmla="*/ 531 w 531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17" name="Freeform 185"/>
              <p:cNvSpPr>
                <a:spLocks/>
              </p:cNvSpPr>
              <p:nvPr/>
            </p:nvSpPr>
            <p:spPr bwMode="auto">
              <a:xfrm flipH="1">
                <a:off x="1098842" y="5352113"/>
                <a:ext cx="292292" cy="79424"/>
              </a:xfrm>
              <a:custGeom>
                <a:avLst/>
                <a:gdLst>
                  <a:gd name="T0" fmla="*/ 0 w 548"/>
                  <a:gd name="T1" fmla="*/ 74 h 159"/>
                  <a:gd name="T2" fmla="*/ 31 w 548"/>
                  <a:gd name="T3" fmla="*/ 78 h 159"/>
                  <a:gd name="T4" fmla="*/ 57 w 548"/>
                  <a:gd name="T5" fmla="*/ 66 h 159"/>
                  <a:gd name="T6" fmla="*/ 76 w 548"/>
                  <a:gd name="T7" fmla="*/ 71 h 159"/>
                  <a:gd name="T8" fmla="*/ 58 w 548"/>
                  <a:gd name="T9" fmla="*/ 81 h 159"/>
                  <a:gd name="T10" fmla="*/ 451 w 548"/>
                  <a:gd name="T11" fmla="*/ 159 h 159"/>
                  <a:gd name="T12" fmla="*/ 548 w 548"/>
                  <a:gd name="T13" fmla="*/ 84 h 159"/>
                  <a:gd name="T14" fmla="*/ 130 w 548"/>
                  <a:gd name="T15" fmla="*/ 0 h 15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8"/>
                  <a:gd name="T25" fmla="*/ 0 h 159"/>
                  <a:gd name="T26" fmla="*/ 548 w 548"/>
                  <a:gd name="T27" fmla="*/ 159 h 15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18" name="Freeform 186"/>
              <p:cNvSpPr>
                <a:spLocks/>
              </p:cNvSpPr>
              <p:nvPr/>
            </p:nvSpPr>
            <p:spPr bwMode="auto">
              <a:xfrm flipH="1">
                <a:off x="1044037" y="5396859"/>
                <a:ext cx="74378" cy="34678"/>
              </a:xfrm>
              <a:custGeom>
                <a:avLst/>
                <a:gdLst>
                  <a:gd name="T0" fmla="*/ 73 w 140"/>
                  <a:gd name="T1" fmla="*/ 0 h 70"/>
                  <a:gd name="T2" fmla="*/ 140 w 140"/>
                  <a:gd name="T3" fmla="*/ 11 h 70"/>
                  <a:gd name="T4" fmla="*/ 75 w 140"/>
                  <a:gd name="T5" fmla="*/ 70 h 70"/>
                  <a:gd name="T6" fmla="*/ 0 w 140"/>
                  <a:gd name="T7" fmla="*/ 56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70"/>
                  <a:gd name="T14" fmla="*/ 140 w 14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19" name="Freeform 187"/>
              <p:cNvSpPr>
                <a:spLocks/>
              </p:cNvSpPr>
              <p:nvPr/>
            </p:nvSpPr>
            <p:spPr bwMode="auto">
              <a:xfrm flipH="1">
                <a:off x="990537" y="5404690"/>
                <a:ext cx="88732" cy="50339"/>
              </a:xfrm>
              <a:custGeom>
                <a:avLst/>
                <a:gdLst>
                  <a:gd name="T0" fmla="*/ 87 w 167"/>
                  <a:gd name="T1" fmla="*/ 0 h 101"/>
                  <a:gd name="T2" fmla="*/ 167 w 167"/>
                  <a:gd name="T3" fmla="*/ 15 h 101"/>
                  <a:gd name="T4" fmla="*/ 81 w 167"/>
                  <a:gd name="T5" fmla="*/ 101 h 101"/>
                  <a:gd name="T6" fmla="*/ 0 w 167"/>
                  <a:gd name="T7" fmla="*/ 83 h 1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7"/>
                  <a:gd name="T13" fmla="*/ 0 h 101"/>
                  <a:gd name="T14" fmla="*/ 167 w 167"/>
                  <a:gd name="T15" fmla="*/ 101 h 1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20" name="Freeform 189"/>
              <p:cNvSpPr>
                <a:spLocks noChangeAspect="1"/>
              </p:cNvSpPr>
              <p:nvPr/>
            </p:nvSpPr>
            <p:spPr bwMode="auto">
              <a:xfrm>
                <a:off x="809159" y="5121673"/>
                <a:ext cx="118744" cy="24945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21" name="Freeform 190"/>
              <p:cNvSpPr>
                <a:spLocks noChangeAspect="1"/>
              </p:cNvSpPr>
              <p:nvPr/>
            </p:nvSpPr>
            <p:spPr bwMode="auto">
              <a:xfrm>
                <a:off x="811769" y="5080284"/>
                <a:ext cx="508902" cy="203593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22" name="Freeform 191"/>
              <p:cNvSpPr>
                <a:spLocks/>
              </p:cNvSpPr>
              <p:nvPr/>
            </p:nvSpPr>
            <p:spPr bwMode="auto">
              <a:xfrm>
                <a:off x="922684" y="5217876"/>
                <a:ext cx="392768" cy="151017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23" name="Freeform 192"/>
              <p:cNvSpPr>
                <a:spLocks/>
              </p:cNvSpPr>
              <p:nvPr/>
            </p:nvSpPr>
            <p:spPr bwMode="auto">
              <a:xfrm>
                <a:off x="938342" y="5308487"/>
                <a:ext cx="118743" cy="42508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24" name="Oval 193"/>
              <p:cNvSpPr>
                <a:spLocks noChangeArrowheads="1"/>
              </p:cNvSpPr>
              <p:nvPr/>
            </p:nvSpPr>
            <p:spPr bwMode="auto">
              <a:xfrm>
                <a:off x="1036208" y="5314079"/>
                <a:ext cx="13049" cy="1454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25" name="Line 194"/>
              <p:cNvSpPr>
                <a:spLocks noChangeShapeType="1"/>
              </p:cNvSpPr>
              <p:nvPr/>
            </p:nvSpPr>
            <p:spPr bwMode="auto">
              <a:xfrm flipH="1">
                <a:off x="1218890" y="5250317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26" name="Line 195"/>
              <p:cNvSpPr>
                <a:spLocks noChangeShapeType="1"/>
              </p:cNvSpPr>
              <p:nvPr/>
            </p:nvSpPr>
            <p:spPr bwMode="auto">
              <a:xfrm flipH="1">
                <a:off x="1209757" y="5251435"/>
                <a:ext cx="1304" cy="5705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27" name="Line 196"/>
              <p:cNvSpPr>
                <a:spLocks noChangeShapeType="1"/>
              </p:cNvSpPr>
              <p:nvPr/>
            </p:nvSpPr>
            <p:spPr bwMode="auto">
              <a:xfrm flipH="1">
                <a:off x="1229329" y="5249198"/>
                <a:ext cx="3915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28" name="Line 197"/>
              <p:cNvSpPr>
                <a:spLocks noChangeShapeType="1"/>
              </p:cNvSpPr>
              <p:nvPr/>
            </p:nvSpPr>
            <p:spPr bwMode="auto">
              <a:xfrm flipH="1">
                <a:off x="1238464" y="5248080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29" name="Line 198"/>
              <p:cNvSpPr>
                <a:spLocks noChangeShapeType="1"/>
              </p:cNvSpPr>
              <p:nvPr/>
            </p:nvSpPr>
            <p:spPr bwMode="auto">
              <a:xfrm flipH="1">
                <a:off x="1246293" y="5246961"/>
                <a:ext cx="522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30" name="Line 199"/>
              <p:cNvSpPr>
                <a:spLocks noChangeShapeType="1"/>
              </p:cNvSpPr>
              <p:nvPr/>
            </p:nvSpPr>
            <p:spPr bwMode="auto">
              <a:xfrm flipH="1">
                <a:off x="1255427" y="5244724"/>
                <a:ext cx="5220" cy="54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31" name="Line 200"/>
              <p:cNvSpPr>
                <a:spLocks noChangeShapeType="1"/>
              </p:cNvSpPr>
              <p:nvPr/>
            </p:nvSpPr>
            <p:spPr bwMode="auto">
              <a:xfrm flipH="1">
                <a:off x="1264561" y="5244724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32" name="Line 201"/>
              <p:cNvSpPr>
                <a:spLocks noChangeShapeType="1"/>
              </p:cNvSpPr>
              <p:nvPr/>
            </p:nvSpPr>
            <p:spPr bwMode="auto">
              <a:xfrm flipH="1">
                <a:off x="1272391" y="5240249"/>
                <a:ext cx="1304" cy="5593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33" name="Line 202"/>
              <p:cNvSpPr>
                <a:spLocks noChangeShapeType="1"/>
              </p:cNvSpPr>
              <p:nvPr/>
            </p:nvSpPr>
            <p:spPr bwMode="auto">
              <a:xfrm flipH="1">
                <a:off x="1280220" y="5240249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34" name="Line 203"/>
              <p:cNvSpPr>
                <a:spLocks noChangeShapeType="1"/>
              </p:cNvSpPr>
              <p:nvPr/>
            </p:nvSpPr>
            <p:spPr bwMode="auto">
              <a:xfrm flipH="1">
                <a:off x="1289354" y="5239131"/>
                <a:ext cx="1305" cy="5481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35" name="Line 204"/>
              <p:cNvSpPr>
                <a:spLocks noChangeShapeType="1"/>
              </p:cNvSpPr>
              <p:nvPr/>
            </p:nvSpPr>
            <p:spPr bwMode="auto">
              <a:xfrm flipH="1">
                <a:off x="1298488" y="5238012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36" name="Freeform 205"/>
              <p:cNvSpPr>
                <a:spLocks/>
              </p:cNvSpPr>
              <p:nvPr/>
            </p:nvSpPr>
            <p:spPr bwMode="auto">
              <a:xfrm>
                <a:off x="1092318" y="5272690"/>
                <a:ext cx="65244" cy="43627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37" name="Line 206"/>
              <p:cNvSpPr>
                <a:spLocks noChangeShapeType="1"/>
              </p:cNvSpPr>
              <p:nvPr/>
            </p:nvSpPr>
            <p:spPr bwMode="auto">
              <a:xfrm flipH="1">
                <a:off x="1101451" y="5297300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38" name="Line 207"/>
              <p:cNvSpPr>
                <a:spLocks noChangeShapeType="1"/>
              </p:cNvSpPr>
              <p:nvPr/>
            </p:nvSpPr>
            <p:spPr bwMode="auto">
              <a:xfrm flipH="1">
                <a:off x="1152342" y="5287232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39" name="Line 208"/>
              <p:cNvSpPr>
                <a:spLocks noChangeShapeType="1"/>
              </p:cNvSpPr>
              <p:nvPr/>
            </p:nvSpPr>
            <p:spPr bwMode="auto">
              <a:xfrm flipH="1">
                <a:off x="1145817" y="5293944"/>
                <a:ext cx="0" cy="1006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40" name="Line 209"/>
              <p:cNvSpPr>
                <a:spLocks noChangeShapeType="1"/>
              </p:cNvSpPr>
              <p:nvPr/>
            </p:nvSpPr>
            <p:spPr bwMode="auto">
              <a:xfrm flipH="1">
                <a:off x="1109281" y="5302893"/>
                <a:ext cx="0" cy="894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41" name="Line 210"/>
              <p:cNvSpPr>
                <a:spLocks noChangeShapeType="1"/>
              </p:cNvSpPr>
              <p:nvPr/>
            </p:nvSpPr>
            <p:spPr bwMode="auto">
              <a:xfrm flipV="1">
                <a:off x="1117110" y="5304012"/>
                <a:ext cx="20878" cy="4475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42" name="Freeform 211"/>
              <p:cNvSpPr>
                <a:spLocks/>
              </p:cNvSpPr>
              <p:nvPr/>
            </p:nvSpPr>
            <p:spPr bwMode="auto">
              <a:xfrm>
                <a:off x="957915" y="5282757"/>
                <a:ext cx="82208" cy="25729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43" name="Line 212"/>
              <p:cNvSpPr>
                <a:spLocks noChangeShapeType="1"/>
              </p:cNvSpPr>
              <p:nvPr/>
            </p:nvSpPr>
            <p:spPr bwMode="auto">
              <a:xfrm flipV="1">
                <a:off x="951391" y="5287232"/>
                <a:ext cx="92646" cy="15661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grpSp>
            <p:nvGrpSpPr>
              <p:cNvPr id="444" name="Group 150"/>
              <p:cNvGrpSpPr>
                <a:grpSpLocks/>
              </p:cNvGrpSpPr>
              <p:nvPr/>
            </p:nvGrpSpPr>
            <p:grpSpPr bwMode="auto">
              <a:xfrm>
                <a:off x="862659" y="4854318"/>
                <a:ext cx="270109" cy="260643"/>
                <a:chOff x="685" y="3115"/>
                <a:chExt cx="207" cy="233"/>
              </a:xfrm>
            </p:grpSpPr>
            <p:sp>
              <p:nvSpPr>
                <p:cNvPr id="457" name="Freeform 215"/>
                <p:cNvSpPr>
                  <a:spLocks/>
                </p:cNvSpPr>
                <p:nvPr/>
              </p:nvSpPr>
              <p:spPr bwMode="auto">
                <a:xfrm flipH="1">
                  <a:off x="686" y="3115"/>
                  <a:ext cx="206" cy="30"/>
                </a:xfrm>
                <a:custGeom>
                  <a:avLst/>
                  <a:gdLst>
                    <a:gd name="T0" fmla="*/ 1205 w 1205"/>
                    <a:gd name="T1" fmla="*/ 151 h 178"/>
                    <a:gd name="T2" fmla="*/ 964 w 1205"/>
                    <a:gd name="T3" fmla="*/ 178 h 178"/>
                    <a:gd name="T4" fmla="*/ 0 w 1205"/>
                    <a:gd name="T5" fmla="*/ 0 h 178"/>
                    <a:gd name="T6" fmla="*/ 1205 w 1205"/>
                    <a:gd name="T7" fmla="*/ 151 h 17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05"/>
                    <a:gd name="T13" fmla="*/ 0 h 178"/>
                    <a:gd name="T14" fmla="*/ 1205 w 1205"/>
                    <a:gd name="T15" fmla="*/ 178 h 17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ko-KR" altLang="en-US" sz="1600" b="0" kern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458" name="Freeform 216"/>
                <p:cNvSpPr>
                  <a:spLocks/>
                </p:cNvSpPr>
                <p:nvPr/>
              </p:nvSpPr>
              <p:spPr bwMode="auto">
                <a:xfrm flipH="1">
                  <a:off x="685" y="3141"/>
                  <a:ext cx="69" cy="207"/>
                </a:xfrm>
                <a:custGeom>
                  <a:avLst/>
                  <a:gdLst>
                    <a:gd name="T0" fmla="*/ 405 w 405"/>
                    <a:gd name="T1" fmla="*/ 0 h 1241"/>
                    <a:gd name="T2" fmla="*/ 389 w 405"/>
                    <a:gd name="T3" fmla="*/ 1000 h 1241"/>
                    <a:gd name="T4" fmla="*/ 133 w 405"/>
                    <a:gd name="T5" fmla="*/ 1241 h 1241"/>
                    <a:gd name="T6" fmla="*/ 0 w 405"/>
                    <a:gd name="T7" fmla="*/ 13 h 1241"/>
                    <a:gd name="T8" fmla="*/ 189 w 405"/>
                    <a:gd name="T9" fmla="*/ 24 h 1241"/>
                    <a:gd name="T10" fmla="*/ 405 w 405"/>
                    <a:gd name="T11" fmla="*/ 0 h 12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05"/>
                    <a:gd name="T19" fmla="*/ 0 h 1241"/>
                    <a:gd name="T20" fmla="*/ 405 w 405"/>
                    <a:gd name="T21" fmla="*/ 1241 h 12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CCCCC"/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ko-KR" altLang="en-US" sz="1600" b="0" kern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</p:grpSp>
          <p:sp>
            <p:nvSpPr>
              <p:cNvPr id="445" name="Oval 217"/>
              <p:cNvSpPr>
                <a:spLocks noChangeArrowheads="1"/>
              </p:cNvSpPr>
              <p:nvPr/>
            </p:nvSpPr>
            <p:spPr bwMode="auto">
              <a:xfrm>
                <a:off x="931817" y="5135097"/>
                <a:ext cx="245317" cy="66000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46" name="Oval 218"/>
              <p:cNvSpPr>
                <a:spLocks noChangeArrowheads="1"/>
              </p:cNvSpPr>
              <p:nvPr/>
            </p:nvSpPr>
            <p:spPr bwMode="auto">
              <a:xfrm>
                <a:off x="931817" y="5130622"/>
                <a:ext cx="245317" cy="648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47" name="Freeform 219"/>
              <p:cNvSpPr>
                <a:spLocks/>
              </p:cNvSpPr>
              <p:nvPr/>
            </p:nvSpPr>
            <p:spPr bwMode="auto">
              <a:xfrm flipH="1">
                <a:off x="916159" y="4815165"/>
                <a:ext cx="358842" cy="360203"/>
              </a:xfrm>
              <a:custGeom>
                <a:avLst/>
                <a:gdLst>
                  <a:gd name="T0" fmla="*/ 1602 w 1602"/>
                  <a:gd name="T1" fmla="*/ 204 h 1734"/>
                  <a:gd name="T2" fmla="*/ 5 w 1602"/>
                  <a:gd name="T3" fmla="*/ 0 h 1734"/>
                  <a:gd name="T4" fmla="*/ 0 w 1602"/>
                  <a:gd name="T5" fmla="*/ 1488 h 1734"/>
                  <a:gd name="T6" fmla="*/ 1597 w 1602"/>
                  <a:gd name="T7" fmla="*/ 1734 h 1734"/>
                  <a:gd name="T8" fmla="*/ 1602 w 1602"/>
                  <a:gd name="T9" fmla="*/ 204 h 17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2"/>
                  <a:gd name="T16" fmla="*/ 0 h 1734"/>
                  <a:gd name="T17" fmla="*/ 1602 w 1602"/>
                  <a:gd name="T18" fmla="*/ 1734 h 17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48" name="Freeform 220"/>
              <p:cNvSpPr>
                <a:spLocks/>
              </p:cNvSpPr>
              <p:nvPr/>
            </p:nvSpPr>
            <p:spPr bwMode="auto">
              <a:xfrm flipH="1">
                <a:off x="964440" y="5107131"/>
                <a:ext cx="294902" cy="68237"/>
              </a:xfrm>
              <a:custGeom>
                <a:avLst/>
                <a:gdLst>
                  <a:gd name="T0" fmla="*/ 1327 w 1330"/>
                  <a:gd name="T1" fmla="*/ 200 h 330"/>
                  <a:gd name="T2" fmla="*/ 0 w 1330"/>
                  <a:gd name="T3" fmla="*/ 0 h 330"/>
                  <a:gd name="T4" fmla="*/ 0 w 1330"/>
                  <a:gd name="T5" fmla="*/ 115 h 330"/>
                  <a:gd name="T6" fmla="*/ 1330 w 1330"/>
                  <a:gd name="T7" fmla="*/ 330 h 330"/>
                  <a:gd name="T8" fmla="*/ 1327 w 1330"/>
                  <a:gd name="T9" fmla="*/ 200 h 3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30"/>
                  <a:gd name="T16" fmla="*/ 0 h 330"/>
                  <a:gd name="T17" fmla="*/ 1330 w 1330"/>
                  <a:gd name="T18" fmla="*/ 330 h 3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49" name="Freeform 221"/>
              <p:cNvSpPr>
                <a:spLocks/>
              </p:cNvSpPr>
              <p:nvPr/>
            </p:nvSpPr>
            <p:spPr bwMode="auto">
              <a:xfrm flipH="1">
                <a:off x="905720" y="4856555"/>
                <a:ext cx="13049" cy="318812"/>
              </a:xfrm>
              <a:custGeom>
                <a:avLst/>
                <a:gdLst>
                  <a:gd name="T0" fmla="*/ 4 w 56"/>
                  <a:gd name="T1" fmla="*/ 16 h 1536"/>
                  <a:gd name="T2" fmla="*/ 56 w 56"/>
                  <a:gd name="T3" fmla="*/ 0 h 1536"/>
                  <a:gd name="T4" fmla="*/ 46 w 56"/>
                  <a:gd name="T5" fmla="*/ 1513 h 1536"/>
                  <a:gd name="T6" fmla="*/ 0 w 56"/>
                  <a:gd name="T7" fmla="*/ 1536 h 1536"/>
                  <a:gd name="T8" fmla="*/ 4 w 56"/>
                  <a:gd name="T9" fmla="*/ 16 h 1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1536"/>
                  <a:gd name="T17" fmla="*/ 56 w 56"/>
                  <a:gd name="T18" fmla="*/ 1536 h 1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50" name="Oval 222"/>
              <p:cNvSpPr>
                <a:spLocks noChangeArrowheads="1"/>
              </p:cNvSpPr>
              <p:nvPr/>
            </p:nvSpPr>
            <p:spPr bwMode="auto">
              <a:xfrm>
                <a:off x="1233244" y="5112724"/>
                <a:ext cx="10439" cy="19017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51" name="Oval 223"/>
              <p:cNvSpPr>
                <a:spLocks noChangeArrowheads="1"/>
              </p:cNvSpPr>
              <p:nvPr/>
            </p:nvSpPr>
            <p:spPr bwMode="auto">
              <a:xfrm>
                <a:off x="1213671" y="5117199"/>
                <a:ext cx="9135" cy="1566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52" name="Oval 224"/>
              <p:cNvSpPr>
                <a:spLocks noChangeArrowheads="1"/>
              </p:cNvSpPr>
              <p:nvPr/>
            </p:nvSpPr>
            <p:spPr bwMode="auto">
              <a:xfrm>
                <a:off x="1145817" y="5131741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53" name="Oval 225"/>
              <p:cNvSpPr>
                <a:spLocks noChangeArrowheads="1"/>
              </p:cNvSpPr>
              <p:nvPr/>
            </p:nvSpPr>
            <p:spPr bwMode="auto">
              <a:xfrm>
                <a:off x="1124939" y="5135097"/>
                <a:ext cx="10439" cy="1230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54" name="Oval 226"/>
              <p:cNvSpPr>
                <a:spLocks noChangeArrowheads="1"/>
              </p:cNvSpPr>
              <p:nvPr/>
            </p:nvSpPr>
            <p:spPr bwMode="auto">
              <a:xfrm>
                <a:off x="1101451" y="5138453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55" name="Freeform 227"/>
              <p:cNvSpPr>
                <a:spLocks/>
              </p:cNvSpPr>
              <p:nvPr/>
            </p:nvSpPr>
            <p:spPr bwMode="auto">
              <a:xfrm flipH="1">
                <a:off x="950525" y="4841172"/>
                <a:ext cx="297512" cy="283017"/>
              </a:xfrm>
              <a:custGeom>
                <a:avLst/>
                <a:gdLst>
                  <a:gd name="T0" fmla="*/ 1330 w 1345"/>
                  <a:gd name="T1" fmla="*/ 167 h 1366"/>
                  <a:gd name="T2" fmla="*/ 0 w 1345"/>
                  <a:gd name="T3" fmla="*/ 0 h 1366"/>
                  <a:gd name="T4" fmla="*/ 0 w 1345"/>
                  <a:gd name="T5" fmla="*/ 1157 h 1366"/>
                  <a:gd name="T6" fmla="*/ 1345 w 1345"/>
                  <a:gd name="T7" fmla="*/ 1366 h 1366"/>
                  <a:gd name="T8" fmla="*/ 1330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56" name="Freeform 228"/>
              <p:cNvSpPr>
                <a:spLocks/>
              </p:cNvSpPr>
              <p:nvPr/>
            </p:nvSpPr>
            <p:spPr bwMode="auto">
              <a:xfrm flipH="1">
                <a:off x="905720" y="4814047"/>
                <a:ext cx="367975" cy="44746"/>
              </a:xfrm>
              <a:custGeom>
                <a:avLst/>
                <a:gdLst>
                  <a:gd name="T0" fmla="*/ 0 w 1660"/>
                  <a:gd name="T1" fmla="*/ 10 h 214"/>
                  <a:gd name="T2" fmla="*/ 68 w 1660"/>
                  <a:gd name="T3" fmla="*/ 0 h 214"/>
                  <a:gd name="T4" fmla="*/ 1660 w 1660"/>
                  <a:gd name="T5" fmla="*/ 199 h 214"/>
                  <a:gd name="T6" fmla="*/ 1613 w 1660"/>
                  <a:gd name="T7" fmla="*/ 214 h 214"/>
                  <a:gd name="T8" fmla="*/ 0 w 1660"/>
                  <a:gd name="T9" fmla="*/ 10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60"/>
                  <a:gd name="T16" fmla="*/ 0 h 214"/>
                  <a:gd name="T17" fmla="*/ 1660 w 1660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240" name="TextBox 239"/>
            <p:cNvSpPr txBox="1"/>
            <p:nvPr/>
          </p:nvSpPr>
          <p:spPr>
            <a:xfrm>
              <a:off x="935429" y="4617507"/>
              <a:ext cx="407484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1" name="그룹 240"/>
            <p:cNvGrpSpPr/>
            <p:nvPr/>
          </p:nvGrpSpPr>
          <p:grpSpPr>
            <a:xfrm>
              <a:off x="1689315" y="4617507"/>
              <a:ext cx="688994" cy="764987"/>
              <a:chOff x="809159" y="4814047"/>
              <a:chExt cx="688975" cy="700827"/>
            </a:xfrm>
          </p:grpSpPr>
          <p:sp>
            <p:nvSpPr>
              <p:cNvPr id="355" name="Freeform 174"/>
              <p:cNvSpPr>
                <a:spLocks/>
              </p:cNvSpPr>
              <p:nvPr/>
            </p:nvSpPr>
            <p:spPr bwMode="auto">
              <a:xfrm rot="355818">
                <a:off x="1336329" y="5283876"/>
                <a:ext cx="61330" cy="36915"/>
              </a:xfrm>
              <a:custGeom>
                <a:avLst/>
                <a:gdLst>
                  <a:gd name="T0" fmla="*/ 1224 w 1224"/>
                  <a:gd name="T1" fmla="*/ 755 h 755"/>
                  <a:gd name="T2" fmla="*/ 1112 w 1224"/>
                  <a:gd name="T3" fmla="*/ 716 h 755"/>
                  <a:gd name="T4" fmla="*/ 1051 w 1224"/>
                  <a:gd name="T5" fmla="*/ 693 h 755"/>
                  <a:gd name="T6" fmla="*/ 1006 w 1224"/>
                  <a:gd name="T7" fmla="*/ 671 h 755"/>
                  <a:gd name="T8" fmla="*/ 984 w 1224"/>
                  <a:gd name="T9" fmla="*/ 660 h 755"/>
                  <a:gd name="T10" fmla="*/ 939 w 1224"/>
                  <a:gd name="T11" fmla="*/ 626 h 755"/>
                  <a:gd name="T12" fmla="*/ 894 w 1224"/>
                  <a:gd name="T13" fmla="*/ 548 h 755"/>
                  <a:gd name="T14" fmla="*/ 889 w 1224"/>
                  <a:gd name="T15" fmla="*/ 531 h 755"/>
                  <a:gd name="T16" fmla="*/ 850 w 1224"/>
                  <a:gd name="T17" fmla="*/ 509 h 755"/>
                  <a:gd name="T18" fmla="*/ 799 w 1224"/>
                  <a:gd name="T19" fmla="*/ 481 h 755"/>
                  <a:gd name="T20" fmla="*/ 704 w 1224"/>
                  <a:gd name="T21" fmla="*/ 453 h 755"/>
                  <a:gd name="T22" fmla="*/ 419 w 1224"/>
                  <a:gd name="T23" fmla="*/ 442 h 755"/>
                  <a:gd name="T24" fmla="*/ 330 w 1224"/>
                  <a:gd name="T25" fmla="*/ 408 h 755"/>
                  <a:gd name="T26" fmla="*/ 212 w 1224"/>
                  <a:gd name="T27" fmla="*/ 279 h 755"/>
                  <a:gd name="T28" fmla="*/ 145 w 1224"/>
                  <a:gd name="T29" fmla="*/ 134 h 755"/>
                  <a:gd name="T30" fmla="*/ 78 w 1224"/>
                  <a:gd name="T31" fmla="*/ 39 h 755"/>
                  <a:gd name="T32" fmla="*/ 0 w 1224"/>
                  <a:gd name="T33" fmla="*/ 0 h 7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24"/>
                  <a:gd name="T52" fmla="*/ 0 h 755"/>
                  <a:gd name="T53" fmla="*/ 1224 w 1224"/>
                  <a:gd name="T54" fmla="*/ 755 h 7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56" name="Freeform 175"/>
              <p:cNvSpPr>
                <a:spLocks/>
              </p:cNvSpPr>
              <p:nvPr/>
            </p:nvSpPr>
            <p:spPr bwMode="auto">
              <a:xfrm rot="355818" flipH="1">
                <a:off x="1385915" y="5317436"/>
                <a:ext cx="112219" cy="58169"/>
              </a:xfrm>
              <a:custGeom>
                <a:avLst/>
                <a:gdLst>
                  <a:gd name="T0" fmla="*/ 886 w 971"/>
                  <a:gd name="T1" fmla="*/ 33 h 550"/>
                  <a:gd name="T2" fmla="*/ 937 w 971"/>
                  <a:gd name="T3" fmla="*/ 70 h 550"/>
                  <a:gd name="T4" fmla="*/ 971 w 971"/>
                  <a:gd name="T5" fmla="*/ 130 h 550"/>
                  <a:gd name="T6" fmla="*/ 967 w 971"/>
                  <a:gd name="T7" fmla="*/ 218 h 550"/>
                  <a:gd name="T8" fmla="*/ 882 w 971"/>
                  <a:gd name="T9" fmla="*/ 261 h 550"/>
                  <a:gd name="T10" fmla="*/ 791 w 971"/>
                  <a:gd name="T11" fmla="*/ 294 h 550"/>
                  <a:gd name="T12" fmla="*/ 665 w 971"/>
                  <a:gd name="T13" fmla="*/ 382 h 550"/>
                  <a:gd name="T14" fmla="*/ 519 w 971"/>
                  <a:gd name="T15" fmla="*/ 522 h 550"/>
                  <a:gd name="T16" fmla="*/ 397 w 971"/>
                  <a:gd name="T17" fmla="*/ 542 h 550"/>
                  <a:gd name="T18" fmla="*/ 298 w 971"/>
                  <a:gd name="T19" fmla="*/ 550 h 550"/>
                  <a:gd name="T20" fmla="*/ 155 w 971"/>
                  <a:gd name="T21" fmla="*/ 522 h 550"/>
                  <a:gd name="T22" fmla="*/ 34 w 971"/>
                  <a:gd name="T23" fmla="*/ 459 h 550"/>
                  <a:gd name="T24" fmla="*/ 0 w 971"/>
                  <a:gd name="T25" fmla="*/ 393 h 550"/>
                  <a:gd name="T26" fmla="*/ 11 w 971"/>
                  <a:gd name="T27" fmla="*/ 315 h 550"/>
                  <a:gd name="T28" fmla="*/ 63 w 971"/>
                  <a:gd name="T29" fmla="*/ 210 h 550"/>
                  <a:gd name="T30" fmla="*/ 142 w 971"/>
                  <a:gd name="T31" fmla="*/ 147 h 550"/>
                  <a:gd name="T32" fmla="*/ 246 w 971"/>
                  <a:gd name="T33" fmla="*/ 89 h 550"/>
                  <a:gd name="T34" fmla="*/ 445 w 971"/>
                  <a:gd name="T35" fmla="*/ 21 h 550"/>
                  <a:gd name="T36" fmla="*/ 634 w 971"/>
                  <a:gd name="T37" fmla="*/ 0 h 550"/>
                  <a:gd name="T38" fmla="*/ 794 w 971"/>
                  <a:gd name="T39" fmla="*/ 13 h 550"/>
                  <a:gd name="T40" fmla="*/ 886 w 971"/>
                  <a:gd name="T41" fmla="*/ 33 h 5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71"/>
                  <a:gd name="T64" fmla="*/ 0 h 550"/>
                  <a:gd name="T65" fmla="*/ 971 w 971"/>
                  <a:gd name="T66" fmla="*/ 550 h 5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57" name="Freeform 176"/>
              <p:cNvSpPr>
                <a:spLocks/>
              </p:cNvSpPr>
              <p:nvPr/>
            </p:nvSpPr>
            <p:spPr bwMode="auto">
              <a:xfrm rot="355818">
                <a:off x="1380695" y="5337571"/>
                <a:ext cx="110915" cy="41389"/>
              </a:xfrm>
              <a:custGeom>
                <a:avLst/>
                <a:gdLst>
                  <a:gd name="T0" fmla="*/ 0 w 1432"/>
                  <a:gd name="T1" fmla="*/ 0 h 526"/>
                  <a:gd name="T2" fmla="*/ 56 w 1432"/>
                  <a:gd name="T3" fmla="*/ 118 h 526"/>
                  <a:gd name="T4" fmla="*/ 319 w 1432"/>
                  <a:gd name="T5" fmla="*/ 302 h 526"/>
                  <a:gd name="T6" fmla="*/ 604 w 1432"/>
                  <a:gd name="T7" fmla="*/ 448 h 526"/>
                  <a:gd name="T8" fmla="*/ 867 w 1432"/>
                  <a:gd name="T9" fmla="*/ 526 h 526"/>
                  <a:gd name="T10" fmla="*/ 1091 w 1432"/>
                  <a:gd name="T11" fmla="*/ 504 h 526"/>
                  <a:gd name="T12" fmla="*/ 1270 w 1432"/>
                  <a:gd name="T13" fmla="*/ 448 h 526"/>
                  <a:gd name="T14" fmla="*/ 1432 w 1432"/>
                  <a:gd name="T15" fmla="*/ 353 h 526"/>
                  <a:gd name="T16" fmla="*/ 1253 w 1432"/>
                  <a:gd name="T17" fmla="*/ 431 h 526"/>
                  <a:gd name="T18" fmla="*/ 1108 w 1432"/>
                  <a:gd name="T19" fmla="*/ 470 h 526"/>
                  <a:gd name="T20" fmla="*/ 951 w 1432"/>
                  <a:gd name="T21" fmla="*/ 470 h 526"/>
                  <a:gd name="T22" fmla="*/ 789 w 1432"/>
                  <a:gd name="T23" fmla="*/ 453 h 526"/>
                  <a:gd name="T24" fmla="*/ 699 w 1432"/>
                  <a:gd name="T25" fmla="*/ 420 h 526"/>
                  <a:gd name="T26" fmla="*/ 560 w 1432"/>
                  <a:gd name="T27" fmla="*/ 330 h 526"/>
                  <a:gd name="T28" fmla="*/ 437 w 1432"/>
                  <a:gd name="T29" fmla="*/ 213 h 526"/>
                  <a:gd name="T30" fmla="*/ 274 w 1432"/>
                  <a:gd name="T31" fmla="*/ 129 h 526"/>
                  <a:gd name="T32" fmla="*/ 140 w 1432"/>
                  <a:gd name="T33" fmla="*/ 73 h 526"/>
                  <a:gd name="T34" fmla="*/ 0 w 1432"/>
                  <a:gd name="T35" fmla="*/ 0 h 5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32"/>
                  <a:gd name="T55" fmla="*/ 0 h 526"/>
                  <a:gd name="T56" fmla="*/ 1432 w 1432"/>
                  <a:gd name="T57" fmla="*/ 526 h 5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58" name="Freeform 177"/>
              <p:cNvSpPr>
                <a:spLocks/>
              </p:cNvSpPr>
              <p:nvPr/>
            </p:nvSpPr>
            <p:spPr bwMode="auto">
              <a:xfrm rot="355818" flipH="1">
                <a:off x="1408098" y="5314079"/>
                <a:ext cx="26098" cy="27966"/>
              </a:xfrm>
              <a:custGeom>
                <a:avLst/>
                <a:gdLst>
                  <a:gd name="T0" fmla="*/ 229 w 229"/>
                  <a:gd name="T1" fmla="*/ 261 h 261"/>
                  <a:gd name="T2" fmla="*/ 115 w 229"/>
                  <a:gd name="T3" fmla="*/ 57 h 261"/>
                  <a:gd name="T4" fmla="*/ 0 w 229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229"/>
                  <a:gd name="T10" fmla="*/ 0 h 261"/>
                  <a:gd name="T11" fmla="*/ 229 w 229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59" name="Freeform 178"/>
              <p:cNvSpPr>
                <a:spLocks/>
              </p:cNvSpPr>
              <p:nvPr/>
            </p:nvSpPr>
            <p:spPr bwMode="auto">
              <a:xfrm rot="355818">
                <a:off x="1396354" y="5312961"/>
                <a:ext cx="35232" cy="5593"/>
              </a:xfrm>
              <a:custGeom>
                <a:avLst/>
                <a:gdLst>
                  <a:gd name="T0" fmla="*/ 0 w 560"/>
                  <a:gd name="T1" fmla="*/ 79 h 79"/>
                  <a:gd name="T2" fmla="*/ 246 w 560"/>
                  <a:gd name="T3" fmla="*/ 26 h 79"/>
                  <a:gd name="T4" fmla="*/ 408 w 560"/>
                  <a:gd name="T5" fmla="*/ 0 h 79"/>
                  <a:gd name="T6" fmla="*/ 560 w 560"/>
                  <a:gd name="T7" fmla="*/ 26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"/>
                  <a:gd name="T13" fmla="*/ 0 h 79"/>
                  <a:gd name="T14" fmla="*/ 560 w 560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60" name="Oval 179"/>
              <p:cNvSpPr>
                <a:spLocks noChangeArrowheads="1"/>
              </p:cNvSpPr>
              <p:nvPr/>
            </p:nvSpPr>
            <p:spPr bwMode="auto">
              <a:xfrm rot="21219751">
                <a:off x="1412012" y="5310724"/>
                <a:ext cx="15659" cy="671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61" name="Freeform 180"/>
              <p:cNvSpPr>
                <a:spLocks/>
              </p:cNvSpPr>
              <p:nvPr/>
            </p:nvSpPr>
            <p:spPr bwMode="auto">
              <a:xfrm rot="355818">
                <a:off x="1388524" y="5315198"/>
                <a:ext cx="30013" cy="23491"/>
              </a:xfrm>
              <a:custGeom>
                <a:avLst/>
                <a:gdLst>
                  <a:gd name="T0" fmla="*/ 98 w 482"/>
                  <a:gd name="T1" fmla="*/ 36 h 367"/>
                  <a:gd name="T2" fmla="*/ 320 w 482"/>
                  <a:gd name="T3" fmla="*/ 0 h 367"/>
                  <a:gd name="T4" fmla="*/ 367 w 482"/>
                  <a:gd name="T5" fmla="*/ 26 h 367"/>
                  <a:gd name="T6" fmla="*/ 445 w 482"/>
                  <a:gd name="T7" fmla="*/ 26 h 367"/>
                  <a:gd name="T8" fmla="*/ 482 w 482"/>
                  <a:gd name="T9" fmla="*/ 42 h 367"/>
                  <a:gd name="T10" fmla="*/ 278 w 482"/>
                  <a:gd name="T11" fmla="*/ 367 h 367"/>
                  <a:gd name="T12" fmla="*/ 5 w 482"/>
                  <a:gd name="T13" fmla="*/ 262 h 367"/>
                  <a:gd name="T14" fmla="*/ 0 w 482"/>
                  <a:gd name="T15" fmla="*/ 157 h 367"/>
                  <a:gd name="T16" fmla="*/ 42 w 482"/>
                  <a:gd name="T17" fmla="*/ 74 h 367"/>
                  <a:gd name="T18" fmla="*/ 98 w 482"/>
                  <a:gd name="T19" fmla="*/ 36 h 3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2"/>
                  <a:gd name="T31" fmla="*/ 0 h 367"/>
                  <a:gd name="T32" fmla="*/ 482 w 482"/>
                  <a:gd name="T33" fmla="*/ 367 h 3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62" name="Freeform 182"/>
              <p:cNvSpPr>
                <a:spLocks/>
              </p:cNvSpPr>
              <p:nvPr/>
            </p:nvSpPr>
            <p:spPr bwMode="auto">
              <a:xfrm flipH="1">
                <a:off x="995757" y="5302335"/>
                <a:ext cx="151843" cy="212539"/>
              </a:xfrm>
              <a:custGeom>
                <a:avLst/>
                <a:gdLst>
                  <a:gd name="T0" fmla="*/ 933 w 933"/>
                  <a:gd name="T1" fmla="*/ 135 h 352"/>
                  <a:gd name="T2" fmla="*/ 932 w 933"/>
                  <a:gd name="T3" fmla="*/ 171 h 352"/>
                  <a:gd name="T4" fmla="*/ 762 w 933"/>
                  <a:gd name="T5" fmla="*/ 352 h 352"/>
                  <a:gd name="T6" fmla="*/ 4 w 933"/>
                  <a:gd name="T7" fmla="*/ 195 h 352"/>
                  <a:gd name="T8" fmla="*/ 0 w 933"/>
                  <a:gd name="T9" fmla="*/ 148 h 352"/>
                  <a:gd name="T10" fmla="*/ 244 w 933"/>
                  <a:gd name="T11" fmla="*/ 0 h 352"/>
                  <a:gd name="T12" fmla="*/ 933 w 933"/>
                  <a:gd name="T13" fmla="*/ 135 h 3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3"/>
                  <a:gd name="T22" fmla="*/ 0 h 352"/>
                  <a:gd name="T23" fmla="*/ 933 w 933"/>
                  <a:gd name="T24" fmla="*/ 352 h 3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3F3F3"/>
                  </a:gs>
                </a:gsLst>
                <a:lin ang="0" scaled="1"/>
              </a:gradFill>
              <a:ln w="63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63" name="Freeform 183"/>
              <p:cNvSpPr>
                <a:spLocks/>
              </p:cNvSpPr>
              <p:nvPr/>
            </p:nvSpPr>
            <p:spPr bwMode="auto">
              <a:xfrm flipH="1">
                <a:off x="1010110" y="5292268"/>
                <a:ext cx="151843" cy="212539"/>
              </a:xfrm>
              <a:custGeom>
                <a:avLst/>
                <a:gdLst>
                  <a:gd name="T0" fmla="*/ 895 w 895"/>
                  <a:gd name="T1" fmla="*/ 133 h 294"/>
                  <a:gd name="T2" fmla="*/ 232 w 895"/>
                  <a:gd name="T3" fmla="*/ 0 h 294"/>
                  <a:gd name="T4" fmla="*/ 0 w 895"/>
                  <a:gd name="T5" fmla="*/ 143 h 294"/>
                  <a:gd name="T6" fmla="*/ 739 w 895"/>
                  <a:gd name="T7" fmla="*/ 294 h 294"/>
                  <a:gd name="T8" fmla="*/ 895 w 895"/>
                  <a:gd name="T9" fmla="*/ 133 h 2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5"/>
                  <a:gd name="T16" fmla="*/ 0 h 294"/>
                  <a:gd name="T17" fmla="*/ 895 w 895"/>
                  <a:gd name="T18" fmla="*/ 294 h 2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64" name="Freeform 184"/>
              <p:cNvSpPr>
                <a:spLocks/>
              </p:cNvSpPr>
              <p:nvPr/>
            </p:nvSpPr>
            <p:spPr bwMode="auto">
              <a:xfrm flipH="1">
                <a:off x="1027074" y="5336452"/>
                <a:ext cx="283158" cy="59288"/>
              </a:xfrm>
              <a:custGeom>
                <a:avLst/>
                <a:gdLst>
                  <a:gd name="T0" fmla="*/ 0 w 531"/>
                  <a:gd name="T1" fmla="*/ 15 h 118"/>
                  <a:gd name="T2" fmla="*/ 508 w 531"/>
                  <a:gd name="T3" fmla="*/ 118 h 118"/>
                  <a:gd name="T4" fmla="*/ 531 w 531"/>
                  <a:gd name="T5" fmla="*/ 103 h 118"/>
                  <a:gd name="T6" fmla="*/ 23 w 531"/>
                  <a:gd name="T7" fmla="*/ 0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1"/>
                  <a:gd name="T13" fmla="*/ 0 h 118"/>
                  <a:gd name="T14" fmla="*/ 531 w 531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65" name="Freeform 185"/>
              <p:cNvSpPr>
                <a:spLocks/>
              </p:cNvSpPr>
              <p:nvPr/>
            </p:nvSpPr>
            <p:spPr bwMode="auto">
              <a:xfrm flipH="1">
                <a:off x="1098842" y="5352113"/>
                <a:ext cx="292292" cy="79424"/>
              </a:xfrm>
              <a:custGeom>
                <a:avLst/>
                <a:gdLst>
                  <a:gd name="T0" fmla="*/ 0 w 548"/>
                  <a:gd name="T1" fmla="*/ 74 h 159"/>
                  <a:gd name="T2" fmla="*/ 31 w 548"/>
                  <a:gd name="T3" fmla="*/ 78 h 159"/>
                  <a:gd name="T4" fmla="*/ 57 w 548"/>
                  <a:gd name="T5" fmla="*/ 66 h 159"/>
                  <a:gd name="T6" fmla="*/ 76 w 548"/>
                  <a:gd name="T7" fmla="*/ 71 h 159"/>
                  <a:gd name="T8" fmla="*/ 58 w 548"/>
                  <a:gd name="T9" fmla="*/ 81 h 159"/>
                  <a:gd name="T10" fmla="*/ 451 w 548"/>
                  <a:gd name="T11" fmla="*/ 159 h 159"/>
                  <a:gd name="T12" fmla="*/ 548 w 548"/>
                  <a:gd name="T13" fmla="*/ 84 h 159"/>
                  <a:gd name="T14" fmla="*/ 130 w 548"/>
                  <a:gd name="T15" fmla="*/ 0 h 15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8"/>
                  <a:gd name="T25" fmla="*/ 0 h 159"/>
                  <a:gd name="T26" fmla="*/ 548 w 548"/>
                  <a:gd name="T27" fmla="*/ 159 h 15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66" name="Freeform 186"/>
              <p:cNvSpPr>
                <a:spLocks/>
              </p:cNvSpPr>
              <p:nvPr/>
            </p:nvSpPr>
            <p:spPr bwMode="auto">
              <a:xfrm flipH="1">
                <a:off x="1044037" y="5396859"/>
                <a:ext cx="74378" cy="34678"/>
              </a:xfrm>
              <a:custGeom>
                <a:avLst/>
                <a:gdLst>
                  <a:gd name="T0" fmla="*/ 73 w 140"/>
                  <a:gd name="T1" fmla="*/ 0 h 70"/>
                  <a:gd name="T2" fmla="*/ 140 w 140"/>
                  <a:gd name="T3" fmla="*/ 11 h 70"/>
                  <a:gd name="T4" fmla="*/ 75 w 140"/>
                  <a:gd name="T5" fmla="*/ 70 h 70"/>
                  <a:gd name="T6" fmla="*/ 0 w 140"/>
                  <a:gd name="T7" fmla="*/ 56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70"/>
                  <a:gd name="T14" fmla="*/ 140 w 14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67" name="Freeform 187"/>
              <p:cNvSpPr>
                <a:spLocks/>
              </p:cNvSpPr>
              <p:nvPr/>
            </p:nvSpPr>
            <p:spPr bwMode="auto">
              <a:xfrm flipH="1">
                <a:off x="990537" y="5404690"/>
                <a:ext cx="88732" cy="50339"/>
              </a:xfrm>
              <a:custGeom>
                <a:avLst/>
                <a:gdLst>
                  <a:gd name="T0" fmla="*/ 87 w 167"/>
                  <a:gd name="T1" fmla="*/ 0 h 101"/>
                  <a:gd name="T2" fmla="*/ 167 w 167"/>
                  <a:gd name="T3" fmla="*/ 15 h 101"/>
                  <a:gd name="T4" fmla="*/ 81 w 167"/>
                  <a:gd name="T5" fmla="*/ 101 h 101"/>
                  <a:gd name="T6" fmla="*/ 0 w 167"/>
                  <a:gd name="T7" fmla="*/ 83 h 1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7"/>
                  <a:gd name="T13" fmla="*/ 0 h 101"/>
                  <a:gd name="T14" fmla="*/ 167 w 167"/>
                  <a:gd name="T15" fmla="*/ 101 h 1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68" name="Freeform 189"/>
              <p:cNvSpPr>
                <a:spLocks noChangeAspect="1"/>
              </p:cNvSpPr>
              <p:nvPr/>
            </p:nvSpPr>
            <p:spPr bwMode="auto">
              <a:xfrm>
                <a:off x="809159" y="5121673"/>
                <a:ext cx="118744" cy="24945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69" name="Freeform 190"/>
              <p:cNvSpPr>
                <a:spLocks noChangeAspect="1"/>
              </p:cNvSpPr>
              <p:nvPr/>
            </p:nvSpPr>
            <p:spPr bwMode="auto">
              <a:xfrm>
                <a:off x="811769" y="5080284"/>
                <a:ext cx="508902" cy="203593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70" name="Freeform 191"/>
              <p:cNvSpPr>
                <a:spLocks/>
              </p:cNvSpPr>
              <p:nvPr/>
            </p:nvSpPr>
            <p:spPr bwMode="auto">
              <a:xfrm>
                <a:off x="922684" y="5217876"/>
                <a:ext cx="392768" cy="151017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71" name="Freeform 192"/>
              <p:cNvSpPr>
                <a:spLocks/>
              </p:cNvSpPr>
              <p:nvPr/>
            </p:nvSpPr>
            <p:spPr bwMode="auto">
              <a:xfrm>
                <a:off x="938342" y="5308487"/>
                <a:ext cx="118743" cy="42508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72" name="Oval 193"/>
              <p:cNvSpPr>
                <a:spLocks noChangeArrowheads="1"/>
              </p:cNvSpPr>
              <p:nvPr/>
            </p:nvSpPr>
            <p:spPr bwMode="auto">
              <a:xfrm>
                <a:off x="1036208" y="5314079"/>
                <a:ext cx="13049" cy="1454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73" name="Line 194"/>
              <p:cNvSpPr>
                <a:spLocks noChangeShapeType="1"/>
              </p:cNvSpPr>
              <p:nvPr/>
            </p:nvSpPr>
            <p:spPr bwMode="auto">
              <a:xfrm flipH="1">
                <a:off x="1218890" y="5250317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74" name="Line 195"/>
              <p:cNvSpPr>
                <a:spLocks noChangeShapeType="1"/>
              </p:cNvSpPr>
              <p:nvPr/>
            </p:nvSpPr>
            <p:spPr bwMode="auto">
              <a:xfrm flipH="1">
                <a:off x="1209757" y="5251435"/>
                <a:ext cx="1304" cy="5705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75" name="Line 196"/>
              <p:cNvSpPr>
                <a:spLocks noChangeShapeType="1"/>
              </p:cNvSpPr>
              <p:nvPr/>
            </p:nvSpPr>
            <p:spPr bwMode="auto">
              <a:xfrm flipH="1">
                <a:off x="1229329" y="5249198"/>
                <a:ext cx="3915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76" name="Line 197"/>
              <p:cNvSpPr>
                <a:spLocks noChangeShapeType="1"/>
              </p:cNvSpPr>
              <p:nvPr/>
            </p:nvSpPr>
            <p:spPr bwMode="auto">
              <a:xfrm flipH="1">
                <a:off x="1238464" y="5248080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77" name="Line 198"/>
              <p:cNvSpPr>
                <a:spLocks noChangeShapeType="1"/>
              </p:cNvSpPr>
              <p:nvPr/>
            </p:nvSpPr>
            <p:spPr bwMode="auto">
              <a:xfrm flipH="1">
                <a:off x="1246293" y="5246961"/>
                <a:ext cx="522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78" name="Line 199"/>
              <p:cNvSpPr>
                <a:spLocks noChangeShapeType="1"/>
              </p:cNvSpPr>
              <p:nvPr/>
            </p:nvSpPr>
            <p:spPr bwMode="auto">
              <a:xfrm flipH="1">
                <a:off x="1255427" y="5244724"/>
                <a:ext cx="5220" cy="54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79" name="Line 200"/>
              <p:cNvSpPr>
                <a:spLocks noChangeShapeType="1"/>
              </p:cNvSpPr>
              <p:nvPr/>
            </p:nvSpPr>
            <p:spPr bwMode="auto">
              <a:xfrm flipH="1">
                <a:off x="1264561" y="5244724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80" name="Line 201"/>
              <p:cNvSpPr>
                <a:spLocks noChangeShapeType="1"/>
              </p:cNvSpPr>
              <p:nvPr/>
            </p:nvSpPr>
            <p:spPr bwMode="auto">
              <a:xfrm flipH="1">
                <a:off x="1272391" y="5240249"/>
                <a:ext cx="1304" cy="5593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81" name="Line 202"/>
              <p:cNvSpPr>
                <a:spLocks noChangeShapeType="1"/>
              </p:cNvSpPr>
              <p:nvPr/>
            </p:nvSpPr>
            <p:spPr bwMode="auto">
              <a:xfrm flipH="1">
                <a:off x="1280220" y="5240249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82" name="Line 203"/>
              <p:cNvSpPr>
                <a:spLocks noChangeShapeType="1"/>
              </p:cNvSpPr>
              <p:nvPr/>
            </p:nvSpPr>
            <p:spPr bwMode="auto">
              <a:xfrm flipH="1">
                <a:off x="1289354" y="5239131"/>
                <a:ext cx="1305" cy="5481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83" name="Line 204"/>
              <p:cNvSpPr>
                <a:spLocks noChangeShapeType="1"/>
              </p:cNvSpPr>
              <p:nvPr/>
            </p:nvSpPr>
            <p:spPr bwMode="auto">
              <a:xfrm flipH="1">
                <a:off x="1298488" y="5238012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84" name="Freeform 205"/>
              <p:cNvSpPr>
                <a:spLocks/>
              </p:cNvSpPr>
              <p:nvPr/>
            </p:nvSpPr>
            <p:spPr bwMode="auto">
              <a:xfrm>
                <a:off x="1092318" y="5272690"/>
                <a:ext cx="65244" cy="43627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85" name="Line 206"/>
              <p:cNvSpPr>
                <a:spLocks noChangeShapeType="1"/>
              </p:cNvSpPr>
              <p:nvPr/>
            </p:nvSpPr>
            <p:spPr bwMode="auto">
              <a:xfrm flipH="1">
                <a:off x="1101451" y="5297300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86" name="Line 207"/>
              <p:cNvSpPr>
                <a:spLocks noChangeShapeType="1"/>
              </p:cNvSpPr>
              <p:nvPr/>
            </p:nvSpPr>
            <p:spPr bwMode="auto">
              <a:xfrm flipH="1">
                <a:off x="1152342" y="5287232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87" name="Line 208"/>
              <p:cNvSpPr>
                <a:spLocks noChangeShapeType="1"/>
              </p:cNvSpPr>
              <p:nvPr/>
            </p:nvSpPr>
            <p:spPr bwMode="auto">
              <a:xfrm flipH="1">
                <a:off x="1145817" y="5293944"/>
                <a:ext cx="0" cy="1006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88" name="Line 209"/>
              <p:cNvSpPr>
                <a:spLocks noChangeShapeType="1"/>
              </p:cNvSpPr>
              <p:nvPr/>
            </p:nvSpPr>
            <p:spPr bwMode="auto">
              <a:xfrm flipH="1">
                <a:off x="1109281" y="5302893"/>
                <a:ext cx="0" cy="894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89" name="Line 210"/>
              <p:cNvSpPr>
                <a:spLocks noChangeShapeType="1"/>
              </p:cNvSpPr>
              <p:nvPr/>
            </p:nvSpPr>
            <p:spPr bwMode="auto">
              <a:xfrm flipV="1">
                <a:off x="1117110" y="5304012"/>
                <a:ext cx="20878" cy="4475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90" name="Freeform 211"/>
              <p:cNvSpPr>
                <a:spLocks/>
              </p:cNvSpPr>
              <p:nvPr/>
            </p:nvSpPr>
            <p:spPr bwMode="auto">
              <a:xfrm>
                <a:off x="957915" y="5282757"/>
                <a:ext cx="82208" cy="25729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91" name="Line 212"/>
              <p:cNvSpPr>
                <a:spLocks noChangeShapeType="1"/>
              </p:cNvSpPr>
              <p:nvPr/>
            </p:nvSpPr>
            <p:spPr bwMode="auto">
              <a:xfrm flipV="1">
                <a:off x="951391" y="5287232"/>
                <a:ext cx="92646" cy="15661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grpSp>
            <p:nvGrpSpPr>
              <p:cNvPr id="392" name="Group 150"/>
              <p:cNvGrpSpPr>
                <a:grpSpLocks/>
              </p:cNvGrpSpPr>
              <p:nvPr/>
            </p:nvGrpSpPr>
            <p:grpSpPr bwMode="auto">
              <a:xfrm>
                <a:off x="862659" y="4854318"/>
                <a:ext cx="270109" cy="260643"/>
                <a:chOff x="685" y="3115"/>
                <a:chExt cx="207" cy="233"/>
              </a:xfrm>
            </p:grpSpPr>
            <p:sp>
              <p:nvSpPr>
                <p:cNvPr id="405" name="Freeform 215"/>
                <p:cNvSpPr>
                  <a:spLocks/>
                </p:cNvSpPr>
                <p:nvPr/>
              </p:nvSpPr>
              <p:spPr bwMode="auto">
                <a:xfrm flipH="1">
                  <a:off x="686" y="3115"/>
                  <a:ext cx="206" cy="30"/>
                </a:xfrm>
                <a:custGeom>
                  <a:avLst/>
                  <a:gdLst>
                    <a:gd name="T0" fmla="*/ 1205 w 1205"/>
                    <a:gd name="T1" fmla="*/ 151 h 178"/>
                    <a:gd name="T2" fmla="*/ 964 w 1205"/>
                    <a:gd name="T3" fmla="*/ 178 h 178"/>
                    <a:gd name="T4" fmla="*/ 0 w 1205"/>
                    <a:gd name="T5" fmla="*/ 0 h 178"/>
                    <a:gd name="T6" fmla="*/ 1205 w 1205"/>
                    <a:gd name="T7" fmla="*/ 151 h 17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05"/>
                    <a:gd name="T13" fmla="*/ 0 h 178"/>
                    <a:gd name="T14" fmla="*/ 1205 w 1205"/>
                    <a:gd name="T15" fmla="*/ 178 h 17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ko-KR" altLang="en-US" sz="1600" b="0" kern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406" name="Freeform 216"/>
                <p:cNvSpPr>
                  <a:spLocks/>
                </p:cNvSpPr>
                <p:nvPr/>
              </p:nvSpPr>
              <p:spPr bwMode="auto">
                <a:xfrm flipH="1">
                  <a:off x="685" y="3141"/>
                  <a:ext cx="69" cy="207"/>
                </a:xfrm>
                <a:custGeom>
                  <a:avLst/>
                  <a:gdLst>
                    <a:gd name="T0" fmla="*/ 405 w 405"/>
                    <a:gd name="T1" fmla="*/ 0 h 1241"/>
                    <a:gd name="T2" fmla="*/ 389 w 405"/>
                    <a:gd name="T3" fmla="*/ 1000 h 1241"/>
                    <a:gd name="T4" fmla="*/ 133 w 405"/>
                    <a:gd name="T5" fmla="*/ 1241 h 1241"/>
                    <a:gd name="T6" fmla="*/ 0 w 405"/>
                    <a:gd name="T7" fmla="*/ 13 h 1241"/>
                    <a:gd name="T8" fmla="*/ 189 w 405"/>
                    <a:gd name="T9" fmla="*/ 24 h 1241"/>
                    <a:gd name="T10" fmla="*/ 405 w 405"/>
                    <a:gd name="T11" fmla="*/ 0 h 12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05"/>
                    <a:gd name="T19" fmla="*/ 0 h 1241"/>
                    <a:gd name="T20" fmla="*/ 405 w 405"/>
                    <a:gd name="T21" fmla="*/ 1241 h 12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CCCCC"/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ko-KR" altLang="en-US" sz="1600" b="0" kern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</p:grpSp>
          <p:sp>
            <p:nvSpPr>
              <p:cNvPr id="393" name="Oval 217"/>
              <p:cNvSpPr>
                <a:spLocks noChangeArrowheads="1"/>
              </p:cNvSpPr>
              <p:nvPr/>
            </p:nvSpPr>
            <p:spPr bwMode="auto">
              <a:xfrm>
                <a:off x="931817" y="5135097"/>
                <a:ext cx="245317" cy="66000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94" name="Oval 218"/>
              <p:cNvSpPr>
                <a:spLocks noChangeArrowheads="1"/>
              </p:cNvSpPr>
              <p:nvPr/>
            </p:nvSpPr>
            <p:spPr bwMode="auto">
              <a:xfrm>
                <a:off x="931817" y="5130622"/>
                <a:ext cx="245317" cy="648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95" name="Freeform 219"/>
              <p:cNvSpPr>
                <a:spLocks/>
              </p:cNvSpPr>
              <p:nvPr/>
            </p:nvSpPr>
            <p:spPr bwMode="auto">
              <a:xfrm flipH="1">
                <a:off x="916159" y="4815165"/>
                <a:ext cx="358842" cy="360203"/>
              </a:xfrm>
              <a:custGeom>
                <a:avLst/>
                <a:gdLst>
                  <a:gd name="T0" fmla="*/ 1602 w 1602"/>
                  <a:gd name="T1" fmla="*/ 204 h 1734"/>
                  <a:gd name="T2" fmla="*/ 5 w 1602"/>
                  <a:gd name="T3" fmla="*/ 0 h 1734"/>
                  <a:gd name="T4" fmla="*/ 0 w 1602"/>
                  <a:gd name="T5" fmla="*/ 1488 h 1734"/>
                  <a:gd name="T6" fmla="*/ 1597 w 1602"/>
                  <a:gd name="T7" fmla="*/ 1734 h 1734"/>
                  <a:gd name="T8" fmla="*/ 1602 w 1602"/>
                  <a:gd name="T9" fmla="*/ 204 h 17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2"/>
                  <a:gd name="T16" fmla="*/ 0 h 1734"/>
                  <a:gd name="T17" fmla="*/ 1602 w 1602"/>
                  <a:gd name="T18" fmla="*/ 1734 h 17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96" name="Freeform 220"/>
              <p:cNvSpPr>
                <a:spLocks/>
              </p:cNvSpPr>
              <p:nvPr/>
            </p:nvSpPr>
            <p:spPr bwMode="auto">
              <a:xfrm flipH="1">
                <a:off x="964440" y="5107131"/>
                <a:ext cx="294902" cy="68237"/>
              </a:xfrm>
              <a:custGeom>
                <a:avLst/>
                <a:gdLst>
                  <a:gd name="T0" fmla="*/ 1327 w 1330"/>
                  <a:gd name="T1" fmla="*/ 200 h 330"/>
                  <a:gd name="T2" fmla="*/ 0 w 1330"/>
                  <a:gd name="T3" fmla="*/ 0 h 330"/>
                  <a:gd name="T4" fmla="*/ 0 w 1330"/>
                  <a:gd name="T5" fmla="*/ 115 h 330"/>
                  <a:gd name="T6" fmla="*/ 1330 w 1330"/>
                  <a:gd name="T7" fmla="*/ 330 h 330"/>
                  <a:gd name="T8" fmla="*/ 1327 w 1330"/>
                  <a:gd name="T9" fmla="*/ 200 h 3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30"/>
                  <a:gd name="T16" fmla="*/ 0 h 330"/>
                  <a:gd name="T17" fmla="*/ 1330 w 1330"/>
                  <a:gd name="T18" fmla="*/ 330 h 3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97" name="Freeform 221"/>
              <p:cNvSpPr>
                <a:spLocks/>
              </p:cNvSpPr>
              <p:nvPr/>
            </p:nvSpPr>
            <p:spPr bwMode="auto">
              <a:xfrm flipH="1">
                <a:off x="905720" y="4856555"/>
                <a:ext cx="13049" cy="318812"/>
              </a:xfrm>
              <a:custGeom>
                <a:avLst/>
                <a:gdLst>
                  <a:gd name="T0" fmla="*/ 4 w 56"/>
                  <a:gd name="T1" fmla="*/ 16 h 1536"/>
                  <a:gd name="T2" fmla="*/ 56 w 56"/>
                  <a:gd name="T3" fmla="*/ 0 h 1536"/>
                  <a:gd name="T4" fmla="*/ 46 w 56"/>
                  <a:gd name="T5" fmla="*/ 1513 h 1536"/>
                  <a:gd name="T6" fmla="*/ 0 w 56"/>
                  <a:gd name="T7" fmla="*/ 1536 h 1536"/>
                  <a:gd name="T8" fmla="*/ 4 w 56"/>
                  <a:gd name="T9" fmla="*/ 16 h 1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1536"/>
                  <a:gd name="T17" fmla="*/ 56 w 56"/>
                  <a:gd name="T18" fmla="*/ 1536 h 1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98" name="Oval 222"/>
              <p:cNvSpPr>
                <a:spLocks noChangeArrowheads="1"/>
              </p:cNvSpPr>
              <p:nvPr/>
            </p:nvSpPr>
            <p:spPr bwMode="auto">
              <a:xfrm>
                <a:off x="1233244" y="5112724"/>
                <a:ext cx="10439" cy="19017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99" name="Oval 223"/>
              <p:cNvSpPr>
                <a:spLocks noChangeArrowheads="1"/>
              </p:cNvSpPr>
              <p:nvPr/>
            </p:nvSpPr>
            <p:spPr bwMode="auto">
              <a:xfrm>
                <a:off x="1213671" y="5117199"/>
                <a:ext cx="9135" cy="1566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00" name="Oval 224"/>
              <p:cNvSpPr>
                <a:spLocks noChangeArrowheads="1"/>
              </p:cNvSpPr>
              <p:nvPr/>
            </p:nvSpPr>
            <p:spPr bwMode="auto">
              <a:xfrm>
                <a:off x="1145817" y="5131741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01" name="Oval 225"/>
              <p:cNvSpPr>
                <a:spLocks noChangeArrowheads="1"/>
              </p:cNvSpPr>
              <p:nvPr/>
            </p:nvSpPr>
            <p:spPr bwMode="auto">
              <a:xfrm>
                <a:off x="1124939" y="5135097"/>
                <a:ext cx="10439" cy="1230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02" name="Oval 226"/>
              <p:cNvSpPr>
                <a:spLocks noChangeArrowheads="1"/>
              </p:cNvSpPr>
              <p:nvPr/>
            </p:nvSpPr>
            <p:spPr bwMode="auto">
              <a:xfrm>
                <a:off x="1101451" y="5138453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03" name="Freeform 227"/>
              <p:cNvSpPr>
                <a:spLocks/>
              </p:cNvSpPr>
              <p:nvPr/>
            </p:nvSpPr>
            <p:spPr bwMode="auto">
              <a:xfrm flipH="1">
                <a:off x="950525" y="4841172"/>
                <a:ext cx="297512" cy="283017"/>
              </a:xfrm>
              <a:custGeom>
                <a:avLst/>
                <a:gdLst>
                  <a:gd name="T0" fmla="*/ 1330 w 1345"/>
                  <a:gd name="T1" fmla="*/ 167 h 1366"/>
                  <a:gd name="T2" fmla="*/ 0 w 1345"/>
                  <a:gd name="T3" fmla="*/ 0 h 1366"/>
                  <a:gd name="T4" fmla="*/ 0 w 1345"/>
                  <a:gd name="T5" fmla="*/ 1157 h 1366"/>
                  <a:gd name="T6" fmla="*/ 1345 w 1345"/>
                  <a:gd name="T7" fmla="*/ 1366 h 1366"/>
                  <a:gd name="T8" fmla="*/ 1330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04" name="Freeform 228"/>
              <p:cNvSpPr>
                <a:spLocks/>
              </p:cNvSpPr>
              <p:nvPr/>
            </p:nvSpPr>
            <p:spPr bwMode="auto">
              <a:xfrm flipH="1">
                <a:off x="905720" y="4814047"/>
                <a:ext cx="367975" cy="44746"/>
              </a:xfrm>
              <a:custGeom>
                <a:avLst/>
                <a:gdLst>
                  <a:gd name="T0" fmla="*/ 0 w 1660"/>
                  <a:gd name="T1" fmla="*/ 10 h 214"/>
                  <a:gd name="T2" fmla="*/ 68 w 1660"/>
                  <a:gd name="T3" fmla="*/ 0 h 214"/>
                  <a:gd name="T4" fmla="*/ 1660 w 1660"/>
                  <a:gd name="T5" fmla="*/ 199 h 214"/>
                  <a:gd name="T6" fmla="*/ 1613 w 1660"/>
                  <a:gd name="T7" fmla="*/ 214 h 214"/>
                  <a:gd name="T8" fmla="*/ 0 w 1660"/>
                  <a:gd name="T9" fmla="*/ 10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60"/>
                  <a:gd name="T16" fmla="*/ 0 h 214"/>
                  <a:gd name="T17" fmla="*/ 1660 w 1660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242" name="TextBox 241"/>
            <p:cNvSpPr txBox="1"/>
            <p:nvPr/>
          </p:nvSpPr>
          <p:spPr>
            <a:xfrm>
              <a:off x="1796652" y="4624740"/>
              <a:ext cx="389851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3" name="그룹 242"/>
            <p:cNvGrpSpPr/>
            <p:nvPr/>
          </p:nvGrpSpPr>
          <p:grpSpPr>
            <a:xfrm>
              <a:off x="2471934" y="4603041"/>
              <a:ext cx="688994" cy="764987"/>
              <a:chOff x="809159" y="4814047"/>
              <a:chExt cx="688975" cy="700827"/>
            </a:xfrm>
          </p:grpSpPr>
          <p:sp>
            <p:nvSpPr>
              <p:cNvPr id="303" name="Freeform 174"/>
              <p:cNvSpPr>
                <a:spLocks/>
              </p:cNvSpPr>
              <p:nvPr/>
            </p:nvSpPr>
            <p:spPr bwMode="auto">
              <a:xfrm rot="355818">
                <a:off x="1336329" y="5283876"/>
                <a:ext cx="61330" cy="36915"/>
              </a:xfrm>
              <a:custGeom>
                <a:avLst/>
                <a:gdLst>
                  <a:gd name="T0" fmla="*/ 1224 w 1224"/>
                  <a:gd name="T1" fmla="*/ 755 h 755"/>
                  <a:gd name="T2" fmla="*/ 1112 w 1224"/>
                  <a:gd name="T3" fmla="*/ 716 h 755"/>
                  <a:gd name="T4" fmla="*/ 1051 w 1224"/>
                  <a:gd name="T5" fmla="*/ 693 h 755"/>
                  <a:gd name="T6" fmla="*/ 1006 w 1224"/>
                  <a:gd name="T7" fmla="*/ 671 h 755"/>
                  <a:gd name="T8" fmla="*/ 984 w 1224"/>
                  <a:gd name="T9" fmla="*/ 660 h 755"/>
                  <a:gd name="T10" fmla="*/ 939 w 1224"/>
                  <a:gd name="T11" fmla="*/ 626 h 755"/>
                  <a:gd name="T12" fmla="*/ 894 w 1224"/>
                  <a:gd name="T13" fmla="*/ 548 h 755"/>
                  <a:gd name="T14" fmla="*/ 889 w 1224"/>
                  <a:gd name="T15" fmla="*/ 531 h 755"/>
                  <a:gd name="T16" fmla="*/ 850 w 1224"/>
                  <a:gd name="T17" fmla="*/ 509 h 755"/>
                  <a:gd name="T18" fmla="*/ 799 w 1224"/>
                  <a:gd name="T19" fmla="*/ 481 h 755"/>
                  <a:gd name="T20" fmla="*/ 704 w 1224"/>
                  <a:gd name="T21" fmla="*/ 453 h 755"/>
                  <a:gd name="T22" fmla="*/ 419 w 1224"/>
                  <a:gd name="T23" fmla="*/ 442 h 755"/>
                  <a:gd name="T24" fmla="*/ 330 w 1224"/>
                  <a:gd name="T25" fmla="*/ 408 h 755"/>
                  <a:gd name="T26" fmla="*/ 212 w 1224"/>
                  <a:gd name="T27" fmla="*/ 279 h 755"/>
                  <a:gd name="T28" fmla="*/ 145 w 1224"/>
                  <a:gd name="T29" fmla="*/ 134 h 755"/>
                  <a:gd name="T30" fmla="*/ 78 w 1224"/>
                  <a:gd name="T31" fmla="*/ 39 h 755"/>
                  <a:gd name="T32" fmla="*/ 0 w 1224"/>
                  <a:gd name="T33" fmla="*/ 0 h 7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24"/>
                  <a:gd name="T52" fmla="*/ 0 h 755"/>
                  <a:gd name="T53" fmla="*/ 1224 w 1224"/>
                  <a:gd name="T54" fmla="*/ 755 h 7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04" name="Freeform 175"/>
              <p:cNvSpPr>
                <a:spLocks/>
              </p:cNvSpPr>
              <p:nvPr/>
            </p:nvSpPr>
            <p:spPr bwMode="auto">
              <a:xfrm rot="355818" flipH="1">
                <a:off x="1385915" y="5317436"/>
                <a:ext cx="112219" cy="58169"/>
              </a:xfrm>
              <a:custGeom>
                <a:avLst/>
                <a:gdLst>
                  <a:gd name="T0" fmla="*/ 886 w 971"/>
                  <a:gd name="T1" fmla="*/ 33 h 550"/>
                  <a:gd name="T2" fmla="*/ 937 w 971"/>
                  <a:gd name="T3" fmla="*/ 70 h 550"/>
                  <a:gd name="T4" fmla="*/ 971 w 971"/>
                  <a:gd name="T5" fmla="*/ 130 h 550"/>
                  <a:gd name="T6" fmla="*/ 967 w 971"/>
                  <a:gd name="T7" fmla="*/ 218 h 550"/>
                  <a:gd name="T8" fmla="*/ 882 w 971"/>
                  <a:gd name="T9" fmla="*/ 261 h 550"/>
                  <a:gd name="T10" fmla="*/ 791 w 971"/>
                  <a:gd name="T11" fmla="*/ 294 h 550"/>
                  <a:gd name="T12" fmla="*/ 665 w 971"/>
                  <a:gd name="T13" fmla="*/ 382 h 550"/>
                  <a:gd name="T14" fmla="*/ 519 w 971"/>
                  <a:gd name="T15" fmla="*/ 522 h 550"/>
                  <a:gd name="T16" fmla="*/ 397 w 971"/>
                  <a:gd name="T17" fmla="*/ 542 h 550"/>
                  <a:gd name="T18" fmla="*/ 298 w 971"/>
                  <a:gd name="T19" fmla="*/ 550 h 550"/>
                  <a:gd name="T20" fmla="*/ 155 w 971"/>
                  <a:gd name="T21" fmla="*/ 522 h 550"/>
                  <a:gd name="T22" fmla="*/ 34 w 971"/>
                  <a:gd name="T23" fmla="*/ 459 h 550"/>
                  <a:gd name="T24" fmla="*/ 0 w 971"/>
                  <a:gd name="T25" fmla="*/ 393 h 550"/>
                  <a:gd name="T26" fmla="*/ 11 w 971"/>
                  <a:gd name="T27" fmla="*/ 315 h 550"/>
                  <a:gd name="T28" fmla="*/ 63 w 971"/>
                  <a:gd name="T29" fmla="*/ 210 h 550"/>
                  <a:gd name="T30" fmla="*/ 142 w 971"/>
                  <a:gd name="T31" fmla="*/ 147 h 550"/>
                  <a:gd name="T32" fmla="*/ 246 w 971"/>
                  <a:gd name="T33" fmla="*/ 89 h 550"/>
                  <a:gd name="T34" fmla="*/ 445 w 971"/>
                  <a:gd name="T35" fmla="*/ 21 h 550"/>
                  <a:gd name="T36" fmla="*/ 634 w 971"/>
                  <a:gd name="T37" fmla="*/ 0 h 550"/>
                  <a:gd name="T38" fmla="*/ 794 w 971"/>
                  <a:gd name="T39" fmla="*/ 13 h 550"/>
                  <a:gd name="T40" fmla="*/ 886 w 971"/>
                  <a:gd name="T41" fmla="*/ 33 h 5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71"/>
                  <a:gd name="T64" fmla="*/ 0 h 550"/>
                  <a:gd name="T65" fmla="*/ 971 w 971"/>
                  <a:gd name="T66" fmla="*/ 550 h 5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05" name="Freeform 176"/>
              <p:cNvSpPr>
                <a:spLocks/>
              </p:cNvSpPr>
              <p:nvPr/>
            </p:nvSpPr>
            <p:spPr bwMode="auto">
              <a:xfrm rot="355818">
                <a:off x="1380695" y="5337571"/>
                <a:ext cx="110915" cy="41389"/>
              </a:xfrm>
              <a:custGeom>
                <a:avLst/>
                <a:gdLst>
                  <a:gd name="T0" fmla="*/ 0 w 1432"/>
                  <a:gd name="T1" fmla="*/ 0 h 526"/>
                  <a:gd name="T2" fmla="*/ 56 w 1432"/>
                  <a:gd name="T3" fmla="*/ 118 h 526"/>
                  <a:gd name="T4" fmla="*/ 319 w 1432"/>
                  <a:gd name="T5" fmla="*/ 302 h 526"/>
                  <a:gd name="T6" fmla="*/ 604 w 1432"/>
                  <a:gd name="T7" fmla="*/ 448 h 526"/>
                  <a:gd name="T8" fmla="*/ 867 w 1432"/>
                  <a:gd name="T9" fmla="*/ 526 h 526"/>
                  <a:gd name="T10" fmla="*/ 1091 w 1432"/>
                  <a:gd name="T11" fmla="*/ 504 h 526"/>
                  <a:gd name="T12" fmla="*/ 1270 w 1432"/>
                  <a:gd name="T13" fmla="*/ 448 h 526"/>
                  <a:gd name="T14" fmla="*/ 1432 w 1432"/>
                  <a:gd name="T15" fmla="*/ 353 h 526"/>
                  <a:gd name="T16" fmla="*/ 1253 w 1432"/>
                  <a:gd name="T17" fmla="*/ 431 h 526"/>
                  <a:gd name="T18" fmla="*/ 1108 w 1432"/>
                  <a:gd name="T19" fmla="*/ 470 h 526"/>
                  <a:gd name="T20" fmla="*/ 951 w 1432"/>
                  <a:gd name="T21" fmla="*/ 470 h 526"/>
                  <a:gd name="T22" fmla="*/ 789 w 1432"/>
                  <a:gd name="T23" fmla="*/ 453 h 526"/>
                  <a:gd name="T24" fmla="*/ 699 w 1432"/>
                  <a:gd name="T25" fmla="*/ 420 h 526"/>
                  <a:gd name="T26" fmla="*/ 560 w 1432"/>
                  <a:gd name="T27" fmla="*/ 330 h 526"/>
                  <a:gd name="T28" fmla="*/ 437 w 1432"/>
                  <a:gd name="T29" fmla="*/ 213 h 526"/>
                  <a:gd name="T30" fmla="*/ 274 w 1432"/>
                  <a:gd name="T31" fmla="*/ 129 h 526"/>
                  <a:gd name="T32" fmla="*/ 140 w 1432"/>
                  <a:gd name="T33" fmla="*/ 73 h 526"/>
                  <a:gd name="T34" fmla="*/ 0 w 1432"/>
                  <a:gd name="T35" fmla="*/ 0 h 5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32"/>
                  <a:gd name="T55" fmla="*/ 0 h 526"/>
                  <a:gd name="T56" fmla="*/ 1432 w 1432"/>
                  <a:gd name="T57" fmla="*/ 526 h 5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06" name="Freeform 177"/>
              <p:cNvSpPr>
                <a:spLocks/>
              </p:cNvSpPr>
              <p:nvPr/>
            </p:nvSpPr>
            <p:spPr bwMode="auto">
              <a:xfrm rot="355818" flipH="1">
                <a:off x="1408098" y="5314079"/>
                <a:ext cx="26098" cy="27966"/>
              </a:xfrm>
              <a:custGeom>
                <a:avLst/>
                <a:gdLst>
                  <a:gd name="T0" fmla="*/ 229 w 229"/>
                  <a:gd name="T1" fmla="*/ 261 h 261"/>
                  <a:gd name="T2" fmla="*/ 115 w 229"/>
                  <a:gd name="T3" fmla="*/ 57 h 261"/>
                  <a:gd name="T4" fmla="*/ 0 w 229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229"/>
                  <a:gd name="T10" fmla="*/ 0 h 261"/>
                  <a:gd name="T11" fmla="*/ 229 w 229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07" name="Freeform 178"/>
              <p:cNvSpPr>
                <a:spLocks/>
              </p:cNvSpPr>
              <p:nvPr/>
            </p:nvSpPr>
            <p:spPr bwMode="auto">
              <a:xfrm rot="355818">
                <a:off x="1396354" y="5312961"/>
                <a:ext cx="35232" cy="5593"/>
              </a:xfrm>
              <a:custGeom>
                <a:avLst/>
                <a:gdLst>
                  <a:gd name="T0" fmla="*/ 0 w 560"/>
                  <a:gd name="T1" fmla="*/ 79 h 79"/>
                  <a:gd name="T2" fmla="*/ 246 w 560"/>
                  <a:gd name="T3" fmla="*/ 26 h 79"/>
                  <a:gd name="T4" fmla="*/ 408 w 560"/>
                  <a:gd name="T5" fmla="*/ 0 h 79"/>
                  <a:gd name="T6" fmla="*/ 560 w 560"/>
                  <a:gd name="T7" fmla="*/ 26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"/>
                  <a:gd name="T13" fmla="*/ 0 h 79"/>
                  <a:gd name="T14" fmla="*/ 560 w 560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08" name="Oval 179"/>
              <p:cNvSpPr>
                <a:spLocks noChangeArrowheads="1"/>
              </p:cNvSpPr>
              <p:nvPr/>
            </p:nvSpPr>
            <p:spPr bwMode="auto">
              <a:xfrm rot="21219751">
                <a:off x="1412012" y="5310724"/>
                <a:ext cx="15659" cy="671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09" name="Freeform 180"/>
              <p:cNvSpPr>
                <a:spLocks/>
              </p:cNvSpPr>
              <p:nvPr/>
            </p:nvSpPr>
            <p:spPr bwMode="auto">
              <a:xfrm rot="355818">
                <a:off x="1388524" y="5315198"/>
                <a:ext cx="30013" cy="23491"/>
              </a:xfrm>
              <a:custGeom>
                <a:avLst/>
                <a:gdLst>
                  <a:gd name="T0" fmla="*/ 98 w 482"/>
                  <a:gd name="T1" fmla="*/ 36 h 367"/>
                  <a:gd name="T2" fmla="*/ 320 w 482"/>
                  <a:gd name="T3" fmla="*/ 0 h 367"/>
                  <a:gd name="T4" fmla="*/ 367 w 482"/>
                  <a:gd name="T5" fmla="*/ 26 h 367"/>
                  <a:gd name="T6" fmla="*/ 445 w 482"/>
                  <a:gd name="T7" fmla="*/ 26 h 367"/>
                  <a:gd name="T8" fmla="*/ 482 w 482"/>
                  <a:gd name="T9" fmla="*/ 42 h 367"/>
                  <a:gd name="T10" fmla="*/ 278 w 482"/>
                  <a:gd name="T11" fmla="*/ 367 h 367"/>
                  <a:gd name="T12" fmla="*/ 5 w 482"/>
                  <a:gd name="T13" fmla="*/ 262 h 367"/>
                  <a:gd name="T14" fmla="*/ 0 w 482"/>
                  <a:gd name="T15" fmla="*/ 157 h 367"/>
                  <a:gd name="T16" fmla="*/ 42 w 482"/>
                  <a:gd name="T17" fmla="*/ 74 h 367"/>
                  <a:gd name="T18" fmla="*/ 98 w 482"/>
                  <a:gd name="T19" fmla="*/ 36 h 3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2"/>
                  <a:gd name="T31" fmla="*/ 0 h 367"/>
                  <a:gd name="T32" fmla="*/ 482 w 482"/>
                  <a:gd name="T33" fmla="*/ 367 h 3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10" name="Freeform 182"/>
              <p:cNvSpPr>
                <a:spLocks/>
              </p:cNvSpPr>
              <p:nvPr/>
            </p:nvSpPr>
            <p:spPr bwMode="auto">
              <a:xfrm flipH="1">
                <a:off x="995757" y="5302335"/>
                <a:ext cx="151843" cy="212539"/>
              </a:xfrm>
              <a:custGeom>
                <a:avLst/>
                <a:gdLst>
                  <a:gd name="T0" fmla="*/ 933 w 933"/>
                  <a:gd name="T1" fmla="*/ 135 h 352"/>
                  <a:gd name="T2" fmla="*/ 932 w 933"/>
                  <a:gd name="T3" fmla="*/ 171 h 352"/>
                  <a:gd name="T4" fmla="*/ 762 w 933"/>
                  <a:gd name="T5" fmla="*/ 352 h 352"/>
                  <a:gd name="T6" fmla="*/ 4 w 933"/>
                  <a:gd name="T7" fmla="*/ 195 h 352"/>
                  <a:gd name="T8" fmla="*/ 0 w 933"/>
                  <a:gd name="T9" fmla="*/ 148 h 352"/>
                  <a:gd name="T10" fmla="*/ 244 w 933"/>
                  <a:gd name="T11" fmla="*/ 0 h 352"/>
                  <a:gd name="T12" fmla="*/ 933 w 933"/>
                  <a:gd name="T13" fmla="*/ 135 h 3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3"/>
                  <a:gd name="T22" fmla="*/ 0 h 352"/>
                  <a:gd name="T23" fmla="*/ 933 w 933"/>
                  <a:gd name="T24" fmla="*/ 352 h 3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3F3F3"/>
                  </a:gs>
                </a:gsLst>
                <a:lin ang="0" scaled="1"/>
              </a:gradFill>
              <a:ln w="63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11" name="Freeform 183"/>
              <p:cNvSpPr>
                <a:spLocks/>
              </p:cNvSpPr>
              <p:nvPr/>
            </p:nvSpPr>
            <p:spPr bwMode="auto">
              <a:xfrm flipH="1">
                <a:off x="1010110" y="5292268"/>
                <a:ext cx="151843" cy="212539"/>
              </a:xfrm>
              <a:custGeom>
                <a:avLst/>
                <a:gdLst>
                  <a:gd name="T0" fmla="*/ 895 w 895"/>
                  <a:gd name="T1" fmla="*/ 133 h 294"/>
                  <a:gd name="T2" fmla="*/ 232 w 895"/>
                  <a:gd name="T3" fmla="*/ 0 h 294"/>
                  <a:gd name="T4" fmla="*/ 0 w 895"/>
                  <a:gd name="T5" fmla="*/ 143 h 294"/>
                  <a:gd name="T6" fmla="*/ 739 w 895"/>
                  <a:gd name="T7" fmla="*/ 294 h 294"/>
                  <a:gd name="T8" fmla="*/ 895 w 895"/>
                  <a:gd name="T9" fmla="*/ 133 h 2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5"/>
                  <a:gd name="T16" fmla="*/ 0 h 294"/>
                  <a:gd name="T17" fmla="*/ 895 w 895"/>
                  <a:gd name="T18" fmla="*/ 294 h 2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12" name="Freeform 184"/>
              <p:cNvSpPr>
                <a:spLocks/>
              </p:cNvSpPr>
              <p:nvPr/>
            </p:nvSpPr>
            <p:spPr bwMode="auto">
              <a:xfrm flipH="1">
                <a:off x="1027074" y="5336452"/>
                <a:ext cx="283158" cy="59288"/>
              </a:xfrm>
              <a:custGeom>
                <a:avLst/>
                <a:gdLst>
                  <a:gd name="T0" fmla="*/ 0 w 531"/>
                  <a:gd name="T1" fmla="*/ 15 h 118"/>
                  <a:gd name="T2" fmla="*/ 508 w 531"/>
                  <a:gd name="T3" fmla="*/ 118 h 118"/>
                  <a:gd name="T4" fmla="*/ 531 w 531"/>
                  <a:gd name="T5" fmla="*/ 103 h 118"/>
                  <a:gd name="T6" fmla="*/ 23 w 531"/>
                  <a:gd name="T7" fmla="*/ 0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1"/>
                  <a:gd name="T13" fmla="*/ 0 h 118"/>
                  <a:gd name="T14" fmla="*/ 531 w 531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13" name="Freeform 185"/>
              <p:cNvSpPr>
                <a:spLocks/>
              </p:cNvSpPr>
              <p:nvPr/>
            </p:nvSpPr>
            <p:spPr bwMode="auto">
              <a:xfrm flipH="1">
                <a:off x="1098842" y="5352113"/>
                <a:ext cx="292292" cy="79424"/>
              </a:xfrm>
              <a:custGeom>
                <a:avLst/>
                <a:gdLst>
                  <a:gd name="T0" fmla="*/ 0 w 548"/>
                  <a:gd name="T1" fmla="*/ 74 h 159"/>
                  <a:gd name="T2" fmla="*/ 31 w 548"/>
                  <a:gd name="T3" fmla="*/ 78 h 159"/>
                  <a:gd name="T4" fmla="*/ 57 w 548"/>
                  <a:gd name="T5" fmla="*/ 66 h 159"/>
                  <a:gd name="T6" fmla="*/ 76 w 548"/>
                  <a:gd name="T7" fmla="*/ 71 h 159"/>
                  <a:gd name="T8" fmla="*/ 58 w 548"/>
                  <a:gd name="T9" fmla="*/ 81 h 159"/>
                  <a:gd name="T10" fmla="*/ 451 w 548"/>
                  <a:gd name="T11" fmla="*/ 159 h 159"/>
                  <a:gd name="T12" fmla="*/ 548 w 548"/>
                  <a:gd name="T13" fmla="*/ 84 h 159"/>
                  <a:gd name="T14" fmla="*/ 130 w 548"/>
                  <a:gd name="T15" fmla="*/ 0 h 15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8"/>
                  <a:gd name="T25" fmla="*/ 0 h 159"/>
                  <a:gd name="T26" fmla="*/ 548 w 548"/>
                  <a:gd name="T27" fmla="*/ 159 h 15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14" name="Freeform 186"/>
              <p:cNvSpPr>
                <a:spLocks/>
              </p:cNvSpPr>
              <p:nvPr/>
            </p:nvSpPr>
            <p:spPr bwMode="auto">
              <a:xfrm flipH="1">
                <a:off x="1044037" y="5396859"/>
                <a:ext cx="74378" cy="34678"/>
              </a:xfrm>
              <a:custGeom>
                <a:avLst/>
                <a:gdLst>
                  <a:gd name="T0" fmla="*/ 73 w 140"/>
                  <a:gd name="T1" fmla="*/ 0 h 70"/>
                  <a:gd name="T2" fmla="*/ 140 w 140"/>
                  <a:gd name="T3" fmla="*/ 11 h 70"/>
                  <a:gd name="T4" fmla="*/ 75 w 140"/>
                  <a:gd name="T5" fmla="*/ 70 h 70"/>
                  <a:gd name="T6" fmla="*/ 0 w 140"/>
                  <a:gd name="T7" fmla="*/ 56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70"/>
                  <a:gd name="T14" fmla="*/ 140 w 14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15" name="Freeform 187"/>
              <p:cNvSpPr>
                <a:spLocks/>
              </p:cNvSpPr>
              <p:nvPr/>
            </p:nvSpPr>
            <p:spPr bwMode="auto">
              <a:xfrm flipH="1">
                <a:off x="990537" y="5404690"/>
                <a:ext cx="88732" cy="50339"/>
              </a:xfrm>
              <a:custGeom>
                <a:avLst/>
                <a:gdLst>
                  <a:gd name="T0" fmla="*/ 87 w 167"/>
                  <a:gd name="T1" fmla="*/ 0 h 101"/>
                  <a:gd name="T2" fmla="*/ 167 w 167"/>
                  <a:gd name="T3" fmla="*/ 15 h 101"/>
                  <a:gd name="T4" fmla="*/ 81 w 167"/>
                  <a:gd name="T5" fmla="*/ 101 h 101"/>
                  <a:gd name="T6" fmla="*/ 0 w 167"/>
                  <a:gd name="T7" fmla="*/ 83 h 1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7"/>
                  <a:gd name="T13" fmla="*/ 0 h 101"/>
                  <a:gd name="T14" fmla="*/ 167 w 167"/>
                  <a:gd name="T15" fmla="*/ 101 h 1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16" name="Freeform 189"/>
              <p:cNvSpPr>
                <a:spLocks noChangeAspect="1"/>
              </p:cNvSpPr>
              <p:nvPr/>
            </p:nvSpPr>
            <p:spPr bwMode="auto">
              <a:xfrm>
                <a:off x="809159" y="5121673"/>
                <a:ext cx="118744" cy="24945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17" name="Freeform 190"/>
              <p:cNvSpPr>
                <a:spLocks noChangeAspect="1"/>
              </p:cNvSpPr>
              <p:nvPr/>
            </p:nvSpPr>
            <p:spPr bwMode="auto">
              <a:xfrm>
                <a:off x="811769" y="5080284"/>
                <a:ext cx="508902" cy="203593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18" name="Freeform 191"/>
              <p:cNvSpPr>
                <a:spLocks/>
              </p:cNvSpPr>
              <p:nvPr/>
            </p:nvSpPr>
            <p:spPr bwMode="auto">
              <a:xfrm>
                <a:off x="922684" y="5217876"/>
                <a:ext cx="392768" cy="151017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19" name="Freeform 192"/>
              <p:cNvSpPr>
                <a:spLocks/>
              </p:cNvSpPr>
              <p:nvPr/>
            </p:nvSpPr>
            <p:spPr bwMode="auto">
              <a:xfrm>
                <a:off x="938342" y="5308487"/>
                <a:ext cx="118743" cy="42508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20" name="Oval 193"/>
              <p:cNvSpPr>
                <a:spLocks noChangeArrowheads="1"/>
              </p:cNvSpPr>
              <p:nvPr/>
            </p:nvSpPr>
            <p:spPr bwMode="auto">
              <a:xfrm>
                <a:off x="1036208" y="5314079"/>
                <a:ext cx="13049" cy="1454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21" name="Line 194"/>
              <p:cNvSpPr>
                <a:spLocks noChangeShapeType="1"/>
              </p:cNvSpPr>
              <p:nvPr/>
            </p:nvSpPr>
            <p:spPr bwMode="auto">
              <a:xfrm flipH="1">
                <a:off x="1218890" y="5250317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22" name="Line 195"/>
              <p:cNvSpPr>
                <a:spLocks noChangeShapeType="1"/>
              </p:cNvSpPr>
              <p:nvPr/>
            </p:nvSpPr>
            <p:spPr bwMode="auto">
              <a:xfrm flipH="1">
                <a:off x="1209757" y="5251435"/>
                <a:ext cx="1304" cy="5705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23" name="Line 196"/>
              <p:cNvSpPr>
                <a:spLocks noChangeShapeType="1"/>
              </p:cNvSpPr>
              <p:nvPr/>
            </p:nvSpPr>
            <p:spPr bwMode="auto">
              <a:xfrm flipH="1">
                <a:off x="1229329" y="5249198"/>
                <a:ext cx="3915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24" name="Line 197"/>
              <p:cNvSpPr>
                <a:spLocks noChangeShapeType="1"/>
              </p:cNvSpPr>
              <p:nvPr/>
            </p:nvSpPr>
            <p:spPr bwMode="auto">
              <a:xfrm flipH="1">
                <a:off x="1238464" y="5248080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25" name="Line 198"/>
              <p:cNvSpPr>
                <a:spLocks noChangeShapeType="1"/>
              </p:cNvSpPr>
              <p:nvPr/>
            </p:nvSpPr>
            <p:spPr bwMode="auto">
              <a:xfrm flipH="1">
                <a:off x="1246293" y="5246961"/>
                <a:ext cx="522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26" name="Line 199"/>
              <p:cNvSpPr>
                <a:spLocks noChangeShapeType="1"/>
              </p:cNvSpPr>
              <p:nvPr/>
            </p:nvSpPr>
            <p:spPr bwMode="auto">
              <a:xfrm flipH="1">
                <a:off x="1255427" y="5244724"/>
                <a:ext cx="5220" cy="54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27" name="Line 200"/>
              <p:cNvSpPr>
                <a:spLocks noChangeShapeType="1"/>
              </p:cNvSpPr>
              <p:nvPr/>
            </p:nvSpPr>
            <p:spPr bwMode="auto">
              <a:xfrm flipH="1">
                <a:off x="1264561" y="5244724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28" name="Line 201"/>
              <p:cNvSpPr>
                <a:spLocks noChangeShapeType="1"/>
              </p:cNvSpPr>
              <p:nvPr/>
            </p:nvSpPr>
            <p:spPr bwMode="auto">
              <a:xfrm flipH="1">
                <a:off x="1272391" y="5240249"/>
                <a:ext cx="1304" cy="5593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29" name="Line 202"/>
              <p:cNvSpPr>
                <a:spLocks noChangeShapeType="1"/>
              </p:cNvSpPr>
              <p:nvPr/>
            </p:nvSpPr>
            <p:spPr bwMode="auto">
              <a:xfrm flipH="1">
                <a:off x="1280220" y="5240249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30" name="Line 203"/>
              <p:cNvSpPr>
                <a:spLocks noChangeShapeType="1"/>
              </p:cNvSpPr>
              <p:nvPr/>
            </p:nvSpPr>
            <p:spPr bwMode="auto">
              <a:xfrm flipH="1">
                <a:off x="1289354" y="5239131"/>
                <a:ext cx="1305" cy="5481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31" name="Line 204"/>
              <p:cNvSpPr>
                <a:spLocks noChangeShapeType="1"/>
              </p:cNvSpPr>
              <p:nvPr/>
            </p:nvSpPr>
            <p:spPr bwMode="auto">
              <a:xfrm flipH="1">
                <a:off x="1298488" y="5238012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32" name="Freeform 205"/>
              <p:cNvSpPr>
                <a:spLocks/>
              </p:cNvSpPr>
              <p:nvPr/>
            </p:nvSpPr>
            <p:spPr bwMode="auto">
              <a:xfrm>
                <a:off x="1092318" y="5272690"/>
                <a:ext cx="65244" cy="43627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33" name="Line 206"/>
              <p:cNvSpPr>
                <a:spLocks noChangeShapeType="1"/>
              </p:cNvSpPr>
              <p:nvPr/>
            </p:nvSpPr>
            <p:spPr bwMode="auto">
              <a:xfrm flipH="1">
                <a:off x="1101451" y="5297300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34" name="Line 207"/>
              <p:cNvSpPr>
                <a:spLocks noChangeShapeType="1"/>
              </p:cNvSpPr>
              <p:nvPr/>
            </p:nvSpPr>
            <p:spPr bwMode="auto">
              <a:xfrm flipH="1">
                <a:off x="1152342" y="5287232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35" name="Line 208"/>
              <p:cNvSpPr>
                <a:spLocks noChangeShapeType="1"/>
              </p:cNvSpPr>
              <p:nvPr/>
            </p:nvSpPr>
            <p:spPr bwMode="auto">
              <a:xfrm flipH="1">
                <a:off x="1145817" y="5293944"/>
                <a:ext cx="0" cy="1006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36" name="Line 209"/>
              <p:cNvSpPr>
                <a:spLocks noChangeShapeType="1"/>
              </p:cNvSpPr>
              <p:nvPr/>
            </p:nvSpPr>
            <p:spPr bwMode="auto">
              <a:xfrm flipH="1">
                <a:off x="1109281" y="5302893"/>
                <a:ext cx="0" cy="894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37" name="Line 210"/>
              <p:cNvSpPr>
                <a:spLocks noChangeShapeType="1"/>
              </p:cNvSpPr>
              <p:nvPr/>
            </p:nvSpPr>
            <p:spPr bwMode="auto">
              <a:xfrm flipV="1">
                <a:off x="1117110" y="5304012"/>
                <a:ext cx="20878" cy="4475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38" name="Freeform 211"/>
              <p:cNvSpPr>
                <a:spLocks/>
              </p:cNvSpPr>
              <p:nvPr/>
            </p:nvSpPr>
            <p:spPr bwMode="auto">
              <a:xfrm>
                <a:off x="957915" y="5282757"/>
                <a:ext cx="82208" cy="25729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39" name="Line 212"/>
              <p:cNvSpPr>
                <a:spLocks noChangeShapeType="1"/>
              </p:cNvSpPr>
              <p:nvPr/>
            </p:nvSpPr>
            <p:spPr bwMode="auto">
              <a:xfrm flipV="1">
                <a:off x="951391" y="5287232"/>
                <a:ext cx="92646" cy="15661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grpSp>
            <p:nvGrpSpPr>
              <p:cNvPr id="340" name="Group 150"/>
              <p:cNvGrpSpPr>
                <a:grpSpLocks/>
              </p:cNvGrpSpPr>
              <p:nvPr/>
            </p:nvGrpSpPr>
            <p:grpSpPr bwMode="auto">
              <a:xfrm>
                <a:off x="862659" y="4854318"/>
                <a:ext cx="270109" cy="260643"/>
                <a:chOff x="685" y="3115"/>
                <a:chExt cx="207" cy="233"/>
              </a:xfrm>
            </p:grpSpPr>
            <p:sp>
              <p:nvSpPr>
                <p:cNvPr id="353" name="Freeform 215"/>
                <p:cNvSpPr>
                  <a:spLocks/>
                </p:cNvSpPr>
                <p:nvPr/>
              </p:nvSpPr>
              <p:spPr bwMode="auto">
                <a:xfrm flipH="1">
                  <a:off x="686" y="3115"/>
                  <a:ext cx="206" cy="30"/>
                </a:xfrm>
                <a:custGeom>
                  <a:avLst/>
                  <a:gdLst>
                    <a:gd name="T0" fmla="*/ 1205 w 1205"/>
                    <a:gd name="T1" fmla="*/ 151 h 178"/>
                    <a:gd name="T2" fmla="*/ 964 w 1205"/>
                    <a:gd name="T3" fmla="*/ 178 h 178"/>
                    <a:gd name="T4" fmla="*/ 0 w 1205"/>
                    <a:gd name="T5" fmla="*/ 0 h 178"/>
                    <a:gd name="T6" fmla="*/ 1205 w 1205"/>
                    <a:gd name="T7" fmla="*/ 151 h 17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05"/>
                    <a:gd name="T13" fmla="*/ 0 h 178"/>
                    <a:gd name="T14" fmla="*/ 1205 w 1205"/>
                    <a:gd name="T15" fmla="*/ 178 h 17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ko-KR" altLang="en-US" sz="1600" b="0" kern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354" name="Freeform 216"/>
                <p:cNvSpPr>
                  <a:spLocks/>
                </p:cNvSpPr>
                <p:nvPr/>
              </p:nvSpPr>
              <p:spPr bwMode="auto">
                <a:xfrm flipH="1">
                  <a:off x="685" y="3141"/>
                  <a:ext cx="69" cy="207"/>
                </a:xfrm>
                <a:custGeom>
                  <a:avLst/>
                  <a:gdLst>
                    <a:gd name="T0" fmla="*/ 405 w 405"/>
                    <a:gd name="T1" fmla="*/ 0 h 1241"/>
                    <a:gd name="T2" fmla="*/ 389 w 405"/>
                    <a:gd name="T3" fmla="*/ 1000 h 1241"/>
                    <a:gd name="T4" fmla="*/ 133 w 405"/>
                    <a:gd name="T5" fmla="*/ 1241 h 1241"/>
                    <a:gd name="T6" fmla="*/ 0 w 405"/>
                    <a:gd name="T7" fmla="*/ 13 h 1241"/>
                    <a:gd name="T8" fmla="*/ 189 w 405"/>
                    <a:gd name="T9" fmla="*/ 24 h 1241"/>
                    <a:gd name="T10" fmla="*/ 405 w 405"/>
                    <a:gd name="T11" fmla="*/ 0 h 12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05"/>
                    <a:gd name="T19" fmla="*/ 0 h 1241"/>
                    <a:gd name="T20" fmla="*/ 405 w 405"/>
                    <a:gd name="T21" fmla="*/ 1241 h 12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CCCCC"/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ko-KR" altLang="en-US" sz="1600" b="0" kern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</p:grpSp>
          <p:sp>
            <p:nvSpPr>
              <p:cNvPr id="341" name="Oval 217"/>
              <p:cNvSpPr>
                <a:spLocks noChangeArrowheads="1"/>
              </p:cNvSpPr>
              <p:nvPr/>
            </p:nvSpPr>
            <p:spPr bwMode="auto">
              <a:xfrm>
                <a:off x="931817" y="5135097"/>
                <a:ext cx="245317" cy="66000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42" name="Oval 218"/>
              <p:cNvSpPr>
                <a:spLocks noChangeArrowheads="1"/>
              </p:cNvSpPr>
              <p:nvPr/>
            </p:nvSpPr>
            <p:spPr bwMode="auto">
              <a:xfrm>
                <a:off x="931817" y="5130622"/>
                <a:ext cx="245317" cy="648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43" name="Freeform 219"/>
              <p:cNvSpPr>
                <a:spLocks/>
              </p:cNvSpPr>
              <p:nvPr/>
            </p:nvSpPr>
            <p:spPr bwMode="auto">
              <a:xfrm flipH="1">
                <a:off x="916159" y="4815165"/>
                <a:ext cx="358842" cy="360203"/>
              </a:xfrm>
              <a:custGeom>
                <a:avLst/>
                <a:gdLst>
                  <a:gd name="T0" fmla="*/ 1602 w 1602"/>
                  <a:gd name="T1" fmla="*/ 204 h 1734"/>
                  <a:gd name="T2" fmla="*/ 5 w 1602"/>
                  <a:gd name="T3" fmla="*/ 0 h 1734"/>
                  <a:gd name="T4" fmla="*/ 0 w 1602"/>
                  <a:gd name="T5" fmla="*/ 1488 h 1734"/>
                  <a:gd name="T6" fmla="*/ 1597 w 1602"/>
                  <a:gd name="T7" fmla="*/ 1734 h 1734"/>
                  <a:gd name="T8" fmla="*/ 1602 w 1602"/>
                  <a:gd name="T9" fmla="*/ 204 h 17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2"/>
                  <a:gd name="T16" fmla="*/ 0 h 1734"/>
                  <a:gd name="T17" fmla="*/ 1602 w 1602"/>
                  <a:gd name="T18" fmla="*/ 1734 h 17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44" name="Freeform 220"/>
              <p:cNvSpPr>
                <a:spLocks/>
              </p:cNvSpPr>
              <p:nvPr/>
            </p:nvSpPr>
            <p:spPr bwMode="auto">
              <a:xfrm flipH="1">
                <a:off x="964440" y="5107131"/>
                <a:ext cx="294902" cy="68237"/>
              </a:xfrm>
              <a:custGeom>
                <a:avLst/>
                <a:gdLst>
                  <a:gd name="T0" fmla="*/ 1327 w 1330"/>
                  <a:gd name="T1" fmla="*/ 200 h 330"/>
                  <a:gd name="T2" fmla="*/ 0 w 1330"/>
                  <a:gd name="T3" fmla="*/ 0 h 330"/>
                  <a:gd name="T4" fmla="*/ 0 w 1330"/>
                  <a:gd name="T5" fmla="*/ 115 h 330"/>
                  <a:gd name="T6" fmla="*/ 1330 w 1330"/>
                  <a:gd name="T7" fmla="*/ 330 h 330"/>
                  <a:gd name="T8" fmla="*/ 1327 w 1330"/>
                  <a:gd name="T9" fmla="*/ 200 h 3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30"/>
                  <a:gd name="T16" fmla="*/ 0 h 330"/>
                  <a:gd name="T17" fmla="*/ 1330 w 1330"/>
                  <a:gd name="T18" fmla="*/ 330 h 3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45" name="Freeform 221"/>
              <p:cNvSpPr>
                <a:spLocks/>
              </p:cNvSpPr>
              <p:nvPr/>
            </p:nvSpPr>
            <p:spPr bwMode="auto">
              <a:xfrm flipH="1">
                <a:off x="905720" y="4856555"/>
                <a:ext cx="13049" cy="318812"/>
              </a:xfrm>
              <a:custGeom>
                <a:avLst/>
                <a:gdLst>
                  <a:gd name="T0" fmla="*/ 4 w 56"/>
                  <a:gd name="T1" fmla="*/ 16 h 1536"/>
                  <a:gd name="T2" fmla="*/ 56 w 56"/>
                  <a:gd name="T3" fmla="*/ 0 h 1536"/>
                  <a:gd name="T4" fmla="*/ 46 w 56"/>
                  <a:gd name="T5" fmla="*/ 1513 h 1536"/>
                  <a:gd name="T6" fmla="*/ 0 w 56"/>
                  <a:gd name="T7" fmla="*/ 1536 h 1536"/>
                  <a:gd name="T8" fmla="*/ 4 w 56"/>
                  <a:gd name="T9" fmla="*/ 16 h 1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1536"/>
                  <a:gd name="T17" fmla="*/ 56 w 56"/>
                  <a:gd name="T18" fmla="*/ 1536 h 1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46" name="Oval 222"/>
              <p:cNvSpPr>
                <a:spLocks noChangeArrowheads="1"/>
              </p:cNvSpPr>
              <p:nvPr/>
            </p:nvSpPr>
            <p:spPr bwMode="auto">
              <a:xfrm>
                <a:off x="1233244" y="5112724"/>
                <a:ext cx="10439" cy="19017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47" name="Oval 223"/>
              <p:cNvSpPr>
                <a:spLocks noChangeArrowheads="1"/>
              </p:cNvSpPr>
              <p:nvPr/>
            </p:nvSpPr>
            <p:spPr bwMode="auto">
              <a:xfrm>
                <a:off x="1213671" y="5117199"/>
                <a:ext cx="9135" cy="1566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48" name="Oval 224"/>
              <p:cNvSpPr>
                <a:spLocks noChangeArrowheads="1"/>
              </p:cNvSpPr>
              <p:nvPr/>
            </p:nvSpPr>
            <p:spPr bwMode="auto">
              <a:xfrm>
                <a:off x="1145817" y="5131741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49" name="Oval 225"/>
              <p:cNvSpPr>
                <a:spLocks noChangeArrowheads="1"/>
              </p:cNvSpPr>
              <p:nvPr/>
            </p:nvSpPr>
            <p:spPr bwMode="auto">
              <a:xfrm>
                <a:off x="1124939" y="5135097"/>
                <a:ext cx="10439" cy="1230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50" name="Oval 226"/>
              <p:cNvSpPr>
                <a:spLocks noChangeArrowheads="1"/>
              </p:cNvSpPr>
              <p:nvPr/>
            </p:nvSpPr>
            <p:spPr bwMode="auto">
              <a:xfrm>
                <a:off x="1101451" y="5138453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51" name="Freeform 227"/>
              <p:cNvSpPr>
                <a:spLocks/>
              </p:cNvSpPr>
              <p:nvPr/>
            </p:nvSpPr>
            <p:spPr bwMode="auto">
              <a:xfrm flipH="1">
                <a:off x="950525" y="4841172"/>
                <a:ext cx="297512" cy="283017"/>
              </a:xfrm>
              <a:custGeom>
                <a:avLst/>
                <a:gdLst>
                  <a:gd name="T0" fmla="*/ 1330 w 1345"/>
                  <a:gd name="T1" fmla="*/ 167 h 1366"/>
                  <a:gd name="T2" fmla="*/ 0 w 1345"/>
                  <a:gd name="T3" fmla="*/ 0 h 1366"/>
                  <a:gd name="T4" fmla="*/ 0 w 1345"/>
                  <a:gd name="T5" fmla="*/ 1157 h 1366"/>
                  <a:gd name="T6" fmla="*/ 1345 w 1345"/>
                  <a:gd name="T7" fmla="*/ 1366 h 1366"/>
                  <a:gd name="T8" fmla="*/ 1330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52" name="Freeform 228"/>
              <p:cNvSpPr>
                <a:spLocks/>
              </p:cNvSpPr>
              <p:nvPr/>
            </p:nvSpPr>
            <p:spPr bwMode="auto">
              <a:xfrm flipH="1">
                <a:off x="905720" y="4814047"/>
                <a:ext cx="367975" cy="44746"/>
              </a:xfrm>
              <a:custGeom>
                <a:avLst/>
                <a:gdLst>
                  <a:gd name="T0" fmla="*/ 0 w 1660"/>
                  <a:gd name="T1" fmla="*/ 10 h 214"/>
                  <a:gd name="T2" fmla="*/ 68 w 1660"/>
                  <a:gd name="T3" fmla="*/ 0 h 214"/>
                  <a:gd name="T4" fmla="*/ 1660 w 1660"/>
                  <a:gd name="T5" fmla="*/ 199 h 214"/>
                  <a:gd name="T6" fmla="*/ 1613 w 1660"/>
                  <a:gd name="T7" fmla="*/ 214 h 214"/>
                  <a:gd name="T8" fmla="*/ 0 w 1660"/>
                  <a:gd name="T9" fmla="*/ 10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60"/>
                  <a:gd name="T16" fmla="*/ 0 h 214"/>
                  <a:gd name="T17" fmla="*/ 1660 w 1660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244" name="TextBox 243"/>
            <p:cNvSpPr txBox="1"/>
            <p:nvPr/>
          </p:nvSpPr>
          <p:spPr>
            <a:xfrm>
              <a:off x="2570454" y="4610274"/>
              <a:ext cx="407484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5" name="그룹 244"/>
            <p:cNvGrpSpPr/>
            <p:nvPr/>
          </p:nvGrpSpPr>
          <p:grpSpPr>
            <a:xfrm>
              <a:off x="3216987" y="4570802"/>
              <a:ext cx="688994" cy="764987"/>
              <a:chOff x="809159" y="4814047"/>
              <a:chExt cx="688975" cy="700827"/>
            </a:xfrm>
          </p:grpSpPr>
          <p:sp>
            <p:nvSpPr>
              <p:cNvPr id="251" name="Freeform 174"/>
              <p:cNvSpPr>
                <a:spLocks/>
              </p:cNvSpPr>
              <p:nvPr/>
            </p:nvSpPr>
            <p:spPr bwMode="auto">
              <a:xfrm rot="355818">
                <a:off x="1336329" y="5283876"/>
                <a:ext cx="61330" cy="36915"/>
              </a:xfrm>
              <a:custGeom>
                <a:avLst/>
                <a:gdLst>
                  <a:gd name="T0" fmla="*/ 1224 w 1224"/>
                  <a:gd name="T1" fmla="*/ 755 h 755"/>
                  <a:gd name="T2" fmla="*/ 1112 w 1224"/>
                  <a:gd name="T3" fmla="*/ 716 h 755"/>
                  <a:gd name="T4" fmla="*/ 1051 w 1224"/>
                  <a:gd name="T5" fmla="*/ 693 h 755"/>
                  <a:gd name="T6" fmla="*/ 1006 w 1224"/>
                  <a:gd name="T7" fmla="*/ 671 h 755"/>
                  <a:gd name="T8" fmla="*/ 984 w 1224"/>
                  <a:gd name="T9" fmla="*/ 660 h 755"/>
                  <a:gd name="T10" fmla="*/ 939 w 1224"/>
                  <a:gd name="T11" fmla="*/ 626 h 755"/>
                  <a:gd name="T12" fmla="*/ 894 w 1224"/>
                  <a:gd name="T13" fmla="*/ 548 h 755"/>
                  <a:gd name="T14" fmla="*/ 889 w 1224"/>
                  <a:gd name="T15" fmla="*/ 531 h 755"/>
                  <a:gd name="T16" fmla="*/ 850 w 1224"/>
                  <a:gd name="T17" fmla="*/ 509 h 755"/>
                  <a:gd name="T18" fmla="*/ 799 w 1224"/>
                  <a:gd name="T19" fmla="*/ 481 h 755"/>
                  <a:gd name="T20" fmla="*/ 704 w 1224"/>
                  <a:gd name="T21" fmla="*/ 453 h 755"/>
                  <a:gd name="T22" fmla="*/ 419 w 1224"/>
                  <a:gd name="T23" fmla="*/ 442 h 755"/>
                  <a:gd name="T24" fmla="*/ 330 w 1224"/>
                  <a:gd name="T25" fmla="*/ 408 h 755"/>
                  <a:gd name="T26" fmla="*/ 212 w 1224"/>
                  <a:gd name="T27" fmla="*/ 279 h 755"/>
                  <a:gd name="T28" fmla="*/ 145 w 1224"/>
                  <a:gd name="T29" fmla="*/ 134 h 755"/>
                  <a:gd name="T30" fmla="*/ 78 w 1224"/>
                  <a:gd name="T31" fmla="*/ 39 h 755"/>
                  <a:gd name="T32" fmla="*/ 0 w 1224"/>
                  <a:gd name="T33" fmla="*/ 0 h 7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24"/>
                  <a:gd name="T52" fmla="*/ 0 h 755"/>
                  <a:gd name="T53" fmla="*/ 1224 w 1224"/>
                  <a:gd name="T54" fmla="*/ 755 h 7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52" name="Freeform 175"/>
              <p:cNvSpPr>
                <a:spLocks/>
              </p:cNvSpPr>
              <p:nvPr/>
            </p:nvSpPr>
            <p:spPr bwMode="auto">
              <a:xfrm rot="355818" flipH="1">
                <a:off x="1385915" y="5317436"/>
                <a:ext cx="112219" cy="58169"/>
              </a:xfrm>
              <a:custGeom>
                <a:avLst/>
                <a:gdLst>
                  <a:gd name="T0" fmla="*/ 886 w 971"/>
                  <a:gd name="T1" fmla="*/ 33 h 550"/>
                  <a:gd name="T2" fmla="*/ 937 w 971"/>
                  <a:gd name="T3" fmla="*/ 70 h 550"/>
                  <a:gd name="T4" fmla="*/ 971 w 971"/>
                  <a:gd name="T5" fmla="*/ 130 h 550"/>
                  <a:gd name="T6" fmla="*/ 967 w 971"/>
                  <a:gd name="T7" fmla="*/ 218 h 550"/>
                  <a:gd name="T8" fmla="*/ 882 w 971"/>
                  <a:gd name="T9" fmla="*/ 261 h 550"/>
                  <a:gd name="T10" fmla="*/ 791 w 971"/>
                  <a:gd name="T11" fmla="*/ 294 h 550"/>
                  <a:gd name="T12" fmla="*/ 665 w 971"/>
                  <a:gd name="T13" fmla="*/ 382 h 550"/>
                  <a:gd name="T14" fmla="*/ 519 w 971"/>
                  <a:gd name="T15" fmla="*/ 522 h 550"/>
                  <a:gd name="T16" fmla="*/ 397 w 971"/>
                  <a:gd name="T17" fmla="*/ 542 h 550"/>
                  <a:gd name="T18" fmla="*/ 298 w 971"/>
                  <a:gd name="T19" fmla="*/ 550 h 550"/>
                  <a:gd name="T20" fmla="*/ 155 w 971"/>
                  <a:gd name="T21" fmla="*/ 522 h 550"/>
                  <a:gd name="T22" fmla="*/ 34 w 971"/>
                  <a:gd name="T23" fmla="*/ 459 h 550"/>
                  <a:gd name="T24" fmla="*/ 0 w 971"/>
                  <a:gd name="T25" fmla="*/ 393 h 550"/>
                  <a:gd name="T26" fmla="*/ 11 w 971"/>
                  <a:gd name="T27" fmla="*/ 315 h 550"/>
                  <a:gd name="T28" fmla="*/ 63 w 971"/>
                  <a:gd name="T29" fmla="*/ 210 h 550"/>
                  <a:gd name="T30" fmla="*/ 142 w 971"/>
                  <a:gd name="T31" fmla="*/ 147 h 550"/>
                  <a:gd name="T32" fmla="*/ 246 w 971"/>
                  <a:gd name="T33" fmla="*/ 89 h 550"/>
                  <a:gd name="T34" fmla="*/ 445 w 971"/>
                  <a:gd name="T35" fmla="*/ 21 h 550"/>
                  <a:gd name="T36" fmla="*/ 634 w 971"/>
                  <a:gd name="T37" fmla="*/ 0 h 550"/>
                  <a:gd name="T38" fmla="*/ 794 w 971"/>
                  <a:gd name="T39" fmla="*/ 13 h 550"/>
                  <a:gd name="T40" fmla="*/ 886 w 971"/>
                  <a:gd name="T41" fmla="*/ 33 h 5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71"/>
                  <a:gd name="T64" fmla="*/ 0 h 550"/>
                  <a:gd name="T65" fmla="*/ 971 w 971"/>
                  <a:gd name="T66" fmla="*/ 550 h 5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53" name="Freeform 176"/>
              <p:cNvSpPr>
                <a:spLocks/>
              </p:cNvSpPr>
              <p:nvPr/>
            </p:nvSpPr>
            <p:spPr bwMode="auto">
              <a:xfrm rot="355818">
                <a:off x="1380695" y="5337571"/>
                <a:ext cx="110915" cy="41389"/>
              </a:xfrm>
              <a:custGeom>
                <a:avLst/>
                <a:gdLst>
                  <a:gd name="T0" fmla="*/ 0 w 1432"/>
                  <a:gd name="T1" fmla="*/ 0 h 526"/>
                  <a:gd name="T2" fmla="*/ 56 w 1432"/>
                  <a:gd name="T3" fmla="*/ 118 h 526"/>
                  <a:gd name="T4" fmla="*/ 319 w 1432"/>
                  <a:gd name="T5" fmla="*/ 302 h 526"/>
                  <a:gd name="T6" fmla="*/ 604 w 1432"/>
                  <a:gd name="T7" fmla="*/ 448 h 526"/>
                  <a:gd name="T8" fmla="*/ 867 w 1432"/>
                  <a:gd name="T9" fmla="*/ 526 h 526"/>
                  <a:gd name="T10" fmla="*/ 1091 w 1432"/>
                  <a:gd name="T11" fmla="*/ 504 h 526"/>
                  <a:gd name="T12" fmla="*/ 1270 w 1432"/>
                  <a:gd name="T13" fmla="*/ 448 h 526"/>
                  <a:gd name="T14" fmla="*/ 1432 w 1432"/>
                  <a:gd name="T15" fmla="*/ 353 h 526"/>
                  <a:gd name="T16" fmla="*/ 1253 w 1432"/>
                  <a:gd name="T17" fmla="*/ 431 h 526"/>
                  <a:gd name="T18" fmla="*/ 1108 w 1432"/>
                  <a:gd name="T19" fmla="*/ 470 h 526"/>
                  <a:gd name="T20" fmla="*/ 951 w 1432"/>
                  <a:gd name="T21" fmla="*/ 470 h 526"/>
                  <a:gd name="T22" fmla="*/ 789 w 1432"/>
                  <a:gd name="T23" fmla="*/ 453 h 526"/>
                  <a:gd name="T24" fmla="*/ 699 w 1432"/>
                  <a:gd name="T25" fmla="*/ 420 h 526"/>
                  <a:gd name="T26" fmla="*/ 560 w 1432"/>
                  <a:gd name="T27" fmla="*/ 330 h 526"/>
                  <a:gd name="T28" fmla="*/ 437 w 1432"/>
                  <a:gd name="T29" fmla="*/ 213 h 526"/>
                  <a:gd name="T30" fmla="*/ 274 w 1432"/>
                  <a:gd name="T31" fmla="*/ 129 h 526"/>
                  <a:gd name="T32" fmla="*/ 140 w 1432"/>
                  <a:gd name="T33" fmla="*/ 73 h 526"/>
                  <a:gd name="T34" fmla="*/ 0 w 1432"/>
                  <a:gd name="T35" fmla="*/ 0 h 5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32"/>
                  <a:gd name="T55" fmla="*/ 0 h 526"/>
                  <a:gd name="T56" fmla="*/ 1432 w 1432"/>
                  <a:gd name="T57" fmla="*/ 526 h 5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54" name="Freeform 177"/>
              <p:cNvSpPr>
                <a:spLocks/>
              </p:cNvSpPr>
              <p:nvPr/>
            </p:nvSpPr>
            <p:spPr bwMode="auto">
              <a:xfrm rot="355818" flipH="1">
                <a:off x="1408098" y="5314079"/>
                <a:ext cx="26098" cy="27966"/>
              </a:xfrm>
              <a:custGeom>
                <a:avLst/>
                <a:gdLst>
                  <a:gd name="T0" fmla="*/ 229 w 229"/>
                  <a:gd name="T1" fmla="*/ 261 h 261"/>
                  <a:gd name="T2" fmla="*/ 115 w 229"/>
                  <a:gd name="T3" fmla="*/ 57 h 261"/>
                  <a:gd name="T4" fmla="*/ 0 w 229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229"/>
                  <a:gd name="T10" fmla="*/ 0 h 261"/>
                  <a:gd name="T11" fmla="*/ 229 w 229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55" name="Freeform 178"/>
              <p:cNvSpPr>
                <a:spLocks/>
              </p:cNvSpPr>
              <p:nvPr/>
            </p:nvSpPr>
            <p:spPr bwMode="auto">
              <a:xfrm rot="355818">
                <a:off x="1396354" y="5312961"/>
                <a:ext cx="35232" cy="5593"/>
              </a:xfrm>
              <a:custGeom>
                <a:avLst/>
                <a:gdLst>
                  <a:gd name="T0" fmla="*/ 0 w 560"/>
                  <a:gd name="T1" fmla="*/ 79 h 79"/>
                  <a:gd name="T2" fmla="*/ 246 w 560"/>
                  <a:gd name="T3" fmla="*/ 26 h 79"/>
                  <a:gd name="T4" fmla="*/ 408 w 560"/>
                  <a:gd name="T5" fmla="*/ 0 h 79"/>
                  <a:gd name="T6" fmla="*/ 560 w 560"/>
                  <a:gd name="T7" fmla="*/ 26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"/>
                  <a:gd name="T13" fmla="*/ 0 h 79"/>
                  <a:gd name="T14" fmla="*/ 560 w 560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56" name="Oval 179"/>
              <p:cNvSpPr>
                <a:spLocks noChangeArrowheads="1"/>
              </p:cNvSpPr>
              <p:nvPr/>
            </p:nvSpPr>
            <p:spPr bwMode="auto">
              <a:xfrm rot="21219751">
                <a:off x="1412012" y="5310724"/>
                <a:ext cx="15659" cy="671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57" name="Freeform 180"/>
              <p:cNvSpPr>
                <a:spLocks/>
              </p:cNvSpPr>
              <p:nvPr/>
            </p:nvSpPr>
            <p:spPr bwMode="auto">
              <a:xfrm rot="355818">
                <a:off x="1388524" y="5315198"/>
                <a:ext cx="30013" cy="23491"/>
              </a:xfrm>
              <a:custGeom>
                <a:avLst/>
                <a:gdLst>
                  <a:gd name="T0" fmla="*/ 98 w 482"/>
                  <a:gd name="T1" fmla="*/ 36 h 367"/>
                  <a:gd name="T2" fmla="*/ 320 w 482"/>
                  <a:gd name="T3" fmla="*/ 0 h 367"/>
                  <a:gd name="T4" fmla="*/ 367 w 482"/>
                  <a:gd name="T5" fmla="*/ 26 h 367"/>
                  <a:gd name="T6" fmla="*/ 445 w 482"/>
                  <a:gd name="T7" fmla="*/ 26 h 367"/>
                  <a:gd name="T8" fmla="*/ 482 w 482"/>
                  <a:gd name="T9" fmla="*/ 42 h 367"/>
                  <a:gd name="T10" fmla="*/ 278 w 482"/>
                  <a:gd name="T11" fmla="*/ 367 h 367"/>
                  <a:gd name="T12" fmla="*/ 5 w 482"/>
                  <a:gd name="T13" fmla="*/ 262 h 367"/>
                  <a:gd name="T14" fmla="*/ 0 w 482"/>
                  <a:gd name="T15" fmla="*/ 157 h 367"/>
                  <a:gd name="T16" fmla="*/ 42 w 482"/>
                  <a:gd name="T17" fmla="*/ 74 h 367"/>
                  <a:gd name="T18" fmla="*/ 98 w 482"/>
                  <a:gd name="T19" fmla="*/ 36 h 3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2"/>
                  <a:gd name="T31" fmla="*/ 0 h 367"/>
                  <a:gd name="T32" fmla="*/ 482 w 482"/>
                  <a:gd name="T33" fmla="*/ 367 h 3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58" name="Freeform 182"/>
              <p:cNvSpPr>
                <a:spLocks/>
              </p:cNvSpPr>
              <p:nvPr/>
            </p:nvSpPr>
            <p:spPr bwMode="auto">
              <a:xfrm flipH="1">
                <a:off x="995757" y="5302335"/>
                <a:ext cx="151843" cy="212539"/>
              </a:xfrm>
              <a:custGeom>
                <a:avLst/>
                <a:gdLst>
                  <a:gd name="T0" fmla="*/ 933 w 933"/>
                  <a:gd name="T1" fmla="*/ 135 h 352"/>
                  <a:gd name="T2" fmla="*/ 932 w 933"/>
                  <a:gd name="T3" fmla="*/ 171 h 352"/>
                  <a:gd name="T4" fmla="*/ 762 w 933"/>
                  <a:gd name="T5" fmla="*/ 352 h 352"/>
                  <a:gd name="T6" fmla="*/ 4 w 933"/>
                  <a:gd name="T7" fmla="*/ 195 h 352"/>
                  <a:gd name="T8" fmla="*/ 0 w 933"/>
                  <a:gd name="T9" fmla="*/ 148 h 352"/>
                  <a:gd name="T10" fmla="*/ 244 w 933"/>
                  <a:gd name="T11" fmla="*/ 0 h 352"/>
                  <a:gd name="T12" fmla="*/ 933 w 933"/>
                  <a:gd name="T13" fmla="*/ 135 h 3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3"/>
                  <a:gd name="T22" fmla="*/ 0 h 352"/>
                  <a:gd name="T23" fmla="*/ 933 w 933"/>
                  <a:gd name="T24" fmla="*/ 352 h 3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3F3F3"/>
                  </a:gs>
                </a:gsLst>
                <a:lin ang="0" scaled="1"/>
              </a:gradFill>
              <a:ln w="63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59" name="Freeform 183"/>
              <p:cNvSpPr>
                <a:spLocks/>
              </p:cNvSpPr>
              <p:nvPr/>
            </p:nvSpPr>
            <p:spPr bwMode="auto">
              <a:xfrm flipH="1">
                <a:off x="1010110" y="5292268"/>
                <a:ext cx="151843" cy="212539"/>
              </a:xfrm>
              <a:custGeom>
                <a:avLst/>
                <a:gdLst>
                  <a:gd name="T0" fmla="*/ 895 w 895"/>
                  <a:gd name="T1" fmla="*/ 133 h 294"/>
                  <a:gd name="T2" fmla="*/ 232 w 895"/>
                  <a:gd name="T3" fmla="*/ 0 h 294"/>
                  <a:gd name="T4" fmla="*/ 0 w 895"/>
                  <a:gd name="T5" fmla="*/ 143 h 294"/>
                  <a:gd name="T6" fmla="*/ 739 w 895"/>
                  <a:gd name="T7" fmla="*/ 294 h 294"/>
                  <a:gd name="T8" fmla="*/ 895 w 895"/>
                  <a:gd name="T9" fmla="*/ 133 h 2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5"/>
                  <a:gd name="T16" fmla="*/ 0 h 294"/>
                  <a:gd name="T17" fmla="*/ 895 w 895"/>
                  <a:gd name="T18" fmla="*/ 294 h 2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60" name="Freeform 184"/>
              <p:cNvSpPr>
                <a:spLocks/>
              </p:cNvSpPr>
              <p:nvPr/>
            </p:nvSpPr>
            <p:spPr bwMode="auto">
              <a:xfrm flipH="1">
                <a:off x="1027074" y="5336452"/>
                <a:ext cx="283158" cy="59288"/>
              </a:xfrm>
              <a:custGeom>
                <a:avLst/>
                <a:gdLst>
                  <a:gd name="T0" fmla="*/ 0 w 531"/>
                  <a:gd name="T1" fmla="*/ 15 h 118"/>
                  <a:gd name="T2" fmla="*/ 508 w 531"/>
                  <a:gd name="T3" fmla="*/ 118 h 118"/>
                  <a:gd name="T4" fmla="*/ 531 w 531"/>
                  <a:gd name="T5" fmla="*/ 103 h 118"/>
                  <a:gd name="T6" fmla="*/ 23 w 531"/>
                  <a:gd name="T7" fmla="*/ 0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1"/>
                  <a:gd name="T13" fmla="*/ 0 h 118"/>
                  <a:gd name="T14" fmla="*/ 531 w 531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61" name="Freeform 185"/>
              <p:cNvSpPr>
                <a:spLocks/>
              </p:cNvSpPr>
              <p:nvPr/>
            </p:nvSpPr>
            <p:spPr bwMode="auto">
              <a:xfrm flipH="1">
                <a:off x="1098842" y="5352113"/>
                <a:ext cx="292292" cy="79424"/>
              </a:xfrm>
              <a:custGeom>
                <a:avLst/>
                <a:gdLst>
                  <a:gd name="T0" fmla="*/ 0 w 548"/>
                  <a:gd name="T1" fmla="*/ 74 h 159"/>
                  <a:gd name="T2" fmla="*/ 31 w 548"/>
                  <a:gd name="T3" fmla="*/ 78 h 159"/>
                  <a:gd name="T4" fmla="*/ 57 w 548"/>
                  <a:gd name="T5" fmla="*/ 66 h 159"/>
                  <a:gd name="T6" fmla="*/ 76 w 548"/>
                  <a:gd name="T7" fmla="*/ 71 h 159"/>
                  <a:gd name="T8" fmla="*/ 58 w 548"/>
                  <a:gd name="T9" fmla="*/ 81 h 159"/>
                  <a:gd name="T10" fmla="*/ 451 w 548"/>
                  <a:gd name="T11" fmla="*/ 159 h 159"/>
                  <a:gd name="T12" fmla="*/ 548 w 548"/>
                  <a:gd name="T13" fmla="*/ 84 h 159"/>
                  <a:gd name="T14" fmla="*/ 130 w 548"/>
                  <a:gd name="T15" fmla="*/ 0 h 15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8"/>
                  <a:gd name="T25" fmla="*/ 0 h 159"/>
                  <a:gd name="T26" fmla="*/ 548 w 548"/>
                  <a:gd name="T27" fmla="*/ 159 h 15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62" name="Freeform 186"/>
              <p:cNvSpPr>
                <a:spLocks/>
              </p:cNvSpPr>
              <p:nvPr/>
            </p:nvSpPr>
            <p:spPr bwMode="auto">
              <a:xfrm flipH="1">
                <a:off x="1044037" y="5396859"/>
                <a:ext cx="74378" cy="34678"/>
              </a:xfrm>
              <a:custGeom>
                <a:avLst/>
                <a:gdLst>
                  <a:gd name="T0" fmla="*/ 73 w 140"/>
                  <a:gd name="T1" fmla="*/ 0 h 70"/>
                  <a:gd name="T2" fmla="*/ 140 w 140"/>
                  <a:gd name="T3" fmla="*/ 11 h 70"/>
                  <a:gd name="T4" fmla="*/ 75 w 140"/>
                  <a:gd name="T5" fmla="*/ 70 h 70"/>
                  <a:gd name="T6" fmla="*/ 0 w 140"/>
                  <a:gd name="T7" fmla="*/ 56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70"/>
                  <a:gd name="T14" fmla="*/ 140 w 14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63" name="Freeform 187"/>
              <p:cNvSpPr>
                <a:spLocks/>
              </p:cNvSpPr>
              <p:nvPr/>
            </p:nvSpPr>
            <p:spPr bwMode="auto">
              <a:xfrm flipH="1">
                <a:off x="990537" y="5404690"/>
                <a:ext cx="88732" cy="50339"/>
              </a:xfrm>
              <a:custGeom>
                <a:avLst/>
                <a:gdLst>
                  <a:gd name="T0" fmla="*/ 87 w 167"/>
                  <a:gd name="T1" fmla="*/ 0 h 101"/>
                  <a:gd name="T2" fmla="*/ 167 w 167"/>
                  <a:gd name="T3" fmla="*/ 15 h 101"/>
                  <a:gd name="T4" fmla="*/ 81 w 167"/>
                  <a:gd name="T5" fmla="*/ 101 h 101"/>
                  <a:gd name="T6" fmla="*/ 0 w 167"/>
                  <a:gd name="T7" fmla="*/ 83 h 1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7"/>
                  <a:gd name="T13" fmla="*/ 0 h 101"/>
                  <a:gd name="T14" fmla="*/ 167 w 167"/>
                  <a:gd name="T15" fmla="*/ 101 h 1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64" name="Freeform 189"/>
              <p:cNvSpPr>
                <a:spLocks noChangeAspect="1"/>
              </p:cNvSpPr>
              <p:nvPr/>
            </p:nvSpPr>
            <p:spPr bwMode="auto">
              <a:xfrm>
                <a:off x="809159" y="5121673"/>
                <a:ext cx="118744" cy="24945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65" name="Freeform 190"/>
              <p:cNvSpPr>
                <a:spLocks noChangeAspect="1"/>
              </p:cNvSpPr>
              <p:nvPr/>
            </p:nvSpPr>
            <p:spPr bwMode="auto">
              <a:xfrm>
                <a:off x="811769" y="5080284"/>
                <a:ext cx="508902" cy="203593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66" name="Freeform 191"/>
              <p:cNvSpPr>
                <a:spLocks/>
              </p:cNvSpPr>
              <p:nvPr/>
            </p:nvSpPr>
            <p:spPr bwMode="auto">
              <a:xfrm>
                <a:off x="922684" y="5217876"/>
                <a:ext cx="392768" cy="151017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67" name="Freeform 192"/>
              <p:cNvSpPr>
                <a:spLocks/>
              </p:cNvSpPr>
              <p:nvPr/>
            </p:nvSpPr>
            <p:spPr bwMode="auto">
              <a:xfrm>
                <a:off x="938342" y="5308487"/>
                <a:ext cx="118743" cy="42508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68" name="Oval 193"/>
              <p:cNvSpPr>
                <a:spLocks noChangeArrowheads="1"/>
              </p:cNvSpPr>
              <p:nvPr/>
            </p:nvSpPr>
            <p:spPr bwMode="auto">
              <a:xfrm>
                <a:off x="1036208" y="5314079"/>
                <a:ext cx="13049" cy="1454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69" name="Line 194"/>
              <p:cNvSpPr>
                <a:spLocks noChangeShapeType="1"/>
              </p:cNvSpPr>
              <p:nvPr/>
            </p:nvSpPr>
            <p:spPr bwMode="auto">
              <a:xfrm flipH="1">
                <a:off x="1218890" y="5250317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70" name="Line 195"/>
              <p:cNvSpPr>
                <a:spLocks noChangeShapeType="1"/>
              </p:cNvSpPr>
              <p:nvPr/>
            </p:nvSpPr>
            <p:spPr bwMode="auto">
              <a:xfrm flipH="1">
                <a:off x="1209757" y="5251435"/>
                <a:ext cx="1304" cy="5705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71" name="Line 196"/>
              <p:cNvSpPr>
                <a:spLocks noChangeShapeType="1"/>
              </p:cNvSpPr>
              <p:nvPr/>
            </p:nvSpPr>
            <p:spPr bwMode="auto">
              <a:xfrm flipH="1">
                <a:off x="1229329" y="5249198"/>
                <a:ext cx="3915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72" name="Line 197"/>
              <p:cNvSpPr>
                <a:spLocks noChangeShapeType="1"/>
              </p:cNvSpPr>
              <p:nvPr/>
            </p:nvSpPr>
            <p:spPr bwMode="auto">
              <a:xfrm flipH="1">
                <a:off x="1238464" y="5248080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73" name="Line 198"/>
              <p:cNvSpPr>
                <a:spLocks noChangeShapeType="1"/>
              </p:cNvSpPr>
              <p:nvPr/>
            </p:nvSpPr>
            <p:spPr bwMode="auto">
              <a:xfrm flipH="1">
                <a:off x="1246293" y="5246961"/>
                <a:ext cx="522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74" name="Line 199"/>
              <p:cNvSpPr>
                <a:spLocks noChangeShapeType="1"/>
              </p:cNvSpPr>
              <p:nvPr/>
            </p:nvSpPr>
            <p:spPr bwMode="auto">
              <a:xfrm flipH="1">
                <a:off x="1255427" y="5244724"/>
                <a:ext cx="5220" cy="54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75" name="Line 200"/>
              <p:cNvSpPr>
                <a:spLocks noChangeShapeType="1"/>
              </p:cNvSpPr>
              <p:nvPr/>
            </p:nvSpPr>
            <p:spPr bwMode="auto">
              <a:xfrm flipH="1">
                <a:off x="1264561" y="5244724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76" name="Line 201"/>
              <p:cNvSpPr>
                <a:spLocks noChangeShapeType="1"/>
              </p:cNvSpPr>
              <p:nvPr/>
            </p:nvSpPr>
            <p:spPr bwMode="auto">
              <a:xfrm flipH="1">
                <a:off x="1272391" y="5240249"/>
                <a:ext cx="1304" cy="5593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77" name="Line 202"/>
              <p:cNvSpPr>
                <a:spLocks noChangeShapeType="1"/>
              </p:cNvSpPr>
              <p:nvPr/>
            </p:nvSpPr>
            <p:spPr bwMode="auto">
              <a:xfrm flipH="1">
                <a:off x="1280220" y="5240249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78" name="Line 203"/>
              <p:cNvSpPr>
                <a:spLocks noChangeShapeType="1"/>
              </p:cNvSpPr>
              <p:nvPr/>
            </p:nvSpPr>
            <p:spPr bwMode="auto">
              <a:xfrm flipH="1">
                <a:off x="1289354" y="5239131"/>
                <a:ext cx="1305" cy="5481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79" name="Line 204"/>
              <p:cNvSpPr>
                <a:spLocks noChangeShapeType="1"/>
              </p:cNvSpPr>
              <p:nvPr/>
            </p:nvSpPr>
            <p:spPr bwMode="auto">
              <a:xfrm flipH="1">
                <a:off x="1298488" y="5238012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80" name="Freeform 205"/>
              <p:cNvSpPr>
                <a:spLocks/>
              </p:cNvSpPr>
              <p:nvPr/>
            </p:nvSpPr>
            <p:spPr bwMode="auto">
              <a:xfrm>
                <a:off x="1092318" y="5272690"/>
                <a:ext cx="65244" cy="43627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81" name="Line 206"/>
              <p:cNvSpPr>
                <a:spLocks noChangeShapeType="1"/>
              </p:cNvSpPr>
              <p:nvPr/>
            </p:nvSpPr>
            <p:spPr bwMode="auto">
              <a:xfrm flipH="1">
                <a:off x="1101451" y="5297300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82" name="Line 207"/>
              <p:cNvSpPr>
                <a:spLocks noChangeShapeType="1"/>
              </p:cNvSpPr>
              <p:nvPr/>
            </p:nvSpPr>
            <p:spPr bwMode="auto">
              <a:xfrm flipH="1">
                <a:off x="1152342" y="5287232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83" name="Line 208"/>
              <p:cNvSpPr>
                <a:spLocks noChangeShapeType="1"/>
              </p:cNvSpPr>
              <p:nvPr/>
            </p:nvSpPr>
            <p:spPr bwMode="auto">
              <a:xfrm flipH="1">
                <a:off x="1145817" y="5293944"/>
                <a:ext cx="0" cy="1006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84" name="Line 209"/>
              <p:cNvSpPr>
                <a:spLocks noChangeShapeType="1"/>
              </p:cNvSpPr>
              <p:nvPr/>
            </p:nvSpPr>
            <p:spPr bwMode="auto">
              <a:xfrm flipH="1">
                <a:off x="1109281" y="5302893"/>
                <a:ext cx="0" cy="894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85" name="Line 210"/>
              <p:cNvSpPr>
                <a:spLocks noChangeShapeType="1"/>
              </p:cNvSpPr>
              <p:nvPr/>
            </p:nvSpPr>
            <p:spPr bwMode="auto">
              <a:xfrm flipV="1">
                <a:off x="1117110" y="5304012"/>
                <a:ext cx="20878" cy="4475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86" name="Freeform 211"/>
              <p:cNvSpPr>
                <a:spLocks/>
              </p:cNvSpPr>
              <p:nvPr/>
            </p:nvSpPr>
            <p:spPr bwMode="auto">
              <a:xfrm>
                <a:off x="957915" y="5282757"/>
                <a:ext cx="82208" cy="25729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87" name="Line 212"/>
              <p:cNvSpPr>
                <a:spLocks noChangeShapeType="1"/>
              </p:cNvSpPr>
              <p:nvPr/>
            </p:nvSpPr>
            <p:spPr bwMode="auto">
              <a:xfrm flipV="1">
                <a:off x="951391" y="5287232"/>
                <a:ext cx="92646" cy="15661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grpSp>
            <p:nvGrpSpPr>
              <p:cNvPr id="288" name="Group 150"/>
              <p:cNvGrpSpPr>
                <a:grpSpLocks/>
              </p:cNvGrpSpPr>
              <p:nvPr/>
            </p:nvGrpSpPr>
            <p:grpSpPr bwMode="auto">
              <a:xfrm>
                <a:off x="862659" y="4854318"/>
                <a:ext cx="270109" cy="260643"/>
                <a:chOff x="685" y="3115"/>
                <a:chExt cx="207" cy="233"/>
              </a:xfrm>
            </p:grpSpPr>
            <p:sp>
              <p:nvSpPr>
                <p:cNvPr id="301" name="Freeform 215"/>
                <p:cNvSpPr>
                  <a:spLocks/>
                </p:cNvSpPr>
                <p:nvPr/>
              </p:nvSpPr>
              <p:spPr bwMode="auto">
                <a:xfrm flipH="1">
                  <a:off x="686" y="3115"/>
                  <a:ext cx="206" cy="30"/>
                </a:xfrm>
                <a:custGeom>
                  <a:avLst/>
                  <a:gdLst>
                    <a:gd name="T0" fmla="*/ 1205 w 1205"/>
                    <a:gd name="T1" fmla="*/ 151 h 178"/>
                    <a:gd name="T2" fmla="*/ 964 w 1205"/>
                    <a:gd name="T3" fmla="*/ 178 h 178"/>
                    <a:gd name="T4" fmla="*/ 0 w 1205"/>
                    <a:gd name="T5" fmla="*/ 0 h 178"/>
                    <a:gd name="T6" fmla="*/ 1205 w 1205"/>
                    <a:gd name="T7" fmla="*/ 151 h 17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05"/>
                    <a:gd name="T13" fmla="*/ 0 h 178"/>
                    <a:gd name="T14" fmla="*/ 1205 w 1205"/>
                    <a:gd name="T15" fmla="*/ 178 h 17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ko-KR" altLang="en-US" sz="1600" b="0" kern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302" name="Freeform 216"/>
                <p:cNvSpPr>
                  <a:spLocks/>
                </p:cNvSpPr>
                <p:nvPr/>
              </p:nvSpPr>
              <p:spPr bwMode="auto">
                <a:xfrm flipH="1">
                  <a:off x="685" y="3141"/>
                  <a:ext cx="69" cy="207"/>
                </a:xfrm>
                <a:custGeom>
                  <a:avLst/>
                  <a:gdLst>
                    <a:gd name="T0" fmla="*/ 405 w 405"/>
                    <a:gd name="T1" fmla="*/ 0 h 1241"/>
                    <a:gd name="T2" fmla="*/ 389 w 405"/>
                    <a:gd name="T3" fmla="*/ 1000 h 1241"/>
                    <a:gd name="T4" fmla="*/ 133 w 405"/>
                    <a:gd name="T5" fmla="*/ 1241 h 1241"/>
                    <a:gd name="T6" fmla="*/ 0 w 405"/>
                    <a:gd name="T7" fmla="*/ 13 h 1241"/>
                    <a:gd name="T8" fmla="*/ 189 w 405"/>
                    <a:gd name="T9" fmla="*/ 24 h 1241"/>
                    <a:gd name="T10" fmla="*/ 405 w 405"/>
                    <a:gd name="T11" fmla="*/ 0 h 12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05"/>
                    <a:gd name="T19" fmla="*/ 0 h 1241"/>
                    <a:gd name="T20" fmla="*/ 405 w 405"/>
                    <a:gd name="T21" fmla="*/ 1241 h 12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CCCCC"/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ko-KR" altLang="en-US" sz="1600" b="0" kern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89" name="Oval 217"/>
              <p:cNvSpPr>
                <a:spLocks noChangeArrowheads="1"/>
              </p:cNvSpPr>
              <p:nvPr/>
            </p:nvSpPr>
            <p:spPr bwMode="auto">
              <a:xfrm>
                <a:off x="931817" y="5135097"/>
                <a:ext cx="245317" cy="66000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90" name="Oval 218"/>
              <p:cNvSpPr>
                <a:spLocks noChangeArrowheads="1"/>
              </p:cNvSpPr>
              <p:nvPr/>
            </p:nvSpPr>
            <p:spPr bwMode="auto">
              <a:xfrm>
                <a:off x="931817" y="5130622"/>
                <a:ext cx="245317" cy="648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91" name="Freeform 219"/>
              <p:cNvSpPr>
                <a:spLocks/>
              </p:cNvSpPr>
              <p:nvPr/>
            </p:nvSpPr>
            <p:spPr bwMode="auto">
              <a:xfrm flipH="1">
                <a:off x="916159" y="4815165"/>
                <a:ext cx="358842" cy="360203"/>
              </a:xfrm>
              <a:custGeom>
                <a:avLst/>
                <a:gdLst>
                  <a:gd name="T0" fmla="*/ 1602 w 1602"/>
                  <a:gd name="T1" fmla="*/ 204 h 1734"/>
                  <a:gd name="T2" fmla="*/ 5 w 1602"/>
                  <a:gd name="T3" fmla="*/ 0 h 1734"/>
                  <a:gd name="T4" fmla="*/ 0 w 1602"/>
                  <a:gd name="T5" fmla="*/ 1488 h 1734"/>
                  <a:gd name="T6" fmla="*/ 1597 w 1602"/>
                  <a:gd name="T7" fmla="*/ 1734 h 1734"/>
                  <a:gd name="T8" fmla="*/ 1602 w 1602"/>
                  <a:gd name="T9" fmla="*/ 204 h 17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2"/>
                  <a:gd name="T16" fmla="*/ 0 h 1734"/>
                  <a:gd name="T17" fmla="*/ 1602 w 1602"/>
                  <a:gd name="T18" fmla="*/ 1734 h 17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92" name="Freeform 220"/>
              <p:cNvSpPr>
                <a:spLocks/>
              </p:cNvSpPr>
              <p:nvPr/>
            </p:nvSpPr>
            <p:spPr bwMode="auto">
              <a:xfrm flipH="1">
                <a:off x="964440" y="5107131"/>
                <a:ext cx="294902" cy="68237"/>
              </a:xfrm>
              <a:custGeom>
                <a:avLst/>
                <a:gdLst>
                  <a:gd name="T0" fmla="*/ 1327 w 1330"/>
                  <a:gd name="T1" fmla="*/ 200 h 330"/>
                  <a:gd name="T2" fmla="*/ 0 w 1330"/>
                  <a:gd name="T3" fmla="*/ 0 h 330"/>
                  <a:gd name="T4" fmla="*/ 0 w 1330"/>
                  <a:gd name="T5" fmla="*/ 115 h 330"/>
                  <a:gd name="T6" fmla="*/ 1330 w 1330"/>
                  <a:gd name="T7" fmla="*/ 330 h 330"/>
                  <a:gd name="T8" fmla="*/ 1327 w 1330"/>
                  <a:gd name="T9" fmla="*/ 200 h 3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30"/>
                  <a:gd name="T16" fmla="*/ 0 h 330"/>
                  <a:gd name="T17" fmla="*/ 1330 w 1330"/>
                  <a:gd name="T18" fmla="*/ 330 h 3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93" name="Freeform 221"/>
              <p:cNvSpPr>
                <a:spLocks/>
              </p:cNvSpPr>
              <p:nvPr/>
            </p:nvSpPr>
            <p:spPr bwMode="auto">
              <a:xfrm flipH="1">
                <a:off x="905720" y="4856555"/>
                <a:ext cx="13049" cy="318812"/>
              </a:xfrm>
              <a:custGeom>
                <a:avLst/>
                <a:gdLst>
                  <a:gd name="T0" fmla="*/ 4 w 56"/>
                  <a:gd name="T1" fmla="*/ 16 h 1536"/>
                  <a:gd name="T2" fmla="*/ 56 w 56"/>
                  <a:gd name="T3" fmla="*/ 0 h 1536"/>
                  <a:gd name="T4" fmla="*/ 46 w 56"/>
                  <a:gd name="T5" fmla="*/ 1513 h 1536"/>
                  <a:gd name="T6" fmla="*/ 0 w 56"/>
                  <a:gd name="T7" fmla="*/ 1536 h 1536"/>
                  <a:gd name="T8" fmla="*/ 4 w 56"/>
                  <a:gd name="T9" fmla="*/ 16 h 1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1536"/>
                  <a:gd name="T17" fmla="*/ 56 w 56"/>
                  <a:gd name="T18" fmla="*/ 1536 h 1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94" name="Oval 222"/>
              <p:cNvSpPr>
                <a:spLocks noChangeArrowheads="1"/>
              </p:cNvSpPr>
              <p:nvPr/>
            </p:nvSpPr>
            <p:spPr bwMode="auto">
              <a:xfrm>
                <a:off x="1233244" y="5112724"/>
                <a:ext cx="10439" cy="19017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95" name="Oval 223"/>
              <p:cNvSpPr>
                <a:spLocks noChangeArrowheads="1"/>
              </p:cNvSpPr>
              <p:nvPr/>
            </p:nvSpPr>
            <p:spPr bwMode="auto">
              <a:xfrm>
                <a:off x="1213671" y="5117199"/>
                <a:ext cx="9135" cy="1566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96" name="Oval 224"/>
              <p:cNvSpPr>
                <a:spLocks noChangeArrowheads="1"/>
              </p:cNvSpPr>
              <p:nvPr/>
            </p:nvSpPr>
            <p:spPr bwMode="auto">
              <a:xfrm>
                <a:off x="1145817" y="5131741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97" name="Oval 225"/>
              <p:cNvSpPr>
                <a:spLocks noChangeArrowheads="1"/>
              </p:cNvSpPr>
              <p:nvPr/>
            </p:nvSpPr>
            <p:spPr bwMode="auto">
              <a:xfrm>
                <a:off x="1124939" y="5135097"/>
                <a:ext cx="10439" cy="1230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98" name="Oval 226"/>
              <p:cNvSpPr>
                <a:spLocks noChangeArrowheads="1"/>
              </p:cNvSpPr>
              <p:nvPr/>
            </p:nvSpPr>
            <p:spPr bwMode="auto">
              <a:xfrm>
                <a:off x="1101451" y="5138453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99" name="Freeform 227"/>
              <p:cNvSpPr>
                <a:spLocks/>
              </p:cNvSpPr>
              <p:nvPr/>
            </p:nvSpPr>
            <p:spPr bwMode="auto">
              <a:xfrm flipH="1">
                <a:off x="950525" y="4841172"/>
                <a:ext cx="297512" cy="283017"/>
              </a:xfrm>
              <a:custGeom>
                <a:avLst/>
                <a:gdLst>
                  <a:gd name="T0" fmla="*/ 1330 w 1345"/>
                  <a:gd name="T1" fmla="*/ 167 h 1366"/>
                  <a:gd name="T2" fmla="*/ 0 w 1345"/>
                  <a:gd name="T3" fmla="*/ 0 h 1366"/>
                  <a:gd name="T4" fmla="*/ 0 w 1345"/>
                  <a:gd name="T5" fmla="*/ 1157 h 1366"/>
                  <a:gd name="T6" fmla="*/ 1345 w 1345"/>
                  <a:gd name="T7" fmla="*/ 1366 h 1366"/>
                  <a:gd name="T8" fmla="*/ 1330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00" name="Freeform 228"/>
              <p:cNvSpPr>
                <a:spLocks/>
              </p:cNvSpPr>
              <p:nvPr/>
            </p:nvSpPr>
            <p:spPr bwMode="auto">
              <a:xfrm flipH="1">
                <a:off x="905720" y="4814047"/>
                <a:ext cx="367975" cy="44746"/>
              </a:xfrm>
              <a:custGeom>
                <a:avLst/>
                <a:gdLst>
                  <a:gd name="T0" fmla="*/ 0 w 1660"/>
                  <a:gd name="T1" fmla="*/ 10 h 214"/>
                  <a:gd name="T2" fmla="*/ 68 w 1660"/>
                  <a:gd name="T3" fmla="*/ 0 h 214"/>
                  <a:gd name="T4" fmla="*/ 1660 w 1660"/>
                  <a:gd name="T5" fmla="*/ 199 h 214"/>
                  <a:gd name="T6" fmla="*/ 1613 w 1660"/>
                  <a:gd name="T7" fmla="*/ 214 h 214"/>
                  <a:gd name="T8" fmla="*/ 0 w 1660"/>
                  <a:gd name="T9" fmla="*/ 10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60"/>
                  <a:gd name="T16" fmla="*/ 0 h 214"/>
                  <a:gd name="T17" fmla="*/ 1660 w 1660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246" name="TextBox 245"/>
            <p:cNvSpPr txBox="1"/>
            <p:nvPr/>
          </p:nvSpPr>
          <p:spPr>
            <a:xfrm>
              <a:off x="3315507" y="4578035"/>
              <a:ext cx="407484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7" name="직선 연결선 246"/>
            <p:cNvCxnSpPr>
              <a:stCxn id="460" idx="2"/>
              <a:endCxn id="240" idx="0"/>
            </p:cNvCxnSpPr>
            <p:nvPr/>
          </p:nvCxnSpPr>
          <p:spPr bwMode="auto">
            <a:xfrm flipH="1">
              <a:off x="1139171" y="3262393"/>
              <a:ext cx="46450" cy="1355114"/>
            </a:xfrm>
            <a:prstGeom prst="line">
              <a:avLst/>
            </a:prstGeom>
            <a:solidFill>
              <a:schemeClr val="bg2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8" name="직선 연결선 247"/>
            <p:cNvCxnSpPr>
              <a:endCxn id="405" idx="2"/>
            </p:cNvCxnSpPr>
            <p:nvPr/>
          </p:nvCxnSpPr>
          <p:spPr bwMode="auto">
            <a:xfrm>
              <a:off x="1958990" y="3228125"/>
              <a:ext cx="53942" cy="1433340"/>
            </a:xfrm>
            <a:prstGeom prst="line">
              <a:avLst/>
            </a:prstGeom>
            <a:solidFill>
              <a:schemeClr val="bg2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직선 연결선 248"/>
            <p:cNvCxnSpPr>
              <a:endCxn id="244" idx="0"/>
            </p:cNvCxnSpPr>
            <p:nvPr/>
          </p:nvCxnSpPr>
          <p:spPr bwMode="auto">
            <a:xfrm>
              <a:off x="2689015" y="3167681"/>
              <a:ext cx="85181" cy="1442593"/>
            </a:xfrm>
            <a:prstGeom prst="line">
              <a:avLst/>
            </a:prstGeom>
            <a:solidFill>
              <a:schemeClr val="bg2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직선 연결선 249"/>
            <p:cNvCxnSpPr>
              <a:endCxn id="246" idx="0"/>
            </p:cNvCxnSpPr>
            <p:nvPr/>
          </p:nvCxnSpPr>
          <p:spPr bwMode="auto">
            <a:xfrm>
              <a:off x="3425511" y="3148376"/>
              <a:ext cx="93738" cy="1429659"/>
            </a:xfrm>
            <a:prstGeom prst="line">
              <a:avLst/>
            </a:prstGeom>
            <a:solidFill>
              <a:schemeClr val="bg2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64" name="Rectangle 30"/>
          <p:cNvSpPr txBox="1">
            <a:spLocks noChangeArrowheads="1"/>
          </p:cNvSpPr>
          <p:nvPr/>
        </p:nvSpPr>
        <p:spPr bwMode="auto">
          <a:xfrm>
            <a:off x="576344" y="323851"/>
            <a:ext cx="8134350" cy="59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8288" indent="-268288" algn="l" rtl="0" eaLnBrk="0" fontAlgn="base" hangingPunct="0">
              <a:spcBef>
                <a:spcPct val="0"/>
              </a:spcBef>
              <a:spcAft>
                <a:spcPct val="25000"/>
              </a:spcAft>
              <a:buSzPct val="120000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76213" algn="l" rtl="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1413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549400" indent="-228600" algn="l" rtl="0" eaLnBrk="0" fontAlgn="base" hangingPunct="0">
              <a:spcBef>
                <a:spcPct val="0"/>
              </a:spcBef>
              <a:spcAft>
                <a:spcPct val="25000"/>
              </a:spcAft>
              <a:buFont typeface="돋움" pitchFamily="50" charset="-127"/>
              <a:buChar char="▫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957388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4145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8717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289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861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ko-KR" kern="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Forwarding</a:t>
            </a:r>
            <a:r>
              <a:rPr lang="ko-KR" altLang="en-US" kern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과 </a:t>
            </a:r>
            <a:r>
              <a:rPr lang="en-US" altLang="ko-KR" kern="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Flooding</a:t>
            </a:r>
            <a:r>
              <a:rPr lang="en-US" altLang="ko-KR" kern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cxnSp>
        <p:nvCxnSpPr>
          <p:cNvPr id="466" name="직선 화살표 연결선 465"/>
          <p:cNvCxnSpPr/>
          <p:nvPr/>
        </p:nvCxnSpPr>
        <p:spPr bwMode="auto">
          <a:xfrm flipV="1">
            <a:off x="1073075" y="3376795"/>
            <a:ext cx="61800" cy="1333109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68" name="직선 화살표 연결선 467"/>
          <p:cNvCxnSpPr/>
          <p:nvPr/>
        </p:nvCxnSpPr>
        <p:spPr bwMode="auto">
          <a:xfrm>
            <a:off x="2637423" y="3391824"/>
            <a:ext cx="117231" cy="1316952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1" name="직선 화살표 연결선 470"/>
          <p:cNvCxnSpPr/>
          <p:nvPr/>
        </p:nvCxnSpPr>
        <p:spPr bwMode="auto">
          <a:xfrm flipV="1">
            <a:off x="5536940" y="3299619"/>
            <a:ext cx="61800" cy="1333109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2" name="직선 화살표 연결선 471"/>
          <p:cNvCxnSpPr/>
          <p:nvPr/>
        </p:nvCxnSpPr>
        <p:spPr bwMode="auto">
          <a:xfrm>
            <a:off x="7131200" y="3376795"/>
            <a:ext cx="117231" cy="1316952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3" name="직선 화살표 연결선 472"/>
          <p:cNvCxnSpPr/>
          <p:nvPr/>
        </p:nvCxnSpPr>
        <p:spPr bwMode="auto">
          <a:xfrm>
            <a:off x="7859089" y="3376795"/>
            <a:ext cx="117231" cy="1316952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4" name="직선 화살표 연결선 473"/>
          <p:cNvCxnSpPr/>
          <p:nvPr/>
        </p:nvCxnSpPr>
        <p:spPr bwMode="auto">
          <a:xfrm>
            <a:off x="6419363" y="3391824"/>
            <a:ext cx="84192" cy="1286379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476" name="TextBox 475"/>
          <p:cNvSpPr txBox="1"/>
          <p:nvPr/>
        </p:nvSpPr>
        <p:spPr>
          <a:xfrm>
            <a:off x="1438635" y="5548547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Forwarding</a:t>
            </a:r>
            <a:r>
              <a:rPr lang="en-US" altLang="ko-KR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포워딩</a:t>
            </a:r>
            <a:r>
              <a:rPr lang="en-US" altLang="ko-KR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 b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77" name="TextBox 476"/>
          <p:cNvSpPr txBox="1"/>
          <p:nvPr/>
        </p:nvSpPr>
        <p:spPr>
          <a:xfrm>
            <a:off x="5897383" y="5604833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Flooding(</a:t>
            </a:r>
            <a:r>
              <a:rPr lang="ko-KR" altLang="en-US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플러딩</a:t>
            </a:r>
            <a:r>
              <a:rPr lang="en-US" altLang="ko-KR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 b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78" name="TextBox 477"/>
          <p:cNvSpPr txBox="1"/>
          <p:nvPr/>
        </p:nvSpPr>
        <p:spPr>
          <a:xfrm>
            <a:off x="687506" y="1258925"/>
            <a:ext cx="7794121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Forwarding : </a:t>
            </a:r>
            <a:r>
              <a:rPr lang="ko-KR" altLang="en-US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하나의 송신지 포트에서 하나의 수신지 포트로 트래픽 전송</a:t>
            </a:r>
            <a:endParaRPr lang="en-US" altLang="ko-KR" b="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Flooding</a:t>
            </a:r>
            <a:r>
              <a:rPr lang="en-US" altLang="ko-KR" sz="20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: </a:t>
            </a:r>
            <a:r>
              <a:rPr lang="ko-KR" altLang="en-US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 포트를 제외한 나머지 포트들로 트래픽 전송 </a:t>
            </a:r>
            <a:endParaRPr lang="ko-KR" altLang="en-US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79" name="TextBox 478"/>
          <p:cNvSpPr txBox="1"/>
          <p:nvPr/>
        </p:nvSpPr>
        <p:spPr>
          <a:xfrm>
            <a:off x="1057881" y="2768440"/>
            <a:ext cx="300082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0" name="TextBox 479"/>
          <p:cNvSpPr txBox="1"/>
          <p:nvPr/>
        </p:nvSpPr>
        <p:spPr>
          <a:xfrm>
            <a:off x="1799028" y="2802498"/>
            <a:ext cx="300082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" name="TextBox 480"/>
          <p:cNvSpPr txBox="1"/>
          <p:nvPr/>
        </p:nvSpPr>
        <p:spPr>
          <a:xfrm>
            <a:off x="2523606" y="2802247"/>
            <a:ext cx="300082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2" name="TextBox 481"/>
          <p:cNvSpPr txBox="1"/>
          <p:nvPr/>
        </p:nvSpPr>
        <p:spPr>
          <a:xfrm>
            <a:off x="3297117" y="2818662"/>
            <a:ext cx="300082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3" name="TextBox 482"/>
          <p:cNvSpPr txBox="1"/>
          <p:nvPr/>
        </p:nvSpPr>
        <p:spPr>
          <a:xfrm>
            <a:off x="5630411" y="2799238"/>
            <a:ext cx="300082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4" name="TextBox 483"/>
          <p:cNvSpPr txBox="1"/>
          <p:nvPr/>
        </p:nvSpPr>
        <p:spPr>
          <a:xfrm>
            <a:off x="6371558" y="2833296"/>
            <a:ext cx="300082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5" name="TextBox 484"/>
          <p:cNvSpPr txBox="1"/>
          <p:nvPr/>
        </p:nvSpPr>
        <p:spPr>
          <a:xfrm>
            <a:off x="7096136" y="2833045"/>
            <a:ext cx="300082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6" name="TextBox 485"/>
          <p:cNvSpPr txBox="1"/>
          <p:nvPr/>
        </p:nvSpPr>
        <p:spPr>
          <a:xfrm>
            <a:off x="7869647" y="2849460"/>
            <a:ext cx="300082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슬라이드 번호 개체 틀 2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17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938540" y="3240720"/>
            <a:ext cx="2913681" cy="619932"/>
            <a:chOff x="666427" y="2820692"/>
            <a:chExt cx="2913681" cy="619932"/>
          </a:xfrm>
        </p:grpSpPr>
        <p:sp>
          <p:nvSpPr>
            <p:cNvPr id="2" name="직사각형 1"/>
            <p:cNvSpPr/>
            <p:nvPr/>
          </p:nvSpPr>
          <p:spPr bwMode="auto">
            <a:xfrm>
              <a:off x="666427" y="2820692"/>
              <a:ext cx="2913681" cy="6199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 bwMode="auto">
            <a:xfrm>
              <a:off x="85240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58082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230924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3084162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907544" y="5030294"/>
            <a:ext cx="688994" cy="799797"/>
            <a:chOff x="809159" y="4814047"/>
            <a:chExt cx="688975" cy="732719"/>
          </a:xfrm>
        </p:grpSpPr>
        <p:sp>
          <p:nvSpPr>
            <p:cNvPr id="10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7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60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8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71413" y="5037534"/>
            <a:ext cx="66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A.M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759950" y="5037527"/>
            <a:ext cx="688994" cy="799797"/>
            <a:chOff x="809159" y="4814047"/>
            <a:chExt cx="688975" cy="732719"/>
          </a:xfrm>
        </p:grpSpPr>
        <p:sp>
          <p:nvSpPr>
            <p:cNvPr id="64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1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114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02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1731032" y="5044767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B.M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2542569" y="5023060"/>
            <a:ext cx="688994" cy="799797"/>
            <a:chOff x="809159" y="4814047"/>
            <a:chExt cx="688975" cy="732719"/>
          </a:xfrm>
        </p:grpSpPr>
        <p:sp>
          <p:nvSpPr>
            <p:cNvPr id="118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4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5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5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168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9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56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1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3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2506437" y="5030301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C.M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1" name="그룹 170"/>
          <p:cNvGrpSpPr/>
          <p:nvPr/>
        </p:nvGrpSpPr>
        <p:grpSpPr>
          <a:xfrm>
            <a:off x="3287622" y="4990822"/>
            <a:ext cx="688994" cy="799797"/>
            <a:chOff x="809159" y="4814047"/>
            <a:chExt cx="688975" cy="732719"/>
          </a:xfrm>
        </p:grpSpPr>
        <p:sp>
          <p:nvSpPr>
            <p:cNvPr id="172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8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9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0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1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2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6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7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8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9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0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1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09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222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3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10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8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0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1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4" name="TextBox 223"/>
          <p:cNvSpPr txBox="1"/>
          <p:nvPr/>
        </p:nvSpPr>
        <p:spPr>
          <a:xfrm>
            <a:off x="3251491" y="4998062"/>
            <a:ext cx="66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D.M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6" name="직선 연결선 225"/>
          <p:cNvCxnSpPr>
            <a:stCxn id="4" idx="2"/>
            <a:endCxn id="62" idx="0"/>
          </p:cNvCxnSpPr>
          <p:nvPr/>
        </p:nvCxnSpPr>
        <p:spPr bwMode="auto">
          <a:xfrm flipH="1">
            <a:off x="1202594" y="3682421"/>
            <a:ext cx="53662" cy="1355113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7" name="직선 연결선 226"/>
          <p:cNvCxnSpPr>
            <a:endCxn id="114" idx="2"/>
          </p:cNvCxnSpPr>
          <p:nvPr/>
        </p:nvCxnSpPr>
        <p:spPr bwMode="auto">
          <a:xfrm>
            <a:off x="2029626" y="3648152"/>
            <a:ext cx="53942" cy="143334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8" name="직선 연결선 227"/>
          <p:cNvCxnSpPr>
            <a:endCxn id="170" idx="0"/>
          </p:cNvCxnSpPr>
          <p:nvPr/>
        </p:nvCxnSpPr>
        <p:spPr bwMode="auto">
          <a:xfrm>
            <a:off x="2759650" y="3587708"/>
            <a:ext cx="70754" cy="1442593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9" name="직선 연결선 228"/>
          <p:cNvCxnSpPr>
            <a:endCxn id="224" idx="0"/>
          </p:cNvCxnSpPr>
          <p:nvPr/>
        </p:nvCxnSpPr>
        <p:spPr bwMode="auto">
          <a:xfrm>
            <a:off x="3496147" y="3568404"/>
            <a:ext cx="86525" cy="1429658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38" name="그룹 237"/>
          <p:cNvGrpSpPr/>
          <p:nvPr/>
        </p:nvGrpSpPr>
        <p:grpSpPr>
          <a:xfrm>
            <a:off x="5448547" y="3209722"/>
            <a:ext cx="2913681" cy="619932"/>
            <a:chOff x="666427" y="2820692"/>
            <a:chExt cx="2913681" cy="619932"/>
          </a:xfrm>
        </p:grpSpPr>
        <p:sp>
          <p:nvSpPr>
            <p:cNvPr id="459" name="직사각형 458"/>
            <p:cNvSpPr/>
            <p:nvPr/>
          </p:nvSpPr>
          <p:spPr bwMode="auto">
            <a:xfrm>
              <a:off x="666427" y="2820692"/>
              <a:ext cx="2913681" cy="6199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60" name="직사각형 459"/>
            <p:cNvSpPr/>
            <p:nvPr/>
          </p:nvSpPr>
          <p:spPr bwMode="auto">
            <a:xfrm>
              <a:off x="85240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61" name="직사각형 460"/>
            <p:cNvSpPr/>
            <p:nvPr/>
          </p:nvSpPr>
          <p:spPr bwMode="auto">
            <a:xfrm>
              <a:off x="158082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62" name="직사각형 461"/>
            <p:cNvSpPr/>
            <p:nvPr/>
          </p:nvSpPr>
          <p:spPr bwMode="auto">
            <a:xfrm>
              <a:off x="230924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63" name="직사각형 462"/>
            <p:cNvSpPr/>
            <p:nvPr/>
          </p:nvSpPr>
          <p:spPr bwMode="auto">
            <a:xfrm>
              <a:off x="3084162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239" name="그룹 238"/>
          <p:cNvGrpSpPr/>
          <p:nvPr/>
        </p:nvGrpSpPr>
        <p:grpSpPr>
          <a:xfrm>
            <a:off x="5417551" y="4999308"/>
            <a:ext cx="688994" cy="830577"/>
            <a:chOff x="809159" y="4814047"/>
            <a:chExt cx="688975" cy="760915"/>
          </a:xfrm>
        </p:grpSpPr>
        <p:sp>
          <p:nvSpPr>
            <p:cNvPr id="407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8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9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0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1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2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3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4" name="Freeform 182"/>
            <p:cNvSpPr>
              <a:spLocks/>
            </p:cNvSpPr>
            <p:nvPr/>
          </p:nvSpPr>
          <p:spPr bwMode="auto">
            <a:xfrm flipH="1">
              <a:off x="979315" y="5242246"/>
              <a:ext cx="184726" cy="332716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5" name="Freeform 183"/>
            <p:cNvSpPr>
              <a:spLocks/>
            </p:cNvSpPr>
            <p:nvPr/>
          </p:nvSpPr>
          <p:spPr bwMode="auto">
            <a:xfrm flipH="1">
              <a:off x="993669" y="5232180"/>
              <a:ext cx="184726" cy="332716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6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7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8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9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0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1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2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3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4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5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6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7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8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9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0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1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2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3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4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5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6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7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8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9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0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1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2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3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44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457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8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45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6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7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8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9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0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1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2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3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4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5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6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0" name="TextBox 239"/>
          <p:cNvSpPr txBox="1"/>
          <p:nvPr/>
        </p:nvSpPr>
        <p:spPr>
          <a:xfrm>
            <a:off x="5381420" y="5006537"/>
            <a:ext cx="66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A.M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1" name="그룹 240"/>
          <p:cNvGrpSpPr/>
          <p:nvPr/>
        </p:nvGrpSpPr>
        <p:grpSpPr>
          <a:xfrm>
            <a:off x="6269957" y="5006541"/>
            <a:ext cx="688994" cy="830577"/>
            <a:chOff x="809159" y="4814047"/>
            <a:chExt cx="688975" cy="760915"/>
          </a:xfrm>
        </p:grpSpPr>
        <p:sp>
          <p:nvSpPr>
            <p:cNvPr id="355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6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7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8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9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0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1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2" name="Freeform 182"/>
            <p:cNvSpPr>
              <a:spLocks/>
            </p:cNvSpPr>
            <p:nvPr/>
          </p:nvSpPr>
          <p:spPr bwMode="auto">
            <a:xfrm flipH="1">
              <a:off x="979315" y="5242246"/>
              <a:ext cx="184726" cy="332716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3" name="Freeform 183"/>
            <p:cNvSpPr>
              <a:spLocks/>
            </p:cNvSpPr>
            <p:nvPr/>
          </p:nvSpPr>
          <p:spPr bwMode="auto">
            <a:xfrm flipH="1">
              <a:off x="993669" y="5232180"/>
              <a:ext cx="184726" cy="332716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4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5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6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7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9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0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1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2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3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4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5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6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7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8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0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1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2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3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4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5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6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7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8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0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1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92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405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6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93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4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5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6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8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9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0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1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2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3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4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2" name="TextBox 241"/>
          <p:cNvSpPr txBox="1"/>
          <p:nvPr/>
        </p:nvSpPr>
        <p:spPr>
          <a:xfrm>
            <a:off x="6241038" y="5013770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B.M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3" name="그룹 242"/>
          <p:cNvGrpSpPr/>
          <p:nvPr/>
        </p:nvGrpSpPr>
        <p:grpSpPr>
          <a:xfrm>
            <a:off x="7052576" y="4992075"/>
            <a:ext cx="688994" cy="830577"/>
            <a:chOff x="809159" y="4814047"/>
            <a:chExt cx="688975" cy="760915"/>
          </a:xfrm>
        </p:grpSpPr>
        <p:sp>
          <p:nvSpPr>
            <p:cNvPr id="303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4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5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6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8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0" name="Freeform 182"/>
            <p:cNvSpPr>
              <a:spLocks/>
            </p:cNvSpPr>
            <p:nvPr/>
          </p:nvSpPr>
          <p:spPr bwMode="auto">
            <a:xfrm flipH="1">
              <a:off x="979315" y="5242246"/>
              <a:ext cx="184726" cy="332716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1" name="Freeform 183"/>
            <p:cNvSpPr>
              <a:spLocks/>
            </p:cNvSpPr>
            <p:nvPr/>
          </p:nvSpPr>
          <p:spPr bwMode="auto">
            <a:xfrm flipH="1">
              <a:off x="993669" y="5232180"/>
              <a:ext cx="184726" cy="332716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2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3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4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9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0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1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2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3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4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5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6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7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8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9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0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1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2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3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4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5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6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7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8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9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40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353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4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41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2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3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4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5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6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7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8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9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0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1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2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4" name="TextBox 243"/>
          <p:cNvSpPr txBox="1"/>
          <p:nvPr/>
        </p:nvSpPr>
        <p:spPr>
          <a:xfrm>
            <a:off x="7016444" y="4999304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C.M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5" name="그룹 244"/>
          <p:cNvGrpSpPr/>
          <p:nvPr/>
        </p:nvGrpSpPr>
        <p:grpSpPr>
          <a:xfrm>
            <a:off x="7797629" y="4959836"/>
            <a:ext cx="688994" cy="830577"/>
            <a:chOff x="809159" y="4814047"/>
            <a:chExt cx="688975" cy="760915"/>
          </a:xfrm>
        </p:grpSpPr>
        <p:sp>
          <p:nvSpPr>
            <p:cNvPr id="251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2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3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5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7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8" name="Freeform 182"/>
            <p:cNvSpPr>
              <a:spLocks/>
            </p:cNvSpPr>
            <p:nvPr/>
          </p:nvSpPr>
          <p:spPr bwMode="auto">
            <a:xfrm flipH="1">
              <a:off x="979315" y="5242246"/>
              <a:ext cx="184726" cy="332716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Freeform 183"/>
            <p:cNvSpPr>
              <a:spLocks/>
            </p:cNvSpPr>
            <p:nvPr/>
          </p:nvSpPr>
          <p:spPr bwMode="auto">
            <a:xfrm flipH="1">
              <a:off x="993669" y="5232180"/>
              <a:ext cx="184726" cy="332716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0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1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2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3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4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7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9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0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1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2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3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4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5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6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7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8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9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1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2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3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4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5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88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301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2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89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2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3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4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5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6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7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8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9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0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6" name="TextBox 245"/>
          <p:cNvSpPr txBox="1"/>
          <p:nvPr/>
        </p:nvSpPr>
        <p:spPr>
          <a:xfrm>
            <a:off x="7761498" y="4967065"/>
            <a:ext cx="66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D.M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7" name="직선 연결선 246"/>
          <p:cNvCxnSpPr>
            <a:stCxn id="460" idx="2"/>
            <a:endCxn id="240" idx="0"/>
          </p:cNvCxnSpPr>
          <p:nvPr/>
        </p:nvCxnSpPr>
        <p:spPr bwMode="auto">
          <a:xfrm flipH="1">
            <a:off x="5712601" y="3651423"/>
            <a:ext cx="53662" cy="1355114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8" name="직선 연결선 247"/>
          <p:cNvCxnSpPr>
            <a:endCxn id="405" idx="2"/>
          </p:cNvCxnSpPr>
          <p:nvPr/>
        </p:nvCxnSpPr>
        <p:spPr bwMode="auto">
          <a:xfrm>
            <a:off x="6539633" y="3617155"/>
            <a:ext cx="53942" cy="143334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9" name="직선 연결선 248"/>
          <p:cNvCxnSpPr>
            <a:endCxn id="244" idx="0"/>
          </p:cNvCxnSpPr>
          <p:nvPr/>
        </p:nvCxnSpPr>
        <p:spPr bwMode="auto">
          <a:xfrm>
            <a:off x="7269657" y="3556711"/>
            <a:ext cx="70754" cy="1442593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0" name="직선 연결선 249"/>
          <p:cNvCxnSpPr>
            <a:endCxn id="246" idx="0"/>
          </p:cNvCxnSpPr>
          <p:nvPr/>
        </p:nvCxnSpPr>
        <p:spPr bwMode="auto">
          <a:xfrm>
            <a:off x="8006154" y="3537407"/>
            <a:ext cx="86525" cy="1429658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6" name="직선 화살표 연결선 465"/>
          <p:cNvCxnSpPr/>
          <p:nvPr/>
        </p:nvCxnSpPr>
        <p:spPr bwMode="auto">
          <a:xfrm flipV="1">
            <a:off x="1078071" y="3720394"/>
            <a:ext cx="61800" cy="1333109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68" name="직선 화살표 연결선 467"/>
          <p:cNvCxnSpPr/>
          <p:nvPr/>
        </p:nvCxnSpPr>
        <p:spPr bwMode="auto">
          <a:xfrm>
            <a:off x="2642419" y="3735422"/>
            <a:ext cx="117231" cy="1316952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1" name="직선 화살표 연결선 470"/>
          <p:cNvCxnSpPr/>
          <p:nvPr/>
        </p:nvCxnSpPr>
        <p:spPr bwMode="auto">
          <a:xfrm flipV="1">
            <a:off x="5541936" y="3643218"/>
            <a:ext cx="61800" cy="1333109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2" name="직선 화살표 연결선 471"/>
          <p:cNvCxnSpPr/>
          <p:nvPr/>
        </p:nvCxnSpPr>
        <p:spPr bwMode="auto">
          <a:xfrm>
            <a:off x="7136197" y="3720392"/>
            <a:ext cx="117231" cy="1316952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3" name="직선 화살표 연결선 472"/>
          <p:cNvCxnSpPr/>
          <p:nvPr/>
        </p:nvCxnSpPr>
        <p:spPr bwMode="auto">
          <a:xfrm>
            <a:off x="7864085" y="3720392"/>
            <a:ext cx="117231" cy="1316952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4" name="직선 화살표 연결선 473"/>
          <p:cNvCxnSpPr/>
          <p:nvPr/>
        </p:nvCxnSpPr>
        <p:spPr bwMode="auto">
          <a:xfrm>
            <a:off x="6424359" y="3735422"/>
            <a:ext cx="84192" cy="1286379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479" name="TextBox 478"/>
          <p:cNvSpPr txBox="1"/>
          <p:nvPr/>
        </p:nvSpPr>
        <p:spPr>
          <a:xfrm>
            <a:off x="1107107" y="314792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0" name="TextBox 479"/>
          <p:cNvSpPr txBox="1"/>
          <p:nvPr/>
        </p:nvSpPr>
        <p:spPr>
          <a:xfrm>
            <a:off x="1804024" y="314609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" name="TextBox 480"/>
          <p:cNvSpPr txBox="1"/>
          <p:nvPr/>
        </p:nvSpPr>
        <p:spPr>
          <a:xfrm>
            <a:off x="2528602" y="314584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2" name="TextBox 481"/>
          <p:cNvSpPr txBox="1"/>
          <p:nvPr/>
        </p:nvSpPr>
        <p:spPr>
          <a:xfrm>
            <a:off x="3302113" y="316226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3" name="TextBox 482"/>
          <p:cNvSpPr txBox="1"/>
          <p:nvPr/>
        </p:nvSpPr>
        <p:spPr>
          <a:xfrm>
            <a:off x="5634527" y="312627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4" name="TextBox 483"/>
          <p:cNvSpPr txBox="1"/>
          <p:nvPr/>
        </p:nvSpPr>
        <p:spPr>
          <a:xfrm>
            <a:off x="6358784" y="313378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5" name="TextBox 484"/>
          <p:cNvSpPr txBox="1"/>
          <p:nvPr/>
        </p:nvSpPr>
        <p:spPr>
          <a:xfrm>
            <a:off x="7083362" y="313353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6" name="TextBox 485"/>
          <p:cNvSpPr txBox="1"/>
          <p:nvPr/>
        </p:nvSpPr>
        <p:spPr>
          <a:xfrm>
            <a:off x="7856873" y="314994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5" name="Rectangle 55"/>
          <p:cNvSpPr>
            <a:spLocks noChangeArrowheads="1"/>
          </p:cNvSpPr>
          <p:nvPr/>
        </p:nvSpPr>
        <p:spPr bwMode="auto">
          <a:xfrm>
            <a:off x="480601" y="347620"/>
            <a:ext cx="7839805" cy="32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898" indent="-342898" eaLnBrk="0" latinLnBrk="0" hangingPunct="0">
              <a:lnSpc>
                <a:spcPct val="95000"/>
              </a:lnSpc>
              <a:spcBef>
                <a:spcPct val="50000"/>
              </a:spcBef>
              <a:buClr>
                <a:srgbClr val="00B0DF"/>
              </a:buClr>
              <a:tabLst>
                <a:tab pos="1163631" algn="l"/>
              </a:tabLst>
            </a:pPr>
            <a:r>
              <a:rPr lang="en-US" altLang="ko-KR" sz="3323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Switch</a:t>
            </a:r>
            <a:r>
              <a:rPr lang="en-US" altLang="ko-KR" sz="2400" b="1" dirty="0" smtClean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(2</a:t>
            </a:r>
            <a:r>
              <a:rPr lang="ko-KR" altLang="en-US" sz="2400" b="1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 </a:t>
            </a:r>
            <a:r>
              <a:rPr lang="ko-KR" altLang="en-US" sz="2400" b="1" smtClean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장비</a:t>
            </a:r>
            <a:r>
              <a:rPr lang="en-US" altLang="ko-KR" sz="2400" b="1" dirty="0" smtClean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en-US" altLang="ko-KR" sz="2400" b="1" dirty="0">
              <a:solidFill>
                <a:srgbClr val="0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42898" indent="-342898" eaLnBrk="0" latinLnBrk="0" hangingPunct="0">
              <a:spcBef>
                <a:spcPct val="50000"/>
              </a:spcBef>
              <a:buClr>
                <a:srgbClr val="00B0DF"/>
              </a:buClr>
              <a:tabLst>
                <a:tab pos="1163631" algn="l"/>
              </a:tabLst>
            </a:pPr>
            <a:endParaRPr lang="en-US" altLang="ko-KR" sz="3323" b="1" dirty="0">
              <a:solidFill>
                <a:srgbClr val="0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886434" y="1795716"/>
            <a:ext cx="2905345" cy="1243545"/>
          </a:xfrm>
          <a:prstGeom prst="rect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95" fontAlgn="base" latinLnBrk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138925" y="1408692"/>
            <a:ext cx="213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Address Table 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7" name="직사각형 486"/>
          <p:cNvSpPr/>
          <p:nvPr/>
        </p:nvSpPr>
        <p:spPr bwMode="auto">
          <a:xfrm>
            <a:off x="5415061" y="1811465"/>
            <a:ext cx="2905345" cy="1268398"/>
          </a:xfrm>
          <a:prstGeom prst="rect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95" fontAlgn="base" latinLnBrk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88" name="TextBox 487"/>
          <p:cNvSpPr txBox="1"/>
          <p:nvPr/>
        </p:nvSpPr>
        <p:spPr>
          <a:xfrm>
            <a:off x="5667551" y="1424441"/>
            <a:ext cx="213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Address Table 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2" name="표 2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172687"/>
              </p:ext>
            </p:extLst>
          </p:nvPr>
        </p:nvGraphicFramePr>
        <p:xfrm>
          <a:off x="391821" y="5858782"/>
          <a:ext cx="1339212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283"/>
                <a:gridCol w="650929"/>
              </a:tblGrid>
              <a:tr h="308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A.M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C.M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3" name="TextBox 232"/>
          <p:cNvSpPr txBox="1"/>
          <p:nvPr/>
        </p:nvSpPr>
        <p:spPr>
          <a:xfrm>
            <a:off x="456382" y="6167292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 </a:t>
            </a:r>
            <a:r>
              <a:rPr lang="ko-KR" altLang="en-US" sz="12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endParaRPr lang="ko-KR" altLang="en-US" sz="12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1263801" y="1861209"/>
            <a:ext cx="188064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목적지     출구번호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just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A.M           1</a:t>
            </a:r>
          </a:p>
          <a:p>
            <a:pPr algn="just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B.M           2</a:t>
            </a:r>
          </a:p>
          <a:p>
            <a:pPr algn="just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C.M           3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9" name="TextBox 488"/>
          <p:cNvSpPr txBox="1"/>
          <p:nvPr/>
        </p:nvSpPr>
        <p:spPr>
          <a:xfrm>
            <a:off x="5816978" y="1877037"/>
            <a:ext cx="188064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목적지     출구번호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just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A.M           1</a:t>
            </a:r>
          </a:p>
          <a:p>
            <a:pPr algn="just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B.M           2</a:t>
            </a:r>
          </a:p>
          <a:p>
            <a:pPr algn="just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C.M           3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90" name="표 4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67642"/>
              </p:ext>
            </p:extLst>
          </p:nvPr>
        </p:nvGraphicFramePr>
        <p:xfrm>
          <a:off x="4855255" y="5865888"/>
          <a:ext cx="1339212" cy="348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283"/>
                <a:gridCol w="650929"/>
              </a:tblGrid>
              <a:tr h="348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A.M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D.M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1" name="TextBox 490"/>
          <p:cNvSpPr txBox="1"/>
          <p:nvPr/>
        </p:nvSpPr>
        <p:spPr>
          <a:xfrm>
            <a:off x="4966389" y="6183420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 </a:t>
            </a:r>
            <a:r>
              <a:rPr lang="ko-KR" altLang="en-US" sz="12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endParaRPr lang="ko-KR" altLang="en-US" sz="12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30" name="슬라이드 번호 개체 틀 2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54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79121" y="3053795"/>
            <a:ext cx="2913681" cy="619932"/>
            <a:chOff x="666427" y="2820692"/>
            <a:chExt cx="2913681" cy="619932"/>
          </a:xfrm>
        </p:grpSpPr>
        <p:sp>
          <p:nvSpPr>
            <p:cNvPr id="2" name="직사각형 1"/>
            <p:cNvSpPr/>
            <p:nvPr/>
          </p:nvSpPr>
          <p:spPr bwMode="auto">
            <a:xfrm>
              <a:off x="666427" y="2820692"/>
              <a:ext cx="2913681" cy="6199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 bwMode="auto">
            <a:xfrm>
              <a:off x="85240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58082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230924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3084162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48124" y="4843370"/>
            <a:ext cx="688994" cy="799797"/>
            <a:chOff x="809159" y="4814047"/>
            <a:chExt cx="688975" cy="732719"/>
          </a:xfrm>
        </p:grpSpPr>
        <p:sp>
          <p:nvSpPr>
            <p:cNvPr id="10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7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60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8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1900530" y="4850603"/>
            <a:ext cx="688994" cy="799797"/>
            <a:chOff x="809159" y="4814047"/>
            <a:chExt cx="688975" cy="732719"/>
          </a:xfrm>
        </p:grpSpPr>
        <p:sp>
          <p:nvSpPr>
            <p:cNvPr id="64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1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114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02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2683149" y="4836137"/>
            <a:ext cx="688994" cy="799797"/>
            <a:chOff x="809159" y="4814047"/>
            <a:chExt cx="688975" cy="732719"/>
          </a:xfrm>
        </p:grpSpPr>
        <p:sp>
          <p:nvSpPr>
            <p:cNvPr id="118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4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5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5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168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9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56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1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3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1" name="그룹 170"/>
          <p:cNvGrpSpPr/>
          <p:nvPr/>
        </p:nvGrpSpPr>
        <p:grpSpPr>
          <a:xfrm>
            <a:off x="3428202" y="4803897"/>
            <a:ext cx="688994" cy="799797"/>
            <a:chOff x="809159" y="4814047"/>
            <a:chExt cx="688975" cy="732719"/>
          </a:xfrm>
        </p:grpSpPr>
        <p:sp>
          <p:nvSpPr>
            <p:cNvPr id="172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8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9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0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1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2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6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7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8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9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0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1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09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222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3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10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8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0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1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226" name="직선 연결선 225"/>
          <p:cNvCxnSpPr>
            <a:stCxn id="4" idx="2"/>
          </p:cNvCxnSpPr>
          <p:nvPr/>
        </p:nvCxnSpPr>
        <p:spPr bwMode="auto">
          <a:xfrm flipH="1">
            <a:off x="1350390" y="3495496"/>
            <a:ext cx="46447" cy="1355114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7" name="직선 연결선 226"/>
          <p:cNvCxnSpPr>
            <a:endCxn id="114" idx="2"/>
          </p:cNvCxnSpPr>
          <p:nvPr/>
        </p:nvCxnSpPr>
        <p:spPr bwMode="auto">
          <a:xfrm>
            <a:off x="2170206" y="3461228"/>
            <a:ext cx="53942" cy="143334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8" name="직선 연결선 227"/>
          <p:cNvCxnSpPr/>
          <p:nvPr/>
        </p:nvCxnSpPr>
        <p:spPr bwMode="auto">
          <a:xfrm>
            <a:off x="2900231" y="3400784"/>
            <a:ext cx="85181" cy="1442593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9" name="직선 연결선 228"/>
          <p:cNvCxnSpPr/>
          <p:nvPr/>
        </p:nvCxnSpPr>
        <p:spPr bwMode="auto">
          <a:xfrm>
            <a:off x="3636727" y="3381480"/>
            <a:ext cx="93738" cy="1429659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6" name="직선 화살표 연결선 465"/>
          <p:cNvCxnSpPr/>
          <p:nvPr/>
        </p:nvCxnSpPr>
        <p:spPr bwMode="auto">
          <a:xfrm flipV="1">
            <a:off x="1218652" y="3533470"/>
            <a:ext cx="61800" cy="1333109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68" name="직선 화살표 연결선 467"/>
          <p:cNvCxnSpPr/>
          <p:nvPr/>
        </p:nvCxnSpPr>
        <p:spPr bwMode="auto">
          <a:xfrm>
            <a:off x="2783000" y="3548497"/>
            <a:ext cx="117231" cy="1316952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479" name="TextBox 478"/>
          <p:cNvSpPr txBox="1"/>
          <p:nvPr/>
        </p:nvSpPr>
        <p:spPr>
          <a:xfrm>
            <a:off x="1193728" y="297959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0" name="TextBox 479"/>
          <p:cNvSpPr txBox="1"/>
          <p:nvPr/>
        </p:nvSpPr>
        <p:spPr>
          <a:xfrm>
            <a:off x="1979877" y="298600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" name="TextBox 480"/>
          <p:cNvSpPr txBox="1"/>
          <p:nvPr/>
        </p:nvSpPr>
        <p:spPr>
          <a:xfrm>
            <a:off x="2669182" y="295892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2" name="TextBox 481"/>
          <p:cNvSpPr txBox="1"/>
          <p:nvPr/>
        </p:nvSpPr>
        <p:spPr>
          <a:xfrm>
            <a:off x="3442694" y="297533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5" name="Rectangle 55"/>
          <p:cNvSpPr>
            <a:spLocks noChangeArrowheads="1"/>
          </p:cNvSpPr>
          <p:nvPr/>
        </p:nvSpPr>
        <p:spPr bwMode="auto">
          <a:xfrm>
            <a:off x="537119" y="391051"/>
            <a:ext cx="7839805" cy="50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898" indent="-342898" eaLnBrk="0" latinLnBrk="0" hangingPunct="0">
              <a:lnSpc>
                <a:spcPct val="95000"/>
              </a:lnSpc>
              <a:spcBef>
                <a:spcPct val="50000"/>
              </a:spcBef>
              <a:buClr>
                <a:srgbClr val="00B0DF"/>
              </a:buClr>
              <a:tabLst>
                <a:tab pos="1163631" algn="l"/>
              </a:tabLst>
            </a:pPr>
            <a:r>
              <a:rPr lang="en-US" altLang="ko-KR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Router</a:t>
            </a:r>
            <a:r>
              <a:rPr lang="en-US" altLang="ko-KR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(3</a:t>
            </a:r>
            <a:r>
              <a:rPr lang="ko-KR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계층 </a:t>
            </a:r>
            <a:r>
              <a:rPr lang="ko-KR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장비</a:t>
            </a:r>
            <a:r>
              <a:rPr lang="en-US" altLang="ko-KR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endParaRPr lang="en-US" altLang="ko-KR" sz="2400" b="1" dirty="0">
              <a:solidFill>
                <a:srgbClr val="000000"/>
              </a:solidFill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342898" indent="-342898" eaLnBrk="0" latinLnBrk="0" hangingPunct="0">
              <a:spcBef>
                <a:spcPct val="50000"/>
              </a:spcBef>
              <a:buClr>
                <a:srgbClr val="00B0DF"/>
              </a:buClr>
              <a:tabLst>
                <a:tab pos="1163631" algn="l"/>
              </a:tabLst>
            </a:pPr>
            <a:endParaRPr lang="en-US" altLang="ko-KR" sz="2800" b="1" dirty="0">
              <a:solidFill>
                <a:srgbClr val="000000"/>
              </a:solidFill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1079122" y="1715306"/>
            <a:ext cx="2905345" cy="1134843"/>
          </a:xfrm>
          <a:prstGeom prst="rect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95" fontAlgn="base" latinLnBrk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632118" y="1372392"/>
            <a:ext cx="1549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Table 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2" name="표 2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310478"/>
              </p:ext>
            </p:extLst>
          </p:nvPr>
        </p:nvGraphicFramePr>
        <p:xfrm>
          <a:off x="179294" y="5922759"/>
          <a:ext cx="2615658" cy="308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4308"/>
                <a:gridCol w="1271350"/>
              </a:tblGrid>
              <a:tr h="308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192.168.3.10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3" name="TextBox 232"/>
          <p:cNvSpPr txBox="1"/>
          <p:nvPr/>
        </p:nvSpPr>
        <p:spPr>
          <a:xfrm>
            <a:off x="480212" y="6213312"/>
            <a:ext cx="1994457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          </a:t>
            </a:r>
            <a:r>
              <a:rPr lang="ko-KR" altLang="en-US" sz="1292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r>
              <a:rPr lang="en-US" altLang="ko-KR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endParaRPr lang="ko-KR" altLang="en-US" sz="1292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1353478" y="1780798"/>
            <a:ext cx="20633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목적지        출구번호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just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192.168.1.0        1</a:t>
            </a:r>
          </a:p>
          <a:p>
            <a:pPr algn="just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192.168.2.0        2</a:t>
            </a:r>
          </a:p>
          <a:p>
            <a:pPr algn="just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192.168.3.0        3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423177" y="5523383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192.168.1.10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2" name="TextBox 491"/>
          <p:cNvSpPr txBox="1"/>
          <p:nvPr/>
        </p:nvSpPr>
        <p:spPr>
          <a:xfrm>
            <a:off x="2587399" y="5498645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192.168.3.10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4" name="TextBox 493"/>
          <p:cNvSpPr txBox="1"/>
          <p:nvPr/>
        </p:nvSpPr>
        <p:spPr>
          <a:xfrm>
            <a:off x="1659344" y="4605099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192.168.2.10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95" name="그룹 494"/>
          <p:cNvGrpSpPr/>
          <p:nvPr/>
        </p:nvGrpSpPr>
        <p:grpSpPr>
          <a:xfrm>
            <a:off x="5606654" y="2988302"/>
            <a:ext cx="2913681" cy="619932"/>
            <a:chOff x="666427" y="2820692"/>
            <a:chExt cx="2913681" cy="619932"/>
          </a:xfrm>
        </p:grpSpPr>
        <p:sp>
          <p:nvSpPr>
            <p:cNvPr id="496" name="직사각형 495"/>
            <p:cNvSpPr/>
            <p:nvPr/>
          </p:nvSpPr>
          <p:spPr bwMode="auto">
            <a:xfrm>
              <a:off x="666427" y="2820692"/>
              <a:ext cx="2913681" cy="6199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97" name="직사각형 496"/>
            <p:cNvSpPr/>
            <p:nvPr/>
          </p:nvSpPr>
          <p:spPr bwMode="auto">
            <a:xfrm>
              <a:off x="85240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98" name="직사각형 497"/>
            <p:cNvSpPr/>
            <p:nvPr/>
          </p:nvSpPr>
          <p:spPr bwMode="auto">
            <a:xfrm>
              <a:off x="158082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99" name="직사각형 498"/>
            <p:cNvSpPr/>
            <p:nvPr/>
          </p:nvSpPr>
          <p:spPr bwMode="auto">
            <a:xfrm>
              <a:off x="230924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0" name="직사각형 499"/>
            <p:cNvSpPr/>
            <p:nvPr/>
          </p:nvSpPr>
          <p:spPr bwMode="auto">
            <a:xfrm>
              <a:off x="3084162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501" name="그룹 500"/>
          <p:cNvGrpSpPr/>
          <p:nvPr/>
        </p:nvGrpSpPr>
        <p:grpSpPr>
          <a:xfrm>
            <a:off x="5575657" y="4777877"/>
            <a:ext cx="688994" cy="799797"/>
            <a:chOff x="809159" y="4814047"/>
            <a:chExt cx="688975" cy="732719"/>
          </a:xfrm>
        </p:grpSpPr>
        <p:sp>
          <p:nvSpPr>
            <p:cNvPr id="502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3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4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5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8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9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0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1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2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3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4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5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6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7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8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9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0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1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3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4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5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6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7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8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9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0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1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2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3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4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5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6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7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8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39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552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53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40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1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2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3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4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5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6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7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8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9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0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1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54" name="그룹 553"/>
          <p:cNvGrpSpPr/>
          <p:nvPr/>
        </p:nvGrpSpPr>
        <p:grpSpPr>
          <a:xfrm>
            <a:off x="6428063" y="4785110"/>
            <a:ext cx="688994" cy="799797"/>
            <a:chOff x="809159" y="4814047"/>
            <a:chExt cx="688975" cy="732719"/>
          </a:xfrm>
        </p:grpSpPr>
        <p:sp>
          <p:nvSpPr>
            <p:cNvPr id="555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6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7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8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9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0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1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2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3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4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5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6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7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8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9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0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1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2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3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4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5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6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7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8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9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0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1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2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3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4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5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6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7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8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9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0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1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92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605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6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93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4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5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6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7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8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9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0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1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2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3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4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07" name="그룹 606"/>
          <p:cNvGrpSpPr/>
          <p:nvPr/>
        </p:nvGrpSpPr>
        <p:grpSpPr>
          <a:xfrm>
            <a:off x="7210683" y="4770643"/>
            <a:ext cx="688994" cy="799797"/>
            <a:chOff x="809159" y="4814047"/>
            <a:chExt cx="688975" cy="732719"/>
          </a:xfrm>
        </p:grpSpPr>
        <p:sp>
          <p:nvSpPr>
            <p:cNvPr id="608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9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0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1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2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3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4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5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6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7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8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9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0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1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2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3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4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5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6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7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8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9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0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1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2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3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4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5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6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7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8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9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0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1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2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3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4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45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658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9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46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7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8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9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0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1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2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3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4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5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6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7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60" name="그룹 659"/>
          <p:cNvGrpSpPr/>
          <p:nvPr/>
        </p:nvGrpSpPr>
        <p:grpSpPr>
          <a:xfrm>
            <a:off x="7955735" y="4738405"/>
            <a:ext cx="688994" cy="799797"/>
            <a:chOff x="809159" y="4814047"/>
            <a:chExt cx="688975" cy="732719"/>
          </a:xfrm>
        </p:grpSpPr>
        <p:sp>
          <p:nvSpPr>
            <p:cNvPr id="661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2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3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4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5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6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7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8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9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0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1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2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3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4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5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6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7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8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9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0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1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2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3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4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5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6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7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8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9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0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1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2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3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4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5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6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7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98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711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2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99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0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1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2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3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4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5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6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7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8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9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0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13" name="직선 연결선 712"/>
          <p:cNvCxnSpPr>
            <a:stCxn id="497" idx="2"/>
          </p:cNvCxnSpPr>
          <p:nvPr/>
        </p:nvCxnSpPr>
        <p:spPr bwMode="auto">
          <a:xfrm flipH="1">
            <a:off x="5877922" y="3430003"/>
            <a:ext cx="46447" cy="1355114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4" name="직선 연결선 713"/>
          <p:cNvCxnSpPr>
            <a:endCxn id="605" idx="2"/>
          </p:cNvCxnSpPr>
          <p:nvPr/>
        </p:nvCxnSpPr>
        <p:spPr bwMode="auto">
          <a:xfrm>
            <a:off x="6697739" y="3395735"/>
            <a:ext cx="53942" cy="143334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5" name="직선 연결선 714"/>
          <p:cNvCxnSpPr/>
          <p:nvPr/>
        </p:nvCxnSpPr>
        <p:spPr bwMode="auto">
          <a:xfrm>
            <a:off x="7427764" y="3335292"/>
            <a:ext cx="85181" cy="1442593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6" name="직선 연결선 715"/>
          <p:cNvCxnSpPr/>
          <p:nvPr/>
        </p:nvCxnSpPr>
        <p:spPr bwMode="auto">
          <a:xfrm>
            <a:off x="8164259" y="3315987"/>
            <a:ext cx="93738" cy="1429659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7" name="직선 화살표 연결선 716"/>
          <p:cNvCxnSpPr/>
          <p:nvPr/>
        </p:nvCxnSpPr>
        <p:spPr bwMode="auto">
          <a:xfrm flipV="1">
            <a:off x="5746184" y="3467977"/>
            <a:ext cx="61800" cy="1333109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719" name="TextBox 718"/>
          <p:cNvSpPr txBox="1"/>
          <p:nvPr/>
        </p:nvSpPr>
        <p:spPr>
          <a:xfrm>
            <a:off x="5730942" y="290530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0" name="TextBox 719"/>
          <p:cNvSpPr txBox="1"/>
          <p:nvPr/>
        </p:nvSpPr>
        <p:spPr>
          <a:xfrm>
            <a:off x="6474762" y="291063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7216826" y="291982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8009236" y="291903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3" name="직사각형 722"/>
          <p:cNvSpPr/>
          <p:nvPr/>
        </p:nvSpPr>
        <p:spPr bwMode="auto">
          <a:xfrm>
            <a:off x="5606654" y="1649813"/>
            <a:ext cx="2905345" cy="1134843"/>
          </a:xfrm>
          <a:prstGeom prst="rect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95" fontAlgn="base" latinLnBrk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6178170" y="1299302"/>
            <a:ext cx="1549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Table 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25" name="표 7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982039"/>
              </p:ext>
            </p:extLst>
          </p:nvPr>
        </p:nvGraphicFramePr>
        <p:xfrm>
          <a:off x="4866072" y="5910796"/>
          <a:ext cx="2744135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0338"/>
                <a:gridCol w="1333797"/>
              </a:tblGrid>
              <a:tr h="283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192.168.4.10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6" name="TextBox 725"/>
          <p:cNvSpPr txBox="1"/>
          <p:nvPr/>
        </p:nvSpPr>
        <p:spPr>
          <a:xfrm>
            <a:off x="5362703" y="6181001"/>
            <a:ext cx="1845377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       </a:t>
            </a:r>
            <a:r>
              <a:rPr lang="ko-KR" altLang="en-US" sz="1292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r>
              <a:rPr lang="en-US" altLang="ko-KR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endParaRPr lang="ko-KR" altLang="en-US" sz="1292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727" name="TextBox 726"/>
          <p:cNvSpPr txBox="1"/>
          <p:nvPr/>
        </p:nvSpPr>
        <p:spPr>
          <a:xfrm>
            <a:off x="5881012" y="1715305"/>
            <a:ext cx="20633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목적지        출구번호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just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192.168.1.0        1</a:t>
            </a:r>
          </a:p>
          <a:p>
            <a:pPr algn="just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192.168.2.0        2</a:t>
            </a:r>
          </a:p>
          <a:p>
            <a:pPr algn="just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192.168.3.0        3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8" name="TextBox 727"/>
          <p:cNvSpPr txBox="1"/>
          <p:nvPr/>
        </p:nvSpPr>
        <p:spPr>
          <a:xfrm>
            <a:off x="5299073" y="5483618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192.168.1.10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9" name="TextBox 728"/>
          <p:cNvSpPr txBox="1"/>
          <p:nvPr/>
        </p:nvSpPr>
        <p:spPr>
          <a:xfrm>
            <a:off x="7187879" y="4402245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192.168.3.10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0" name="TextBox 729"/>
          <p:cNvSpPr txBox="1"/>
          <p:nvPr/>
        </p:nvSpPr>
        <p:spPr>
          <a:xfrm>
            <a:off x="6076744" y="4380884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192.168.2.10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폭발 2 234"/>
          <p:cNvSpPr/>
          <p:nvPr/>
        </p:nvSpPr>
        <p:spPr bwMode="auto">
          <a:xfrm>
            <a:off x="5731996" y="3114715"/>
            <a:ext cx="611657" cy="419268"/>
          </a:xfrm>
          <a:prstGeom prst="irregularSeal2">
            <a:avLst/>
          </a:prstGeom>
          <a:solidFill>
            <a:srgbClr val="FF00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95" fontAlgn="base" latinLnBrk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6" name="슬라이드 번호 개체 틀 1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476" name="TextBox 475"/>
          <p:cNvSpPr txBox="1"/>
          <p:nvPr/>
        </p:nvSpPr>
        <p:spPr>
          <a:xfrm>
            <a:off x="3284768" y="4817960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192.168.4.10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7" name="TextBox 476"/>
          <p:cNvSpPr txBox="1"/>
          <p:nvPr/>
        </p:nvSpPr>
        <p:spPr>
          <a:xfrm>
            <a:off x="7642835" y="5516272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192.168.4.10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67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226" y="435098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1) </a:t>
            </a:r>
            <a:r>
              <a:rPr lang="ko-KR" altLang="en-US" sz="3200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네트워크 </a:t>
            </a:r>
            <a:r>
              <a:rPr lang="ko-KR" altLang="en-US" sz="32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8145" y="1760661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FQDN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Address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990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그룹 237"/>
          <p:cNvGrpSpPr/>
          <p:nvPr/>
        </p:nvGrpSpPr>
        <p:grpSpPr>
          <a:xfrm>
            <a:off x="3450014" y="2027368"/>
            <a:ext cx="2913681" cy="619932"/>
            <a:chOff x="666427" y="2820692"/>
            <a:chExt cx="2913681" cy="619932"/>
          </a:xfrm>
        </p:grpSpPr>
        <p:sp>
          <p:nvSpPr>
            <p:cNvPr id="459" name="직사각형 458"/>
            <p:cNvSpPr/>
            <p:nvPr/>
          </p:nvSpPr>
          <p:spPr bwMode="auto">
            <a:xfrm>
              <a:off x="666427" y="2820692"/>
              <a:ext cx="2913681" cy="6199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60" name="직사각형 459"/>
            <p:cNvSpPr/>
            <p:nvPr/>
          </p:nvSpPr>
          <p:spPr bwMode="auto">
            <a:xfrm>
              <a:off x="85240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61" name="직사각형 460"/>
            <p:cNvSpPr/>
            <p:nvPr/>
          </p:nvSpPr>
          <p:spPr bwMode="auto">
            <a:xfrm>
              <a:off x="158082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62" name="직사각형 461"/>
            <p:cNvSpPr/>
            <p:nvPr/>
          </p:nvSpPr>
          <p:spPr bwMode="auto">
            <a:xfrm>
              <a:off x="230924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63" name="직사각형 462"/>
            <p:cNvSpPr/>
            <p:nvPr/>
          </p:nvSpPr>
          <p:spPr bwMode="auto">
            <a:xfrm>
              <a:off x="3084162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239" name="그룹 238"/>
          <p:cNvGrpSpPr/>
          <p:nvPr/>
        </p:nvGrpSpPr>
        <p:grpSpPr>
          <a:xfrm>
            <a:off x="3419018" y="3816954"/>
            <a:ext cx="688994" cy="830577"/>
            <a:chOff x="809159" y="4814047"/>
            <a:chExt cx="688975" cy="760915"/>
          </a:xfrm>
        </p:grpSpPr>
        <p:sp>
          <p:nvSpPr>
            <p:cNvPr id="407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8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9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0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1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2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3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4" name="Freeform 182"/>
            <p:cNvSpPr>
              <a:spLocks/>
            </p:cNvSpPr>
            <p:nvPr/>
          </p:nvSpPr>
          <p:spPr bwMode="auto">
            <a:xfrm flipH="1">
              <a:off x="979315" y="5242246"/>
              <a:ext cx="184726" cy="332716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5" name="Freeform 183"/>
            <p:cNvSpPr>
              <a:spLocks/>
            </p:cNvSpPr>
            <p:nvPr/>
          </p:nvSpPr>
          <p:spPr bwMode="auto">
            <a:xfrm flipH="1">
              <a:off x="993669" y="5232180"/>
              <a:ext cx="184726" cy="332716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6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7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8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9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0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1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2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3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4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5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6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7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8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9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0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1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2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3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4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5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6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7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8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9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0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1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2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3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44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457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8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45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6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7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8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9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0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1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2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3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4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5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6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0" name="TextBox 239"/>
          <p:cNvSpPr txBox="1"/>
          <p:nvPr/>
        </p:nvSpPr>
        <p:spPr>
          <a:xfrm>
            <a:off x="3382887" y="3824183"/>
            <a:ext cx="66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A.M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1" name="그룹 240"/>
          <p:cNvGrpSpPr/>
          <p:nvPr/>
        </p:nvGrpSpPr>
        <p:grpSpPr>
          <a:xfrm>
            <a:off x="4271424" y="3824187"/>
            <a:ext cx="688994" cy="830577"/>
            <a:chOff x="809159" y="4814047"/>
            <a:chExt cx="688975" cy="760915"/>
          </a:xfrm>
        </p:grpSpPr>
        <p:sp>
          <p:nvSpPr>
            <p:cNvPr id="355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6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7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8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9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0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1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2" name="Freeform 182"/>
            <p:cNvSpPr>
              <a:spLocks/>
            </p:cNvSpPr>
            <p:nvPr/>
          </p:nvSpPr>
          <p:spPr bwMode="auto">
            <a:xfrm flipH="1">
              <a:off x="979315" y="5242246"/>
              <a:ext cx="184726" cy="332716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3" name="Freeform 183"/>
            <p:cNvSpPr>
              <a:spLocks/>
            </p:cNvSpPr>
            <p:nvPr/>
          </p:nvSpPr>
          <p:spPr bwMode="auto">
            <a:xfrm flipH="1">
              <a:off x="993669" y="5232180"/>
              <a:ext cx="184726" cy="332716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4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5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6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7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9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0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1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2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3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4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5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6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7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8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0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1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2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3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4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5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6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7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8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0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1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92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405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6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93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4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5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6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8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9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0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1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2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3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4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2" name="TextBox 241"/>
          <p:cNvSpPr txBox="1"/>
          <p:nvPr/>
        </p:nvSpPr>
        <p:spPr>
          <a:xfrm>
            <a:off x="4242505" y="383141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B.M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3" name="그룹 242"/>
          <p:cNvGrpSpPr/>
          <p:nvPr/>
        </p:nvGrpSpPr>
        <p:grpSpPr>
          <a:xfrm>
            <a:off x="5054043" y="3809721"/>
            <a:ext cx="688994" cy="830577"/>
            <a:chOff x="809159" y="4814047"/>
            <a:chExt cx="688975" cy="760915"/>
          </a:xfrm>
        </p:grpSpPr>
        <p:sp>
          <p:nvSpPr>
            <p:cNvPr id="303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4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5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6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8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0" name="Freeform 182"/>
            <p:cNvSpPr>
              <a:spLocks/>
            </p:cNvSpPr>
            <p:nvPr/>
          </p:nvSpPr>
          <p:spPr bwMode="auto">
            <a:xfrm flipH="1">
              <a:off x="979315" y="5242246"/>
              <a:ext cx="184726" cy="332716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1" name="Freeform 183"/>
            <p:cNvSpPr>
              <a:spLocks/>
            </p:cNvSpPr>
            <p:nvPr/>
          </p:nvSpPr>
          <p:spPr bwMode="auto">
            <a:xfrm flipH="1">
              <a:off x="993669" y="5232180"/>
              <a:ext cx="184726" cy="332716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2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3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4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9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0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1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2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3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4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5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6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7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8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9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0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1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2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3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4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5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6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7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8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9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40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353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4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41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2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3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4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5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6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7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8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9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0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1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2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4" name="TextBox 243"/>
          <p:cNvSpPr txBox="1"/>
          <p:nvPr/>
        </p:nvSpPr>
        <p:spPr>
          <a:xfrm>
            <a:off x="5017911" y="3816950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C.M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5" name="그룹 244"/>
          <p:cNvGrpSpPr/>
          <p:nvPr/>
        </p:nvGrpSpPr>
        <p:grpSpPr>
          <a:xfrm>
            <a:off x="5799096" y="3777482"/>
            <a:ext cx="688994" cy="830577"/>
            <a:chOff x="809159" y="4814047"/>
            <a:chExt cx="688975" cy="760915"/>
          </a:xfrm>
        </p:grpSpPr>
        <p:sp>
          <p:nvSpPr>
            <p:cNvPr id="251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2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3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5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7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8" name="Freeform 182"/>
            <p:cNvSpPr>
              <a:spLocks/>
            </p:cNvSpPr>
            <p:nvPr/>
          </p:nvSpPr>
          <p:spPr bwMode="auto">
            <a:xfrm flipH="1">
              <a:off x="979315" y="5242246"/>
              <a:ext cx="184726" cy="332716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Freeform 183"/>
            <p:cNvSpPr>
              <a:spLocks/>
            </p:cNvSpPr>
            <p:nvPr/>
          </p:nvSpPr>
          <p:spPr bwMode="auto">
            <a:xfrm flipH="1">
              <a:off x="993669" y="5232180"/>
              <a:ext cx="184726" cy="332716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0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1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2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3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4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7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9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0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1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2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3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4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5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6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7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8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9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1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2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3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4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5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88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301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2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89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2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3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4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5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6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7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8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9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0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6" name="TextBox 245"/>
          <p:cNvSpPr txBox="1"/>
          <p:nvPr/>
        </p:nvSpPr>
        <p:spPr>
          <a:xfrm>
            <a:off x="5762965" y="3784711"/>
            <a:ext cx="66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D.M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7" name="직선 연결선 246"/>
          <p:cNvCxnSpPr>
            <a:stCxn id="460" idx="2"/>
            <a:endCxn id="240" idx="0"/>
          </p:cNvCxnSpPr>
          <p:nvPr/>
        </p:nvCxnSpPr>
        <p:spPr bwMode="auto">
          <a:xfrm flipH="1">
            <a:off x="3714068" y="2469069"/>
            <a:ext cx="53662" cy="1355114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8" name="직선 연결선 247"/>
          <p:cNvCxnSpPr>
            <a:endCxn id="405" idx="2"/>
          </p:cNvCxnSpPr>
          <p:nvPr/>
        </p:nvCxnSpPr>
        <p:spPr bwMode="auto">
          <a:xfrm>
            <a:off x="4541100" y="2434801"/>
            <a:ext cx="53942" cy="143334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9" name="직선 연결선 248"/>
          <p:cNvCxnSpPr>
            <a:endCxn id="244" idx="0"/>
          </p:cNvCxnSpPr>
          <p:nvPr/>
        </p:nvCxnSpPr>
        <p:spPr bwMode="auto">
          <a:xfrm>
            <a:off x="5271124" y="2374357"/>
            <a:ext cx="70754" cy="1442593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0" name="직선 연결선 249"/>
          <p:cNvCxnSpPr>
            <a:endCxn id="246" idx="0"/>
          </p:cNvCxnSpPr>
          <p:nvPr/>
        </p:nvCxnSpPr>
        <p:spPr bwMode="auto">
          <a:xfrm>
            <a:off x="6007621" y="2355053"/>
            <a:ext cx="86525" cy="1429658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1" name="직선 화살표 연결선 470"/>
          <p:cNvCxnSpPr/>
          <p:nvPr/>
        </p:nvCxnSpPr>
        <p:spPr bwMode="auto">
          <a:xfrm flipV="1">
            <a:off x="3543403" y="2460864"/>
            <a:ext cx="61800" cy="1333109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2" name="직선 화살표 연결선 471"/>
          <p:cNvCxnSpPr/>
          <p:nvPr/>
        </p:nvCxnSpPr>
        <p:spPr bwMode="auto">
          <a:xfrm>
            <a:off x="5137664" y="2538038"/>
            <a:ext cx="117231" cy="1316952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3" name="직선 화살표 연결선 472"/>
          <p:cNvCxnSpPr/>
          <p:nvPr/>
        </p:nvCxnSpPr>
        <p:spPr bwMode="auto">
          <a:xfrm>
            <a:off x="5865552" y="2538038"/>
            <a:ext cx="117231" cy="1316952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4" name="직선 화살표 연결선 473"/>
          <p:cNvCxnSpPr/>
          <p:nvPr/>
        </p:nvCxnSpPr>
        <p:spPr bwMode="auto">
          <a:xfrm>
            <a:off x="4425826" y="2553068"/>
            <a:ext cx="84192" cy="1286379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483" name="TextBox 482"/>
          <p:cNvSpPr txBox="1"/>
          <p:nvPr/>
        </p:nvSpPr>
        <p:spPr>
          <a:xfrm>
            <a:off x="3636874" y="19604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4" name="TextBox 483"/>
          <p:cNvSpPr txBox="1"/>
          <p:nvPr/>
        </p:nvSpPr>
        <p:spPr>
          <a:xfrm>
            <a:off x="4378021" y="19945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5" name="TextBox 484"/>
          <p:cNvSpPr txBox="1"/>
          <p:nvPr/>
        </p:nvSpPr>
        <p:spPr>
          <a:xfrm>
            <a:off x="5102599" y="19942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6" name="TextBox 485"/>
          <p:cNvSpPr txBox="1"/>
          <p:nvPr/>
        </p:nvSpPr>
        <p:spPr>
          <a:xfrm>
            <a:off x="5876110" y="20107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5" name="Rectangle 55"/>
          <p:cNvSpPr>
            <a:spLocks noChangeArrowheads="1"/>
          </p:cNvSpPr>
          <p:nvPr/>
        </p:nvSpPr>
        <p:spPr bwMode="auto">
          <a:xfrm>
            <a:off x="524613" y="556290"/>
            <a:ext cx="7839805" cy="542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79387" eaLnBrk="0" latinLnBrk="0" hangingPunct="0">
              <a:lnSpc>
                <a:spcPct val="95000"/>
              </a:lnSpc>
              <a:spcBef>
                <a:spcPct val="50000"/>
              </a:spcBef>
              <a:buClr>
                <a:srgbClr val="00B0DF"/>
              </a:buClr>
              <a:tabLst>
                <a:tab pos="1163631" algn="l"/>
              </a:tabLst>
            </a:pPr>
            <a:r>
              <a:rPr lang="en-US" altLang="ko-KR" sz="3323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Hub</a:t>
            </a:r>
            <a:r>
              <a:rPr lang="en-US" altLang="ko-KR" sz="2000" b="1" dirty="0" smtClean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(1</a:t>
            </a:r>
            <a:r>
              <a:rPr lang="ko-KR" altLang="en-US" sz="2000" b="1" smtClean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 장비</a:t>
            </a:r>
            <a:r>
              <a:rPr lang="en-US" altLang="ko-KR" sz="2000" b="1" dirty="0" smtClean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en-US" altLang="ko-KR" sz="2000" b="1" dirty="0">
              <a:solidFill>
                <a:srgbClr val="0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42898" indent="-342898" eaLnBrk="0" latinLnBrk="0" hangingPunct="0">
              <a:spcBef>
                <a:spcPct val="50000"/>
              </a:spcBef>
              <a:buClr>
                <a:srgbClr val="00B0DF"/>
              </a:buClr>
              <a:tabLst>
                <a:tab pos="1163631" algn="l"/>
              </a:tabLst>
            </a:pPr>
            <a:endParaRPr lang="en-US" altLang="ko-KR" sz="3323" b="1" dirty="0">
              <a:solidFill>
                <a:srgbClr val="0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490" name="표 4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135764"/>
              </p:ext>
            </p:extLst>
          </p:nvPr>
        </p:nvGraphicFramePr>
        <p:xfrm>
          <a:off x="3080972" y="5064726"/>
          <a:ext cx="1339212" cy="348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283"/>
                <a:gridCol w="650929"/>
              </a:tblGrid>
              <a:tr h="348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A.M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D.M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1" name="TextBox 490"/>
          <p:cNvSpPr txBox="1"/>
          <p:nvPr/>
        </p:nvSpPr>
        <p:spPr>
          <a:xfrm>
            <a:off x="3080972" y="5396906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  </a:t>
            </a:r>
            <a:r>
              <a:rPr lang="ko-KR" altLang="en-US" sz="12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endParaRPr lang="ko-KR" altLang="en-US" sz="12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93" name="TextBox 492"/>
          <p:cNvSpPr txBox="1"/>
          <p:nvPr/>
        </p:nvSpPr>
        <p:spPr>
          <a:xfrm>
            <a:off x="2264447" y="4428799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192.168.1.10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4" name="TextBox 493"/>
          <p:cNvSpPr txBox="1"/>
          <p:nvPr/>
        </p:nvSpPr>
        <p:spPr>
          <a:xfrm>
            <a:off x="3717190" y="4552790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192.168.1.20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5" name="TextBox 494"/>
          <p:cNvSpPr txBox="1"/>
          <p:nvPr/>
        </p:nvSpPr>
        <p:spPr>
          <a:xfrm>
            <a:off x="6483604" y="4374892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192.168.1.40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6" name="TextBox 495"/>
          <p:cNvSpPr txBox="1"/>
          <p:nvPr/>
        </p:nvSpPr>
        <p:spPr>
          <a:xfrm>
            <a:off x="5025614" y="4561761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192.168.1.30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97" name="표 4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160213"/>
              </p:ext>
            </p:extLst>
          </p:nvPr>
        </p:nvGraphicFramePr>
        <p:xfrm>
          <a:off x="336837" y="5064726"/>
          <a:ext cx="2744135" cy="348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0338"/>
                <a:gridCol w="1333797"/>
              </a:tblGrid>
              <a:tr h="348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192.168.4.10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8" name="TextBox 497"/>
          <p:cNvSpPr txBox="1"/>
          <p:nvPr/>
        </p:nvSpPr>
        <p:spPr>
          <a:xfrm>
            <a:off x="688034" y="5413128"/>
            <a:ext cx="1994457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      </a:t>
            </a:r>
            <a:r>
              <a:rPr lang="en-US" altLang="ko-KR" sz="1292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ko-KR" altLang="en-US" sz="1292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r>
              <a:rPr lang="en-US" altLang="ko-KR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endParaRPr lang="ko-KR" altLang="en-US" sz="1292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953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332" name="Group 84"/>
          <p:cNvGraphicFramePr>
            <a:graphicFrameLocks noGrp="1"/>
          </p:cNvGraphicFramePr>
          <p:nvPr>
            <p:ph sz="half" idx="4294967295"/>
            <p:extLst/>
          </p:nvPr>
        </p:nvGraphicFramePr>
        <p:xfrm>
          <a:off x="408663" y="1490499"/>
          <a:ext cx="8388495" cy="438478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515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92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92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592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592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2425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구분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06" marR="84406" marT="42186" marB="42186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L2 Switch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84406" marR="84406" marT="42186" marB="42186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L3 Switch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84406" marR="84406" marT="42186" marB="42186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L4 Switch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84406" marR="84406" marT="42186" marB="42186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L7 Switch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84406" marR="84406" marT="42186" marB="42186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554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OSI 7</a:t>
                      </a:r>
                      <a:r>
                        <a:rPr kumimoji="1" lang="ko-KR" altLang="en-US" sz="18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계층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84406" marR="84406" marT="42186" marB="42186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ko-KR" altLang="en-US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계층</a:t>
                      </a:r>
                      <a:r>
                        <a:rPr kumimoji="1" lang="ko-KR" altLang="en-US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kumimoji="1" lang="ko-KR" altLang="en-US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(MAC Address)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84406" marR="84406" marT="42186" marB="42186" anchor="ctr" horzOverflow="overflow"/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ko-KR" altLang="en-US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계층</a:t>
                      </a:r>
                      <a:r>
                        <a:rPr kumimoji="1" lang="ko-KR" altLang="en-US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kumimoji="1" lang="ko-KR" altLang="en-US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(Network </a:t>
                      </a:r>
                      <a:r>
                        <a:rPr kumimoji="1" lang="ko-KR" altLang="en-US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</a:t>
                      </a: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84406" marR="84406" marT="42186" marB="42186" anchor="ctr" horzOverflow="overflow"/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1" lang="ko-KR" altLang="en-US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계층</a:t>
                      </a:r>
                      <a:r>
                        <a:rPr kumimoji="1" lang="ko-KR" altLang="en-US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kumimoji="1" lang="ko-KR" altLang="en-US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(Session </a:t>
                      </a:r>
                      <a:r>
                        <a:rPr kumimoji="1" lang="ko-KR" altLang="en-US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</a:t>
                      </a: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84406" marR="84406" marT="42186" marB="42186" anchor="ctr" horzOverflow="overflow"/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kumimoji="1" lang="ko-KR" altLang="en-US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계층</a:t>
                      </a:r>
                      <a:r>
                        <a:rPr kumimoji="1" lang="ko-KR" altLang="en-US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kumimoji="1" lang="ko-KR" altLang="en-US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(Content </a:t>
                      </a:r>
                      <a:r>
                        <a:rPr kumimoji="1" lang="ko-KR" altLang="en-US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관리</a:t>
                      </a: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84406" marR="84406" marT="42186" marB="42186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6814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기능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06" marR="84406" marT="42186" marB="42186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180975" indent="-180975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Switching</a:t>
                      </a:r>
                    </a:p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Learning</a:t>
                      </a:r>
                    </a:p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Forwarding</a:t>
                      </a:r>
                    </a:p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Filtering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84406" marR="84406" marT="42186" marB="42186" anchor="ctr" horzOverflow="overflow"/>
                </a:tc>
                <a:tc>
                  <a:txBody>
                    <a:bodyPr/>
                    <a:lstStyle>
                      <a:lvl1pPr marL="180975" indent="-180975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Switching</a:t>
                      </a:r>
                    </a:p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Routing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84406" marR="84406" marT="42186" marB="42186" anchor="ctr" horzOverflow="overflow"/>
                </a:tc>
                <a:tc>
                  <a:txBody>
                    <a:bodyPr/>
                    <a:lstStyle>
                      <a:lvl1pPr marL="180975" indent="-180975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L3 Switch</a:t>
                      </a:r>
                    </a:p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 Balance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84406" marR="84406" marT="42186" marB="42186" anchor="ctr" horzOverflow="overflow"/>
                </a:tc>
                <a:tc>
                  <a:txBody>
                    <a:bodyPr/>
                    <a:lstStyle>
                      <a:lvl1pPr marL="180975" indent="-180975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L4 Switch</a:t>
                      </a:r>
                    </a:p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</a:t>
                      </a:r>
                    </a:p>
                    <a:p>
                      <a:pPr marL="180975" marR="0" lvl="0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 </a:t>
                      </a:r>
                      <a:r>
                        <a:rPr kumimoji="1" lang="ko-KR" altLang="en-US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인식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84406" marR="84406" marT="42186" marB="42186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86844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주요 용도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06" marR="84406" marT="42186" marB="42186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Frame </a:t>
                      </a:r>
                      <a:r>
                        <a:rPr kumimoji="1" lang="ko-KR" altLang="en-US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전송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06" marR="84406" marT="42186" marB="42186" anchor="ctr" horzOverflow="overflow"/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Packet </a:t>
                      </a:r>
                      <a:r>
                        <a:rPr kumimoji="1" lang="ko-KR" altLang="en-US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전송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84406" marR="84406" marT="42186" marB="42186" anchor="ctr" horzOverflow="overflow"/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SLB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84406" marR="84406" marT="42186" marB="42186" anchor="ctr" horzOverflow="overflow"/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84406" marR="84406" marT="42186" marB="42186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Rectangle 55"/>
          <p:cNvSpPr>
            <a:spLocks noChangeArrowheads="1"/>
          </p:cNvSpPr>
          <p:nvPr/>
        </p:nvSpPr>
        <p:spPr bwMode="auto">
          <a:xfrm>
            <a:off x="388854" y="507724"/>
            <a:ext cx="7581283" cy="3133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31579" indent="-331579" eaLnBrk="0" latinLnBrk="0" hangingPunct="0">
              <a:lnSpc>
                <a:spcPct val="95000"/>
              </a:lnSpc>
              <a:spcBef>
                <a:spcPct val="50000"/>
              </a:spcBef>
              <a:buClr>
                <a:srgbClr val="00B0DF"/>
              </a:buClr>
              <a:tabLst>
                <a:tab pos="1125220" algn="l"/>
              </a:tabLst>
            </a:pPr>
            <a:r>
              <a:rPr lang="en-US" altLang="ko-KR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Multilayer Switch</a:t>
            </a:r>
            <a:r>
              <a:rPr lang="en-US" altLang="ko-KR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2600" smtClean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다계층스위치</a:t>
            </a:r>
            <a:r>
              <a:rPr lang="en-US" altLang="ko-KR" sz="2600" dirty="0" smtClean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endParaRPr lang="en-US" altLang="ko-KR" sz="2600" dirty="0">
              <a:solidFill>
                <a:srgbClr val="0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31579" indent="-331579" eaLnBrk="0" latinLnBrk="0" hangingPunct="0">
              <a:spcBef>
                <a:spcPct val="50000"/>
              </a:spcBef>
              <a:buClr>
                <a:srgbClr val="00B0DF"/>
              </a:buClr>
              <a:tabLst>
                <a:tab pos="1125220" algn="l"/>
              </a:tabLst>
            </a:pPr>
            <a:endParaRPr lang="en-US" altLang="ko-KR" sz="3200" b="1" dirty="0">
              <a:solidFill>
                <a:srgbClr val="0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grpSp>
        <p:nvGrpSpPr>
          <p:cNvPr id="5" name="Group 123"/>
          <p:cNvGrpSpPr>
            <a:grpSpLocks/>
          </p:cNvGrpSpPr>
          <p:nvPr/>
        </p:nvGrpSpPr>
        <p:grpSpPr bwMode="auto">
          <a:xfrm>
            <a:off x="2217165" y="4351088"/>
            <a:ext cx="710259" cy="398329"/>
            <a:chOff x="3379" y="965"/>
            <a:chExt cx="367" cy="190"/>
          </a:xfrm>
        </p:grpSpPr>
        <p:pic>
          <p:nvPicPr>
            <p:cNvPr id="7" name="Picture 124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79" y="965"/>
              <a:ext cx="367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125"/>
            <p:cNvSpPr>
              <a:spLocks noChangeArrowheads="1"/>
            </p:cNvSpPr>
            <p:nvPr/>
          </p:nvSpPr>
          <p:spPr bwMode="auto">
            <a:xfrm>
              <a:off x="3493" y="1036"/>
              <a:ext cx="43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1049" tIns="20524" rIns="41049" bIns="20524">
              <a:spAutoFit/>
            </a:bodyPr>
            <a:lstStyle/>
            <a:p>
              <a:pPr algn="ctr" defTabSz="182680">
                <a:defRPr/>
              </a:pPr>
              <a:endParaRPr lang="ko-KR" altLang="ko-KR" sz="1354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9" name="Group 186"/>
          <p:cNvGrpSpPr>
            <a:grpSpLocks/>
          </p:cNvGrpSpPr>
          <p:nvPr/>
        </p:nvGrpSpPr>
        <p:grpSpPr bwMode="auto">
          <a:xfrm>
            <a:off x="4066046" y="4142096"/>
            <a:ext cx="553902" cy="715681"/>
            <a:chOff x="3577" y="1478"/>
            <a:chExt cx="415" cy="567"/>
          </a:xfrm>
        </p:grpSpPr>
        <p:grpSp>
          <p:nvGrpSpPr>
            <p:cNvPr id="10" name="Group 187"/>
            <p:cNvGrpSpPr>
              <a:grpSpLocks/>
            </p:cNvGrpSpPr>
            <p:nvPr/>
          </p:nvGrpSpPr>
          <p:grpSpPr bwMode="auto">
            <a:xfrm>
              <a:off x="3581" y="1641"/>
              <a:ext cx="410" cy="404"/>
              <a:chOff x="3581" y="1641"/>
              <a:chExt cx="410" cy="404"/>
            </a:xfrm>
          </p:grpSpPr>
          <p:pic>
            <p:nvPicPr>
              <p:cNvPr id="12" name="Picture 188"/>
              <p:cNvPicPr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581" y="1641"/>
                <a:ext cx="41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Rectangle 189"/>
              <p:cNvSpPr>
                <a:spLocks noChangeArrowheads="1"/>
              </p:cNvSpPr>
              <p:nvPr/>
            </p:nvSpPr>
            <p:spPr bwMode="auto">
              <a:xfrm>
                <a:off x="3602" y="1721"/>
                <a:ext cx="120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79350" tIns="39676" rIns="79350" bIns="39676">
                <a:spAutoFit/>
              </a:bodyPr>
              <a:lstStyle/>
              <a:p>
                <a:pPr defTabSz="1205073">
                  <a:spcBef>
                    <a:spcPct val="50000"/>
                  </a:spcBef>
                </a:pPr>
                <a:endParaRPr lang="ko-KR" altLang="ko-KR" sz="1354" b="1">
                  <a:solidFill>
                    <a:schemeClr val="hlink"/>
                  </a:solidFill>
                  <a:latin typeface="Times New Roman" pitchFamily="18" charset="0"/>
                  <a:ea typeface="돋움" pitchFamily="50" charset="-127"/>
                  <a:cs typeface="Times New Roman" pitchFamily="18" charset="0"/>
                </a:endParaRPr>
              </a:p>
            </p:txBody>
          </p:sp>
        </p:grpSp>
        <p:pic>
          <p:nvPicPr>
            <p:cNvPr id="11" name="Picture 190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77" y="1478"/>
              <a:ext cx="415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Group 187"/>
          <p:cNvGrpSpPr>
            <a:grpSpLocks/>
          </p:cNvGrpSpPr>
          <p:nvPr/>
        </p:nvGrpSpPr>
        <p:grpSpPr bwMode="auto">
          <a:xfrm>
            <a:off x="5758570" y="4211273"/>
            <a:ext cx="684034" cy="572663"/>
            <a:chOff x="3581" y="1641"/>
            <a:chExt cx="410" cy="404"/>
          </a:xfrm>
        </p:grpSpPr>
        <p:pic>
          <p:nvPicPr>
            <p:cNvPr id="15" name="Picture 188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81" y="1641"/>
              <a:ext cx="41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Rectangle 189"/>
            <p:cNvSpPr>
              <a:spLocks noChangeArrowheads="1"/>
            </p:cNvSpPr>
            <p:nvPr/>
          </p:nvSpPr>
          <p:spPr bwMode="auto">
            <a:xfrm>
              <a:off x="3602" y="1721"/>
              <a:ext cx="120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9350" tIns="39676" rIns="79350" bIns="39676">
              <a:spAutoFit/>
            </a:bodyPr>
            <a:lstStyle/>
            <a:p>
              <a:pPr defTabSz="1205073">
                <a:spcBef>
                  <a:spcPct val="50000"/>
                </a:spcBef>
              </a:pPr>
              <a:endParaRPr lang="ko-KR" altLang="ko-KR" sz="1354" b="1">
                <a:solidFill>
                  <a:schemeClr val="hlink"/>
                </a:solidFill>
                <a:latin typeface="Times New Roman" pitchFamily="18" charset="0"/>
                <a:ea typeface="돋움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17" name="Group 187"/>
          <p:cNvGrpSpPr>
            <a:grpSpLocks/>
          </p:cNvGrpSpPr>
          <p:nvPr/>
        </p:nvGrpSpPr>
        <p:grpSpPr bwMode="auto">
          <a:xfrm>
            <a:off x="7508617" y="4232434"/>
            <a:ext cx="684034" cy="572663"/>
            <a:chOff x="3581" y="1641"/>
            <a:chExt cx="410" cy="404"/>
          </a:xfrm>
        </p:grpSpPr>
        <p:pic>
          <p:nvPicPr>
            <p:cNvPr id="18" name="Picture 188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81" y="1641"/>
              <a:ext cx="41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9"/>
            <p:cNvSpPr>
              <a:spLocks noChangeArrowheads="1"/>
            </p:cNvSpPr>
            <p:nvPr/>
          </p:nvSpPr>
          <p:spPr bwMode="auto">
            <a:xfrm>
              <a:off x="3602" y="1721"/>
              <a:ext cx="120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9350" tIns="39676" rIns="79350" bIns="39676">
              <a:spAutoFit/>
            </a:bodyPr>
            <a:lstStyle/>
            <a:p>
              <a:pPr defTabSz="1205073">
                <a:spcBef>
                  <a:spcPct val="50000"/>
                </a:spcBef>
              </a:pPr>
              <a:endParaRPr lang="ko-KR" altLang="ko-KR" sz="1354" b="1">
                <a:solidFill>
                  <a:schemeClr val="hlink"/>
                </a:solidFill>
                <a:latin typeface="Times New Roman" pitchFamily="18" charset="0"/>
                <a:ea typeface="돋움" pitchFamily="50" charset="-127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056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직선 연결선 93"/>
          <p:cNvCxnSpPr/>
          <p:nvPr/>
        </p:nvCxnSpPr>
        <p:spPr>
          <a:xfrm>
            <a:off x="1142672" y="2954044"/>
            <a:ext cx="1719905" cy="6634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1240699" y="3790572"/>
            <a:ext cx="1719905" cy="4434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6417176" y="4551061"/>
            <a:ext cx="1099394" cy="1128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6381354" y="2855622"/>
            <a:ext cx="1099394" cy="1128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자유형 52"/>
          <p:cNvSpPr/>
          <p:nvPr/>
        </p:nvSpPr>
        <p:spPr>
          <a:xfrm>
            <a:off x="6381354" y="1327349"/>
            <a:ext cx="1446576" cy="4854222"/>
          </a:xfrm>
          <a:custGeom>
            <a:avLst/>
            <a:gdLst>
              <a:gd name="connsiteX0" fmla="*/ 688622 w 1354666"/>
              <a:gd name="connsiteY0" fmla="*/ 0 h 4854222"/>
              <a:gd name="connsiteX1" fmla="*/ 0 w 1354666"/>
              <a:gd name="connsiteY1" fmla="*/ 0 h 4854222"/>
              <a:gd name="connsiteX2" fmla="*/ 22577 w 1354666"/>
              <a:gd name="connsiteY2" fmla="*/ 4831645 h 4854222"/>
              <a:gd name="connsiteX3" fmla="*/ 982133 w 1354666"/>
              <a:gd name="connsiteY3" fmla="*/ 4831645 h 4854222"/>
              <a:gd name="connsiteX4" fmla="*/ 982133 w 1354666"/>
              <a:gd name="connsiteY4" fmla="*/ 4831645 h 4854222"/>
              <a:gd name="connsiteX5" fmla="*/ 1354666 w 1354666"/>
              <a:gd name="connsiteY5" fmla="*/ 4854222 h 4854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4666" h="4854222">
                <a:moveTo>
                  <a:pt x="688622" y="0"/>
                </a:moveTo>
                <a:lnTo>
                  <a:pt x="0" y="0"/>
                </a:lnTo>
                <a:lnTo>
                  <a:pt x="22577" y="4831645"/>
                </a:lnTo>
                <a:lnTo>
                  <a:pt x="982133" y="4831645"/>
                </a:lnTo>
                <a:lnTo>
                  <a:pt x="982133" y="4831645"/>
                </a:lnTo>
                <a:lnTo>
                  <a:pt x="1354666" y="4854222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/>
          <p:nvPr/>
        </p:nvCxnSpPr>
        <p:spPr>
          <a:xfrm flipV="1">
            <a:off x="3036703" y="3647312"/>
            <a:ext cx="1716388" cy="757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C:\Users\Toshiba\AppData\Local\Microsoft\Windows\Temporary Internet Files\Content.IE5\TBE21NJN\MC90042897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54150" y="2427761"/>
            <a:ext cx="632257" cy="932397"/>
          </a:xfrm>
          <a:prstGeom prst="rect">
            <a:avLst/>
          </a:prstGeom>
          <a:noFill/>
        </p:spPr>
      </p:pic>
      <p:pic>
        <p:nvPicPr>
          <p:cNvPr id="5" name="Picture 2" descr="C:\Users\Toshiba\AppData\Local\Microsoft\Windows\Temporary Internet Files\Content.IE5\TBE21NJN\MC90042897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2429" y="4078865"/>
            <a:ext cx="655701" cy="966970"/>
          </a:xfrm>
          <a:prstGeom prst="rect">
            <a:avLst/>
          </a:prstGeom>
          <a:noFill/>
        </p:spPr>
      </p:pic>
      <p:pic>
        <p:nvPicPr>
          <p:cNvPr id="6" name="Picture 2" descr="C:\Users\Toshiba\AppData\Local\Microsoft\Windows\Temporary Internet Files\Content.IE5\TBE21NJN\MC90042897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88420" y="5651745"/>
            <a:ext cx="639510" cy="943092"/>
          </a:xfrm>
          <a:prstGeom prst="rect">
            <a:avLst/>
          </a:prstGeom>
          <a:noFill/>
        </p:spPr>
      </p:pic>
      <p:grpSp>
        <p:nvGrpSpPr>
          <p:cNvPr id="7" name="그룹 79"/>
          <p:cNvGrpSpPr/>
          <p:nvPr/>
        </p:nvGrpSpPr>
        <p:grpSpPr>
          <a:xfrm>
            <a:off x="4230186" y="3250514"/>
            <a:ext cx="802068" cy="791047"/>
            <a:chOff x="3995738" y="404813"/>
            <a:chExt cx="1476375" cy="1450975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3995738" y="404813"/>
              <a:ext cx="1476375" cy="145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995738" y="558801"/>
              <a:ext cx="1298575" cy="1285875"/>
            </a:xfrm>
            <a:prstGeom prst="rect">
              <a:avLst/>
            </a:prstGeom>
            <a:solidFill>
              <a:srgbClr val="0096D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4000501" y="563563"/>
              <a:ext cx="1289050" cy="1276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1113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3995738" y="404813"/>
              <a:ext cx="1465263" cy="153988"/>
            </a:xfrm>
            <a:custGeom>
              <a:avLst/>
              <a:gdLst/>
              <a:ahLst/>
              <a:cxnLst>
                <a:cxn ang="0">
                  <a:pos x="0" y="97"/>
                </a:cxn>
                <a:cxn ang="0">
                  <a:pos x="104" y="0"/>
                </a:cxn>
                <a:cxn ang="0">
                  <a:pos x="923" y="0"/>
                </a:cxn>
                <a:cxn ang="0">
                  <a:pos x="818" y="97"/>
                </a:cxn>
                <a:cxn ang="0">
                  <a:pos x="0" y="97"/>
                </a:cxn>
              </a:cxnLst>
              <a:rect l="0" t="0" r="r" b="b"/>
              <a:pathLst>
                <a:path w="923" h="97">
                  <a:moveTo>
                    <a:pt x="0" y="97"/>
                  </a:moveTo>
                  <a:lnTo>
                    <a:pt x="104" y="0"/>
                  </a:lnTo>
                  <a:lnTo>
                    <a:pt x="923" y="0"/>
                  </a:lnTo>
                  <a:lnTo>
                    <a:pt x="818" y="97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00B4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3995738" y="404813"/>
              <a:ext cx="1465263" cy="153988"/>
            </a:xfrm>
            <a:custGeom>
              <a:avLst/>
              <a:gdLst/>
              <a:ahLst/>
              <a:cxnLst>
                <a:cxn ang="0">
                  <a:pos x="0" y="97"/>
                </a:cxn>
                <a:cxn ang="0">
                  <a:pos x="104" y="0"/>
                </a:cxn>
                <a:cxn ang="0">
                  <a:pos x="923" y="0"/>
                </a:cxn>
                <a:cxn ang="0">
                  <a:pos x="818" y="97"/>
                </a:cxn>
                <a:cxn ang="0">
                  <a:pos x="0" y="97"/>
                </a:cxn>
              </a:cxnLst>
              <a:rect l="0" t="0" r="r" b="b"/>
              <a:pathLst>
                <a:path w="923" h="97">
                  <a:moveTo>
                    <a:pt x="0" y="97"/>
                  </a:moveTo>
                  <a:lnTo>
                    <a:pt x="104" y="0"/>
                  </a:lnTo>
                  <a:lnTo>
                    <a:pt x="923" y="0"/>
                  </a:lnTo>
                  <a:lnTo>
                    <a:pt x="818" y="97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1113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294313" y="404813"/>
              <a:ext cx="166688" cy="1427163"/>
            </a:xfrm>
            <a:custGeom>
              <a:avLst/>
              <a:gdLst/>
              <a:ahLst/>
              <a:cxnLst>
                <a:cxn ang="0">
                  <a:pos x="0" y="97"/>
                </a:cxn>
                <a:cxn ang="0">
                  <a:pos x="105" y="0"/>
                </a:cxn>
                <a:cxn ang="0">
                  <a:pos x="105" y="803"/>
                </a:cxn>
                <a:cxn ang="0">
                  <a:pos x="0" y="899"/>
                </a:cxn>
                <a:cxn ang="0">
                  <a:pos x="0" y="97"/>
                </a:cxn>
              </a:cxnLst>
              <a:rect l="0" t="0" r="r" b="b"/>
              <a:pathLst>
                <a:path w="105" h="899">
                  <a:moveTo>
                    <a:pt x="0" y="97"/>
                  </a:moveTo>
                  <a:lnTo>
                    <a:pt x="105" y="0"/>
                  </a:lnTo>
                  <a:lnTo>
                    <a:pt x="105" y="803"/>
                  </a:lnTo>
                  <a:lnTo>
                    <a:pt x="0" y="899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005A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5294313" y="404813"/>
              <a:ext cx="166688" cy="1427163"/>
            </a:xfrm>
            <a:custGeom>
              <a:avLst/>
              <a:gdLst/>
              <a:ahLst/>
              <a:cxnLst>
                <a:cxn ang="0">
                  <a:pos x="0" y="97"/>
                </a:cxn>
                <a:cxn ang="0">
                  <a:pos x="105" y="0"/>
                </a:cxn>
                <a:cxn ang="0">
                  <a:pos x="105" y="803"/>
                </a:cxn>
                <a:cxn ang="0">
                  <a:pos x="0" y="899"/>
                </a:cxn>
                <a:cxn ang="0">
                  <a:pos x="0" y="97"/>
                </a:cxn>
              </a:cxnLst>
              <a:rect l="0" t="0" r="r" b="b"/>
              <a:pathLst>
                <a:path w="105" h="899">
                  <a:moveTo>
                    <a:pt x="0" y="97"/>
                  </a:moveTo>
                  <a:lnTo>
                    <a:pt x="105" y="0"/>
                  </a:lnTo>
                  <a:lnTo>
                    <a:pt x="105" y="803"/>
                  </a:lnTo>
                  <a:lnTo>
                    <a:pt x="0" y="899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1113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4054476" y="1089026"/>
              <a:ext cx="449263" cy="200025"/>
            </a:xfrm>
            <a:custGeom>
              <a:avLst/>
              <a:gdLst/>
              <a:ahLst/>
              <a:cxnLst>
                <a:cxn ang="0">
                  <a:pos x="283" y="30"/>
                </a:cxn>
                <a:cxn ang="0">
                  <a:pos x="67" y="30"/>
                </a:cxn>
                <a:cxn ang="0">
                  <a:pos x="67" y="0"/>
                </a:cxn>
                <a:cxn ang="0">
                  <a:pos x="0" y="59"/>
                </a:cxn>
                <a:cxn ang="0">
                  <a:pos x="67" y="126"/>
                </a:cxn>
                <a:cxn ang="0">
                  <a:pos x="67" y="97"/>
                </a:cxn>
                <a:cxn ang="0">
                  <a:pos x="283" y="97"/>
                </a:cxn>
                <a:cxn ang="0">
                  <a:pos x="283" y="30"/>
                </a:cxn>
              </a:cxnLst>
              <a:rect l="0" t="0" r="r" b="b"/>
              <a:pathLst>
                <a:path w="283" h="126">
                  <a:moveTo>
                    <a:pt x="283" y="30"/>
                  </a:moveTo>
                  <a:lnTo>
                    <a:pt x="67" y="30"/>
                  </a:lnTo>
                  <a:lnTo>
                    <a:pt x="67" y="0"/>
                  </a:lnTo>
                  <a:lnTo>
                    <a:pt x="0" y="59"/>
                  </a:lnTo>
                  <a:lnTo>
                    <a:pt x="67" y="126"/>
                  </a:lnTo>
                  <a:lnTo>
                    <a:pt x="67" y="97"/>
                  </a:lnTo>
                  <a:lnTo>
                    <a:pt x="283" y="97"/>
                  </a:lnTo>
                  <a:lnTo>
                    <a:pt x="283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054476" y="1089026"/>
              <a:ext cx="449263" cy="200025"/>
            </a:xfrm>
            <a:custGeom>
              <a:avLst/>
              <a:gdLst/>
              <a:ahLst/>
              <a:cxnLst>
                <a:cxn ang="0">
                  <a:pos x="283" y="30"/>
                </a:cxn>
                <a:cxn ang="0">
                  <a:pos x="67" y="30"/>
                </a:cxn>
                <a:cxn ang="0">
                  <a:pos x="67" y="0"/>
                </a:cxn>
                <a:cxn ang="0">
                  <a:pos x="0" y="59"/>
                </a:cxn>
                <a:cxn ang="0">
                  <a:pos x="67" y="126"/>
                </a:cxn>
                <a:cxn ang="0">
                  <a:pos x="67" y="97"/>
                </a:cxn>
                <a:cxn ang="0">
                  <a:pos x="283" y="97"/>
                </a:cxn>
                <a:cxn ang="0">
                  <a:pos x="283" y="30"/>
                </a:cxn>
              </a:cxnLst>
              <a:rect l="0" t="0" r="r" b="b"/>
              <a:pathLst>
                <a:path w="283" h="126">
                  <a:moveTo>
                    <a:pt x="283" y="30"/>
                  </a:moveTo>
                  <a:lnTo>
                    <a:pt x="67" y="30"/>
                  </a:lnTo>
                  <a:lnTo>
                    <a:pt x="67" y="0"/>
                  </a:lnTo>
                  <a:lnTo>
                    <a:pt x="0" y="59"/>
                  </a:lnTo>
                  <a:lnTo>
                    <a:pt x="67" y="126"/>
                  </a:lnTo>
                  <a:lnTo>
                    <a:pt x="67" y="97"/>
                  </a:lnTo>
                  <a:lnTo>
                    <a:pt x="283" y="97"/>
                  </a:lnTo>
                  <a:lnTo>
                    <a:pt x="283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4219576" y="782638"/>
              <a:ext cx="355600" cy="354013"/>
            </a:xfrm>
            <a:custGeom>
              <a:avLst/>
              <a:gdLst/>
              <a:ahLst/>
              <a:cxnLst>
                <a:cxn ang="0">
                  <a:pos x="224" y="178"/>
                </a:cxn>
                <a:cxn ang="0">
                  <a:pos x="67" y="22"/>
                </a:cxn>
                <a:cxn ang="0">
                  <a:pos x="90" y="0"/>
                </a:cxn>
                <a:cxn ang="0">
                  <a:pos x="0" y="0"/>
                </a:cxn>
                <a:cxn ang="0">
                  <a:pos x="0" y="89"/>
                </a:cxn>
                <a:cxn ang="0">
                  <a:pos x="23" y="67"/>
                </a:cxn>
                <a:cxn ang="0">
                  <a:pos x="179" y="223"/>
                </a:cxn>
                <a:cxn ang="0">
                  <a:pos x="224" y="178"/>
                </a:cxn>
              </a:cxnLst>
              <a:rect l="0" t="0" r="r" b="b"/>
              <a:pathLst>
                <a:path w="224" h="223">
                  <a:moveTo>
                    <a:pt x="224" y="178"/>
                  </a:moveTo>
                  <a:lnTo>
                    <a:pt x="67" y="22"/>
                  </a:lnTo>
                  <a:lnTo>
                    <a:pt x="90" y="0"/>
                  </a:lnTo>
                  <a:lnTo>
                    <a:pt x="0" y="0"/>
                  </a:lnTo>
                  <a:lnTo>
                    <a:pt x="0" y="89"/>
                  </a:lnTo>
                  <a:lnTo>
                    <a:pt x="23" y="67"/>
                  </a:lnTo>
                  <a:lnTo>
                    <a:pt x="179" y="223"/>
                  </a:lnTo>
                  <a:lnTo>
                    <a:pt x="224" y="1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4219576" y="782638"/>
              <a:ext cx="355600" cy="354013"/>
            </a:xfrm>
            <a:custGeom>
              <a:avLst/>
              <a:gdLst/>
              <a:ahLst/>
              <a:cxnLst>
                <a:cxn ang="0">
                  <a:pos x="224" y="178"/>
                </a:cxn>
                <a:cxn ang="0">
                  <a:pos x="67" y="22"/>
                </a:cxn>
                <a:cxn ang="0">
                  <a:pos x="90" y="0"/>
                </a:cxn>
                <a:cxn ang="0">
                  <a:pos x="0" y="0"/>
                </a:cxn>
                <a:cxn ang="0">
                  <a:pos x="0" y="89"/>
                </a:cxn>
                <a:cxn ang="0">
                  <a:pos x="23" y="67"/>
                </a:cxn>
                <a:cxn ang="0">
                  <a:pos x="179" y="223"/>
                </a:cxn>
                <a:cxn ang="0">
                  <a:pos x="224" y="178"/>
                </a:cxn>
              </a:cxnLst>
              <a:rect l="0" t="0" r="r" b="b"/>
              <a:pathLst>
                <a:path w="224" h="223">
                  <a:moveTo>
                    <a:pt x="224" y="178"/>
                  </a:moveTo>
                  <a:lnTo>
                    <a:pt x="67" y="22"/>
                  </a:lnTo>
                  <a:lnTo>
                    <a:pt x="90" y="0"/>
                  </a:lnTo>
                  <a:lnTo>
                    <a:pt x="0" y="0"/>
                  </a:lnTo>
                  <a:lnTo>
                    <a:pt x="0" y="89"/>
                  </a:lnTo>
                  <a:lnTo>
                    <a:pt x="23" y="67"/>
                  </a:lnTo>
                  <a:lnTo>
                    <a:pt x="179" y="223"/>
                  </a:lnTo>
                  <a:lnTo>
                    <a:pt x="224" y="1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4527551" y="617538"/>
              <a:ext cx="200025" cy="447675"/>
            </a:xfrm>
            <a:custGeom>
              <a:avLst/>
              <a:gdLst/>
              <a:ahLst/>
              <a:cxnLst>
                <a:cxn ang="0">
                  <a:pos x="97" y="282"/>
                </a:cxn>
                <a:cxn ang="0">
                  <a:pos x="97" y="59"/>
                </a:cxn>
                <a:cxn ang="0">
                  <a:pos x="126" y="59"/>
                </a:cxn>
                <a:cxn ang="0">
                  <a:pos x="67" y="0"/>
                </a:cxn>
                <a:cxn ang="0">
                  <a:pos x="0" y="59"/>
                </a:cxn>
                <a:cxn ang="0">
                  <a:pos x="30" y="59"/>
                </a:cxn>
                <a:cxn ang="0">
                  <a:pos x="30" y="282"/>
                </a:cxn>
                <a:cxn ang="0">
                  <a:pos x="97" y="282"/>
                </a:cxn>
              </a:cxnLst>
              <a:rect l="0" t="0" r="r" b="b"/>
              <a:pathLst>
                <a:path w="126" h="282">
                  <a:moveTo>
                    <a:pt x="97" y="282"/>
                  </a:moveTo>
                  <a:lnTo>
                    <a:pt x="97" y="59"/>
                  </a:lnTo>
                  <a:lnTo>
                    <a:pt x="126" y="59"/>
                  </a:lnTo>
                  <a:lnTo>
                    <a:pt x="67" y="0"/>
                  </a:lnTo>
                  <a:lnTo>
                    <a:pt x="0" y="59"/>
                  </a:lnTo>
                  <a:lnTo>
                    <a:pt x="30" y="59"/>
                  </a:lnTo>
                  <a:lnTo>
                    <a:pt x="30" y="282"/>
                  </a:lnTo>
                  <a:lnTo>
                    <a:pt x="97" y="2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4527551" y="617538"/>
              <a:ext cx="200025" cy="447675"/>
            </a:xfrm>
            <a:custGeom>
              <a:avLst/>
              <a:gdLst/>
              <a:ahLst/>
              <a:cxnLst>
                <a:cxn ang="0">
                  <a:pos x="97" y="282"/>
                </a:cxn>
                <a:cxn ang="0">
                  <a:pos x="97" y="59"/>
                </a:cxn>
                <a:cxn ang="0">
                  <a:pos x="126" y="59"/>
                </a:cxn>
                <a:cxn ang="0">
                  <a:pos x="67" y="0"/>
                </a:cxn>
                <a:cxn ang="0">
                  <a:pos x="0" y="59"/>
                </a:cxn>
                <a:cxn ang="0">
                  <a:pos x="30" y="59"/>
                </a:cxn>
                <a:cxn ang="0">
                  <a:pos x="30" y="282"/>
                </a:cxn>
                <a:cxn ang="0">
                  <a:pos x="97" y="282"/>
                </a:cxn>
              </a:cxnLst>
              <a:rect l="0" t="0" r="r" b="b"/>
              <a:pathLst>
                <a:path w="126" h="282">
                  <a:moveTo>
                    <a:pt x="97" y="282"/>
                  </a:moveTo>
                  <a:lnTo>
                    <a:pt x="97" y="59"/>
                  </a:lnTo>
                  <a:lnTo>
                    <a:pt x="126" y="59"/>
                  </a:lnTo>
                  <a:lnTo>
                    <a:pt x="67" y="0"/>
                  </a:lnTo>
                  <a:lnTo>
                    <a:pt x="0" y="59"/>
                  </a:lnTo>
                  <a:lnTo>
                    <a:pt x="30" y="59"/>
                  </a:lnTo>
                  <a:lnTo>
                    <a:pt x="30" y="282"/>
                  </a:lnTo>
                  <a:lnTo>
                    <a:pt x="97" y="2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4681538" y="782638"/>
              <a:ext cx="354013" cy="354013"/>
            </a:xfrm>
            <a:custGeom>
              <a:avLst/>
              <a:gdLst/>
              <a:ahLst/>
              <a:cxnLst>
                <a:cxn ang="0">
                  <a:pos x="44" y="223"/>
                </a:cxn>
                <a:cxn ang="0">
                  <a:pos x="200" y="67"/>
                </a:cxn>
                <a:cxn ang="0">
                  <a:pos x="223" y="89"/>
                </a:cxn>
                <a:cxn ang="0">
                  <a:pos x="223" y="0"/>
                </a:cxn>
                <a:cxn ang="0">
                  <a:pos x="133" y="0"/>
                </a:cxn>
                <a:cxn ang="0">
                  <a:pos x="156" y="22"/>
                </a:cxn>
                <a:cxn ang="0">
                  <a:pos x="0" y="178"/>
                </a:cxn>
                <a:cxn ang="0">
                  <a:pos x="44" y="223"/>
                </a:cxn>
              </a:cxnLst>
              <a:rect l="0" t="0" r="r" b="b"/>
              <a:pathLst>
                <a:path w="223" h="223">
                  <a:moveTo>
                    <a:pt x="44" y="223"/>
                  </a:moveTo>
                  <a:lnTo>
                    <a:pt x="200" y="67"/>
                  </a:lnTo>
                  <a:lnTo>
                    <a:pt x="223" y="89"/>
                  </a:lnTo>
                  <a:lnTo>
                    <a:pt x="223" y="0"/>
                  </a:lnTo>
                  <a:lnTo>
                    <a:pt x="133" y="0"/>
                  </a:lnTo>
                  <a:lnTo>
                    <a:pt x="156" y="22"/>
                  </a:lnTo>
                  <a:lnTo>
                    <a:pt x="0" y="178"/>
                  </a:lnTo>
                  <a:lnTo>
                    <a:pt x="44" y="2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4681538" y="782638"/>
              <a:ext cx="354013" cy="354013"/>
            </a:xfrm>
            <a:custGeom>
              <a:avLst/>
              <a:gdLst/>
              <a:ahLst/>
              <a:cxnLst>
                <a:cxn ang="0">
                  <a:pos x="44" y="223"/>
                </a:cxn>
                <a:cxn ang="0">
                  <a:pos x="200" y="67"/>
                </a:cxn>
                <a:cxn ang="0">
                  <a:pos x="223" y="89"/>
                </a:cxn>
                <a:cxn ang="0">
                  <a:pos x="223" y="0"/>
                </a:cxn>
                <a:cxn ang="0">
                  <a:pos x="133" y="0"/>
                </a:cxn>
                <a:cxn ang="0">
                  <a:pos x="156" y="22"/>
                </a:cxn>
                <a:cxn ang="0">
                  <a:pos x="0" y="178"/>
                </a:cxn>
                <a:cxn ang="0">
                  <a:pos x="44" y="223"/>
                </a:cxn>
              </a:cxnLst>
              <a:rect l="0" t="0" r="r" b="b"/>
              <a:pathLst>
                <a:path w="223" h="223">
                  <a:moveTo>
                    <a:pt x="44" y="223"/>
                  </a:moveTo>
                  <a:lnTo>
                    <a:pt x="200" y="67"/>
                  </a:lnTo>
                  <a:lnTo>
                    <a:pt x="223" y="89"/>
                  </a:lnTo>
                  <a:lnTo>
                    <a:pt x="223" y="0"/>
                  </a:lnTo>
                  <a:lnTo>
                    <a:pt x="133" y="0"/>
                  </a:lnTo>
                  <a:lnTo>
                    <a:pt x="156" y="22"/>
                  </a:lnTo>
                  <a:lnTo>
                    <a:pt x="0" y="178"/>
                  </a:lnTo>
                  <a:lnTo>
                    <a:pt x="44" y="2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4751388" y="1089026"/>
              <a:ext cx="449263" cy="200025"/>
            </a:xfrm>
            <a:custGeom>
              <a:avLst/>
              <a:gdLst/>
              <a:ahLst/>
              <a:cxnLst>
                <a:cxn ang="0">
                  <a:pos x="0" y="97"/>
                </a:cxn>
                <a:cxn ang="0">
                  <a:pos x="223" y="97"/>
                </a:cxn>
                <a:cxn ang="0">
                  <a:pos x="223" y="126"/>
                </a:cxn>
                <a:cxn ang="0">
                  <a:pos x="283" y="59"/>
                </a:cxn>
                <a:cxn ang="0">
                  <a:pos x="223" y="0"/>
                </a:cxn>
                <a:cxn ang="0">
                  <a:pos x="223" y="30"/>
                </a:cxn>
                <a:cxn ang="0">
                  <a:pos x="0" y="30"/>
                </a:cxn>
                <a:cxn ang="0">
                  <a:pos x="0" y="97"/>
                </a:cxn>
              </a:cxnLst>
              <a:rect l="0" t="0" r="r" b="b"/>
              <a:pathLst>
                <a:path w="283" h="126">
                  <a:moveTo>
                    <a:pt x="0" y="97"/>
                  </a:moveTo>
                  <a:lnTo>
                    <a:pt x="223" y="97"/>
                  </a:lnTo>
                  <a:lnTo>
                    <a:pt x="223" y="126"/>
                  </a:lnTo>
                  <a:lnTo>
                    <a:pt x="283" y="59"/>
                  </a:lnTo>
                  <a:lnTo>
                    <a:pt x="223" y="0"/>
                  </a:lnTo>
                  <a:lnTo>
                    <a:pt x="223" y="30"/>
                  </a:lnTo>
                  <a:lnTo>
                    <a:pt x="0" y="30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4751388" y="1089026"/>
              <a:ext cx="449263" cy="200025"/>
            </a:xfrm>
            <a:custGeom>
              <a:avLst/>
              <a:gdLst/>
              <a:ahLst/>
              <a:cxnLst>
                <a:cxn ang="0">
                  <a:pos x="0" y="97"/>
                </a:cxn>
                <a:cxn ang="0">
                  <a:pos x="223" y="97"/>
                </a:cxn>
                <a:cxn ang="0">
                  <a:pos x="223" y="126"/>
                </a:cxn>
                <a:cxn ang="0">
                  <a:pos x="283" y="59"/>
                </a:cxn>
                <a:cxn ang="0">
                  <a:pos x="223" y="0"/>
                </a:cxn>
                <a:cxn ang="0">
                  <a:pos x="223" y="30"/>
                </a:cxn>
                <a:cxn ang="0">
                  <a:pos x="0" y="30"/>
                </a:cxn>
                <a:cxn ang="0">
                  <a:pos x="0" y="97"/>
                </a:cxn>
              </a:cxnLst>
              <a:rect l="0" t="0" r="r" b="b"/>
              <a:pathLst>
                <a:path w="283" h="126">
                  <a:moveTo>
                    <a:pt x="0" y="97"/>
                  </a:moveTo>
                  <a:lnTo>
                    <a:pt x="223" y="97"/>
                  </a:lnTo>
                  <a:lnTo>
                    <a:pt x="223" y="126"/>
                  </a:lnTo>
                  <a:lnTo>
                    <a:pt x="283" y="59"/>
                  </a:lnTo>
                  <a:lnTo>
                    <a:pt x="223" y="0"/>
                  </a:lnTo>
                  <a:lnTo>
                    <a:pt x="223" y="30"/>
                  </a:lnTo>
                  <a:lnTo>
                    <a:pt x="0" y="30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4681538" y="1243013"/>
              <a:ext cx="354013" cy="3540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56" y="200"/>
                </a:cxn>
                <a:cxn ang="0">
                  <a:pos x="133" y="223"/>
                </a:cxn>
                <a:cxn ang="0">
                  <a:pos x="223" y="215"/>
                </a:cxn>
                <a:cxn ang="0">
                  <a:pos x="223" y="133"/>
                </a:cxn>
                <a:cxn ang="0">
                  <a:pos x="200" y="156"/>
                </a:cxn>
                <a:cxn ang="0">
                  <a:pos x="44" y="0"/>
                </a:cxn>
                <a:cxn ang="0">
                  <a:pos x="0" y="44"/>
                </a:cxn>
              </a:cxnLst>
              <a:rect l="0" t="0" r="r" b="b"/>
              <a:pathLst>
                <a:path w="223" h="223">
                  <a:moveTo>
                    <a:pt x="0" y="44"/>
                  </a:moveTo>
                  <a:lnTo>
                    <a:pt x="156" y="200"/>
                  </a:lnTo>
                  <a:lnTo>
                    <a:pt x="133" y="223"/>
                  </a:lnTo>
                  <a:lnTo>
                    <a:pt x="223" y="215"/>
                  </a:lnTo>
                  <a:lnTo>
                    <a:pt x="223" y="133"/>
                  </a:lnTo>
                  <a:lnTo>
                    <a:pt x="200" y="156"/>
                  </a:lnTo>
                  <a:lnTo>
                    <a:pt x="44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4681538" y="1243013"/>
              <a:ext cx="354013" cy="3540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56" y="200"/>
                </a:cxn>
                <a:cxn ang="0">
                  <a:pos x="133" y="223"/>
                </a:cxn>
                <a:cxn ang="0">
                  <a:pos x="223" y="215"/>
                </a:cxn>
                <a:cxn ang="0">
                  <a:pos x="223" y="133"/>
                </a:cxn>
                <a:cxn ang="0">
                  <a:pos x="200" y="156"/>
                </a:cxn>
                <a:cxn ang="0">
                  <a:pos x="44" y="0"/>
                </a:cxn>
                <a:cxn ang="0">
                  <a:pos x="0" y="44"/>
                </a:cxn>
              </a:cxnLst>
              <a:rect l="0" t="0" r="r" b="b"/>
              <a:pathLst>
                <a:path w="223" h="223">
                  <a:moveTo>
                    <a:pt x="0" y="44"/>
                  </a:moveTo>
                  <a:lnTo>
                    <a:pt x="156" y="200"/>
                  </a:lnTo>
                  <a:lnTo>
                    <a:pt x="133" y="223"/>
                  </a:lnTo>
                  <a:lnTo>
                    <a:pt x="223" y="215"/>
                  </a:lnTo>
                  <a:lnTo>
                    <a:pt x="223" y="133"/>
                  </a:lnTo>
                  <a:lnTo>
                    <a:pt x="200" y="156"/>
                  </a:lnTo>
                  <a:lnTo>
                    <a:pt x="44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4527551" y="1312863"/>
              <a:ext cx="200025" cy="44926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223"/>
                </a:cxn>
                <a:cxn ang="0">
                  <a:pos x="0" y="223"/>
                </a:cxn>
                <a:cxn ang="0">
                  <a:pos x="67" y="283"/>
                </a:cxn>
                <a:cxn ang="0">
                  <a:pos x="126" y="223"/>
                </a:cxn>
                <a:cxn ang="0">
                  <a:pos x="97" y="223"/>
                </a:cxn>
                <a:cxn ang="0">
                  <a:pos x="97" y="0"/>
                </a:cxn>
                <a:cxn ang="0">
                  <a:pos x="30" y="0"/>
                </a:cxn>
              </a:cxnLst>
              <a:rect l="0" t="0" r="r" b="b"/>
              <a:pathLst>
                <a:path w="126" h="283">
                  <a:moveTo>
                    <a:pt x="30" y="0"/>
                  </a:moveTo>
                  <a:lnTo>
                    <a:pt x="30" y="223"/>
                  </a:lnTo>
                  <a:lnTo>
                    <a:pt x="0" y="223"/>
                  </a:lnTo>
                  <a:lnTo>
                    <a:pt x="67" y="283"/>
                  </a:lnTo>
                  <a:lnTo>
                    <a:pt x="126" y="223"/>
                  </a:lnTo>
                  <a:lnTo>
                    <a:pt x="97" y="223"/>
                  </a:lnTo>
                  <a:lnTo>
                    <a:pt x="97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4527551" y="1312863"/>
              <a:ext cx="200025" cy="44926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223"/>
                </a:cxn>
                <a:cxn ang="0">
                  <a:pos x="0" y="223"/>
                </a:cxn>
                <a:cxn ang="0">
                  <a:pos x="67" y="283"/>
                </a:cxn>
                <a:cxn ang="0">
                  <a:pos x="126" y="223"/>
                </a:cxn>
                <a:cxn ang="0">
                  <a:pos x="97" y="223"/>
                </a:cxn>
                <a:cxn ang="0">
                  <a:pos x="97" y="0"/>
                </a:cxn>
                <a:cxn ang="0">
                  <a:pos x="30" y="0"/>
                </a:cxn>
              </a:cxnLst>
              <a:rect l="0" t="0" r="r" b="b"/>
              <a:pathLst>
                <a:path w="126" h="283">
                  <a:moveTo>
                    <a:pt x="30" y="0"/>
                  </a:moveTo>
                  <a:lnTo>
                    <a:pt x="30" y="223"/>
                  </a:lnTo>
                  <a:lnTo>
                    <a:pt x="0" y="223"/>
                  </a:lnTo>
                  <a:lnTo>
                    <a:pt x="67" y="283"/>
                  </a:lnTo>
                  <a:lnTo>
                    <a:pt x="126" y="223"/>
                  </a:lnTo>
                  <a:lnTo>
                    <a:pt x="97" y="223"/>
                  </a:lnTo>
                  <a:lnTo>
                    <a:pt x="97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4219576" y="1243013"/>
              <a:ext cx="355600" cy="354013"/>
            </a:xfrm>
            <a:custGeom>
              <a:avLst/>
              <a:gdLst/>
              <a:ahLst/>
              <a:cxnLst>
                <a:cxn ang="0">
                  <a:pos x="179" y="0"/>
                </a:cxn>
                <a:cxn ang="0">
                  <a:pos x="23" y="156"/>
                </a:cxn>
                <a:cxn ang="0">
                  <a:pos x="0" y="133"/>
                </a:cxn>
                <a:cxn ang="0">
                  <a:pos x="0" y="223"/>
                </a:cxn>
                <a:cxn ang="0">
                  <a:pos x="90" y="223"/>
                </a:cxn>
                <a:cxn ang="0">
                  <a:pos x="67" y="200"/>
                </a:cxn>
                <a:cxn ang="0">
                  <a:pos x="224" y="44"/>
                </a:cxn>
                <a:cxn ang="0">
                  <a:pos x="179" y="0"/>
                </a:cxn>
              </a:cxnLst>
              <a:rect l="0" t="0" r="r" b="b"/>
              <a:pathLst>
                <a:path w="224" h="223">
                  <a:moveTo>
                    <a:pt x="179" y="0"/>
                  </a:moveTo>
                  <a:lnTo>
                    <a:pt x="23" y="156"/>
                  </a:lnTo>
                  <a:lnTo>
                    <a:pt x="0" y="133"/>
                  </a:lnTo>
                  <a:lnTo>
                    <a:pt x="0" y="223"/>
                  </a:lnTo>
                  <a:lnTo>
                    <a:pt x="90" y="223"/>
                  </a:lnTo>
                  <a:lnTo>
                    <a:pt x="67" y="200"/>
                  </a:lnTo>
                  <a:lnTo>
                    <a:pt x="224" y="4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4219576" y="1243013"/>
              <a:ext cx="355600" cy="354013"/>
            </a:xfrm>
            <a:custGeom>
              <a:avLst/>
              <a:gdLst/>
              <a:ahLst/>
              <a:cxnLst>
                <a:cxn ang="0">
                  <a:pos x="179" y="0"/>
                </a:cxn>
                <a:cxn ang="0">
                  <a:pos x="23" y="156"/>
                </a:cxn>
                <a:cxn ang="0">
                  <a:pos x="0" y="133"/>
                </a:cxn>
                <a:cxn ang="0">
                  <a:pos x="0" y="223"/>
                </a:cxn>
                <a:cxn ang="0">
                  <a:pos x="90" y="223"/>
                </a:cxn>
                <a:cxn ang="0">
                  <a:pos x="67" y="200"/>
                </a:cxn>
                <a:cxn ang="0">
                  <a:pos x="224" y="44"/>
                </a:cxn>
                <a:cxn ang="0">
                  <a:pos x="179" y="0"/>
                </a:cxn>
              </a:cxnLst>
              <a:rect l="0" t="0" r="r" b="b"/>
              <a:pathLst>
                <a:path w="224" h="223">
                  <a:moveTo>
                    <a:pt x="179" y="0"/>
                  </a:moveTo>
                  <a:lnTo>
                    <a:pt x="23" y="156"/>
                  </a:lnTo>
                  <a:lnTo>
                    <a:pt x="0" y="133"/>
                  </a:lnTo>
                  <a:lnTo>
                    <a:pt x="0" y="223"/>
                  </a:lnTo>
                  <a:lnTo>
                    <a:pt x="90" y="223"/>
                  </a:lnTo>
                  <a:lnTo>
                    <a:pt x="67" y="200"/>
                  </a:lnTo>
                  <a:lnTo>
                    <a:pt x="224" y="4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4067176" y="1100138"/>
              <a:ext cx="447675" cy="201613"/>
            </a:xfrm>
            <a:custGeom>
              <a:avLst/>
              <a:gdLst/>
              <a:ahLst/>
              <a:cxnLst>
                <a:cxn ang="0">
                  <a:pos x="282" y="30"/>
                </a:cxn>
                <a:cxn ang="0">
                  <a:pos x="67" y="30"/>
                </a:cxn>
                <a:cxn ang="0">
                  <a:pos x="67" y="0"/>
                </a:cxn>
                <a:cxn ang="0">
                  <a:pos x="0" y="60"/>
                </a:cxn>
                <a:cxn ang="0">
                  <a:pos x="67" y="127"/>
                </a:cxn>
                <a:cxn ang="0">
                  <a:pos x="67" y="97"/>
                </a:cxn>
                <a:cxn ang="0">
                  <a:pos x="282" y="97"/>
                </a:cxn>
                <a:cxn ang="0">
                  <a:pos x="282" y="30"/>
                </a:cxn>
              </a:cxnLst>
              <a:rect l="0" t="0" r="r" b="b"/>
              <a:pathLst>
                <a:path w="282" h="127">
                  <a:moveTo>
                    <a:pt x="282" y="30"/>
                  </a:moveTo>
                  <a:lnTo>
                    <a:pt x="67" y="30"/>
                  </a:lnTo>
                  <a:lnTo>
                    <a:pt x="67" y="0"/>
                  </a:lnTo>
                  <a:lnTo>
                    <a:pt x="0" y="60"/>
                  </a:lnTo>
                  <a:lnTo>
                    <a:pt x="67" y="127"/>
                  </a:lnTo>
                  <a:lnTo>
                    <a:pt x="67" y="97"/>
                  </a:lnTo>
                  <a:lnTo>
                    <a:pt x="282" y="97"/>
                  </a:lnTo>
                  <a:lnTo>
                    <a:pt x="282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4067176" y="1100138"/>
              <a:ext cx="447675" cy="201613"/>
            </a:xfrm>
            <a:custGeom>
              <a:avLst/>
              <a:gdLst/>
              <a:ahLst/>
              <a:cxnLst>
                <a:cxn ang="0">
                  <a:pos x="282" y="30"/>
                </a:cxn>
                <a:cxn ang="0">
                  <a:pos x="67" y="30"/>
                </a:cxn>
                <a:cxn ang="0">
                  <a:pos x="67" y="0"/>
                </a:cxn>
                <a:cxn ang="0">
                  <a:pos x="0" y="60"/>
                </a:cxn>
                <a:cxn ang="0">
                  <a:pos x="67" y="127"/>
                </a:cxn>
                <a:cxn ang="0">
                  <a:pos x="67" y="97"/>
                </a:cxn>
                <a:cxn ang="0">
                  <a:pos x="282" y="97"/>
                </a:cxn>
                <a:cxn ang="0">
                  <a:pos x="282" y="30"/>
                </a:cxn>
              </a:cxnLst>
              <a:rect l="0" t="0" r="r" b="b"/>
              <a:pathLst>
                <a:path w="282" h="127">
                  <a:moveTo>
                    <a:pt x="282" y="30"/>
                  </a:moveTo>
                  <a:lnTo>
                    <a:pt x="67" y="30"/>
                  </a:lnTo>
                  <a:lnTo>
                    <a:pt x="67" y="0"/>
                  </a:lnTo>
                  <a:lnTo>
                    <a:pt x="0" y="60"/>
                  </a:lnTo>
                  <a:lnTo>
                    <a:pt x="67" y="127"/>
                  </a:lnTo>
                  <a:lnTo>
                    <a:pt x="67" y="97"/>
                  </a:lnTo>
                  <a:lnTo>
                    <a:pt x="282" y="97"/>
                  </a:lnTo>
                  <a:lnTo>
                    <a:pt x="282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4232276" y="793751"/>
              <a:ext cx="354013" cy="354013"/>
            </a:xfrm>
            <a:custGeom>
              <a:avLst/>
              <a:gdLst/>
              <a:ahLst/>
              <a:cxnLst>
                <a:cxn ang="0">
                  <a:pos x="223" y="179"/>
                </a:cxn>
                <a:cxn ang="0">
                  <a:pos x="67" y="23"/>
                </a:cxn>
                <a:cxn ang="0">
                  <a:pos x="89" y="0"/>
                </a:cxn>
                <a:cxn ang="0">
                  <a:pos x="0" y="0"/>
                </a:cxn>
                <a:cxn ang="0">
                  <a:pos x="0" y="89"/>
                </a:cxn>
                <a:cxn ang="0">
                  <a:pos x="22" y="67"/>
                </a:cxn>
                <a:cxn ang="0">
                  <a:pos x="178" y="223"/>
                </a:cxn>
                <a:cxn ang="0">
                  <a:pos x="223" y="179"/>
                </a:cxn>
              </a:cxnLst>
              <a:rect l="0" t="0" r="r" b="b"/>
              <a:pathLst>
                <a:path w="223" h="223">
                  <a:moveTo>
                    <a:pt x="223" y="179"/>
                  </a:moveTo>
                  <a:lnTo>
                    <a:pt x="67" y="23"/>
                  </a:lnTo>
                  <a:lnTo>
                    <a:pt x="89" y="0"/>
                  </a:lnTo>
                  <a:lnTo>
                    <a:pt x="0" y="0"/>
                  </a:lnTo>
                  <a:lnTo>
                    <a:pt x="0" y="89"/>
                  </a:lnTo>
                  <a:lnTo>
                    <a:pt x="22" y="67"/>
                  </a:lnTo>
                  <a:lnTo>
                    <a:pt x="178" y="223"/>
                  </a:lnTo>
                  <a:lnTo>
                    <a:pt x="223" y="17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4232276" y="793751"/>
              <a:ext cx="354013" cy="354013"/>
            </a:xfrm>
            <a:custGeom>
              <a:avLst/>
              <a:gdLst/>
              <a:ahLst/>
              <a:cxnLst>
                <a:cxn ang="0">
                  <a:pos x="223" y="179"/>
                </a:cxn>
                <a:cxn ang="0">
                  <a:pos x="67" y="23"/>
                </a:cxn>
                <a:cxn ang="0">
                  <a:pos x="89" y="0"/>
                </a:cxn>
                <a:cxn ang="0">
                  <a:pos x="0" y="0"/>
                </a:cxn>
                <a:cxn ang="0">
                  <a:pos x="0" y="89"/>
                </a:cxn>
                <a:cxn ang="0">
                  <a:pos x="22" y="67"/>
                </a:cxn>
                <a:cxn ang="0">
                  <a:pos x="178" y="223"/>
                </a:cxn>
                <a:cxn ang="0">
                  <a:pos x="223" y="179"/>
                </a:cxn>
              </a:cxnLst>
              <a:rect l="0" t="0" r="r" b="b"/>
              <a:pathLst>
                <a:path w="223" h="223">
                  <a:moveTo>
                    <a:pt x="223" y="179"/>
                  </a:moveTo>
                  <a:lnTo>
                    <a:pt x="67" y="23"/>
                  </a:lnTo>
                  <a:lnTo>
                    <a:pt x="89" y="0"/>
                  </a:lnTo>
                  <a:lnTo>
                    <a:pt x="0" y="0"/>
                  </a:lnTo>
                  <a:lnTo>
                    <a:pt x="0" y="89"/>
                  </a:lnTo>
                  <a:lnTo>
                    <a:pt x="22" y="67"/>
                  </a:lnTo>
                  <a:lnTo>
                    <a:pt x="178" y="223"/>
                  </a:lnTo>
                  <a:lnTo>
                    <a:pt x="223" y="17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auto">
            <a:xfrm>
              <a:off x="4538663" y="628651"/>
              <a:ext cx="201613" cy="449263"/>
            </a:xfrm>
            <a:custGeom>
              <a:avLst/>
              <a:gdLst/>
              <a:ahLst/>
              <a:cxnLst>
                <a:cxn ang="0">
                  <a:pos x="97" y="283"/>
                </a:cxn>
                <a:cxn ang="0">
                  <a:pos x="97" y="60"/>
                </a:cxn>
                <a:cxn ang="0">
                  <a:pos x="127" y="60"/>
                </a:cxn>
                <a:cxn ang="0">
                  <a:pos x="67" y="0"/>
                </a:cxn>
                <a:cxn ang="0">
                  <a:pos x="0" y="60"/>
                </a:cxn>
                <a:cxn ang="0">
                  <a:pos x="30" y="60"/>
                </a:cxn>
                <a:cxn ang="0">
                  <a:pos x="30" y="283"/>
                </a:cxn>
                <a:cxn ang="0">
                  <a:pos x="97" y="283"/>
                </a:cxn>
              </a:cxnLst>
              <a:rect l="0" t="0" r="r" b="b"/>
              <a:pathLst>
                <a:path w="127" h="283">
                  <a:moveTo>
                    <a:pt x="97" y="283"/>
                  </a:moveTo>
                  <a:lnTo>
                    <a:pt x="97" y="60"/>
                  </a:lnTo>
                  <a:lnTo>
                    <a:pt x="127" y="60"/>
                  </a:lnTo>
                  <a:lnTo>
                    <a:pt x="67" y="0"/>
                  </a:lnTo>
                  <a:lnTo>
                    <a:pt x="0" y="60"/>
                  </a:lnTo>
                  <a:lnTo>
                    <a:pt x="30" y="60"/>
                  </a:lnTo>
                  <a:lnTo>
                    <a:pt x="30" y="283"/>
                  </a:lnTo>
                  <a:lnTo>
                    <a:pt x="97" y="28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>
              <a:off x="4538663" y="628651"/>
              <a:ext cx="201613" cy="449263"/>
            </a:xfrm>
            <a:custGeom>
              <a:avLst/>
              <a:gdLst/>
              <a:ahLst/>
              <a:cxnLst>
                <a:cxn ang="0">
                  <a:pos x="97" y="283"/>
                </a:cxn>
                <a:cxn ang="0">
                  <a:pos x="97" y="60"/>
                </a:cxn>
                <a:cxn ang="0">
                  <a:pos x="127" y="60"/>
                </a:cxn>
                <a:cxn ang="0">
                  <a:pos x="67" y="0"/>
                </a:cxn>
                <a:cxn ang="0">
                  <a:pos x="0" y="60"/>
                </a:cxn>
                <a:cxn ang="0">
                  <a:pos x="30" y="60"/>
                </a:cxn>
                <a:cxn ang="0">
                  <a:pos x="30" y="283"/>
                </a:cxn>
                <a:cxn ang="0">
                  <a:pos x="97" y="283"/>
                </a:cxn>
              </a:cxnLst>
              <a:rect l="0" t="0" r="r" b="b"/>
              <a:pathLst>
                <a:path w="127" h="283">
                  <a:moveTo>
                    <a:pt x="97" y="283"/>
                  </a:moveTo>
                  <a:lnTo>
                    <a:pt x="97" y="60"/>
                  </a:lnTo>
                  <a:lnTo>
                    <a:pt x="127" y="60"/>
                  </a:lnTo>
                  <a:lnTo>
                    <a:pt x="67" y="0"/>
                  </a:lnTo>
                  <a:lnTo>
                    <a:pt x="0" y="60"/>
                  </a:lnTo>
                  <a:lnTo>
                    <a:pt x="30" y="60"/>
                  </a:lnTo>
                  <a:lnTo>
                    <a:pt x="30" y="283"/>
                  </a:lnTo>
                  <a:lnTo>
                    <a:pt x="97" y="28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>
              <a:off x="4692651" y="793751"/>
              <a:ext cx="354013" cy="354013"/>
            </a:xfrm>
            <a:custGeom>
              <a:avLst/>
              <a:gdLst/>
              <a:ahLst/>
              <a:cxnLst>
                <a:cxn ang="0">
                  <a:pos x="45" y="223"/>
                </a:cxn>
                <a:cxn ang="0">
                  <a:pos x="201" y="67"/>
                </a:cxn>
                <a:cxn ang="0">
                  <a:pos x="223" y="89"/>
                </a:cxn>
                <a:cxn ang="0">
                  <a:pos x="223" y="0"/>
                </a:cxn>
                <a:cxn ang="0">
                  <a:pos x="134" y="0"/>
                </a:cxn>
                <a:cxn ang="0">
                  <a:pos x="156" y="23"/>
                </a:cxn>
                <a:cxn ang="0">
                  <a:pos x="0" y="179"/>
                </a:cxn>
                <a:cxn ang="0">
                  <a:pos x="45" y="223"/>
                </a:cxn>
              </a:cxnLst>
              <a:rect l="0" t="0" r="r" b="b"/>
              <a:pathLst>
                <a:path w="223" h="223">
                  <a:moveTo>
                    <a:pt x="45" y="223"/>
                  </a:moveTo>
                  <a:lnTo>
                    <a:pt x="201" y="67"/>
                  </a:lnTo>
                  <a:lnTo>
                    <a:pt x="223" y="89"/>
                  </a:lnTo>
                  <a:lnTo>
                    <a:pt x="223" y="0"/>
                  </a:lnTo>
                  <a:lnTo>
                    <a:pt x="134" y="0"/>
                  </a:lnTo>
                  <a:lnTo>
                    <a:pt x="156" y="23"/>
                  </a:lnTo>
                  <a:lnTo>
                    <a:pt x="0" y="179"/>
                  </a:lnTo>
                  <a:lnTo>
                    <a:pt x="45" y="22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>
              <a:off x="4692651" y="793751"/>
              <a:ext cx="354013" cy="354013"/>
            </a:xfrm>
            <a:custGeom>
              <a:avLst/>
              <a:gdLst/>
              <a:ahLst/>
              <a:cxnLst>
                <a:cxn ang="0">
                  <a:pos x="45" y="223"/>
                </a:cxn>
                <a:cxn ang="0">
                  <a:pos x="201" y="67"/>
                </a:cxn>
                <a:cxn ang="0">
                  <a:pos x="223" y="89"/>
                </a:cxn>
                <a:cxn ang="0">
                  <a:pos x="223" y="0"/>
                </a:cxn>
                <a:cxn ang="0">
                  <a:pos x="134" y="0"/>
                </a:cxn>
                <a:cxn ang="0">
                  <a:pos x="156" y="23"/>
                </a:cxn>
                <a:cxn ang="0">
                  <a:pos x="0" y="179"/>
                </a:cxn>
                <a:cxn ang="0">
                  <a:pos x="45" y="223"/>
                </a:cxn>
              </a:cxnLst>
              <a:rect l="0" t="0" r="r" b="b"/>
              <a:pathLst>
                <a:path w="223" h="223">
                  <a:moveTo>
                    <a:pt x="45" y="223"/>
                  </a:moveTo>
                  <a:lnTo>
                    <a:pt x="201" y="67"/>
                  </a:lnTo>
                  <a:lnTo>
                    <a:pt x="223" y="89"/>
                  </a:lnTo>
                  <a:lnTo>
                    <a:pt x="223" y="0"/>
                  </a:lnTo>
                  <a:lnTo>
                    <a:pt x="134" y="0"/>
                  </a:lnTo>
                  <a:lnTo>
                    <a:pt x="156" y="23"/>
                  </a:lnTo>
                  <a:lnTo>
                    <a:pt x="0" y="179"/>
                  </a:lnTo>
                  <a:lnTo>
                    <a:pt x="45" y="22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4764088" y="1100138"/>
              <a:ext cx="447675" cy="201613"/>
            </a:xfrm>
            <a:custGeom>
              <a:avLst/>
              <a:gdLst/>
              <a:ahLst/>
              <a:cxnLst>
                <a:cxn ang="0">
                  <a:pos x="0" y="97"/>
                </a:cxn>
                <a:cxn ang="0">
                  <a:pos x="223" y="97"/>
                </a:cxn>
                <a:cxn ang="0">
                  <a:pos x="223" y="127"/>
                </a:cxn>
                <a:cxn ang="0">
                  <a:pos x="282" y="60"/>
                </a:cxn>
                <a:cxn ang="0">
                  <a:pos x="223" y="0"/>
                </a:cxn>
                <a:cxn ang="0">
                  <a:pos x="223" y="30"/>
                </a:cxn>
                <a:cxn ang="0">
                  <a:pos x="0" y="30"/>
                </a:cxn>
                <a:cxn ang="0">
                  <a:pos x="0" y="97"/>
                </a:cxn>
              </a:cxnLst>
              <a:rect l="0" t="0" r="r" b="b"/>
              <a:pathLst>
                <a:path w="282" h="127">
                  <a:moveTo>
                    <a:pt x="0" y="97"/>
                  </a:moveTo>
                  <a:lnTo>
                    <a:pt x="223" y="97"/>
                  </a:lnTo>
                  <a:lnTo>
                    <a:pt x="223" y="127"/>
                  </a:lnTo>
                  <a:lnTo>
                    <a:pt x="282" y="60"/>
                  </a:lnTo>
                  <a:lnTo>
                    <a:pt x="223" y="0"/>
                  </a:lnTo>
                  <a:lnTo>
                    <a:pt x="223" y="30"/>
                  </a:lnTo>
                  <a:lnTo>
                    <a:pt x="0" y="30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4764088" y="1100138"/>
              <a:ext cx="447675" cy="201613"/>
            </a:xfrm>
            <a:custGeom>
              <a:avLst/>
              <a:gdLst/>
              <a:ahLst/>
              <a:cxnLst>
                <a:cxn ang="0">
                  <a:pos x="0" y="97"/>
                </a:cxn>
                <a:cxn ang="0">
                  <a:pos x="223" y="97"/>
                </a:cxn>
                <a:cxn ang="0">
                  <a:pos x="223" y="127"/>
                </a:cxn>
                <a:cxn ang="0">
                  <a:pos x="282" y="60"/>
                </a:cxn>
                <a:cxn ang="0">
                  <a:pos x="223" y="0"/>
                </a:cxn>
                <a:cxn ang="0">
                  <a:pos x="223" y="30"/>
                </a:cxn>
                <a:cxn ang="0">
                  <a:pos x="0" y="30"/>
                </a:cxn>
                <a:cxn ang="0">
                  <a:pos x="0" y="97"/>
                </a:cxn>
              </a:cxnLst>
              <a:rect l="0" t="0" r="r" b="b"/>
              <a:pathLst>
                <a:path w="282" h="127">
                  <a:moveTo>
                    <a:pt x="0" y="97"/>
                  </a:moveTo>
                  <a:lnTo>
                    <a:pt x="223" y="97"/>
                  </a:lnTo>
                  <a:lnTo>
                    <a:pt x="223" y="127"/>
                  </a:lnTo>
                  <a:lnTo>
                    <a:pt x="282" y="60"/>
                  </a:lnTo>
                  <a:lnTo>
                    <a:pt x="223" y="0"/>
                  </a:lnTo>
                  <a:lnTo>
                    <a:pt x="223" y="30"/>
                  </a:lnTo>
                  <a:lnTo>
                    <a:pt x="0" y="30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auto">
            <a:xfrm>
              <a:off x="4692651" y="1254126"/>
              <a:ext cx="354013" cy="354013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156" y="201"/>
                </a:cxn>
                <a:cxn ang="0">
                  <a:pos x="134" y="223"/>
                </a:cxn>
                <a:cxn ang="0">
                  <a:pos x="223" y="216"/>
                </a:cxn>
                <a:cxn ang="0">
                  <a:pos x="223" y="134"/>
                </a:cxn>
                <a:cxn ang="0">
                  <a:pos x="201" y="156"/>
                </a:cxn>
                <a:cxn ang="0">
                  <a:pos x="45" y="0"/>
                </a:cxn>
                <a:cxn ang="0">
                  <a:pos x="0" y="45"/>
                </a:cxn>
              </a:cxnLst>
              <a:rect l="0" t="0" r="r" b="b"/>
              <a:pathLst>
                <a:path w="223" h="223">
                  <a:moveTo>
                    <a:pt x="0" y="45"/>
                  </a:moveTo>
                  <a:lnTo>
                    <a:pt x="156" y="201"/>
                  </a:lnTo>
                  <a:lnTo>
                    <a:pt x="134" y="223"/>
                  </a:lnTo>
                  <a:lnTo>
                    <a:pt x="223" y="216"/>
                  </a:lnTo>
                  <a:lnTo>
                    <a:pt x="223" y="134"/>
                  </a:lnTo>
                  <a:lnTo>
                    <a:pt x="201" y="156"/>
                  </a:lnTo>
                  <a:lnTo>
                    <a:pt x="45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4692651" y="1254126"/>
              <a:ext cx="354013" cy="354013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156" y="201"/>
                </a:cxn>
                <a:cxn ang="0">
                  <a:pos x="134" y="223"/>
                </a:cxn>
                <a:cxn ang="0">
                  <a:pos x="223" y="216"/>
                </a:cxn>
                <a:cxn ang="0">
                  <a:pos x="223" y="134"/>
                </a:cxn>
                <a:cxn ang="0">
                  <a:pos x="201" y="156"/>
                </a:cxn>
                <a:cxn ang="0">
                  <a:pos x="45" y="0"/>
                </a:cxn>
                <a:cxn ang="0">
                  <a:pos x="0" y="45"/>
                </a:cxn>
              </a:cxnLst>
              <a:rect l="0" t="0" r="r" b="b"/>
              <a:pathLst>
                <a:path w="223" h="223">
                  <a:moveTo>
                    <a:pt x="0" y="45"/>
                  </a:moveTo>
                  <a:lnTo>
                    <a:pt x="156" y="201"/>
                  </a:lnTo>
                  <a:lnTo>
                    <a:pt x="134" y="223"/>
                  </a:lnTo>
                  <a:lnTo>
                    <a:pt x="223" y="216"/>
                  </a:lnTo>
                  <a:lnTo>
                    <a:pt x="223" y="134"/>
                  </a:lnTo>
                  <a:lnTo>
                    <a:pt x="201" y="156"/>
                  </a:lnTo>
                  <a:lnTo>
                    <a:pt x="45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Freeform 39"/>
            <p:cNvSpPr>
              <a:spLocks/>
            </p:cNvSpPr>
            <p:nvPr/>
          </p:nvSpPr>
          <p:spPr bwMode="auto">
            <a:xfrm>
              <a:off x="4538663" y="1325563"/>
              <a:ext cx="201613" cy="4476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223"/>
                </a:cxn>
                <a:cxn ang="0">
                  <a:pos x="0" y="223"/>
                </a:cxn>
                <a:cxn ang="0">
                  <a:pos x="67" y="282"/>
                </a:cxn>
                <a:cxn ang="0">
                  <a:pos x="127" y="223"/>
                </a:cxn>
                <a:cxn ang="0">
                  <a:pos x="97" y="223"/>
                </a:cxn>
                <a:cxn ang="0">
                  <a:pos x="97" y="0"/>
                </a:cxn>
                <a:cxn ang="0">
                  <a:pos x="30" y="0"/>
                </a:cxn>
              </a:cxnLst>
              <a:rect l="0" t="0" r="r" b="b"/>
              <a:pathLst>
                <a:path w="127" h="282">
                  <a:moveTo>
                    <a:pt x="30" y="0"/>
                  </a:moveTo>
                  <a:lnTo>
                    <a:pt x="30" y="223"/>
                  </a:lnTo>
                  <a:lnTo>
                    <a:pt x="0" y="223"/>
                  </a:lnTo>
                  <a:lnTo>
                    <a:pt x="67" y="282"/>
                  </a:lnTo>
                  <a:lnTo>
                    <a:pt x="127" y="223"/>
                  </a:lnTo>
                  <a:lnTo>
                    <a:pt x="97" y="223"/>
                  </a:lnTo>
                  <a:lnTo>
                    <a:pt x="97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Freeform 40"/>
            <p:cNvSpPr>
              <a:spLocks/>
            </p:cNvSpPr>
            <p:nvPr/>
          </p:nvSpPr>
          <p:spPr bwMode="auto">
            <a:xfrm>
              <a:off x="4538663" y="1325563"/>
              <a:ext cx="201613" cy="4476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223"/>
                </a:cxn>
                <a:cxn ang="0">
                  <a:pos x="0" y="223"/>
                </a:cxn>
                <a:cxn ang="0">
                  <a:pos x="67" y="282"/>
                </a:cxn>
                <a:cxn ang="0">
                  <a:pos x="127" y="223"/>
                </a:cxn>
                <a:cxn ang="0">
                  <a:pos x="97" y="223"/>
                </a:cxn>
                <a:cxn ang="0">
                  <a:pos x="97" y="0"/>
                </a:cxn>
                <a:cxn ang="0">
                  <a:pos x="30" y="0"/>
                </a:cxn>
              </a:cxnLst>
              <a:rect l="0" t="0" r="r" b="b"/>
              <a:pathLst>
                <a:path w="127" h="282">
                  <a:moveTo>
                    <a:pt x="30" y="0"/>
                  </a:moveTo>
                  <a:lnTo>
                    <a:pt x="30" y="223"/>
                  </a:lnTo>
                  <a:lnTo>
                    <a:pt x="0" y="223"/>
                  </a:lnTo>
                  <a:lnTo>
                    <a:pt x="67" y="282"/>
                  </a:lnTo>
                  <a:lnTo>
                    <a:pt x="127" y="223"/>
                  </a:lnTo>
                  <a:lnTo>
                    <a:pt x="97" y="223"/>
                  </a:lnTo>
                  <a:lnTo>
                    <a:pt x="97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4232276" y="1254126"/>
              <a:ext cx="354013" cy="354013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22" y="156"/>
                </a:cxn>
                <a:cxn ang="0">
                  <a:pos x="0" y="134"/>
                </a:cxn>
                <a:cxn ang="0">
                  <a:pos x="0" y="223"/>
                </a:cxn>
                <a:cxn ang="0">
                  <a:pos x="89" y="223"/>
                </a:cxn>
                <a:cxn ang="0">
                  <a:pos x="67" y="201"/>
                </a:cxn>
                <a:cxn ang="0">
                  <a:pos x="223" y="45"/>
                </a:cxn>
                <a:cxn ang="0">
                  <a:pos x="178" y="0"/>
                </a:cxn>
              </a:cxnLst>
              <a:rect l="0" t="0" r="r" b="b"/>
              <a:pathLst>
                <a:path w="223" h="223">
                  <a:moveTo>
                    <a:pt x="178" y="0"/>
                  </a:moveTo>
                  <a:lnTo>
                    <a:pt x="22" y="156"/>
                  </a:lnTo>
                  <a:lnTo>
                    <a:pt x="0" y="134"/>
                  </a:lnTo>
                  <a:lnTo>
                    <a:pt x="0" y="223"/>
                  </a:lnTo>
                  <a:lnTo>
                    <a:pt x="89" y="223"/>
                  </a:lnTo>
                  <a:lnTo>
                    <a:pt x="67" y="201"/>
                  </a:lnTo>
                  <a:lnTo>
                    <a:pt x="223" y="45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Freeform 42"/>
            <p:cNvSpPr>
              <a:spLocks/>
            </p:cNvSpPr>
            <p:nvPr/>
          </p:nvSpPr>
          <p:spPr bwMode="auto">
            <a:xfrm>
              <a:off x="4232276" y="1254126"/>
              <a:ext cx="354013" cy="354013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22" y="156"/>
                </a:cxn>
                <a:cxn ang="0">
                  <a:pos x="0" y="134"/>
                </a:cxn>
                <a:cxn ang="0">
                  <a:pos x="0" y="223"/>
                </a:cxn>
                <a:cxn ang="0">
                  <a:pos x="89" y="223"/>
                </a:cxn>
                <a:cxn ang="0">
                  <a:pos x="67" y="201"/>
                </a:cxn>
                <a:cxn ang="0">
                  <a:pos x="223" y="45"/>
                </a:cxn>
                <a:cxn ang="0">
                  <a:pos x="178" y="0"/>
                </a:cxn>
              </a:cxnLst>
              <a:rect l="0" t="0" r="r" b="b"/>
              <a:pathLst>
                <a:path w="223" h="223">
                  <a:moveTo>
                    <a:pt x="178" y="0"/>
                  </a:moveTo>
                  <a:lnTo>
                    <a:pt x="22" y="156"/>
                  </a:lnTo>
                  <a:lnTo>
                    <a:pt x="0" y="134"/>
                  </a:lnTo>
                  <a:lnTo>
                    <a:pt x="0" y="223"/>
                  </a:lnTo>
                  <a:lnTo>
                    <a:pt x="89" y="223"/>
                  </a:lnTo>
                  <a:lnTo>
                    <a:pt x="67" y="201"/>
                  </a:lnTo>
                  <a:lnTo>
                    <a:pt x="223" y="45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Oval 43"/>
            <p:cNvSpPr>
              <a:spLocks noChangeArrowheads="1"/>
            </p:cNvSpPr>
            <p:nvPr/>
          </p:nvSpPr>
          <p:spPr bwMode="auto">
            <a:xfrm>
              <a:off x="4432301" y="1006476"/>
              <a:ext cx="390525" cy="38893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Oval 44"/>
            <p:cNvSpPr>
              <a:spLocks noChangeArrowheads="1"/>
            </p:cNvSpPr>
            <p:nvPr/>
          </p:nvSpPr>
          <p:spPr bwMode="auto">
            <a:xfrm>
              <a:off x="4456113" y="1030288"/>
              <a:ext cx="390525" cy="388938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Oval 45"/>
            <p:cNvSpPr>
              <a:spLocks noChangeArrowheads="1"/>
            </p:cNvSpPr>
            <p:nvPr/>
          </p:nvSpPr>
          <p:spPr bwMode="auto">
            <a:xfrm>
              <a:off x="4445001" y="1017588"/>
              <a:ext cx="388938" cy="390525"/>
            </a:xfrm>
            <a:prstGeom prst="ellipse">
              <a:avLst/>
            </a:prstGeom>
            <a:solidFill>
              <a:srgbClr val="E5405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5" name="직선 연결선 54"/>
          <p:cNvCxnSpPr/>
          <p:nvPr/>
        </p:nvCxnSpPr>
        <p:spPr>
          <a:xfrm>
            <a:off x="5032254" y="3646038"/>
            <a:ext cx="13491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784678" y="1170114"/>
            <a:ext cx="689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Web#1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73120" y="2781451"/>
            <a:ext cx="689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Web#2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774686" y="4489074"/>
            <a:ext cx="689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Web#3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7" name="Picture 2" descr="C:\Users\Toshiba\AppData\Local\Microsoft\Windows\Temporary Internet Files\Content.IE5\TBE21NJN\MC90042897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2429" y="1013666"/>
            <a:ext cx="632257" cy="932397"/>
          </a:xfrm>
          <a:prstGeom prst="rect">
            <a:avLst/>
          </a:prstGeom>
          <a:noFill/>
        </p:spPr>
      </p:pic>
      <p:sp>
        <p:nvSpPr>
          <p:cNvPr id="50" name="TextBox 49"/>
          <p:cNvSpPr txBox="1"/>
          <p:nvPr/>
        </p:nvSpPr>
        <p:spPr>
          <a:xfrm>
            <a:off x="4142629" y="4003480"/>
            <a:ext cx="1056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200.1.1.10</a:t>
            </a:r>
            <a:endParaRPr lang="ko-KR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870094" y="670903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192.168.10.10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25210" y="2139146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192.168.10.20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912198" y="3803987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192.168.10.30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96773" y="5421935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192.168.10.40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699" y="2435163"/>
            <a:ext cx="823518" cy="814053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7798130" y="6060956"/>
            <a:ext cx="689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Web#4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557762"/>
              </p:ext>
            </p:extLst>
          </p:nvPr>
        </p:nvGraphicFramePr>
        <p:xfrm>
          <a:off x="3465085" y="4399002"/>
          <a:ext cx="272267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8105"/>
                <a:gridCol w="1474573"/>
              </a:tblGrid>
              <a:tr h="27210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200.1.1.10:80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192.168.10.10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2721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192.168.10.20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27210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200.1.1.10:443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192.168.10.30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2721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192.168.10.40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9" name="구름 88"/>
          <p:cNvSpPr/>
          <p:nvPr/>
        </p:nvSpPr>
        <p:spPr>
          <a:xfrm>
            <a:off x="2423794" y="3304885"/>
            <a:ext cx="1194487" cy="78529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454823" y="2350080"/>
            <a:ext cx="1375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http://200.1.1.10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52361" y="4673481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https://200.1.1.10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angle 55"/>
          <p:cNvSpPr>
            <a:spLocks noChangeArrowheads="1"/>
          </p:cNvSpPr>
          <p:nvPr/>
        </p:nvSpPr>
        <p:spPr bwMode="auto">
          <a:xfrm>
            <a:off x="470697" y="318536"/>
            <a:ext cx="7839805" cy="32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898" indent="-342898" eaLnBrk="0" latinLnBrk="0" hangingPunct="0">
              <a:lnSpc>
                <a:spcPct val="95000"/>
              </a:lnSpc>
              <a:spcBef>
                <a:spcPct val="50000"/>
              </a:spcBef>
              <a:buClr>
                <a:srgbClr val="00B0DF"/>
              </a:buClr>
              <a:tabLst>
                <a:tab pos="1163631" algn="l"/>
              </a:tabLst>
            </a:pPr>
            <a:r>
              <a:rPr lang="en-US" altLang="ko-KR" sz="3323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L4 Switch</a:t>
            </a:r>
            <a:endParaRPr lang="en-US" altLang="ko-KR" sz="2400" b="1" dirty="0">
              <a:solidFill>
                <a:srgbClr val="0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42898" indent="-342898" eaLnBrk="0" latinLnBrk="0" hangingPunct="0">
              <a:spcBef>
                <a:spcPct val="50000"/>
              </a:spcBef>
              <a:buClr>
                <a:srgbClr val="00B0DF"/>
              </a:buClr>
              <a:tabLst>
                <a:tab pos="1163631" algn="l"/>
              </a:tabLst>
            </a:pPr>
            <a:endParaRPr lang="en-US" altLang="ko-KR" sz="3323" b="1" dirty="0">
              <a:solidFill>
                <a:srgbClr val="0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pSp>
        <p:nvGrpSpPr>
          <p:cNvPr id="134" name="그룹 133"/>
          <p:cNvGrpSpPr/>
          <p:nvPr/>
        </p:nvGrpSpPr>
        <p:grpSpPr>
          <a:xfrm>
            <a:off x="604267" y="3937837"/>
            <a:ext cx="851871" cy="740464"/>
            <a:chOff x="809159" y="4814047"/>
            <a:chExt cx="688975" cy="732719"/>
          </a:xfrm>
        </p:grpSpPr>
        <p:sp>
          <p:nvSpPr>
            <p:cNvPr id="135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1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3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8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72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185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6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73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7" name="그룹 186"/>
          <p:cNvGrpSpPr/>
          <p:nvPr/>
        </p:nvGrpSpPr>
        <p:grpSpPr>
          <a:xfrm>
            <a:off x="573476" y="2632083"/>
            <a:ext cx="851871" cy="740464"/>
            <a:chOff x="809159" y="4814047"/>
            <a:chExt cx="688975" cy="732719"/>
          </a:xfrm>
        </p:grpSpPr>
        <p:sp>
          <p:nvSpPr>
            <p:cNvPr id="188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9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0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1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2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6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7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8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9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0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1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9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0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8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0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1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2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3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4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25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238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9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26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7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8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9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0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2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3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4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5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6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7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254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7847" y="457591"/>
            <a:ext cx="3287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kern="100" dirty="0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Media Translation </a:t>
            </a:r>
            <a:endParaRPr lang="ko-KR" altLang="en-US" sz="3200" dirty="0"/>
          </a:p>
        </p:txBody>
      </p:sp>
      <p:sp>
        <p:nvSpPr>
          <p:cNvPr id="3" name="직사각형 2"/>
          <p:cNvSpPr/>
          <p:nvPr/>
        </p:nvSpPr>
        <p:spPr>
          <a:xfrm>
            <a:off x="615571" y="1340334"/>
            <a:ext cx="81967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kern="1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kern="1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 이상의 장비</a:t>
            </a:r>
            <a:r>
              <a:rPr lang="ko-KR" altLang="ko-KR" kern="1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</a:t>
            </a:r>
            <a:r>
              <a:rPr lang="ko-KR" altLang="ko-KR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처리</a:t>
            </a:r>
            <a:endParaRPr lang="ko-KR" altLang="ko-KR" kern="10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ko-KR" kern="1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패킷이</a:t>
            </a:r>
            <a:r>
              <a:rPr lang="ko-KR" altLang="ko-KR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출발지에서 목적지까지 가는 동안 </a:t>
            </a:r>
            <a:r>
              <a:rPr lang="en-US" altLang="ko-KR" kern="1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kern="1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 장비</a:t>
            </a:r>
            <a:r>
              <a:rPr lang="ko-KR" altLang="ko-KR" kern="1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</a:t>
            </a:r>
            <a:r>
              <a:rPr lang="ko-KR" altLang="ko-KR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거칠 </a:t>
            </a:r>
            <a:r>
              <a:rPr lang="ko-KR" altLang="ko-KR" kern="1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때마다</a:t>
            </a:r>
            <a:r>
              <a:rPr lang="en-US" altLang="ko-KR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kern="1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L2 </a:t>
            </a:r>
            <a:r>
              <a:rPr lang="ko-KR" altLang="ko-KR" kern="1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헤더</a:t>
            </a:r>
            <a:endParaRPr lang="en-US" altLang="ko-KR" kern="1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(</a:t>
            </a:r>
            <a:r>
              <a:rPr lang="ko-KR" altLang="ko-KR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프레임 </a:t>
            </a:r>
            <a:r>
              <a:rPr lang="ko-KR" altLang="ko-KR" kern="1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헤더</a:t>
            </a:r>
            <a:r>
              <a:rPr lang="en-US" altLang="ko-KR" kern="1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ko-KR" kern="1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변경</a:t>
            </a:r>
            <a:endParaRPr lang="en-US" altLang="ko-KR" kern="1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kern="10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kern="10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- 3</a:t>
            </a:r>
            <a:r>
              <a:rPr lang="ko-KR" altLang="en-US" kern="10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 주소</a:t>
            </a:r>
            <a:r>
              <a:rPr lang="en-US" altLang="ko-KR" kern="10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(IP</a:t>
            </a:r>
            <a:r>
              <a:rPr lang="ko-KR" altLang="en-US" kern="10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</a:t>
            </a:r>
            <a:r>
              <a:rPr lang="en-US" altLang="ko-KR" kern="10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</a:t>
            </a:r>
            <a:r>
              <a:rPr lang="ko-KR" altLang="en-US" kern="10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변환 없음 </a:t>
            </a:r>
            <a:endParaRPr lang="ko-KR" altLang="ko-KR" kern="10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kern="10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- 2 </a:t>
            </a:r>
            <a:r>
              <a:rPr lang="ko-KR" altLang="ko-KR" kern="1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</a:t>
            </a:r>
            <a:r>
              <a:rPr lang="ko-KR" altLang="en-US" kern="1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주소는 </a:t>
            </a:r>
            <a:r>
              <a:rPr lang="ko-KR" altLang="ko-KR" kern="1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스위칭 </a:t>
            </a:r>
            <a:r>
              <a:rPr lang="ko-KR" altLang="ko-KR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환경에 </a:t>
            </a:r>
            <a:r>
              <a:rPr lang="ko-KR" altLang="ko-KR" kern="1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따라</a:t>
            </a:r>
            <a:r>
              <a:rPr lang="en-US" altLang="ko-KR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kern="1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변환</a:t>
            </a:r>
            <a:endParaRPr lang="ko-KR" altLang="ko-KR" kern="10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8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0" y="116540"/>
            <a:ext cx="8976023" cy="564038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837778" y="6370419"/>
            <a:ext cx="2057400" cy="365125"/>
          </a:xfrm>
        </p:spPr>
        <p:txBody>
          <a:bodyPr/>
          <a:lstStyle/>
          <a:p>
            <a:fld id="{BDB5DEB2-6438-484B-9BA9-A2ED8FAB943C}" type="slidenum">
              <a:rPr lang="ko-KR" altLang="en-US" smtClean="0"/>
              <a:t>34</a:t>
            </a:fld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3411692" y="2866292"/>
            <a:ext cx="0" cy="188507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3872477" y="2534598"/>
            <a:ext cx="1716258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956151" y="2866292"/>
            <a:ext cx="14343" cy="188507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02606" y="3439495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26062" y="2165266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78162" y="3624161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❸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716529"/>
              </p:ext>
            </p:extLst>
          </p:nvPr>
        </p:nvGraphicFramePr>
        <p:xfrm>
          <a:off x="1650159" y="6217926"/>
          <a:ext cx="635811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9529"/>
                <a:gridCol w="1589529"/>
                <a:gridCol w="1589529"/>
                <a:gridCol w="1589529"/>
              </a:tblGrid>
              <a:tr h="23563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816484" y="5908112"/>
            <a:ext cx="609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MAC        Destination MAC         Source IP        Destination IP  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431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07847" y="457591"/>
            <a:ext cx="3287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kern="100" dirty="0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Media Translation </a:t>
            </a:r>
            <a:endParaRPr lang="ko-KR" altLang="en-US" sz="32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734250"/>
              </p:ext>
            </p:extLst>
          </p:nvPr>
        </p:nvGraphicFramePr>
        <p:xfrm>
          <a:off x="358589" y="1317812"/>
          <a:ext cx="8556256" cy="30094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0025"/>
                <a:gridCol w="1724410"/>
                <a:gridCol w="1827566"/>
                <a:gridCol w="1624329"/>
                <a:gridCol w="1989926"/>
              </a:tblGrid>
              <a:tr h="53788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 IP </a:t>
                      </a:r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Destination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IP</a:t>
                      </a:r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 MAC</a:t>
                      </a:r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Destination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MAC</a:t>
                      </a:r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238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PC-1 </a:t>
                      </a:r>
                      <a:r>
                        <a:rPr lang="ko-KR" altLang="en-US" sz="18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⟶</a:t>
                      </a:r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 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172.16.21.7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172.16.34.250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6666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2222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8238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 </a:t>
                      </a:r>
                      <a:r>
                        <a:rPr lang="ko-KR" altLang="en-US" sz="18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⟶</a:t>
                      </a:r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RB 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172.16.21.7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172.16.34.250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9999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3333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8238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 </a:t>
                      </a:r>
                      <a:r>
                        <a:rPr lang="ko-KR" altLang="en-US" sz="18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⟶</a:t>
                      </a:r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FTP 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172.16.21.7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172.16.34.250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7777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5555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4120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0" y="116540"/>
            <a:ext cx="8976023" cy="564038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837778" y="6370419"/>
            <a:ext cx="2057400" cy="365125"/>
          </a:xfrm>
        </p:spPr>
        <p:txBody>
          <a:bodyPr/>
          <a:lstStyle/>
          <a:p>
            <a:fld id="{BDB5DEB2-6438-484B-9BA9-A2ED8FAB943C}" type="slidenum">
              <a:rPr lang="ko-KR" altLang="en-US" smtClean="0"/>
              <a:t>36</a:t>
            </a:fld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872477" y="2534598"/>
            <a:ext cx="1716258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26062" y="2165266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650159" y="6217926"/>
          <a:ext cx="635811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9529"/>
                <a:gridCol w="1589529"/>
                <a:gridCol w="1589529"/>
                <a:gridCol w="1589529"/>
              </a:tblGrid>
              <a:tr h="23563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816484" y="5908112"/>
            <a:ext cx="609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MAC        Destination MAC         Source IP        Destination IP  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7734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직선 연결선 138"/>
          <p:cNvCxnSpPr>
            <a:endCxn id="209" idx="1"/>
          </p:cNvCxnSpPr>
          <p:nvPr/>
        </p:nvCxnSpPr>
        <p:spPr bwMode="auto">
          <a:xfrm flipH="1">
            <a:off x="4418180" y="475492"/>
            <a:ext cx="150150" cy="789403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 bwMode="auto">
          <a:xfrm>
            <a:off x="2957498" y="593554"/>
            <a:ext cx="850729" cy="746194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11"/>
          <p:cNvCxnSpPr>
            <a:cxnSpLocks noChangeShapeType="1"/>
          </p:cNvCxnSpPr>
          <p:nvPr/>
        </p:nvCxnSpPr>
        <p:spPr bwMode="auto">
          <a:xfrm flipH="1">
            <a:off x="4263209" y="1748426"/>
            <a:ext cx="4859" cy="1309945"/>
          </a:xfrm>
          <a:prstGeom prst="line">
            <a:avLst/>
          </a:prstGeom>
          <a:noFill/>
          <a:ln w="222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6" name="직선 연결선 5"/>
          <p:cNvCxnSpPr/>
          <p:nvPr/>
        </p:nvCxnSpPr>
        <p:spPr bwMode="auto">
          <a:xfrm>
            <a:off x="4855460" y="3603775"/>
            <a:ext cx="1149056" cy="792726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74"/>
          <p:cNvSpPr>
            <a:spLocks/>
          </p:cNvSpPr>
          <p:nvPr/>
        </p:nvSpPr>
        <p:spPr bwMode="auto">
          <a:xfrm rot="355818">
            <a:off x="4090025" y="5460807"/>
            <a:ext cx="61330" cy="36915"/>
          </a:xfrm>
          <a:custGeom>
            <a:avLst/>
            <a:gdLst>
              <a:gd name="T0" fmla="*/ 1224 w 1224"/>
              <a:gd name="T1" fmla="*/ 755 h 755"/>
              <a:gd name="T2" fmla="*/ 1112 w 1224"/>
              <a:gd name="T3" fmla="*/ 716 h 755"/>
              <a:gd name="T4" fmla="*/ 1051 w 1224"/>
              <a:gd name="T5" fmla="*/ 693 h 755"/>
              <a:gd name="T6" fmla="*/ 1006 w 1224"/>
              <a:gd name="T7" fmla="*/ 671 h 755"/>
              <a:gd name="T8" fmla="*/ 984 w 1224"/>
              <a:gd name="T9" fmla="*/ 660 h 755"/>
              <a:gd name="T10" fmla="*/ 939 w 1224"/>
              <a:gd name="T11" fmla="*/ 626 h 755"/>
              <a:gd name="T12" fmla="*/ 894 w 1224"/>
              <a:gd name="T13" fmla="*/ 548 h 755"/>
              <a:gd name="T14" fmla="*/ 889 w 1224"/>
              <a:gd name="T15" fmla="*/ 531 h 755"/>
              <a:gd name="T16" fmla="*/ 850 w 1224"/>
              <a:gd name="T17" fmla="*/ 509 h 755"/>
              <a:gd name="T18" fmla="*/ 799 w 1224"/>
              <a:gd name="T19" fmla="*/ 481 h 755"/>
              <a:gd name="T20" fmla="*/ 704 w 1224"/>
              <a:gd name="T21" fmla="*/ 453 h 755"/>
              <a:gd name="T22" fmla="*/ 419 w 1224"/>
              <a:gd name="T23" fmla="*/ 442 h 755"/>
              <a:gd name="T24" fmla="*/ 330 w 1224"/>
              <a:gd name="T25" fmla="*/ 408 h 755"/>
              <a:gd name="T26" fmla="*/ 212 w 1224"/>
              <a:gd name="T27" fmla="*/ 279 h 755"/>
              <a:gd name="T28" fmla="*/ 145 w 1224"/>
              <a:gd name="T29" fmla="*/ 134 h 755"/>
              <a:gd name="T30" fmla="*/ 78 w 1224"/>
              <a:gd name="T31" fmla="*/ 39 h 755"/>
              <a:gd name="T32" fmla="*/ 0 w 1224"/>
              <a:gd name="T33" fmla="*/ 0 h 7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224"/>
              <a:gd name="T52" fmla="*/ 0 h 755"/>
              <a:gd name="T53" fmla="*/ 1224 w 1224"/>
              <a:gd name="T54" fmla="*/ 755 h 75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224" h="755">
                <a:moveTo>
                  <a:pt x="1224" y="755"/>
                </a:moveTo>
                <a:cubicBezTo>
                  <a:pt x="1190" y="729"/>
                  <a:pt x="1154" y="724"/>
                  <a:pt x="1112" y="716"/>
                </a:cubicBezTo>
                <a:cubicBezTo>
                  <a:pt x="1091" y="705"/>
                  <a:pt x="1072" y="702"/>
                  <a:pt x="1051" y="693"/>
                </a:cubicBezTo>
                <a:cubicBezTo>
                  <a:pt x="1036" y="686"/>
                  <a:pt x="1021" y="678"/>
                  <a:pt x="1006" y="671"/>
                </a:cubicBezTo>
                <a:cubicBezTo>
                  <a:pt x="999" y="667"/>
                  <a:pt x="984" y="660"/>
                  <a:pt x="984" y="660"/>
                </a:cubicBezTo>
                <a:cubicBezTo>
                  <a:pt x="971" y="646"/>
                  <a:pt x="939" y="626"/>
                  <a:pt x="939" y="626"/>
                </a:cubicBezTo>
                <a:cubicBezTo>
                  <a:pt x="923" y="602"/>
                  <a:pt x="906" y="575"/>
                  <a:pt x="894" y="548"/>
                </a:cubicBezTo>
                <a:cubicBezTo>
                  <a:pt x="892" y="543"/>
                  <a:pt x="893" y="536"/>
                  <a:pt x="889" y="531"/>
                </a:cubicBezTo>
                <a:cubicBezTo>
                  <a:pt x="884" y="524"/>
                  <a:pt x="855" y="512"/>
                  <a:pt x="850" y="509"/>
                </a:cubicBezTo>
                <a:cubicBezTo>
                  <a:pt x="802" y="480"/>
                  <a:pt x="833" y="491"/>
                  <a:pt x="799" y="481"/>
                </a:cubicBezTo>
                <a:cubicBezTo>
                  <a:pt x="764" y="457"/>
                  <a:pt x="751" y="457"/>
                  <a:pt x="704" y="453"/>
                </a:cubicBezTo>
                <a:cubicBezTo>
                  <a:pt x="606" y="457"/>
                  <a:pt x="515" y="459"/>
                  <a:pt x="419" y="442"/>
                </a:cubicBezTo>
                <a:cubicBezTo>
                  <a:pt x="391" y="426"/>
                  <a:pt x="360" y="419"/>
                  <a:pt x="330" y="408"/>
                </a:cubicBezTo>
                <a:cubicBezTo>
                  <a:pt x="287" y="368"/>
                  <a:pt x="245" y="328"/>
                  <a:pt x="212" y="279"/>
                </a:cubicBezTo>
                <a:cubicBezTo>
                  <a:pt x="183" y="235"/>
                  <a:pt x="168" y="181"/>
                  <a:pt x="145" y="134"/>
                </a:cubicBezTo>
                <a:cubicBezTo>
                  <a:pt x="128" y="100"/>
                  <a:pt x="99" y="71"/>
                  <a:pt x="78" y="39"/>
                </a:cubicBezTo>
                <a:cubicBezTo>
                  <a:pt x="70" y="27"/>
                  <a:pt x="15" y="7"/>
                  <a:pt x="0" y="0"/>
                </a:cubicBezTo>
              </a:path>
            </a:pathLst>
          </a:custGeom>
          <a:noFill/>
          <a:ln w="1270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reeform 175"/>
          <p:cNvSpPr>
            <a:spLocks/>
          </p:cNvSpPr>
          <p:nvPr/>
        </p:nvSpPr>
        <p:spPr bwMode="auto">
          <a:xfrm rot="355818" flipH="1">
            <a:off x="4139611" y="5494367"/>
            <a:ext cx="112219" cy="58169"/>
          </a:xfrm>
          <a:custGeom>
            <a:avLst/>
            <a:gdLst>
              <a:gd name="T0" fmla="*/ 886 w 971"/>
              <a:gd name="T1" fmla="*/ 33 h 550"/>
              <a:gd name="T2" fmla="*/ 937 w 971"/>
              <a:gd name="T3" fmla="*/ 70 h 550"/>
              <a:gd name="T4" fmla="*/ 971 w 971"/>
              <a:gd name="T5" fmla="*/ 130 h 550"/>
              <a:gd name="T6" fmla="*/ 967 w 971"/>
              <a:gd name="T7" fmla="*/ 218 h 550"/>
              <a:gd name="T8" fmla="*/ 882 w 971"/>
              <a:gd name="T9" fmla="*/ 261 h 550"/>
              <a:gd name="T10" fmla="*/ 791 w 971"/>
              <a:gd name="T11" fmla="*/ 294 h 550"/>
              <a:gd name="T12" fmla="*/ 665 w 971"/>
              <a:gd name="T13" fmla="*/ 382 h 550"/>
              <a:gd name="T14" fmla="*/ 519 w 971"/>
              <a:gd name="T15" fmla="*/ 522 h 550"/>
              <a:gd name="T16" fmla="*/ 397 w 971"/>
              <a:gd name="T17" fmla="*/ 542 h 550"/>
              <a:gd name="T18" fmla="*/ 298 w 971"/>
              <a:gd name="T19" fmla="*/ 550 h 550"/>
              <a:gd name="T20" fmla="*/ 155 w 971"/>
              <a:gd name="T21" fmla="*/ 522 h 550"/>
              <a:gd name="T22" fmla="*/ 34 w 971"/>
              <a:gd name="T23" fmla="*/ 459 h 550"/>
              <a:gd name="T24" fmla="*/ 0 w 971"/>
              <a:gd name="T25" fmla="*/ 393 h 550"/>
              <a:gd name="T26" fmla="*/ 11 w 971"/>
              <a:gd name="T27" fmla="*/ 315 h 550"/>
              <a:gd name="T28" fmla="*/ 63 w 971"/>
              <a:gd name="T29" fmla="*/ 210 h 550"/>
              <a:gd name="T30" fmla="*/ 142 w 971"/>
              <a:gd name="T31" fmla="*/ 147 h 550"/>
              <a:gd name="T32" fmla="*/ 246 w 971"/>
              <a:gd name="T33" fmla="*/ 89 h 550"/>
              <a:gd name="T34" fmla="*/ 445 w 971"/>
              <a:gd name="T35" fmla="*/ 21 h 550"/>
              <a:gd name="T36" fmla="*/ 634 w 971"/>
              <a:gd name="T37" fmla="*/ 0 h 550"/>
              <a:gd name="T38" fmla="*/ 794 w 971"/>
              <a:gd name="T39" fmla="*/ 13 h 550"/>
              <a:gd name="T40" fmla="*/ 886 w 971"/>
              <a:gd name="T41" fmla="*/ 33 h 55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971"/>
              <a:gd name="T64" fmla="*/ 0 h 550"/>
              <a:gd name="T65" fmla="*/ 971 w 971"/>
              <a:gd name="T66" fmla="*/ 550 h 55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971" h="550">
                <a:moveTo>
                  <a:pt x="886" y="33"/>
                </a:moveTo>
                <a:lnTo>
                  <a:pt x="937" y="70"/>
                </a:lnTo>
                <a:lnTo>
                  <a:pt x="971" y="130"/>
                </a:lnTo>
                <a:lnTo>
                  <a:pt x="967" y="218"/>
                </a:lnTo>
                <a:lnTo>
                  <a:pt x="882" y="261"/>
                </a:lnTo>
                <a:lnTo>
                  <a:pt x="791" y="294"/>
                </a:lnTo>
                <a:lnTo>
                  <a:pt x="665" y="382"/>
                </a:lnTo>
                <a:lnTo>
                  <a:pt x="519" y="522"/>
                </a:lnTo>
                <a:lnTo>
                  <a:pt x="397" y="542"/>
                </a:lnTo>
                <a:lnTo>
                  <a:pt x="298" y="550"/>
                </a:lnTo>
                <a:lnTo>
                  <a:pt x="155" y="522"/>
                </a:lnTo>
                <a:lnTo>
                  <a:pt x="34" y="459"/>
                </a:lnTo>
                <a:lnTo>
                  <a:pt x="0" y="393"/>
                </a:lnTo>
                <a:lnTo>
                  <a:pt x="11" y="315"/>
                </a:lnTo>
                <a:lnTo>
                  <a:pt x="63" y="210"/>
                </a:lnTo>
                <a:lnTo>
                  <a:pt x="142" y="147"/>
                </a:lnTo>
                <a:lnTo>
                  <a:pt x="246" y="89"/>
                </a:lnTo>
                <a:lnTo>
                  <a:pt x="445" y="21"/>
                </a:lnTo>
                <a:lnTo>
                  <a:pt x="634" y="0"/>
                </a:lnTo>
                <a:lnTo>
                  <a:pt x="794" y="13"/>
                </a:lnTo>
                <a:lnTo>
                  <a:pt x="886" y="33"/>
                </a:ln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50000">
                <a:srgbClr val="FFFFFF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Freeform 176"/>
          <p:cNvSpPr>
            <a:spLocks/>
          </p:cNvSpPr>
          <p:nvPr/>
        </p:nvSpPr>
        <p:spPr bwMode="auto">
          <a:xfrm rot="355818">
            <a:off x="4134391" y="5514501"/>
            <a:ext cx="110915" cy="41389"/>
          </a:xfrm>
          <a:custGeom>
            <a:avLst/>
            <a:gdLst>
              <a:gd name="T0" fmla="*/ 0 w 1432"/>
              <a:gd name="T1" fmla="*/ 0 h 526"/>
              <a:gd name="T2" fmla="*/ 56 w 1432"/>
              <a:gd name="T3" fmla="*/ 118 h 526"/>
              <a:gd name="T4" fmla="*/ 319 w 1432"/>
              <a:gd name="T5" fmla="*/ 302 h 526"/>
              <a:gd name="T6" fmla="*/ 604 w 1432"/>
              <a:gd name="T7" fmla="*/ 448 h 526"/>
              <a:gd name="T8" fmla="*/ 867 w 1432"/>
              <a:gd name="T9" fmla="*/ 526 h 526"/>
              <a:gd name="T10" fmla="*/ 1091 w 1432"/>
              <a:gd name="T11" fmla="*/ 504 h 526"/>
              <a:gd name="T12" fmla="*/ 1270 w 1432"/>
              <a:gd name="T13" fmla="*/ 448 h 526"/>
              <a:gd name="T14" fmla="*/ 1432 w 1432"/>
              <a:gd name="T15" fmla="*/ 353 h 526"/>
              <a:gd name="T16" fmla="*/ 1253 w 1432"/>
              <a:gd name="T17" fmla="*/ 431 h 526"/>
              <a:gd name="T18" fmla="*/ 1108 w 1432"/>
              <a:gd name="T19" fmla="*/ 470 h 526"/>
              <a:gd name="T20" fmla="*/ 951 w 1432"/>
              <a:gd name="T21" fmla="*/ 470 h 526"/>
              <a:gd name="T22" fmla="*/ 789 w 1432"/>
              <a:gd name="T23" fmla="*/ 453 h 526"/>
              <a:gd name="T24" fmla="*/ 699 w 1432"/>
              <a:gd name="T25" fmla="*/ 420 h 526"/>
              <a:gd name="T26" fmla="*/ 560 w 1432"/>
              <a:gd name="T27" fmla="*/ 330 h 526"/>
              <a:gd name="T28" fmla="*/ 437 w 1432"/>
              <a:gd name="T29" fmla="*/ 213 h 526"/>
              <a:gd name="T30" fmla="*/ 274 w 1432"/>
              <a:gd name="T31" fmla="*/ 129 h 526"/>
              <a:gd name="T32" fmla="*/ 140 w 1432"/>
              <a:gd name="T33" fmla="*/ 73 h 526"/>
              <a:gd name="T34" fmla="*/ 0 w 1432"/>
              <a:gd name="T35" fmla="*/ 0 h 52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32"/>
              <a:gd name="T55" fmla="*/ 0 h 526"/>
              <a:gd name="T56" fmla="*/ 1432 w 1432"/>
              <a:gd name="T57" fmla="*/ 526 h 52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32" h="526">
                <a:moveTo>
                  <a:pt x="0" y="0"/>
                </a:moveTo>
                <a:lnTo>
                  <a:pt x="56" y="118"/>
                </a:lnTo>
                <a:lnTo>
                  <a:pt x="319" y="302"/>
                </a:lnTo>
                <a:lnTo>
                  <a:pt x="604" y="448"/>
                </a:lnTo>
                <a:lnTo>
                  <a:pt x="867" y="526"/>
                </a:lnTo>
                <a:lnTo>
                  <a:pt x="1091" y="504"/>
                </a:lnTo>
                <a:lnTo>
                  <a:pt x="1270" y="448"/>
                </a:lnTo>
                <a:lnTo>
                  <a:pt x="1432" y="353"/>
                </a:lnTo>
                <a:lnTo>
                  <a:pt x="1253" y="431"/>
                </a:lnTo>
                <a:lnTo>
                  <a:pt x="1108" y="470"/>
                </a:lnTo>
                <a:lnTo>
                  <a:pt x="951" y="470"/>
                </a:lnTo>
                <a:lnTo>
                  <a:pt x="789" y="453"/>
                </a:lnTo>
                <a:lnTo>
                  <a:pt x="699" y="420"/>
                </a:lnTo>
                <a:lnTo>
                  <a:pt x="560" y="330"/>
                </a:lnTo>
                <a:lnTo>
                  <a:pt x="437" y="213"/>
                </a:lnTo>
                <a:lnTo>
                  <a:pt x="274" y="129"/>
                </a:lnTo>
                <a:lnTo>
                  <a:pt x="140" y="73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969696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Freeform 177"/>
          <p:cNvSpPr>
            <a:spLocks/>
          </p:cNvSpPr>
          <p:nvPr/>
        </p:nvSpPr>
        <p:spPr bwMode="auto">
          <a:xfrm rot="355818" flipH="1">
            <a:off x="4161794" y="5491010"/>
            <a:ext cx="26098" cy="27966"/>
          </a:xfrm>
          <a:custGeom>
            <a:avLst/>
            <a:gdLst>
              <a:gd name="T0" fmla="*/ 229 w 229"/>
              <a:gd name="T1" fmla="*/ 261 h 261"/>
              <a:gd name="T2" fmla="*/ 115 w 229"/>
              <a:gd name="T3" fmla="*/ 57 h 261"/>
              <a:gd name="T4" fmla="*/ 0 w 229"/>
              <a:gd name="T5" fmla="*/ 0 h 261"/>
              <a:gd name="T6" fmla="*/ 0 60000 65536"/>
              <a:gd name="T7" fmla="*/ 0 60000 65536"/>
              <a:gd name="T8" fmla="*/ 0 60000 65536"/>
              <a:gd name="T9" fmla="*/ 0 w 229"/>
              <a:gd name="T10" fmla="*/ 0 h 261"/>
              <a:gd name="T11" fmla="*/ 229 w 229"/>
              <a:gd name="T12" fmla="*/ 261 h 2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9" h="261">
                <a:moveTo>
                  <a:pt x="229" y="261"/>
                </a:moveTo>
                <a:lnTo>
                  <a:pt x="115" y="57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B2B2B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Freeform 178"/>
          <p:cNvSpPr>
            <a:spLocks/>
          </p:cNvSpPr>
          <p:nvPr/>
        </p:nvSpPr>
        <p:spPr bwMode="auto">
          <a:xfrm rot="355818">
            <a:off x="4150049" y="5489892"/>
            <a:ext cx="35232" cy="5593"/>
          </a:xfrm>
          <a:custGeom>
            <a:avLst/>
            <a:gdLst>
              <a:gd name="T0" fmla="*/ 0 w 560"/>
              <a:gd name="T1" fmla="*/ 79 h 79"/>
              <a:gd name="T2" fmla="*/ 246 w 560"/>
              <a:gd name="T3" fmla="*/ 26 h 79"/>
              <a:gd name="T4" fmla="*/ 408 w 560"/>
              <a:gd name="T5" fmla="*/ 0 h 79"/>
              <a:gd name="T6" fmla="*/ 560 w 560"/>
              <a:gd name="T7" fmla="*/ 26 h 79"/>
              <a:gd name="T8" fmla="*/ 0 60000 65536"/>
              <a:gd name="T9" fmla="*/ 0 60000 65536"/>
              <a:gd name="T10" fmla="*/ 0 60000 65536"/>
              <a:gd name="T11" fmla="*/ 0 60000 65536"/>
              <a:gd name="T12" fmla="*/ 0 w 560"/>
              <a:gd name="T13" fmla="*/ 0 h 79"/>
              <a:gd name="T14" fmla="*/ 560 w 560"/>
              <a:gd name="T15" fmla="*/ 79 h 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0" h="79">
                <a:moveTo>
                  <a:pt x="0" y="79"/>
                </a:moveTo>
                <a:lnTo>
                  <a:pt x="246" y="26"/>
                </a:lnTo>
                <a:lnTo>
                  <a:pt x="408" y="0"/>
                </a:lnTo>
                <a:lnTo>
                  <a:pt x="560" y="26"/>
                </a:lnTo>
              </a:path>
            </a:pathLst>
          </a:custGeom>
          <a:noFill/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val 179"/>
          <p:cNvSpPr>
            <a:spLocks noChangeArrowheads="1"/>
          </p:cNvSpPr>
          <p:nvPr/>
        </p:nvSpPr>
        <p:spPr bwMode="auto">
          <a:xfrm rot="21219751">
            <a:off x="4165707" y="5487655"/>
            <a:ext cx="15659" cy="6712"/>
          </a:xfrm>
          <a:prstGeom prst="ellipse">
            <a:avLst/>
          </a:prstGeom>
          <a:solidFill>
            <a:srgbClr val="969696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Freeform 180"/>
          <p:cNvSpPr>
            <a:spLocks/>
          </p:cNvSpPr>
          <p:nvPr/>
        </p:nvSpPr>
        <p:spPr bwMode="auto">
          <a:xfrm rot="355818">
            <a:off x="4142219" y="5492129"/>
            <a:ext cx="30013" cy="23491"/>
          </a:xfrm>
          <a:custGeom>
            <a:avLst/>
            <a:gdLst>
              <a:gd name="T0" fmla="*/ 98 w 482"/>
              <a:gd name="T1" fmla="*/ 36 h 367"/>
              <a:gd name="T2" fmla="*/ 320 w 482"/>
              <a:gd name="T3" fmla="*/ 0 h 367"/>
              <a:gd name="T4" fmla="*/ 367 w 482"/>
              <a:gd name="T5" fmla="*/ 26 h 367"/>
              <a:gd name="T6" fmla="*/ 445 w 482"/>
              <a:gd name="T7" fmla="*/ 26 h 367"/>
              <a:gd name="T8" fmla="*/ 482 w 482"/>
              <a:gd name="T9" fmla="*/ 42 h 367"/>
              <a:gd name="T10" fmla="*/ 278 w 482"/>
              <a:gd name="T11" fmla="*/ 367 h 367"/>
              <a:gd name="T12" fmla="*/ 5 w 482"/>
              <a:gd name="T13" fmla="*/ 262 h 367"/>
              <a:gd name="T14" fmla="*/ 0 w 482"/>
              <a:gd name="T15" fmla="*/ 157 h 367"/>
              <a:gd name="T16" fmla="*/ 42 w 482"/>
              <a:gd name="T17" fmla="*/ 74 h 367"/>
              <a:gd name="T18" fmla="*/ 98 w 482"/>
              <a:gd name="T19" fmla="*/ 36 h 36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82"/>
              <a:gd name="T31" fmla="*/ 0 h 367"/>
              <a:gd name="T32" fmla="*/ 482 w 482"/>
              <a:gd name="T33" fmla="*/ 367 h 36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82" h="367">
                <a:moveTo>
                  <a:pt x="98" y="36"/>
                </a:moveTo>
                <a:lnTo>
                  <a:pt x="320" y="0"/>
                </a:lnTo>
                <a:lnTo>
                  <a:pt x="367" y="26"/>
                </a:lnTo>
                <a:lnTo>
                  <a:pt x="445" y="26"/>
                </a:lnTo>
                <a:lnTo>
                  <a:pt x="482" y="42"/>
                </a:lnTo>
                <a:lnTo>
                  <a:pt x="278" y="367"/>
                </a:lnTo>
                <a:lnTo>
                  <a:pt x="5" y="262"/>
                </a:lnTo>
                <a:lnTo>
                  <a:pt x="0" y="157"/>
                </a:lnTo>
                <a:lnTo>
                  <a:pt x="42" y="74"/>
                </a:lnTo>
                <a:lnTo>
                  <a:pt x="98" y="36"/>
                </a:lnTo>
                <a:close/>
              </a:path>
            </a:pathLst>
          </a:custGeom>
          <a:noFill/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Freeform 182"/>
          <p:cNvSpPr>
            <a:spLocks/>
          </p:cNvSpPr>
          <p:nvPr/>
        </p:nvSpPr>
        <p:spPr bwMode="auto">
          <a:xfrm flipH="1">
            <a:off x="3749453" y="5434723"/>
            <a:ext cx="184731" cy="301621"/>
          </a:xfrm>
          <a:custGeom>
            <a:avLst/>
            <a:gdLst>
              <a:gd name="T0" fmla="*/ 933 w 933"/>
              <a:gd name="T1" fmla="*/ 135 h 352"/>
              <a:gd name="T2" fmla="*/ 932 w 933"/>
              <a:gd name="T3" fmla="*/ 171 h 352"/>
              <a:gd name="T4" fmla="*/ 762 w 933"/>
              <a:gd name="T5" fmla="*/ 352 h 352"/>
              <a:gd name="T6" fmla="*/ 4 w 933"/>
              <a:gd name="T7" fmla="*/ 195 h 352"/>
              <a:gd name="T8" fmla="*/ 0 w 933"/>
              <a:gd name="T9" fmla="*/ 148 h 352"/>
              <a:gd name="T10" fmla="*/ 244 w 933"/>
              <a:gd name="T11" fmla="*/ 0 h 352"/>
              <a:gd name="T12" fmla="*/ 933 w 933"/>
              <a:gd name="T13" fmla="*/ 135 h 3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33"/>
              <a:gd name="T22" fmla="*/ 0 h 352"/>
              <a:gd name="T23" fmla="*/ 933 w 933"/>
              <a:gd name="T24" fmla="*/ 352 h 3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33" h="352">
                <a:moveTo>
                  <a:pt x="933" y="135"/>
                </a:moveTo>
                <a:lnTo>
                  <a:pt x="932" y="171"/>
                </a:lnTo>
                <a:lnTo>
                  <a:pt x="762" y="352"/>
                </a:lnTo>
                <a:lnTo>
                  <a:pt x="4" y="195"/>
                </a:lnTo>
                <a:lnTo>
                  <a:pt x="0" y="148"/>
                </a:lnTo>
                <a:lnTo>
                  <a:pt x="244" y="0"/>
                </a:lnTo>
                <a:lnTo>
                  <a:pt x="933" y="135"/>
                </a:lnTo>
                <a:close/>
              </a:path>
            </a:pathLst>
          </a:custGeom>
          <a:gradFill rotWithShape="0">
            <a:gsLst>
              <a:gs pos="0">
                <a:srgbClr val="DDDDDD"/>
              </a:gs>
              <a:gs pos="100000">
                <a:srgbClr val="F3F3F3"/>
              </a:gs>
            </a:gsLst>
            <a:lin ang="0" scaled="1"/>
          </a:gradFill>
          <a:ln w="6350">
            <a:solidFill>
              <a:srgbClr val="B2B2B2"/>
            </a:solidFill>
            <a:round/>
            <a:headEnd/>
            <a:tailEnd/>
          </a:ln>
        </p:spPr>
        <p:txBody>
          <a:bodyPr wrap="none" tIns="27432" bIns="27432" anchor="ctr">
            <a:spAutoFit/>
          </a:bodyPr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Freeform 183"/>
          <p:cNvSpPr>
            <a:spLocks/>
          </p:cNvSpPr>
          <p:nvPr/>
        </p:nvSpPr>
        <p:spPr bwMode="auto">
          <a:xfrm flipH="1">
            <a:off x="3763806" y="5424656"/>
            <a:ext cx="184731" cy="301621"/>
          </a:xfrm>
          <a:custGeom>
            <a:avLst/>
            <a:gdLst>
              <a:gd name="T0" fmla="*/ 895 w 895"/>
              <a:gd name="T1" fmla="*/ 133 h 294"/>
              <a:gd name="T2" fmla="*/ 232 w 895"/>
              <a:gd name="T3" fmla="*/ 0 h 294"/>
              <a:gd name="T4" fmla="*/ 0 w 895"/>
              <a:gd name="T5" fmla="*/ 143 h 294"/>
              <a:gd name="T6" fmla="*/ 739 w 895"/>
              <a:gd name="T7" fmla="*/ 294 h 294"/>
              <a:gd name="T8" fmla="*/ 895 w 895"/>
              <a:gd name="T9" fmla="*/ 133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5"/>
              <a:gd name="T16" fmla="*/ 0 h 294"/>
              <a:gd name="T17" fmla="*/ 895 w 895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5" h="294">
                <a:moveTo>
                  <a:pt x="895" y="133"/>
                </a:moveTo>
                <a:lnTo>
                  <a:pt x="232" y="0"/>
                </a:lnTo>
                <a:lnTo>
                  <a:pt x="0" y="143"/>
                </a:lnTo>
                <a:lnTo>
                  <a:pt x="739" y="294"/>
                </a:lnTo>
                <a:lnTo>
                  <a:pt x="895" y="13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tIns="27432" bIns="27432" anchor="ctr">
            <a:spAutoFit/>
          </a:bodyPr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Freeform 184"/>
          <p:cNvSpPr>
            <a:spLocks/>
          </p:cNvSpPr>
          <p:nvPr/>
        </p:nvSpPr>
        <p:spPr bwMode="auto">
          <a:xfrm flipH="1">
            <a:off x="3780769" y="5513382"/>
            <a:ext cx="283158" cy="59288"/>
          </a:xfrm>
          <a:custGeom>
            <a:avLst/>
            <a:gdLst>
              <a:gd name="T0" fmla="*/ 0 w 531"/>
              <a:gd name="T1" fmla="*/ 15 h 118"/>
              <a:gd name="T2" fmla="*/ 508 w 531"/>
              <a:gd name="T3" fmla="*/ 118 h 118"/>
              <a:gd name="T4" fmla="*/ 531 w 531"/>
              <a:gd name="T5" fmla="*/ 103 h 118"/>
              <a:gd name="T6" fmla="*/ 23 w 531"/>
              <a:gd name="T7" fmla="*/ 0 h 118"/>
              <a:gd name="T8" fmla="*/ 0 60000 65536"/>
              <a:gd name="T9" fmla="*/ 0 60000 65536"/>
              <a:gd name="T10" fmla="*/ 0 60000 65536"/>
              <a:gd name="T11" fmla="*/ 0 60000 65536"/>
              <a:gd name="T12" fmla="*/ 0 w 531"/>
              <a:gd name="T13" fmla="*/ 0 h 118"/>
              <a:gd name="T14" fmla="*/ 531 w 531"/>
              <a:gd name="T15" fmla="*/ 118 h 1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1" h="118">
                <a:moveTo>
                  <a:pt x="0" y="15"/>
                </a:moveTo>
                <a:lnTo>
                  <a:pt x="508" y="118"/>
                </a:lnTo>
                <a:lnTo>
                  <a:pt x="531" y="103"/>
                </a:lnTo>
                <a:lnTo>
                  <a:pt x="23" y="0"/>
                </a:lnTo>
              </a:path>
            </a:pathLst>
          </a:custGeom>
          <a:solidFill>
            <a:srgbClr val="DDDDDD"/>
          </a:solidFill>
          <a:ln w="12700" cap="rnd">
            <a:solidFill>
              <a:srgbClr val="EAEAEA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Freeform 185"/>
          <p:cNvSpPr>
            <a:spLocks/>
          </p:cNvSpPr>
          <p:nvPr/>
        </p:nvSpPr>
        <p:spPr bwMode="auto">
          <a:xfrm flipH="1">
            <a:off x="3852537" y="5529044"/>
            <a:ext cx="292292" cy="79424"/>
          </a:xfrm>
          <a:custGeom>
            <a:avLst/>
            <a:gdLst>
              <a:gd name="T0" fmla="*/ 0 w 548"/>
              <a:gd name="T1" fmla="*/ 74 h 159"/>
              <a:gd name="T2" fmla="*/ 31 w 548"/>
              <a:gd name="T3" fmla="*/ 78 h 159"/>
              <a:gd name="T4" fmla="*/ 57 w 548"/>
              <a:gd name="T5" fmla="*/ 66 h 159"/>
              <a:gd name="T6" fmla="*/ 76 w 548"/>
              <a:gd name="T7" fmla="*/ 71 h 159"/>
              <a:gd name="T8" fmla="*/ 58 w 548"/>
              <a:gd name="T9" fmla="*/ 81 h 159"/>
              <a:gd name="T10" fmla="*/ 451 w 548"/>
              <a:gd name="T11" fmla="*/ 159 h 159"/>
              <a:gd name="T12" fmla="*/ 548 w 548"/>
              <a:gd name="T13" fmla="*/ 84 h 159"/>
              <a:gd name="T14" fmla="*/ 130 w 548"/>
              <a:gd name="T15" fmla="*/ 0 h 15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48"/>
              <a:gd name="T25" fmla="*/ 0 h 159"/>
              <a:gd name="T26" fmla="*/ 548 w 548"/>
              <a:gd name="T27" fmla="*/ 159 h 15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48" h="159">
                <a:moveTo>
                  <a:pt x="0" y="74"/>
                </a:moveTo>
                <a:lnTo>
                  <a:pt x="31" y="78"/>
                </a:lnTo>
                <a:lnTo>
                  <a:pt x="57" y="66"/>
                </a:lnTo>
                <a:lnTo>
                  <a:pt x="76" y="71"/>
                </a:lnTo>
                <a:lnTo>
                  <a:pt x="58" y="81"/>
                </a:lnTo>
                <a:lnTo>
                  <a:pt x="451" y="159"/>
                </a:lnTo>
                <a:lnTo>
                  <a:pt x="548" y="84"/>
                </a:lnTo>
                <a:lnTo>
                  <a:pt x="130" y="0"/>
                </a:lnTo>
              </a:path>
            </a:pathLst>
          </a:custGeom>
          <a:solidFill>
            <a:srgbClr val="DDDDDD"/>
          </a:solidFill>
          <a:ln w="12700" cap="rnd">
            <a:solidFill>
              <a:srgbClr val="EAEAEA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Freeform 186"/>
          <p:cNvSpPr>
            <a:spLocks/>
          </p:cNvSpPr>
          <p:nvPr/>
        </p:nvSpPr>
        <p:spPr bwMode="auto">
          <a:xfrm flipH="1">
            <a:off x="3797732" y="5573789"/>
            <a:ext cx="74378" cy="34678"/>
          </a:xfrm>
          <a:custGeom>
            <a:avLst/>
            <a:gdLst>
              <a:gd name="T0" fmla="*/ 73 w 140"/>
              <a:gd name="T1" fmla="*/ 0 h 70"/>
              <a:gd name="T2" fmla="*/ 140 w 140"/>
              <a:gd name="T3" fmla="*/ 11 h 70"/>
              <a:gd name="T4" fmla="*/ 75 w 140"/>
              <a:gd name="T5" fmla="*/ 70 h 70"/>
              <a:gd name="T6" fmla="*/ 0 w 140"/>
              <a:gd name="T7" fmla="*/ 56 h 70"/>
              <a:gd name="T8" fmla="*/ 0 60000 65536"/>
              <a:gd name="T9" fmla="*/ 0 60000 65536"/>
              <a:gd name="T10" fmla="*/ 0 60000 65536"/>
              <a:gd name="T11" fmla="*/ 0 60000 65536"/>
              <a:gd name="T12" fmla="*/ 0 w 140"/>
              <a:gd name="T13" fmla="*/ 0 h 70"/>
              <a:gd name="T14" fmla="*/ 140 w 140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0" h="70">
                <a:moveTo>
                  <a:pt x="73" y="0"/>
                </a:moveTo>
                <a:lnTo>
                  <a:pt x="140" y="11"/>
                </a:lnTo>
                <a:lnTo>
                  <a:pt x="75" y="70"/>
                </a:lnTo>
                <a:lnTo>
                  <a:pt x="0" y="56"/>
                </a:lnTo>
              </a:path>
            </a:pathLst>
          </a:custGeom>
          <a:solidFill>
            <a:srgbClr val="DDDDDD"/>
          </a:solidFill>
          <a:ln w="12700" cap="rnd">
            <a:solidFill>
              <a:srgbClr val="EAEAEA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Freeform 187"/>
          <p:cNvSpPr>
            <a:spLocks/>
          </p:cNvSpPr>
          <p:nvPr/>
        </p:nvSpPr>
        <p:spPr bwMode="auto">
          <a:xfrm flipH="1">
            <a:off x="3744232" y="5581621"/>
            <a:ext cx="88732" cy="50339"/>
          </a:xfrm>
          <a:custGeom>
            <a:avLst/>
            <a:gdLst>
              <a:gd name="T0" fmla="*/ 87 w 167"/>
              <a:gd name="T1" fmla="*/ 0 h 101"/>
              <a:gd name="T2" fmla="*/ 167 w 167"/>
              <a:gd name="T3" fmla="*/ 15 h 101"/>
              <a:gd name="T4" fmla="*/ 81 w 167"/>
              <a:gd name="T5" fmla="*/ 101 h 101"/>
              <a:gd name="T6" fmla="*/ 0 w 167"/>
              <a:gd name="T7" fmla="*/ 83 h 101"/>
              <a:gd name="T8" fmla="*/ 0 60000 65536"/>
              <a:gd name="T9" fmla="*/ 0 60000 65536"/>
              <a:gd name="T10" fmla="*/ 0 60000 65536"/>
              <a:gd name="T11" fmla="*/ 0 60000 65536"/>
              <a:gd name="T12" fmla="*/ 0 w 167"/>
              <a:gd name="T13" fmla="*/ 0 h 101"/>
              <a:gd name="T14" fmla="*/ 167 w 167"/>
              <a:gd name="T15" fmla="*/ 101 h 1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7" h="101">
                <a:moveTo>
                  <a:pt x="87" y="0"/>
                </a:moveTo>
                <a:lnTo>
                  <a:pt x="167" y="15"/>
                </a:lnTo>
                <a:lnTo>
                  <a:pt x="81" y="101"/>
                </a:lnTo>
                <a:lnTo>
                  <a:pt x="0" y="83"/>
                </a:lnTo>
              </a:path>
            </a:pathLst>
          </a:custGeom>
          <a:solidFill>
            <a:srgbClr val="DDDDDD"/>
          </a:solidFill>
          <a:ln w="12700" cap="rnd">
            <a:solidFill>
              <a:srgbClr val="EAEAEA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reeform 189"/>
          <p:cNvSpPr>
            <a:spLocks noChangeAspect="1"/>
          </p:cNvSpPr>
          <p:nvPr/>
        </p:nvSpPr>
        <p:spPr bwMode="auto">
          <a:xfrm>
            <a:off x="3591339" y="5335053"/>
            <a:ext cx="118744" cy="249457"/>
          </a:xfrm>
          <a:custGeom>
            <a:avLst/>
            <a:gdLst/>
            <a:ahLst/>
            <a:cxnLst>
              <a:cxn ang="0">
                <a:pos x="169" y="246"/>
              </a:cxn>
              <a:cxn ang="0">
                <a:pos x="1" y="0"/>
              </a:cxn>
              <a:cxn ang="0">
                <a:pos x="0" y="123"/>
              </a:cxn>
              <a:cxn ang="0">
                <a:pos x="165" y="377"/>
              </a:cxn>
            </a:cxnLst>
            <a:rect l="0" t="0" r="r" b="b"/>
            <a:pathLst>
              <a:path w="169" h="377">
                <a:moveTo>
                  <a:pt x="169" y="246"/>
                </a:moveTo>
                <a:lnTo>
                  <a:pt x="1" y="0"/>
                </a:lnTo>
                <a:lnTo>
                  <a:pt x="0" y="123"/>
                </a:lnTo>
                <a:lnTo>
                  <a:pt x="165" y="377"/>
                </a:lnTo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tint val="60784"/>
                  <a:invGamma/>
                </a:srgbClr>
              </a:gs>
            </a:gsLst>
            <a:lin ang="0" scaled="1"/>
          </a:gradFill>
          <a:ln w="6350" cap="rnd" cmpd="sng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Freeform 190"/>
          <p:cNvSpPr>
            <a:spLocks noChangeAspect="1"/>
          </p:cNvSpPr>
          <p:nvPr/>
        </p:nvSpPr>
        <p:spPr bwMode="auto">
          <a:xfrm>
            <a:off x="3593949" y="5293664"/>
            <a:ext cx="508902" cy="203593"/>
          </a:xfrm>
          <a:custGeom>
            <a:avLst/>
            <a:gdLst/>
            <a:ahLst/>
            <a:cxnLst>
              <a:cxn ang="0">
                <a:pos x="166" y="310"/>
              </a:cxn>
              <a:cxn ang="0">
                <a:pos x="718" y="211"/>
              </a:cxn>
              <a:cxn ang="0">
                <a:pos x="444" y="0"/>
              </a:cxn>
              <a:cxn ang="0">
                <a:pos x="0" y="64"/>
              </a:cxn>
              <a:cxn ang="0">
                <a:pos x="166" y="310"/>
              </a:cxn>
            </a:cxnLst>
            <a:rect l="0" t="0" r="r" b="b"/>
            <a:pathLst>
              <a:path w="718" h="310">
                <a:moveTo>
                  <a:pt x="166" y="310"/>
                </a:moveTo>
                <a:lnTo>
                  <a:pt x="718" y="211"/>
                </a:lnTo>
                <a:lnTo>
                  <a:pt x="444" y="0"/>
                </a:lnTo>
                <a:lnTo>
                  <a:pt x="0" y="64"/>
                </a:lnTo>
                <a:lnTo>
                  <a:pt x="166" y="310"/>
                </a:lnTo>
                <a:close/>
              </a:path>
            </a:pathLst>
          </a:custGeom>
          <a:solidFill>
            <a:srgbClr val="FFFFFF"/>
          </a:solidFill>
          <a:ln w="6350" cap="rnd" cmpd="sng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Freeform 191"/>
          <p:cNvSpPr>
            <a:spLocks/>
          </p:cNvSpPr>
          <p:nvPr/>
        </p:nvSpPr>
        <p:spPr bwMode="auto">
          <a:xfrm>
            <a:off x="3676379" y="5394807"/>
            <a:ext cx="392768" cy="151017"/>
          </a:xfrm>
          <a:custGeom>
            <a:avLst/>
            <a:gdLst/>
            <a:ahLst/>
            <a:cxnLst>
              <a:cxn ang="0">
                <a:pos x="6" y="99"/>
              </a:cxn>
              <a:cxn ang="0">
                <a:pos x="557" y="0"/>
              </a:cxn>
              <a:cxn ang="0">
                <a:pos x="549" y="121"/>
              </a:cxn>
              <a:cxn ang="0">
                <a:pos x="0" y="228"/>
              </a:cxn>
              <a:cxn ang="0">
                <a:pos x="6" y="99"/>
              </a:cxn>
            </a:cxnLst>
            <a:rect l="0" t="0" r="r" b="b"/>
            <a:pathLst>
              <a:path w="557" h="228">
                <a:moveTo>
                  <a:pt x="6" y="99"/>
                </a:moveTo>
                <a:lnTo>
                  <a:pt x="557" y="0"/>
                </a:lnTo>
                <a:lnTo>
                  <a:pt x="549" y="121"/>
                </a:lnTo>
                <a:lnTo>
                  <a:pt x="0" y="228"/>
                </a:lnTo>
                <a:lnTo>
                  <a:pt x="6" y="99"/>
                </a:ln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50000">
                <a:srgbClr val="EAEAEA">
                  <a:gamma/>
                  <a:tint val="0"/>
                  <a:invGamma/>
                </a:srgbClr>
              </a:gs>
              <a:gs pos="100000">
                <a:srgbClr val="EAEAEA"/>
              </a:gs>
            </a:gsLst>
            <a:lin ang="0" scaled="1"/>
          </a:gradFill>
          <a:ln w="9525">
            <a:solidFill>
              <a:srgbClr val="969696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Freeform 192"/>
          <p:cNvSpPr>
            <a:spLocks/>
          </p:cNvSpPr>
          <p:nvPr/>
        </p:nvSpPr>
        <p:spPr bwMode="auto">
          <a:xfrm>
            <a:off x="3692038" y="5485417"/>
            <a:ext cx="118743" cy="42508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0" y="63"/>
              </a:cxn>
              <a:cxn ang="0">
                <a:pos x="164" y="33"/>
              </a:cxn>
              <a:cxn ang="0">
                <a:pos x="167" y="0"/>
              </a:cxn>
              <a:cxn ang="0">
                <a:pos x="0" y="32"/>
              </a:cxn>
            </a:cxnLst>
            <a:rect l="0" t="0" r="r" b="b"/>
            <a:pathLst>
              <a:path w="167" h="63">
                <a:moveTo>
                  <a:pt x="0" y="32"/>
                </a:moveTo>
                <a:lnTo>
                  <a:pt x="0" y="63"/>
                </a:lnTo>
                <a:lnTo>
                  <a:pt x="164" y="33"/>
                </a:lnTo>
                <a:lnTo>
                  <a:pt x="167" y="0"/>
                </a:lnTo>
                <a:lnTo>
                  <a:pt x="0" y="32"/>
                </a:lnTo>
                <a:close/>
              </a:path>
            </a:pathLst>
          </a:custGeom>
          <a:gradFill rotWithShape="1">
            <a:gsLst>
              <a:gs pos="0">
                <a:srgbClr val="C0C0C0">
                  <a:gamma/>
                  <a:tint val="60784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 w="9525">
            <a:noFill/>
            <a:round/>
            <a:headEnd type="none" w="med" len="med"/>
            <a:tailEnd type="none" w="med" len="med"/>
          </a:ln>
          <a:effectLst>
            <a:prstShdw prst="shdw17" dist="17961" dir="13500000">
              <a:srgbClr val="969696"/>
            </a:prst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193"/>
          <p:cNvSpPr>
            <a:spLocks noChangeArrowheads="1"/>
          </p:cNvSpPr>
          <p:nvPr/>
        </p:nvSpPr>
        <p:spPr bwMode="auto">
          <a:xfrm>
            <a:off x="3789904" y="5491010"/>
            <a:ext cx="13049" cy="14543"/>
          </a:xfrm>
          <a:prstGeom prst="ellipse">
            <a:avLst/>
          </a:prstGeom>
          <a:solidFill>
            <a:srgbClr val="969696"/>
          </a:solidFill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Line 194"/>
          <p:cNvSpPr>
            <a:spLocks noChangeShapeType="1"/>
          </p:cNvSpPr>
          <p:nvPr/>
        </p:nvSpPr>
        <p:spPr bwMode="auto">
          <a:xfrm flipH="1">
            <a:off x="3972585" y="5427248"/>
            <a:ext cx="2610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Line 195"/>
          <p:cNvSpPr>
            <a:spLocks noChangeShapeType="1"/>
          </p:cNvSpPr>
          <p:nvPr/>
        </p:nvSpPr>
        <p:spPr bwMode="auto">
          <a:xfrm flipH="1">
            <a:off x="3963452" y="5428366"/>
            <a:ext cx="1304" cy="57051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Line 196"/>
          <p:cNvSpPr>
            <a:spLocks noChangeShapeType="1"/>
          </p:cNvSpPr>
          <p:nvPr/>
        </p:nvSpPr>
        <p:spPr bwMode="auto">
          <a:xfrm flipH="1">
            <a:off x="3983025" y="5426129"/>
            <a:ext cx="3915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Line 197"/>
          <p:cNvSpPr>
            <a:spLocks noChangeShapeType="1"/>
          </p:cNvSpPr>
          <p:nvPr/>
        </p:nvSpPr>
        <p:spPr bwMode="auto">
          <a:xfrm flipH="1">
            <a:off x="3992159" y="5425011"/>
            <a:ext cx="2610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Line 198"/>
          <p:cNvSpPr>
            <a:spLocks noChangeShapeType="1"/>
          </p:cNvSpPr>
          <p:nvPr/>
        </p:nvSpPr>
        <p:spPr bwMode="auto">
          <a:xfrm flipH="1">
            <a:off x="3999989" y="5423891"/>
            <a:ext cx="5220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Line 199"/>
          <p:cNvSpPr>
            <a:spLocks noChangeShapeType="1"/>
          </p:cNvSpPr>
          <p:nvPr/>
        </p:nvSpPr>
        <p:spPr bwMode="auto">
          <a:xfrm flipH="1">
            <a:off x="4009122" y="5421654"/>
            <a:ext cx="5220" cy="54814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Line 200"/>
          <p:cNvSpPr>
            <a:spLocks noChangeShapeType="1"/>
          </p:cNvSpPr>
          <p:nvPr/>
        </p:nvSpPr>
        <p:spPr bwMode="auto">
          <a:xfrm flipH="1">
            <a:off x="4018256" y="5421655"/>
            <a:ext cx="1304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Line 201"/>
          <p:cNvSpPr>
            <a:spLocks noChangeShapeType="1"/>
          </p:cNvSpPr>
          <p:nvPr/>
        </p:nvSpPr>
        <p:spPr bwMode="auto">
          <a:xfrm flipH="1">
            <a:off x="4026087" y="5417180"/>
            <a:ext cx="1304" cy="55932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Line 202"/>
          <p:cNvSpPr>
            <a:spLocks noChangeShapeType="1"/>
          </p:cNvSpPr>
          <p:nvPr/>
        </p:nvSpPr>
        <p:spPr bwMode="auto">
          <a:xfrm flipH="1">
            <a:off x="4033915" y="5417180"/>
            <a:ext cx="1304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Line 203"/>
          <p:cNvSpPr>
            <a:spLocks noChangeShapeType="1"/>
          </p:cNvSpPr>
          <p:nvPr/>
        </p:nvSpPr>
        <p:spPr bwMode="auto">
          <a:xfrm flipH="1">
            <a:off x="4043050" y="5416062"/>
            <a:ext cx="1305" cy="54813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Line 204"/>
          <p:cNvSpPr>
            <a:spLocks noChangeShapeType="1"/>
          </p:cNvSpPr>
          <p:nvPr/>
        </p:nvSpPr>
        <p:spPr bwMode="auto">
          <a:xfrm flipH="1">
            <a:off x="4052183" y="5414943"/>
            <a:ext cx="1304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Freeform 205"/>
          <p:cNvSpPr>
            <a:spLocks/>
          </p:cNvSpPr>
          <p:nvPr/>
        </p:nvSpPr>
        <p:spPr bwMode="auto">
          <a:xfrm>
            <a:off x="3846014" y="5449621"/>
            <a:ext cx="65244" cy="43627"/>
          </a:xfrm>
          <a:custGeom>
            <a:avLst/>
            <a:gdLst/>
            <a:ahLst/>
            <a:cxnLst>
              <a:cxn ang="0">
                <a:pos x="2" y="33"/>
              </a:cxn>
              <a:cxn ang="0">
                <a:pos x="0" y="138"/>
              </a:cxn>
              <a:cxn ang="0">
                <a:pos x="186" y="104"/>
              </a:cxn>
              <a:cxn ang="0">
                <a:pos x="186" y="0"/>
              </a:cxn>
              <a:cxn ang="0">
                <a:pos x="2" y="33"/>
              </a:cxn>
            </a:cxnLst>
            <a:rect l="0" t="0" r="r" b="b"/>
            <a:pathLst>
              <a:path w="186" h="138">
                <a:moveTo>
                  <a:pt x="2" y="33"/>
                </a:moveTo>
                <a:lnTo>
                  <a:pt x="0" y="138"/>
                </a:lnTo>
                <a:lnTo>
                  <a:pt x="186" y="104"/>
                </a:lnTo>
                <a:lnTo>
                  <a:pt x="186" y="0"/>
                </a:lnTo>
                <a:lnTo>
                  <a:pt x="2" y="33"/>
                </a:lnTo>
                <a:close/>
              </a:path>
            </a:pathLst>
          </a:custGeom>
          <a:gradFill rotWithShape="1">
            <a:gsLst>
              <a:gs pos="0">
                <a:srgbClr val="969696"/>
              </a:gs>
              <a:gs pos="100000">
                <a:srgbClr val="969696">
                  <a:gamma/>
                  <a:shade val="75686"/>
                  <a:invGamma/>
                </a:srgbClr>
              </a:gs>
            </a:gsLst>
            <a:lin ang="0" scaled="1"/>
          </a:gradFill>
          <a:ln w="3175" cap="flat" cmpd="sng">
            <a:noFill/>
            <a:prstDash val="solid"/>
            <a:round/>
            <a:headEnd type="none" w="med" len="med"/>
            <a:tailEnd type="none" w="med" len="med"/>
          </a:ln>
          <a:effectLst>
            <a:prstShdw prst="shdw17" dist="17961" dir="13500000">
              <a:srgbClr val="969696">
                <a:alpha val="50000"/>
              </a:srgbClr>
            </a:prst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Line 206"/>
          <p:cNvSpPr>
            <a:spLocks noChangeShapeType="1"/>
          </p:cNvSpPr>
          <p:nvPr/>
        </p:nvSpPr>
        <p:spPr bwMode="auto">
          <a:xfrm flipH="1">
            <a:off x="3855146" y="5474231"/>
            <a:ext cx="0" cy="13424"/>
          </a:xfrm>
          <a:prstGeom prst="line">
            <a:avLst/>
          </a:prstGeom>
          <a:noFill/>
          <a:ln w="9525">
            <a:solidFill>
              <a:srgbClr val="3399FF">
                <a:alpha val="5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Line 207"/>
          <p:cNvSpPr>
            <a:spLocks noChangeShapeType="1"/>
          </p:cNvSpPr>
          <p:nvPr/>
        </p:nvSpPr>
        <p:spPr bwMode="auto">
          <a:xfrm flipH="1">
            <a:off x="3906037" y="5464163"/>
            <a:ext cx="0" cy="13424"/>
          </a:xfrm>
          <a:prstGeom prst="line">
            <a:avLst/>
          </a:prstGeom>
          <a:noFill/>
          <a:ln w="9525">
            <a:solidFill>
              <a:srgbClr val="3399FF">
                <a:alpha val="5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Line 208"/>
          <p:cNvSpPr>
            <a:spLocks noChangeShapeType="1"/>
          </p:cNvSpPr>
          <p:nvPr/>
        </p:nvSpPr>
        <p:spPr bwMode="auto">
          <a:xfrm flipH="1">
            <a:off x="3899512" y="5470874"/>
            <a:ext cx="0" cy="10068"/>
          </a:xfrm>
          <a:prstGeom prst="line">
            <a:avLst/>
          </a:prstGeom>
          <a:noFill/>
          <a:ln w="9525">
            <a:solidFill>
              <a:srgbClr val="3399FF">
                <a:alpha val="5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Line 209"/>
          <p:cNvSpPr>
            <a:spLocks noChangeShapeType="1"/>
          </p:cNvSpPr>
          <p:nvPr/>
        </p:nvSpPr>
        <p:spPr bwMode="auto">
          <a:xfrm flipH="1">
            <a:off x="3862976" y="5479824"/>
            <a:ext cx="0" cy="8949"/>
          </a:xfrm>
          <a:prstGeom prst="line">
            <a:avLst/>
          </a:prstGeom>
          <a:noFill/>
          <a:ln w="9525">
            <a:solidFill>
              <a:srgbClr val="3399FF">
                <a:alpha val="5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Line 210"/>
          <p:cNvSpPr>
            <a:spLocks noChangeShapeType="1"/>
          </p:cNvSpPr>
          <p:nvPr/>
        </p:nvSpPr>
        <p:spPr bwMode="auto">
          <a:xfrm flipV="1">
            <a:off x="3870805" y="5480943"/>
            <a:ext cx="20878" cy="4475"/>
          </a:xfrm>
          <a:prstGeom prst="line">
            <a:avLst/>
          </a:prstGeom>
          <a:noFill/>
          <a:ln w="9525">
            <a:solidFill>
              <a:srgbClr val="FFFF99">
                <a:alpha val="4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Freeform 211"/>
          <p:cNvSpPr>
            <a:spLocks/>
          </p:cNvSpPr>
          <p:nvPr/>
        </p:nvSpPr>
        <p:spPr bwMode="auto">
          <a:xfrm>
            <a:off x="3711610" y="5459688"/>
            <a:ext cx="82208" cy="25729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1" y="38"/>
              </a:cxn>
              <a:cxn ang="0">
                <a:pos x="116" y="19"/>
              </a:cxn>
              <a:cxn ang="0">
                <a:pos x="116" y="0"/>
              </a:cxn>
              <a:cxn ang="0">
                <a:pos x="0" y="20"/>
              </a:cxn>
            </a:cxnLst>
            <a:rect l="0" t="0" r="r" b="b"/>
            <a:pathLst>
              <a:path w="116" h="38">
                <a:moveTo>
                  <a:pt x="0" y="20"/>
                </a:moveTo>
                <a:lnTo>
                  <a:pt x="1" y="38"/>
                </a:lnTo>
                <a:lnTo>
                  <a:pt x="116" y="19"/>
                </a:lnTo>
                <a:lnTo>
                  <a:pt x="116" y="0"/>
                </a:lnTo>
                <a:lnTo>
                  <a:pt x="0" y="20"/>
                </a:lnTo>
                <a:close/>
              </a:path>
            </a:pathLst>
          </a:custGeom>
          <a:gradFill rotWithShape="1">
            <a:gsLst>
              <a:gs pos="0">
                <a:srgbClr val="C0C0C0">
                  <a:gamma/>
                  <a:tint val="60784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 w="9525">
            <a:noFill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Line 212"/>
          <p:cNvSpPr>
            <a:spLocks noChangeShapeType="1"/>
          </p:cNvSpPr>
          <p:nvPr/>
        </p:nvSpPr>
        <p:spPr bwMode="auto">
          <a:xfrm flipV="1">
            <a:off x="3705087" y="5464163"/>
            <a:ext cx="92646" cy="15661"/>
          </a:xfrm>
          <a:prstGeom prst="line">
            <a:avLst/>
          </a:prstGeom>
          <a:noFill/>
          <a:ln w="3175">
            <a:solidFill>
              <a:srgbClr val="5F5F5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1" name="Group 150"/>
          <p:cNvGrpSpPr>
            <a:grpSpLocks/>
          </p:cNvGrpSpPr>
          <p:nvPr/>
        </p:nvGrpSpPr>
        <p:grpSpPr bwMode="auto">
          <a:xfrm>
            <a:off x="3644840" y="5067698"/>
            <a:ext cx="270109" cy="260643"/>
            <a:chOff x="685" y="3115"/>
            <a:chExt cx="207" cy="233"/>
          </a:xfrm>
        </p:grpSpPr>
        <p:sp>
          <p:nvSpPr>
            <p:cNvPr id="52" name="Freeform 215"/>
            <p:cNvSpPr>
              <a:spLocks/>
            </p:cNvSpPr>
            <p:nvPr/>
          </p:nvSpPr>
          <p:spPr bwMode="auto">
            <a:xfrm flipH="1">
              <a:off x="686" y="3115"/>
              <a:ext cx="206" cy="30"/>
            </a:xfrm>
            <a:custGeom>
              <a:avLst/>
              <a:gdLst>
                <a:gd name="T0" fmla="*/ 1205 w 1205"/>
                <a:gd name="T1" fmla="*/ 151 h 178"/>
                <a:gd name="T2" fmla="*/ 964 w 1205"/>
                <a:gd name="T3" fmla="*/ 178 h 178"/>
                <a:gd name="T4" fmla="*/ 0 w 1205"/>
                <a:gd name="T5" fmla="*/ 0 h 178"/>
                <a:gd name="T6" fmla="*/ 1205 w 1205"/>
                <a:gd name="T7" fmla="*/ 151 h 1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5"/>
                <a:gd name="T13" fmla="*/ 0 h 178"/>
                <a:gd name="T14" fmla="*/ 1205 w 1205"/>
                <a:gd name="T15" fmla="*/ 178 h 1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5" h="178">
                  <a:moveTo>
                    <a:pt x="1205" y="151"/>
                  </a:moveTo>
                  <a:lnTo>
                    <a:pt x="964" y="178"/>
                  </a:lnTo>
                  <a:lnTo>
                    <a:pt x="0" y="0"/>
                  </a:lnTo>
                  <a:lnTo>
                    <a:pt x="1205" y="151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Freeform 216"/>
            <p:cNvSpPr>
              <a:spLocks/>
            </p:cNvSpPr>
            <p:nvPr/>
          </p:nvSpPr>
          <p:spPr bwMode="auto">
            <a:xfrm flipH="1">
              <a:off x="685" y="3141"/>
              <a:ext cx="69" cy="207"/>
            </a:xfrm>
            <a:custGeom>
              <a:avLst/>
              <a:gdLst>
                <a:gd name="T0" fmla="*/ 405 w 405"/>
                <a:gd name="T1" fmla="*/ 0 h 1241"/>
                <a:gd name="T2" fmla="*/ 389 w 405"/>
                <a:gd name="T3" fmla="*/ 1000 h 1241"/>
                <a:gd name="T4" fmla="*/ 133 w 405"/>
                <a:gd name="T5" fmla="*/ 1241 h 1241"/>
                <a:gd name="T6" fmla="*/ 0 w 405"/>
                <a:gd name="T7" fmla="*/ 13 h 1241"/>
                <a:gd name="T8" fmla="*/ 189 w 405"/>
                <a:gd name="T9" fmla="*/ 24 h 1241"/>
                <a:gd name="T10" fmla="*/ 405 w 405"/>
                <a:gd name="T11" fmla="*/ 0 h 12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5"/>
                <a:gd name="T19" fmla="*/ 0 h 1241"/>
                <a:gd name="T20" fmla="*/ 405 w 405"/>
                <a:gd name="T21" fmla="*/ 1241 h 12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5" h="1241">
                  <a:moveTo>
                    <a:pt x="405" y="0"/>
                  </a:moveTo>
                  <a:lnTo>
                    <a:pt x="389" y="1000"/>
                  </a:lnTo>
                  <a:lnTo>
                    <a:pt x="133" y="1241"/>
                  </a:lnTo>
                  <a:lnTo>
                    <a:pt x="0" y="13"/>
                  </a:lnTo>
                  <a:lnTo>
                    <a:pt x="189" y="24"/>
                  </a:lnTo>
                  <a:lnTo>
                    <a:pt x="405" y="0"/>
                  </a:lnTo>
                  <a:close/>
                </a:path>
              </a:pathLst>
            </a:custGeom>
            <a:gradFill rotWithShape="1">
              <a:gsLst>
                <a:gs pos="0">
                  <a:srgbClr val="CCCCCC"/>
                </a:gs>
                <a:gs pos="100000">
                  <a:srgbClr val="969696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4" name="Oval 217"/>
          <p:cNvSpPr>
            <a:spLocks noChangeArrowheads="1"/>
          </p:cNvSpPr>
          <p:nvPr/>
        </p:nvSpPr>
        <p:spPr bwMode="auto">
          <a:xfrm>
            <a:off x="3685512" y="5312027"/>
            <a:ext cx="245317" cy="66000"/>
          </a:xfrm>
          <a:prstGeom prst="ellipse">
            <a:avLst/>
          </a:prstGeom>
          <a:solidFill>
            <a:srgbClr val="969696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Oval 218"/>
          <p:cNvSpPr>
            <a:spLocks noChangeArrowheads="1"/>
          </p:cNvSpPr>
          <p:nvPr/>
        </p:nvSpPr>
        <p:spPr bwMode="auto">
          <a:xfrm>
            <a:off x="3713997" y="5344002"/>
            <a:ext cx="245317" cy="64881"/>
          </a:xfrm>
          <a:prstGeom prst="ellipse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Freeform 219"/>
          <p:cNvSpPr>
            <a:spLocks/>
          </p:cNvSpPr>
          <p:nvPr/>
        </p:nvSpPr>
        <p:spPr bwMode="auto">
          <a:xfrm flipH="1">
            <a:off x="3698339" y="5028545"/>
            <a:ext cx="358842" cy="360203"/>
          </a:xfrm>
          <a:custGeom>
            <a:avLst/>
            <a:gdLst>
              <a:gd name="T0" fmla="*/ 1602 w 1602"/>
              <a:gd name="T1" fmla="*/ 204 h 1734"/>
              <a:gd name="T2" fmla="*/ 5 w 1602"/>
              <a:gd name="T3" fmla="*/ 0 h 1734"/>
              <a:gd name="T4" fmla="*/ 0 w 1602"/>
              <a:gd name="T5" fmla="*/ 1488 h 1734"/>
              <a:gd name="T6" fmla="*/ 1597 w 1602"/>
              <a:gd name="T7" fmla="*/ 1734 h 1734"/>
              <a:gd name="T8" fmla="*/ 1602 w 1602"/>
              <a:gd name="T9" fmla="*/ 204 h 17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02"/>
              <a:gd name="T16" fmla="*/ 0 h 1734"/>
              <a:gd name="T17" fmla="*/ 1602 w 1602"/>
              <a:gd name="T18" fmla="*/ 1734 h 17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02" h="1734">
                <a:moveTo>
                  <a:pt x="1602" y="204"/>
                </a:moveTo>
                <a:lnTo>
                  <a:pt x="5" y="0"/>
                </a:lnTo>
                <a:lnTo>
                  <a:pt x="0" y="1488"/>
                </a:lnTo>
                <a:lnTo>
                  <a:pt x="1597" y="1734"/>
                </a:lnTo>
                <a:lnTo>
                  <a:pt x="1602" y="204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Freeform 220"/>
          <p:cNvSpPr>
            <a:spLocks/>
          </p:cNvSpPr>
          <p:nvPr/>
        </p:nvSpPr>
        <p:spPr bwMode="auto">
          <a:xfrm flipH="1">
            <a:off x="3746620" y="5320511"/>
            <a:ext cx="294902" cy="68237"/>
          </a:xfrm>
          <a:custGeom>
            <a:avLst/>
            <a:gdLst>
              <a:gd name="T0" fmla="*/ 1327 w 1330"/>
              <a:gd name="T1" fmla="*/ 200 h 330"/>
              <a:gd name="T2" fmla="*/ 0 w 1330"/>
              <a:gd name="T3" fmla="*/ 0 h 330"/>
              <a:gd name="T4" fmla="*/ 0 w 1330"/>
              <a:gd name="T5" fmla="*/ 115 h 330"/>
              <a:gd name="T6" fmla="*/ 1330 w 1330"/>
              <a:gd name="T7" fmla="*/ 330 h 330"/>
              <a:gd name="T8" fmla="*/ 1327 w 1330"/>
              <a:gd name="T9" fmla="*/ 200 h 3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0"/>
              <a:gd name="T16" fmla="*/ 0 h 330"/>
              <a:gd name="T17" fmla="*/ 1330 w 1330"/>
              <a:gd name="T18" fmla="*/ 330 h 3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0" h="330">
                <a:moveTo>
                  <a:pt x="1327" y="200"/>
                </a:moveTo>
                <a:lnTo>
                  <a:pt x="0" y="0"/>
                </a:lnTo>
                <a:lnTo>
                  <a:pt x="0" y="115"/>
                </a:lnTo>
                <a:lnTo>
                  <a:pt x="1330" y="330"/>
                </a:lnTo>
                <a:lnTo>
                  <a:pt x="1327" y="200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540000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Freeform 221"/>
          <p:cNvSpPr>
            <a:spLocks/>
          </p:cNvSpPr>
          <p:nvPr/>
        </p:nvSpPr>
        <p:spPr bwMode="auto">
          <a:xfrm flipH="1">
            <a:off x="3687901" y="5069934"/>
            <a:ext cx="13049" cy="318812"/>
          </a:xfrm>
          <a:custGeom>
            <a:avLst/>
            <a:gdLst>
              <a:gd name="T0" fmla="*/ 4 w 56"/>
              <a:gd name="T1" fmla="*/ 16 h 1536"/>
              <a:gd name="T2" fmla="*/ 56 w 56"/>
              <a:gd name="T3" fmla="*/ 0 h 1536"/>
              <a:gd name="T4" fmla="*/ 46 w 56"/>
              <a:gd name="T5" fmla="*/ 1513 h 1536"/>
              <a:gd name="T6" fmla="*/ 0 w 56"/>
              <a:gd name="T7" fmla="*/ 1536 h 1536"/>
              <a:gd name="T8" fmla="*/ 4 w 56"/>
              <a:gd name="T9" fmla="*/ 16 h 1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1536"/>
              <a:gd name="T17" fmla="*/ 56 w 56"/>
              <a:gd name="T18" fmla="*/ 1536 h 1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1536">
                <a:moveTo>
                  <a:pt x="4" y="16"/>
                </a:moveTo>
                <a:lnTo>
                  <a:pt x="56" y="0"/>
                </a:lnTo>
                <a:lnTo>
                  <a:pt x="46" y="1513"/>
                </a:lnTo>
                <a:lnTo>
                  <a:pt x="0" y="1536"/>
                </a:lnTo>
                <a:lnTo>
                  <a:pt x="4" y="16"/>
                </a:lnTo>
                <a:close/>
              </a:path>
            </a:pathLst>
          </a:custGeom>
          <a:gradFill rotWithShape="1">
            <a:gsLst>
              <a:gs pos="0">
                <a:srgbClr val="777777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Oval 222"/>
          <p:cNvSpPr>
            <a:spLocks noChangeArrowheads="1"/>
          </p:cNvSpPr>
          <p:nvPr/>
        </p:nvSpPr>
        <p:spPr bwMode="auto">
          <a:xfrm>
            <a:off x="4015425" y="5326104"/>
            <a:ext cx="10439" cy="19017"/>
          </a:xfrm>
          <a:prstGeom prst="ellipse">
            <a:avLst/>
          </a:prstGeom>
          <a:solidFill>
            <a:srgbClr val="777777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Oval 223"/>
          <p:cNvSpPr>
            <a:spLocks noChangeArrowheads="1"/>
          </p:cNvSpPr>
          <p:nvPr/>
        </p:nvSpPr>
        <p:spPr bwMode="auto">
          <a:xfrm>
            <a:off x="3995851" y="5330578"/>
            <a:ext cx="9135" cy="15661"/>
          </a:xfrm>
          <a:prstGeom prst="ellipse">
            <a:avLst/>
          </a:prstGeom>
          <a:solidFill>
            <a:srgbClr val="C0C0C0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Oval 224"/>
          <p:cNvSpPr>
            <a:spLocks noChangeArrowheads="1"/>
          </p:cNvSpPr>
          <p:nvPr/>
        </p:nvSpPr>
        <p:spPr bwMode="auto">
          <a:xfrm>
            <a:off x="3899513" y="5308671"/>
            <a:ext cx="11744" cy="11186"/>
          </a:xfrm>
          <a:prstGeom prst="ellipse">
            <a:avLst/>
          </a:prstGeom>
          <a:solidFill>
            <a:srgbClr val="C0C0C0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Oval 225"/>
          <p:cNvSpPr>
            <a:spLocks noChangeArrowheads="1"/>
          </p:cNvSpPr>
          <p:nvPr/>
        </p:nvSpPr>
        <p:spPr bwMode="auto">
          <a:xfrm>
            <a:off x="3878635" y="5312028"/>
            <a:ext cx="10439" cy="12305"/>
          </a:xfrm>
          <a:prstGeom prst="ellipse">
            <a:avLst/>
          </a:prstGeom>
          <a:solidFill>
            <a:srgbClr val="C0C0C0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Oval 226"/>
          <p:cNvSpPr>
            <a:spLocks noChangeArrowheads="1"/>
          </p:cNvSpPr>
          <p:nvPr/>
        </p:nvSpPr>
        <p:spPr bwMode="auto">
          <a:xfrm>
            <a:off x="3855147" y="5315383"/>
            <a:ext cx="11744" cy="11186"/>
          </a:xfrm>
          <a:prstGeom prst="ellipse">
            <a:avLst/>
          </a:prstGeom>
          <a:solidFill>
            <a:srgbClr val="C0C0C0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Freeform 227"/>
          <p:cNvSpPr>
            <a:spLocks/>
          </p:cNvSpPr>
          <p:nvPr/>
        </p:nvSpPr>
        <p:spPr bwMode="auto">
          <a:xfrm flipH="1">
            <a:off x="3732705" y="5054552"/>
            <a:ext cx="297512" cy="283017"/>
          </a:xfrm>
          <a:custGeom>
            <a:avLst/>
            <a:gdLst>
              <a:gd name="T0" fmla="*/ 1330 w 1345"/>
              <a:gd name="T1" fmla="*/ 167 h 1366"/>
              <a:gd name="T2" fmla="*/ 0 w 1345"/>
              <a:gd name="T3" fmla="*/ 0 h 1366"/>
              <a:gd name="T4" fmla="*/ 0 w 1345"/>
              <a:gd name="T5" fmla="*/ 1157 h 1366"/>
              <a:gd name="T6" fmla="*/ 1345 w 1345"/>
              <a:gd name="T7" fmla="*/ 1366 h 1366"/>
              <a:gd name="T8" fmla="*/ 1330 w 1345"/>
              <a:gd name="T9" fmla="*/ 167 h 13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5"/>
              <a:gd name="T16" fmla="*/ 0 h 1366"/>
              <a:gd name="T17" fmla="*/ 1345 w 1345"/>
              <a:gd name="T18" fmla="*/ 1366 h 13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5" h="1366">
                <a:moveTo>
                  <a:pt x="1330" y="167"/>
                </a:moveTo>
                <a:lnTo>
                  <a:pt x="0" y="0"/>
                </a:lnTo>
                <a:lnTo>
                  <a:pt x="0" y="1157"/>
                </a:lnTo>
                <a:lnTo>
                  <a:pt x="1345" y="1366"/>
                </a:lnTo>
                <a:lnTo>
                  <a:pt x="1330" y="167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rgbClr val="4D4D4D"/>
              </a:gs>
            </a:gsLst>
            <a:lin ang="540000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ko-KR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ko-KR" altLang="en-US" sz="16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Freeform 228"/>
          <p:cNvSpPr>
            <a:spLocks/>
          </p:cNvSpPr>
          <p:nvPr/>
        </p:nvSpPr>
        <p:spPr bwMode="auto">
          <a:xfrm flipH="1">
            <a:off x="3687900" y="5027427"/>
            <a:ext cx="367975" cy="44746"/>
          </a:xfrm>
          <a:custGeom>
            <a:avLst/>
            <a:gdLst>
              <a:gd name="T0" fmla="*/ 0 w 1660"/>
              <a:gd name="T1" fmla="*/ 10 h 214"/>
              <a:gd name="T2" fmla="*/ 68 w 1660"/>
              <a:gd name="T3" fmla="*/ 0 h 214"/>
              <a:gd name="T4" fmla="*/ 1660 w 1660"/>
              <a:gd name="T5" fmla="*/ 199 h 214"/>
              <a:gd name="T6" fmla="*/ 1613 w 1660"/>
              <a:gd name="T7" fmla="*/ 214 h 214"/>
              <a:gd name="T8" fmla="*/ 0 w 1660"/>
              <a:gd name="T9" fmla="*/ 10 h 2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60"/>
              <a:gd name="T16" fmla="*/ 0 h 214"/>
              <a:gd name="T17" fmla="*/ 1660 w 1660"/>
              <a:gd name="T18" fmla="*/ 214 h 2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60" h="214">
                <a:moveTo>
                  <a:pt x="0" y="10"/>
                </a:moveTo>
                <a:lnTo>
                  <a:pt x="68" y="0"/>
                </a:lnTo>
                <a:lnTo>
                  <a:pt x="1660" y="199"/>
                </a:lnTo>
                <a:lnTo>
                  <a:pt x="1613" y="214"/>
                </a:lnTo>
                <a:lnTo>
                  <a:pt x="0" y="10"/>
                </a:lnTo>
                <a:close/>
              </a:path>
            </a:pathLst>
          </a:custGeom>
          <a:noFill/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6" name="직선 연결선 65"/>
          <p:cNvCxnSpPr/>
          <p:nvPr/>
        </p:nvCxnSpPr>
        <p:spPr bwMode="auto">
          <a:xfrm flipH="1">
            <a:off x="3852630" y="3770736"/>
            <a:ext cx="8903" cy="1266287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utoShape 26"/>
          <p:cNvSpPr>
            <a:spLocks noChangeArrowheads="1"/>
          </p:cNvSpPr>
          <p:nvPr/>
        </p:nvSpPr>
        <p:spPr bwMode="auto">
          <a:xfrm>
            <a:off x="3613427" y="3019236"/>
            <a:ext cx="1495425" cy="742950"/>
          </a:xfrm>
          <a:prstGeom prst="cube">
            <a:avLst>
              <a:gd name="adj" fmla="val 55426"/>
            </a:avLst>
          </a:prstGeom>
          <a:gradFill rotWithShape="1">
            <a:gsLst>
              <a:gs pos="0">
                <a:srgbClr val="EAEAEA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77777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Freeform 27"/>
          <p:cNvSpPr>
            <a:spLocks/>
          </p:cNvSpPr>
          <p:nvPr/>
        </p:nvSpPr>
        <p:spPr bwMode="auto">
          <a:xfrm>
            <a:off x="3610251" y="3019236"/>
            <a:ext cx="1497013" cy="417512"/>
          </a:xfrm>
          <a:custGeom>
            <a:avLst/>
            <a:gdLst/>
            <a:ahLst/>
            <a:cxnLst>
              <a:cxn ang="0">
                <a:pos x="0" y="693"/>
              </a:cxn>
              <a:cxn ang="0">
                <a:pos x="2108" y="699"/>
              </a:cxn>
              <a:cxn ang="0">
                <a:pos x="2802" y="0"/>
              </a:cxn>
              <a:cxn ang="0">
                <a:pos x="693" y="0"/>
              </a:cxn>
              <a:cxn ang="0">
                <a:pos x="0" y="693"/>
              </a:cxn>
            </a:cxnLst>
            <a:rect l="0" t="0" r="r" b="b"/>
            <a:pathLst>
              <a:path w="2802" h="699">
                <a:moveTo>
                  <a:pt x="0" y="693"/>
                </a:moveTo>
                <a:lnTo>
                  <a:pt x="2108" y="699"/>
                </a:lnTo>
                <a:lnTo>
                  <a:pt x="2802" y="0"/>
                </a:lnTo>
                <a:lnTo>
                  <a:pt x="693" y="0"/>
                </a:lnTo>
                <a:lnTo>
                  <a:pt x="0" y="693"/>
                </a:ln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tint val="0"/>
                  <a:invGamma/>
                </a:srgbClr>
              </a:gs>
            </a:gsLst>
            <a:path path="rect">
              <a:fillToRect l="100000" b="100000"/>
            </a:path>
          </a:gradFill>
          <a:ln w="9525">
            <a:solidFill>
              <a:srgbClr val="777777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WordArt 28"/>
          <p:cNvSpPr>
            <a:spLocks noChangeArrowheads="1" noChangeShapeType="1" noTextEdit="1"/>
          </p:cNvSpPr>
          <p:nvPr/>
        </p:nvSpPr>
        <p:spPr bwMode="auto">
          <a:xfrm>
            <a:off x="3661051" y="3482787"/>
            <a:ext cx="1003300" cy="261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buNone/>
            </a:pPr>
            <a:r>
              <a:rPr lang="en-US" altLang="ko-KR" sz="1600" kern="10" dirty="0" smtClean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SWITCH</a:t>
            </a:r>
            <a:endParaRPr lang="ko-KR" altLang="en-US" sz="1600" kern="10" dirty="0">
              <a:ln w="9525">
                <a:solidFill>
                  <a:srgbClr val="808080"/>
                </a:solidFill>
                <a:round/>
                <a:headEnd/>
                <a:tailEnd/>
              </a:ln>
              <a:solidFill>
                <a:srgbClr val="8080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Freeform 29"/>
          <p:cNvSpPr>
            <a:spLocks/>
          </p:cNvSpPr>
          <p:nvPr/>
        </p:nvSpPr>
        <p:spPr bwMode="auto">
          <a:xfrm>
            <a:off x="3748365" y="3030348"/>
            <a:ext cx="1228725" cy="357188"/>
          </a:xfrm>
          <a:custGeom>
            <a:avLst/>
            <a:gdLst/>
            <a:ahLst/>
            <a:cxnLst>
              <a:cxn ang="0">
                <a:pos x="599" y="140"/>
              </a:cxn>
              <a:cxn ang="0">
                <a:pos x="877" y="270"/>
              </a:cxn>
              <a:cxn ang="0">
                <a:pos x="964" y="177"/>
              </a:cxn>
              <a:cxn ang="0">
                <a:pos x="1393" y="183"/>
              </a:cxn>
              <a:cxn ang="0">
                <a:pos x="1527" y="459"/>
              </a:cxn>
              <a:cxn ang="0">
                <a:pos x="856" y="727"/>
              </a:cxn>
              <a:cxn ang="0">
                <a:pos x="436" y="721"/>
              </a:cxn>
              <a:cxn ang="0">
                <a:pos x="537" y="615"/>
              </a:cxn>
              <a:cxn ang="0">
                <a:pos x="0" y="755"/>
              </a:cxn>
              <a:cxn ang="0">
                <a:pos x="247" y="906"/>
              </a:cxn>
              <a:cxn ang="0">
                <a:pos x="337" y="804"/>
              </a:cxn>
              <a:cxn ang="0">
                <a:pos x="973" y="800"/>
              </a:cxn>
              <a:cxn ang="0">
                <a:pos x="1570" y="552"/>
              </a:cxn>
              <a:cxn ang="0">
                <a:pos x="1663" y="810"/>
              </a:cxn>
              <a:cxn ang="0">
                <a:pos x="2281" y="807"/>
              </a:cxn>
              <a:cxn ang="0">
                <a:pos x="2188" y="900"/>
              </a:cxn>
              <a:cxn ang="0">
                <a:pos x="2707" y="772"/>
              </a:cxn>
              <a:cxn ang="0">
                <a:pos x="2467" y="624"/>
              </a:cxn>
              <a:cxn ang="0">
                <a:pos x="2359" y="726"/>
              </a:cxn>
              <a:cxn ang="0">
                <a:pos x="1915" y="720"/>
              </a:cxn>
              <a:cxn ang="0">
                <a:pos x="1812" y="447"/>
              </a:cxn>
              <a:cxn ang="0">
                <a:pos x="2438" y="190"/>
              </a:cxn>
              <a:cxn ang="0">
                <a:pos x="2899" y="192"/>
              </a:cxn>
              <a:cxn ang="0">
                <a:pos x="2815" y="276"/>
              </a:cxn>
              <a:cxn ang="0">
                <a:pos x="3328" y="151"/>
              </a:cxn>
              <a:cxn ang="0">
                <a:pos x="3085" y="0"/>
              </a:cxn>
              <a:cxn ang="0">
                <a:pos x="2974" y="114"/>
              </a:cxn>
              <a:cxn ang="0">
                <a:pos x="2338" y="106"/>
              </a:cxn>
              <a:cxn ang="0">
                <a:pos x="1762" y="352"/>
              </a:cxn>
              <a:cxn ang="0">
                <a:pos x="1667" y="112"/>
              </a:cxn>
              <a:cxn ang="0">
                <a:pos x="1046" y="106"/>
              </a:cxn>
              <a:cxn ang="0">
                <a:pos x="1147" y="11"/>
              </a:cxn>
              <a:cxn ang="0">
                <a:pos x="599" y="140"/>
              </a:cxn>
            </a:cxnLst>
            <a:rect l="0" t="0" r="r" b="b"/>
            <a:pathLst>
              <a:path w="3328" h="906">
                <a:moveTo>
                  <a:pt x="599" y="140"/>
                </a:moveTo>
                <a:lnTo>
                  <a:pt x="877" y="270"/>
                </a:lnTo>
                <a:lnTo>
                  <a:pt x="964" y="177"/>
                </a:lnTo>
                <a:lnTo>
                  <a:pt x="1393" y="183"/>
                </a:lnTo>
                <a:lnTo>
                  <a:pt x="1527" y="459"/>
                </a:lnTo>
                <a:lnTo>
                  <a:pt x="856" y="727"/>
                </a:lnTo>
                <a:lnTo>
                  <a:pt x="436" y="721"/>
                </a:lnTo>
                <a:lnTo>
                  <a:pt x="537" y="615"/>
                </a:lnTo>
                <a:lnTo>
                  <a:pt x="0" y="755"/>
                </a:lnTo>
                <a:lnTo>
                  <a:pt x="247" y="906"/>
                </a:lnTo>
                <a:lnTo>
                  <a:pt x="337" y="804"/>
                </a:lnTo>
                <a:lnTo>
                  <a:pt x="973" y="800"/>
                </a:lnTo>
                <a:lnTo>
                  <a:pt x="1570" y="552"/>
                </a:lnTo>
                <a:lnTo>
                  <a:pt x="1663" y="810"/>
                </a:lnTo>
                <a:lnTo>
                  <a:pt x="2281" y="807"/>
                </a:lnTo>
                <a:lnTo>
                  <a:pt x="2188" y="900"/>
                </a:lnTo>
                <a:lnTo>
                  <a:pt x="2707" y="772"/>
                </a:lnTo>
                <a:lnTo>
                  <a:pt x="2467" y="624"/>
                </a:lnTo>
                <a:lnTo>
                  <a:pt x="2359" y="726"/>
                </a:lnTo>
                <a:lnTo>
                  <a:pt x="1915" y="720"/>
                </a:lnTo>
                <a:lnTo>
                  <a:pt x="1812" y="447"/>
                </a:lnTo>
                <a:lnTo>
                  <a:pt x="2438" y="190"/>
                </a:lnTo>
                <a:lnTo>
                  <a:pt x="2899" y="192"/>
                </a:lnTo>
                <a:lnTo>
                  <a:pt x="2815" y="276"/>
                </a:lnTo>
                <a:lnTo>
                  <a:pt x="3328" y="151"/>
                </a:lnTo>
                <a:lnTo>
                  <a:pt x="3085" y="0"/>
                </a:lnTo>
                <a:lnTo>
                  <a:pt x="2974" y="114"/>
                </a:lnTo>
                <a:lnTo>
                  <a:pt x="2338" y="106"/>
                </a:lnTo>
                <a:lnTo>
                  <a:pt x="1762" y="352"/>
                </a:lnTo>
                <a:lnTo>
                  <a:pt x="1667" y="112"/>
                </a:lnTo>
                <a:lnTo>
                  <a:pt x="1046" y="106"/>
                </a:lnTo>
                <a:lnTo>
                  <a:pt x="1147" y="11"/>
                </a:lnTo>
                <a:lnTo>
                  <a:pt x="599" y="14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4D4D4D"/>
            </a:solidFill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 Box 142"/>
          <p:cNvSpPr txBox="1">
            <a:spLocks noChangeArrowheads="1"/>
          </p:cNvSpPr>
          <p:nvPr/>
        </p:nvSpPr>
        <p:spPr bwMode="auto">
          <a:xfrm>
            <a:off x="4151300" y="4850008"/>
            <a:ext cx="215746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IP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192.168.1.10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SM 255.255.255.0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Gateway  192.168.1.254</a:t>
            </a:r>
          </a:p>
        </p:txBody>
      </p:sp>
      <p:sp>
        <p:nvSpPr>
          <p:cNvPr id="72" name="Text Box 143"/>
          <p:cNvSpPr txBox="1">
            <a:spLocks noChangeArrowheads="1"/>
          </p:cNvSpPr>
          <p:nvPr/>
        </p:nvSpPr>
        <p:spPr bwMode="auto">
          <a:xfrm>
            <a:off x="4263209" y="1693402"/>
            <a:ext cx="12170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192.168.1.254</a:t>
            </a:r>
          </a:p>
          <a:p>
            <a:pPr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255.255.255.0</a:t>
            </a:r>
          </a:p>
          <a:p>
            <a:pPr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R.M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0" name="Text Box 142"/>
          <p:cNvSpPr txBox="1">
            <a:spLocks noChangeArrowheads="1"/>
          </p:cNvSpPr>
          <p:nvPr/>
        </p:nvSpPr>
        <p:spPr bwMode="auto">
          <a:xfrm>
            <a:off x="6369444" y="4108479"/>
            <a:ext cx="194636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IP  192.168.1.20</a:t>
            </a:r>
          </a:p>
          <a:p>
            <a:pPr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SM 255.255.255.0</a:t>
            </a:r>
          </a:p>
          <a:p>
            <a:pPr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Gateway 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192.168.1.254</a:t>
            </a:r>
          </a:p>
        </p:txBody>
      </p:sp>
      <p:sp>
        <p:nvSpPr>
          <p:cNvPr id="206" name="AutoShape 20"/>
          <p:cNvSpPr>
            <a:spLocks noChangeArrowheads="1"/>
          </p:cNvSpPr>
          <p:nvPr/>
        </p:nvSpPr>
        <p:spPr bwMode="auto">
          <a:xfrm>
            <a:off x="3766993" y="1204454"/>
            <a:ext cx="1160463" cy="524913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9020"/>
                  <a:invGamma/>
                </a:srgbClr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07" name="WordArt 21"/>
          <p:cNvSpPr>
            <a:spLocks noChangeArrowheads="1" noChangeShapeType="1" noTextEdit="1"/>
          </p:cNvSpPr>
          <p:nvPr/>
        </p:nvSpPr>
        <p:spPr bwMode="auto">
          <a:xfrm>
            <a:off x="3803505" y="1397573"/>
            <a:ext cx="1060450" cy="266707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>
              <a:buNone/>
            </a:pPr>
            <a:r>
              <a:rPr lang="en-US" altLang="ko-KR" sz="1600" kern="10" dirty="0" err="1" smtClean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GateWay</a:t>
            </a:r>
            <a:endParaRPr lang="ko-KR" altLang="en-US" sz="1600" kern="10" dirty="0">
              <a:ln w="9525">
                <a:solidFill>
                  <a:srgbClr val="808080"/>
                </a:solidFill>
                <a:round/>
                <a:headEnd/>
                <a:tailEnd/>
              </a:ln>
              <a:solidFill>
                <a:srgbClr val="77777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8" name="Oval 22"/>
          <p:cNvSpPr>
            <a:spLocks noChangeArrowheads="1"/>
          </p:cNvSpPr>
          <p:nvPr/>
        </p:nvSpPr>
        <p:spPr bwMode="auto">
          <a:xfrm>
            <a:off x="3762287" y="1193889"/>
            <a:ext cx="1162050" cy="265644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tint val="33333"/>
                  <a:invGamma/>
                </a:srgbClr>
              </a:gs>
            </a:gsLst>
            <a:lin ang="18900000" scaled="1"/>
          </a:gra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09" name="AutoShape 23"/>
          <p:cNvSpPr>
            <a:spLocks noChangeArrowheads="1"/>
          </p:cNvSpPr>
          <p:nvPr/>
        </p:nvSpPr>
        <p:spPr bwMode="auto">
          <a:xfrm rot="5400000">
            <a:off x="4387877" y="966307"/>
            <a:ext cx="122196" cy="717550"/>
          </a:xfrm>
          <a:custGeom>
            <a:avLst/>
            <a:gdLst>
              <a:gd name="T0" fmla="*/ 321 w 21600"/>
              <a:gd name="T1" fmla="*/ 465 h 21600"/>
              <a:gd name="T2" fmla="*/ 161 w 21600"/>
              <a:gd name="T3" fmla="*/ 11727 h 21600"/>
              <a:gd name="T4" fmla="*/ 389 w 21600"/>
              <a:gd name="T5" fmla="*/ 3422 h 21600"/>
              <a:gd name="T6" fmla="*/ 1090 w 21600"/>
              <a:gd name="T7" fmla="*/ 7209 h 21600"/>
              <a:gd name="T8" fmla="*/ 896 w 21600"/>
              <a:gd name="T9" fmla="*/ 11062 h 21600"/>
              <a:gd name="T10" fmla="*/ 659 w 21600"/>
              <a:gd name="T11" fmla="*/ 780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93 w 21600"/>
              <a:gd name="T19" fmla="*/ 3162 h 21600"/>
              <a:gd name="T20" fmla="*/ 18407 w 21600"/>
              <a:gd name="T21" fmla="*/ 18438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70" y="10242"/>
                </a:moveTo>
                <a:cubicBezTo>
                  <a:pt x="17080" y="6828"/>
                  <a:pt x="14225" y="4206"/>
                  <a:pt x="10800" y="4206"/>
                </a:cubicBezTo>
                <a:cubicBezTo>
                  <a:pt x="7158" y="4206"/>
                  <a:pt x="4206" y="7158"/>
                  <a:pt x="4206" y="10800"/>
                </a:cubicBezTo>
                <a:cubicBezTo>
                  <a:pt x="4205" y="12133"/>
                  <a:pt x="4610" y="13436"/>
                  <a:pt x="5366" y="14535"/>
                </a:cubicBezTo>
                <a:lnTo>
                  <a:pt x="1900" y="16918"/>
                </a:lnTo>
                <a:cubicBezTo>
                  <a:pt x="662" y="15117"/>
                  <a:pt x="0" y="1298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410" y="-1"/>
                  <a:pt x="21086" y="4295"/>
                  <a:pt x="21561" y="9886"/>
                </a:cubicBezTo>
                <a:lnTo>
                  <a:pt x="24251" y="9657"/>
                </a:lnTo>
                <a:lnTo>
                  <a:pt x="19871" y="14849"/>
                </a:lnTo>
                <a:lnTo>
                  <a:pt x="14680" y="10470"/>
                </a:lnTo>
                <a:lnTo>
                  <a:pt x="17370" y="1024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outerShdw dist="25400" dir="5400000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10" name="AutoShape 24"/>
          <p:cNvSpPr>
            <a:spLocks noChangeArrowheads="1"/>
          </p:cNvSpPr>
          <p:nvPr/>
        </p:nvSpPr>
        <p:spPr bwMode="auto">
          <a:xfrm rot="-5400000">
            <a:off x="4142375" y="927906"/>
            <a:ext cx="120071" cy="731838"/>
          </a:xfrm>
          <a:custGeom>
            <a:avLst/>
            <a:gdLst>
              <a:gd name="T0" fmla="*/ 307 w 21600"/>
              <a:gd name="T1" fmla="*/ 474 h 21600"/>
              <a:gd name="T2" fmla="*/ 158 w 21600"/>
              <a:gd name="T3" fmla="*/ 12197 h 21600"/>
              <a:gd name="T4" fmla="*/ 374 w 21600"/>
              <a:gd name="T5" fmla="*/ 3558 h 21600"/>
              <a:gd name="T6" fmla="*/ 1055 w 21600"/>
              <a:gd name="T7" fmla="*/ 7488 h 21600"/>
              <a:gd name="T8" fmla="*/ 864 w 21600"/>
              <a:gd name="T9" fmla="*/ 11520 h 21600"/>
              <a:gd name="T10" fmla="*/ 639 w 21600"/>
              <a:gd name="T11" fmla="*/ 8132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250 w 21600"/>
              <a:gd name="T19" fmla="*/ 3142 h 21600"/>
              <a:gd name="T20" fmla="*/ 18350 w 21600"/>
              <a:gd name="T21" fmla="*/ 18458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70" y="10242"/>
                </a:moveTo>
                <a:cubicBezTo>
                  <a:pt x="17080" y="6828"/>
                  <a:pt x="14225" y="4206"/>
                  <a:pt x="10800" y="4206"/>
                </a:cubicBezTo>
                <a:cubicBezTo>
                  <a:pt x="7158" y="4206"/>
                  <a:pt x="4206" y="7158"/>
                  <a:pt x="4206" y="10800"/>
                </a:cubicBezTo>
                <a:cubicBezTo>
                  <a:pt x="4205" y="12133"/>
                  <a:pt x="4610" y="13436"/>
                  <a:pt x="5366" y="14535"/>
                </a:cubicBezTo>
                <a:lnTo>
                  <a:pt x="1900" y="16918"/>
                </a:lnTo>
                <a:cubicBezTo>
                  <a:pt x="662" y="15117"/>
                  <a:pt x="0" y="1298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410" y="-1"/>
                  <a:pt x="21086" y="4295"/>
                  <a:pt x="21561" y="9886"/>
                </a:cubicBezTo>
                <a:lnTo>
                  <a:pt x="24251" y="9657"/>
                </a:lnTo>
                <a:lnTo>
                  <a:pt x="19871" y="14849"/>
                </a:lnTo>
                <a:lnTo>
                  <a:pt x="14680" y="10470"/>
                </a:lnTo>
                <a:lnTo>
                  <a:pt x="17370" y="1024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outerShdw dist="25400" dir="5400000" algn="ctr" rotWithShape="0">
              <a:srgbClr val="1C1C1C">
                <a:alpha val="50000"/>
              </a:srgbClr>
            </a:outerShdw>
          </a:effectLst>
        </p:spPr>
        <p:txBody>
          <a:bodyPr rot="10800000"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48" name="Freeform 174"/>
          <p:cNvSpPr>
            <a:spLocks/>
          </p:cNvSpPr>
          <p:nvPr/>
        </p:nvSpPr>
        <p:spPr bwMode="auto">
          <a:xfrm rot="355818">
            <a:off x="6241565" y="4691930"/>
            <a:ext cx="61330" cy="36915"/>
          </a:xfrm>
          <a:custGeom>
            <a:avLst/>
            <a:gdLst>
              <a:gd name="T0" fmla="*/ 1224 w 1224"/>
              <a:gd name="T1" fmla="*/ 755 h 755"/>
              <a:gd name="T2" fmla="*/ 1112 w 1224"/>
              <a:gd name="T3" fmla="*/ 716 h 755"/>
              <a:gd name="T4" fmla="*/ 1051 w 1224"/>
              <a:gd name="T5" fmla="*/ 693 h 755"/>
              <a:gd name="T6" fmla="*/ 1006 w 1224"/>
              <a:gd name="T7" fmla="*/ 671 h 755"/>
              <a:gd name="T8" fmla="*/ 984 w 1224"/>
              <a:gd name="T9" fmla="*/ 660 h 755"/>
              <a:gd name="T10" fmla="*/ 939 w 1224"/>
              <a:gd name="T11" fmla="*/ 626 h 755"/>
              <a:gd name="T12" fmla="*/ 894 w 1224"/>
              <a:gd name="T13" fmla="*/ 548 h 755"/>
              <a:gd name="T14" fmla="*/ 889 w 1224"/>
              <a:gd name="T15" fmla="*/ 531 h 755"/>
              <a:gd name="T16" fmla="*/ 850 w 1224"/>
              <a:gd name="T17" fmla="*/ 509 h 755"/>
              <a:gd name="T18" fmla="*/ 799 w 1224"/>
              <a:gd name="T19" fmla="*/ 481 h 755"/>
              <a:gd name="T20" fmla="*/ 704 w 1224"/>
              <a:gd name="T21" fmla="*/ 453 h 755"/>
              <a:gd name="T22" fmla="*/ 419 w 1224"/>
              <a:gd name="T23" fmla="*/ 442 h 755"/>
              <a:gd name="T24" fmla="*/ 330 w 1224"/>
              <a:gd name="T25" fmla="*/ 408 h 755"/>
              <a:gd name="T26" fmla="*/ 212 w 1224"/>
              <a:gd name="T27" fmla="*/ 279 h 755"/>
              <a:gd name="T28" fmla="*/ 145 w 1224"/>
              <a:gd name="T29" fmla="*/ 134 h 755"/>
              <a:gd name="T30" fmla="*/ 78 w 1224"/>
              <a:gd name="T31" fmla="*/ 39 h 755"/>
              <a:gd name="T32" fmla="*/ 0 w 1224"/>
              <a:gd name="T33" fmla="*/ 0 h 7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224"/>
              <a:gd name="T52" fmla="*/ 0 h 755"/>
              <a:gd name="T53" fmla="*/ 1224 w 1224"/>
              <a:gd name="T54" fmla="*/ 755 h 75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224" h="755">
                <a:moveTo>
                  <a:pt x="1224" y="755"/>
                </a:moveTo>
                <a:cubicBezTo>
                  <a:pt x="1190" y="729"/>
                  <a:pt x="1154" y="724"/>
                  <a:pt x="1112" y="716"/>
                </a:cubicBezTo>
                <a:cubicBezTo>
                  <a:pt x="1091" y="705"/>
                  <a:pt x="1072" y="702"/>
                  <a:pt x="1051" y="693"/>
                </a:cubicBezTo>
                <a:cubicBezTo>
                  <a:pt x="1036" y="686"/>
                  <a:pt x="1021" y="678"/>
                  <a:pt x="1006" y="671"/>
                </a:cubicBezTo>
                <a:cubicBezTo>
                  <a:pt x="999" y="667"/>
                  <a:pt x="984" y="660"/>
                  <a:pt x="984" y="660"/>
                </a:cubicBezTo>
                <a:cubicBezTo>
                  <a:pt x="971" y="646"/>
                  <a:pt x="939" y="626"/>
                  <a:pt x="939" y="626"/>
                </a:cubicBezTo>
                <a:cubicBezTo>
                  <a:pt x="923" y="602"/>
                  <a:pt x="906" y="575"/>
                  <a:pt x="894" y="548"/>
                </a:cubicBezTo>
                <a:cubicBezTo>
                  <a:pt x="892" y="543"/>
                  <a:pt x="893" y="536"/>
                  <a:pt x="889" y="531"/>
                </a:cubicBezTo>
                <a:cubicBezTo>
                  <a:pt x="884" y="524"/>
                  <a:pt x="855" y="512"/>
                  <a:pt x="850" y="509"/>
                </a:cubicBezTo>
                <a:cubicBezTo>
                  <a:pt x="802" y="480"/>
                  <a:pt x="833" y="491"/>
                  <a:pt x="799" y="481"/>
                </a:cubicBezTo>
                <a:cubicBezTo>
                  <a:pt x="764" y="457"/>
                  <a:pt x="751" y="457"/>
                  <a:pt x="704" y="453"/>
                </a:cubicBezTo>
                <a:cubicBezTo>
                  <a:pt x="606" y="457"/>
                  <a:pt x="515" y="459"/>
                  <a:pt x="419" y="442"/>
                </a:cubicBezTo>
                <a:cubicBezTo>
                  <a:pt x="391" y="426"/>
                  <a:pt x="360" y="419"/>
                  <a:pt x="330" y="408"/>
                </a:cubicBezTo>
                <a:cubicBezTo>
                  <a:pt x="287" y="368"/>
                  <a:pt x="245" y="328"/>
                  <a:pt x="212" y="279"/>
                </a:cubicBezTo>
                <a:cubicBezTo>
                  <a:pt x="183" y="235"/>
                  <a:pt x="168" y="181"/>
                  <a:pt x="145" y="134"/>
                </a:cubicBezTo>
                <a:cubicBezTo>
                  <a:pt x="128" y="100"/>
                  <a:pt x="99" y="71"/>
                  <a:pt x="78" y="39"/>
                </a:cubicBezTo>
                <a:cubicBezTo>
                  <a:pt x="70" y="27"/>
                  <a:pt x="15" y="7"/>
                  <a:pt x="0" y="0"/>
                </a:cubicBezTo>
              </a:path>
            </a:pathLst>
          </a:custGeom>
          <a:noFill/>
          <a:ln w="1270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Freeform 175"/>
          <p:cNvSpPr>
            <a:spLocks/>
          </p:cNvSpPr>
          <p:nvPr/>
        </p:nvSpPr>
        <p:spPr bwMode="auto">
          <a:xfrm rot="355818" flipH="1">
            <a:off x="6291151" y="4725490"/>
            <a:ext cx="112219" cy="58169"/>
          </a:xfrm>
          <a:custGeom>
            <a:avLst/>
            <a:gdLst>
              <a:gd name="T0" fmla="*/ 886 w 971"/>
              <a:gd name="T1" fmla="*/ 33 h 550"/>
              <a:gd name="T2" fmla="*/ 937 w 971"/>
              <a:gd name="T3" fmla="*/ 70 h 550"/>
              <a:gd name="T4" fmla="*/ 971 w 971"/>
              <a:gd name="T5" fmla="*/ 130 h 550"/>
              <a:gd name="T6" fmla="*/ 967 w 971"/>
              <a:gd name="T7" fmla="*/ 218 h 550"/>
              <a:gd name="T8" fmla="*/ 882 w 971"/>
              <a:gd name="T9" fmla="*/ 261 h 550"/>
              <a:gd name="T10" fmla="*/ 791 w 971"/>
              <a:gd name="T11" fmla="*/ 294 h 550"/>
              <a:gd name="T12" fmla="*/ 665 w 971"/>
              <a:gd name="T13" fmla="*/ 382 h 550"/>
              <a:gd name="T14" fmla="*/ 519 w 971"/>
              <a:gd name="T15" fmla="*/ 522 h 550"/>
              <a:gd name="T16" fmla="*/ 397 w 971"/>
              <a:gd name="T17" fmla="*/ 542 h 550"/>
              <a:gd name="T18" fmla="*/ 298 w 971"/>
              <a:gd name="T19" fmla="*/ 550 h 550"/>
              <a:gd name="T20" fmla="*/ 155 w 971"/>
              <a:gd name="T21" fmla="*/ 522 h 550"/>
              <a:gd name="T22" fmla="*/ 34 w 971"/>
              <a:gd name="T23" fmla="*/ 459 h 550"/>
              <a:gd name="T24" fmla="*/ 0 w 971"/>
              <a:gd name="T25" fmla="*/ 393 h 550"/>
              <a:gd name="T26" fmla="*/ 11 w 971"/>
              <a:gd name="T27" fmla="*/ 315 h 550"/>
              <a:gd name="T28" fmla="*/ 63 w 971"/>
              <a:gd name="T29" fmla="*/ 210 h 550"/>
              <a:gd name="T30" fmla="*/ 142 w 971"/>
              <a:gd name="T31" fmla="*/ 147 h 550"/>
              <a:gd name="T32" fmla="*/ 246 w 971"/>
              <a:gd name="T33" fmla="*/ 89 h 550"/>
              <a:gd name="T34" fmla="*/ 445 w 971"/>
              <a:gd name="T35" fmla="*/ 21 h 550"/>
              <a:gd name="T36" fmla="*/ 634 w 971"/>
              <a:gd name="T37" fmla="*/ 0 h 550"/>
              <a:gd name="T38" fmla="*/ 794 w 971"/>
              <a:gd name="T39" fmla="*/ 13 h 550"/>
              <a:gd name="T40" fmla="*/ 886 w 971"/>
              <a:gd name="T41" fmla="*/ 33 h 55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971"/>
              <a:gd name="T64" fmla="*/ 0 h 550"/>
              <a:gd name="T65" fmla="*/ 971 w 971"/>
              <a:gd name="T66" fmla="*/ 550 h 55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971" h="550">
                <a:moveTo>
                  <a:pt x="886" y="33"/>
                </a:moveTo>
                <a:lnTo>
                  <a:pt x="937" y="70"/>
                </a:lnTo>
                <a:lnTo>
                  <a:pt x="971" y="130"/>
                </a:lnTo>
                <a:lnTo>
                  <a:pt x="967" y="218"/>
                </a:lnTo>
                <a:lnTo>
                  <a:pt x="882" y="261"/>
                </a:lnTo>
                <a:lnTo>
                  <a:pt x="791" y="294"/>
                </a:lnTo>
                <a:lnTo>
                  <a:pt x="665" y="382"/>
                </a:lnTo>
                <a:lnTo>
                  <a:pt x="519" y="522"/>
                </a:lnTo>
                <a:lnTo>
                  <a:pt x="397" y="542"/>
                </a:lnTo>
                <a:lnTo>
                  <a:pt x="298" y="550"/>
                </a:lnTo>
                <a:lnTo>
                  <a:pt x="155" y="522"/>
                </a:lnTo>
                <a:lnTo>
                  <a:pt x="34" y="459"/>
                </a:lnTo>
                <a:lnTo>
                  <a:pt x="0" y="393"/>
                </a:lnTo>
                <a:lnTo>
                  <a:pt x="11" y="315"/>
                </a:lnTo>
                <a:lnTo>
                  <a:pt x="63" y="210"/>
                </a:lnTo>
                <a:lnTo>
                  <a:pt x="142" y="147"/>
                </a:lnTo>
                <a:lnTo>
                  <a:pt x="246" y="89"/>
                </a:lnTo>
                <a:lnTo>
                  <a:pt x="445" y="21"/>
                </a:lnTo>
                <a:lnTo>
                  <a:pt x="634" y="0"/>
                </a:lnTo>
                <a:lnTo>
                  <a:pt x="794" y="13"/>
                </a:lnTo>
                <a:lnTo>
                  <a:pt x="886" y="33"/>
                </a:ln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50000">
                <a:srgbClr val="FFFFFF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" name="Freeform 176"/>
          <p:cNvSpPr>
            <a:spLocks/>
          </p:cNvSpPr>
          <p:nvPr/>
        </p:nvSpPr>
        <p:spPr bwMode="auto">
          <a:xfrm rot="355818">
            <a:off x="6285931" y="4745624"/>
            <a:ext cx="110915" cy="41389"/>
          </a:xfrm>
          <a:custGeom>
            <a:avLst/>
            <a:gdLst>
              <a:gd name="T0" fmla="*/ 0 w 1432"/>
              <a:gd name="T1" fmla="*/ 0 h 526"/>
              <a:gd name="T2" fmla="*/ 56 w 1432"/>
              <a:gd name="T3" fmla="*/ 118 h 526"/>
              <a:gd name="T4" fmla="*/ 319 w 1432"/>
              <a:gd name="T5" fmla="*/ 302 h 526"/>
              <a:gd name="T6" fmla="*/ 604 w 1432"/>
              <a:gd name="T7" fmla="*/ 448 h 526"/>
              <a:gd name="T8" fmla="*/ 867 w 1432"/>
              <a:gd name="T9" fmla="*/ 526 h 526"/>
              <a:gd name="T10" fmla="*/ 1091 w 1432"/>
              <a:gd name="T11" fmla="*/ 504 h 526"/>
              <a:gd name="T12" fmla="*/ 1270 w 1432"/>
              <a:gd name="T13" fmla="*/ 448 h 526"/>
              <a:gd name="T14" fmla="*/ 1432 w 1432"/>
              <a:gd name="T15" fmla="*/ 353 h 526"/>
              <a:gd name="T16" fmla="*/ 1253 w 1432"/>
              <a:gd name="T17" fmla="*/ 431 h 526"/>
              <a:gd name="T18" fmla="*/ 1108 w 1432"/>
              <a:gd name="T19" fmla="*/ 470 h 526"/>
              <a:gd name="T20" fmla="*/ 951 w 1432"/>
              <a:gd name="T21" fmla="*/ 470 h 526"/>
              <a:gd name="T22" fmla="*/ 789 w 1432"/>
              <a:gd name="T23" fmla="*/ 453 h 526"/>
              <a:gd name="T24" fmla="*/ 699 w 1432"/>
              <a:gd name="T25" fmla="*/ 420 h 526"/>
              <a:gd name="T26" fmla="*/ 560 w 1432"/>
              <a:gd name="T27" fmla="*/ 330 h 526"/>
              <a:gd name="T28" fmla="*/ 437 w 1432"/>
              <a:gd name="T29" fmla="*/ 213 h 526"/>
              <a:gd name="T30" fmla="*/ 274 w 1432"/>
              <a:gd name="T31" fmla="*/ 129 h 526"/>
              <a:gd name="T32" fmla="*/ 140 w 1432"/>
              <a:gd name="T33" fmla="*/ 73 h 526"/>
              <a:gd name="T34" fmla="*/ 0 w 1432"/>
              <a:gd name="T35" fmla="*/ 0 h 52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32"/>
              <a:gd name="T55" fmla="*/ 0 h 526"/>
              <a:gd name="T56" fmla="*/ 1432 w 1432"/>
              <a:gd name="T57" fmla="*/ 526 h 52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32" h="526">
                <a:moveTo>
                  <a:pt x="0" y="0"/>
                </a:moveTo>
                <a:lnTo>
                  <a:pt x="56" y="118"/>
                </a:lnTo>
                <a:lnTo>
                  <a:pt x="319" y="302"/>
                </a:lnTo>
                <a:lnTo>
                  <a:pt x="604" y="448"/>
                </a:lnTo>
                <a:lnTo>
                  <a:pt x="867" y="526"/>
                </a:lnTo>
                <a:lnTo>
                  <a:pt x="1091" y="504"/>
                </a:lnTo>
                <a:lnTo>
                  <a:pt x="1270" y="448"/>
                </a:lnTo>
                <a:lnTo>
                  <a:pt x="1432" y="353"/>
                </a:lnTo>
                <a:lnTo>
                  <a:pt x="1253" y="431"/>
                </a:lnTo>
                <a:lnTo>
                  <a:pt x="1108" y="470"/>
                </a:lnTo>
                <a:lnTo>
                  <a:pt x="951" y="470"/>
                </a:lnTo>
                <a:lnTo>
                  <a:pt x="789" y="453"/>
                </a:lnTo>
                <a:lnTo>
                  <a:pt x="699" y="420"/>
                </a:lnTo>
                <a:lnTo>
                  <a:pt x="560" y="330"/>
                </a:lnTo>
                <a:lnTo>
                  <a:pt x="437" y="213"/>
                </a:lnTo>
                <a:lnTo>
                  <a:pt x="274" y="129"/>
                </a:lnTo>
                <a:lnTo>
                  <a:pt x="140" y="73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969696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6" name="Freeform 177"/>
          <p:cNvSpPr>
            <a:spLocks/>
          </p:cNvSpPr>
          <p:nvPr/>
        </p:nvSpPr>
        <p:spPr bwMode="auto">
          <a:xfrm rot="355818" flipH="1">
            <a:off x="6313334" y="4722133"/>
            <a:ext cx="26098" cy="27966"/>
          </a:xfrm>
          <a:custGeom>
            <a:avLst/>
            <a:gdLst>
              <a:gd name="T0" fmla="*/ 229 w 229"/>
              <a:gd name="T1" fmla="*/ 261 h 261"/>
              <a:gd name="T2" fmla="*/ 115 w 229"/>
              <a:gd name="T3" fmla="*/ 57 h 261"/>
              <a:gd name="T4" fmla="*/ 0 w 229"/>
              <a:gd name="T5" fmla="*/ 0 h 261"/>
              <a:gd name="T6" fmla="*/ 0 60000 65536"/>
              <a:gd name="T7" fmla="*/ 0 60000 65536"/>
              <a:gd name="T8" fmla="*/ 0 60000 65536"/>
              <a:gd name="T9" fmla="*/ 0 w 229"/>
              <a:gd name="T10" fmla="*/ 0 h 261"/>
              <a:gd name="T11" fmla="*/ 229 w 229"/>
              <a:gd name="T12" fmla="*/ 261 h 2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9" h="261">
                <a:moveTo>
                  <a:pt x="229" y="261"/>
                </a:moveTo>
                <a:lnTo>
                  <a:pt x="115" y="57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B2B2B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0" name="Freeform 178"/>
          <p:cNvSpPr>
            <a:spLocks/>
          </p:cNvSpPr>
          <p:nvPr/>
        </p:nvSpPr>
        <p:spPr bwMode="auto">
          <a:xfrm rot="355818">
            <a:off x="6301589" y="4721015"/>
            <a:ext cx="35232" cy="5593"/>
          </a:xfrm>
          <a:custGeom>
            <a:avLst/>
            <a:gdLst>
              <a:gd name="T0" fmla="*/ 0 w 560"/>
              <a:gd name="T1" fmla="*/ 79 h 79"/>
              <a:gd name="T2" fmla="*/ 246 w 560"/>
              <a:gd name="T3" fmla="*/ 26 h 79"/>
              <a:gd name="T4" fmla="*/ 408 w 560"/>
              <a:gd name="T5" fmla="*/ 0 h 79"/>
              <a:gd name="T6" fmla="*/ 560 w 560"/>
              <a:gd name="T7" fmla="*/ 26 h 79"/>
              <a:gd name="T8" fmla="*/ 0 60000 65536"/>
              <a:gd name="T9" fmla="*/ 0 60000 65536"/>
              <a:gd name="T10" fmla="*/ 0 60000 65536"/>
              <a:gd name="T11" fmla="*/ 0 60000 65536"/>
              <a:gd name="T12" fmla="*/ 0 w 560"/>
              <a:gd name="T13" fmla="*/ 0 h 79"/>
              <a:gd name="T14" fmla="*/ 560 w 560"/>
              <a:gd name="T15" fmla="*/ 79 h 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0" h="79">
                <a:moveTo>
                  <a:pt x="0" y="79"/>
                </a:moveTo>
                <a:lnTo>
                  <a:pt x="246" y="26"/>
                </a:lnTo>
                <a:lnTo>
                  <a:pt x="408" y="0"/>
                </a:lnTo>
                <a:lnTo>
                  <a:pt x="560" y="26"/>
                </a:lnTo>
              </a:path>
            </a:pathLst>
          </a:custGeom>
          <a:noFill/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2" name="Oval 179"/>
          <p:cNvSpPr>
            <a:spLocks noChangeArrowheads="1"/>
          </p:cNvSpPr>
          <p:nvPr/>
        </p:nvSpPr>
        <p:spPr bwMode="auto">
          <a:xfrm rot="21219751">
            <a:off x="6317247" y="4718778"/>
            <a:ext cx="15659" cy="6712"/>
          </a:xfrm>
          <a:prstGeom prst="ellipse">
            <a:avLst/>
          </a:prstGeom>
          <a:solidFill>
            <a:srgbClr val="969696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3" name="Freeform 180"/>
          <p:cNvSpPr>
            <a:spLocks/>
          </p:cNvSpPr>
          <p:nvPr/>
        </p:nvSpPr>
        <p:spPr bwMode="auto">
          <a:xfrm rot="355818">
            <a:off x="6293759" y="4723252"/>
            <a:ext cx="30013" cy="23491"/>
          </a:xfrm>
          <a:custGeom>
            <a:avLst/>
            <a:gdLst>
              <a:gd name="T0" fmla="*/ 98 w 482"/>
              <a:gd name="T1" fmla="*/ 36 h 367"/>
              <a:gd name="T2" fmla="*/ 320 w 482"/>
              <a:gd name="T3" fmla="*/ 0 h 367"/>
              <a:gd name="T4" fmla="*/ 367 w 482"/>
              <a:gd name="T5" fmla="*/ 26 h 367"/>
              <a:gd name="T6" fmla="*/ 445 w 482"/>
              <a:gd name="T7" fmla="*/ 26 h 367"/>
              <a:gd name="T8" fmla="*/ 482 w 482"/>
              <a:gd name="T9" fmla="*/ 42 h 367"/>
              <a:gd name="T10" fmla="*/ 278 w 482"/>
              <a:gd name="T11" fmla="*/ 367 h 367"/>
              <a:gd name="T12" fmla="*/ 5 w 482"/>
              <a:gd name="T13" fmla="*/ 262 h 367"/>
              <a:gd name="T14" fmla="*/ 0 w 482"/>
              <a:gd name="T15" fmla="*/ 157 h 367"/>
              <a:gd name="T16" fmla="*/ 42 w 482"/>
              <a:gd name="T17" fmla="*/ 74 h 367"/>
              <a:gd name="T18" fmla="*/ 98 w 482"/>
              <a:gd name="T19" fmla="*/ 36 h 36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82"/>
              <a:gd name="T31" fmla="*/ 0 h 367"/>
              <a:gd name="T32" fmla="*/ 482 w 482"/>
              <a:gd name="T33" fmla="*/ 367 h 36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82" h="367">
                <a:moveTo>
                  <a:pt x="98" y="36"/>
                </a:moveTo>
                <a:lnTo>
                  <a:pt x="320" y="0"/>
                </a:lnTo>
                <a:lnTo>
                  <a:pt x="367" y="26"/>
                </a:lnTo>
                <a:lnTo>
                  <a:pt x="445" y="26"/>
                </a:lnTo>
                <a:lnTo>
                  <a:pt x="482" y="42"/>
                </a:lnTo>
                <a:lnTo>
                  <a:pt x="278" y="367"/>
                </a:lnTo>
                <a:lnTo>
                  <a:pt x="5" y="262"/>
                </a:lnTo>
                <a:lnTo>
                  <a:pt x="0" y="157"/>
                </a:lnTo>
                <a:lnTo>
                  <a:pt x="42" y="74"/>
                </a:lnTo>
                <a:lnTo>
                  <a:pt x="98" y="36"/>
                </a:lnTo>
                <a:close/>
              </a:path>
            </a:pathLst>
          </a:custGeom>
          <a:noFill/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4" name="Freeform 182"/>
          <p:cNvSpPr>
            <a:spLocks/>
          </p:cNvSpPr>
          <p:nvPr/>
        </p:nvSpPr>
        <p:spPr bwMode="auto">
          <a:xfrm flipH="1">
            <a:off x="5900993" y="4665846"/>
            <a:ext cx="184731" cy="301621"/>
          </a:xfrm>
          <a:custGeom>
            <a:avLst/>
            <a:gdLst>
              <a:gd name="T0" fmla="*/ 933 w 933"/>
              <a:gd name="T1" fmla="*/ 135 h 352"/>
              <a:gd name="T2" fmla="*/ 932 w 933"/>
              <a:gd name="T3" fmla="*/ 171 h 352"/>
              <a:gd name="T4" fmla="*/ 762 w 933"/>
              <a:gd name="T5" fmla="*/ 352 h 352"/>
              <a:gd name="T6" fmla="*/ 4 w 933"/>
              <a:gd name="T7" fmla="*/ 195 h 352"/>
              <a:gd name="T8" fmla="*/ 0 w 933"/>
              <a:gd name="T9" fmla="*/ 148 h 352"/>
              <a:gd name="T10" fmla="*/ 244 w 933"/>
              <a:gd name="T11" fmla="*/ 0 h 352"/>
              <a:gd name="T12" fmla="*/ 933 w 933"/>
              <a:gd name="T13" fmla="*/ 135 h 3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33"/>
              <a:gd name="T22" fmla="*/ 0 h 352"/>
              <a:gd name="T23" fmla="*/ 933 w 933"/>
              <a:gd name="T24" fmla="*/ 352 h 3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33" h="352">
                <a:moveTo>
                  <a:pt x="933" y="135"/>
                </a:moveTo>
                <a:lnTo>
                  <a:pt x="932" y="171"/>
                </a:lnTo>
                <a:lnTo>
                  <a:pt x="762" y="352"/>
                </a:lnTo>
                <a:lnTo>
                  <a:pt x="4" y="195"/>
                </a:lnTo>
                <a:lnTo>
                  <a:pt x="0" y="148"/>
                </a:lnTo>
                <a:lnTo>
                  <a:pt x="244" y="0"/>
                </a:lnTo>
                <a:lnTo>
                  <a:pt x="933" y="135"/>
                </a:lnTo>
                <a:close/>
              </a:path>
            </a:pathLst>
          </a:custGeom>
          <a:gradFill rotWithShape="0">
            <a:gsLst>
              <a:gs pos="0">
                <a:srgbClr val="DDDDDD"/>
              </a:gs>
              <a:gs pos="100000">
                <a:srgbClr val="F3F3F3"/>
              </a:gs>
            </a:gsLst>
            <a:lin ang="0" scaled="1"/>
          </a:gradFill>
          <a:ln w="6350">
            <a:solidFill>
              <a:srgbClr val="B2B2B2"/>
            </a:solidFill>
            <a:round/>
            <a:headEnd/>
            <a:tailEnd/>
          </a:ln>
        </p:spPr>
        <p:txBody>
          <a:bodyPr wrap="none" tIns="27432" bIns="27432" anchor="ctr">
            <a:spAutoFit/>
          </a:bodyPr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" name="Freeform 183"/>
          <p:cNvSpPr>
            <a:spLocks/>
          </p:cNvSpPr>
          <p:nvPr/>
        </p:nvSpPr>
        <p:spPr bwMode="auto">
          <a:xfrm flipH="1">
            <a:off x="5915346" y="4655779"/>
            <a:ext cx="184731" cy="301621"/>
          </a:xfrm>
          <a:custGeom>
            <a:avLst/>
            <a:gdLst>
              <a:gd name="T0" fmla="*/ 895 w 895"/>
              <a:gd name="T1" fmla="*/ 133 h 294"/>
              <a:gd name="T2" fmla="*/ 232 w 895"/>
              <a:gd name="T3" fmla="*/ 0 h 294"/>
              <a:gd name="T4" fmla="*/ 0 w 895"/>
              <a:gd name="T5" fmla="*/ 143 h 294"/>
              <a:gd name="T6" fmla="*/ 739 w 895"/>
              <a:gd name="T7" fmla="*/ 294 h 294"/>
              <a:gd name="T8" fmla="*/ 895 w 895"/>
              <a:gd name="T9" fmla="*/ 133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5"/>
              <a:gd name="T16" fmla="*/ 0 h 294"/>
              <a:gd name="T17" fmla="*/ 895 w 895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5" h="294">
                <a:moveTo>
                  <a:pt x="895" y="133"/>
                </a:moveTo>
                <a:lnTo>
                  <a:pt x="232" y="0"/>
                </a:lnTo>
                <a:lnTo>
                  <a:pt x="0" y="143"/>
                </a:lnTo>
                <a:lnTo>
                  <a:pt x="739" y="294"/>
                </a:lnTo>
                <a:lnTo>
                  <a:pt x="895" y="13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tIns="27432" bIns="27432" anchor="ctr">
            <a:spAutoFit/>
          </a:bodyPr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6" name="Freeform 184"/>
          <p:cNvSpPr>
            <a:spLocks/>
          </p:cNvSpPr>
          <p:nvPr/>
        </p:nvSpPr>
        <p:spPr bwMode="auto">
          <a:xfrm flipH="1">
            <a:off x="5932309" y="4744505"/>
            <a:ext cx="283158" cy="59288"/>
          </a:xfrm>
          <a:custGeom>
            <a:avLst/>
            <a:gdLst>
              <a:gd name="T0" fmla="*/ 0 w 531"/>
              <a:gd name="T1" fmla="*/ 15 h 118"/>
              <a:gd name="T2" fmla="*/ 508 w 531"/>
              <a:gd name="T3" fmla="*/ 118 h 118"/>
              <a:gd name="T4" fmla="*/ 531 w 531"/>
              <a:gd name="T5" fmla="*/ 103 h 118"/>
              <a:gd name="T6" fmla="*/ 23 w 531"/>
              <a:gd name="T7" fmla="*/ 0 h 118"/>
              <a:gd name="T8" fmla="*/ 0 60000 65536"/>
              <a:gd name="T9" fmla="*/ 0 60000 65536"/>
              <a:gd name="T10" fmla="*/ 0 60000 65536"/>
              <a:gd name="T11" fmla="*/ 0 60000 65536"/>
              <a:gd name="T12" fmla="*/ 0 w 531"/>
              <a:gd name="T13" fmla="*/ 0 h 118"/>
              <a:gd name="T14" fmla="*/ 531 w 531"/>
              <a:gd name="T15" fmla="*/ 118 h 1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1" h="118">
                <a:moveTo>
                  <a:pt x="0" y="15"/>
                </a:moveTo>
                <a:lnTo>
                  <a:pt x="508" y="118"/>
                </a:lnTo>
                <a:lnTo>
                  <a:pt x="531" y="103"/>
                </a:lnTo>
                <a:lnTo>
                  <a:pt x="23" y="0"/>
                </a:lnTo>
              </a:path>
            </a:pathLst>
          </a:custGeom>
          <a:solidFill>
            <a:srgbClr val="DDDDDD"/>
          </a:solidFill>
          <a:ln w="12700" cap="rnd">
            <a:solidFill>
              <a:srgbClr val="EAEAEA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7" name="Freeform 185"/>
          <p:cNvSpPr>
            <a:spLocks/>
          </p:cNvSpPr>
          <p:nvPr/>
        </p:nvSpPr>
        <p:spPr bwMode="auto">
          <a:xfrm flipH="1">
            <a:off x="6004077" y="4760167"/>
            <a:ext cx="292292" cy="79424"/>
          </a:xfrm>
          <a:custGeom>
            <a:avLst/>
            <a:gdLst>
              <a:gd name="T0" fmla="*/ 0 w 548"/>
              <a:gd name="T1" fmla="*/ 74 h 159"/>
              <a:gd name="T2" fmla="*/ 31 w 548"/>
              <a:gd name="T3" fmla="*/ 78 h 159"/>
              <a:gd name="T4" fmla="*/ 57 w 548"/>
              <a:gd name="T5" fmla="*/ 66 h 159"/>
              <a:gd name="T6" fmla="*/ 76 w 548"/>
              <a:gd name="T7" fmla="*/ 71 h 159"/>
              <a:gd name="T8" fmla="*/ 58 w 548"/>
              <a:gd name="T9" fmla="*/ 81 h 159"/>
              <a:gd name="T10" fmla="*/ 451 w 548"/>
              <a:gd name="T11" fmla="*/ 159 h 159"/>
              <a:gd name="T12" fmla="*/ 548 w 548"/>
              <a:gd name="T13" fmla="*/ 84 h 159"/>
              <a:gd name="T14" fmla="*/ 130 w 548"/>
              <a:gd name="T15" fmla="*/ 0 h 15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48"/>
              <a:gd name="T25" fmla="*/ 0 h 159"/>
              <a:gd name="T26" fmla="*/ 548 w 548"/>
              <a:gd name="T27" fmla="*/ 159 h 15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48" h="159">
                <a:moveTo>
                  <a:pt x="0" y="74"/>
                </a:moveTo>
                <a:lnTo>
                  <a:pt x="31" y="78"/>
                </a:lnTo>
                <a:lnTo>
                  <a:pt x="57" y="66"/>
                </a:lnTo>
                <a:lnTo>
                  <a:pt x="76" y="71"/>
                </a:lnTo>
                <a:lnTo>
                  <a:pt x="58" y="81"/>
                </a:lnTo>
                <a:lnTo>
                  <a:pt x="451" y="159"/>
                </a:lnTo>
                <a:lnTo>
                  <a:pt x="548" y="84"/>
                </a:lnTo>
                <a:lnTo>
                  <a:pt x="130" y="0"/>
                </a:lnTo>
              </a:path>
            </a:pathLst>
          </a:custGeom>
          <a:solidFill>
            <a:srgbClr val="DDDDDD"/>
          </a:solidFill>
          <a:ln w="12700" cap="rnd">
            <a:solidFill>
              <a:srgbClr val="EAEAEA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8" name="Freeform 186"/>
          <p:cNvSpPr>
            <a:spLocks/>
          </p:cNvSpPr>
          <p:nvPr/>
        </p:nvSpPr>
        <p:spPr bwMode="auto">
          <a:xfrm flipH="1">
            <a:off x="5949272" y="4804912"/>
            <a:ext cx="74378" cy="34678"/>
          </a:xfrm>
          <a:custGeom>
            <a:avLst/>
            <a:gdLst>
              <a:gd name="T0" fmla="*/ 73 w 140"/>
              <a:gd name="T1" fmla="*/ 0 h 70"/>
              <a:gd name="T2" fmla="*/ 140 w 140"/>
              <a:gd name="T3" fmla="*/ 11 h 70"/>
              <a:gd name="T4" fmla="*/ 75 w 140"/>
              <a:gd name="T5" fmla="*/ 70 h 70"/>
              <a:gd name="T6" fmla="*/ 0 w 140"/>
              <a:gd name="T7" fmla="*/ 56 h 70"/>
              <a:gd name="T8" fmla="*/ 0 60000 65536"/>
              <a:gd name="T9" fmla="*/ 0 60000 65536"/>
              <a:gd name="T10" fmla="*/ 0 60000 65536"/>
              <a:gd name="T11" fmla="*/ 0 60000 65536"/>
              <a:gd name="T12" fmla="*/ 0 w 140"/>
              <a:gd name="T13" fmla="*/ 0 h 70"/>
              <a:gd name="T14" fmla="*/ 140 w 140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0" h="70">
                <a:moveTo>
                  <a:pt x="73" y="0"/>
                </a:moveTo>
                <a:lnTo>
                  <a:pt x="140" y="11"/>
                </a:lnTo>
                <a:lnTo>
                  <a:pt x="75" y="70"/>
                </a:lnTo>
                <a:lnTo>
                  <a:pt x="0" y="56"/>
                </a:lnTo>
              </a:path>
            </a:pathLst>
          </a:custGeom>
          <a:solidFill>
            <a:srgbClr val="DDDDDD"/>
          </a:solidFill>
          <a:ln w="12700" cap="rnd">
            <a:solidFill>
              <a:srgbClr val="EAEAEA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9" name="Freeform 187"/>
          <p:cNvSpPr>
            <a:spLocks/>
          </p:cNvSpPr>
          <p:nvPr/>
        </p:nvSpPr>
        <p:spPr bwMode="auto">
          <a:xfrm flipH="1">
            <a:off x="5895772" y="4812744"/>
            <a:ext cx="88732" cy="50339"/>
          </a:xfrm>
          <a:custGeom>
            <a:avLst/>
            <a:gdLst>
              <a:gd name="T0" fmla="*/ 87 w 167"/>
              <a:gd name="T1" fmla="*/ 0 h 101"/>
              <a:gd name="T2" fmla="*/ 167 w 167"/>
              <a:gd name="T3" fmla="*/ 15 h 101"/>
              <a:gd name="T4" fmla="*/ 81 w 167"/>
              <a:gd name="T5" fmla="*/ 101 h 101"/>
              <a:gd name="T6" fmla="*/ 0 w 167"/>
              <a:gd name="T7" fmla="*/ 83 h 101"/>
              <a:gd name="T8" fmla="*/ 0 60000 65536"/>
              <a:gd name="T9" fmla="*/ 0 60000 65536"/>
              <a:gd name="T10" fmla="*/ 0 60000 65536"/>
              <a:gd name="T11" fmla="*/ 0 60000 65536"/>
              <a:gd name="T12" fmla="*/ 0 w 167"/>
              <a:gd name="T13" fmla="*/ 0 h 101"/>
              <a:gd name="T14" fmla="*/ 167 w 167"/>
              <a:gd name="T15" fmla="*/ 101 h 1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7" h="101">
                <a:moveTo>
                  <a:pt x="87" y="0"/>
                </a:moveTo>
                <a:lnTo>
                  <a:pt x="167" y="15"/>
                </a:lnTo>
                <a:lnTo>
                  <a:pt x="81" y="101"/>
                </a:lnTo>
                <a:lnTo>
                  <a:pt x="0" y="83"/>
                </a:lnTo>
              </a:path>
            </a:pathLst>
          </a:custGeom>
          <a:solidFill>
            <a:srgbClr val="DDDDDD"/>
          </a:solidFill>
          <a:ln w="12700" cap="rnd">
            <a:solidFill>
              <a:srgbClr val="EAEAEA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0" name="Freeform 189"/>
          <p:cNvSpPr>
            <a:spLocks noChangeAspect="1"/>
          </p:cNvSpPr>
          <p:nvPr/>
        </p:nvSpPr>
        <p:spPr bwMode="auto">
          <a:xfrm>
            <a:off x="5714394" y="4529727"/>
            <a:ext cx="118744" cy="249457"/>
          </a:xfrm>
          <a:custGeom>
            <a:avLst/>
            <a:gdLst/>
            <a:ahLst/>
            <a:cxnLst>
              <a:cxn ang="0">
                <a:pos x="169" y="246"/>
              </a:cxn>
              <a:cxn ang="0">
                <a:pos x="1" y="0"/>
              </a:cxn>
              <a:cxn ang="0">
                <a:pos x="0" y="123"/>
              </a:cxn>
              <a:cxn ang="0">
                <a:pos x="165" y="377"/>
              </a:cxn>
            </a:cxnLst>
            <a:rect l="0" t="0" r="r" b="b"/>
            <a:pathLst>
              <a:path w="169" h="377">
                <a:moveTo>
                  <a:pt x="169" y="246"/>
                </a:moveTo>
                <a:lnTo>
                  <a:pt x="1" y="0"/>
                </a:lnTo>
                <a:lnTo>
                  <a:pt x="0" y="123"/>
                </a:lnTo>
                <a:lnTo>
                  <a:pt x="165" y="377"/>
                </a:lnTo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tint val="60784"/>
                  <a:invGamma/>
                </a:srgbClr>
              </a:gs>
            </a:gsLst>
            <a:lin ang="0" scaled="1"/>
          </a:gradFill>
          <a:ln w="6350" cap="rnd" cmpd="sng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1" name="Freeform 190"/>
          <p:cNvSpPr>
            <a:spLocks noChangeAspect="1"/>
          </p:cNvSpPr>
          <p:nvPr/>
        </p:nvSpPr>
        <p:spPr bwMode="auto">
          <a:xfrm>
            <a:off x="5717004" y="4488338"/>
            <a:ext cx="508902" cy="203593"/>
          </a:xfrm>
          <a:custGeom>
            <a:avLst/>
            <a:gdLst/>
            <a:ahLst/>
            <a:cxnLst>
              <a:cxn ang="0">
                <a:pos x="166" y="310"/>
              </a:cxn>
              <a:cxn ang="0">
                <a:pos x="718" y="211"/>
              </a:cxn>
              <a:cxn ang="0">
                <a:pos x="444" y="0"/>
              </a:cxn>
              <a:cxn ang="0">
                <a:pos x="0" y="64"/>
              </a:cxn>
              <a:cxn ang="0">
                <a:pos x="166" y="310"/>
              </a:cxn>
            </a:cxnLst>
            <a:rect l="0" t="0" r="r" b="b"/>
            <a:pathLst>
              <a:path w="718" h="310">
                <a:moveTo>
                  <a:pt x="166" y="310"/>
                </a:moveTo>
                <a:lnTo>
                  <a:pt x="718" y="211"/>
                </a:lnTo>
                <a:lnTo>
                  <a:pt x="444" y="0"/>
                </a:lnTo>
                <a:lnTo>
                  <a:pt x="0" y="64"/>
                </a:lnTo>
                <a:lnTo>
                  <a:pt x="166" y="310"/>
                </a:lnTo>
                <a:close/>
              </a:path>
            </a:pathLst>
          </a:custGeom>
          <a:solidFill>
            <a:srgbClr val="FFFFFF"/>
          </a:solidFill>
          <a:ln w="6350" cap="rnd" cmpd="sng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2" name="Freeform 191"/>
          <p:cNvSpPr>
            <a:spLocks/>
          </p:cNvSpPr>
          <p:nvPr/>
        </p:nvSpPr>
        <p:spPr bwMode="auto">
          <a:xfrm>
            <a:off x="5827919" y="4625930"/>
            <a:ext cx="392768" cy="151017"/>
          </a:xfrm>
          <a:custGeom>
            <a:avLst/>
            <a:gdLst/>
            <a:ahLst/>
            <a:cxnLst>
              <a:cxn ang="0">
                <a:pos x="6" y="99"/>
              </a:cxn>
              <a:cxn ang="0">
                <a:pos x="557" y="0"/>
              </a:cxn>
              <a:cxn ang="0">
                <a:pos x="549" y="121"/>
              </a:cxn>
              <a:cxn ang="0">
                <a:pos x="0" y="228"/>
              </a:cxn>
              <a:cxn ang="0">
                <a:pos x="6" y="99"/>
              </a:cxn>
            </a:cxnLst>
            <a:rect l="0" t="0" r="r" b="b"/>
            <a:pathLst>
              <a:path w="557" h="228">
                <a:moveTo>
                  <a:pt x="6" y="99"/>
                </a:moveTo>
                <a:lnTo>
                  <a:pt x="557" y="0"/>
                </a:lnTo>
                <a:lnTo>
                  <a:pt x="549" y="121"/>
                </a:lnTo>
                <a:lnTo>
                  <a:pt x="0" y="228"/>
                </a:lnTo>
                <a:lnTo>
                  <a:pt x="6" y="99"/>
                </a:ln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50000">
                <a:srgbClr val="EAEAEA">
                  <a:gamma/>
                  <a:tint val="0"/>
                  <a:invGamma/>
                </a:srgbClr>
              </a:gs>
              <a:gs pos="100000">
                <a:srgbClr val="EAEAEA"/>
              </a:gs>
            </a:gsLst>
            <a:lin ang="0" scaled="1"/>
          </a:gradFill>
          <a:ln w="9525">
            <a:solidFill>
              <a:srgbClr val="969696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3" name="Freeform 192"/>
          <p:cNvSpPr>
            <a:spLocks/>
          </p:cNvSpPr>
          <p:nvPr/>
        </p:nvSpPr>
        <p:spPr bwMode="auto">
          <a:xfrm>
            <a:off x="5843578" y="4716540"/>
            <a:ext cx="118743" cy="42508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0" y="63"/>
              </a:cxn>
              <a:cxn ang="0">
                <a:pos x="164" y="33"/>
              </a:cxn>
              <a:cxn ang="0">
                <a:pos x="167" y="0"/>
              </a:cxn>
              <a:cxn ang="0">
                <a:pos x="0" y="32"/>
              </a:cxn>
            </a:cxnLst>
            <a:rect l="0" t="0" r="r" b="b"/>
            <a:pathLst>
              <a:path w="167" h="63">
                <a:moveTo>
                  <a:pt x="0" y="32"/>
                </a:moveTo>
                <a:lnTo>
                  <a:pt x="0" y="63"/>
                </a:lnTo>
                <a:lnTo>
                  <a:pt x="164" y="33"/>
                </a:lnTo>
                <a:lnTo>
                  <a:pt x="167" y="0"/>
                </a:lnTo>
                <a:lnTo>
                  <a:pt x="0" y="32"/>
                </a:lnTo>
                <a:close/>
              </a:path>
            </a:pathLst>
          </a:custGeom>
          <a:gradFill rotWithShape="1">
            <a:gsLst>
              <a:gs pos="0">
                <a:srgbClr val="C0C0C0">
                  <a:gamma/>
                  <a:tint val="60784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 w="9525">
            <a:noFill/>
            <a:round/>
            <a:headEnd type="none" w="med" len="med"/>
            <a:tailEnd type="none" w="med" len="med"/>
          </a:ln>
          <a:effectLst>
            <a:prstShdw prst="shdw17" dist="17961" dir="13500000">
              <a:srgbClr val="969696"/>
            </a:prst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4" name="Oval 193"/>
          <p:cNvSpPr>
            <a:spLocks noChangeArrowheads="1"/>
          </p:cNvSpPr>
          <p:nvPr/>
        </p:nvSpPr>
        <p:spPr bwMode="auto">
          <a:xfrm>
            <a:off x="5941444" y="4722133"/>
            <a:ext cx="13049" cy="14543"/>
          </a:xfrm>
          <a:prstGeom prst="ellipse">
            <a:avLst/>
          </a:prstGeom>
          <a:solidFill>
            <a:srgbClr val="969696"/>
          </a:solidFill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" name="Line 194"/>
          <p:cNvSpPr>
            <a:spLocks noChangeShapeType="1"/>
          </p:cNvSpPr>
          <p:nvPr/>
        </p:nvSpPr>
        <p:spPr bwMode="auto">
          <a:xfrm flipH="1">
            <a:off x="6124125" y="4658371"/>
            <a:ext cx="2610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6" name="Line 195"/>
          <p:cNvSpPr>
            <a:spLocks noChangeShapeType="1"/>
          </p:cNvSpPr>
          <p:nvPr/>
        </p:nvSpPr>
        <p:spPr bwMode="auto">
          <a:xfrm flipH="1">
            <a:off x="6114992" y="4659489"/>
            <a:ext cx="1304" cy="57051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7" name="Line 196"/>
          <p:cNvSpPr>
            <a:spLocks noChangeShapeType="1"/>
          </p:cNvSpPr>
          <p:nvPr/>
        </p:nvSpPr>
        <p:spPr bwMode="auto">
          <a:xfrm flipH="1">
            <a:off x="6134565" y="4657252"/>
            <a:ext cx="3915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8" name="Line 197"/>
          <p:cNvSpPr>
            <a:spLocks noChangeShapeType="1"/>
          </p:cNvSpPr>
          <p:nvPr/>
        </p:nvSpPr>
        <p:spPr bwMode="auto">
          <a:xfrm flipH="1">
            <a:off x="6143699" y="4656134"/>
            <a:ext cx="2610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9" name="Line 198"/>
          <p:cNvSpPr>
            <a:spLocks noChangeShapeType="1"/>
          </p:cNvSpPr>
          <p:nvPr/>
        </p:nvSpPr>
        <p:spPr bwMode="auto">
          <a:xfrm flipH="1">
            <a:off x="6151529" y="4655014"/>
            <a:ext cx="5220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0" name="Line 199"/>
          <p:cNvSpPr>
            <a:spLocks noChangeShapeType="1"/>
          </p:cNvSpPr>
          <p:nvPr/>
        </p:nvSpPr>
        <p:spPr bwMode="auto">
          <a:xfrm flipH="1">
            <a:off x="6160662" y="4652777"/>
            <a:ext cx="5220" cy="54814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1" name="Line 200"/>
          <p:cNvSpPr>
            <a:spLocks noChangeShapeType="1"/>
          </p:cNvSpPr>
          <p:nvPr/>
        </p:nvSpPr>
        <p:spPr bwMode="auto">
          <a:xfrm flipH="1">
            <a:off x="6169796" y="4652778"/>
            <a:ext cx="1304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2" name="Line 201"/>
          <p:cNvSpPr>
            <a:spLocks noChangeShapeType="1"/>
          </p:cNvSpPr>
          <p:nvPr/>
        </p:nvSpPr>
        <p:spPr bwMode="auto">
          <a:xfrm flipH="1">
            <a:off x="6177627" y="4648303"/>
            <a:ext cx="1304" cy="55932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3" name="Line 202"/>
          <p:cNvSpPr>
            <a:spLocks noChangeShapeType="1"/>
          </p:cNvSpPr>
          <p:nvPr/>
        </p:nvSpPr>
        <p:spPr bwMode="auto">
          <a:xfrm flipH="1">
            <a:off x="6185455" y="4648303"/>
            <a:ext cx="1304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4" name="Line 203"/>
          <p:cNvSpPr>
            <a:spLocks noChangeShapeType="1"/>
          </p:cNvSpPr>
          <p:nvPr/>
        </p:nvSpPr>
        <p:spPr bwMode="auto">
          <a:xfrm flipH="1">
            <a:off x="6194590" y="4647185"/>
            <a:ext cx="1305" cy="54813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5" name="Line 204"/>
          <p:cNvSpPr>
            <a:spLocks noChangeShapeType="1"/>
          </p:cNvSpPr>
          <p:nvPr/>
        </p:nvSpPr>
        <p:spPr bwMode="auto">
          <a:xfrm flipH="1">
            <a:off x="6203723" y="4646066"/>
            <a:ext cx="1304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" name="Freeform 205"/>
          <p:cNvSpPr>
            <a:spLocks/>
          </p:cNvSpPr>
          <p:nvPr/>
        </p:nvSpPr>
        <p:spPr bwMode="auto">
          <a:xfrm>
            <a:off x="5997554" y="4680744"/>
            <a:ext cx="65244" cy="43627"/>
          </a:xfrm>
          <a:custGeom>
            <a:avLst/>
            <a:gdLst/>
            <a:ahLst/>
            <a:cxnLst>
              <a:cxn ang="0">
                <a:pos x="2" y="33"/>
              </a:cxn>
              <a:cxn ang="0">
                <a:pos x="0" y="138"/>
              </a:cxn>
              <a:cxn ang="0">
                <a:pos x="186" y="104"/>
              </a:cxn>
              <a:cxn ang="0">
                <a:pos x="186" y="0"/>
              </a:cxn>
              <a:cxn ang="0">
                <a:pos x="2" y="33"/>
              </a:cxn>
            </a:cxnLst>
            <a:rect l="0" t="0" r="r" b="b"/>
            <a:pathLst>
              <a:path w="186" h="138">
                <a:moveTo>
                  <a:pt x="2" y="33"/>
                </a:moveTo>
                <a:lnTo>
                  <a:pt x="0" y="138"/>
                </a:lnTo>
                <a:lnTo>
                  <a:pt x="186" y="104"/>
                </a:lnTo>
                <a:lnTo>
                  <a:pt x="186" y="0"/>
                </a:lnTo>
                <a:lnTo>
                  <a:pt x="2" y="33"/>
                </a:lnTo>
                <a:close/>
              </a:path>
            </a:pathLst>
          </a:custGeom>
          <a:gradFill rotWithShape="1">
            <a:gsLst>
              <a:gs pos="0">
                <a:srgbClr val="969696"/>
              </a:gs>
              <a:gs pos="100000">
                <a:srgbClr val="969696">
                  <a:gamma/>
                  <a:shade val="75686"/>
                  <a:invGamma/>
                </a:srgbClr>
              </a:gs>
            </a:gsLst>
            <a:lin ang="0" scaled="1"/>
          </a:gradFill>
          <a:ln w="3175" cap="flat" cmpd="sng">
            <a:noFill/>
            <a:prstDash val="solid"/>
            <a:round/>
            <a:headEnd type="none" w="med" len="med"/>
            <a:tailEnd type="none" w="med" len="med"/>
          </a:ln>
          <a:effectLst>
            <a:prstShdw prst="shdw17" dist="17961" dir="13500000">
              <a:srgbClr val="969696">
                <a:alpha val="50000"/>
              </a:srgbClr>
            </a:prst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7" name="Line 206"/>
          <p:cNvSpPr>
            <a:spLocks noChangeShapeType="1"/>
          </p:cNvSpPr>
          <p:nvPr/>
        </p:nvSpPr>
        <p:spPr bwMode="auto">
          <a:xfrm flipH="1">
            <a:off x="6006686" y="4705354"/>
            <a:ext cx="0" cy="13424"/>
          </a:xfrm>
          <a:prstGeom prst="line">
            <a:avLst/>
          </a:prstGeom>
          <a:noFill/>
          <a:ln w="9525">
            <a:solidFill>
              <a:srgbClr val="3399FF">
                <a:alpha val="5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8" name="Line 207"/>
          <p:cNvSpPr>
            <a:spLocks noChangeShapeType="1"/>
          </p:cNvSpPr>
          <p:nvPr/>
        </p:nvSpPr>
        <p:spPr bwMode="auto">
          <a:xfrm flipH="1">
            <a:off x="6057577" y="4695286"/>
            <a:ext cx="0" cy="13424"/>
          </a:xfrm>
          <a:prstGeom prst="line">
            <a:avLst/>
          </a:prstGeom>
          <a:noFill/>
          <a:ln w="9525">
            <a:solidFill>
              <a:srgbClr val="3399FF">
                <a:alpha val="5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9" name="Line 208"/>
          <p:cNvSpPr>
            <a:spLocks noChangeShapeType="1"/>
          </p:cNvSpPr>
          <p:nvPr/>
        </p:nvSpPr>
        <p:spPr bwMode="auto">
          <a:xfrm flipH="1">
            <a:off x="6051052" y="4701997"/>
            <a:ext cx="0" cy="10068"/>
          </a:xfrm>
          <a:prstGeom prst="line">
            <a:avLst/>
          </a:prstGeom>
          <a:noFill/>
          <a:ln w="9525">
            <a:solidFill>
              <a:srgbClr val="3399FF">
                <a:alpha val="5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0" name="Line 209"/>
          <p:cNvSpPr>
            <a:spLocks noChangeShapeType="1"/>
          </p:cNvSpPr>
          <p:nvPr/>
        </p:nvSpPr>
        <p:spPr bwMode="auto">
          <a:xfrm flipH="1">
            <a:off x="6014516" y="4710947"/>
            <a:ext cx="0" cy="8949"/>
          </a:xfrm>
          <a:prstGeom prst="line">
            <a:avLst/>
          </a:prstGeom>
          <a:noFill/>
          <a:ln w="9525">
            <a:solidFill>
              <a:srgbClr val="3399FF">
                <a:alpha val="5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1" name="Line 210"/>
          <p:cNvSpPr>
            <a:spLocks noChangeShapeType="1"/>
          </p:cNvSpPr>
          <p:nvPr/>
        </p:nvSpPr>
        <p:spPr bwMode="auto">
          <a:xfrm flipV="1">
            <a:off x="6022345" y="4712066"/>
            <a:ext cx="20878" cy="4475"/>
          </a:xfrm>
          <a:prstGeom prst="line">
            <a:avLst/>
          </a:prstGeom>
          <a:noFill/>
          <a:ln w="9525">
            <a:solidFill>
              <a:srgbClr val="FFFF99">
                <a:alpha val="4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2" name="Freeform 211"/>
          <p:cNvSpPr>
            <a:spLocks/>
          </p:cNvSpPr>
          <p:nvPr/>
        </p:nvSpPr>
        <p:spPr bwMode="auto">
          <a:xfrm>
            <a:off x="5863150" y="4690811"/>
            <a:ext cx="82208" cy="25729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1" y="38"/>
              </a:cxn>
              <a:cxn ang="0">
                <a:pos x="116" y="19"/>
              </a:cxn>
              <a:cxn ang="0">
                <a:pos x="116" y="0"/>
              </a:cxn>
              <a:cxn ang="0">
                <a:pos x="0" y="20"/>
              </a:cxn>
            </a:cxnLst>
            <a:rect l="0" t="0" r="r" b="b"/>
            <a:pathLst>
              <a:path w="116" h="38">
                <a:moveTo>
                  <a:pt x="0" y="20"/>
                </a:moveTo>
                <a:lnTo>
                  <a:pt x="1" y="38"/>
                </a:lnTo>
                <a:lnTo>
                  <a:pt x="116" y="19"/>
                </a:lnTo>
                <a:lnTo>
                  <a:pt x="116" y="0"/>
                </a:lnTo>
                <a:lnTo>
                  <a:pt x="0" y="20"/>
                </a:lnTo>
                <a:close/>
              </a:path>
            </a:pathLst>
          </a:custGeom>
          <a:gradFill rotWithShape="1">
            <a:gsLst>
              <a:gs pos="0">
                <a:srgbClr val="C0C0C0">
                  <a:gamma/>
                  <a:tint val="60784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 w="9525">
            <a:noFill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3" name="Line 212"/>
          <p:cNvSpPr>
            <a:spLocks noChangeShapeType="1"/>
          </p:cNvSpPr>
          <p:nvPr/>
        </p:nvSpPr>
        <p:spPr bwMode="auto">
          <a:xfrm flipV="1">
            <a:off x="5856627" y="4695286"/>
            <a:ext cx="92646" cy="15661"/>
          </a:xfrm>
          <a:prstGeom prst="line">
            <a:avLst/>
          </a:prstGeom>
          <a:noFill/>
          <a:ln w="3175">
            <a:solidFill>
              <a:srgbClr val="5F5F5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4" name="Group 150"/>
          <p:cNvGrpSpPr>
            <a:grpSpLocks/>
          </p:cNvGrpSpPr>
          <p:nvPr/>
        </p:nvGrpSpPr>
        <p:grpSpPr bwMode="auto">
          <a:xfrm>
            <a:off x="5767895" y="4262372"/>
            <a:ext cx="270109" cy="260643"/>
            <a:chOff x="685" y="3115"/>
            <a:chExt cx="207" cy="233"/>
          </a:xfrm>
        </p:grpSpPr>
        <p:sp>
          <p:nvSpPr>
            <p:cNvPr id="265" name="Freeform 215"/>
            <p:cNvSpPr>
              <a:spLocks/>
            </p:cNvSpPr>
            <p:nvPr/>
          </p:nvSpPr>
          <p:spPr bwMode="auto">
            <a:xfrm flipH="1">
              <a:off x="686" y="3115"/>
              <a:ext cx="206" cy="30"/>
            </a:xfrm>
            <a:custGeom>
              <a:avLst/>
              <a:gdLst>
                <a:gd name="T0" fmla="*/ 1205 w 1205"/>
                <a:gd name="T1" fmla="*/ 151 h 178"/>
                <a:gd name="T2" fmla="*/ 964 w 1205"/>
                <a:gd name="T3" fmla="*/ 178 h 178"/>
                <a:gd name="T4" fmla="*/ 0 w 1205"/>
                <a:gd name="T5" fmla="*/ 0 h 178"/>
                <a:gd name="T6" fmla="*/ 1205 w 1205"/>
                <a:gd name="T7" fmla="*/ 151 h 1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5"/>
                <a:gd name="T13" fmla="*/ 0 h 178"/>
                <a:gd name="T14" fmla="*/ 1205 w 1205"/>
                <a:gd name="T15" fmla="*/ 178 h 1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5" h="178">
                  <a:moveTo>
                    <a:pt x="1205" y="151"/>
                  </a:moveTo>
                  <a:lnTo>
                    <a:pt x="964" y="178"/>
                  </a:lnTo>
                  <a:lnTo>
                    <a:pt x="0" y="0"/>
                  </a:lnTo>
                  <a:lnTo>
                    <a:pt x="1205" y="151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" name="Freeform 216"/>
            <p:cNvSpPr>
              <a:spLocks/>
            </p:cNvSpPr>
            <p:nvPr/>
          </p:nvSpPr>
          <p:spPr bwMode="auto">
            <a:xfrm flipH="1">
              <a:off x="685" y="3141"/>
              <a:ext cx="69" cy="207"/>
            </a:xfrm>
            <a:custGeom>
              <a:avLst/>
              <a:gdLst>
                <a:gd name="T0" fmla="*/ 405 w 405"/>
                <a:gd name="T1" fmla="*/ 0 h 1241"/>
                <a:gd name="T2" fmla="*/ 389 w 405"/>
                <a:gd name="T3" fmla="*/ 1000 h 1241"/>
                <a:gd name="T4" fmla="*/ 133 w 405"/>
                <a:gd name="T5" fmla="*/ 1241 h 1241"/>
                <a:gd name="T6" fmla="*/ 0 w 405"/>
                <a:gd name="T7" fmla="*/ 13 h 1241"/>
                <a:gd name="T8" fmla="*/ 189 w 405"/>
                <a:gd name="T9" fmla="*/ 24 h 1241"/>
                <a:gd name="T10" fmla="*/ 405 w 405"/>
                <a:gd name="T11" fmla="*/ 0 h 12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5"/>
                <a:gd name="T19" fmla="*/ 0 h 1241"/>
                <a:gd name="T20" fmla="*/ 405 w 405"/>
                <a:gd name="T21" fmla="*/ 1241 h 12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5" h="1241">
                  <a:moveTo>
                    <a:pt x="405" y="0"/>
                  </a:moveTo>
                  <a:lnTo>
                    <a:pt x="389" y="1000"/>
                  </a:lnTo>
                  <a:lnTo>
                    <a:pt x="133" y="1241"/>
                  </a:lnTo>
                  <a:lnTo>
                    <a:pt x="0" y="13"/>
                  </a:lnTo>
                  <a:lnTo>
                    <a:pt x="189" y="24"/>
                  </a:lnTo>
                  <a:lnTo>
                    <a:pt x="405" y="0"/>
                  </a:lnTo>
                  <a:close/>
                </a:path>
              </a:pathLst>
            </a:custGeom>
            <a:gradFill rotWithShape="1">
              <a:gsLst>
                <a:gs pos="0">
                  <a:srgbClr val="CCCCCC"/>
                </a:gs>
                <a:gs pos="100000">
                  <a:srgbClr val="969696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67" name="Oval 217"/>
          <p:cNvSpPr>
            <a:spLocks noChangeArrowheads="1"/>
          </p:cNvSpPr>
          <p:nvPr/>
        </p:nvSpPr>
        <p:spPr bwMode="auto">
          <a:xfrm>
            <a:off x="5837052" y="4543150"/>
            <a:ext cx="245317" cy="66000"/>
          </a:xfrm>
          <a:prstGeom prst="ellipse">
            <a:avLst/>
          </a:prstGeom>
          <a:solidFill>
            <a:srgbClr val="969696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8" name="Oval 218"/>
          <p:cNvSpPr>
            <a:spLocks noChangeArrowheads="1"/>
          </p:cNvSpPr>
          <p:nvPr/>
        </p:nvSpPr>
        <p:spPr bwMode="auto">
          <a:xfrm>
            <a:off x="5837052" y="4538676"/>
            <a:ext cx="245317" cy="64881"/>
          </a:xfrm>
          <a:prstGeom prst="ellipse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9" name="Freeform 219"/>
          <p:cNvSpPr>
            <a:spLocks/>
          </p:cNvSpPr>
          <p:nvPr/>
        </p:nvSpPr>
        <p:spPr bwMode="auto">
          <a:xfrm flipH="1">
            <a:off x="5821394" y="4223219"/>
            <a:ext cx="358842" cy="360203"/>
          </a:xfrm>
          <a:custGeom>
            <a:avLst/>
            <a:gdLst>
              <a:gd name="T0" fmla="*/ 1602 w 1602"/>
              <a:gd name="T1" fmla="*/ 204 h 1734"/>
              <a:gd name="T2" fmla="*/ 5 w 1602"/>
              <a:gd name="T3" fmla="*/ 0 h 1734"/>
              <a:gd name="T4" fmla="*/ 0 w 1602"/>
              <a:gd name="T5" fmla="*/ 1488 h 1734"/>
              <a:gd name="T6" fmla="*/ 1597 w 1602"/>
              <a:gd name="T7" fmla="*/ 1734 h 1734"/>
              <a:gd name="T8" fmla="*/ 1602 w 1602"/>
              <a:gd name="T9" fmla="*/ 204 h 17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02"/>
              <a:gd name="T16" fmla="*/ 0 h 1734"/>
              <a:gd name="T17" fmla="*/ 1602 w 1602"/>
              <a:gd name="T18" fmla="*/ 1734 h 17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02" h="1734">
                <a:moveTo>
                  <a:pt x="1602" y="204"/>
                </a:moveTo>
                <a:lnTo>
                  <a:pt x="5" y="0"/>
                </a:lnTo>
                <a:lnTo>
                  <a:pt x="0" y="1488"/>
                </a:lnTo>
                <a:lnTo>
                  <a:pt x="1597" y="1734"/>
                </a:lnTo>
                <a:lnTo>
                  <a:pt x="1602" y="204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0" name="Freeform 220"/>
          <p:cNvSpPr>
            <a:spLocks/>
          </p:cNvSpPr>
          <p:nvPr/>
        </p:nvSpPr>
        <p:spPr bwMode="auto">
          <a:xfrm flipH="1">
            <a:off x="5869675" y="4515185"/>
            <a:ext cx="294902" cy="68237"/>
          </a:xfrm>
          <a:custGeom>
            <a:avLst/>
            <a:gdLst>
              <a:gd name="T0" fmla="*/ 1327 w 1330"/>
              <a:gd name="T1" fmla="*/ 200 h 330"/>
              <a:gd name="T2" fmla="*/ 0 w 1330"/>
              <a:gd name="T3" fmla="*/ 0 h 330"/>
              <a:gd name="T4" fmla="*/ 0 w 1330"/>
              <a:gd name="T5" fmla="*/ 115 h 330"/>
              <a:gd name="T6" fmla="*/ 1330 w 1330"/>
              <a:gd name="T7" fmla="*/ 330 h 330"/>
              <a:gd name="T8" fmla="*/ 1327 w 1330"/>
              <a:gd name="T9" fmla="*/ 200 h 3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0"/>
              <a:gd name="T16" fmla="*/ 0 h 330"/>
              <a:gd name="T17" fmla="*/ 1330 w 1330"/>
              <a:gd name="T18" fmla="*/ 330 h 3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0" h="330">
                <a:moveTo>
                  <a:pt x="1327" y="200"/>
                </a:moveTo>
                <a:lnTo>
                  <a:pt x="0" y="0"/>
                </a:lnTo>
                <a:lnTo>
                  <a:pt x="0" y="115"/>
                </a:lnTo>
                <a:lnTo>
                  <a:pt x="1330" y="330"/>
                </a:lnTo>
                <a:lnTo>
                  <a:pt x="1327" y="200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540000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1" name="Freeform 221"/>
          <p:cNvSpPr>
            <a:spLocks/>
          </p:cNvSpPr>
          <p:nvPr/>
        </p:nvSpPr>
        <p:spPr bwMode="auto">
          <a:xfrm flipH="1">
            <a:off x="5810956" y="4264608"/>
            <a:ext cx="13049" cy="318812"/>
          </a:xfrm>
          <a:custGeom>
            <a:avLst/>
            <a:gdLst>
              <a:gd name="T0" fmla="*/ 4 w 56"/>
              <a:gd name="T1" fmla="*/ 16 h 1536"/>
              <a:gd name="T2" fmla="*/ 56 w 56"/>
              <a:gd name="T3" fmla="*/ 0 h 1536"/>
              <a:gd name="T4" fmla="*/ 46 w 56"/>
              <a:gd name="T5" fmla="*/ 1513 h 1536"/>
              <a:gd name="T6" fmla="*/ 0 w 56"/>
              <a:gd name="T7" fmla="*/ 1536 h 1536"/>
              <a:gd name="T8" fmla="*/ 4 w 56"/>
              <a:gd name="T9" fmla="*/ 16 h 1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1536"/>
              <a:gd name="T17" fmla="*/ 56 w 56"/>
              <a:gd name="T18" fmla="*/ 1536 h 1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1536">
                <a:moveTo>
                  <a:pt x="4" y="16"/>
                </a:moveTo>
                <a:lnTo>
                  <a:pt x="56" y="0"/>
                </a:lnTo>
                <a:lnTo>
                  <a:pt x="46" y="1513"/>
                </a:lnTo>
                <a:lnTo>
                  <a:pt x="0" y="1536"/>
                </a:lnTo>
                <a:lnTo>
                  <a:pt x="4" y="16"/>
                </a:lnTo>
                <a:close/>
              </a:path>
            </a:pathLst>
          </a:custGeom>
          <a:gradFill rotWithShape="1">
            <a:gsLst>
              <a:gs pos="0">
                <a:srgbClr val="777777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2" name="Oval 222"/>
          <p:cNvSpPr>
            <a:spLocks noChangeArrowheads="1"/>
          </p:cNvSpPr>
          <p:nvPr/>
        </p:nvSpPr>
        <p:spPr bwMode="auto">
          <a:xfrm>
            <a:off x="6138480" y="4520778"/>
            <a:ext cx="10439" cy="19017"/>
          </a:xfrm>
          <a:prstGeom prst="ellipse">
            <a:avLst/>
          </a:prstGeom>
          <a:solidFill>
            <a:srgbClr val="777777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3" name="Oval 223"/>
          <p:cNvSpPr>
            <a:spLocks noChangeArrowheads="1"/>
          </p:cNvSpPr>
          <p:nvPr/>
        </p:nvSpPr>
        <p:spPr bwMode="auto">
          <a:xfrm>
            <a:off x="6118906" y="4525252"/>
            <a:ext cx="9135" cy="15661"/>
          </a:xfrm>
          <a:prstGeom prst="ellipse">
            <a:avLst/>
          </a:prstGeom>
          <a:solidFill>
            <a:srgbClr val="C0C0C0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4" name="Oval 224"/>
          <p:cNvSpPr>
            <a:spLocks noChangeArrowheads="1"/>
          </p:cNvSpPr>
          <p:nvPr/>
        </p:nvSpPr>
        <p:spPr bwMode="auto">
          <a:xfrm>
            <a:off x="6051053" y="4539794"/>
            <a:ext cx="11744" cy="11186"/>
          </a:xfrm>
          <a:prstGeom prst="ellipse">
            <a:avLst/>
          </a:prstGeom>
          <a:solidFill>
            <a:srgbClr val="C0C0C0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5" name="Oval 225"/>
          <p:cNvSpPr>
            <a:spLocks noChangeArrowheads="1"/>
          </p:cNvSpPr>
          <p:nvPr/>
        </p:nvSpPr>
        <p:spPr bwMode="auto">
          <a:xfrm>
            <a:off x="6030175" y="4543151"/>
            <a:ext cx="10439" cy="12305"/>
          </a:xfrm>
          <a:prstGeom prst="ellipse">
            <a:avLst/>
          </a:prstGeom>
          <a:solidFill>
            <a:srgbClr val="C0C0C0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" name="Oval 226"/>
          <p:cNvSpPr>
            <a:spLocks noChangeArrowheads="1"/>
          </p:cNvSpPr>
          <p:nvPr/>
        </p:nvSpPr>
        <p:spPr bwMode="auto">
          <a:xfrm>
            <a:off x="6006687" y="4546506"/>
            <a:ext cx="11744" cy="11186"/>
          </a:xfrm>
          <a:prstGeom prst="ellipse">
            <a:avLst/>
          </a:prstGeom>
          <a:solidFill>
            <a:srgbClr val="C0C0C0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7" name="Freeform 227"/>
          <p:cNvSpPr>
            <a:spLocks/>
          </p:cNvSpPr>
          <p:nvPr/>
        </p:nvSpPr>
        <p:spPr bwMode="auto">
          <a:xfrm flipH="1">
            <a:off x="5855760" y="4249226"/>
            <a:ext cx="297512" cy="283017"/>
          </a:xfrm>
          <a:custGeom>
            <a:avLst/>
            <a:gdLst>
              <a:gd name="T0" fmla="*/ 1330 w 1345"/>
              <a:gd name="T1" fmla="*/ 167 h 1366"/>
              <a:gd name="T2" fmla="*/ 0 w 1345"/>
              <a:gd name="T3" fmla="*/ 0 h 1366"/>
              <a:gd name="T4" fmla="*/ 0 w 1345"/>
              <a:gd name="T5" fmla="*/ 1157 h 1366"/>
              <a:gd name="T6" fmla="*/ 1345 w 1345"/>
              <a:gd name="T7" fmla="*/ 1366 h 1366"/>
              <a:gd name="T8" fmla="*/ 1330 w 1345"/>
              <a:gd name="T9" fmla="*/ 167 h 13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5"/>
              <a:gd name="T16" fmla="*/ 0 h 1366"/>
              <a:gd name="T17" fmla="*/ 1345 w 1345"/>
              <a:gd name="T18" fmla="*/ 1366 h 13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5" h="1366">
                <a:moveTo>
                  <a:pt x="1330" y="167"/>
                </a:moveTo>
                <a:lnTo>
                  <a:pt x="0" y="0"/>
                </a:lnTo>
                <a:lnTo>
                  <a:pt x="0" y="1157"/>
                </a:lnTo>
                <a:lnTo>
                  <a:pt x="1345" y="1366"/>
                </a:lnTo>
                <a:lnTo>
                  <a:pt x="1330" y="167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rgbClr val="4D4D4D"/>
              </a:gs>
            </a:gsLst>
            <a:lin ang="540000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ko-KR" sz="16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ko-KR" altLang="en-US" sz="16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9" name="직사각형 278"/>
          <p:cNvSpPr/>
          <p:nvPr/>
        </p:nvSpPr>
        <p:spPr bwMode="auto">
          <a:xfrm>
            <a:off x="1665430" y="2813589"/>
            <a:ext cx="1769527" cy="1036261"/>
          </a:xfrm>
          <a:prstGeom prst="rect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95" fontAlgn="base" latinLnBrk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4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1724070" y="3850107"/>
            <a:ext cx="1702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Address Table 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1754689" y="2879089"/>
            <a:ext cx="16802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목적지     출구번호</a:t>
            </a:r>
            <a:endParaRPr lang="en-US" altLang="ko-KR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just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A.M           1</a:t>
            </a:r>
          </a:p>
          <a:p>
            <a:pPr algn="just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B.M           2</a:t>
            </a:r>
          </a:p>
          <a:p>
            <a:pPr algn="just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C.M           3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32750" y="370186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4759901" y="360054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4281072" y="274100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4" name="직사각형 283"/>
          <p:cNvSpPr/>
          <p:nvPr/>
        </p:nvSpPr>
        <p:spPr bwMode="auto">
          <a:xfrm>
            <a:off x="5117664" y="477071"/>
            <a:ext cx="2274496" cy="1042342"/>
          </a:xfrm>
          <a:prstGeom prst="rect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95" fontAlgn="base" latinLnBrk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5616798" y="197822"/>
            <a:ext cx="1246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Table 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5298245" y="504675"/>
            <a:ext cx="19479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목적지        출구번호</a:t>
            </a:r>
            <a:endParaRPr lang="en-US" altLang="ko-KR" sz="15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just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192.168.1.0        </a:t>
            </a:r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ko-K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192.168.2.0        </a:t>
            </a:r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ko-K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192.168.3.0        </a:t>
            </a:r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ko-KR" alt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3985516" y="17077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8" name="표 2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63216"/>
              </p:ext>
            </p:extLst>
          </p:nvPr>
        </p:nvGraphicFramePr>
        <p:xfrm>
          <a:off x="1704262" y="5958732"/>
          <a:ext cx="4797178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966"/>
                <a:gridCol w="1398494"/>
                <a:gridCol w="1048871"/>
                <a:gridCol w="927847"/>
              </a:tblGrid>
              <a:tr h="259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192.168.5.10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A.M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R.M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9" name="TextBox 288"/>
          <p:cNvSpPr txBox="1"/>
          <p:nvPr/>
        </p:nvSpPr>
        <p:spPr>
          <a:xfrm>
            <a:off x="2021811" y="6281434"/>
            <a:ext cx="1994457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          </a:t>
            </a:r>
            <a:r>
              <a:rPr lang="ko-KR" altLang="en-US" sz="1292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r>
              <a:rPr lang="en-US" altLang="ko-KR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endParaRPr lang="ko-KR" altLang="en-US" sz="1292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4474806" y="6281434"/>
            <a:ext cx="2135521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92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292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    </a:t>
            </a:r>
            <a:r>
              <a:rPr lang="ko-KR" altLang="en-US" sz="1292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r>
              <a:rPr lang="en-US" altLang="ko-KR" sz="1292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endParaRPr lang="ko-KR" altLang="en-US" sz="1292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418849" y="119043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176629" y="83266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8145" y="656561"/>
            <a:ext cx="7886700" cy="918573"/>
          </a:xfrm>
        </p:spPr>
        <p:txBody>
          <a:bodyPr>
            <a:normAutofit/>
          </a:bodyPr>
          <a:lstStyle/>
          <a:p>
            <a:r>
              <a:rPr lang="en-US" altLang="ko-KR" sz="32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4) </a:t>
            </a:r>
            <a:r>
              <a:rPr lang="ko-KR" altLang="en-US" sz="3200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 흐름 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1580" y="1706950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내부망</a:t>
            </a:r>
            <a:r>
              <a:rPr lang="ko-KR" altLang="en-US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4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트래픽</a:t>
            </a:r>
            <a:r>
              <a:rPr lang="ko-KR" altLang="en-US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흐름</a:t>
            </a:r>
            <a:endParaRPr lang="en-US" altLang="ko-KR" sz="24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외부망</a:t>
            </a:r>
            <a:r>
              <a:rPr lang="ko-KR" altLang="en-US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2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트래픽</a:t>
            </a:r>
            <a:r>
              <a:rPr lang="ko-KR" altLang="en-US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흐름 </a:t>
            </a:r>
            <a:endParaRPr lang="en-US" altLang="ko-KR" sz="22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3975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1945" y="318759"/>
            <a:ext cx="7886700" cy="701675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b="1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</a:t>
            </a:r>
            <a:r>
              <a:rPr lang="ko-KR" altLang="en-US" sz="2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흐름</a:t>
            </a:r>
            <a:r>
              <a:rPr lang="en-US" altLang="ko-KR" sz="2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2400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</a:t>
            </a:r>
            <a:r>
              <a:rPr lang="en-US" altLang="ko-KR" sz="2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</a:t>
            </a:r>
            <a:endParaRPr lang="ko-KR" altLang="en-US" sz="24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709613" y="1020434"/>
            <a:ext cx="8434387" cy="5543550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단계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이용하여 </a:t>
            </a:r>
            <a:r>
              <a:rPr lang="ko-KR" altLang="en-US" sz="1800" u="sng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 </a:t>
            </a:r>
            <a:r>
              <a:rPr lang="en-US" altLang="ko-KR" sz="1800" u="sng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</a:t>
            </a:r>
            <a:r>
              <a:rPr lang="ko-KR" altLang="en-US" sz="1800" u="sng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</a:t>
            </a:r>
            <a:r>
              <a:rPr lang="en-US" altLang="ko-KR" sz="1800" u="sng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800" u="sng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조회</a:t>
            </a:r>
            <a:endParaRPr lang="en-US" altLang="ko-KR" sz="1800" u="sng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-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캐시 조회       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c:\&gt; ipconfig /</a:t>
            </a:r>
            <a:r>
              <a:rPr lang="en-US" altLang="ko-KR" sz="18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displaydns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-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Hosts.txt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파일 </a:t>
            </a:r>
            <a:r>
              <a:rPr lang="ko-KR" altLang="en-US" sz="18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조회 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(\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windows\system32\drivers\</a:t>
            </a:r>
            <a:r>
              <a:rPr lang="en-US" altLang="ko-KR" sz="18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etc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\hosts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-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 이용 </a:t>
            </a:r>
            <a:endParaRPr lang="en-US" altLang="ko-KR" sz="1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단계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송신자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8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서브넷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마스크를 이용하여 수신지가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800" u="sng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</a:t>
            </a:r>
            <a:r>
              <a:rPr lang="ko-KR" altLang="en-US" sz="18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외부망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존재하는지 확인</a:t>
            </a:r>
            <a:endParaRPr lang="en-US" altLang="ko-KR" sz="1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단계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1800" u="sng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 </a:t>
            </a:r>
            <a:r>
              <a:rPr lang="en-US" altLang="ko-KR" sz="1800" u="sng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800" u="sng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조회</a:t>
            </a:r>
            <a:endParaRPr lang="en-US" altLang="ko-KR" sz="1800" u="sng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-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캐쉬 조회 </a:t>
            </a:r>
            <a:endParaRPr lang="en-US" altLang="ko-KR" sz="1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-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Request/Reply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이용 </a:t>
            </a:r>
            <a:endParaRPr lang="en-US" altLang="ko-KR" sz="1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단계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수신지로 트래픽 전송 </a:t>
            </a:r>
            <a:endParaRPr lang="ko-KR" altLang="en-US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861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7225" y="464771"/>
            <a:ext cx="8189913" cy="841375"/>
          </a:xfrm>
        </p:spPr>
        <p:txBody>
          <a:bodyPr anchor="t">
            <a:normAutofit/>
          </a:bodyPr>
          <a:lstStyle/>
          <a:p>
            <a:pPr eaLnBrk="1" hangingPunct="1"/>
            <a:r>
              <a:rPr lang="ko-KR" altLang="en-US" sz="3200" b="1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논리적 주소</a:t>
            </a:r>
            <a:r>
              <a:rPr lang="en-US" altLang="ko-KR" sz="3200" b="1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(3</a:t>
            </a:r>
            <a:r>
              <a:rPr lang="ko-KR" altLang="en-US" sz="3200" b="1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계층주소</a:t>
            </a:r>
            <a:r>
              <a:rPr lang="en-US" altLang="ko-KR" sz="3200" b="1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</a:t>
            </a:r>
            <a:endParaRPr lang="ko-KR" altLang="en-US" sz="2000" b="1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28" y="1719417"/>
            <a:ext cx="7239000" cy="4114800"/>
          </a:xfrm>
        </p:spPr>
        <p:txBody>
          <a:bodyPr>
            <a:normAutofit/>
          </a:bodyPr>
          <a:lstStyle/>
          <a:p>
            <a:pPr marL="342900" indent="-342900" eaLnBrk="1" hangingPunct="1"/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</a:rPr>
              <a:t>IP address </a:t>
            </a:r>
            <a:r>
              <a:rPr lang="ko-KR" altLang="en-US" sz="2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구성</a:t>
            </a:r>
            <a:r>
              <a:rPr lang="ko-KR" alt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None/>
            </a:pPr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</a:rPr>
              <a:t>       Network ID + Host ID</a:t>
            </a:r>
          </a:p>
          <a:p>
            <a:pPr marL="0" indent="0" eaLnBrk="1" hangingPunct="1">
              <a:buNone/>
            </a:pPr>
            <a:endParaRPr lang="en-US" altLang="ko-KR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</a:rPr>
              <a:t>Subnet Mask </a:t>
            </a:r>
            <a:r>
              <a:rPr lang="ko-KR" altLang="en-US" sz="2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기능</a:t>
            </a:r>
            <a:endParaRPr lang="en-US" altLang="ko-KR" sz="22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</a:rPr>
              <a:t>     - IP address</a:t>
            </a:r>
            <a:r>
              <a:rPr lang="ko-KR" altLang="en-US" sz="2200" dirty="0" smtClean="0">
                <a:latin typeface="Times New Roman" pitchFamily="18" charset="0"/>
                <a:cs typeface="Times New Roman" pitchFamily="18" charset="0"/>
              </a:rPr>
              <a:t>의 </a:t>
            </a:r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</a:rPr>
              <a:t>Network ID</a:t>
            </a:r>
            <a:r>
              <a:rPr lang="ko-KR" altLang="en-US" sz="2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와</a:t>
            </a:r>
            <a:r>
              <a:rPr lang="ko-KR" alt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</a:rPr>
              <a:t>Host ID</a:t>
            </a:r>
            <a:r>
              <a:rPr lang="en-US" altLang="ko-KR" sz="2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구분 </a:t>
            </a:r>
            <a:endParaRPr lang="en-US" altLang="ko-KR" sz="22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endParaRPr lang="en-US" altLang="ko-KR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0597" y="4636117"/>
            <a:ext cx="21579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IP address</a:t>
            </a:r>
          </a:p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 Subnet mask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997613" y="5467113"/>
            <a:ext cx="2303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37531" y="5467114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ID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41427" y="4636116"/>
            <a:ext cx="23471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192.168.1.10</a:t>
            </a:r>
          </a:p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 255.255.255.0</a:t>
            </a:r>
          </a:p>
          <a:p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168443" y="5467113"/>
            <a:ext cx="2303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37806" y="546711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192.168.1. 0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8402" y="4728449"/>
            <a:ext cx="906017" cy="646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255==1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== X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1599069" y="2852614"/>
            <a:ext cx="5818095" cy="1488736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85" y="1671422"/>
            <a:ext cx="1279052" cy="15533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884" y="3935329"/>
            <a:ext cx="1588599" cy="12779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59630" y="4592171"/>
            <a:ext cx="13317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192.168.1.10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1111.2222.3333</a:t>
            </a:r>
            <a:endParaRPr lang="ko-KR" altLang="en-US" sz="140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endParaRPr lang="ko-KR" altLang="en-US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586" y="2159482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17165" y="4132650"/>
            <a:ext cx="826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158018" y="2386350"/>
            <a:ext cx="1495425" cy="742950"/>
            <a:chOff x="2610322" y="5109168"/>
            <a:chExt cx="1495425" cy="742950"/>
          </a:xfrm>
        </p:grpSpPr>
        <p:sp>
          <p:nvSpPr>
            <p:cNvPr id="9" name="AutoShape 26"/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630926" y="5575432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reeform 29"/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962552"/>
              </p:ext>
            </p:extLst>
          </p:nvPr>
        </p:nvGraphicFramePr>
        <p:xfrm>
          <a:off x="1696142" y="5669813"/>
          <a:ext cx="691404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2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0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09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50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647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548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9391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????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????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/www.test.co.kr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579618" y="5432081"/>
            <a:ext cx="7014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5094" y="3277928"/>
            <a:ext cx="17868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www.test.com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IP 192.168.1.20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50786" y="3553194"/>
            <a:ext cx="2258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33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http://www.test.com</a:t>
            </a:r>
            <a:endParaRPr lang="ko-KR" altLang="en-US" sz="2000">
              <a:solidFill>
                <a:srgbClr val="3399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오른쪽 화살표 39"/>
          <p:cNvSpPr/>
          <p:nvPr/>
        </p:nvSpPr>
        <p:spPr>
          <a:xfrm flipH="1">
            <a:off x="1279200" y="5632108"/>
            <a:ext cx="358680" cy="335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구름 40"/>
          <p:cNvSpPr/>
          <p:nvPr/>
        </p:nvSpPr>
        <p:spPr>
          <a:xfrm>
            <a:off x="6492485" y="966171"/>
            <a:ext cx="2422360" cy="152116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25260" y="1353285"/>
            <a:ext cx="796548" cy="98460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7624066" y="1645534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DNS server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38618" y="5432081"/>
            <a:ext cx="1021012" cy="61768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696142" y="5471996"/>
            <a:ext cx="1220000" cy="61768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1669237" y="2358338"/>
            <a:ext cx="5961047" cy="1473925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53" y="1177147"/>
            <a:ext cx="1279052" cy="15533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08" y="3350420"/>
            <a:ext cx="1233642" cy="9924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57871" y="2240463"/>
            <a:ext cx="178689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  192.168.1.10</a:t>
            </a:r>
            <a:endParaRPr lang="en-US" altLang="ko-KR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GW 192.168.1.1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 8.8.8.8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1111.2222.3333</a:t>
            </a:r>
            <a:endParaRPr lang="ko-KR" altLang="en-US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754" y="1665207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23756" y="3401520"/>
            <a:ext cx="826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228186" y="1892075"/>
            <a:ext cx="1495425" cy="742950"/>
            <a:chOff x="2610322" y="5109168"/>
            <a:chExt cx="1495425" cy="742950"/>
          </a:xfrm>
        </p:grpSpPr>
        <p:sp>
          <p:nvSpPr>
            <p:cNvPr id="9" name="AutoShape 26"/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630926" y="5575432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reeform 29"/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1805588" y="4921260"/>
          <a:ext cx="691404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2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0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09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50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647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548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9391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????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192.168.1.20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/www.test.co.kr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689064" y="4683528"/>
            <a:ext cx="7014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5262" y="2783653"/>
            <a:ext cx="17868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www.test.com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IP 192.168.1.20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4410" y="264465"/>
            <a:ext cx="4737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➊ DNS</a:t>
            </a:r>
            <a:r>
              <a:rPr lang="ko-KR" altLang="en-US" sz="20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를 이용하여 </a:t>
            </a:r>
            <a:r>
              <a:rPr lang="ko-KR" altLang="en-US" sz="2000" b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수신지 </a:t>
            </a:r>
            <a:r>
              <a:rPr lang="en-US" altLang="ko-KR" sz="20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ko-KR" altLang="en-US" sz="2000" b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주소 조회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491880" y="5555486"/>
            <a:ext cx="5541098" cy="1131079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pPr marL="625475" indent="-625475">
              <a:lnSpc>
                <a:spcPct val="150000"/>
              </a:lnSpc>
              <a:buNone/>
            </a:pP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ⓐ </a:t>
            </a:r>
            <a:r>
              <a:rPr lang="en-US" altLang="ko-KR" sz="15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</a:t>
            </a: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5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캐시 조회        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c:\&gt; ipconfig /</a:t>
            </a:r>
            <a:r>
              <a:rPr lang="en-US" altLang="ko-KR" sz="15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displaydns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625475" indent="-625475">
              <a:lnSpc>
                <a:spcPct val="150000"/>
              </a:lnSpc>
              <a:buNone/>
            </a:pP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ⓑ </a:t>
            </a:r>
            <a:r>
              <a:rPr lang="en-US" altLang="ko-KR" sz="15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Hosts.txt</a:t>
            </a: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5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파일 조회  </a:t>
            </a:r>
            <a:r>
              <a:rPr lang="en-US" altLang="ko-KR" sz="1500" b="1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(\</a:t>
            </a:r>
            <a:r>
              <a:rPr lang="en-US" altLang="ko-KR" sz="15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windows\system32\drivers\</a:t>
            </a:r>
            <a:r>
              <a:rPr lang="en-US" altLang="ko-KR" sz="15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etc</a:t>
            </a:r>
            <a:r>
              <a:rPr lang="en-US" altLang="ko-KR" sz="15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\hosts</a:t>
            </a:r>
            <a:r>
              <a:rPr lang="en-US" altLang="ko-KR" sz="1500" b="1" dirty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625475" indent="-625475">
              <a:lnSpc>
                <a:spcPct val="150000"/>
              </a:lnSpc>
              <a:buNone/>
            </a:pP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ⓒ </a:t>
            </a:r>
            <a:r>
              <a:rPr lang="en-US" altLang="ko-KR" sz="15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</a:t>
            </a: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5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 </a:t>
            </a: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sz="15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 Request/Response</a:t>
            </a: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15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ko-KR" altLang="en-US" sz="1500"/>
          </a:p>
        </p:txBody>
      </p:sp>
      <p:cxnSp>
        <p:nvCxnSpPr>
          <p:cNvPr id="32" name="직선 화살표 연결선 31"/>
          <p:cNvCxnSpPr/>
          <p:nvPr/>
        </p:nvCxnSpPr>
        <p:spPr>
          <a:xfrm flipH="1" flipV="1">
            <a:off x="5554332" y="5309786"/>
            <a:ext cx="16507" cy="24570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67915" y="3803488"/>
            <a:ext cx="205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3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http://www.test.com</a:t>
            </a:r>
            <a:endParaRPr lang="ko-KR" altLang="en-US">
              <a:solidFill>
                <a:srgbClr val="3399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오른쪽 화살표 39"/>
          <p:cNvSpPr/>
          <p:nvPr/>
        </p:nvSpPr>
        <p:spPr>
          <a:xfrm flipH="1">
            <a:off x="1388646" y="4883555"/>
            <a:ext cx="358680" cy="335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구름 40"/>
          <p:cNvSpPr/>
          <p:nvPr/>
        </p:nvSpPr>
        <p:spPr>
          <a:xfrm>
            <a:off x="6622410" y="554573"/>
            <a:ext cx="2422360" cy="152116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04115" y="884213"/>
            <a:ext cx="796548" cy="98460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7702921" y="1176462"/>
            <a:ext cx="1148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DNS server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8.8.8.8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148064" y="4683528"/>
            <a:ext cx="1021012" cy="61768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139726" y="6384349"/>
            <a:ext cx="2057400" cy="365125"/>
          </a:xfrm>
        </p:spPr>
        <p:txBody>
          <a:bodyPr/>
          <a:lstStyle/>
          <a:p>
            <a:pPr algn="l"/>
            <a:fld id="{7B2209E9-2AE8-42A0-AB53-D13299BB30AF}" type="slidenum">
              <a:rPr lang="ko-KR" altLang="en-US" smtClean="0"/>
              <a:pPr algn="l"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37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1646780" y="1821784"/>
            <a:ext cx="5818095" cy="1227139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53" y="837568"/>
            <a:ext cx="1353042" cy="16431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76" y="2559433"/>
            <a:ext cx="1588599" cy="12779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1283" y="1453889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20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98657" y="2756754"/>
            <a:ext cx="826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944084" y="1535569"/>
            <a:ext cx="1495425" cy="742950"/>
            <a:chOff x="2610322" y="5109168"/>
            <a:chExt cx="1495425" cy="742950"/>
          </a:xfrm>
        </p:grpSpPr>
        <p:sp>
          <p:nvSpPr>
            <p:cNvPr id="9" name="AutoShape 26"/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630926" y="5575432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reeform 29"/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478479"/>
              </p:ext>
            </p:extLst>
          </p:nvPr>
        </p:nvGraphicFramePr>
        <p:xfrm>
          <a:off x="1972053" y="3991500"/>
          <a:ext cx="691404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2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0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09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50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647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548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9391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????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192.168.1.20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/www.test.co.kr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972053" y="4256604"/>
            <a:ext cx="6934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2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4344" y="2473083"/>
            <a:ext cx="17868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www.test.com</a:t>
            </a:r>
            <a:endParaRPr lang="en-US" altLang="ko-KR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192.168.1.20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4344" y="291490"/>
            <a:ext cx="7659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➋ </a:t>
            </a:r>
            <a:r>
              <a:rPr lang="en-US" altLang="ko-KR" sz="20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20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송신지의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20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서브넷마스크를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이용하여 수신자 </a:t>
            </a:r>
            <a:r>
              <a:rPr lang="ko-KR" altLang="en-US" sz="2000" b="1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외부망 확인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98394" y="5050949"/>
            <a:ext cx="18069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192.168.1.20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 255.255.255.0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2961390" y="5630452"/>
            <a:ext cx="2303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30752" y="56304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192.168.1. 0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9107" y="5050949"/>
            <a:ext cx="18069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192.168.1.10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 255.255.255.0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62104" y="5630452"/>
            <a:ext cx="2303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31466" y="56304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192.168.1. 0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970997" y="4905619"/>
            <a:ext cx="2987756" cy="1630229"/>
          </a:xfrm>
          <a:prstGeom prst="roundRect">
            <a:avLst>
              <a:gd name="adj" fmla="val 425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885869" y="4632788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192.168.1.0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398612" y="5230911"/>
            <a:ext cx="688975" cy="745366"/>
            <a:chOff x="809159" y="4814047"/>
            <a:chExt cx="688975" cy="745367"/>
          </a:xfrm>
        </p:grpSpPr>
        <p:sp>
          <p:nvSpPr>
            <p:cNvPr id="30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Freeform 182"/>
            <p:cNvSpPr>
              <a:spLocks/>
            </p:cNvSpPr>
            <p:nvPr/>
          </p:nvSpPr>
          <p:spPr bwMode="auto">
            <a:xfrm flipH="1">
              <a:off x="995757" y="5257793"/>
              <a:ext cx="184731" cy="301621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Freeform 183"/>
            <p:cNvSpPr>
              <a:spLocks/>
            </p:cNvSpPr>
            <p:nvPr/>
          </p:nvSpPr>
          <p:spPr bwMode="auto">
            <a:xfrm flipH="1">
              <a:off x="1010110" y="5247727"/>
              <a:ext cx="184731" cy="301621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0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83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4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1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6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6371753" y="5951876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10</a:t>
            </a:r>
          </a:p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066278" y="60289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60859" y="5033445"/>
            <a:ext cx="946084" cy="1032299"/>
          </a:xfrm>
          <a:prstGeom prst="rect">
            <a:avLst/>
          </a:prstGeom>
        </p:spPr>
      </p:pic>
      <p:sp>
        <p:nvSpPr>
          <p:cNvPr id="88" name="직사각형 87"/>
          <p:cNvSpPr/>
          <p:nvPr/>
        </p:nvSpPr>
        <p:spPr>
          <a:xfrm>
            <a:off x="4284257" y="3854681"/>
            <a:ext cx="2043309" cy="67892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91140" y="6106963"/>
            <a:ext cx="57240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* </a:t>
            </a:r>
            <a:r>
              <a:rPr lang="ko-KR" altLang="en-US" sz="14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송신지와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수신지의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네트워크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ID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동일한 경우 </a:t>
            </a:r>
            <a:endParaRPr lang="ko-KR" altLang="en-US" sz="140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7012245" y="6517167"/>
            <a:ext cx="2057400" cy="365125"/>
          </a:xfrm>
        </p:spPr>
        <p:txBody>
          <a:bodyPr/>
          <a:lstStyle/>
          <a:p>
            <a:fld id="{7B2209E9-2AE8-42A0-AB53-D13299BB30AF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121689" y="1584637"/>
            <a:ext cx="17868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  192.168.1.10</a:t>
            </a:r>
            <a:endParaRPr lang="en-US" altLang="ko-KR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GW 192.168.1.1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1111.2222.3333</a:t>
            </a:r>
            <a:endParaRPr lang="ko-KR" altLang="en-US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77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1576151" y="2554775"/>
            <a:ext cx="5818095" cy="1244274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20" y="1297898"/>
            <a:ext cx="1353042" cy="16431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565" y="3371082"/>
            <a:ext cx="1588599" cy="12779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0403" y="3964749"/>
            <a:ext cx="13317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192.168.1.10</a:t>
            </a:r>
          </a:p>
          <a:p>
            <a:pPr algn="r"/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1111.2222.3333</a:t>
            </a:r>
            <a:endParaRPr lang="ko-KR" altLang="en-US" sz="140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endParaRPr lang="ko-KR" altLang="en-US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621" y="1688400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81927" y="3480684"/>
            <a:ext cx="826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873455" y="2268559"/>
            <a:ext cx="1495425" cy="742950"/>
            <a:chOff x="2610322" y="5109168"/>
            <a:chExt cx="1495425" cy="742950"/>
          </a:xfrm>
        </p:grpSpPr>
        <p:sp>
          <p:nvSpPr>
            <p:cNvPr id="9" name="AutoShape 26"/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630926" y="5575432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reeform 29"/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1756698" y="5304598"/>
          <a:ext cx="691404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2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0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09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50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647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548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9391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????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192.168.1.20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/www.test.co.kr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744525" y="5011554"/>
            <a:ext cx="6973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2175" y="2980089"/>
            <a:ext cx="17868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www.test.co.kr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192.168.1.20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4020" y="333891"/>
            <a:ext cx="4961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➌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이용하여 수신자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조회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123682" y="2521070"/>
            <a:ext cx="1667640" cy="7693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240961" y="2523440"/>
            <a:ext cx="1550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 Cache Table  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24650" y="6016238"/>
            <a:ext cx="3582344" cy="403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</a:t>
            </a:r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캐쉬 조회 </a:t>
            </a: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 </a:t>
            </a:r>
            <a:r>
              <a:rPr lang="en-US" altLang="ko-KR" sz="15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c:\&gt; </a:t>
            </a:r>
            <a:r>
              <a:rPr lang="en-US" altLang="ko-KR" sz="15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</a:t>
            </a:r>
            <a:r>
              <a:rPr lang="en-US" altLang="ko-KR" sz="15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–a</a:t>
            </a: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en-US" altLang="ko-KR" sz="15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756695" y="4968181"/>
            <a:ext cx="1166951" cy="74878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05259" y="6057439"/>
            <a:ext cx="3591799" cy="417766"/>
          </a:xfrm>
          <a:prstGeom prst="rect">
            <a:avLst/>
          </a:prstGeom>
          <a:noFill/>
          <a:ln w="158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endCxn id="20" idx="2"/>
          </p:cNvCxnSpPr>
          <p:nvPr/>
        </p:nvCxnSpPr>
        <p:spPr>
          <a:xfrm flipH="1" flipV="1">
            <a:off x="2340171" y="5716967"/>
            <a:ext cx="64599" cy="34047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118361" y="2152470"/>
            <a:ext cx="117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c:\&gt; </a:t>
            </a:r>
            <a:r>
              <a:rPr lang="en-US" altLang="ko-KR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–a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142513" y="2824150"/>
            <a:ext cx="369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</a:t>
            </a:r>
            <a:endParaRPr lang="ko-KR" altLang="en-US" sz="1200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37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>
            <a:off x="4862945" y="1537855"/>
            <a:ext cx="2901142" cy="1396538"/>
          </a:xfrm>
          <a:custGeom>
            <a:avLst/>
            <a:gdLst>
              <a:gd name="connsiteX0" fmla="*/ 0 w 2901142"/>
              <a:gd name="connsiteY0" fmla="*/ 1396538 h 1396538"/>
              <a:gd name="connsiteX1" fmla="*/ 16626 w 2901142"/>
              <a:gd name="connsiteY1" fmla="*/ 0 h 1396538"/>
              <a:gd name="connsiteX2" fmla="*/ 2901142 w 2901142"/>
              <a:gd name="connsiteY2" fmla="*/ 8312 h 1396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1142" h="1396538">
                <a:moveTo>
                  <a:pt x="0" y="1396538"/>
                </a:moveTo>
                <a:lnTo>
                  <a:pt x="16626" y="0"/>
                </a:lnTo>
                <a:lnTo>
                  <a:pt x="2901142" y="8312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1601089" y="3012142"/>
            <a:ext cx="5818095" cy="1244274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58" y="1755265"/>
            <a:ext cx="1353042" cy="16431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713" y="3828449"/>
            <a:ext cx="1474519" cy="11862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52543" y="4405862"/>
            <a:ext cx="1273170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3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192.168.1.10/24</a:t>
            </a:r>
            <a:endParaRPr lang="en-US" altLang="ko-KR" sz="13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r>
              <a:rPr lang="en-US" altLang="ko-KR" sz="13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1111.2222.3333</a:t>
            </a:r>
            <a:endParaRPr lang="ko-KR" altLang="en-US" sz="13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endParaRPr lang="ko-KR" altLang="en-US" sz="13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559" y="2145767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19184" y="3934055"/>
            <a:ext cx="826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898393" y="2725926"/>
            <a:ext cx="1495425" cy="742950"/>
            <a:chOff x="2610322" y="5109168"/>
            <a:chExt cx="1495425" cy="742950"/>
          </a:xfrm>
        </p:grpSpPr>
        <p:sp>
          <p:nvSpPr>
            <p:cNvPr id="9" name="AutoShape 26"/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630926" y="5575432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reeform 29"/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841040"/>
              </p:ext>
            </p:extLst>
          </p:nvPr>
        </p:nvGraphicFramePr>
        <p:xfrm>
          <a:off x="1993262" y="6104250"/>
          <a:ext cx="691404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2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0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09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50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647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548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9391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????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192.168.1.20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/www.test.com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001296" y="6411215"/>
            <a:ext cx="6981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7113" y="3437456"/>
            <a:ext cx="17868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www.test.com</a:t>
            </a:r>
            <a:endParaRPr lang="en-US" altLang="ko-KR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192.168.1.20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9828" y="237871"/>
            <a:ext cx="4961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➌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이용하여 수신자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조회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167560" y="4889404"/>
            <a:ext cx="1461666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</a:t>
            </a:r>
            <a:r>
              <a:rPr lang="en-US" altLang="ko-KR" sz="1500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Request</a:t>
            </a:r>
            <a:endParaRPr lang="ko-KR" altLang="en-US" sz="1500" dirty="0">
              <a:solidFill>
                <a:srgbClr val="FF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93259" y="5976851"/>
            <a:ext cx="1233232" cy="51618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145" y="723528"/>
            <a:ext cx="1375794" cy="1106784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5469224" y="2422947"/>
            <a:ext cx="2090063" cy="9220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541380" y="2144267"/>
            <a:ext cx="1657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Address Table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3316779" y="5311707"/>
          <a:ext cx="556620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9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39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06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387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061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FFFF.FFFF.FFFF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0x0806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1111.2222.3333 /192.168.1.10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0000.0000.0000/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오른쪽 화살표 30"/>
          <p:cNvSpPr/>
          <p:nvPr/>
        </p:nvSpPr>
        <p:spPr>
          <a:xfrm rot="10800000">
            <a:off x="2930635" y="5418732"/>
            <a:ext cx="365843" cy="243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949248" y="916123"/>
            <a:ext cx="1249894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3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192.168.1.30</a:t>
            </a:r>
            <a:endParaRPr lang="en-US" altLang="ko-KR" sz="13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r>
              <a:rPr lang="en-US" altLang="ko-KR" sz="13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1111.2244.4444</a:t>
            </a:r>
            <a:endParaRPr lang="ko-KR" altLang="en-US" sz="13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endParaRPr lang="ko-KR" altLang="en-US" sz="13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22297" y="3419503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Fa0/1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83098" y="2996339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Fa0/2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35931" y="2415742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Fa0/3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26932" y="2487630"/>
            <a:ext cx="183499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1111.2222.3333   fa0/1</a:t>
            </a:r>
          </a:p>
          <a:p>
            <a:pPr algn="just"/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1111.2222.2222   fa0/2</a:t>
            </a:r>
          </a:p>
          <a:p>
            <a:pPr algn="just"/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1111.2244.4444   fa0/3</a:t>
            </a:r>
            <a:endParaRPr lang="ko-KR" altLang="en-US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4862945" y="3524596"/>
            <a:ext cx="2327564" cy="798022"/>
          </a:xfrm>
          <a:custGeom>
            <a:avLst/>
            <a:gdLst>
              <a:gd name="connsiteX0" fmla="*/ 2327564 w 2327564"/>
              <a:gd name="connsiteY0" fmla="*/ 789709 h 798022"/>
              <a:gd name="connsiteX1" fmla="*/ 8313 w 2327564"/>
              <a:gd name="connsiteY1" fmla="*/ 798022 h 798022"/>
              <a:gd name="connsiteX2" fmla="*/ 0 w 2327564"/>
              <a:gd name="connsiteY2" fmla="*/ 0 h 79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7564" h="798022">
                <a:moveTo>
                  <a:pt x="2327564" y="789709"/>
                </a:moveTo>
                <a:lnTo>
                  <a:pt x="8313" y="798022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>
            <a:off x="4946073" y="1596044"/>
            <a:ext cx="2119745" cy="856211"/>
          </a:xfrm>
          <a:custGeom>
            <a:avLst/>
            <a:gdLst>
              <a:gd name="connsiteX0" fmla="*/ 0 w 2119745"/>
              <a:gd name="connsiteY0" fmla="*/ 856211 h 856211"/>
              <a:gd name="connsiteX1" fmla="*/ 0 w 2119745"/>
              <a:gd name="connsiteY1" fmla="*/ 8312 h 856211"/>
              <a:gd name="connsiteX2" fmla="*/ 2119745 w 2119745"/>
              <a:gd name="connsiteY2" fmla="*/ 0 h 856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9745" h="856211">
                <a:moveTo>
                  <a:pt x="0" y="856211"/>
                </a:moveTo>
                <a:lnTo>
                  <a:pt x="0" y="8312"/>
                </a:lnTo>
                <a:lnTo>
                  <a:pt x="2119745" y="0"/>
                </a:lnTo>
              </a:path>
            </a:pathLst>
          </a:custGeom>
          <a:noFill/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1772000" y="2934393"/>
            <a:ext cx="2146997" cy="0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869934" y="3873554"/>
            <a:ext cx="1461666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</a:t>
            </a:r>
            <a:r>
              <a:rPr lang="en-US" altLang="ko-KR" sz="1500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Request</a:t>
            </a:r>
            <a:endParaRPr lang="ko-KR" altLang="en-US" sz="1500" dirty="0">
              <a:solidFill>
                <a:srgbClr val="FF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175874" y="6332597"/>
            <a:ext cx="2057400" cy="365125"/>
          </a:xfrm>
        </p:spPr>
        <p:txBody>
          <a:bodyPr/>
          <a:lstStyle/>
          <a:p>
            <a:pPr algn="l"/>
            <a:fld id="{7B2209E9-2AE8-42A0-AB53-D13299BB30AF}" type="slidenum">
              <a:rPr lang="ko-KR" altLang="en-US" smtClean="0"/>
              <a:pPr algn="l"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6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1884858" y="3929069"/>
            <a:ext cx="5818095" cy="1244274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27" y="2672192"/>
            <a:ext cx="1353042" cy="16431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482" y="4745376"/>
            <a:ext cx="1474519" cy="11862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59589" y="5322789"/>
            <a:ext cx="1249893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3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192.168.1.10</a:t>
            </a:r>
          </a:p>
          <a:p>
            <a:pPr algn="r"/>
            <a:r>
              <a:rPr lang="en-US" altLang="ko-KR" sz="13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1111.2222.3333</a:t>
            </a:r>
            <a:endParaRPr lang="ko-KR" altLang="en-US" sz="13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endParaRPr lang="ko-KR" altLang="en-US" sz="13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328" y="3062694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5377" y="4859745"/>
            <a:ext cx="826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182162" y="3642853"/>
            <a:ext cx="1495425" cy="742950"/>
            <a:chOff x="2610322" y="5109168"/>
            <a:chExt cx="1495425" cy="742950"/>
          </a:xfrm>
        </p:grpSpPr>
        <p:sp>
          <p:nvSpPr>
            <p:cNvPr id="9" name="AutoShape 26"/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630926" y="5575432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reeform 29"/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462569"/>
              </p:ext>
            </p:extLst>
          </p:nvPr>
        </p:nvGraphicFramePr>
        <p:xfrm>
          <a:off x="2052171" y="5994144"/>
          <a:ext cx="691404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2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0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09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50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647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548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9391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????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192.168.1.20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/www.test.com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060205" y="6301109"/>
            <a:ext cx="6702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ko-KR" altLang="en-US" sz="12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8082" y="4228803"/>
            <a:ext cx="1555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www.test.co.kr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192.168.1.20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9828" y="237871"/>
            <a:ext cx="4961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➌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이용하여 수신자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조회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052168" y="5866745"/>
            <a:ext cx="1233232" cy="51618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066886" y="2560317"/>
            <a:ext cx="2090063" cy="9220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193875" y="2299823"/>
            <a:ext cx="1657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Address Table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865436"/>
              </p:ext>
            </p:extLst>
          </p:nvPr>
        </p:nvGraphicFramePr>
        <p:xfrm>
          <a:off x="294106" y="1169700"/>
          <a:ext cx="53932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32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84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356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158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233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1111.2222.2222/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192.168.1.20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1111.2222.3333 /192.168.1.10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0x0806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1111.2222.2222</a:t>
                      </a:r>
                      <a:endParaRPr lang="ko-KR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1111.2222.3333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오른쪽 화살표 30"/>
          <p:cNvSpPr/>
          <p:nvPr/>
        </p:nvSpPr>
        <p:spPr>
          <a:xfrm>
            <a:off x="5699492" y="1283243"/>
            <a:ext cx="365843" cy="2431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206066" y="4336430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Fa0/1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66867" y="3913266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Fa0/2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124594" y="2625000"/>
            <a:ext cx="183499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1111.2222.3333   fa0/1</a:t>
            </a:r>
          </a:p>
          <a:p>
            <a:pPr algn="just"/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1111.2222.2222   fa0/2</a:t>
            </a:r>
          </a:p>
          <a:p>
            <a:pPr algn="just"/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1111.2244.4444   fa0/3</a:t>
            </a:r>
            <a:endParaRPr lang="ko-KR" altLang="en-US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5146714" y="4441523"/>
            <a:ext cx="2327564" cy="798022"/>
          </a:xfrm>
          <a:custGeom>
            <a:avLst/>
            <a:gdLst>
              <a:gd name="connsiteX0" fmla="*/ 2327564 w 2327564"/>
              <a:gd name="connsiteY0" fmla="*/ 789709 h 798022"/>
              <a:gd name="connsiteX1" fmla="*/ 8313 w 2327564"/>
              <a:gd name="connsiteY1" fmla="*/ 798022 h 798022"/>
              <a:gd name="connsiteX2" fmla="*/ 0 w 2327564"/>
              <a:gd name="connsiteY2" fmla="*/ 0 h 79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7564" h="798022">
                <a:moveTo>
                  <a:pt x="2327564" y="789709"/>
                </a:moveTo>
                <a:lnTo>
                  <a:pt x="8313" y="798022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  <a:prstDash val="sysDash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2055769" y="3851320"/>
            <a:ext cx="2146997" cy="0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914803" y="3901073"/>
            <a:ext cx="1461666" cy="406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</a:t>
            </a:r>
            <a:r>
              <a:rPr lang="en-US" altLang="ko-KR" sz="1500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reply</a:t>
            </a:r>
            <a:endParaRPr lang="ko-KR" altLang="en-US" sz="1500" dirty="0">
              <a:solidFill>
                <a:srgbClr val="FF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00328" y="2107847"/>
            <a:ext cx="2481002" cy="4716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030570" y="1875352"/>
            <a:ext cx="1420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ARP cache Table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96038" y="2172348"/>
            <a:ext cx="220842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3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192.168.1.10  1111.2222.3333</a:t>
            </a:r>
            <a:endParaRPr lang="ko-KR" altLang="en-US" sz="13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3640" y="2058180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5403" y="212783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ⓐ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86500" y="347303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ⓑ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183874" y="6395546"/>
            <a:ext cx="2057400" cy="365125"/>
          </a:xfrm>
        </p:spPr>
        <p:txBody>
          <a:bodyPr/>
          <a:lstStyle/>
          <a:p>
            <a:pPr algn="l"/>
            <a:fld id="{7B2209E9-2AE8-42A0-AB53-D13299BB30AF}" type="slidenum">
              <a:rPr lang="ko-KR" altLang="en-US" smtClean="0"/>
              <a:pPr algn="l"/>
              <a:t>45</a:t>
            </a:fld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390059" y="875331"/>
            <a:ext cx="1925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</a:t>
            </a:r>
            <a:r>
              <a:rPr lang="ko-KR" altLang="en-US" sz="12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ko-KR" altLang="en-US" sz="12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ko-KR" altLang="en-US" sz="12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97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1610583" y="3228273"/>
            <a:ext cx="5818095" cy="1244274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52" y="1971396"/>
            <a:ext cx="1353042" cy="16431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207" y="4044580"/>
            <a:ext cx="1474519" cy="11862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85314" y="4621993"/>
            <a:ext cx="1249893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3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192.168.1.10</a:t>
            </a:r>
          </a:p>
          <a:p>
            <a:pPr algn="r"/>
            <a:r>
              <a:rPr lang="en-US" altLang="ko-KR" sz="13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1111.2222.3333</a:t>
            </a:r>
            <a:endParaRPr lang="ko-KR" altLang="en-US" sz="13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endParaRPr lang="ko-KR" altLang="en-US" sz="13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053" y="2361898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28678" y="4150186"/>
            <a:ext cx="826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907887" y="2942057"/>
            <a:ext cx="1495425" cy="742950"/>
            <a:chOff x="2610322" y="5109168"/>
            <a:chExt cx="1495425" cy="742950"/>
          </a:xfrm>
        </p:grpSpPr>
        <p:sp>
          <p:nvSpPr>
            <p:cNvPr id="9" name="AutoShape 26"/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630926" y="5575432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reeform 29"/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2068201" y="5585732"/>
          <a:ext cx="691404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2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0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09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50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647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548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9391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1111.2222.2222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192.168.1.20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/www.test.co.kr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076235" y="5892697"/>
            <a:ext cx="6981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3807" y="3528007"/>
            <a:ext cx="1555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www.test.co.kr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192.168.1.20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748" y="437958"/>
            <a:ext cx="4961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➌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이용하여 수신자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조회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068198" y="5458333"/>
            <a:ext cx="1233232" cy="51618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931791" y="3635634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Fa0/1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92592" y="3212470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Fa0/2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4872439" y="3740727"/>
            <a:ext cx="2327564" cy="798022"/>
          </a:xfrm>
          <a:custGeom>
            <a:avLst/>
            <a:gdLst>
              <a:gd name="connsiteX0" fmla="*/ 2327564 w 2327564"/>
              <a:gd name="connsiteY0" fmla="*/ 789709 h 798022"/>
              <a:gd name="connsiteX1" fmla="*/ 8313 w 2327564"/>
              <a:gd name="connsiteY1" fmla="*/ 798022 h 798022"/>
              <a:gd name="connsiteX2" fmla="*/ 0 w 2327564"/>
              <a:gd name="connsiteY2" fmla="*/ 0 h 79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7564" h="798022">
                <a:moveTo>
                  <a:pt x="2327564" y="789709"/>
                </a:moveTo>
                <a:lnTo>
                  <a:pt x="8313" y="798022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  <a:prstDash val="sysDash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1781494" y="3150524"/>
            <a:ext cx="2146997" cy="0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452074" y="3497156"/>
            <a:ext cx="2481002" cy="4716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093451" y="3229182"/>
            <a:ext cx="1420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ARP cache Table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571213" y="3561706"/>
            <a:ext cx="220842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3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192.168.1.20  1111.2222.2222</a:t>
            </a:r>
            <a:endParaRPr lang="ko-KR" altLang="en-US" sz="13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25386" y="3447489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125423" y="494965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ⓑ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644421" y="1433581"/>
            <a:ext cx="2481002" cy="4716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40131" y="1498082"/>
            <a:ext cx="220842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3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192.168.1.10  1111.2222.3333</a:t>
            </a:r>
            <a:endParaRPr lang="ko-KR" altLang="en-US" sz="13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17733" y="1383914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94953" y="397566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ⓐ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34084" y="1182403"/>
            <a:ext cx="1420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ARP cache Table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94388" y="4149836"/>
            <a:ext cx="1461666" cy="406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</a:t>
            </a:r>
            <a:r>
              <a:rPr lang="en-US" altLang="ko-KR" sz="1500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reply</a:t>
            </a:r>
            <a:endParaRPr lang="ko-KR" altLang="en-US" sz="1500" dirty="0">
              <a:solidFill>
                <a:srgbClr val="FF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6875742" y="3952074"/>
            <a:ext cx="225166" cy="288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2825217" y="3977388"/>
            <a:ext cx="4025370" cy="143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84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4600" y="379188"/>
            <a:ext cx="7886700" cy="70167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</a:t>
            </a:r>
            <a:r>
              <a:rPr lang="ko-KR" altLang="en-US" sz="28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흐름</a:t>
            </a:r>
            <a:r>
              <a:rPr lang="en-US" altLang="ko-KR" sz="28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2800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외부망</a:t>
            </a:r>
            <a:r>
              <a:rPr lang="en-US" altLang="ko-KR" sz="28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</a:t>
            </a:r>
            <a:endParaRPr lang="ko-KR" altLang="en-US" sz="28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7949" y="1216208"/>
            <a:ext cx="8382782" cy="5099901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 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단계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en-US" altLang="ko-KR" sz="17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이용하여 수신지 </a:t>
            </a:r>
            <a:r>
              <a:rPr lang="en-US" altLang="ko-KR" sz="17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조회</a:t>
            </a:r>
            <a:endParaRPr lang="en-US" altLang="ko-KR" sz="17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-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캐시 조회        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c:\&gt; ipconfig /</a:t>
            </a:r>
            <a:r>
              <a:rPr lang="en-US" altLang="ko-KR" sz="17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displaydns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-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Hosts.txt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파일 조회  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windows\system32\drivers\</a:t>
            </a:r>
            <a:r>
              <a:rPr lang="en-US" altLang="ko-KR" sz="17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etc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\hosts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-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 이용 </a:t>
            </a:r>
            <a:endParaRPr lang="en-US" altLang="ko-KR" sz="17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 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단계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송신자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서브넷 </a:t>
            </a:r>
            <a:r>
              <a:rPr lang="ko-KR" altLang="en-US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마스크를 이용하여 수신지가 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</a:t>
            </a:r>
            <a:r>
              <a:rPr lang="ko-KR" altLang="en-US" sz="1700" b="1" u="sng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외부망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존재하는지 확인</a:t>
            </a:r>
            <a:endParaRPr lang="en-US" altLang="ko-KR" sz="17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 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단계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en-US" altLang="ko-KR" sz="1700" b="1" u="sng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GateWay</a:t>
            </a:r>
            <a:r>
              <a:rPr lang="ko-KR" altLang="en-US" sz="1700" b="1" u="sng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en-US" altLang="ko-KR" sz="1700" b="1" u="sng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700" b="1" u="sng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 b="1" u="sng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조회</a:t>
            </a:r>
            <a:endParaRPr lang="en-US" altLang="ko-KR" sz="1700" b="1" u="sng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- </a:t>
            </a:r>
            <a:r>
              <a:rPr lang="en-US" altLang="ko-KR" sz="17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캐쉬 조회 </a:t>
            </a:r>
            <a:endParaRPr lang="en-US" altLang="ko-KR" sz="17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- </a:t>
            </a:r>
            <a:r>
              <a:rPr lang="en-US" altLang="ko-KR" sz="17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Request/Reply 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 </a:t>
            </a:r>
            <a:endParaRPr lang="en-US" altLang="ko-KR" sz="17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단계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en-US" altLang="ko-KR" sz="17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Media Translation 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방법으로 수신지로 </a:t>
            </a:r>
            <a:r>
              <a:rPr lang="ko-KR" altLang="en-US" sz="17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</a:t>
            </a:r>
            <a:r>
              <a:rPr lang="ko-KR" altLang="en-US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전송 </a:t>
            </a:r>
            <a:endParaRPr lang="ko-KR" altLang="en-US" sz="17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35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1543802" y="2833496"/>
            <a:ext cx="5681815" cy="1471403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72" y="1426799"/>
            <a:ext cx="1476410" cy="17929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617" y="3916211"/>
            <a:ext cx="1588599" cy="12779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1588" y="2958194"/>
            <a:ext cx="174201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    192.168.1.10</a:t>
            </a:r>
            <a:endParaRPr lang="en-US" altLang="ko-KR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   255.255.255.0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GW   192.168.1.1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MAC1111.2222.3333</a:t>
            </a:r>
            <a:endParaRPr lang="ko-KR" altLang="en-US" sz="140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endParaRPr lang="ko-KR" altLang="en-US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175" y="2119649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61898" y="4113532"/>
            <a:ext cx="826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1899560" y="5406576"/>
          <a:ext cx="691404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260"/>
                <a:gridCol w="1120588"/>
                <a:gridCol w="1030941"/>
                <a:gridCol w="995083"/>
                <a:gridCol w="564776"/>
                <a:gridCol w="385482"/>
                <a:gridCol w="1593913"/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????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172.16.2.10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/www.test.com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899559" y="5671680"/>
            <a:ext cx="6609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1672" y="332637"/>
            <a:ext cx="4628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➊ DNS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이용하여 수신지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조회 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5785651" y="6014826"/>
            <a:ext cx="0" cy="49653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48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191412" y="2433205"/>
            <a:ext cx="1165169" cy="535478"/>
            <a:chOff x="4191412" y="2433205"/>
            <a:chExt cx="1165169" cy="535478"/>
          </a:xfrm>
        </p:grpSpPr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4196118" y="2443770"/>
              <a:ext cx="1160463" cy="524913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9020"/>
                    <a:invGamma/>
                  </a:srgbClr>
                </a:gs>
                <a:gs pos="100000">
                  <a:srgbClr val="DDDDDD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4232630" y="2636889"/>
              <a:ext cx="1060450" cy="266707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 smtClean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777777"/>
                  </a:solidFill>
                  <a:latin typeface="Times New Roman" pitchFamily="18" charset="0"/>
                  <a:cs typeface="Times New Roman" pitchFamily="18" charset="0"/>
                </a:rPr>
                <a:t>ROUTER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4191412" y="2433205"/>
              <a:ext cx="1162050" cy="265644"/>
            </a:xfrm>
            <a:prstGeom prst="ellipse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33333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 rot="5400000">
              <a:off x="4817002" y="2205623"/>
              <a:ext cx="122196" cy="717550"/>
            </a:xfrm>
            <a:custGeom>
              <a:avLst/>
              <a:gdLst>
                <a:gd name="T0" fmla="*/ 321 w 21600"/>
                <a:gd name="T1" fmla="*/ 465 h 21600"/>
                <a:gd name="T2" fmla="*/ 161 w 21600"/>
                <a:gd name="T3" fmla="*/ 11727 h 21600"/>
                <a:gd name="T4" fmla="*/ 389 w 21600"/>
                <a:gd name="T5" fmla="*/ 3422 h 21600"/>
                <a:gd name="T6" fmla="*/ 1090 w 21600"/>
                <a:gd name="T7" fmla="*/ 7209 h 21600"/>
                <a:gd name="T8" fmla="*/ 896 w 21600"/>
                <a:gd name="T9" fmla="*/ 11062 h 21600"/>
                <a:gd name="T10" fmla="*/ 659 w 21600"/>
                <a:gd name="T11" fmla="*/ 780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93 w 21600"/>
                <a:gd name="T19" fmla="*/ 3162 h 21600"/>
                <a:gd name="T20" fmla="*/ 18407 w 21600"/>
                <a:gd name="T21" fmla="*/ 1843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AutoShape 24"/>
            <p:cNvSpPr>
              <a:spLocks noChangeArrowheads="1"/>
            </p:cNvSpPr>
            <p:nvPr/>
          </p:nvSpPr>
          <p:spPr bwMode="auto">
            <a:xfrm rot="-5400000">
              <a:off x="4571500" y="2167222"/>
              <a:ext cx="120071" cy="731838"/>
            </a:xfrm>
            <a:custGeom>
              <a:avLst/>
              <a:gdLst>
                <a:gd name="T0" fmla="*/ 307 w 21600"/>
                <a:gd name="T1" fmla="*/ 474 h 21600"/>
                <a:gd name="T2" fmla="*/ 158 w 21600"/>
                <a:gd name="T3" fmla="*/ 12197 h 21600"/>
                <a:gd name="T4" fmla="*/ 374 w 21600"/>
                <a:gd name="T5" fmla="*/ 3558 h 21600"/>
                <a:gd name="T6" fmla="*/ 1055 w 21600"/>
                <a:gd name="T7" fmla="*/ 7488 h 21600"/>
                <a:gd name="T8" fmla="*/ 864 w 21600"/>
                <a:gd name="T9" fmla="*/ 11520 h 21600"/>
                <a:gd name="T10" fmla="*/ 639 w 21600"/>
                <a:gd name="T11" fmla="*/ 813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250 w 21600"/>
                <a:gd name="T19" fmla="*/ 3142 h 21600"/>
                <a:gd name="T20" fmla="*/ 18350 w 21600"/>
                <a:gd name="T21" fmla="*/ 1845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rot="10800000"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69555" y="3184236"/>
            <a:ext cx="20132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www.test.com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      172.16.2.10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    255.255.255.0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GW    172.16.2.1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1111.2222.3333</a:t>
            </a:r>
            <a:endParaRPr lang="ko-KR" altLang="en-US" sz="160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62855" y="3025952"/>
            <a:ext cx="18069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192.168.1.1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4444.5555.6666</a:t>
            </a:r>
          </a:p>
          <a:p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08660" y="2287092"/>
            <a:ext cx="18069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172.16.2.1</a:t>
            </a:r>
          </a:p>
          <a:p>
            <a:pPr algn="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7777.8888.9999</a:t>
            </a:r>
          </a:p>
          <a:p>
            <a:pPr algn="r"/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92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1822277" y="2198302"/>
            <a:ext cx="5818095" cy="1244274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47" y="941425"/>
            <a:ext cx="1353042" cy="16431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873" y="2935951"/>
            <a:ext cx="1588599" cy="12779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48688" y="3619170"/>
            <a:ext cx="13317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192.168.1.10</a:t>
            </a:r>
          </a:p>
          <a:p>
            <a:pPr algn="r"/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1111.2222.3333</a:t>
            </a:r>
            <a:endParaRPr lang="ko-KR" altLang="en-US" sz="140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endParaRPr lang="ko-KR" altLang="en-US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7748" y="1331928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74154" y="3133272"/>
            <a:ext cx="826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2077845" y="4360914"/>
          <a:ext cx="691404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260"/>
                <a:gridCol w="1120588"/>
                <a:gridCol w="1030941"/>
                <a:gridCol w="995083"/>
                <a:gridCol w="564776"/>
                <a:gridCol w="385482"/>
                <a:gridCol w="1593913"/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????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172.16.2.10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/www.test.com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077845" y="4626018"/>
            <a:ext cx="7119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92311" y="258275"/>
            <a:ext cx="6534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➋ </a:t>
            </a: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서브넷마스크를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이용하여 수신자 </a:t>
            </a: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</a:t>
            </a:r>
            <a:r>
              <a:rPr lang="ko-KR" altLang="en-US" sz="2000" b="1" dirty="0" err="1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외부망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확인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64258" y="5374493"/>
            <a:ext cx="18069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172.16. 2.10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 255.255.255.0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4527254" y="5953996"/>
            <a:ext cx="2303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96616" y="5953997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172.16. 2.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64971" y="5374493"/>
            <a:ext cx="18069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192.168.1.10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 255.255.255.0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027968" y="5953996"/>
            <a:ext cx="2303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97330" y="595399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192.168.1. 0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4806229" y="4127832"/>
            <a:ext cx="1258529" cy="216309"/>
          </a:xfrm>
          <a:custGeom>
            <a:avLst/>
            <a:gdLst>
              <a:gd name="connsiteX0" fmla="*/ 9832 w 1258529"/>
              <a:gd name="connsiteY0" fmla="*/ 196645 h 216309"/>
              <a:gd name="connsiteX1" fmla="*/ 0 w 1258529"/>
              <a:gd name="connsiteY1" fmla="*/ 0 h 216309"/>
              <a:gd name="connsiteX2" fmla="*/ 1258529 w 1258529"/>
              <a:gd name="connsiteY2" fmla="*/ 9832 h 216309"/>
              <a:gd name="connsiteX3" fmla="*/ 1248696 w 1258529"/>
              <a:gd name="connsiteY3" fmla="*/ 216309 h 21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8529" h="216309">
                <a:moveTo>
                  <a:pt x="9832" y="196645"/>
                </a:moveTo>
                <a:lnTo>
                  <a:pt x="0" y="0"/>
                </a:lnTo>
                <a:lnTo>
                  <a:pt x="1258529" y="9832"/>
                </a:lnTo>
                <a:lnTo>
                  <a:pt x="1248696" y="21630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193617" y="2490211"/>
            <a:ext cx="20132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www.test.com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      172.16.2.10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    255.255.255.0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GW    172.16.2.1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1111.2222.3333</a:t>
            </a:r>
            <a:endParaRPr lang="ko-KR" altLang="en-US" sz="160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165909" y="2539633"/>
            <a:ext cx="18069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192.168.1.1</a:t>
            </a:r>
          </a:p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4444.5555.6666</a:t>
            </a:r>
          </a:p>
          <a:p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782018" y="1641772"/>
            <a:ext cx="18069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172.16.2.1</a:t>
            </a:r>
          </a:p>
          <a:p>
            <a:pPr algn="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7777.8888.9999</a:t>
            </a:r>
          </a:p>
          <a:p>
            <a:pPr algn="r"/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AutoShape 20"/>
          <p:cNvSpPr>
            <a:spLocks noChangeArrowheads="1"/>
          </p:cNvSpPr>
          <p:nvPr/>
        </p:nvSpPr>
        <p:spPr bwMode="auto">
          <a:xfrm>
            <a:off x="4627746" y="1890812"/>
            <a:ext cx="1160463" cy="524913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9020"/>
                  <a:invGamma/>
                </a:srgbClr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5" name="WordArt 21"/>
          <p:cNvSpPr>
            <a:spLocks noChangeArrowheads="1" noChangeShapeType="1" noTextEdit="1"/>
          </p:cNvSpPr>
          <p:nvPr/>
        </p:nvSpPr>
        <p:spPr bwMode="auto">
          <a:xfrm>
            <a:off x="4664258" y="2083931"/>
            <a:ext cx="1060450" cy="266707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>
              <a:buNone/>
            </a:pPr>
            <a:r>
              <a:rPr lang="en-US" altLang="ko-KR" sz="1600" kern="10" dirty="0" smtClean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ROUTER</a:t>
            </a:r>
            <a:endParaRPr lang="ko-KR" altLang="en-US" sz="1600" kern="10" dirty="0">
              <a:ln w="9525">
                <a:solidFill>
                  <a:srgbClr val="808080"/>
                </a:solidFill>
                <a:round/>
                <a:headEnd/>
                <a:tailEnd/>
              </a:ln>
              <a:solidFill>
                <a:srgbClr val="77777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Oval 22"/>
          <p:cNvSpPr>
            <a:spLocks noChangeArrowheads="1"/>
          </p:cNvSpPr>
          <p:nvPr/>
        </p:nvSpPr>
        <p:spPr bwMode="auto">
          <a:xfrm>
            <a:off x="4623040" y="1880247"/>
            <a:ext cx="1162050" cy="265644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tint val="33333"/>
                  <a:invGamma/>
                </a:srgbClr>
              </a:gs>
            </a:gsLst>
            <a:lin ang="18900000" scaled="1"/>
          </a:gra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7" name="AutoShape 23"/>
          <p:cNvSpPr>
            <a:spLocks noChangeArrowheads="1"/>
          </p:cNvSpPr>
          <p:nvPr/>
        </p:nvSpPr>
        <p:spPr bwMode="auto">
          <a:xfrm rot="5400000">
            <a:off x="5248630" y="1652665"/>
            <a:ext cx="122196" cy="717550"/>
          </a:xfrm>
          <a:custGeom>
            <a:avLst/>
            <a:gdLst>
              <a:gd name="T0" fmla="*/ 321 w 21600"/>
              <a:gd name="T1" fmla="*/ 465 h 21600"/>
              <a:gd name="T2" fmla="*/ 161 w 21600"/>
              <a:gd name="T3" fmla="*/ 11727 h 21600"/>
              <a:gd name="T4" fmla="*/ 389 w 21600"/>
              <a:gd name="T5" fmla="*/ 3422 h 21600"/>
              <a:gd name="T6" fmla="*/ 1090 w 21600"/>
              <a:gd name="T7" fmla="*/ 7209 h 21600"/>
              <a:gd name="T8" fmla="*/ 896 w 21600"/>
              <a:gd name="T9" fmla="*/ 11062 h 21600"/>
              <a:gd name="T10" fmla="*/ 659 w 21600"/>
              <a:gd name="T11" fmla="*/ 780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93 w 21600"/>
              <a:gd name="T19" fmla="*/ 3162 h 21600"/>
              <a:gd name="T20" fmla="*/ 18407 w 21600"/>
              <a:gd name="T21" fmla="*/ 18438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70" y="10242"/>
                </a:moveTo>
                <a:cubicBezTo>
                  <a:pt x="17080" y="6828"/>
                  <a:pt x="14225" y="4206"/>
                  <a:pt x="10800" y="4206"/>
                </a:cubicBezTo>
                <a:cubicBezTo>
                  <a:pt x="7158" y="4206"/>
                  <a:pt x="4206" y="7158"/>
                  <a:pt x="4206" y="10800"/>
                </a:cubicBezTo>
                <a:cubicBezTo>
                  <a:pt x="4205" y="12133"/>
                  <a:pt x="4610" y="13436"/>
                  <a:pt x="5366" y="14535"/>
                </a:cubicBezTo>
                <a:lnTo>
                  <a:pt x="1900" y="16918"/>
                </a:lnTo>
                <a:cubicBezTo>
                  <a:pt x="662" y="15117"/>
                  <a:pt x="0" y="1298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410" y="-1"/>
                  <a:pt x="21086" y="4295"/>
                  <a:pt x="21561" y="9886"/>
                </a:cubicBezTo>
                <a:lnTo>
                  <a:pt x="24251" y="9657"/>
                </a:lnTo>
                <a:lnTo>
                  <a:pt x="19871" y="14849"/>
                </a:lnTo>
                <a:lnTo>
                  <a:pt x="14680" y="10470"/>
                </a:lnTo>
                <a:lnTo>
                  <a:pt x="17370" y="1024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outerShdw dist="25400" dir="5400000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8" name="AutoShape 24"/>
          <p:cNvSpPr>
            <a:spLocks noChangeArrowheads="1"/>
          </p:cNvSpPr>
          <p:nvPr/>
        </p:nvSpPr>
        <p:spPr bwMode="auto">
          <a:xfrm rot="-5400000">
            <a:off x="5003128" y="1614264"/>
            <a:ext cx="120071" cy="731838"/>
          </a:xfrm>
          <a:custGeom>
            <a:avLst/>
            <a:gdLst>
              <a:gd name="T0" fmla="*/ 307 w 21600"/>
              <a:gd name="T1" fmla="*/ 474 h 21600"/>
              <a:gd name="T2" fmla="*/ 158 w 21600"/>
              <a:gd name="T3" fmla="*/ 12197 h 21600"/>
              <a:gd name="T4" fmla="*/ 374 w 21600"/>
              <a:gd name="T5" fmla="*/ 3558 h 21600"/>
              <a:gd name="T6" fmla="*/ 1055 w 21600"/>
              <a:gd name="T7" fmla="*/ 7488 h 21600"/>
              <a:gd name="T8" fmla="*/ 864 w 21600"/>
              <a:gd name="T9" fmla="*/ 11520 h 21600"/>
              <a:gd name="T10" fmla="*/ 639 w 21600"/>
              <a:gd name="T11" fmla="*/ 8132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250 w 21600"/>
              <a:gd name="T19" fmla="*/ 3142 h 21600"/>
              <a:gd name="T20" fmla="*/ 18350 w 21600"/>
              <a:gd name="T21" fmla="*/ 18458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70" y="10242"/>
                </a:moveTo>
                <a:cubicBezTo>
                  <a:pt x="17080" y="6828"/>
                  <a:pt x="14225" y="4206"/>
                  <a:pt x="10800" y="4206"/>
                </a:cubicBezTo>
                <a:cubicBezTo>
                  <a:pt x="7158" y="4206"/>
                  <a:pt x="4206" y="7158"/>
                  <a:pt x="4206" y="10800"/>
                </a:cubicBezTo>
                <a:cubicBezTo>
                  <a:pt x="4205" y="12133"/>
                  <a:pt x="4610" y="13436"/>
                  <a:pt x="5366" y="14535"/>
                </a:cubicBezTo>
                <a:lnTo>
                  <a:pt x="1900" y="16918"/>
                </a:lnTo>
                <a:cubicBezTo>
                  <a:pt x="662" y="15117"/>
                  <a:pt x="0" y="1298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410" y="-1"/>
                  <a:pt x="21086" y="4295"/>
                  <a:pt x="21561" y="9886"/>
                </a:cubicBezTo>
                <a:lnTo>
                  <a:pt x="24251" y="9657"/>
                </a:lnTo>
                <a:lnTo>
                  <a:pt x="19871" y="14849"/>
                </a:lnTo>
                <a:lnTo>
                  <a:pt x="14680" y="10470"/>
                </a:lnTo>
                <a:lnTo>
                  <a:pt x="17370" y="1024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outerShdw dist="25400" dir="5400000" algn="ctr" rotWithShape="0">
              <a:srgbClr val="1C1C1C">
                <a:alpha val="50000"/>
              </a:srgbClr>
            </a:outerShdw>
          </a:effectLst>
        </p:spPr>
        <p:txBody>
          <a:bodyPr rot="10800000"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73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53966" y="388328"/>
            <a:ext cx="8190034" cy="841131"/>
          </a:xfrm>
        </p:spPr>
        <p:txBody>
          <a:bodyPr anchor="t">
            <a:normAutofit/>
          </a:bodyPr>
          <a:lstStyle/>
          <a:p>
            <a:pPr eaLnBrk="1" hangingPunct="1"/>
            <a:r>
              <a:rPr lang="ko-KR" altLang="en-US" sz="3200" b="1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내부망과</a:t>
            </a:r>
            <a:r>
              <a:rPr lang="ko-KR" altLang="en-US" sz="32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3200" b="1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외부망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ko-KR" altLang="en-US" sz="20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165354" y="2371603"/>
            <a:ext cx="3031209" cy="2223247"/>
          </a:xfrm>
          <a:prstGeom prst="roundRect">
            <a:avLst>
              <a:gd name="adj" fmla="val 425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003387" y="2371602"/>
            <a:ext cx="3031209" cy="2223247"/>
          </a:xfrm>
          <a:prstGeom prst="roundRect">
            <a:avLst>
              <a:gd name="adj" fmla="val 425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22172" y="2051184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192.168.1.0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56733" y="203325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192.168.5.0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592971" y="3054485"/>
            <a:ext cx="688975" cy="745366"/>
            <a:chOff x="809159" y="4814047"/>
            <a:chExt cx="688975" cy="745367"/>
          </a:xfrm>
        </p:grpSpPr>
        <p:sp>
          <p:nvSpPr>
            <p:cNvPr id="18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Freeform 182"/>
            <p:cNvSpPr>
              <a:spLocks/>
            </p:cNvSpPr>
            <p:nvPr/>
          </p:nvSpPr>
          <p:spPr bwMode="auto">
            <a:xfrm flipH="1">
              <a:off x="995757" y="5257793"/>
              <a:ext cx="184731" cy="301621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Freeform 183"/>
            <p:cNvSpPr>
              <a:spLocks/>
            </p:cNvSpPr>
            <p:nvPr/>
          </p:nvSpPr>
          <p:spPr bwMode="auto">
            <a:xfrm flipH="1">
              <a:off x="1010110" y="5247727"/>
              <a:ext cx="184731" cy="301621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5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68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9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6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6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 flipH="1">
            <a:off x="6423641" y="3020646"/>
            <a:ext cx="742323" cy="745366"/>
            <a:chOff x="809159" y="4814047"/>
            <a:chExt cx="688975" cy="745367"/>
          </a:xfrm>
        </p:grpSpPr>
        <p:sp>
          <p:nvSpPr>
            <p:cNvPr id="71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Freeform 182"/>
            <p:cNvSpPr>
              <a:spLocks/>
            </p:cNvSpPr>
            <p:nvPr/>
          </p:nvSpPr>
          <p:spPr bwMode="auto">
            <a:xfrm flipH="1">
              <a:off x="976145" y="5257793"/>
              <a:ext cx="171455" cy="301621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Freeform 183"/>
            <p:cNvSpPr>
              <a:spLocks/>
            </p:cNvSpPr>
            <p:nvPr/>
          </p:nvSpPr>
          <p:spPr bwMode="auto">
            <a:xfrm flipH="1">
              <a:off x="990498" y="5247727"/>
              <a:ext cx="171455" cy="301621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8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121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2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09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6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526323" y="3773328"/>
            <a:ext cx="100540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10</a:t>
            </a:r>
          </a:p>
          <a:p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송신자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endParaRPr lang="ko-KR" altLang="en-US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991233" y="3773329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20</a:t>
            </a:r>
          </a:p>
          <a:p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수신자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6352127" y="3735068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10</a:t>
            </a:r>
          </a:p>
          <a:p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수신자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pic>
        <p:nvPicPr>
          <p:cNvPr id="181" name="그림 1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56514" y="2766831"/>
            <a:ext cx="946084" cy="10322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2252428" y="4605999"/>
            <a:ext cx="102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123" name="TextBox 122"/>
          <p:cNvSpPr txBox="1"/>
          <p:nvPr/>
        </p:nvSpPr>
        <p:spPr>
          <a:xfrm flipH="1">
            <a:off x="6288799" y="4601282"/>
            <a:ext cx="102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외부망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3872" y="1278525"/>
            <a:ext cx="69958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8" indent="-28574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송신자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데이터를 보내는 측 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 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수신자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데이터를 받는 측 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983872" y="5313252"/>
            <a:ext cx="61542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8" indent="-28574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송수신자가 동일한 네트워크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ID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사용 </a:t>
            </a:r>
            <a:endParaRPr lang="en-US" altLang="ko-KR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285748" indent="-28574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외부망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송수신지가 서로 다른 네트워크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ID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사용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62930" y="31491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29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/>
          <p:cNvSpPr/>
          <p:nvPr/>
        </p:nvSpPr>
        <p:spPr>
          <a:xfrm>
            <a:off x="4415217" y="2524097"/>
            <a:ext cx="4638929" cy="2510244"/>
          </a:xfrm>
          <a:prstGeom prst="roundRect">
            <a:avLst>
              <a:gd name="adj" fmla="val 312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16558" y="1089972"/>
            <a:ext cx="4190504" cy="2924376"/>
          </a:xfrm>
          <a:prstGeom prst="roundRect">
            <a:avLst>
              <a:gd name="adj" fmla="val 31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자유형 23"/>
          <p:cNvSpPr/>
          <p:nvPr/>
        </p:nvSpPr>
        <p:spPr>
          <a:xfrm>
            <a:off x="1298689" y="2675170"/>
            <a:ext cx="5818095" cy="1244274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8" y="1418293"/>
            <a:ext cx="1353042" cy="16431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784" y="3529255"/>
            <a:ext cx="1304496" cy="10494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204" y="1968329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74868" y="3603136"/>
            <a:ext cx="82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4713" y="3100484"/>
            <a:ext cx="17868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www.test.co.kr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172.16.2.10</a:t>
            </a:r>
            <a:endParaRPr lang="en-US" altLang="ko-KR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664781" y="2772887"/>
            <a:ext cx="2285874" cy="7149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989491" y="2485896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 Cache Table  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28932" y="2941815"/>
            <a:ext cx="18261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192.168.1.1</a:t>
            </a:r>
          </a:p>
          <a:p>
            <a: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 4444.5555.6666</a:t>
            </a:r>
          </a:p>
          <a:p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89371" y="2183932"/>
            <a:ext cx="18069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172.16.2.1</a:t>
            </a:r>
          </a:p>
          <a:p>
            <a:pPr algn="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7777.8888.9999</a:t>
            </a:r>
          </a:p>
          <a:p>
            <a:pPr algn="r"/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3770839" y="2395849"/>
            <a:ext cx="1160463" cy="524913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9020"/>
                  <a:invGamma/>
                </a:srgbClr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3" name="WordArt 21"/>
          <p:cNvSpPr>
            <a:spLocks noChangeArrowheads="1" noChangeShapeType="1" noTextEdit="1"/>
          </p:cNvSpPr>
          <p:nvPr/>
        </p:nvSpPr>
        <p:spPr bwMode="auto">
          <a:xfrm>
            <a:off x="3812982" y="2570078"/>
            <a:ext cx="1060450" cy="266707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>
              <a:buNone/>
            </a:pPr>
            <a:r>
              <a:rPr lang="en-US" altLang="ko-KR" sz="1600" kern="10" dirty="0" smtClean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ROUTER</a:t>
            </a:r>
            <a:endParaRPr lang="ko-KR" altLang="en-US" sz="1600" kern="10" dirty="0">
              <a:ln w="9525">
                <a:solidFill>
                  <a:srgbClr val="808080"/>
                </a:solidFill>
                <a:round/>
                <a:headEnd/>
                <a:tailEnd/>
              </a:ln>
              <a:solidFill>
                <a:srgbClr val="77777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Oval 22"/>
          <p:cNvSpPr>
            <a:spLocks noChangeArrowheads="1"/>
          </p:cNvSpPr>
          <p:nvPr/>
        </p:nvSpPr>
        <p:spPr bwMode="auto">
          <a:xfrm>
            <a:off x="3771764" y="2366394"/>
            <a:ext cx="1162050" cy="265644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tint val="33333"/>
                  <a:invGamma/>
                </a:srgbClr>
              </a:gs>
            </a:gsLst>
            <a:lin ang="18900000" scaled="1"/>
          </a:gra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9" name="AutoShape 23"/>
          <p:cNvSpPr>
            <a:spLocks noChangeArrowheads="1"/>
          </p:cNvSpPr>
          <p:nvPr/>
        </p:nvSpPr>
        <p:spPr bwMode="auto">
          <a:xfrm rot="5400000">
            <a:off x="4397354" y="2138812"/>
            <a:ext cx="122196" cy="717550"/>
          </a:xfrm>
          <a:custGeom>
            <a:avLst/>
            <a:gdLst>
              <a:gd name="T0" fmla="*/ 321 w 21600"/>
              <a:gd name="T1" fmla="*/ 465 h 21600"/>
              <a:gd name="T2" fmla="*/ 161 w 21600"/>
              <a:gd name="T3" fmla="*/ 11727 h 21600"/>
              <a:gd name="T4" fmla="*/ 389 w 21600"/>
              <a:gd name="T5" fmla="*/ 3422 h 21600"/>
              <a:gd name="T6" fmla="*/ 1090 w 21600"/>
              <a:gd name="T7" fmla="*/ 7209 h 21600"/>
              <a:gd name="T8" fmla="*/ 896 w 21600"/>
              <a:gd name="T9" fmla="*/ 11062 h 21600"/>
              <a:gd name="T10" fmla="*/ 659 w 21600"/>
              <a:gd name="T11" fmla="*/ 780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93 w 21600"/>
              <a:gd name="T19" fmla="*/ 3162 h 21600"/>
              <a:gd name="T20" fmla="*/ 18407 w 21600"/>
              <a:gd name="T21" fmla="*/ 18438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70" y="10242"/>
                </a:moveTo>
                <a:cubicBezTo>
                  <a:pt x="17080" y="6828"/>
                  <a:pt x="14225" y="4206"/>
                  <a:pt x="10800" y="4206"/>
                </a:cubicBezTo>
                <a:cubicBezTo>
                  <a:pt x="7158" y="4206"/>
                  <a:pt x="4206" y="7158"/>
                  <a:pt x="4206" y="10800"/>
                </a:cubicBezTo>
                <a:cubicBezTo>
                  <a:pt x="4205" y="12133"/>
                  <a:pt x="4610" y="13436"/>
                  <a:pt x="5366" y="14535"/>
                </a:cubicBezTo>
                <a:lnTo>
                  <a:pt x="1900" y="16918"/>
                </a:lnTo>
                <a:cubicBezTo>
                  <a:pt x="662" y="15117"/>
                  <a:pt x="0" y="1298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410" y="-1"/>
                  <a:pt x="21086" y="4295"/>
                  <a:pt x="21561" y="9886"/>
                </a:cubicBezTo>
                <a:lnTo>
                  <a:pt x="24251" y="9657"/>
                </a:lnTo>
                <a:lnTo>
                  <a:pt x="19871" y="14849"/>
                </a:lnTo>
                <a:lnTo>
                  <a:pt x="14680" y="10470"/>
                </a:lnTo>
                <a:lnTo>
                  <a:pt x="17370" y="1024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outerShdw dist="25400" dir="5400000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0" name="AutoShape 24"/>
          <p:cNvSpPr>
            <a:spLocks noChangeArrowheads="1"/>
          </p:cNvSpPr>
          <p:nvPr/>
        </p:nvSpPr>
        <p:spPr bwMode="auto">
          <a:xfrm rot="-5400000">
            <a:off x="4151852" y="2100411"/>
            <a:ext cx="120071" cy="731838"/>
          </a:xfrm>
          <a:custGeom>
            <a:avLst/>
            <a:gdLst>
              <a:gd name="T0" fmla="*/ 307 w 21600"/>
              <a:gd name="T1" fmla="*/ 474 h 21600"/>
              <a:gd name="T2" fmla="*/ 158 w 21600"/>
              <a:gd name="T3" fmla="*/ 12197 h 21600"/>
              <a:gd name="T4" fmla="*/ 374 w 21600"/>
              <a:gd name="T5" fmla="*/ 3558 h 21600"/>
              <a:gd name="T6" fmla="*/ 1055 w 21600"/>
              <a:gd name="T7" fmla="*/ 7488 h 21600"/>
              <a:gd name="T8" fmla="*/ 864 w 21600"/>
              <a:gd name="T9" fmla="*/ 11520 h 21600"/>
              <a:gd name="T10" fmla="*/ 639 w 21600"/>
              <a:gd name="T11" fmla="*/ 8132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250 w 21600"/>
              <a:gd name="T19" fmla="*/ 3142 h 21600"/>
              <a:gd name="T20" fmla="*/ 18350 w 21600"/>
              <a:gd name="T21" fmla="*/ 18458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70" y="10242"/>
                </a:moveTo>
                <a:cubicBezTo>
                  <a:pt x="17080" y="6828"/>
                  <a:pt x="14225" y="4206"/>
                  <a:pt x="10800" y="4206"/>
                </a:cubicBezTo>
                <a:cubicBezTo>
                  <a:pt x="7158" y="4206"/>
                  <a:pt x="4206" y="7158"/>
                  <a:pt x="4206" y="10800"/>
                </a:cubicBezTo>
                <a:cubicBezTo>
                  <a:pt x="4205" y="12133"/>
                  <a:pt x="4610" y="13436"/>
                  <a:pt x="5366" y="14535"/>
                </a:cubicBezTo>
                <a:lnTo>
                  <a:pt x="1900" y="16918"/>
                </a:lnTo>
                <a:cubicBezTo>
                  <a:pt x="662" y="15117"/>
                  <a:pt x="0" y="1298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410" y="-1"/>
                  <a:pt x="21086" y="4295"/>
                  <a:pt x="21561" y="9886"/>
                </a:cubicBezTo>
                <a:lnTo>
                  <a:pt x="24251" y="9657"/>
                </a:lnTo>
                <a:lnTo>
                  <a:pt x="19871" y="14849"/>
                </a:lnTo>
                <a:lnTo>
                  <a:pt x="14680" y="10470"/>
                </a:lnTo>
                <a:lnTo>
                  <a:pt x="17370" y="1024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outerShdw dist="25400" dir="5400000" algn="ctr" rotWithShape="0">
              <a:srgbClr val="1C1C1C">
                <a:alpha val="50000"/>
              </a:srgbClr>
            </a:outerShdw>
          </a:effectLst>
        </p:spPr>
        <p:txBody>
          <a:bodyPr rot="10800000"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060861"/>
              </p:ext>
            </p:extLst>
          </p:nvPr>
        </p:nvGraphicFramePr>
        <p:xfrm>
          <a:off x="1298689" y="5451622"/>
          <a:ext cx="691404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2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05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09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50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647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548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9391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4444.5555.6666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172.16.2.10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/www.test.com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277694" y="5192837"/>
            <a:ext cx="6702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 </a:t>
            </a:r>
          </a:p>
        </p:txBody>
      </p:sp>
      <p:sp>
        <p:nvSpPr>
          <p:cNvPr id="13" name="오른쪽 대괄호 12"/>
          <p:cNvSpPr/>
          <p:nvPr/>
        </p:nvSpPr>
        <p:spPr>
          <a:xfrm rot="5400000">
            <a:off x="3340370" y="4292290"/>
            <a:ext cx="170171" cy="3207185"/>
          </a:xfrm>
          <a:prstGeom prst="rightBracket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676327" y="3955302"/>
            <a:ext cx="1628138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    192.168.1.10</a:t>
            </a:r>
            <a:endParaRPr lang="en-US" altLang="ko-KR" sz="13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3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   255.255.255.0</a:t>
            </a:r>
          </a:p>
          <a:p>
            <a:r>
              <a:rPr lang="en-US" altLang="ko-KR" sz="13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GW   192.168.1.1</a:t>
            </a:r>
          </a:p>
          <a:p>
            <a:r>
              <a:rPr lang="en-US" altLang="ko-KR" sz="13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MAC1111.2222.3333</a:t>
            </a:r>
            <a:endParaRPr lang="ko-KR" altLang="en-US" sz="130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endParaRPr lang="ko-KR" altLang="en-US" sz="13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30784" y="5170106"/>
            <a:ext cx="1311159" cy="64069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136671" y="3397884"/>
            <a:ext cx="4528110" cy="177222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664781" y="2806820"/>
            <a:ext cx="21467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192.168.1.1     4444.5555.6666 </a:t>
            </a:r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55710" y="1704606"/>
            <a:ext cx="406448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* Gateway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캐시 테이블에서 조회</a:t>
            </a:r>
            <a:endParaRPr lang="ko-KR" altLang="en-US" sz="1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13769" y="366154"/>
            <a:ext cx="5362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➌ ARP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이용하여 </a:t>
            </a:r>
            <a:r>
              <a:rPr lang="ko-KR" altLang="en-US" sz="20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게이트웨이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조회 </a:t>
            </a:r>
          </a:p>
        </p:txBody>
      </p:sp>
    </p:spTree>
    <p:extLst>
      <p:ext uri="{BB962C8B-B14F-4D97-AF65-F5344CB8AC3E}">
        <p14:creationId xmlns:p14="http://schemas.microsoft.com/office/powerpoint/2010/main" val="164656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/>
          <p:cNvSpPr/>
          <p:nvPr/>
        </p:nvSpPr>
        <p:spPr>
          <a:xfrm>
            <a:off x="4357552" y="1988638"/>
            <a:ext cx="4638929" cy="2510244"/>
          </a:xfrm>
          <a:prstGeom prst="roundRect">
            <a:avLst>
              <a:gd name="adj" fmla="val 312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58893" y="554513"/>
            <a:ext cx="4190504" cy="2924376"/>
          </a:xfrm>
          <a:prstGeom prst="roundRect">
            <a:avLst>
              <a:gd name="adj" fmla="val 31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자유형 23"/>
          <p:cNvSpPr/>
          <p:nvPr/>
        </p:nvSpPr>
        <p:spPr>
          <a:xfrm>
            <a:off x="1241024" y="2139711"/>
            <a:ext cx="5818095" cy="1244274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3" y="882834"/>
            <a:ext cx="1353042" cy="16431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119" y="2993796"/>
            <a:ext cx="1304496" cy="10494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539" y="1432870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17203" y="3067677"/>
            <a:ext cx="82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7048" y="2565025"/>
            <a:ext cx="17868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www.test.co.kr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172.16.2.10</a:t>
            </a:r>
            <a:endParaRPr lang="en-US" altLang="ko-KR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607116" y="2237428"/>
            <a:ext cx="2285874" cy="7149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931826" y="1950437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 Cache Table  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71267" y="2406356"/>
            <a:ext cx="1590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192.168.1.1</a:t>
            </a: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 4444.5555.6666</a:t>
            </a:r>
          </a:p>
          <a:p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31706" y="1648473"/>
            <a:ext cx="18069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172.16.2.1</a:t>
            </a:r>
          </a:p>
          <a:p>
            <a:pPr algn="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7777.8888.9999</a:t>
            </a:r>
          </a:p>
          <a:p>
            <a:pPr algn="r"/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3713174" y="1860390"/>
            <a:ext cx="1160463" cy="524913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9020"/>
                  <a:invGamma/>
                </a:srgbClr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3" name="WordArt 21"/>
          <p:cNvSpPr>
            <a:spLocks noChangeArrowheads="1" noChangeShapeType="1" noTextEdit="1"/>
          </p:cNvSpPr>
          <p:nvPr/>
        </p:nvSpPr>
        <p:spPr bwMode="auto">
          <a:xfrm>
            <a:off x="3755317" y="2034619"/>
            <a:ext cx="1060450" cy="266707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>
              <a:buNone/>
            </a:pPr>
            <a:r>
              <a:rPr lang="en-US" altLang="ko-KR" sz="1600" kern="10" dirty="0" smtClean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ROUTER</a:t>
            </a:r>
            <a:endParaRPr lang="ko-KR" altLang="en-US" sz="1600" kern="10" dirty="0">
              <a:ln w="9525">
                <a:solidFill>
                  <a:srgbClr val="808080"/>
                </a:solidFill>
                <a:round/>
                <a:headEnd/>
                <a:tailEnd/>
              </a:ln>
              <a:solidFill>
                <a:srgbClr val="77777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Oval 22"/>
          <p:cNvSpPr>
            <a:spLocks noChangeArrowheads="1"/>
          </p:cNvSpPr>
          <p:nvPr/>
        </p:nvSpPr>
        <p:spPr bwMode="auto">
          <a:xfrm>
            <a:off x="3714099" y="1830935"/>
            <a:ext cx="1162050" cy="265644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tint val="33333"/>
                  <a:invGamma/>
                </a:srgbClr>
              </a:gs>
            </a:gsLst>
            <a:lin ang="18900000" scaled="1"/>
          </a:gra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9" name="AutoShape 23"/>
          <p:cNvSpPr>
            <a:spLocks noChangeArrowheads="1"/>
          </p:cNvSpPr>
          <p:nvPr/>
        </p:nvSpPr>
        <p:spPr bwMode="auto">
          <a:xfrm rot="5400000">
            <a:off x="4339689" y="1603353"/>
            <a:ext cx="122196" cy="717550"/>
          </a:xfrm>
          <a:custGeom>
            <a:avLst/>
            <a:gdLst>
              <a:gd name="T0" fmla="*/ 321 w 21600"/>
              <a:gd name="T1" fmla="*/ 465 h 21600"/>
              <a:gd name="T2" fmla="*/ 161 w 21600"/>
              <a:gd name="T3" fmla="*/ 11727 h 21600"/>
              <a:gd name="T4" fmla="*/ 389 w 21600"/>
              <a:gd name="T5" fmla="*/ 3422 h 21600"/>
              <a:gd name="T6" fmla="*/ 1090 w 21600"/>
              <a:gd name="T7" fmla="*/ 7209 h 21600"/>
              <a:gd name="T8" fmla="*/ 896 w 21600"/>
              <a:gd name="T9" fmla="*/ 11062 h 21600"/>
              <a:gd name="T10" fmla="*/ 659 w 21600"/>
              <a:gd name="T11" fmla="*/ 780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93 w 21600"/>
              <a:gd name="T19" fmla="*/ 3162 h 21600"/>
              <a:gd name="T20" fmla="*/ 18407 w 21600"/>
              <a:gd name="T21" fmla="*/ 18438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70" y="10242"/>
                </a:moveTo>
                <a:cubicBezTo>
                  <a:pt x="17080" y="6828"/>
                  <a:pt x="14225" y="4206"/>
                  <a:pt x="10800" y="4206"/>
                </a:cubicBezTo>
                <a:cubicBezTo>
                  <a:pt x="7158" y="4206"/>
                  <a:pt x="4206" y="7158"/>
                  <a:pt x="4206" y="10800"/>
                </a:cubicBezTo>
                <a:cubicBezTo>
                  <a:pt x="4205" y="12133"/>
                  <a:pt x="4610" y="13436"/>
                  <a:pt x="5366" y="14535"/>
                </a:cubicBezTo>
                <a:lnTo>
                  <a:pt x="1900" y="16918"/>
                </a:lnTo>
                <a:cubicBezTo>
                  <a:pt x="662" y="15117"/>
                  <a:pt x="0" y="1298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410" y="-1"/>
                  <a:pt x="21086" y="4295"/>
                  <a:pt x="21561" y="9886"/>
                </a:cubicBezTo>
                <a:lnTo>
                  <a:pt x="24251" y="9657"/>
                </a:lnTo>
                <a:lnTo>
                  <a:pt x="19871" y="14849"/>
                </a:lnTo>
                <a:lnTo>
                  <a:pt x="14680" y="10470"/>
                </a:lnTo>
                <a:lnTo>
                  <a:pt x="17370" y="1024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outerShdw dist="25400" dir="5400000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0" name="AutoShape 24"/>
          <p:cNvSpPr>
            <a:spLocks noChangeArrowheads="1"/>
          </p:cNvSpPr>
          <p:nvPr/>
        </p:nvSpPr>
        <p:spPr bwMode="auto">
          <a:xfrm rot="-5400000">
            <a:off x="4094187" y="1564952"/>
            <a:ext cx="120071" cy="731838"/>
          </a:xfrm>
          <a:custGeom>
            <a:avLst/>
            <a:gdLst>
              <a:gd name="T0" fmla="*/ 307 w 21600"/>
              <a:gd name="T1" fmla="*/ 474 h 21600"/>
              <a:gd name="T2" fmla="*/ 158 w 21600"/>
              <a:gd name="T3" fmla="*/ 12197 h 21600"/>
              <a:gd name="T4" fmla="*/ 374 w 21600"/>
              <a:gd name="T5" fmla="*/ 3558 h 21600"/>
              <a:gd name="T6" fmla="*/ 1055 w 21600"/>
              <a:gd name="T7" fmla="*/ 7488 h 21600"/>
              <a:gd name="T8" fmla="*/ 864 w 21600"/>
              <a:gd name="T9" fmla="*/ 11520 h 21600"/>
              <a:gd name="T10" fmla="*/ 639 w 21600"/>
              <a:gd name="T11" fmla="*/ 8132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250 w 21600"/>
              <a:gd name="T19" fmla="*/ 3142 h 21600"/>
              <a:gd name="T20" fmla="*/ 18350 w 21600"/>
              <a:gd name="T21" fmla="*/ 18458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70" y="10242"/>
                </a:moveTo>
                <a:cubicBezTo>
                  <a:pt x="17080" y="6828"/>
                  <a:pt x="14225" y="4206"/>
                  <a:pt x="10800" y="4206"/>
                </a:cubicBezTo>
                <a:cubicBezTo>
                  <a:pt x="7158" y="4206"/>
                  <a:pt x="4206" y="7158"/>
                  <a:pt x="4206" y="10800"/>
                </a:cubicBezTo>
                <a:cubicBezTo>
                  <a:pt x="4205" y="12133"/>
                  <a:pt x="4610" y="13436"/>
                  <a:pt x="5366" y="14535"/>
                </a:cubicBezTo>
                <a:lnTo>
                  <a:pt x="1900" y="16918"/>
                </a:lnTo>
                <a:cubicBezTo>
                  <a:pt x="662" y="15117"/>
                  <a:pt x="0" y="1298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410" y="-1"/>
                  <a:pt x="21086" y="4295"/>
                  <a:pt x="21561" y="9886"/>
                </a:cubicBezTo>
                <a:lnTo>
                  <a:pt x="24251" y="9657"/>
                </a:lnTo>
                <a:lnTo>
                  <a:pt x="19871" y="14849"/>
                </a:lnTo>
                <a:lnTo>
                  <a:pt x="14680" y="10470"/>
                </a:lnTo>
                <a:lnTo>
                  <a:pt x="17370" y="1024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outerShdw dist="25400" dir="5400000" algn="ctr" rotWithShape="0">
              <a:srgbClr val="1C1C1C">
                <a:alpha val="50000"/>
              </a:srgbClr>
            </a:outerShdw>
          </a:effectLst>
        </p:spPr>
        <p:txBody>
          <a:bodyPr rot="10800000"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6252"/>
              </p:ext>
            </p:extLst>
          </p:nvPr>
        </p:nvGraphicFramePr>
        <p:xfrm>
          <a:off x="1623409" y="5809760"/>
          <a:ext cx="691404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2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05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09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508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647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8548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9391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????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172.16.2.10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/www.test.com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602414" y="5550975"/>
            <a:ext cx="6702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 </a:t>
            </a:r>
          </a:p>
        </p:txBody>
      </p:sp>
      <p:sp>
        <p:nvSpPr>
          <p:cNvPr id="13" name="오른쪽 대괄호 12"/>
          <p:cNvSpPr/>
          <p:nvPr/>
        </p:nvSpPr>
        <p:spPr>
          <a:xfrm rot="5400000">
            <a:off x="3665090" y="4650428"/>
            <a:ext cx="170171" cy="3207185"/>
          </a:xfrm>
          <a:prstGeom prst="rightBracket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618662" y="3419843"/>
            <a:ext cx="1628138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    192.168.1.10</a:t>
            </a:r>
            <a:endParaRPr lang="en-US" altLang="ko-KR" sz="13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3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   255.255.255.0</a:t>
            </a:r>
          </a:p>
          <a:p>
            <a:r>
              <a:rPr lang="en-US" altLang="ko-KR" sz="13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GW   192.168.1.1</a:t>
            </a:r>
          </a:p>
          <a:p>
            <a:r>
              <a:rPr lang="en-US" altLang="ko-KR" sz="13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MAC1111.2222.3333</a:t>
            </a:r>
            <a:endParaRPr lang="ko-KR" altLang="en-US" sz="130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endParaRPr lang="ko-KR" altLang="en-US" sz="13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55504" y="5528244"/>
            <a:ext cx="1311159" cy="64069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784917" y="4362134"/>
            <a:ext cx="1461666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</a:t>
            </a:r>
            <a:r>
              <a:rPr lang="en-US" altLang="ko-KR" sz="1500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Request</a:t>
            </a:r>
            <a:endParaRPr lang="ko-KR" altLang="en-US" sz="1500" dirty="0">
              <a:solidFill>
                <a:srgbClr val="FF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407762"/>
              </p:ext>
            </p:extLst>
          </p:nvPr>
        </p:nvGraphicFramePr>
        <p:xfrm>
          <a:off x="2941486" y="4835487"/>
          <a:ext cx="556620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9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339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06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387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0061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FFFF.FFFF.FFFF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0x0806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1111.2222.3333 /192.168.1.10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0000.0000.0000/192.168.1.1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오른쪽 화살표 37"/>
          <p:cNvSpPr/>
          <p:nvPr/>
        </p:nvSpPr>
        <p:spPr>
          <a:xfrm rot="10800000">
            <a:off x="2555342" y="4942512"/>
            <a:ext cx="365843" cy="243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261782" y="1085145"/>
            <a:ext cx="470897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* Gateway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조회하기 위해 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Request/Reply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 </a:t>
            </a:r>
            <a:endParaRPr lang="ko-KR" altLang="en-US" sz="1200" dirty="0"/>
          </a:p>
        </p:txBody>
      </p:sp>
      <p:sp>
        <p:nvSpPr>
          <p:cNvPr id="11" name="자유형 10"/>
          <p:cNvSpPr/>
          <p:nvPr/>
        </p:nvSpPr>
        <p:spPr>
          <a:xfrm>
            <a:off x="4456446" y="2438476"/>
            <a:ext cx="2435629" cy="1005840"/>
          </a:xfrm>
          <a:custGeom>
            <a:avLst/>
            <a:gdLst>
              <a:gd name="connsiteX0" fmla="*/ 2435629 w 2435629"/>
              <a:gd name="connsiteY0" fmla="*/ 1005840 h 1005840"/>
              <a:gd name="connsiteX1" fmla="*/ 8313 w 2435629"/>
              <a:gd name="connsiteY1" fmla="*/ 997527 h 1005840"/>
              <a:gd name="connsiteX2" fmla="*/ 0 w 2435629"/>
              <a:gd name="connsiteY2" fmla="*/ 0 h 100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5629" h="1005840">
                <a:moveTo>
                  <a:pt x="2435629" y="1005840"/>
                </a:moveTo>
                <a:lnTo>
                  <a:pt x="8313" y="997527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939081" y="6395670"/>
            <a:ext cx="2057400" cy="365125"/>
          </a:xfrm>
        </p:spPr>
        <p:txBody>
          <a:bodyPr/>
          <a:lstStyle/>
          <a:p>
            <a:fld id="{7B2209E9-2AE8-42A0-AB53-D13299BB30AF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72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1395302" y="2706454"/>
            <a:ext cx="5818095" cy="1244274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71" y="1449577"/>
            <a:ext cx="1353042" cy="16431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716" y="3522761"/>
            <a:ext cx="1588599" cy="12779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21712" y="4127322"/>
            <a:ext cx="13317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192.168.1.10</a:t>
            </a:r>
          </a:p>
          <a:p>
            <a:pPr algn="r"/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1111.2222.3333</a:t>
            </a:r>
            <a:endParaRPr lang="ko-KR" altLang="en-US" sz="140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endParaRPr lang="ko-KR" altLang="en-US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72" y="1840079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01078" y="3632363"/>
            <a:ext cx="826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1326" y="3131768"/>
            <a:ext cx="17868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www.test.co.kr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192.168.1.20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761679" y="3019635"/>
            <a:ext cx="2236573" cy="457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942835" y="2706642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 Cache Table  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725545" y="2973099"/>
            <a:ext cx="1572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192.168.1.1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4444.5555.6666</a:t>
            </a:r>
          </a:p>
          <a:p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87291" y="2206694"/>
            <a:ext cx="1572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172.16.2.1</a:t>
            </a:r>
          </a:p>
          <a:p>
            <a:pPr algn="r"/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7777.8888.9999</a:t>
            </a:r>
          </a:p>
          <a:p>
            <a:pPr algn="r"/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4183183" y="2417930"/>
            <a:ext cx="1160463" cy="524913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9020"/>
                  <a:invGamma/>
                </a:srgbClr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3" name="WordArt 21"/>
          <p:cNvSpPr>
            <a:spLocks noChangeArrowheads="1" noChangeShapeType="1" noTextEdit="1"/>
          </p:cNvSpPr>
          <p:nvPr/>
        </p:nvSpPr>
        <p:spPr bwMode="auto">
          <a:xfrm>
            <a:off x="4219695" y="2611049"/>
            <a:ext cx="1060450" cy="266707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>
              <a:buNone/>
            </a:pPr>
            <a:r>
              <a:rPr lang="en-US" altLang="ko-KR" sz="1600" kern="10" dirty="0" smtClean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ROUTER</a:t>
            </a:r>
            <a:endParaRPr lang="ko-KR" altLang="en-US" sz="1600" kern="10" dirty="0">
              <a:ln w="9525">
                <a:solidFill>
                  <a:srgbClr val="808080"/>
                </a:solidFill>
                <a:round/>
                <a:headEnd/>
                <a:tailEnd/>
              </a:ln>
              <a:solidFill>
                <a:srgbClr val="77777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Oval 22"/>
          <p:cNvSpPr>
            <a:spLocks noChangeArrowheads="1"/>
          </p:cNvSpPr>
          <p:nvPr/>
        </p:nvSpPr>
        <p:spPr bwMode="auto">
          <a:xfrm>
            <a:off x="4178477" y="2407365"/>
            <a:ext cx="1162050" cy="265644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tint val="33333"/>
                  <a:invGamma/>
                </a:srgbClr>
              </a:gs>
            </a:gsLst>
            <a:lin ang="18900000" scaled="1"/>
          </a:gra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9" name="AutoShape 23"/>
          <p:cNvSpPr>
            <a:spLocks noChangeArrowheads="1"/>
          </p:cNvSpPr>
          <p:nvPr/>
        </p:nvSpPr>
        <p:spPr bwMode="auto">
          <a:xfrm rot="5400000">
            <a:off x="4804067" y="2179783"/>
            <a:ext cx="122196" cy="717550"/>
          </a:xfrm>
          <a:custGeom>
            <a:avLst/>
            <a:gdLst>
              <a:gd name="T0" fmla="*/ 321 w 21600"/>
              <a:gd name="T1" fmla="*/ 465 h 21600"/>
              <a:gd name="T2" fmla="*/ 161 w 21600"/>
              <a:gd name="T3" fmla="*/ 11727 h 21600"/>
              <a:gd name="T4" fmla="*/ 389 w 21600"/>
              <a:gd name="T5" fmla="*/ 3422 h 21600"/>
              <a:gd name="T6" fmla="*/ 1090 w 21600"/>
              <a:gd name="T7" fmla="*/ 7209 h 21600"/>
              <a:gd name="T8" fmla="*/ 896 w 21600"/>
              <a:gd name="T9" fmla="*/ 11062 h 21600"/>
              <a:gd name="T10" fmla="*/ 659 w 21600"/>
              <a:gd name="T11" fmla="*/ 780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93 w 21600"/>
              <a:gd name="T19" fmla="*/ 3162 h 21600"/>
              <a:gd name="T20" fmla="*/ 18407 w 21600"/>
              <a:gd name="T21" fmla="*/ 18438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70" y="10242"/>
                </a:moveTo>
                <a:cubicBezTo>
                  <a:pt x="17080" y="6828"/>
                  <a:pt x="14225" y="4206"/>
                  <a:pt x="10800" y="4206"/>
                </a:cubicBezTo>
                <a:cubicBezTo>
                  <a:pt x="7158" y="4206"/>
                  <a:pt x="4206" y="7158"/>
                  <a:pt x="4206" y="10800"/>
                </a:cubicBezTo>
                <a:cubicBezTo>
                  <a:pt x="4205" y="12133"/>
                  <a:pt x="4610" y="13436"/>
                  <a:pt x="5366" y="14535"/>
                </a:cubicBezTo>
                <a:lnTo>
                  <a:pt x="1900" y="16918"/>
                </a:lnTo>
                <a:cubicBezTo>
                  <a:pt x="662" y="15117"/>
                  <a:pt x="0" y="1298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410" y="-1"/>
                  <a:pt x="21086" y="4295"/>
                  <a:pt x="21561" y="9886"/>
                </a:cubicBezTo>
                <a:lnTo>
                  <a:pt x="24251" y="9657"/>
                </a:lnTo>
                <a:lnTo>
                  <a:pt x="19871" y="14849"/>
                </a:lnTo>
                <a:lnTo>
                  <a:pt x="14680" y="10470"/>
                </a:lnTo>
                <a:lnTo>
                  <a:pt x="17370" y="1024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outerShdw dist="25400" dir="5400000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0" name="AutoShape 24"/>
          <p:cNvSpPr>
            <a:spLocks noChangeArrowheads="1"/>
          </p:cNvSpPr>
          <p:nvPr/>
        </p:nvSpPr>
        <p:spPr bwMode="auto">
          <a:xfrm rot="-5400000">
            <a:off x="4558565" y="2141382"/>
            <a:ext cx="120071" cy="731838"/>
          </a:xfrm>
          <a:custGeom>
            <a:avLst/>
            <a:gdLst>
              <a:gd name="T0" fmla="*/ 307 w 21600"/>
              <a:gd name="T1" fmla="*/ 474 h 21600"/>
              <a:gd name="T2" fmla="*/ 158 w 21600"/>
              <a:gd name="T3" fmla="*/ 12197 h 21600"/>
              <a:gd name="T4" fmla="*/ 374 w 21600"/>
              <a:gd name="T5" fmla="*/ 3558 h 21600"/>
              <a:gd name="T6" fmla="*/ 1055 w 21600"/>
              <a:gd name="T7" fmla="*/ 7488 h 21600"/>
              <a:gd name="T8" fmla="*/ 864 w 21600"/>
              <a:gd name="T9" fmla="*/ 11520 h 21600"/>
              <a:gd name="T10" fmla="*/ 639 w 21600"/>
              <a:gd name="T11" fmla="*/ 8132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250 w 21600"/>
              <a:gd name="T19" fmla="*/ 3142 h 21600"/>
              <a:gd name="T20" fmla="*/ 18350 w 21600"/>
              <a:gd name="T21" fmla="*/ 18458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70" y="10242"/>
                </a:moveTo>
                <a:cubicBezTo>
                  <a:pt x="17080" y="6828"/>
                  <a:pt x="14225" y="4206"/>
                  <a:pt x="10800" y="4206"/>
                </a:cubicBezTo>
                <a:cubicBezTo>
                  <a:pt x="7158" y="4206"/>
                  <a:pt x="4206" y="7158"/>
                  <a:pt x="4206" y="10800"/>
                </a:cubicBezTo>
                <a:cubicBezTo>
                  <a:pt x="4205" y="12133"/>
                  <a:pt x="4610" y="13436"/>
                  <a:pt x="5366" y="14535"/>
                </a:cubicBezTo>
                <a:lnTo>
                  <a:pt x="1900" y="16918"/>
                </a:lnTo>
                <a:cubicBezTo>
                  <a:pt x="662" y="15117"/>
                  <a:pt x="0" y="1298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410" y="-1"/>
                  <a:pt x="21086" y="4295"/>
                  <a:pt x="21561" y="9886"/>
                </a:cubicBezTo>
                <a:lnTo>
                  <a:pt x="24251" y="9657"/>
                </a:lnTo>
                <a:lnTo>
                  <a:pt x="19871" y="14849"/>
                </a:lnTo>
                <a:lnTo>
                  <a:pt x="14680" y="10470"/>
                </a:lnTo>
                <a:lnTo>
                  <a:pt x="17370" y="1024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outerShdw dist="25400" dir="5400000" algn="ctr" rotWithShape="0">
              <a:srgbClr val="1C1C1C">
                <a:alpha val="50000"/>
              </a:srgbClr>
            </a:outerShdw>
          </a:effectLst>
        </p:spPr>
        <p:txBody>
          <a:bodyPr rot="10800000"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787209"/>
              </p:ext>
            </p:extLst>
          </p:nvPr>
        </p:nvGraphicFramePr>
        <p:xfrm>
          <a:off x="2108225" y="4942118"/>
          <a:ext cx="691404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260"/>
                <a:gridCol w="1120588"/>
                <a:gridCol w="1030941"/>
                <a:gridCol w="995083"/>
                <a:gridCol w="564776"/>
                <a:gridCol w="385482"/>
                <a:gridCol w="1593913"/>
              </a:tblGrid>
              <a:tr h="274320">
                <a:tc>
                  <a:txBody>
                    <a:bodyPr/>
                    <a:lstStyle/>
                    <a:p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4444.5555.6666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172.16.2.10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/www.test.com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108225" y="5207222"/>
            <a:ext cx="6702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 </a:t>
            </a:r>
          </a:p>
        </p:txBody>
      </p:sp>
      <p:sp>
        <p:nvSpPr>
          <p:cNvPr id="13" name="오른쪽 대괄호 12"/>
          <p:cNvSpPr/>
          <p:nvPr/>
        </p:nvSpPr>
        <p:spPr>
          <a:xfrm rot="5400000">
            <a:off x="4268799" y="4015665"/>
            <a:ext cx="170171" cy="3207185"/>
          </a:xfrm>
          <a:prstGeom prst="rightBracket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13171" y="518677"/>
            <a:ext cx="5719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➍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Media Translation</a:t>
            </a:r>
            <a:r>
              <a:rPr lang="ko-KR" altLang="en-US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방법을 이용하여 데이터 전송 </a:t>
            </a: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708504" y="3111620"/>
            <a:ext cx="21467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192.168.1.1     4444.5555.6666 </a:t>
            </a:r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07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245" y="345539"/>
            <a:ext cx="82296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800" b="1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물리적 주소</a:t>
            </a:r>
            <a:r>
              <a:rPr lang="en-US" altLang="ko-KR" sz="2800" b="1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(2</a:t>
            </a:r>
            <a:r>
              <a:rPr lang="ko-KR" altLang="en-US" sz="2800" b="1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계층주소</a:t>
            </a:r>
            <a:r>
              <a:rPr lang="en-US" altLang="ko-KR" sz="2800" b="1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</a:t>
            </a:r>
            <a:endParaRPr lang="ko-KR" altLang="en-US" sz="2800" b="1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1463" y="1296194"/>
            <a:ext cx="8785225" cy="5256212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Network Interface Card (NIC )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또는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Ethernet Card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데이터링크계층의</a:t>
            </a:r>
            <a:r>
              <a:rPr lang="ko-KR" altLang="en-US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계층에 의해 사용되는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48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비트의 하드웨어 주소</a:t>
            </a:r>
          </a:p>
          <a:p>
            <a:pPr eaLnBrk="1" hangingPunct="1">
              <a:lnSpc>
                <a:spcPct val="150000"/>
              </a:lnSpc>
            </a:pPr>
            <a:endParaRPr lang="en-US" altLang="ko-KR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1166495" y="4340225"/>
            <a:ext cx="6902450" cy="6238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1166495" y="4403725"/>
            <a:ext cx="6761163" cy="314325"/>
          </a:xfrm>
          <a:prstGeom prst="rect">
            <a:avLst/>
          </a:prstGeom>
          <a:solidFill>
            <a:srgbClr val="FF66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 dirty="0">
                <a:latin typeface="맑은 고딕" pitchFamily="50" charset="-127"/>
                <a:ea typeface="맑은 고딕" pitchFamily="50" charset="-127"/>
              </a:rPr>
              <a:t>0000  0000      0100 0000   1101 0000    0001 0101   1000 0001   1100 0101</a:t>
            </a:r>
          </a:p>
        </p:txBody>
      </p:sp>
      <p:sp>
        <p:nvSpPr>
          <p:cNvPr id="98311" name="Line 7"/>
          <p:cNvSpPr>
            <a:spLocks noChangeShapeType="1"/>
          </p:cNvSpPr>
          <p:nvPr/>
        </p:nvSpPr>
        <p:spPr bwMode="auto">
          <a:xfrm>
            <a:off x="2411095" y="4340225"/>
            <a:ext cx="0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12" name="Line 8"/>
          <p:cNvSpPr>
            <a:spLocks noChangeShapeType="1"/>
          </p:cNvSpPr>
          <p:nvPr/>
        </p:nvSpPr>
        <p:spPr bwMode="auto">
          <a:xfrm>
            <a:off x="2411095" y="4840287"/>
            <a:ext cx="3175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3542983" y="4340225"/>
            <a:ext cx="0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3542983" y="4840287"/>
            <a:ext cx="1587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15" name="Line 11"/>
          <p:cNvSpPr>
            <a:spLocks noChangeShapeType="1"/>
          </p:cNvSpPr>
          <p:nvPr/>
        </p:nvSpPr>
        <p:spPr bwMode="auto">
          <a:xfrm>
            <a:off x="4674870" y="4340225"/>
            <a:ext cx="0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16" name="Line 12"/>
          <p:cNvSpPr>
            <a:spLocks noChangeShapeType="1"/>
          </p:cNvSpPr>
          <p:nvPr/>
        </p:nvSpPr>
        <p:spPr bwMode="auto">
          <a:xfrm>
            <a:off x="4674870" y="4840287"/>
            <a:ext cx="1588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17" name="Line 13"/>
          <p:cNvSpPr>
            <a:spLocks noChangeShapeType="1"/>
          </p:cNvSpPr>
          <p:nvPr/>
        </p:nvSpPr>
        <p:spPr bwMode="auto">
          <a:xfrm>
            <a:off x="5805170" y="4340225"/>
            <a:ext cx="0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18" name="Line 14"/>
          <p:cNvSpPr>
            <a:spLocks noChangeShapeType="1"/>
          </p:cNvSpPr>
          <p:nvPr/>
        </p:nvSpPr>
        <p:spPr bwMode="auto">
          <a:xfrm>
            <a:off x="5805170" y="4840287"/>
            <a:ext cx="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19" name="Line 15"/>
          <p:cNvSpPr>
            <a:spLocks noChangeShapeType="1"/>
          </p:cNvSpPr>
          <p:nvPr/>
        </p:nvSpPr>
        <p:spPr bwMode="auto">
          <a:xfrm>
            <a:off x="6937058" y="4340225"/>
            <a:ext cx="0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20" name="Line 16"/>
          <p:cNvSpPr>
            <a:spLocks noChangeShapeType="1"/>
          </p:cNvSpPr>
          <p:nvPr/>
        </p:nvSpPr>
        <p:spPr bwMode="auto">
          <a:xfrm>
            <a:off x="6937058" y="4840287"/>
            <a:ext cx="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21" name="Line 17"/>
          <p:cNvSpPr>
            <a:spLocks noChangeShapeType="1"/>
          </p:cNvSpPr>
          <p:nvPr/>
        </p:nvSpPr>
        <p:spPr bwMode="auto">
          <a:xfrm>
            <a:off x="1166495" y="3841750"/>
            <a:ext cx="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22" name="Line 18"/>
          <p:cNvSpPr>
            <a:spLocks noChangeShapeType="1"/>
          </p:cNvSpPr>
          <p:nvPr/>
        </p:nvSpPr>
        <p:spPr bwMode="auto">
          <a:xfrm>
            <a:off x="4674870" y="3841750"/>
            <a:ext cx="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23" name="Line 19"/>
          <p:cNvSpPr>
            <a:spLocks noChangeShapeType="1"/>
          </p:cNvSpPr>
          <p:nvPr/>
        </p:nvSpPr>
        <p:spPr bwMode="auto">
          <a:xfrm>
            <a:off x="8068945" y="3841750"/>
            <a:ext cx="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24" name="Line 20"/>
          <p:cNvSpPr>
            <a:spLocks noChangeShapeType="1"/>
          </p:cNvSpPr>
          <p:nvPr/>
        </p:nvSpPr>
        <p:spPr bwMode="auto">
          <a:xfrm>
            <a:off x="1166495" y="3867150"/>
            <a:ext cx="350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25" name="Line 21"/>
          <p:cNvSpPr>
            <a:spLocks noChangeShapeType="1"/>
          </p:cNvSpPr>
          <p:nvPr/>
        </p:nvSpPr>
        <p:spPr bwMode="auto">
          <a:xfrm>
            <a:off x="4674870" y="3867150"/>
            <a:ext cx="3394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27" name="Rectangle 23"/>
          <p:cNvSpPr>
            <a:spLocks noChangeArrowheads="1"/>
          </p:cNvSpPr>
          <p:nvPr/>
        </p:nvSpPr>
        <p:spPr bwMode="auto">
          <a:xfrm>
            <a:off x="1971358" y="2714364"/>
            <a:ext cx="46346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kumimoji="1"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kumimoji="1"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</a:t>
            </a:r>
            <a:r>
              <a:rPr kumimoji="1"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(16</a:t>
            </a:r>
            <a:r>
              <a:rPr kumimoji="1"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진수 표현</a:t>
            </a:r>
            <a:r>
              <a:rPr kumimoji="1"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</a:t>
            </a:r>
            <a:r>
              <a:rPr kumimoji="1" lang="en-US" altLang="ko-KR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: 00-40-D0-15-81-C5</a:t>
            </a: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1971358" y="3397250"/>
            <a:ext cx="172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400">
                <a:latin typeface="맑은 고딕" pitchFamily="50" charset="-127"/>
                <a:ea typeface="맑은 고딕" pitchFamily="50" charset="-127"/>
              </a:rPr>
              <a:t>제조회사 식별번호 </a:t>
            </a:r>
          </a:p>
        </p:txBody>
      </p:sp>
      <p:sp>
        <p:nvSpPr>
          <p:cNvPr id="98329" name="Rectangle 25"/>
          <p:cNvSpPr>
            <a:spLocks noChangeArrowheads="1"/>
          </p:cNvSpPr>
          <p:nvPr/>
        </p:nvSpPr>
        <p:spPr bwMode="auto">
          <a:xfrm>
            <a:off x="5579745" y="3492500"/>
            <a:ext cx="19224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400">
                <a:latin typeface="맑은 고딕" pitchFamily="50" charset="-127"/>
                <a:ea typeface="맑은 고딕" pitchFamily="50" charset="-127"/>
              </a:rPr>
              <a:t>카드의 일련번호 </a:t>
            </a:r>
          </a:p>
        </p:txBody>
      </p:sp>
      <p:sp>
        <p:nvSpPr>
          <p:cNvPr id="98330" name="Text Box 26"/>
          <p:cNvSpPr txBox="1">
            <a:spLocks noChangeArrowheads="1"/>
          </p:cNvSpPr>
          <p:nvPr/>
        </p:nvSpPr>
        <p:spPr bwMode="auto">
          <a:xfrm>
            <a:off x="1877695" y="5673090"/>
            <a:ext cx="49966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  <a:sym typeface="Symbol" pitchFamily="18" charset="2"/>
              </a:rPr>
              <a:t> </a:t>
            </a:r>
            <a:r>
              <a:rPr kumimoji="1" lang="en-US" altLang="ko-KR" sz="1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Intel: 00-A0-C9       </a:t>
            </a:r>
            <a:r>
              <a:rPr kumimoji="1" lang="en-US" altLang="ko-KR" sz="1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  <a:sym typeface="Symbol" pitchFamily="18" charset="2"/>
              </a:rPr>
              <a:t></a:t>
            </a:r>
            <a:r>
              <a:rPr kumimoji="1" lang="en-US" altLang="ko-KR" sz="1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3Com: 00-50-DA       </a:t>
            </a:r>
            <a:r>
              <a:rPr kumimoji="1" lang="en-US" altLang="ko-KR" sz="1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  <a:sym typeface="Symbol" pitchFamily="18" charset="2"/>
              </a:rPr>
              <a:t></a:t>
            </a:r>
            <a:r>
              <a:rPr kumimoji="1" lang="en-US" altLang="ko-KR" sz="1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kumimoji="1" lang="en-US" altLang="ko-KR" sz="1400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Realtek</a:t>
            </a:r>
            <a:r>
              <a:rPr kumimoji="1" lang="en-US" altLang="ko-KR" sz="1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: 00-40-D0 </a:t>
            </a:r>
          </a:p>
        </p:txBody>
      </p:sp>
      <p:sp>
        <p:nvSpPr>
          <p:cNvPr id="98331" name="Rectangle 27"/>
          <p:cNvSpPr>
            <a:spLocks noChangeArrowheads="1"/>
          </p:cNvSpPr>
          <p:nvPr/>
        </p:nvSpPr>
        <p:spPr bwMode="auto">
          <a:xfrm>
            <a:off x="1179195" y="5295265"/>
            <a:ext cx="292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400">
                <a:latin typeface="맑은 고딕" pitchFamily="50" charset="-127"/>
                <a:ea typeface="맑은 고딕" pitchFamily="50" charset="-127"/>
              </a:rPr>
              <a:t>대표적인 제조회사 식별 번호의 예</a:t>
            </a:r>
          </a:p>
        </p:txBody>
      </p:sp>
      <p:sp>
        <p:nvSpPr>
          <p:cNvPr id="98333" name="Text Box 29"/>
          <p:cNvSpPr txBox="1">
            <a:spLocks noChangeArrowheads="1"/>
          </p:cNvSpPr>
          <p:nvPr/>
        </p:nvSpPr>
        <p:spPr bwMode="auto">
          <a:xfrm>
            <a:off x="1166495" y="3924300"/>
            <a:ext cx="7015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>
                <a:latin typeface="맑은 고딕" pitchFamily="50" charset="-127"/>
                <a:ea typeface="맑은 고딕" pitchFamily="50" charset="-127"/>
              </a:rPr>
              <a:t>1                                24  25                               48</a:t>
            </a:r>
          </a:p>
        </p:txBody>
      </p:sp>
      <p:sp>
        <p:nvSpPr>
          <p:cNvPr id="98334" name="Rectangle 30"/>
          <p:cNvSpPr>
            <a:spLocks noChangeArrowheads="1"/>
          </p:cNvSpPr>
          <p:nvPr/>
        </p:nvSpPr>
        <p:spPr bwMode="auto">
          <a:xfrm>
            <a:off x="1166495" y="5206365"/>
            <a:ext cx="6902450" cy="87312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76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2" y="24765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itchFamily="18" charset="0"/>
                <a:cs typeface="Times New Roman" pitchFamily="18" charset="0"/>
              </a:rPr>
              <a:t>Fully Qualified Domain Name (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FQDN, 7</a:t>
            </a:r>
            <a:r>
              <a:rPr lang="ko-KR" altLang="en-US" sz="28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 주소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2624138" y="2147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2800350" y="2324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535413" y="1573213"/>
            <a:ext cx="7543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>
              <a:lnSpc>
                <a:spcPct val="20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Host </a:t>
            </a:r>
            <a:r>
              <a:rPr lang="en-US" altLang="ko-KR" sz="2800" dirty="0">
                <a:latin typeface="Times New Roman" pitchFamily="18" charset="0"/>
                <a:cs typeface="Times New Roman" pitchFamily="18" charset="0"/>
              </a:rPr>
              <a:t>Name + Domain Name</a:t>
            </a:r>
          </a:p>
          <a:p>
            <a:pPr lvl="1">
              <a:lnSpc>
                <a:spcPct val="20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ko-KR" altLang="en-US" sz="2000" dirty="0">
                <a:latin typeface="+mn-ea"/>
                <a:cs typeface="Times New Roman" pitchFamily="18" charset="0"/>
              </a:rPr>
              <a:t>예</a:t>
            </a:r>
            <a:r>
              <a:rPr lang="en-US" altLang="ko-KR" sz="2000" dirty="0" smtClean="0">
                <a:latin typeface="+mn-ea"/>
                <a:cs typeface="Times New Roman" pitchFamily="18" charset="0"/>
              </a:rPr>
              <a:t>)  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 www.test.com</a:t>
            </a:r>
            <a:endParaRPr lang="en-US" altLang="ko-K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876800" y="3334525"/>
            <a:ext cx="3782450" cy="3173851"/>
          </a:xfrm>
          <a:prstGeom prst="roundRect">
            <a:avLst>
              <a:gd name="adj" fmla="val 45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353" y="3631645"/>
            <a:ext cx="940350" cy="11419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4026" y="3649490"/>
            <a:ext cx="930241" cy="11421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776" y="5292180"/>
            <a:ext cx="1132546" cy="9110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353" y="5109342"/>
            <a:ext cx="940350" cy="11419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53623" y="4701414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45598" y="4741010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53623" y="6196117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smtp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75800" y="6130638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gildong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23200" y="2986579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test.com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0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959" y="3469599"/>
            <a:ext cx="1363743" cy="16561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37958" y="5542926"/>
            <a:ext cx="1685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www.test.com</a:t>
            </a:r>
            <a:endParaRPr lang="en-US" altLang="ko-KR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192.168.1.20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3333.4444.5555</a:t>
            </a:r>
            <a:endParaRPr lang="ko-KR" altLang="en-US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454" y="3785363"/>
            <a:ext cx="1399028" cy="1125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17183" y="5710306"/>
            <a:ext cx="1659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192.168.1.10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1111.2222.3333</a:t>
            </a:r>
            <a:endParaRPr lang="ko-KR" altLang="en-US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6117" y="5129105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7183" y="4891403"/>
            <a:ext cx="1424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PC A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28792" y="1280074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구성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=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제조회사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+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일련번호</a:t>
            </a:r>
            <a:endParaRPr lang="en-US" altLang="ko-KR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구성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=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네트워크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ID+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호스트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ID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FQDN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구성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=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호스트명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+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도메인명</a:t>
            </a:r>
          </a:p>
        </p:txBody>
      </p:sp>
      <p:sp>
        <p:nvSpPr>
          <p:cNvPr id="10" name="오른쪽 대괄호 9"/>
          <p:cNvSpPr/>
          <p:nvPr/>
        </p:nvSpPr>
        <p:spPr>
          <a:xfrm>
            <a:off x="5223266" y="1536586"/>
            <a:ext cx="227276" cy="1341913"/>
          </a:xfrm>
          <a:prstGeom prst="rightBracke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450542" y="2022876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그룹주소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+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고유번호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명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28792" y="445230"/>
            <a:ext cx="7280031" cy="12235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Times New Roman" panose="02020603050405020304" pitchFamily="18" charset="0"/>
                <a:cs typeface="Times New Roman" pitchFamily="18" charset="0"/>
              </a:rPr>
              <a:t>MAC/IP/FQDN </a:t>
            </a:r>
            <a:r>
              <a:rPr lang="en-US" altLang="ko-KR" sz="2800" dirty="0">
                <a:latin typeface="Times New Roman" panose="02020603050405020304" pitchFamily="18" charset="0"/>
                <a:cs typeface="Times New Roman" pitchFamily="18" charset="0"/>
              </a:rPr>
              <a:t>Address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145867" y="3280254"/>
            <a:ext cx="5652772" cy="3287451"/>
          </a:xfrm>
          <a:prstGeom prst="roundRect">
            <a:avLst>
              <a:gd name="adj" fmla="val 75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382784" y="6202580"/>
            <a:ext cx="2057400" cy="365125"/>
          </a:xfrm>
        </p:spPr>
        <p:txBody>
          <a:bodyPr/>
          <a:lstStyle/>
          <a:p>
            <a:pPr algn="l"/>
            <a:fld id="{F100E85C-9068-46D2-A14A-A9DCCDE0C986}" type="slidenum">
              <a:rPr lang="ko-KR" altLang="en-US" smtClean="0"/>
              <a:pPr algn="l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98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19809" y="377744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포트번호</a:t>
            </a:r>
            <a:r>
              <a:rPr lang="en-US" altLang="ko-KR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(4</a:t>
            </a:r>
            <a:r>
              <a:rPr lang="ko-KR" altLang="en-US" sz="28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 주소</a:t>
            </a:r>
            <a:r>
              <a:rPr lang="en-US" altLang="ko-KR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 sz="2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>
          <a:xfrm>
            <a:off x="419809" y="1337809"/>
            <a:ext cx="8785225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 송수신 번호 </a:t>
            </a: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서비스 번호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또는 애플리케이션 번호</a:t>
            </a: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애플리케이션에서 부착해 전송  </a:t>
            </a: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2400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- Well-Known Port : 1-1023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      - Registered Port : 1024-49151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      - Dynamic Port : 49152-65535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5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6538</TotalTime>
  <Words>3118</Words>
  <Application>Microsoft Office PowerPoint</Application>
  <PresentationFormat>화면 슬라이드 쇼(4:3)</PresentationFormat>
  <Paragraphs>1060</Paragraphs>
  <Slides>52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8" baseType="lpstr">
      <vt:lpstr>굴림</vt:lpstr>
      <vt:lpstr>나눔고딕</vt:lpstr>
      <vt:lpstr>다음_SemiBold</vt:lpstr>
      <vt:lpstr>돋움</vt:lpstr>
      <vt:lpstr>맑은 고딕</vt:lpstr>
      <vt:lpstr>바탕</vt:lpstr>
      <vt:lpstr>함초롬바탕</vt:lpstr>
      <vt:lpstr>Arial</vt:lpstr>
      <vt:lpstr>Calibri</vt:lpstr>
      <vt:lpstr>Calibri Light</vt:lpstr>
      <vt:lpstr>Symbol</vt:lpstr>
      <vt:lpstr>Tahoma</vt:lpstr>
      <vt:lpstr>Times New Roman</vt:lpstr>
      <vt:lpstr>Verdana</vt:lpstr>
      <vt:lpstr>Wingdings</vt:lpstr>
      <vt:lpstr>Office 테마</vt:lpstr>
      <vt:lpstr>PowerPoint 프레젠테이션</vt:lpstr>
      <vt:lpstr>PowerPoint 프레젠테이션</vt:lpstr>
      <vt:lpstr>1) 네트워크 주소 </vt:lpstr>
      <vt:lpstr>논리적 주소(3계층주소) </vt:lpstr>
      <vt:lpstr>내부망과 외부망 </vt:lpstr>
      <vt:lpstr>물리적 주소(2계층주소) </vt:lpstr>
      <vt:lpstr>Fully Qualified Domain Name (FQDN, 7계층 주소)</vt:lpstr>
      <vt:lpstr>PowerPoint 프레젠테이션</vt:lpstr>
      <vt:lpstr>PowerPoint 프레젠테이션</vt:lpstr>
      <vt:lpstr>PowerPoint 프레젠테이션</vt:lpstr>
      <vt:lpstr>PowerPoint 프레젠테이션</vt:lpstr>
      <vt:lpstr>DNS &amp; ARP </vt:lpstr>
      <vt:lpstr>2) 전송모드</vt:lpstr>
      <vt:lpstr>PowerPoint 프레젠테이션</vt:lpstr>
      <vt:lpstr>PowerPoint 프레젠테이션</vt:lpstr>
      <vt:lpstr>Broadcast 전송모드 </vt:lpstr>
      <vt:lpstr>브로드캐스트 전송 예제 </vt:lpstr>
      <vt:lpstr>Multicast 전송모드</vt:lpstr>
      <vt:lpstr>멀티캐스트 전송 예제 </vt:lpstr>
      <vt:lpstr>PowerPoint 프레젠테이션</vt:lpstr>
      <vt:lpstr>PowerPoint 프레젠테이션</vt:lpstr>
      <vt:lpstr>PowerPoint 프레젠테이션</vt:lpstr>
      <vt:lpstr>   ARP Cache Table </vt:lpstr>
      <vt:lpstr>PowerPoint 프레젠테이션</vt:lpstr>
      <vt:lpstr>PowerPoint 프레젠테이션</vt:lpstr>
      <vt:lpstr>3) 계층별 장비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4) 트래픽 흐름 </vt:lpstr>
      <vt:lpstr>트래픽 흐름(내부망)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트래픽 흐름(외부망)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Sora Kwon</dc:creator>
  <cp:lastModifiedBy>Microsoft 계정</cp:lastModifiedBy>
  <cp:revision>383</cp:revision>
  <cp:lastPrinted>2020-07-19T23:44:49Z</cp:lastPrinted>
  <dcterms:created xsi:type="dcterms:W3CDTF">2016-06-18T01:38:17Z</dcterms:created>
  <dcterms:modified xsi:type="dcterms:W3CDTF">2023-04-09T08:36:21Z</dcterms:modified>
</cp:coreProperties>
</file>