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60" r:id="rId3"/>
    <p:sldId id="257" r:id="rId4"/>
  </p:sldIdLst>
  <p:sldSz cx="12192000" cy="6858000"/>
  <p:notesSz cx="7104063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1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8427" cy="513508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r">
              <a:defRPr sz="1300"/>
            </a:lvl1pPr>
          </a:lstStyle>
          <a:p>
            <a:fld id="{92E5A702-B8DB-4DA5-BB53-D8A0AA2A8342}" type="datetimeFigureOut">
              <a:rPr lang="ko-KR" altLang="en-US" smtClean="0"/>
              <a:t>2023-04-07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2037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66" tIns="49533" rIns="99066" bIns="49533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7" y="4925408"/>
            <a:ext cx="5683250" cy="4029879"/>
          </a:xfrm>
          <a:prstGeom prst="rect">
            <a:avLst/>
          </a:prstGeom>
        </p:spPr>
        <p:txBody>
          <a:bodyPr vert="horz" lIns="99066" tIns="49533" rIns="99066" bIns="49533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721108"/>
            <a:ext cx="3078427" cy="513507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3992" y="9721108"/>
            <a:ext cx="3078427" cy="513507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r">
              <a:defRPr sz="1300"/>
            </a:lvl1pPr>
          </a:lstStyle>
          <a:p>
            <a:fld id="{843FCC8D-63E7-4E43-845C-8597B318A6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11926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0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❶ Client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가 서버에게 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FIN 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패킷을 보내고 자신은 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FIN_WAIT_1 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상태로 전환</a:t>
            </a:r>
            <a:endParaRPr lang="en-US" altLang="ko-KR" sz="10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endParaRPr lang="ko-KR" altLang="en-US" sz="10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❷ FIN 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패킷을 받은 서버는 해당 포트를 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CLOSE_WAIT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상태로 전환 </a:t>
            </a:r>
            <a:endParaRPr lang="en-US" altLang="ko-KR" sz="10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endParaRPr lang="en-US" altLang="ko-KR" sz="10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❸ 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서버는 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ACK 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를 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Client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에게 전하고 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ACK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를 받은 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Client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는 상태를 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FIN_WAIT_2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로 상태 변환</a:t>
            </a:r>
            <a:endParaRPr lang="en-US" altLang="ko-KR" sz="10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endParaRPr lang="en-US" altLang="ko-KR" sz="10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❹ Server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는 해당 포트에 연결되어 있는 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Application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에게 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Close()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를 요청</a:t>
            </a:r>
          </a:p>
          <a:p>
            <a:r>
              <a:rPr lang="ko-KR" altLang="en-US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/>
            </a:r>
            <a:br>
              <a:rPr lang="ko-KR" altLang="en-US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</a:b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❺ Close() 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요청을 받은 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Application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은 종료 프로세스를 진행</a:t>
            </a:r>
            <a:endParaRPr lang="en-US" altLang="ko-KR" sz="10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endParaRPr lang="en-US" altLang="ko-KR" sz="10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❻ Application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이 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close( )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되면 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server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는 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FIN 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패킷을 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Client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에게 전송 후 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LAST_ACK 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로 상태로 전환</a:t>
            </a:r>
            <a:endParaRPr lang="en-US" altLang="ko-KR" sz="10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endParaRPr lang="en-US" altLang="ko-KR" sz="10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❼ FIN_WAIT_2 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에서 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Server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에게 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FIN 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을 받으면 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ACK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를 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Server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에 전송하고 클라이언트는 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TIME_WAIT</a:t>
            </a:r>
          </a:p>
          <a:p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상태로 전환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( TIME_WAIT 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에서 일정 시간이 지나면 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CLOSED 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됨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)</a:t>
            </a:r>
          </a:p>
          <a:p>
            <a:endParaRPr lang="ko-KR" altLang="en-US" sz="10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❽ ACK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를 받은 서버는 자신의 포트도 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CLOSED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로 닫음</a:t>
            </a:r>
          </a:p>
          <a:p>
            <a:pPr>
              <a:lnSpc>
                <a:spcPct val="100000"/>
              </a:lnSpc>
            </a:pPr>
            <a:endParaRPr lang="en-US" altLang="ko-KR" dirty="0" smtClean="0"/>
          </a:p>
          <a:p>
            <a:pPr>
              <a:lnSpc>
                <a:spcPct val="100000"/>
              </a:lnSpc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C33544-EC4B-4667-AC68-93421DE3D942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93453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0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❶ Client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가 서버에게 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FIN 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패킷을 보내고 자신은 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FIN_WAIT_1 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상태로 전환</a:t>
            </a:r>
            <a:endParaRPr lang="en-US" altLang="ko-KR" sz="10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endParaRPr lang="ko-KR" altLang="en-US" sz="10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❷ FIN 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패킷을 받은 서버는 해당 포트를 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CLOSE_WAIT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상태로 전환 </a:t>
            </a:r>
            <a:endParaRPr lang="en-US" altLang="ko-KR" sz="10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endParaRPr lang="en-US" altLang="ko-KR" sz="10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❸ 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서버는 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ACK 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를 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Client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에게 전하고 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ACK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를 받은 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Client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는 상태를 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FIN_WAIT_2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로 상태 변환</a:t>
            </a:r>
            <a:endParaRPr lang="en-US" altLang="ko-KR" sz="10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endParaRPr lang="en-US" altLang="ko-KR" sz="10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❹ Server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는 해당 포트에 연결되어 있는 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Application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에게 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Close()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를 요청</a:t>
            </a:r>
          </a:p>
          <a:p>
            <a:r>
              <a:rPr lang="ko-KR" altLang="en-US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/>
            </a:r>
            <a:br>
              <a:rPr lang="ko-KR" altLang="en-US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</a:b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❺ Close() 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요청을 받은 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Application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은 종료 프로세스를 진행</a:t>
            </a:r>
            <a:endParaRPr lang="en-US" altLang="ko-KR" sz="10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endParaRPr lang="en-US" altLang="ko-KR" sz="10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❻ Application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이 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close( )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되면 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server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는 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FIN 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패킷을 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Client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에게 전송 후 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LAST_ACK 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로 상태로 전환</a:t>
            </a:r>
            <a:endParaRPr lang="en-US" altLang="ko-KR" sz="10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endParaRPr lang="en-US" altLang="ko-KR" sz="10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❼ FIN_WAIT_2 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에서 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Server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에게 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FIN 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을 받으면 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ACK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를 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Server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에 전송하고 클라이언트는 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TIME_WAIT</a:t>
            </a:r>
          </a:p>
          <a:p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 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상태로 전환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( TIME_WAIT 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에서 일정 시간이 지나면 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CLOSED 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됨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)</a:t>
            </a:r>
          </a:p>
          <a:p>
            <a:endParaRPr lang="ko-KR" altLang="en-US" sz="10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❽ ACK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를 받은 서버는 자신의 포트도 </a:t>
            </a:r>
            <a:r>
              <a:rPr lang="en-US" altLang="ko-KR" sz="10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CLOSED</a:t>
            </a:r>
            <a:r>
              <a:rPr lang="ko-KR" altLang="en-US" sz="100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로 닫음</a:t>
            </a:r>
          </a:p>
          <a:p>
            <a:pPr>
              <a:lnSpc>
                <a:spcPct val="100000"/>
              </a:lnSpc>
            </a:pPr>
            <a:endParaRPr lang="en-US" altLang="ko-KR" dirty="0" smtClean="0"/>
          </a:p>
          <a:p>
            <a:pPr>
              <a:lnSpc>
                <a:spcPct val="100000"/>
              </a:lnSpc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C33544-EC4B-4667-AC68-93421DE3D942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47395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C27C3F4-9AEB-08C9-DC66-D78BD81457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A6492E05-D350-AD2F-BC08-9DE7DA3125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0828563D-6FC3-BC67-5FC1-925E127C2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528A8-8E2C-4BC8-ADFB-2EFEFDB5E270}" type="datetimeFigureOut">
              <a:rPr lang="ko-KR" altLang="en-US" smtClean="0"/>
              <a:t>2023-04-07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E6E05FDE-7895-880A-DEE2-7A095B203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5A21CD19-1CA0-4009-8B7A-5D1AE5854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6C04E-6F02-4942-B9A6-1D70933162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1848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EC2FB25-31CC-C351-6F0A-CFAA4FECD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F906D09B-0182-551D-4F88-20222ABA62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AA8A9E41-6749-B506-7FD3-1E45CB633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528A8-8E2C-4BC8-ADFB-2EFEFDB5E270}" type="datetimeFigureOut">
              <a:rPr lang="ko-KR" altLang="en-US" smtClean="0"/>
              <a:t>2023-04-07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EB561A29-95DF-65CF-A821-08964F55B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296D2F8D-D471-C6BB-F7F0-EA6F03044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6C04E-6F02-4942-B9A6-1D70933162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0339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9E3AC92B-0903-E9FB-32B9-785BC32F2E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8A662B2B-EEA8-3AD7-95CB-B98EDFC876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936DE8C0-779E-4CDC-6F07-138E648AC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528A8-8E2C-4BC8-ADFB-2EFEFDB5E270}" type="datetimeFigureOut">
              <a:rPr lang="ko-KR" altLang="en-US" smtClean="0"/>
              <a:t>2023-04-07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A88A7D36-67BF-F240-0824-03DB5EE97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A9DAB93D-2B96-FAFB-7EEB-59DD7BF7D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6C04E-6F02-4942-B9A6-1D70933162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39373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>
          <a:xfrm>
            <a:off x="9095912" y="6408476"/>
            <a:ext cx="2743200" cy="365125"/>
          </a:xfrm>
        </p:spPr>
        <p:txBody>
          <a:bodyPr/>
          <a:lstStyle>
            <a:lvl1pPr>
              <a:defRPr sz="11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7B2209E9-2AE8-42A0-AB53-D13299BB30A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8892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B5ADCF7-5997-3D21-9832-FB3CE86B0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375BDE83-35D6-87DF-0CEF-34B0521035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C8E26A14-901F-2514-1F13-C18381B5D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528A8-8E2C-4BC8-ADFB-2EFEFDB5E270}" type="datetimeFigureOut">
              <a:rPr lang="ko-KR" altLang="en-US" smtClean="0"/>
              <a:t>2023-04-07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E06A6E19-E04D-C7E3-A255-7650FC95B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5964CC5C-2844-F8F1-5FDC-3BFB78CC4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6C04E-6F02-4942-B9A6-1D70933162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2003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8B266E3-3042-6A66-8718-141FE37F9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71EDAEFB-6B2D-D2FC-5B5D-5D4A4FFE43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EA2AA3A4-C473-C2A1-B0F6-DB70BF74C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528A8-8E2C-4BC8-ADFB-2EFEFDB5E270}" type="datetimeFigureOut">
              <a:rPr lang="ko-KR" altLang="en-US" smtClean="0"/>
              <a:t>2023-04-07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426B16F5-1C11-45A0-E39A-EEAD534EE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1AA6E038-ADDE-DE4A-45C7-19B55E4A9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6C04E-6F02-4942-B9A6-1D70933162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5224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4BC65AB-5A59-CC72-A160-FB0359FF2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FF8D8E30-1FB5-BB5B-EAC9-38E1D1B032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0251E3DE-C24D-3119-8F63-7E97B83350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E687E1B8-278E-9A5E-0042-6F611E0C9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528A8-8E2C-4BC8-ADFB-2EFEFDB5E270}" type="datetimeFigureOut">
              <a:rPr lang="ko-KR" altLang="en-US" smtClean="0"/>
              <a:t>2023-04-07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ECFDFE15-C6A0-2CD9-1E00-7895E7770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B2C20E33-14C2-AAD5-806C-A2262B154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6C04E-6F02-4942-B9A6-1D70933162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7536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3536F1A-9C0F-20C0-F615-9043C1F2F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27B14B48-980F-1139-3137-019041E23D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89FACA5B-447E-3355-36A7-1D9F1CFE6D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7E5CF97E-B931-12E1-1727-38789E71F2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C232BF83-77CB-A7BB-4A8D-D200BF813B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887B5E2C-818F-CB10-33F7-82A112BE9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528A8-8E2C-4BC8-ADFB-2EFEFDB5E270}" type="datetimeFigureOut">
              <a:rPr lang="ko-KR" altLang="en-US" smtClean="0"/>
              <a:t>2023-04-07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DAF6A264-5FB7-8733-480E-8D1BB945A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D63979AA-F1F7-DB0F-1B15-0B3E88584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6C04E-6F02-4942-B9A6-1D70933162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2020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E6115B69-C89A-BFC0-5A81-29D396CB8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388284CD-458F-A6B6-9481-101A70440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528A8-8E2C-4BC8-ADFB-2EFEFDB5E270}" type="datetimeFigureOut">
              <a:rPr lang="ko-KR" altLang="en-US" smtClean="0"/>
              <a:t>2023-04-07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2D68169C-F0D2-C081-9690-60223135F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53A99B61-D937-C720-ECF3-EACCAC149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6C04E-6F02-4942-B9A6-1D70933162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926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DC85BDAE-BA42-F797-EAF6-2CF4A60C1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528A8-8E2C-4BC8-ADFB-2EFEFDB5E270}" type="datetimeFigureOut">
              <a:rPr lang="ko-KR" altLang="en-US" smtClean="0"/>
              <a:t>2023-04-07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D4C82225-6489-5D64-8C6B-D4AE1BFD9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324A169F-A7D8-62C2-8A09-D2DE89DB8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6C04E-6F02-4942-B9A6-1D70933162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153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A213FB0-80A2-AAE4-A09A-1E8B7B7BF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813BCD35-46DC-086C-6F2E-1BEE45683F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EF06E2A6-D981-EC31-F121-9B61592DFF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7762A639-40FA-2562-F054-021B2683A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528A8-8E2C-4BC8-ADFB-2EFEFDB5E270}" type="datetimeFigureOut">
              <a:rPr lang="ko-KR" altLang="en-US" smtClean="0"/>
              <a:t>2023-04-07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47E7F4C1-3C5D-FC94-BE16-9D54185B8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E2693D15-7734-6F0E-E654-A466D50BF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6C04E-6F02-4942-B9A6-1D70933162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3641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A5DE46C-5AA6-0B11-6574-798823D29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7EDFFFB5-BE10-1764-B858-453527DEF2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C101773B-036B-37EF-5901-F5F2C3083B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7C5F5A51-CF5E-8F17-473A-A5B7682B4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528A8-8E2C-4BC8-ADFB-2EFEFDB5E270}" type="datetimeFigureOut">
              <a:rPr lang="ko-KR" altLang="en-US" smtClean="0"/>
              <a:t>2023-04-07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764BC80C-9CF6-3620-8012-040ECD897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553D3579-E225-AFE6-957E-AD2837F4B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6C04E-6F02-4942-B9A6-1D70933162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2018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DF685D3C-9CE7-CE31-F3BA-56B08E32A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4D6A3D1A-162C-2CEF-29B1-4047887F76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1EED94FE-FAC8-9515-1462-036B760CBE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7528A8-8E2C-4BC8-ADFB-2EFEFDB5E270}" type="datetimeFigureOut">
              <a:rPr lang="ko-KR" altLang="en-US" smtClean="0"/>
              <a:t>2023-04-07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13917B75-7753-D60B-1D6E-B01BBCCD7B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0F7524A6-B6AC-A3ED-51BE-1EA6A12E6D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16C04E-6F02-4942-B9A6-1D70933162E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8409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xmlns="" id="{70C858C9-8A50-209C-C75C-B0EDC02CD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341" y="409949"/>
            <a:ext cx="10515600" cy="670573"/>
          </a:xfrm>
        </p:spPr>
        <p:txBody>
          <a:bodyPr>
            <a:normAutofit/>
          </a:bodyPr>
          <a:lstStyle/>
          <a:p>
            <a:r>
              <a:rPr lang="ko-KR" altLang="en-US" sz="3600" b="1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정리 과제 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xmlns="" id="{6CF45598-0130-C677-7F79-81FE48BB1B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341" y="1252149"/>
            <a:ext cx="11136085" cy="516731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2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❶ </a:t>
            </a:r>
            <a:r>
              <a:rPr lang="ko-KR" altLang="en-US" sz="22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추적파일 </a:t>
            </a:r>
            <a:r>
              <a:rPr lang="en-US" altLang="ko-KR" sz="2200" dirty="0" err="1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ip_frag</a:t>
            </a:r>
            <a:r>
              <a:rPr lang="en-US" altLang="ko-KR" sz="2200" dirty="0" err="1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_source.pcapng</a:t>
            </a:r>
            <a:r>
              <a:rPr lang="ko-KR" altLang="en-US" sz="220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의 라인 </a:t>
            </a:r>
            <a:r>
              <a:rPr lang="en-US" altLang="ko-KR" sz="22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4~6</a:t>
            </a:r>
            <a:r>
              <a:rPr lang="ko-KR" altLang="en-US" sz="220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을 기반으로 </a:t>
            </a:r>
            <a:r>
              <a:rPr lang="en-US" altLang="ko-KR" sz="22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3</a:t>
            </a:r>
            <a:r>
              <a:rPr lang="ko-KR" altLang="en-US" sz="220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계층에서의 단편화를</a:t>
            </a:r>
            <a:endParaRPr lang="en-US" altLang="ko-KR" sz="2200" dirty="0" smtClean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sz="22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</a:t>
            </a:r>
            <a:r>
              <a:rPr lang="ko-KR" altLang="en-US" sz="220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도식화하라</a:t>
            </a:r>
            <a:r>
              <a:rPr lang="en-US" altLang="ko-KR" sz="22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 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sz="2200" dirty="0" smtClean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2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 </a:t>
            </a:r>
            <a:endParaRPr lang="en-US" altLang="ko-KR" sz="22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200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❷ </a:t>
            </a:r>
            <a:r>
              <a:rPr lang="en-US" altLang="ko-KR" sz="22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MTU</a:t>
            </a:r>
            <a:r>
              <a:rPr lang="ko-KR" altLang="en-US" sz="220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와 </a:t>
            </a:r>
            <a:r>
              <a:rPr lang="en-US" altLang="ko-KR" sz="22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MSS</a:t>
            </a:r>
            <a:r>
              <a:rPr lang="ko-KR" altLang="en-US" sz="220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를 구분한다</a:t>
            </a:r>
            <a:r>
              <a:rPr lang="en-US" altLang="ko-KR" sz="22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 </a:t>
            </a:r>
            <a:endParaRPr lang="en-US" altLang="ko-KR" sz="22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sz="2200" dirty="0" smtClean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20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❸</a:t>
            </a:r>
            <a:r>
              <a:rPr lang="ko-KR" altLang="en-US" sz="220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 </a:t>
            </a:r>
            <a:r>
              <a:rPr lang="en-US" altLang="ko-KR" sz="2200" dirty="0" smtClean="0"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ARP </a:t>
            </a:r>
            <a:r>
              <a:rPr lang="ko-KR" altLang="en-US" sz="220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캐시 테이블의 생성 과정을 정리한다</a:t>
            </a:r>
            <a:r>
              <a:rPr lang="en-US" altLang="ko-KR" sz="22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 </a:t>
            </a:r>
            <a:endParaRPr lang="ko-KR" altLang="en-US" sz="2200" dirty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506072" y="2635623"/>
            <a:ext cx="2545976" cy="475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0x07f8.0.1</a:t>
            </a:r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764742" y="2635623"/>
            <a:ext cx="2545976" cy="475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0x07f8.1480.1</a:t>
            </a:r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8023412" y="2635623"/>
            <a:ext cx="2545976" cy="4751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0x07f8.2960.0</a:t>
            </a:r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33452" y="309771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1500</a:t>
            </a:r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68442" y="311075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1500</a:t>
            </a:r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014111" y="3084067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568</a:t>
            </a:r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877670" y="4494227"/>
            <a:ext cx="6189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MTU = 1500 byte   MSS = 1500–30-25 = 1445 </a:t>
            </a:r>
            <a:endParaRPr lang="ko-KR" altLang="en-US" sz="2400" b="1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756617" y="5617147"/>
            <a:ext cx="64524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ARP Header</a:t>
            </a:r>
            <a:r>
              <a:rPr lang="ko-KR" altLang="en-US" sz="2000" b="1" smtClean="0">
                <a:solidFill>
                  <a:srgbClr val="FF0000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의 수신지 주소를 점검 후 자신의 주소라면 </a:t>
            </a:r>
            <a:endParaRPr lang="en-US" altLang="ko-KR" sz="2000" b="1" dirty="0" smtClean="0">
              <a:solidFill>
                <a:srgbClr val="FF0000"/>
              </a:solidFill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r>
              <a:rPr lang="en-US" altLang="ko-KR" sz="2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ARP Header</a:t>
            </a:r>
            <a:r>
              <a:rPr lang="ko-KR" altLang="en-US" sz="2000" b="1" smtClean="0">
                <a:solidFill>
                  <a:srgbClr val="FF0000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의 송신지 주소를 </a:t>
            </a:r>
            <a:r>
              <a:rPr lang="en-US" altLang="ko-KR" sz="20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함초롬바탕" panose="02030504000101010101" pitchFamily="18" charset="-127"/>
                <a:cs typeface="Times New Roman" panose="02020603050405020304" pitchFamily="18" charset="0"/>
              </a:rPr>
              <a:t>ARP cache</a:t>
            </a:r>
            <a:r>
              <a:rPr lang="ko-KR" altLang="en-US" sz="2000" b="1" smtClean="0">
                <a:solidFill>
                  <a:srgbClr val="FF0000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에 등록 </a:t>
            </a:r>
            <a:endParaRPr lang="ko-KR" altLang="en-US" sz="2000" b="1">
              <a:solidFill>
                <a:srgbClr val="FF0000"/>
              </a:solidFill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96853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슬라이드 번호 개체 틀 52"/>
          <p:cNvSpPr>
            <a:spLocks noGrp="1"/>
          </p:cNvSpPr>
          <p:nvPr>
            <p:ph type="sldNum" sz="quarter" idx="12"/>
          </p:nvPr>
        </p:nvSpPr>
        <p:spPr>
          <a:xfrm>
            <a:off x="8182422" y="6041898"/>
            <a:ext cx="2057400" cy="365125"/>
          </a:xfrm>
        </p:spPr>
        <p:txBody>
          <a:bodyPr/>
          <a:lstStyle/>
          <a:p>
            <a:fld id="{7B2209E9-2AE8-42A0-AB53-D13299BB30AF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cxnSp>
        <p:nvCxnSpPr>
          <p:cNvPr id="16" name="직선 연결선 15"/>
          <p:cNvCxnSpPr/>
          <p:nvPr/>
        </p:nvCxnSpPr>
        <p:spPr>
          <a:xfrm flipH="1">
            <a:off x="1840552" y="1954550"/>
            <a:ext cx="22168" cy="408734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 flipH="1">
            <a:off x="4733571" y="1954550"/>
            <a:ext cx="37927" cy="408734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526382" y="1569086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 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" name="직선 화살표 연결선 20"/>
          <p:cNvCxnSpPr/>
          <p:nvPr/>
        </p:nvCxnSpPr>
        <p:spPr>
          <a:xfrm>
            <a:off x="1896452" y="2228446"/>
            <a:ext cx="2891512" cy="7056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 rot="803421">
            <a:off x="2068063" y="2234056"/>
            <a:ext cx="25843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</a:t>
            </a:r>
            <a:r>
              <a:rPr lang="en-US" altLang="ko-KR" sz="1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=(</a:t>
            </a:r>
            <a:r>
              <a:rPr lang="en-US" altLang="ko-KR" sz="1600" b="1" dirty="0" smtClean="0">
                <a:solidFill>
                  <a:srgbClr val="FF0000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❶  1   </a:t>
            </a:r>
            <a:r>
              <a:rPr lang="en-US" altLang="ko-KR" sz="1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)  </a:t>
            </a:r>
            <a:r>
              <a:rPr lang="en-US" altLang="ko-KR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SN=767</a:t>
            </a:r>
            <a:endParaRPr lang="ko-KR" altLang="en-US" sz="16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" name="직선 화살표 연결선 22"/>
          <p:cNvCxnSpPr/>
          <p:nvPr/>
        </p:nvCxnSpPr>
        <p:spPr>
          <a:xfrm flipH="1">
            <a:off x="1858965" y="3397704"/>
            <a:ext cx="2854383" cy="808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>
            <a:off x="1859121" y="4851410"/>
            <a:ext cx="2893018" cy="7679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 rot="839121">
            <a:off x="1919675" y="5286951"/>
            <a:ext cx="29384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ACK=(</a:t>
            </a:r>
            <a:r>
              <a:rPr lang="en-US" altLang="ko-KR" sz="1600" b="1" dirty="0" smtClean="0">
                <a:solidFill>
                  <a:srgbClr val="0070C0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❾ 1</a:t>
            </a:r>
            <a:r>
              <a:rPr lang="en-US" altLang="ko-KR" sz="16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)  AN=(</a:t>
            </a:r>
            <a:r>
              <a:rPr lang="en-US" altLang="ko-KR" sz="1600" b="1" dirty="0" smtClean="0">
                <a:solidFill>
                  <a:srgbClr val="0070C0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❿ 374 </a:t>
            </a:r>
            <a:r>
              <a:rPr lang="en-US" altLang="ko-KR" sz="16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)  </a:t>
            </a:r>
            <a:endParaRPr lang="ko-KR" altLang="en-US" sz="16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 rot="20648991">
            <a:off x="1805777" y="3831900"/>
            <a:ext cx="27462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ko-KR" sz="1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SYN</a:t>
            </a:r>
            <a:r>
              <a:rPr lang="en-US" altLang="ko-KR" sz="16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=( </a:t>
            </a:r>
            <a:r>
              <a:rPr lang="en-US" altLang="ko-KR" sz="1600" b="1" dirty="0" smtClean="0">
                <a:solidFill>
                  <a:srgbClr val="0070C0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❻  1</a:t>
            </a:r>
            <a:r>
              <a:rPr lang="en-US" altLang="ko-KR" sz="16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) </a:t>
            </a:r>
            <a:r>
              <a:rPr lang="en-US" altLang="ko-KR" sz="1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SN=373</a:t>
            </a:r>
            <a:endParaRPr lang="ko-KR" altLang="en-US" sz="16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138085" y="1601452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 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 rot="863904">
            <a:off x="1837890" y="4909202"/>
            <a:ext cx="3126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ko-KR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SYN</a:t>
            </a:r>
            <a:r>
              <a:rPr lang="en-US" altLang="ko-KR" sz="1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=(</a:t>
            </a:r>
            <a:r>
              <a:rPr lang="en-US" altLang="ko-KR" sz="1600" b="1" dirty="0" smtClean="0">
                <a:solidFill>
                  <a:srgbClr val="FF0000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❼ 0 </a:t>
            </a:r>
            <a:r>
              <a:rPr lang="en-US" altLang="ko-KR" sz="1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 SN=(</a:t>
            </a:r>
            <a:r>
              <a:rPr lang="en-US" altLang="ko-KR" sz="1600" b="1" dirty="0" smtClean="0">
                <a:solidFill>
                  <a:srgbClr val="FF0000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❽ 768</a:t>
            </a:r>
            <a:r>
              <a:rPr lang="en-US" altLang="ko-KR" sz="1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)</a:t>
            </a:r>
            <a:r>
              <a:rPr lang="en-US" altLang="ko-KR" sz="1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ko-KR" altLang="en-US" sz="1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 rot="712479">
            <a:off x="1549425" y="2506850"/>
            <a:ext cx="32589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altLang="ko-KR" sz="1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ACK</a:t>
            </a:r>
            <a:r>
              <a:rPr lang="en-US" altLang="ko-KR" sz="16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=(</a:t>
            </a:r>
            <a:r>
              <a:rPr lang="en-US" altLang="ko-KR" sz="1600" b="1" dirty="0" smtClean="0">
                <a:solidFill>
                  <a:srgbClr val="0070C0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❷   0</a:t>
            </a:r>
            <a:r>
              <a:rPr lang="en-US" altLang="ko-KR" sz="16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)  </a:t>
            </a:r>
            <a:r>
              <a:rPr lang="en-US" altLang="ko-KR" sz="1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lang="en-US" altLang="ko-KR" sz="16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=(</a:t>
            </a:r>
            <a:r>
              <a:rPr lang="en-US" altLang="ko-KR" sz="1600" b="1" dirty="0" smtClean="0">
                <a:solidFill>
                  <a:srgbClr val="0070C0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❸ 0  </a:t>
            </a:r>
            <a:r>
              <a:rPr lang="en-US" altLang="ko-KR" sz="16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) </a:t>
            </a:r>
            <a:endParaRPr lang="ko-KR" altLang="en-US" sz="16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 rot="20650850">
            <a:off x="1743769" y="3433746"/>
            <a:ext cx="325108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ACK=(</a:t>
            </a:r>
            <a:r>
              <a:rPr lang="en-US" altLang="ko-KR" sz="1600" b="1" dirty="0" smtClean="0">
                <a:solidFill>
                  <a:srgbClr val="FF0000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❹ </a:t>
            </a:r>
            <a:r>
              <a:rPr lang="en-US" altLang="ko-KR" sz="1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   ) AN=(</a:t>
            </a:r>
            <a:r>
              <a:rPr lang="en-US" altLang="ko-KR" sz="1600" b="1" dirty="0" smtClean="0">
                <a:solidFill>
                  <a:srgbClr val="FF0000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❺  768 </a:t>
            </a:r>
            <a:r>
              <a:rPr lang="en-US" altLang="ko-KR" sz="1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)</a:t>
            </a:r>
            <a:endParaRPr lang="ko-KR" altLang="en-US" sz="16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997387" y="2395226"/>
            <a:ext cx="4924746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❶</a:t>
            </a:r>
            <a:r>
              <a:rPr lang="en-US" altLang="ko-KR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+ </a:t>
            </a:r>
            <a:r>
              <a:rPr lang="ko-KR" altLang="en-US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❷</a:t>
            </a:r>
            <a:r>
              <a:rPr lang="en-US" altLang="ko-KR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+</a:t>
            </a:r>
            <a:r>
              <a:rPr lang="ko-KR" altLang="en-US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❸</a:t>
            </a:r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+</a:t>
            </a:r>
            <a:r>
              <a:rPr lang="ko-KR" altLang="en-US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❹</a:t>
            </a:r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+</a:t>
            </a:r>
            <a:r>
              <a:rPr lang="ko-KR" altLang="en-US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❺</a:t>
            </a:r>
            <a:r>
              <a:rPr lang="en-US" altLang="ko-KR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+ </a:t>
            </a:r>
            <a:r>
              <a:rPr lang="ko-KR" altLang="en-US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❻</a:t>
            </a:r>
            <a:r>
              <a:rPr lang="en-US" altLang="ko-KR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+</a:t>
            </a:r>
            <a:r>
              <a:rPr lang="ko-KR" altLang="en-US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❼</a:t>
            </a:r>
            <a:r>
              <a:rPr lang="en-US" altLang="ko-KR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+</a:t>
            </a:r>
            <a:r>
              <a:rPr lang="ko-KR" altLang="en-US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❽</a:t>
            </a:r>
            <a:r>
              <a:rPr lang="en-US" altLang="ko-KR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+</a:t>
            </a:r>
            <a:r>
              <a:rPr lang="ko-KR" altLang="en-US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❾</a:t>
            </a:r>
            <a:r>
              <a:rPr lang="en-US" altLang="ko-KR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+</a:t>
            </a:r>
            <a:r>
              <a:rPr lang="ko-KR" altLang="en-US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❿</a:t>
            </a:r>
            <a:endParaRPr lang="en-US" altLang="ko-KR" dirty="0" smtClean="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= 1 + 0 + 0 +  1 + 768 + 1 + 0 + 768 + 1 + 374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= </a:t>
            </a:r>
            <a:r>
              <a:rPr lang="en-US" altLang="ko-KR" b="1" dirty="0" smtClean="0">
                <a:solidFill>
                  <a:srgbClr val="FF0000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1914</a:t>
            </a:r>
            <a:endParaRPr lang="ko-KR" altLang="en-US" b="1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56446" y="494946"/>
            <a:ext cx="71176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* 3WHS</a:t>
            </a:r>
            <a:r>
              <a:rPr lang="ko-KR" altLang="en-US" sz="240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의 일부분이다</a:t>
            </a:r>
            <a:r>
              <a:rPr lang="en-US" altLang="ko-KR" sz="24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 </a:t>
            </a:r>
            <a:r>
              <a:rPr lang="ko-KR" altLang="en-US" sz="240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괄호부분을 모두 합한 값은</a:t>
            </a:r>
            <a:r>
              <a:rPr lang="en-US" altLang="ko-KR" sz="24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?</a:t>
            </a:r>
            <a:endParaRPr lang="ko-KR" altLang="en-US" sz="240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89849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슬라이드 번호 개체 틀 52"/>
          <p:cNvSpPr>
            <a:spLocks noGrp="1"/>
          </p:cNvSpPr>
          <p:nvPr>
            <p:ph type="sldNum" sz="quarter" idx="12"/>
          </p:nvPr>
        </p:nvSpPr>
        <p:spPr>
          <a:xfrm>
            <a:off x="1683011" y="6292910"/>
            <a:ext cx="2057400" cy="365125"/>
          </a:xfrm>
        </p:spPr>
        <p:txBody>
          <a:bodyPr/>
          <a:lstStyle/>
          <a:p>
            <a:pPr algn="l"/>
            <a:fld id="{7B2209E9-2AE8-42A0-AB53-D13299BB30AF}" type="slidenum">
              <a:rPr lang="ko-KR" altLang="en-US" smtClean="0"/>
              <a:pPr algn="l"/>
              <a:t>3</a:t>
            </a:fld>
            <a:endParaRPr lang="ko-KR" altLang="en-US" dirty="0"/>
          </a:p>
        </p:txBody>
      </p:sp>
      <p:cxnSp>
        <p:nvCxnSpPr>
          <p:cNvPr id="19" name="직선 연결선 18"/>
          <p:cNvCxnSpPr/>
          <p:nvPr/>
        </p:nvCxnSpPr>
        <p:spPr>
          <a:xfrm flipH="1">
            <a:off x="6186936" y="562178"/>
            <a:ext cx="11660" cy="609585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 flipH="1">
            <a:off x="9055568" y="579956"/>
            <a:ext cx="23108" cy="597050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786880" y="104629"/>
            <a:ext cx="823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 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3" name="직선 화살표 연결선 32"/>
          <p:cNvCxnSpPr/>
          <p:nvPr/>
        </p:nvCxnSpPr>
        <p:spPr>
          <a:xfrm flipH="1">
            <a:off x="6224288" y="1681827"/>
            <a:ext cx="2842896" cy="5521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 rot="20985466">
            <a:off x="6752660" y="1657651"/>
            <a:ext cx="173534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SN=374 </a:t>
            </a:r>
            <a:r>
              <a:rPr lang="en-US" altLang="ko-KR" sz="15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AN=2395</a:t>
            </a:r>
            <a:endParaRPr lang="ko-KR" altLang="en-US" sz="15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792659" y="202244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 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9946685" y="2533355"/>
            <a:ext cx="578693" cy="39750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4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1406</a:t>
            </a:r>
            <a:endParaRPr lang="ko-KR" altLang="en-US" sz="150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9150652" y="2530073"/>
            <a:ext cx="618970" cy="39750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4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1406</a:t>
            </a:r>
            <a:endParaRPr lang="ko-KR" altLang="en-US" sz="150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9209968" y="2950984"/>
            <a:ext cx="688009" cy="2723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7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SN=374</a:t>
            </a:r>
            <a:endParaRPr lang="ko-KR" altLang="en-US" sz="117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9" name="직선 화살표 연결선 38"/>
          <p:cNvCxnSpPr/>
          <p:nvPr/>
        </p:nvCxnSpPr>
        <p:spPr>
          <a:xfrm>
            <a:off x="6206708" y="643877"/>
            <a:ext cx="2891191" cy="5460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 rot="612549">
            <a:off x="6517739" y="910207"/>
            <a:ext cx="241211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SYN=0 SN=768 </a:t>
            </a:r>
            <a:r>
              <a:rPr lang="en-US" altLang="ko-KR" sz="15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AN=374 </a:t>
            </a:r>
            <a:r>
              <a:rPr lang="en-US" altLang="ko-KR" sz="15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</a:t>
            </a:r>
            <a:endParaRPr lang="ko-KR" altLang="en-US" sz="15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 rot="612549">
            <a:off x="7146487" y="591266"/>
            <a:ext cx="98866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 get </a:t>
            </a:r>
            <a:endParaRPr lang="ko-KR" alt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4928382" y="489115"/>
            <a:ext cx="1103439" cy="58665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4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 Data  627byte</a:t>
            </a:r>
            <a:endParaRPr lang="ko-KR" altLang="en-US" sz="1504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999312" y="210292"/>
            <a:ext cx="7857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SN=768</a:t>
            </a:r>
            <a:endParaRPr lang="ko-KR" altLang="en-US" sz="14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4" name="직선 화살표 연결선 43"/>
          <p:cNvCxnSpPr/>
          <p:nvPr/>
        </p:nvCxnSpPr>
        <p:spPr>
          <a:xfrm flipH="1">
            <a:off x="6206707" y="2642263"/>
            <a:ext cx="2842896" cy="5521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/>
          <p:nvPr/>
        </p:nvCxnSpPr>
        <p:spPr>
          <a:xfrm>
            <a:off x="6174737" y="4297422"/>
            <a:ext cx="2891191" cy="5460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 rot="20920720">
            <a:off x="6760482" y="2656619"/>
            <a:ext cx="173534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SN=374 </a:t>
            </a:r>
            <a:r>
              <a:rPr lang="en-US" altLang="ko-KR" sz="15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AN=2395</a:t>
            </a:r>
            <a:endParaRPr lang="ko-KR" altLang="en-US" sz="15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9896227" y="2922065"/>
            <a:ext cx="763351" cy="2723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7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SN=1780</a:t>
            </a:r>
            <a:endParaRPr lang="ko-KR" altLang="en-US" sz="117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8" name="직선 화살표 연결선 47"/>
          <p:cNvCxnSpPr/>
          <p:nvPr/>
        </p:nvCxnSpPr>
        <p:spPr>
          <a:xfrm flipH="1">
            <a:off x="6206707" y="3358199"/>
            <a:ext cx="2842896" cy="5521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 rot="20920720">
            <a:off x="6850405" y="3273194"/>
            <a:ext cx="183152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SN=1780   AN=2395</a:t>
            </a:r>
            <a:endParaRPr lang="ko-KR" altLang="en-US" sz="15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 rot="612549">
            <a:off x="6291672" y="4369940"/>
            <a:ext cx="398916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SN </a:t>
            </a:r>
            <a:r>
              <a:rPr lang="en-US" altLang="ko-KR" sz="15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=( </a:t>
            </a:r>
            <a:r>
              <a:rPr lang="en-US" altLang="ko-KR" sz="1500" b="1" dirty="0" smtClean="0">
                <a:solidFill>
                  <a:srgbClr val="FF0000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❶</a:t>
            </a:r>
            <a:r>
              <a:rPr lang="en-US" altLang="ko-KR" sz="15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)    AN=(</a:t>
            </a:r>
            <a:r>
              <a:rPr lang="en-US" altLang="ko-KR" sz="1500" b="1" dirty="0" smtClean="0">
                <a:solidFill>
                  <a:srgbClr val="FF0000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❷   </a:t>
            </a:r>
            <a:r>
              <a:rPr lang="en-US" altLang="ko-KR" sz="15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)                          </a:t>
            </a:r>
            <a:endParaRPr lang="ko-KR" altLang="en-US" sz="15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9961283" y="5059640"/>
            <a:ext cx="500530" cy="39750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4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102</a:t>
            </a:r>
            <a:endParaRPr lang="ko-KR" altLang="en-US" sz="150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9114792" y="5056263"/>
            <a:ext cx="657348" cy="39750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4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1406</a:t>
            </a:r>
            <a:endParaRPr lang="ko-KR" altLang="en-US" sz="150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9145034" y="5477174"/>
            <a:ext cx="763351" cy="2723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7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SN=3186</a:t>
            </a:r>
            <a:endParaRPr lang="ko-KR" altLang="en-US" sz="117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9904650" y="5453459"/>
            <a:ext cx="763351" cy="2723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7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SN=4592</a:t>
            </a:r>
            <a:endParaRPr lang="ko-KR" altLang="en-US" sz="117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6" name="직선 화살표 연결선 55"/>
          <p:cNvCxnSpPr/>
          <p:nvPr/>
        </p:nvCxnSpPr>
        <p:spPr>
          <a:xfrm flipH="1">
            <a:off x="6206706" y="5161929"/>
            <a:ext cx="2842896" cy="5521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 rot="20920720">
            <a:off x="6808033" y="5154813"/>
            <a:ext cx="183152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SN=3186   </a:t>
            </a:r>
            <a:r>
              <a:rPr lang="en-US" altLang="ko-KR" sz="15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AN=2395</a:t>
            </a:r>
            <a:endParaRPr lang="ko-KR" altLang="en-US" sz="15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 rot="20920720">
            <a:off x="6874449" y="5850752"/>
            <a:ext cx="178343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SN=4592  </a:t>
            </a:r>
            <a:r>
              <a:rPr lang="en-US" altLang="ko-KR" sz="15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AN=2395</a:t>
            </a:r>
            <a:endParaRPr lang="ko-KR" altLang="en-US" sz="15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9" name="직선 화살표 연결선 58"/>
          <p:cNvCxnSpPr/>
          <p:nvPr/>
        </p:nvCxnSpPr>
        <p:spPr>
          <a:xfrm flipH="1">
            <a:off x="6206706" y="5926307"/>
            <a:ext cx="2842896" cy="5521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496756" y="889391"/>
            <a:ext cx="25202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*</a:t>
            </a:r>
            <a:r>
              <a:rPr lang="ko-KR" altLang="en-US" sz="240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빈 칸을 채워라</a:t>
            </a:r>
            <a:r>
              <a:rPr lang="en-US" altLang="ko-KR" sz="2400" dirty="0" smtClean="0"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. </a:t>
            </a:r>
            <a:endParaRPr lang="ko-KR" altLang="en-US" sz="2400">
              <a:latin typeface="함초롬바탕" panose="02030504000101010101" pitchFamily="18" charset="-127"/>
              <a:ea typeface="함초롬바탕" panose="02030504000101010101" pitchFamily="18" charset="-127"/>
              <a:cs typeface="함초롬바탕" panose="02030504000101010101" pitchFamily="18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232374" y="2873590"/>
            <a:ext cx="1744388" cy="13388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b="1" dirty="0" smtClean="0">
                <a:solidFill>
                  <a:srgbClr val="FF0000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❶ SN = 2395</a:t>
            </a:r>
          </a:p>
          <a:p>
            <a:pPr>
              <a:lnSpc>
                <a:spcPct val="150000"/>
              </a:lnSpc>
            </a:pPr>
            <a:r>
              <a:rPr lang="en-US" altLang="ko-KR" b="1" dirty="0" smtClean="0">
                <a:solidFill>
                  <a:srgbClr val="FF0000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❷ AN  = 3186</a:t>
            </a: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FF0000"/>
                </a:solidFill>
                <a:latin typeface="함초롬바탕" panose="02030504000101010101" pitchFamily="18" charset="-127"/>
                <a:ea typeface="함초롬바탕" panose="02030504000101010101" pitchFamily="18" charset="-127"/>
                <a:cs typeface="함초롬바탕" panose="02030504000101010101" pitchFamily="18" charset="-127"/>
              </a:rPr>
              <a:t> </a:t>
            </a:r>
            <a:r>
              <a:rPr lang="en-US" altLang="ko-KR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3908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</TotalTime>
  <Words>335</Words>
  <Application>Microsoft Office PowerPoint</Application>
  <PresentationFormat>와이드스크린</PresentationFormat>
  <Paragraphs>89</Paragraphs>
  <Slides>3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맑은 고딕</vt:lpstr>
      <vt:lpstr>함초롬바탕</vt:lpstr>
      <vt:lpstr>Arial</vt:lpstr>
      <vt:lpstr>Times New Roman</vt:lpstr>
      <vt:lpstr>Office 테마</vt:lpstr>
      <vt:lpstr>정리 과제 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정리 과제</dc:title>
  <dc:creator>Kwon Sora</dc:creator>
  <cp:lastModifiedBy>Microsoft 계정</cp:lastModifiedBy>
  <cp:revision>15</cp:revision>
  <cp:lastPrinted>2023-04-07T07:35:19Z</cp:lastPrinted>
  <dcterms:created xsi:type="dcterms:W3CDTF">2023-04-05T04:09:22Z</dcterms:created>
  <dcterms:modified xsi:type="dcterms:W3CDTF">2023-04-07T07:59:28Z</dcterms:modified>
</cp:coreProperties>
</file>