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605" r:id="rId2"/>
    <p:sldId id="606" r:id="rId3"/>
    <p:sldId id="608" r:id="rId4"/>
    <p:sldId id="814" r:id="rId5"/>
    <p:sldId id="819" r:id="rId6"/>
    <p:sldId id="817" r:id="rId7"/>
    <p:sldId id="818" r:id="rId8"/>
    <p:sldId id="609" r:id="rId9"/>
    <p:sldId id="82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6" r:id="rId24"/>
    <p:sldId id="657" r:id="rId25"/>
    <p:sldId id="658" r:id="rId26"/>
    <p:sldId id="659" r:id="rId27"/>
    <p:sldId id="660" r:id="rId28"/>
    <p:sldId id="661" r:id="rId29"/>
    <p:sldId id="662" r:id="rId30"/>
    <p:sldId id="874" r:id="rId31"/>
    <p:sldId id="663" r:id="rId32"/>
    <p:sldId id="838" r:id="rId33"/>
    <p:sldId id="840" r:id="rId34"/>
    <p:sldId id="841" r:id="rId35"/>
    <p:sldId id="842" r:id="rId36"/>
    <p:sldId id="843" r:id="rId37"/>
    <p:sldId id="844" r:id="rId38"/>
    <p:sldId id="845" r:id="rId39"/>
    <p:sldId id="846" r:id="rId40"/>
    <p:sldId id="848" r:id="rId41"/>
    <p:sldId id="849" r:id="rId42"/>
    <p:sldId id="850" r:id="rId43"/>
    <p:sldId id="851" r:id="rId44"/>
    <p:sldId id="852" r:id="rId45"/>
    <p:sldId id="853" r:id="rId46"/>
    <p:sldId id="854" r:id="rId47"/>
    <p:sldId id="855" r:id="rId48"/>
    <p:sldId id="856" r:id="rId49"/>
    <p:sldId id="857" r:id="rId50"/>
    <p:sldId id="858" r:id="rId51"/>
  </p:sldIdLst>
  <p:sldSz cx="9144000" cy="6858000" type="screen4x3"/>
  <p:notesSz cx="6815138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3" autoAdjust="0"/>
    <p:restoredTop sz="95261" autoAdjust="0"/>
  </p:normalViewPr>
  <p:slideViewPr>
    <p:cSldViewPr snapToGrid="0">
      <p:cViewPr varScale="1">
        <p:scale>
          <a:sx n="80" d="100"/>
          <a:sy n="80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3226" cy="499012"/>
          </a:xfrm>
          <a:prstGeom prst="rect">
            <a:avLst/>
          </a:prstGeom>
        </p:spPr>
        <p:txBody>
          <a:bodyPr vert="horz" lIns="95767" tIns="47884" rIns="95767" bIns="478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12"/>
          </a:xfrm>
          <a:prstGeom prst="rect">
            <a:avLst/>
          </a:prstGeom>
        </p:spPr>
        <p:txBody>
          <a:bodyPr vert="horz" lIns="95767" tIns="47884" rIns="95767" bIns="47884" rtlCol="0"/>
          <a:lstStyle>
            <a:lvl1pPr algn="r">
              <a:defRPr sz="1300"/>
            </a:lvl1pPr>
          </a:lstStyle>
          <a:p>
            <a:fld id="{1242EE80-E036-4654-A8C6-74837C628F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9988" y="1243013"/>
            <a:ext cx="447516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67" tIns="47884" rIns="95767" bIns="478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514" y="4786362"/>
            <a:ext cx="5452110" cy="3916115"/>
          </a:xfrm>
          <a:prstGeom prst="rect">
            <a:avLst/>
          </a:prstGeom>
        </p:spPr>
        <p:txBody>
          <a:bodyPr vert="horz" lIns="95767" tIns="47884" rIns="95767" bIns="4788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9"/>
            <a:ext cx="2953226" cy="499011"/>
          </a:xfrm>
          <a:prstGeom prst="rect">
            <a:avLst/>
          </a:prstGeom>
        </p:spPr>
        <p:txBody>
          <a:bodyPr vert="horz" lIns="95767" tIns="47884" rIns="95767" bIns="478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60335" y="9446679"/>
            <a:ext cx="2953226" cy="499011"/>
          </a:xfrm>
          <a:prstGeom prst="rect">
            <a:avLst/>
          </a:prstGeom>
        </p:spPr>
        <p:txBody>
          <a:bodyPr vert="horz" lIns="95767" tIns="47884" rIns="95767" bIns="47884" rtlCol="0" anchor="b"/>
          <a:lstStyle>
            <a:lvl1pPr algn="r">
              <a:defRPr sz="1300"/>
            </a:lvl1pPr>
          </a:lstStyle>
          <a:p>
            <a:fld id="{3617FA32-8E71-4C42-A021-747340E3E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6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00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2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76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2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70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12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66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70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4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358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311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16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269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92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6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593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65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36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9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E5A-C3B3-41C9-838C-7AF4440A0DC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6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6674-16F9-463B-8694-52D4B8C6FC09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9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3BDE-2676-496A-9439-FB147A818259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4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6F14-DCE2-47ED-BA38-B0ED66C838BF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55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6BB-1358-414E-80FF-AD26C38D3FC0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03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0E4-E9AA-4D6B-BF5B-69AAD2C13CBF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A162-A4C3-4DC5-9481-088630FAB339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3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58A5-D53E-475B-B398-C10471988246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3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F8C1-48B6-4F8C-9C58-E3F640D304F4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A03-6823-4F71-9524-8A2324F1CDF2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6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583-18B5-47EE-AAF8-A14768379611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5E3D-A8DC-4C83-8EF4-EE531148B46B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0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1339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531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A75C-C46E-4899-85C1-13A6D85E3060}" type="datetime1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2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함초롬바탕" panose="02030504000101010101" pitchFamily="18" charset="-127"/>
          <a:ea typeface="함초롬바탕" panose="02030504000101010101" pitchFamily="18" charset="-127"/>
          <a:cs typeface="함초롬바탕" panose="02030504000101010101" pitchFamily="18" charset="-127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" panose="02030504000101010101" pitchFamily="18" charset="-127"/>
          <a:ea typeface="함초롬바탕" panose="02030504000101010101" pitchFamily="18" charset="-127"/>
          <a:cs typeface="함초롬바탕" panose="02030504000101010101" pitchFamily="18" charset="-127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" panose="02030504000101010101" pitchFamily="18" charset="-127"/>
          <a:ea typeface="함초롬바탕" panose="02030504000101010101" pitchFamily="18" charset="-127"/>
          <a:cs typeface="함초롬바탕" panose="02030504000101010101" pitchFamily="18" charset="-127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" panose="02030504000101010101" pitchFamily="18" charset="-127"/>
          <a:ea typeface="함초롬바탕" panose="02030504000101010101" pitchFamily="18" charset="-127"/>
          <a:cs typeface="함초롬바탕" panose="02030504000101010101" pitchFamily="18" charset="-127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" panose="02030504000101010101" pitchFamily="18" charset="-127"/>
          <a:ea typeface="함초롬바탕" panose="02030504000101010101" pitchFamily="18" charset="-127"/>
          <a:cs typeface="함초롬바탕" panose="02030504000101010101" pitchFamily="18" charset="-127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함초롬바탕" panose="02030504000101010101" pitchFamily="18" charset="-127"/>
          <a:ea typeface="함초롬바탕" panose="02030504000101010101" pitchFamily="18" charset="-127"/>
          <a:cs typeface="함초롬바탕" panose="02030504000101010101" pitchFamily="18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588" y="1970041"/>
            <a:ext cx="6511738" cy="206057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Docker Compose 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77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1130" y="27433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6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docker-compose.yml</a:t>
            </a:r>
            <a:r>
              <a:rPr lang="ko-KR" altLang="en-US" sz="33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구성 관리   </a:t>
            </a:r>
            <a:endParaRPr lang="ko-KR" altLang="en-US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41130" y="1734933"/>
            <a:ext cx="726173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Base Image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지정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내에서 동작하는 명령어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지정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간 링크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연계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간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통신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 관리 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환경변수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지정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정보 설정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38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4850" y="285717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함초롬바탕" panose="02030504000101010101" pitchFamily="18" charset="-127"/>
              </a:rPr>
              <a:t>❶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Base Image </a:t>
            </a:r>
            <a:r>
              <a:rPr lang="ko-KR" altLang="en-US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지정</a:t>
            </a:r>
            <a:endParaRPr lang="ko-KR" altLang="en-US" sz="2800" dirty="0">
              <a:ea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66775" y="1233224"/>
            <a:ext cx="7972425" cy="1739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 container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의 기반이 되는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Base Image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지정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Image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에는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Image 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명 또는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Image ID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 들어감 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Image tag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 지정되지 않을 경우에는 최신 버전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(latest)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이 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다운로드 됨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ea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346148" y="3274044"/>
            <a:ext cx="6604104" cy="2780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webserver 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</a:t>
            </a: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image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ubuntu</a:t>
            </a:r>
            <a:endParaRPr lang="en-US" altLang="ko-KR" sz="24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         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또는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webserver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image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ewshin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/dockersmaple:1.0 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38867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함초롬바탕" panose="02030504000101010101" pitchFamily="18" charset="-127"/>
              </a:rPr>
              <a:t>❷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내에서 동작하는 명령어 지정</a:t>
            </a:r>
            <a:endParaRPr lang="ko-KR" altLang="en-US" sz="2800" dirty="0">
              <a:ea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528456"/>
            <a:ext cx="8515350" cy="5701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컨테이너에서 동작하는 명령어 지정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194997" y="2478253"/>
            <a:ext cx="6604104" cy="5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예제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] 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command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/bin/bash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1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3817" y="301551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함초롬바탕" panose="02030504000101010101" pitchFamily="18" charset="-127"/>
              </a:rPr>
              <a:t>❸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간 링크 연계 </a:t>
            </a:r>
            <a:endParaRPr lang="ko-KR" altLang="en-US" sz="2800" dirty="0">
              <a:ea typeface="함초롬바탕" panose="02030504000101010101" pitchFamily="18" charset="-127"/>
            </a:endParaRPr>
          </a:p>
        </p:txBody>
      </p:sp>
      <p:sp>
        <p:nvSpPr>
          <p:cNvPr id="5" name="내용 개체 틀 3"/>
          <p:cNvSpPr>
            <a:spLocks noGrp="1"/>
          </p:cNvSpPr>
          <p:nvPr>
            <p:ph idx="1"/>
          </p:nvPr>
        </p:nvSpPr>
        <p:spPr>
          <a:xfrm>
            <a:off x="628650" y="1335764"/>
            <a:ext cx="8515350" cy="6962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다른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컨테이너와 연계 시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link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에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연결한 컨테이너명을 설정 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20047" y="2193440"/>
            <a:ext cx="6604104" cy="13557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links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dbserver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dbserver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mysql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628650" y="3920815"/>
            <a:ext cx="8515350" cy="69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위와 같이 설정하면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/hosts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파일에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alias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명이 붙은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entry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 추가됨 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120047" y="4778491"/>
            <a:ext cx="6604104" cy="14424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/hosts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172.16.1.2 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dbserver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172.16.1.3 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mysql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17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03956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함초롬바탕" panose="02030504000101010101" pitchFamily="18" charset="-127"/>
              </a:rPr>
              <a:t>❹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간 통신 </a:t>
            </a:r>
            <a:endParaRPr lang="ko-KR" altLang="en-US" sz="2800" dirty="0">
              <a:ea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251463"/>
            <a:ext cx="811061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ports</a:t>
            </a:r>
            <a:r>
              <a:rPr lang="en-US" altLang="ko-KR" sz="19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‘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호스트머신포트번호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컨테이너포트번호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’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또는 컨테이너포트번호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포트 번호로만 지정할 경우에는 </a:t>
            </a: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호스트머신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포트번호가 </a:t>
            </a: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랜던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값으로 설정 </a:t>
            </a:r>
            <a:endParaRPr lang="en-US" altLang="ko-KR" sz="19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YAML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은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XX:YY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형식의 시간을 인식하므로 포트번호를 설정 시 따옴표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(“ ”)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안에서 문자열을 입력해야 함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377898" y="4034070"/>
            <a:ext cx="7245402" cy="2303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ports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“3000”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- “8000:8000”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“49001:22”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“127.0.0.1:8001:8001”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5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19125" y="841888"/>
            <a:ext cx="811061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포트 번호를 호스트 </a:t>
            </a: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머신에는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공개하지 않고 링크로 연계된 컨테이너만 공개할 때는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expose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사용 </a:t>
            </a:r>
            <a:endParaRPr lang="en-US" altLang="ko-KR" sz="19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데이타베이스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서버와 같이 호스트 </a:t>
            </a: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머신에서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직접 </a:t>
            </a: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액섹스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하지 않고 웹 애플리케이션 서버를 통해 액세스 시 사용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260423" y="3017557"/>
            <a:ext cx="7245402" cy="1369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expose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“3000”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- “8000”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873958" y="4779988"/>
            <a:ext cx="7855783" cy="69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내부에만 공개되는 포트 지정 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38867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함초롬바탕" panose="02030504000101010101" pitchFamily="18" charset="-127"/>
              </a:rPr>
              <a:t>❺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 관리 </a:t>
            </a:r>
            <a:endParaRPr lang="ko-KR" altLang="en-US" sz="2800" dirty="0">
              <a:ea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483485"/>
            <a:ext cx="8515350" cy="1154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볼륨을 </a:t>
            </a: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마운트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시 사용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호스트에서 </a:t>
            </a: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마운트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경로 지정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‘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호스트 디렉터리경로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디렉터리경로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’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165017" y="2638268"/>
            <a:ext cx="7245402" cy="1369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volumes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var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/lib/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mysql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- cache/:/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tmp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/cache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65017" y="4007988"/>
            <a:ext cx="7855783" cy="69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/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var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/lib/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mysql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을 마운트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1165017" y="4692848"/>
            <a:ext cx="7245402" cy="9434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volumes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~/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configs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configs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/: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165017" y="5624871"/>
            <a:ext cx="7855783" cy="69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볼륨을 읽기전용으로 마운트하고자 할때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붙임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쓰기금지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9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38867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함초롬바탕" panose="02030504000101010101" pitchFamily="18" charset="-127"/>
              </a:rPr>
              <a:t>❺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 관리 </a:t>
            </a:r>
            <a:endParaRPr lang="ko-KR" altLang="en-US" sz="2800" dirty="0">
              <a:ea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483485"/>
            <a:ext cx="8515350" cy="1154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다른 컨테이너에서 모든 볼륨을 </a:t>
            </a:r>
            <a:r>
              <a:rPr lang="ko-KR" altLang="en-US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마운트</a:t>
            </a: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시 사용</a:t>
            </a:r>
            <a:endParaRPr lang="en-US" altLang="ko-KR" sz="19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165017" y="2306966"/>
            <a:ext cx="7245402" cy="945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volumes_from</a:t>
            </a:r>
            <a:r>
              <a:rPr lang="en-US" altLang="ko-KR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log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165017" y="3380056"/>
            <a:ext cx="7855783" cy="69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Log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컨테이너에 마운트 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3917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함초롬바탕" panose="02030504000101010101" pitchFamily="18" charset="-127"/>
              </a:rPr>
              <a:t>❻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환경변수 지정 </a:t>
            </a:r>
            <a:endParaRPr lang="ko-KR" altLang="en-US" sz="2800" dirty="0">
              <a:ea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53306" y="1386374"/>
            <a:ext cx="7196215" cy="11847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내의 환경 변수는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environment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지정 </a:t>
            </a:r>
            <a:endParaRPr lang="en-US" altLang="ko-KR" sz="19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YAML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배열 형식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또는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hash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형식 중 하나를 사용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269948" y="2646088"/>
            <a:ext cx="7245402" cy="3470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배열 형식 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environment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HOGE=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fuge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- FOO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#Hash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형식 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environment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HOGE: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fuge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FOO:  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0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38867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ea typeface="함초롬바탕" panose="02030504000101010101" pitchFamily="18" charset="-127"/>
              </a:rPr>
              <a:t>❼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28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정보 설정 </a:t>
            </a:r>
            <a:endParaRPr lang="ko-KR" altLang="en-US" sz="2800" dirty="0">
              <a:ea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56338" y="1558436"/>
            <a:ext cx="7031324" cy="5701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생성된 컨테이너에 이름을 붙일 때 사용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269948" y="2300665"/>
            <a:ext cx="7245402" cy="471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container_name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web-container    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376987" y="2944593"/>
            <a:ext cx="7031324" cy="570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컨테이너에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web-container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라는 이름을 붙임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63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594644" y="646406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Component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80" y="1983520"/>
            <a:ext cx="7163028" cy="36725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38373" y="1918536"/>
            <a:ext cx="2380129" cy="1829267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90337" y="6215284"/>
            <a:ext cx="2057400" cy="365125"/>
          </a:xfrm>
        </p:spPr>
        <p:txBody>
          <a:bodyPr/>
          <a:lstStyle/>
          <a:p>
            <a:fld id="{B875370D-D656-4B8C-950A-32D83D3DB6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7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286008"/>
            <a:ext cx="7886700" cy="879115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3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Compose </a:t>
            </a:r>
            <a:r>
              <a:rPr lang="ko-KR" altLang="en-US" sz="3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명령어 </a:t>
            </a:r>
            <a:endParaRPr lang="ko-KR" altLang="en-US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46903" y="1364845"/>
          <a:ext cx="6125497" cy="520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180"/>
                <a:gridCol w="4915317"/>
              </a:tblGrid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명령어 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생성 및 구동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생성할 컨테이너 개수 시정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목록 확인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logs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로그 출력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실행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구동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중지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</a:t>
                      </a:r>
                      <a:r>
                        <a:rPr lang="ko-KR" altLang="en-US" sz="17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재기동</a:t>
                      </a: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실행중인 컨테이너 강제 종료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삭제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68365"/>
            <a:ext cx="7886700" cy="814745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3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Compose </a:t>
            </a:r>
            <a:r>
              <a:rPr lang="ko-KR" altLang="en-US" sz="3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명령어 </a:t>
            </a:r>
            <a:endParaRPr lang="ko-KR" altLang="en-US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2925" y="1530656"/>
            <a:ext cx="8058150" cy="44866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명령어는 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docker-compose.yml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저장한 디렉터리에서 실행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현재 디렉터리가 아닌 다른 디렉터리에서 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docker-compose.yml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실행해야 하는 경우에는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옵션으로 파일 경로를 지정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21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ex)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–f ./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DFile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docker-compose.yml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up </a:t>
            </a:r>
          </a:p>
          <a:p>
            <a:pPr>
              <a:lnSpc>
                <a:spcPct val="200000"/>
              </a:lnSpc>
            </a:pP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명령어 뒤에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 </a:t>
            </a:r>
            <a:r>
              <a:rPr lang="ko-KR" altLang="en-US" sz="18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명을 지정하면 해당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</a:t>
            </a:r>
            <a:r>
              <a:rPr lang="ko-KR" altLang="en-US" sz="18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만 조작 할 수 있음 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</a:t>
            </a:r>
            <a:r>
              <a:rPr lang="en-US" altLang="ko-KR" sz="21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ex</a:t>
            </a:r>
            <a:r>
              <a:rPr lang="en-US" altLang="ko-KR" sz="2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stop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apacheserver</a:t>
            </a:r>
            <a:endParaRPr lang="ko-KR" altLang="en-US" sz="2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66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166" y="379874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여러 개의 </a:t>
            </a:r>
            <a:r>
              <a:rPr lang="en-US" altLang="ko-KR" sz="3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한 번에 생성</a:t>
            </a:r>
            <a:r>
              <a:rPr lang="en-US" altLang="ko-KR" sz="3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구동</a:t>
            </a:r>
            <a:endParaRPr lang="ko-KR" altLang="en-US" sz="3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8869" y="1587450"/>
            <a:ext cx="6804537" cy="742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up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][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서비스명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14167" y="2448233"/>
          <a:ext cx="6096000" cy="272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9252"/>
                <a:gridCol w="4586748"/>
              </a:tblGrid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옵션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  <a:endParaRPr lang="ko-KR" alt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실행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--no-deps</a:t>
                      </a:r>
                      <a:endParaRPr lang="ko-KR" alt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링크된 서비스를 구동하지 않음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--no-build</a:t>
                      </a:r>
                      <a:endParaRPr lang="ko-KR" alt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이미지를 </a:t>
                      </a:r>
                      <a:r>
                        <a:rPr lang="ko-KR" altLang="en-US" sz="17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빌드하지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않음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</a:t>
                      </a:r>
                      <a:endParaRPr lang="ko-KR" alt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타임아웃 시간 지정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en-US" altLang="ko-KR" dirty="0" smtClean="0"/>
                        <a:t> 10</a:t>
                      </a:r>
                      <a:r>
                        <a:rPr lang="ko-KR" altLang="en-US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내용 개체 틀 3"/>
          <p:cNvSpPr txBox="1">
            <a:spLocks/>
          </p:cNvSpPr>
          <p:nvPr/>
        </p:nvSpPr>
        <p:spPr>
          <a:xfrm>
            <a:off x="1122464" y="5493570"/>
            <a:ext cx="7245402" cy="471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up -d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514167" y="5997239"/>
            <a:ext cx="7031324" cy="570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여러 컨테이너를 백그라운드에서 구동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4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286008"/>
            <a:ext cx="7886700" cy="879115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3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Compose </a:t>
            </a:r>
            <a:r>
              <a:rPr lang="ko-KR" altLang="en-US" sz="3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명령어 </a:t>
            </a:r>
            <a:endParaRPr lang="ko-KR" altLang="en-US" sz="33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46903" y="1364845"/>
          <a:ext cx="6125497" cy="5203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180"/>
                <a:gridCol w="4915317"/>
              </a:tblGrid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명령어 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생성 및 구동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scale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생성할 컨테이너 개수 시정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목록 확인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logs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로그 출력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실행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구동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중지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</a:t>
                      </a:r>
                      <a:r>
                        <a:rPr lang="ko-KR" altLang="en-US" sz="17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재기동</a:t>
                      </a:r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실행중인 컨테이너 강제 종료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473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컨테이너 삭제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37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1166" y="379874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여러 개의 </a:t>
            </a:r>
            <a:r>
              <a:rPr lang="en-US" altLang="ko-KR" sz="3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container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한 번에 생성</a:t>
            </a:r>
            <a:r>
              <a:rPr lang="en-US" altLang="ko-KR" sz="3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구동</a:t>
            </a:r>
            <a:endParaRPr lang="ko-KR" altLang="en-US" sz="3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8869" y="1587450"/>
            <a:ext cx="6804537" cy="742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up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][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서비스명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14167" y="2448233"/>
          <a:ext cx="6096000" cy="2728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9252"/>
                <a:gridCol w="4586748"/>
              </a:tblGrid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옵션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-d</a:t>
                      </a:r>
                      <a:endParaRPr lang="ko-KR" alt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실행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--no-deps</a:t>
                      </a:r>
                      <a:endParaRPr lang="ko-KR" alt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링크된 서비스를 구동하지 않음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--no-build</a:t>
                      </a:r>
                      <a:endParaRPr lang="ko-KR" alt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이미지를 </a:t>
                      </a:r>
                      <a:r>
                        <a:rPr lang="ko-KR" altLang="en-US" sz="170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빌드하지</a:t>
                      </a:r>
                      <a:r>
                        <a:rPr lang="en-US" altLang="ko-KR" sz="17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않음 </a:t>
                      </a:r>
                      <a:endParaRPr lang="ko-KR" altLang="en-US" sz="17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</a:tr>
              <a:tr h="545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-t</a:t>
                      </a:r>
                      <a:endParaRPr lang="ko-KR" altLang="en-US" sz="1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sz="170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타임아웃 시간 지정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en-US" altLang="ko-KR" dirty="0" smtClean="0"/>
                        <a:t> 10</a:t>
                      </a:r>
                      <a:r>
                        <a:rPr lang="ko-KR" altLang="en-US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내용 개체 틀 3"/>
          <p:cNvSpPr txBox="1">
            <a:spLocks/>
          </p:cNvSpPr>
          <p:nvPr/>
        </p:nvSpPr>
        <p:spPr>
          <a:xfrm>
            <a:off x="1122464" y="5493570"/>
            <a:ext cx="7245402" cy="471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up -d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514167" y="5997239"/>
            <a:ext cx="7031324" cy="570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여러 컨테이너를 백그라운드에서 구동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16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11" y="527358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생성할 컨테이너 개수 지정 </a:t>
            </a:r>
            <a:endParaRPr lang="ko-KR" altLang="en-US" sz="3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8869" y="1587450"/>
            <a:ext cx="6804537" cy="742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scale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서비스명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개수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989084" y="2630449"/>
            <a:ext cx="7245402" cy="471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scale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serverA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=10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serverB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=20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380787" y="3402518"/>
            <a:ext cx="7031324" cy="142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docker-compose.yml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serverA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serverB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 정의되어 있고 </a:t>
            </a:r>
            <a:endParaRPr lang="en-US" altLang="ko-KR" sz="19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serverA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컨테이너를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10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개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serverB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컨테이너를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개 구동과 실행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11" y="527358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여러 컨테이너 목록 확인 </a:t>
            </a:r>
            <a:endParaRPr lang="ko-KR" altLang="en-US" sz="3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8869" y="1587450"/>
            <a:ext cx="6804537" cy="742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ps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][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서비스명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1183955" y="2442832"/>
            <a:ext cx="7423027" cy="959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ps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docker-ompose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ps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–q         //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 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만 출력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398034" y="3661294"/>
            <a:ext cx="7031324" cy="56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구동 중인 컨테이너명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실행중인 커맨트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상태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포트를 확인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1290995" y="4729071"/>
            <a:ext cx="7245402" cy="471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logs</a:t>
            </a:r>
            <a:r>
              <a:rPr lang="ko-KR" altLang="en-US" sz="2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682698" y="5501140"/>
            <a:ext cx="7031324" cy="569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로그 확인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11" y="527358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컨테이너에서 명령어 실행</a:t>
            </a:r>
            <a:endParaRPr lang="ko-KR" altLang="en-US" sz="3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8869" y="1587450"/>
            <a:ext cx="6804537" cy="742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run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명령어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989084" y="2630449"/>
            <a:ext cx="7245402" cy="471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run server /bin/bash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380787" y="3402518"/>
            <a:ext cx="7031324" cy="142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구동한 컨테이너에서 새로운 명령어를 실행 시 사용 </a:t>
            </a:r>
            <a:endParaRPr lang="en-US" altLang="ko-KR" sz="19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구동한 </a:t>
            </a:r>
            <a:r>
              <a:rPr lang="en-US" altLang="ko-KR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serverA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컨테이너의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/bin/bash 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실행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21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401" y="469882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ko-KR" altLang="en-US" sz="3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구동</a:t>
            </a:r>
            <a:r>
              <a:rPr lang="en-US" altLang="ko-KR" sz="3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중지</a:t>
            </a:r>
            <a:r>
              <a:rPr lang="en-US" altLang="ko-KR" sz="3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재기동 </a:t>
            </a:r>
            <a:endParaRPr lang="ko-KR" altLang="en-US" sz="3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8869" y="1466186"/>
            <a:ext cx="6804537" cy="742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start/stop/restart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989084" y="2306576"/>
            <a:ext cx="7245402" cy="1341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start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stop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#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restart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내용 개체 틀 3"/>
          <p:cNvSpPr txBox="1">
            <a:spLocks/>
          </p:cNvSpPr>
          <p:nvPr/>
        </p:nvSpPr>
        <p:spPr>
          <a:xfrm>
            <a:off x="1203162" y="3797480"/>
            <a:ext cx="7031324" cy="53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여러 컨테이너를 한번에 구동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중지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재기동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989084" y="4337375"/>
            <a:ext cx="7245402" cy="13419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start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serverA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stop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serverA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restart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serverA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203162" y="5949266"/>
            <a:ext cx="7031324" cy="53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특정 컨테이너 </a:t>
            </a:r>
            <a:r>
              <a:rPr lang="en-US" altLang="ko-KR" sz="19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serverA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구동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중지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en-US" sz="19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재기동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411" y="527358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3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ko-KR" altLang="en-US" sz="3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</a:t>
            </a:r>
            <a:r>
              <a:rPr lang="ko-KR" altLang="en-US" sz="30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삭제 </a:t>
            </a:r>
            <a:endParaRPr lang="ko-KR" altLang="en-US" sz="3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908869" y="1474865"/>
            <a:ext cx="6804537" cy="7427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rm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내용 개체 틀 3"/>
          <p:cNvSpPr txBox="1">
            <a:spLocks/>
          </p:cNvSpPr>
          <p:nvPr/>
        </p:nvSpPr>
        <p:spPr>
          <a:xfrm>
            <a:off x="908869" y="2553295"/>
            <a:ext cx="7245402" cy="414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#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-compose </a:t>
            </a: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rm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" name="내용 개체 틀 3"/>
          <p:cNvSpPr txBox="1">
            <a:spLocks/>
          </p:cNvSpPr>
          <p:nvPr/>
        </p:nvSpPr>
        <p:spPr>
          <a:xfrm>
            <a:off x="1122947" y="3291437"/>
            <a:ext cx="7031324" cy="53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컨테이너 한번에 삭제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3838" y="1195131"/>
            <a:ext cx="854560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하나의 시스템을 구성하기 위하여 여러 서버가 서로 연계되어 있는 경우가 대부분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컨테이너 별로 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각각을 구성하여 구동하고 정지하면 운영하기가 복잡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컨테이너를 일괄로 처리할 수 있는 툴이 필요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21" y="3837506"/>
            <a:ext cx="1600199" cy="138233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57226" y="369762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 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필요성 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84385" y="4548155"/>
            <a:ext cx="862646" cy="844242"/>
          </a:xfrm>
          <a:prstGeom prst="roundRect">
            <a:avLst>
              <a:gd name="adj" fmla="val 45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66348" y="3379297"/>
            <a:ext cx="862646" cy="844242"/>
          </a:xfrm>
          <a:prstGeom prst="roundRect">
            <a:avLst>
              <a:gd name="adj" fmla="val 45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824409" y="2891550"/>
            <a:ext cx="862646" cy="844242"/>
          </a:xfrm>
          <a:prstGeom prst="roundRect">
            <a:avLst>
              <a:gd name="adj" fmla="val 45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961763" y="5738219"/>
            <a:ext cx="862646" cy="844242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2824409" y="5239321"/>
            <a:ext cx="963024" cy="722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3"/>
          </p:cNvCxnSpPr>
          <p:nvPr/>
        </p:nvCxnSpPr>
        <p:spPr>
          <a:xfrm flipH="1">
            <a:off x="1247031" y="4698090"/>
            <a:ext cx="2150439" cy="2721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2092668" y="4107475"/>
            <a:ext cx="1426339" cy="2784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3525792" y="3742516"/>
            <a:ext cx="383620" cy="3596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31216" y="5920940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3838" y="4807818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64845" y="3595268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4409" y="3071210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31302" y="3675086"/>
            <a:ext cx="4284097" cy="4385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87312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컨테이너를 한 번에 구동하거나 정지시킴 </a:t>
            </a:r>
            <a:endParaRPr lang="ko-KR" altLang="en-US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33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633" y="282637"/>
            <a:ext cx="7886700" cy="912648"/>
          </a:xfrm>
        </p:spPr>
        <p:txBody>
          <a:bodyPr>
            <a:normAutofit/>
          </a:bodyPr>
          <a:lstStyle/>
          <a:p>
            <a:r>
              <a:rPr lang="en-US" altLang="ko-KR" sz="32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3-Tier Web Application Architecture</a:t>
            </a:r>
            <a:endParaRPr lang="ko-KR" alt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16787" y="1898257"/>
            <a:ext cx="8656637" cy="2505076"/>
            <a:chOff x="324168" y="1231583"/>
            <a:chExt cx="8656637" cy="2505075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4168" y="1231583"/>
              <a:ext cx="8656637" cy="250507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5435600" y="1727200"/>
              <a:ext cx="1016429" cy="254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itchFamily="18" charset="0"/>
                  <a:cs typeface="Times New Roman" pitchFamily="18" charset="0"/>
                </a:rPr>
                <a:t>Apache, IIS etc</a:t>
              </a:r>
              <a:endParaRPr lang="ko-KR" alt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32880" y="1717040"/>
              <a:ext cx="1284958" cy="2546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itchFamily="18" charset="0"/>
                  <a:cs typeface="Times New Roman" pitchFamily="18" charset="0"/>
                </a:rPr>
                <a:t>Perl, C/C++, JSP etc</a:t>
              </a:r>
              <a:endParaRPr lang="ko-KR" alt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853680" y="1757680"/>
              <a:ext cx="1120858" cy="413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Times New Roman" pitchFamily="18" charset="0"/>
                  <a:cs typeface="Times New Roman" pitchFamily="18" charset="0"/>
                </a:rPr>
                <a:t>Oracle, MSSQL, </a:t>
              </a:r>
            </a:p>
            <a:p>
              <a:r>
                <a:rPr lang="en-US" altLang="ko-KR" sz="1000" dirty="0">
                  <a:latin typeface="Times New Roman" pitchFamily="18" charset="0"/>
                  <a:cs typeface="Times New Roman" pitchFamily="18" charset="0"/>
                </a:rPr>
                <a:t>MYSQL, JSP etc</a:t>
              </a:r>
              <a:endParaRPr lang="ko-KR" altLang="en-US" sz="1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26525" y="4775826"/>
            <a:ext cx="2461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WebServer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FrontServer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Aapche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, Nginx, IIS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3987099" y="4110915"/>
            <a:ext cx="1615440" cy="6299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 bwMode="auto">
          <a:xfrm flipV="1">
            <a:off x="6227923" y="4121075"/>
            <a:ext cx="421096" cy="7343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 flipH="1" flipV="1">
            <a:off x="8074989" y="4088373"/>
            <a:ext cx="231740" cy="65246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957096" y="4806306"/>
            <a:ext cx="2294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WebApplicationServer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Tomcat, </a:t>
            </a:r>
            <a:r>
              <a:rPr lang="en-US" altLang="ko-KR" dirty="0" err="1" smtClean="0">
                <a:latin typeface="Times New Roman" pitchFamily="18" charset="0"/>
                <a:cs typeface="Times New Roman" pitchFamily="18" charset="0"/>
              </a:rPr>
              <a:t>Jboss</a:t>
            </a:r>
            <a:endParaRPr lang="en-US" altLang="ko-K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37333" y="480630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    DBMS</a:t>
            </a:r>
          </a:p>
          <a:p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    MySQL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4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399" y="372428"/>
            <a:ext cx="8296275" cy="637764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24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LAB. </a:t>
            </a:r>
            <a:r>
              <a:rPr lang="en-US" altLang="ko-KR" sz="2400" b="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Compose</a:t>
            </a:r>
            <a:r>
              <a:rPr lang="ko-KR" altLang="en-US" sz="24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이용한 시스템 구축 예제 </a:t>
            </a:r>
            <a:endParaRPr lang="ko-KR" altLang="en-US" sz="2400" b="0" dirty="0">
              <a:ea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85267"/>
            <a:ext cx="7886700" cy="51936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&lt;&lt; </a:t>
            </a:r>
            <a:r>
              <a:rPr lang="en-US" altLang="ko-KR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Wordpress</a:t>
            </a:r>
            <a:r>
              <a:rPr lang="ko-KR" altLang="en-US" sz="2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사용한 </a:t>
            </a:r>
            <a:r>
              <a:rPr lang="ko-KR" altLang="en-US" sz="2400" b="1" dirty="0" err="1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블로그</a:t>
            </a:r>
            <a:r>
              <a:rPr lang="ko-KR" altLang="en-US" sz="24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서버 환경 구축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&gt;&gt;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527" y="5357421"/>
            <a:ext cx="2404613" cy="633489"/>
          </a:xfrm>
          <a:prstGeom prst="rect">
            <a:avLst/>
          </a:prstGeom>
          <a:ln>
            <a:noFill/>
          </a:ln>
        </p:spPr>
      </p:pic>
      <p:sp>
        <p:nvSpPr>
          <p:cNvPr id="8" name="모서리가 둥근 직사각형 7"/>
          <p:cNvSpPr/>
          <p:nvPr/>
        </p:nvSpPr>
        <p:spPr>
          <a:xfrm>
            <a:off x="1396992" y="3218432"/>
            <a:ext cx="1479176" cy="1888974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96992" y="5262152"/>
            <a:ext cx="5957227" cy="809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635799" y="3196105"/>
            <a:ext cx="1479176" cy="1888974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81592" y="3802038"/>
            <a:ext cx="13099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6887" y="3779710"/>
            <a:ext cx="12170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dbserver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796137" y="3218432"/>
            <a:ext cx="1558082" cy="1888974"/>
          </a:xfrm>
          <a:prstGeom prst="roundRect">
            <a:avLst>
              <a:gd name="adj" fmla="val 457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42445" y="3732420"/>
            <a:ext cx="1465465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datastorage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60153" y="2523025"/>
            <a:ext cx="1337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8689" y="2488219"/>
            <a:ext cx="1080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</a:p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7" y="2399914"/>
            <a:ext cx="1636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서버프로세스를 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동작시키지 않음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ctr"/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데이터만 저장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9" name="원통 18"/>
          <p:cNvSpPr/>
          <p:nvPr/>
        </p:nvSpPr>
        <p:spPr>
          <a:xfrm>
            <a:off x="7187898" y="3975409"/>
            <a:ext cx="1184577" cy="100747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4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2919691" y="1877312"/>
            <a:ext cx="1148978" cy="655999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동 연산 2"/>
          <p:cNvSpPr/>
          <p:nvPr/>
        </p:nvSpPr>
        <p:spPr>
          <a:xfrm rot="10800000">
            <a:off x="2919689" y="1708684"/>
            <a:ext cx="489411" cy="168626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70639" y="1974478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DFile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164394" y="2533311"/>
            <a:ext cx="4865" cy="243360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3169259" y="3106533"/>
            <a:ext cx="930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169259" y="3957405"/>
            <a:ext cx="930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접힌 도형 7"/>
          <p:cNvSpPr/>
          <p:nvPr/>
        </p:nvSpPr>
        <p:spPr>
          <a:xfrm>
            <a:off x="3769591" y="2741118"/>
            <a:ext cx="689547" cy="7195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접힌 도형 8"/>
          <p:cNvSpPr/>
          <p:nvPr/>
        </p:nvSpPr>
        <p:spPr>
          <a:xfrm>
            <a:off x="3769590" y="3647779"/>
            <a:ext cx="689547" cy="71952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459137" y="2832389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ko-K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59137" y="3797283"/>
            <a:ext cx="288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endParaRPr lang="ko-K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3183522" y="4966914"/>
            <a:ext cx="930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접힌 도형 12"/>
          <p:cNvSpPr/>
          <p:nvPr/>
        </p:nvSpPr>
        <p:spPr>
          <a:xfrm>
            <a:off x="3769591" y="4637130"/>
            <a:ext cx="689547" cy="71952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546148" y="4731545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evfile</a:t>
            </a:r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876786" y="761175"/>
            <a:ext cx="7886700" cy="94750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생성 파일의 디렉터리 위치 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5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6417" y="261887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전용 컨테이너 생성 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35" y="3567658"/>
            <a:ext cx="4766094" cy="22711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953840" y="1209393"/>
            <a:ext cx="7755446" cy="235826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#cd /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Dfile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gedit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Dockerfile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 smtClean="0">
                <a:ea typeface="함초롬바탕" panose="02030504000101010101" pitchFamily="18" charset="-127"/>
              </a:rPr>
              <a:t>  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FROM 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busybox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                            //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BaseImage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가져오기 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MAINTAINER 0.1 soraland@test.com      //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작성자 정보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VOLUME /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var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/lib/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mysql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              //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 저장소 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지정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63268" y="6064615"/>
            <a:ext cx="465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*MySQL </a:t>
            </a: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저장 디렉터리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/lib/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7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04" y="1072020"/>
            <a:ext cx="6316421" cy="4236352"/>
          </a:xfrm>
          <a:prstGeom prst="rect">
            <a:avLst/>
          </a:prstGeom>
        </p:spPr>
      </p:pic>
      <p:sp>
        <p:nvSpPr>
          <p:cNvPr id="5" name="내용 개체 틀 3"/>
          <p:cNvSpPr txBox="1">
            <a:spLocks/>
          </p:cNvSpPr>
          <p:nvPr/>
        </p:nvSpPr>
        <p:spPr>
          <a:xfrm>
            <a:off x="474894" y="364225"/>
            <a:ext cx="7755446" cy="5664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build –t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datastorage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894" y="5987019"/>
            <a:ext cx="823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생성되면 해당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대한 데이타전용 컨테이너 이미지 생성 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4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67" y="905231"/>
            <a:ext cx="8134350" cy="18532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71" y="4075260"/>
            <a:ext cx="8734425" cy="1678251"/>
          </a:xfrm>
          <a:prstGeom prst="rect">
            <a:avLst/>
          </a:prstGeom>
        </p:spPr>
      </p:pic>
      <p:sp>
        <p:nvSpPr>
          <p:cNvPr id="4" name="내용 개체 틀 3"/>
          <p:cNvSpPr txBox="1">
            <a:spLocks/>
          </p:cNvSpPr>
          <p:nvPr/>
        </p:nvSpPr>
        <p:spPr>
          <a:xfrm>
            <a:off x="205071" y="280003"/>
            <a:ext cx="7755446" cy="5664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images</a:t>
            </a: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324991" y="3106723"/>
            <a:ext cx="8309343" cy="83239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run –it –name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dataonly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datastorage</a:t>
            </a:r>
            <a:endParaRPr lang="en-US" altLang="ko-KR" sz="24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ps</a:t>
            </a: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-a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5727" y="6002881"/>
            <a:ext cx="7104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생성된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datastorage</a:t>
            </a:r>
            <a:r>
              <a:rPr lang="ko-K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이미지를 기반으로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dataonly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0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컨테이너 구동 </a:t>
            </a:r>
            <a:endParaRPr lang="ko-KR" altLang="en-US" sz="2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41268" y="3061121"/>
            <a:ext cx="1558082" cy="1888974"/>
          </a:xfrm>
          <a:prstGeom prst="roundRect">
            <a:avLst>
              <a:gd name="adj" fmla="val 457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51082" y="3575109"/>
            <a:ext cx="1138453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dataonly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7833029" y="3818098"/>
            <a:ext cx="1184577" cy="100747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9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5056" y="120092"/>
            <a:ext cx="7886700" cy="947507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❷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DBServer</a:t>
            </a:r>
            <a:r>
              <a:rPr lang="ko-KR" altLang="en-US" sz="2400" dirty="0" smtClean="0"/>
              <a:t>용 컨테이너 생성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7255"/>
              </p:ext>
            </p:extLst>
          </p:nvPr>
        </p:nvGraphicFramePr>
        <p:xfrm>
          <a:off x="399061" y="3498122"/>
          <a:ext cx="8586327" cy="28582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270"/>
                <a:gridCol w="4041057"/>
              </a:tblGrid>
              <a:tr h="623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WebServer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Container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DBServer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Container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3469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Wordpress</a:t>
                      </a: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</a:t>
                      </a: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기능 제공</a:t>
                      </a:r>
                      <a:endParaRPr lang="en-US" altLang="ko-KR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80</a:t>
                      </a: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번</a:t>
                      </a:r>
                      <a:r>
                        <a:rPr lang="ko-KR" altLang="en-US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포트 사용</a:t>
                      </a:r>
                      <a:endParaRPr lang="en-US" altLang="ko-KR" baseline="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Server</a:t>
                      </a:r>
                      <a:r>
                        <a:rPr lang="ko-KR" altLang="en-US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가 동작</a:t>
                      </a:r>
                      <a:endParaRPr lang="en-US" altLang="ko-KR" baseline="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ko-KR" altLang="en-US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로 동적 처리 수행</a:t>
                      </a:r>
                      <a:endParaRPr lang="en-US" altLang="ko-KR" baseline="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 DB</a:t>
                      </a:r>
                      <a:r>
                        <a:rPr lang="ko-KR" altLang="en-US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서버와 연계하여 </a:t>
                      </a:r>
                      <a:r>
                        <a:rPr lang="ko-KR" altLang="en-US" baseline="0" dirty="0" err="1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데이타처리</a:t>
                      </a:r>
                      <a:endParaRPr lang="ko-KR" altLang="en-US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Wordpress</a:t>
                      </a:r>
                      <a:r>
                        <a:rPr lang="ko-KR" altLang="en-US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 생성된 데이터를     관리하는 컨테이너 </a:t>
                      </a:r>
                      <a:endParaRPr lang="en-US" altLang="ko-KR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 smtClean="0"/>
                        <a:t>MySQL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동작</a:t>
                      </a:r>
                      <a:endParaRPr lang="en-US" altLang="ko-KR" sz="1800" baseline="0" dirty="0" smtClean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WebServer</a:t>
                      </a:r>
                      <a:r>
                        <a:rPr lang="ko-KR" altLang="en-US" sz="18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에서</a:t>
                      </a:r>
                      <a:r>
                        <a:rPr lang="en-US" altLang="ko-KR" sz="18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수행된 결과 처리</a:t>
                      </a:r>
                      <a:endParaRPr lang="ko-KR" altLang="en-US" sz="18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1532458" y="1747111"/>
            <a:ext cx="1479176" cy="1409075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771265" y="1747112"/>
            <a:ext cx="1479176" cy="1409074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12153" y="2059484"/>
            <a:ext cx="13197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4908" y="2037156"/>
            <a:ext cx="10518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010509" y="1747112"/>
            <a:ext cx="1479176" cy="1409074"/>
          </a:xfrm>
          <a:prstGeom prst="roundRect">
            <a:avLst>
              <a:gd name="adj" fmla="val 45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180871" y="2059484"/>
            <a:ext cx="11384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dataonly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0465" y="1343824"/>
            <a:ext cx="28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44824" y="1389156"/>
            <a:ext cx="197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MySQL:5.7  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0072" y="1389156"/>
            <a:ext cx="196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Dataonly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Image</a:t>
            </a:r>
            <a:endParaRPr lang="ko-KR" altLang="en-US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05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546" y="836755"/>
            <a:ext cx="4049560" cy="5305933"/>
          </a:xfrm>
          <a:prstGeom prst="rect">
            <a:avLst/>
          </a:prstGeom>
        </p:spPr>
      </p:pic>
      <p:sp>
        <p:nvSpPr>
          <p:cNvPr id="8" name="순서도: 처리 7"/>
          <p:cNvSpPr/>
          <p:nvPr/>
        </p:nvSpPr>
        <p:spPr>
          <a:xfrm>
            <a:off x="311380" y="1005383"/>
            <a:ext cx="1148978" cy="655999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연산 8"/>
          <p:cNvSpPr/>
          <p:nvPr/>
        </p:nvSpPr>
        <p:spPr>
          <a:xfrm rot="10800000">
            <a:off x="311378" y="836755"/>
            <a:ext cx="489411" cy="168626"/>
          </a:xfrm>
          <a:prstGeom prst="flowChartManualOperati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2328" y="1102549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DFile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547429" y="1661382"/>
            <a:ext cx="13520" cy="14240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60948" y="2234604"/>
            <a:ext cx="930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0948" y="3085476"/>
            <a:ext cx="930841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접힌 도형 13"/>
          <p:cNvSpPr/>
          <p:nvPr/>
        </p:nvSpPr>
        <p:spPr>
          <a:xfrm>
            <a:off x="1161280" y="1869189"/>
            <a:ext cx="689547" cy="719528"/>
          </a:xfrm>
          <a:prstGeom prst="foldedCorne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접힌 도형 14"/>
          <p:cNvSpPr/>
          <p:nvPr/>
        </p:nvSpPr>
        <p:spPr>
          <a:xfrm>
            <a:off x="1161279" y="2775850"/>
            <a:ext cx="689547" cy="71952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50826" y="1960460"/>
            <a:ext cx="132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lang="ko-K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50826" y="2925354"/>
            <a:ext cx="26588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endParaRPr lang="ko-KR" altLang="en-US" sz="2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78" y="4737194"/>
            <a:ext cx="4330270" cy="40596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14300" y="3857961"/>
            <a:ext cx="37644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#cd 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DFile</a:t>
            </a: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35706" y="6308726"/>
            <a:ext cx="2057400" cy="365125"/>
          </a:xfrm>
        </p:spPr>
        <p:txBody>
          <a:bodyPr/>
          <a:lstStyle/>
          <a:p>
            <a:fld id="{B875370D-D656-4B8C-950A-32D83D3DB6A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55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" y="0"/>
            <a:ext cx="5375326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24655" y="629588"/>
            <a:ext cx="4542019" cy="31464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56" y="3957403"/>
            <a:ext cx="4437088" cy="290059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07767" y="524655"/>
            <a:ext cx="1479176" cy="1362407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87462" y="778479"/>
            <a:ext cx="13197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1543" y="1065937"/>
            <a:ext cx="1337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06465" y="2909846"/>
            <a:ext cx="1479176" cy="1232251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24114" y="3098928"/>
            <a:ext cx="10438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4102" y="3386386"/>
            <a:ext cx="1229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mysql:5.7</a:t>
            </a:r>
          </a:p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07766" y="4968095"/>
            <a:ext cx="1558082" cy="1327773"/>
          </a:xfrm>
          <a:prstGeom prst="roundRect">
            <a:avLst>
              <a:gd name="adj" fmla="val 457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17580" y="5264371"/>
            <a:ext cx="1138453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dataonly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7499527" y="5507360"/>
            <a:ext cx="1184577" cy="100747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066674" y="1455587"/>
            <a:ext cx="1039791" cy="62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966504" y="4142097"/>
            <a:ext cx="1039791" cy="62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3920" y="25482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dbserver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66380" y="2264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67767" y="5507360"/>
            <a:ext cx="3838528" cy="23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009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" y="0"/>
            <a:ext cx="5375326" cy="6858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24655" y="629588"/>
            <a:ext cx="4542019" cy="314644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656" y="3957403"/>
            <a:ext cx="4437088" cy="290059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107767" y="524655"/>
            <a:ext cx="1479176" cy="1362407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87462" y="778479"/>
            <a:ext cx="13197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71543" y="1065937"/>
            <a:ext cx="1337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106465" y="2909846"/>
            <a:ext cx="1479176" cy="1232251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24114" y="3098928"/>
            <a:ext cx="104387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24102" y="3386386"/>
            <a:ext cx="1229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mysql:5.7</a:t>
            </a:r>
          </a:p>
          <a:p>
            <a:pPr algn="ctr"/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107766" y="4968095"/>
            <a:ext cx="1558082" cy="1327773"/>
          </a:xfrm>
          <a:prstGeom prst="roundRect">
            <a:avLst>
              <a:gd name="adj" fmla="val 457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17580" y="5264371"/>
            <a:ext cx="1138453" cy="67710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dataonly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원통 14"/>
          <p:cNvSpPr/>
          <p:nvPr/>
        </p:nvSpPr>
        <p:spPr>
          <a:xfrm>
            <a:off x="7499527" y="5507360"/>
            <a:ext cx="1184577" cy="1007473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5066674" y="1455587"/>
            <a:ext cx="1039791" cy="62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4966504" y="4142097"/>
            <a:ext cx="1039791" cy="62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3920" y="25482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dbserver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66380" y="22640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webserver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2167767" y="5507360"/>
            <a:ext cx="3838528" cy="23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135" y="1690594"/>
            <a:ext cx="833296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컨테이너를 일괄 처리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800" dirty="0" smtClean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00" dirty="0" smtClean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</a:t>
            </a:r>
            <a:r>
              <a:rPr lang="ko-KR" altLang="en-US" sz="1800" dirty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컨테이너를 통합 관리 </a:t>
            </a:r>
            <a:endParaRPr lang="en-US" altLang="ko-KR" sz="1800" dirty="0">
              <a:solidFill>
                <a:srgbClr val="494949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7312" indent="0">
              <a:lnSpc>
                <a:spcPct val="150000"/>
              </a:lnSpc>
              <a:buNone/>
            </a:pPr>
            <a:r>
              <a:rPr lang="ko-KR" altLang="en-US" sz="1800" dirty="0" smtClean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800" dirty="0" smtClean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00" dirty="0" smtClean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</a:t>
            </a:r>
            <a:r>
              <a:rPr lang="ko-KR" altLang="en-US" sz="1800" dirty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컨테이너의 구성정보를 코드로 </a:t>
            </a:r>
            <a:r>
              <a:rPr lang="ko-KR" altLang="en-US" sz="1800" dirty="0" smtClean="0">
                <a:solidFill>
                  <a:srgbClr val="494949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정의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178" y="2910628"/>
            <a:ext cx="2391068" cy="2065524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13546" y="755511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4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39" y="1363744"/>
            <a:ext cx="7769086" cy="499260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70064" y="180170"/>
            <a:ext cx="2724849" cy="1003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altLang="ko-KR" sz="2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up -d</a:t>
            </a:r>
            <a:endParaRPr lang="ko-KR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864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121" y="3772680"/>
            <a:ext cx="2404613" cy="633489"/>
          </a:xfrm>
          <a:prstGeom prst="rect">
            <a:avLst/>
          </a:prstGeom>
          <a:ln>
            <a:noFill/>
          </a:ln>
        </p:spPr>
      </p:pic>
      <p:sp>
        <p:nvSpPr>
          <p:cNvPr id="6" name="모서리가 둥근 직사각형 5"/>
          <p:cNvSpPr/>
          <p:nvPr/>
        </p:nvSpPr>
        <p:spPr>
          <a:xfrm>
            <a:off x="1337586" y="1633691"/>
            <a:ext cx="1479176" cy="1888974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7586" y="3677411"/>
            <a:ext cx="5957227" cy="809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576393" y="1611364"/>
            <a:ext cx="1479176" cy="1888974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17281" y="2217297"/>
            <a:ext cx="13197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0036" y="2194969"/>
            <a:ext cx="10518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815637" y="1633691"/>
            <a:ext cx="1479176" cy="1888974"/>
          </a:xfrm>
          <a:prstGeom prst="roundRect">
            <a:avLst>
              <a:gd name="adj" fmla="val 4570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85999" y="2217297"/>
            <a:ext cx="11384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dataonly</a:t>
            </a:r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928" y="1211254"/>
            <a:ext cx="280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6551" y="1208881"/>
            <a:ext cx="3697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MySQL:5.7  Image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9825" y="1184181"/>
            <a:ext cx="19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Dataonly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Image</a:t>
            </a:r>
            <a:endParaRPr lang="ko-KR" altLang="en-US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136"/>
            <a:ext cx="9144000" cy="1172498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4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01" y="1892712"/>
            <a:ext cx="7156399" cy="185714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8401" y="582924"/>
            <a:ext cx="3328925" cy="1047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docker-compose.yml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restart 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9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97" y="1295173"/>
            <a:ext cx="7965407" cy="13580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97" y="3635841"/>
            <a:ext cx="7965407" cy="26165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5796" y="457634"/>
            <a:ext cx="4630050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run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dbserver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bash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597" y="2798301"/>
            <a:ext cx="5107745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run webserver /bin/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9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43" y="1170808"/>
            <a:ext cx="8502888" cy="20129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45834" y="423792"/>
            <a:ext cx="3177473" cy="539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start –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dataonly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8397" y="3484714"/>
            <a:ext cx="8068579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stop        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//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컨테이너 일괄 중지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//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컨테이너 일괄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삭제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logs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//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컨테이너 로그확인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logs </a:t>
            </a:r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altLang="ko-KR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2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3" y="1730058"/>
            <a:ext cx="8771445" cy="433442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5875" y="727516"/>
            <a:ext cx="150073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ifconfig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93199"/>
            <a:ext cx="6850574" cy="47319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90" y="2659485"/>
            <a:ext cx="3031135" cy="36926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66725" y="193550"/>
            <a:ext cx="3387466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http://192.168.10.10:8888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3480373" y="5725150"/>
            <a:ext cx="2368445" cy="509665"/>
          </a:xfrm>
          <a:custGeom>
            <a:avLst/>
            <a:gdLst>
              <a:gd name="connsiteX0" fmla="*/ 0 w 2368445"/>
              <a:gd name="connsiteY0" fmla="*/ 0 h 509665"/>
              <a:gd name="connsiteX1" fmla="*/ 0 w 2368445"/>
              <a:gd name="connsiteY1" fmla="*/ 494675 h 509665"/>
              <a:gd name="connsiteX2" fmla="*/ 2368445 w 2368445"/>
              <a:gd name="connsiteY2" fmla="*/ 509665 h 5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8445" h="509665">
                <a:moveTo>
                  <a:pt x="0" y="0"/>
                </a:moveTo>
                <a:lnTo>
                  <a:pt x="0" y="494675"/>
                </a:lnTo>
                <a:lnTo>
                  <a:pt x="2368445" y="509665"/>
                </a:lnTo>
              </a:path>
            </a:pathLst>
          </a:custGeom>
          <a:noFill/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867525" y="6423026"/>
            <a:ext cx="2057400" cy="365125"/>
          </a:xfrm>
        </p:spPr>
        <p:txBody>
          <a:bodyPr/>
          <a:lstStyle/>
          <a:p>
            <a:fld id="{B875370D-D656-4B8C-950A-32D83D3DB6A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2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34" y="1503477"/>
            <a:ext cx="8018116" cy="39448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83423" y="595426"/>
            <a:ext cx="3387466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http://192.168.10.10:8888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6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16" y="1071328"/>
            <a:ext cx="8305928" cy="497002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619784" y="389136"/>
            <a:ext cx="2852063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http://192.168.10.10:8888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26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8" y="1295400"/>
            <a:ext cx="5170202" cy="351779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416" y="2392790"/>
            <a:ext cx="4466184" cy="3928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382058" y="407414"/>
            <a:ext cx="3387466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http://192.168.10.10:8888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104968" y="4644086"/>
            <a:ext cx="4114644" cy="687762"/>
          </a:xfrm>
          <a:custGeom>
            <a:avLst/>
            <a:gdLst>
              <a:gd name="connsiteX0" fmla="*/ 0 w 2368445"/>
              <a:gd name="connsiteY0" fmla="*/ 0 h 509665"/>
              <a:gd name="connsiteX1" fmla="*/ 0 w 2368445"/>
              <a:gd name="connsiteY1" fmla="*/ 494675 h 509665"/>
              <a:gd name="connsiteX2" fmla="*/ 2368445 w 2368445"/>
              <a:gd name="connsiteY2" fmla="*/ 509665 h 50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8445" h="509665">
                <a:moveTo>
                  <a:pt x="0" y="0"/>
                </a:moveTo>
                <a:lnTo>
                  <a:pt x="0" y="494675"/>
                </a:lnTo>
                <a:lnTo>
                  <a:pt x="2368445" y="509665"/>
                </a:lnTo>
              </a:path>
            </a:pathLst>
          </a:custGeom>
          <a:noFill/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677025" y="6320982"/>
            <a:ext cx="2057400" cy="365125"/>
          </a:xfrm>
        </p:spPr>
        <p:txBody>
          <a:bodyPr/>
          <a:lstStyle/>
          <a:p>
            <a:fld id="{B875370D-D656-4B8C-950A-32D83D3DB6A3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1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02074" y="726801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설치 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002099" y="1583394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 Compose</a:t>
            </a: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GitHub</a:t>
            </a: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공개되어 있음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 Compose</a:t>
            </a: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계속 개발 중에 있음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버전 업이 자주 되므로 정기적으로 최신 버전을 체크 해야 함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 Compose </a:t>
            </a: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배포 사이트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https://github.com/docker/compose/releases</a:t>
            </a:r>
            <a:endParaRPr lang="ko-KR" altLang="en-US" sz="19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3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98" y="1179334"/>
            <a:ext cx="8181975" cy="350874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886" y="3974229"/>
            <a:ext cx="4271629" cy="25957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95934" y="179263"/>
            <a:ext cx="3387466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http://192.168.10.10:8888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40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36" y="1590364"/>
            <a:ext cx="6626328" cy="4115383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1169901" y="951625"/>
            <a:ext cx="431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https://github.com/docker/compose/releases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5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4726" y="285418"/>
            <a:ext cx="884903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참조사이트</a:t>
            </a:r>
            <a:r>
              <a:rPr lang="en-US" altLang="ko-KR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 </a:t>
            </a:r>
          </a:p>
          <a:p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://www.digitalocean.com/community/tutorials/how-to-install-and-use-docker-compose-on-ubuntu-20-04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" y="2552599"/>
            <a:ext cx="8724474" cy="1365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6" y="4993114"/>
            <a:ext cx="8300884" cy="123739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1661335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curl -L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"https://github.com/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/compose/releases/download/1.29.2/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-compose-$(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-s)-$(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uname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-m)" -o 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/local/bin/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-compose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4726" y="4101850"/>
            <a:ext cx="81861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/local/bin/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</a:t>
            </a:r>
          </a:p>
          <a:p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-compose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--version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4801" y="1320533"/>
            <a:ext cx="797247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ea typeface="함초롬바탕" panose="02030504000101010101" pitchFamily="18" charset="-127"/>
              </a:rPr>
              <a:t>‘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docker-compose.yml</a:t>
            </a:r>
            <a:r>
              <a:rPr lang="en-US" altLang="ko-KR" sz="1800" dirty="0" smtClean="0">
                <a:ea typeface="함초롬바탕" panose="02030504000101010101" pitchFamily="18" charset="-127"/>
              </a:rPr>
              <a:t>’ </a:t>
            </a:r>
            <a:r>
              <a:rPr lang="ko-KR" altLang="en-US" sz="1800" dirty="0" smtClean="0">
                <a:ea typeface="함초롬바탕" panose="02030504000101010101" pitchFamily="18" charset="-127"/>
              </a:rPr>
              <a:t>파일에 컨테이너 구성 정보를 정의하여 동일한 호스트 </a:t>
            </a:r>
            <a:r>
              <a:rPr lang="ko-KR" altLang="en-US" sz="1800" dirty="0" smtClean="0">
                <a:ea typeface="함초롬바탕" panose="02030504000101010101" pitchFamily="18" charset="-127"/>
              </a:rPr>
              <a:t>상의 </a:t>
            </a:r>
            <a:r>
              <a:rPr lang="en-US" altLang="ko-KR" sz="1800" dirty="0" smtClean="0">
                <a:ea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ea typeface="함초롬바탕" panose="02030504000101010101" pitchFamily="18" charset="-127"/>
              </a:rPr>
              <a:t>여러 컨테이너를 하나로 관리</a:t>
            </a:r>
            <a:endParaRPr lang="ko-KR" altLang="en-US" sz="1800" dirty="0">
              <a:ea typeface="함초롬바탕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3" y="3467627"/>
            <a:ext cx="1600199" cy="1382332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552743" y="577434"/>
            <a:ext cx="7886700" cy="77787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Compose 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환경설정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93607" y="4178276"/>
            <a:ext cx="862646" cy="844242"/>
          </a:xfrm>
          <a:prstGeom prst="roundRect">
            <a:avLst>
              <a:gd name="adj" fmla="val 45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75570" y="3009418"/>
            <a:ext cx="862646" cy="844242"/>
          </a:xfrm>
          <a:prstGeom prst="roundRect">
            <a:avLst>
              <a:gd name="adj" fmla="val 45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033631" y="2521671"/>
            <a:ext cx="862646" cy="844242"/>
          </a:xfrm>
          <a:prstGeom prst="roundRect">
            <a:avLst>
              <a:gd name="adj" fmla="val 45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170985" y="5368340"/>
            <a:ext cx="862646" cy="844242"/>
          </a:xfrm>
          <a:prstGeom prst="roundRect">
            <a:avLst>
              <a:gd name="adj" fmla="val 457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033631" y="4869442"/>
            <a:ext cx="963024" cy="7227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6" idx="3"/>
          </p:cNvCxnSpPr>
          <p:nvPr/>
        </p:nvCxnSpPr>
        <p:spPr>
          <a:xfrm flipH="1">
            <a:off x="2456253" y="4328211"/>
            <a:ext cx="2150439" cy="27218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3301890" y="3737596"/>
            <a:ext cx="1426339" cy="2784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735014" y="3372637"/>
            <a:ext cx="383620" cy="3596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40438" y="555106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3060" y="4437939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74067" y="3225389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3631" y="2701331"/>
            <a:ext cx="893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모서리가 접힌 도형 25"/>
          <p:cNvSpPr/>
          <p:nvPr/>
        </p:nvSpPr>
        <p:spPr>
          <a:xfrm>
            <a:off x="5964303" y="3951409"/>
            <a:ext cx="1100078" cy="1072045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055852" y="4349286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bg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설정파일 </a:t>
            </a:r>
            <a:endParaRPr lang="ko-KR" altLang="en-US" sz="1400" b="1" dirty="0">
              <a:solidFill>
                <a:schemeClr val="bg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11009" y="5053183"/>
            <a:ext cx="2122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docker-compose.yml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2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02893"/>
            <a:ext cx="7886700" cy="1006475"/>
          </a:xfrm>
        </p:spPr>
        <p:txBody>
          <a:bodyPr>
            <a:normAutofit/>
          </a:bodyPr>
          <a:lstStyle/>
          <a:p>
            <a:r>
              <a:rPr lang="en-US" altLang="ko-KR" sz="3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docker-compose.yml</a:t>
            </a:r>
            <a:endParaRPr lang="ko-KR" altLang="en-US" sz="3200" dirty="0">
              <a:ea typeface="함초롬바탕" panose="02030504000101010101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8650" y="1131632"/>
            <a:ext cx="85153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 Compose </a:t>
            </a: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인프라 구성 관리 파일 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컨테이너 설정 내용이 저장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 파일 시스템 내에서 구동하는 여러 서버 구성을 한데 모아 정의</a:t>
            </a:r>
            <a:endParaRPr lang="en-US" altLang="ko-KR" sz="19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YAML </a:t>
            </a:r>
            <a:r>
              <a:rPr lang="ko-KR" altLang="en-US" sz="19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형식으로 작성 </a:t>
            </a:r>
            <a:endParaRPr lang="ko-KR" altLang="en-US" sz="1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내용 개체 틀 3"/>
          <p:cNvSpPr txBox="1">
            <a:spLocks/>
          </p:cNvSpPr>
          <p:nvPr/>
        </p:nvSpPr>
        <p:spPr>
          <a:xfrm>
            <a:off x="628650" y="3521075"/>
            <a:ext cx="8201025" cy="2684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3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YAML/YML (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Ain't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</a:t>
            </a:r>
            <a:endParaRPr lang="en-US" altLang="ko-KR" sz="20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65113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-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구조화된 데이터를 표현하기 위한 데이터 포맷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65113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-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들여쓰기로 데이터 계층을 표기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65113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-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들여쓰기를 할 때에는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TAB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’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아닌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Space Bar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’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65113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-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배열을 나타낼 때는 데이터 앞에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‘-’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붙이며 뒤에는 반드시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Space Bar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’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입력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370D-D656-4B8C-950A-32D83D3DB6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821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2182</TotalTime>
  <Words>1523</Words>
  <Application>Microsoft Office PowerPoint</Application>
  <PresentationFormat>화면 슬라이드 쇼(4:3)</PresentationFormat>
  <Paragraphs>431</Paragraphs>
  <Slides>50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맑은 고딕</vt:lpstr>
      <vt:lpstr>함초롬바탕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docker-compose.yml</vt:lpstr>
      <vt:lpstr>docker-compose.yml 구성 관리   </vt:lpstr>
      <vt:lpstr>❶ Base Image 지정</vt:lpstr>
      <vt:lpstr>❷ Container 내에서 동작하는 명령어 지정</vt:lpstr>
      <vt:lpstr>❸ Container 간 링크 연계 </vt:lpstr>
      <vt:lpstr>❹ Container 간 통신 </vt:lpstr>
      <vt:lpstr>PowerPoint 프레젠테이션</vt:lpstr>
      <vt:lpstr>❺ Container 데이터 관리 </vt:lpstr>
      <vt:lpstr>❺ Container 데이터 관리 </vt:lpstr>
      <vt:lpstr>❻ Container 환경변수 지정 </vt:lpstr>
      <vt:lpstr>❼ Container 정보 설정 </vt:lpstr>
      <vt:lpstr>Docker Compose 명령어 </vt:lpstr>
      <vt:lpstr>Docker Compose 명령어 </vt:lpstr>
      <vt:lpstr>❶ 여러 개의 container를 한 번에 생성/구동</vt:lpstr>
      <vt:lpstr>Docker Compose 명령어 </vt:lpstr>
      <vt:lpstr>❶ 여러 개의 container를 한 번에 생성/구동</vt:lpstr>
      <vt:lpstr>❷ 생성할 컨테이너 개수 지정 </vt:lpstr>
      <vt:lpstr>❸ 여러 컨테이너 목록 확인 </vt:lpstr>
      <vt:lpstr>❹ 컨테이너에서 명령어 실행</vt:lpstr>
      <vt:lpstr>❺ 여러 컨테이너 구동/중지/재기동 </vt:lpstr>
      <vt:lpstr>❻ 여러 컨테이너 삭제 </vt:lpstr>
      <vt:lpstr>3-Tier Web Application Architecture</vt:lpstr>
      <vt:lpstr>LAB. Docker Compose를 이용한 시스템 구축 예제 </vt:lpstr>
      <vt:lpstr>PowerPoint 프레젠테이션</vt:lpstr>
      <vt:lpstr>❶ 데이터 전용 컨테이너 생성 </vt:lpstr>
      <vt:lpstr>PowerPoint 프레젠테이션</vt:lpstr>
      <vt:lpstr>PowerPoint 프레젠테이션</vt:lpstr>
      <vt:lpstr>❷WebServer와 DBServer용 컨테이너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231</cp:revision>
  <cp:lastPrinted>2021-04-11T04:09:53Z</cp:lastPrinted>
  <dcterms:created xsi:type="dcterms:W3CDTF">2021-03-01T12:11:01Z</dcterms:created>
  <dcterms:modified xsi:type="dcterms:W3CDTF">2024-05-24T04:35:19Z</dcterms:modified>
</cp:coreProperties>
</file>