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177" r:id="rId2"/>
    <p:sldId id="1174" r:id="rId3"/>
    <p:sldId id="1179" r:id="rId4"/>
    <p:sldId id="1132" r:id="rId5"/>
    <p:sldId id="1133" r:id="rId6"/>
    <p:sldId id="1134" r:id="rId7"/>
    <p:sldId id="1187" r:id="rId8"/>
    <p:sldId id="1188" r:id="rId9"/>
    <p:sldId id="1189" r:id="rId10"/>
    <p:sldId id="1190" r:id="rId11"/>
    <p:sldId id="1182" r:id="rId12"/>
    <p:sldId id="1183" r:id="rId13"/>
    <p:sldId id="1184" r:id="rId14"/>
    <p:sldId id="1138" r:id="rId15"/>
    <p:sldId id="1139" r:id="rId16"/>
    <p:sldId id="1141" r:id="rId17"/>
    <p:sldId id="1191" r:id="rId18"/>
    <p:sldId id="1192" r:id="rId19"/>
    <p:sldId id="1193" r:id="rId20"/>
    <p:sldId id="1194" r:id="rId21"/>
    <p:sldId id="1195" r:id="rId22"/>
    <p:sldId id="1196" r:id="rId23"/>
    <p:sldId id="1142" r:id="rId24"/>
    <p:sldId id="1143" r:id="rId25"/>
    <p:sldId id="1144" r:id="rId26"/>
    <p:sldId id="1145" r:id="rId27"/>
    <p:sldId id="1146" r:id="rId28"/>
    <p:sldId id="1147" r:id="rId29"/>
    <p:sldId id="1178" r:id="rId30"/>
    <p:sldId id="1149" r:id="rId31"/>
    <p:sldId id="1150" r:id="rId32"/>
    <p:sldId id="1151" r:id="rId33"/>
    <p:sldId id="1152" r:id="rId34"/>
    <p:sldId id="1153" r:id="rId35"/>
    <p:sldId id="1154" r:id="rId36"/>
    <p:sldId id="1155" r:id="rId37"/>
    <p:sldId id="1156" r:id="rId38"/>
    <p:sldId id="1157" r:id="rId39"/>
    <p:sldId id="1158" r:id="rId40"/>
    <p:sldId id="1159" r:id="rId41"/>
    <p:sldId id="1160" r:id="rId42"/>
    <p:sldId id="1161" r:id="rId43"/>
    <p:sldId id="1162" r:id="rId44"/>
    <p:sldId id="1163" r:id="rId45"/>
    <p:sldId id="1164" r:id="rId46"/>
    <p:sldId id="1165" r:id="rId47"/>
    <p:sldId id="1166" r:id="rId48"/>
    <p:sldId id="1167" r:id="rId49"/>
    <p:sldId id="1168" r:id="rId50"/>
    <p:sldId id="1169" r:id="rId51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3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04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0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982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바이트를 전송하면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바이트를 하나의 메시지로 인식하고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한 번의 읽기 동작으로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바이트를 수신할 수 있도록 해줌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헤더의 메시지 길이 필드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전송 요청한 메시지 길이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 2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한 번에 전송할 수 있는 메시지 크기가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바이트로 표현할 수 있는 크기로 제한이 생김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처럼 신뢰성있는 채널이 아니라 손실되거나 변형될 가능성은 있음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실무에서는 응용계층에서 메시지 유효성 검사를 수행하거나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(CRC,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CheckSum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메시지 순서 번호를 직접 메겨서 순서를 확인하는 경우가 있음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3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 kumimoji="1" sz="900" b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맑은 고딕" panose="020B0503020000020004" pitchFamily="50" charset="-127"/>
              <a:buChar char="-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9BE9A1D-522F-496A-8CF0-D58E01904186}" type="slidenum">
              <a:rPr lang="en-US" altLang="ko-KR" b="0" smtClean="0">
                <a:latin typeface="나눔고딕" pitchFamily="50" charset="-127"/>
                <a:ea typeface="나눔고딕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b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25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</a:t>
            </a:r>
            <a:r>
              <a:rPr lang="ko-KR" altLang="en-US" smtClean="0"/>
              <a:t>와 </a:t>
            </a:r>
            <a:r>
              <a:rPr lang="en-US" altLang="ko-KR" smtClean="0"/>
              <a:t>UDP</a:t>
            </a:r>
            <a:r>
              <a:rPr lang="ko-KR" altLang="en-US" smtClean="0"/>
              <a:t>는 가장 근본적으로 </a:t>
            </a:r>
            <a:r>
              <a:rPr lang="en-US" altLang="ko-KR" smtClean="0"/>
              <a:t>Connection-Oriented</a:t>
            </a:r>
            <a:r>
              <a:rPr lang="ko-KR" altLang="en-US" smtClean="0"/>
              <a:t>된 프로토콜인가 </a:t>
            </a:r>
            <a:r>
              <a:rPr lang="en-US" altLang="ko-KR" smtClean="0"/>
              <a:t>Connectionless </a:t>
            </a:r>
            <a:r>
              <a:rPr lang="ko-KR" altLang="en-US" smtClean="0"/>
              <a:t>프로토콜인가의 차이를 지닌다</a:t>
            </a:r>
            <a:r>
              <a:rPr lang="en-US" altLang="ko-KR" smtClean="0"/>
              <a:t>.</a:t>
            </a:r>
          </a:p>
          <a:p>
            <a:pPr eaLnBrk="1" hangingPunct="1"/>
            <a:r>
              <a:rPr lang="en-US" altLang="ko-KR" smtClean="0"/>
              <a:t>TCP</a:t>
            </a:r>
            <a:r>
              <a:rPr lang="ko-KR" altLang="en-US" smtClean="0"/>
              <a:t>는 두 사용자 시스템간의 통신에서 에러 제어</a:t>
            </a:r>
            <a:r>
              <a:rPr lang="en-US" altLang="ko-KR" smtClean="0"/>
              <a:t>, </a:t>
            </a:r>
            <a:r>
              <a:rPr lang="ko-KR" altLang="en-US" smtClean="0"/>
              <a:t>흐름 제어</a:t>
            </a:r>
            <a:r>
              <a:rPr lang="en-US" altLang="ko-KR" smtClean="0"/>
              <a:t>, </a:t>
            </a:r>
            <a:r>
              <a:rPr lang="ko-KR" altLang="en-US" smtClean="0"/>
              <a:t>데이터 순서 보장</a:t>
            </a:r>
            <a:r>
              <a:rPr lang="en-US" altLang="ko-KR" smtClean="0"/>
              <a:t>, </a:t>
            </a:r>
            <a:r>
              <a:rPr lang="ko-KR" altLang="en-US" smtClean="0"/>
              <a:t>데이터 손실 및 중복 해결을 수행하지만 </a:t>
            </a:r>
            <a:r>
              <a:rPr lang="en-US" altLang="ko-KR" smtClean="0"/>
              <a:t>UDP</a:t>
            </a:r>
            <a:r>
              <a:rPr lang="ko-KR" altLang="en-US" smtClean="0"/>
              <a:t>는 두 사용자 시스템간의 통신에서 단순한 전송을 수행할 뿐 데이터 순서도 보장하지 못하며 데이터 손실 및 중복을 해결하지 못한다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en-US" altLang="ko-KR" smtClean="0"/>
              <a:t>UDP</a:t>
            </a:r>
            <a:r>
              <a:rPr lang="ko-KR" altLang="en-US" smtClean="0"/>
              <a:t>는 </a:t>
            </a:r>
            <a:r>
              <a:rPr lang="en-US" altLang="ko-KR" smtClean="0"/>
              <a:t>VoIP</a:t>
            </a:r>
            <a:r>
              <a:rPr lang="ko-KR" altLang="en-US" smtClean="0"/>
              <a:t>와 </a:t>
            </a:r>
            <a:r>
              <a:rPr lang="en-US" altLang="ko-KR" smtClean="0"/>
              <a:t>Video Streaming Service</a:t>
            </a:r>
            <a:r>
              <a:rPr lang="ko-KR" altLang="en-US" smtClean="0"/>
              <a:t>에 적합하다</a:t>
            </a:r>
            <a:r>
              <a:rPr lang="en-US" altLang="ko-KR" smtClean="0"/>
              <a:t>.</a:t>
            </a:r>
          </a:p>
        </p:txBody>
      </p:sp>
      <p:grpSp>
        <p:nvGrpSpPr>
          <p:cNvPr id="96261" name="Group 8"/>
          <p:cNvGrpSpPr>
            <a:grpSpLocks/>
          </p:cNvGrpSpPr>
          <p:nvPr/>
        </p:nvGrpSpPr>
        <p:grpSpPr bwMode="auto">
          <a:xfrm>
            <a:off x="333375" y="395288"/>
            <a:ext cx="6299200" cy="360362"/>
            <a:chOff x="210" y="249"/>
            <a:chExt cx="3968" cy="227"/>
          </a:xfrm>
        </p:grpSpPr>
        <p:sp>
          <p:nvSpPr>
            <p:cNvPr id="96262" name="Rectangle 9"/>
            <p:cNvSpPr>
              <a:spLocks noChangeArrowheads="1"/>
            </p:cNvSpPr>
            <p:nvPr/>
          </p:nvSpPr>
          <p:spPr bwMode="auto">
            <a:xfrm>
              <a:off x="210" y="249"/>
              <a:ext cx="39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>
              <a:lvl1pPr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l"/>
                <a:defRPr kumimoji="1" sz="900" b="1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1pPr>
              <a:lvl2pPr marL="742950" indent="-285750">
                <a:lnSpc>
                  <a:spcPct val="15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9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2pPr>
              <a:lvl3pPr marL="1143000" indent="-228600">
                <a:lnSpc>
                  <a:spcPct val="150000"/>
                </a:lnSpc>
                <a:spcBef>
                  <a:spcPct val="30000"/>
                </a:spcBef>
                <a:buFont typeface="맑은 고딕" panose="020B0503020000020004" pitchFamily="50" charset="-127"/>
                <a:buChar char="-"/>
                <a:defRPr kumimoji="1" sz="9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3pPr>
              <a:lvl4pPr marL="1600200" indent="-228600">
                <a:lnSpc>
                  <a:spcPct val="150000"/>
                </a:lnSpc>
                <a:spcBef>
                  <a:spcPct val="30000"/>
                </a:spcBef>
                <a:buChar char="•"/>
                <a:defRPr kumimoji="1" sz="1200">
                  <a:solidFill>
                    <a:schemeClr val="tx1"/>
                  </a:solidFill>
                  <a:latin typeface="함초롬바탕" pitchFamily="18" charset="-127"/>
                  <a:ea typeface="함초롬바탕" pitchFamily="18" charset="-127"/>
                  <a:cs typeface="함초롬바탕" pitchFamily="18" charset="-127"/>
                </a:defRPr>
              </a:lvl4pPr>
              <a:lvl5pPr marL="2057400" indent="-228600" latinLnBrk="1">
                <a:spcBef>
                  <a:spcPct val="30000"/>
                </a:spcBef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함초롬바탕" pitchFamily="18" charset="-127"/>
                </a:defRPr>
              </a:lvl9pPr>
            </a:lstStyle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ko-KR" altLang="en-US" sz="2800" b="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endParaRPr>
            </a:p>
          </p:txBody>
        </p:sp>
        <p:sp>
          <p:nvSpPr>
            <p:cNvPr id="96263" name="Line 10"/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15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62410" y="5087938"/>
            <a:ext cx="6237060" cy="4383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∙Version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첫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4bit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현재 사용하는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버전 정보로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값을 가짐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Length(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- 4bit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필드이며 헤더의 전체길이를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 단위로 표현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Datagram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경우 헤더의 길이가 옵션 필드에 따라 달라질 수 있으므로 길이를 명시하는  항목이 존재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옵션이 없으면 헤더의 길이는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이므로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(5 * 4 = 20Byte)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 필드가 최대 길이라면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(15 * 4 = 60Byte)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전체 길이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(Total Length)</a:t>
            </a: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 전체 길이</a:t>
            </a:r>
          </a:p>
          <a:p>
            <a:pPr marL="8882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2^16(65535)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크기로 제한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이더넷의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MTU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바이트이므로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으로 제한됨</a:t>
            </a:r>
            <a:endParaRPr lang="ko-KR" altLang="en-US" sz="1000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IP Header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길이는 가변적이므로 유효한 데이터 영역 부분에 대한 추출을 위해 필요</a:t>
            </a:r>
          </a:p>
          <a:p>
            <a:pPr marL="88820" lvl="1" indent="0">
              <a:buNone/>
              <a:defRPr/>
            </a:pP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000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이더넷의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헤더를 포함한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패킷의 총 길이가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바이트보다 짧은 경우 이더넷은 패딩 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820" lvl="1" indent="0">
              <a:buNone/>
              <a:defRPr/>
            </a:pPr>
            <a:r>
              <a:rPr lang="en-US" altLang="ko-KR" sz="1000" dirty="0"/>
              <a:t> 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영역을 강제로 삽입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 Address   - </a:t>
            </a:r>
            <a:r>
              <a:rPr lang="ko-KR" altLang="en-US"/>
              <a:t>송신 시스템의 </a:t>
            </a:r>
            <a:r>
              <a:rPr lang="en-US" altLang="ko-KR" dirty="0"/>
              <a:t>IP 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 Address - </a:t>
            </a:r>
            <a:r>
              <a:rPr lang="ko-KR" altLang="en-US"/>
              <a:t>수신 시스템의 </a:t>
            </a:r>
            <a:r>
              <a:rPr lang="en-US" altLang="ko-KR" dirty="0"/>
              <a:t>IP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76213" lvl="1">
              <a:lnSpc>
                <a:spcPct val="150000"/>
              </a:lnSpc>
            </a:pPr>
            <a:r>
              <a:rPr lang="en-US" altLang="ko-KR" dirty="0"/>
              <a:t>IP </a:t>
            </a:r>
            <a:r>
              <a:rPr lang="ko-KR" altLang="en-US"/>
              <a:t>옵션 항목은 </a:t>
            </a:r>
            <a:r>
              <a:rPr lang="en-US" altLang="ko-KR" dirty="0"/>
              <a:t>20byte</a:t>
            </a:r>
            <a:r>
              <a:rPr lang="ko-KR" altLang="en-US"/>
              <a:t>의 표준 헤더에 데이터그램의 보안을 위한 기능이라던가</a:t>
            </a:r>
            <a:r>
              <a:rPr lang="en-US" altLang="ko-KR" dirty="0"/>
              <a:t>, Record Route, Timestamp </a:t>
            </a:r>
            <a:r>
              <a:rPr lang="ko-KR" altLang="en-US"/>
              <a:t>등의 정보를 담기 위해 추가되는 항목</a:t>
            </a:r>
          </a:p>
          <a:p>
            <a:pPr marL="176213" lvl="1">
              <a:lnSpc>
                <a:spcPct val="150000"/>
              </a:lnSpc>
            </a:pPr>
            <a:r>
              <a:rPr lang="ko-KR" altLang="en-US" dirty="0"/>
              <a:t>네트워크 상태 </a:t>
            </a:r>
            <a:r>
              <a:rPr lang="en-US" altLang="ko-KR" dirty="0"/>
              <a:t>Test, </a:t>
            </a:r>
            <a:r>
              <a:rPr lang="ko-KR" altLang="en-US"/>
              <a:t>디버깅 용도로도 사용</a:t>
            </a:r>
            <a:r>
              <a:rPr lang="en-US" altLang="ko-KR" dirty="0"/>
              <a:t>, </a:t>
            </a:r>
            <a:r>
              <a:rPr lang="ko-KR" altLang="en-US"/>
              <a:t>일반적으로 많이 사용하지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75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4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7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66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4E67F-85FB-4121-9501-D8978017219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03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∙Preamble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- 7byte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길이를 갖고 있으며 송수신 시스템 간의 동기화에 사용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프레임의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시작을 나타내는 용도로 사용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SFD (Start Frame Delimiter)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- 10101011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값을 가지며 바로 뒤에 실제 프레임 필드 값이 위치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- 6byte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길이로 목적지 시스템의 하드웨어 주소를 나타냄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앞의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해당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고유 번호를 의미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Source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시스템의 하드웨어 주소를 나타냄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Length or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Type Field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유형 필드는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가지 의미 중 하나를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1518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작으면 데이터 부분의 길이를 표현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- 1536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크면 상위 계층의 프로토콜을 의미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Data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프로토콜에서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Encapsulation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된 데이터 부분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최소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CRC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Preamble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SFD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부분을 제외한 유효한 프레임의 오류 검사를 위해 사용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464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464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2306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46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15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B2CA0E52-C088-4A19-8267-D8D0D7769B5B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47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919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48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6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44487" y="5138251"/>
            <a:ext cx="6159500" cy="460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구성될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∙Source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발신지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Sequence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데이터 전송을 위해 모든 바이트마다 일련 번호 설정</a:t>
            </a:r>
          </a:p>
          <a:p>
            <a:pPr marL="0" lvl="1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교환하고자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초기순차번호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(Initial Sequence Number)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Acknowledgement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응답확인번호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확인 응답을 위한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실린 데이터의 마지막 바이트의 순차 번호에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더한 값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4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TCP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길이를 나타내는 값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 ~ 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바이트이므로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 ~ 12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사이의 값을 가짐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Reserved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차후를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대비해 남겨둔 필드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Control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흐름제어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모드용으로 사용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Window size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크기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확인을 받기 전에 보낼 수 있는 데이터의 양을 설정하는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65535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바이트의 값을 가질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Checksum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변형 여부 확인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Urgent Pointer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포인터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데이터를 포함하고 있을 경우 사용되는 필드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플래그가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 시 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필드 값과 순차 번호를 더하면 긴급 데이터 바이트 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알 수 있음</a:t>
            </a:r>
          </a:p>
          <a:p>
            <a:pPr marL="375234" lvl="1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32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4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25" y="492125"/>
            <a:ext cx="5464175" cy="409733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4786" y="5057565"/>
            <a:ext cx="5534654" cy="4813689"/>
          </a:xfrm>
        </p:spPr>
        <p:txBody>
          <a:bodyPr/>
          <a:lstStyle/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sz="10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3-way handshake</a:t>
            </a:r>
            <a:r>
              <a:rPr lang="en-US" altLang="ko-KR" dirty="0">
                <a:ea typeface="굴림" pitchFamily="50" charset="-127"/>
              </a:rPr>
              <a:t>]</a:t>
            </a:r>
          </a:p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/>
              <a:t>TCP </a:t>
            </a:r>
            <a:r>
              <a:rPr lang="ko-KR" altLang="en-US"/>
              <a:t>클라이언트와 서버간에 신뢰성 있는 데이터를 전송하기 위해 실 데이터를 전송하기 전 통신을 개시할 것을 상호 확인하는 과정</a:t>
            </a:r>
          </a:p>
          <a:p>
            <a:pPr marL="0" lvl="2" indent="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Char char="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시스템이 통신을 하기 전에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포트가 닫힌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Closed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해당 포트로 항상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서비스를 제공할 수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Listen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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처음 클라이언트가 통신을 하고자 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임의의 포트 번호가 클라이언트 프로그램에 할당되고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서버에 연결하고 싶다는 의사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Sent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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연결 요청을 받은 서버는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Received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되고 클라이언트에게 연결을 해도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좋다는 </a:t>
            </a:r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의미로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SYN+ACK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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클라이언트는 연결을 요청한 것에 대한 서버의 응답을 확인했다는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서버에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1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6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0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62232" y="5057565"/>
            <a:ext cx="5588263" cy="455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B241-1457-4EF4-B2AC-23106A1D9A59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57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512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는 </a:t>
            </a:r>
            <a:r>
              <a:rPr lang="en-US" altLang="ko-KR" dirty="0">
                <a:latin typeface="굴림" charset="-127"/>
                <a:ea typeface="굴림" charset="-127"/>
              </a:rPr>
              <a:t>Connectionless(</a:t>
            </a:r>
            <a:r>
              <a:rPr lang="ko-KR" altLang="en-US">
                <a:latin typeface="굴림" charset="-127"/>
                <a:ea typeface="굴림" charset="-127"/>
              </a:rPr>
              <a:t>비연결성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서비스로 데이터 전달의 보장이 안 되는 </a:t>
            </a:r>
            <a:r>
              <a:rPr lang="en-US" altLang="ko-KR" dirty="0">
                <a:latin typeface="굴림" charset="-127"/>
                <a:ea typeface="굴림" charset="-127"/>
              </a:rPr>
              <a:t>Unreliable (</a:t>
            </a:r>
            <a:r>
              <a:rPr lang="ko-KR" altLang="en-US">
                <a:latin typeface="굴림" charset="-127"/>
                <a:ea typeface="굴림" charset="-127"/>
              </a:rPr>
              <a:t>비신뢰성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프로토콜이지만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프로토콜에 오버헤드가 적고 간단하게 구현되는 전송 서비스를 제공합니다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 UDP</a:t>
            </a:r>
            <a:r>
              <a:rPr lang="ko-KR" altLang="en-US">
                <a:latin typeface="굴림" charset="-127"/>
                <a:ea typeface="굴림" charset="-127"/>
              </a:rPr>
              <a:t>는 일반적으로 브로드캐스트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멀티캐스트를 집중적으로 이용하는 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또는 탐색과 질의에 빠른 응답을 요구하는 어플리케이션에 사용되며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의 전송 단위를 </a:t>
            </a:r>
            <a:r>
              <a:rPr lang="en-US" altLang="ko-KR" dirty="0">
                <a:latin typeface="굴림" charset="-127"/>
                <a:ea typeface="굴림" charset="-127"/>
              </a:rPr>
              <a:t>Datagram</a:t>
            </a:r>
            <a:r>
              <a:rPr lang="ko-KR" altLang="en-US">
                <a:latin typeface="굴림" charset="-127"/>
                <a:ea typeface="굴림" charset="-127"/>
              </a:rPr>
              <a:t>이라 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크기가 간단하여 전송단위 </a:t>
            </a:r>
            <a:r>
              <a:rPr lang="en-US" altLang="ko-KR" dirty="0">
                <a:latin typeface="굴림" charset="-127"/>
                <a:ea typeface="굴림" charset="-127"/>
              </a:rPr>
              <a:t>(datagram) </a:t>
            </a:r>
            <a:r>
              <a:rPr lang="ko-KR" altLang="en-US">
                <a:latin typeface="굴림" charset="-127"/>
                <a:ea typeface="굴림" charset="-127"/>
              </a:rPr>
              <a:t>별로 전송한다는 의미입니다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  <p:pic>
        <p:nvPicPr>
          <p:cNvPr id="35123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57985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525" y="92075"/>
            <a:ext cx="6448425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625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38588" y="6538913"/>
            <a:ext cx="12954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70C-26EA-48E6-B006-78871CD70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666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976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193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7" y="1268762"/>
            <a:ext cx="8641655" cy="5235378"/>
          </a:xfrm>
        </p:spPr>
        <p:txBody>
          <a:bodyPr/>
          <a:lstStyle>
            <a:lvl1pPr marL="257896" indent="-257896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934" b="1">
                <a:latin typeface="+mn-ea"/>
                <a:ea typeface="+mn-ea"/>
              </a:defRPr>
            </a:lvl1pPr>
            <a:lvl2pPr marL="432897" indent="-175000">
              <a:lnSpc>
                <a:spcPct val="100000"/>
              </a:lnSpc>
              <a:spcAft>
                <a:spcPts val="387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740"/>
            </a:lvl2pPr>
            <a:lvl3pPr marL="607899" indent="-175000">
              <a:lnSpc>
                <a:spcPct val="100000"/>
              </a:lnSpc>
              <a:spcAft>
                <a:spcPts val="290"/>
              </a:spcAft>
              <a:buClr>
                <a:schemeClr val="tx1"/>
              </a:buClr>
              <a:defRPr sz="1547"/>
            </a:lvl3pPr>
            <a:lvl4pPr marL="782899" indent="-175000">
              <a:lnSpc>
                <a:spcPct val="100000"/>
              </a:lnSpc>
              <a:spcAft>
                <a:spcPts val="290"/>
              </a:spcAft>
              <a:buSzPct val="96000"/>
              <a:defRPr sz="1064"/>
            </a:lvl4pPr>
            <a:lvl5pPr marL="957899" indent="-175000">
              <a:lnSpc>
                <a:spcPct val="100000"/>
              </a:lnSpc>
              <a:defRPr sz="106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4" y="6503988"/>
            <a:ext cx="836612" cy="3540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81A0569-FA41-4949-A391-615DA2962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6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0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0525" y="1510552"/>
            <a:ext cx="7772400" cy="109462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ko-KR" altLang="en-US" sz="4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프로토콜 분석</a:t>
            </a:r>
            <a:endParaRPr lang="ko-KR" altLang="en-US" sz="4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7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08132" y="378225"/>
            <a:ext cx="7280275" cy="48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</a:t>
            </a:r>
            <a:r>
              <a:rPr lang="ko-KR" altLang="en-US" sz="2400">
                <a:ea typeface="함초롬바탕" panose="02030504000101010101"/>
              </a:rPr>
              <a:t>전송 </a:t>
            </a:r>
            <a:r>
              <a:rPr lang="ko-KR" altLang="en-US" sz="2400" smtClean="0">
                <a:ea typeface="함초롬바탕" panose="02030504000101010101"/>
              </a:rPr>
              <a:t>과정 </a:t>
            </a:r>
            <a:endParaRPr lang="ko-KR" altLang="en-US" sz="2400" dirty="0">
              <a:ea typeface="함초롬바탕" panose="02030504000101010101"/>
            </a:endParaRP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7759915" y="3745636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6" y="3301620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1740115" y="4838811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626065" y="2322744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4061285" y="2470749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5013787" y="3039318"/>
            <a:ext cx="2244966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617273" y="3755890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611411" y="4497375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7781895" y="4813899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5837572" y="3155092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77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4760272" y="4655637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77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3952847" y="3900965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255138" y="2640646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361524" y="2640646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7910" y="2640646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291743" y="236553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14957" y="2364887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486" y="2366063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3611514" y="5218141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3947088" y="5363216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</a:t>
            </a:r>
            <a:r>
              <a:rPr lang="en-US" altLang="ko-KR" sz="1477" dirty="0" smtClean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4" y="3475080"/>
            <a:ext cx="845645" cy="845645"/>
          </a:xfrm>
          <a:prstGeom prst="rect">
            <a:avLst/>
          </a:prstGeom>
        </p:spPr>
      </p:pic>
      <p:sp>
        <p:nvSpPr>
          <p:cNvPr id="83" name="폭발 1 82"/>
          <p:cNvSpPr/>
          <p:nvPr/>
        </p:nvSpPr>
        <p:spPr>
          <a:xfrm>
            <a:off x="4473263" y="2987855"/>
            <a:ext cx="758330" cy="5626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4" name="TextBox 83"/>
          <p:cNvSpPr txBox="1"/>
          <p:nvPr/>
        </p:nvSpPr>
        <p:spPr>
          <a:xfrm>
            <a:off x="556255" y="1102416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6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송신측에서 재전송 시도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4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flipH="1">
            <a:off x="7440027" y="2120443"/>
            <a:ext cx="941018" cy="1023754"/>
            <a:chOff x="1533695" y="4087365"/>
            <a:chExt cx="838200" cy="1011237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9326" y="2150204"/>
            <a:ext cx="1366509" cy="130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2088304" y="3538641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4174243" y="2060266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304872" y="2223604"/>
            <a:ext cx="32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6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4174243" y="3486351"/>
            <a:ext cx="2807836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362104" y="3259694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3772" y="3613861"/>
            <a:ext cx="246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AN=7800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4181372" y="2779552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4207217" y="5818169"/>
            <a:ext cx="2800707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5147823" y="5960203"/>
            <a:ext cx="131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ACK=8800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4102350" y="1410391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691929" y="1547851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3000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315741" y="333551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08484" y="160243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014870" y="160243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121256" y="160243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945089" y="132731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68303" y="132667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SN=6400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71832" y="132785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SN=7800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91889" y="1603505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42465" y="1328922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SN=8800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09783" y="2973534"/>
            <a:ext cx="32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6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1" name="오른쪽 화살표 90"/>
          <p:cNvSpPr/>
          <p:nvPr/>
        </p:nvSpPr>
        <p:spPr>
          <a:xfrm rot="10800000">
            <a:off x="4174242" y="4327778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4818600" y="4489286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4304872" y="4978252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4435501" y="5141590"/>
            <a:ext cx="3203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7800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</a:t>
            </a:r>
            <a:r>
              <a:rPr lang="en-US" altLang="ko-KR" sz="160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1000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flipH="1">
            <a:off x="7596014" y="3182764"/>
            <a:ext cx="796383" cy="932546"/>
            <a:chOff x="1533695" y="4087365"/>
            <a:chExt cx="838200" cy="1007924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31813" y="4766954"/>
              <a:ext cx="219396" cy="328335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0574" bIns="20574" anchor="ctr">
              <a:spAutoFit/>
            </a:bodyPr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46099" y="4752667"/>
              <a:ext cx="219396" cy="328335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0574" bIns="20574" anchor="ctr">
              <a:spAutoFit/>
            </a:bodyPr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35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35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35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629" y="3111530"/>
            <a:ext cx="1248943" cy="118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320023" y="43468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3880602" y="1113114"/>
            <a:ext cx="2634910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7557886" y="4262656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3880602" y="607946"/>
            <a:ext cx="2623799" cy="445180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9" name="TextBox 108"/>
          <p:cNvSpPr txBox="1"/>
          <p:nvPr/>
        </p:nvSpPr>
        <p:spPr>
          <a:xfrm>
            <a:off x="4428942" y="699994"/>
            <a:ext cx="2260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1500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719456" y="2562180"/>
            <a:ext cx="602557" cy="298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071226" y="2559970"/>
            <a:ext cx="602557" cy="298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401016" y="2559970"/>
            <a:ext cx="602557" cy="2981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746909" y="2355845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SN=3000</a:t>
            </a:r>
            <a:endParaRPr lang="ko-KR" altLang="en-US" sz="8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111301" y="2353151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SN=4400</a:t>
            </a:r>
            <a:endParaRPr lang="ko-KR" altLang="en-US" sz="8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38948" y="2354033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SN=5800</a:t>
            </a:r>
            <a:endParaRPr lang="ko-KR" altLang="en-US" sz="8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0328" y="2559970"/>
            <a:ext cx="602557" cy="2981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260" y="2354033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SN=8600</a:t>
            </a:r>
            <a:endParaRPr lang="ko-KR" altLang="en-US" sz="8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60"/>
          <p:cNvSpPr txBox="1">
            <a:spLocks noChangeArrowheads="1"/>
          </p:cNvSpPr>
          <p:nvPr/>
        </p:nvSpPr>
        <p:spPr bwMode="auto">
          <a:xfrm>
            <a:off x="4118929" y="1162735"/>
            <a:ext cx="2274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3000 (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3" name="오른쪽 화살표 92"/>
          <p:cNvSpPr/>
          <p:nvPr/>
        </p:nvSpPr>
        <p:spPr>
          <a:xfrm rot="10800000">
            <a:off x="3829514" y="1757655"/>
            <a:ext cx="2634480" cy="435219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94" name="TextBox 75"/>
          <p:cNvSpPr txBox="1">
            <a:spLocks noChangeArrowheads="1"/>
          </p:cNvSpPr>
          <p:nvPr/>
        </p:nvSpPr>
        <p:spPr bwMode="auto">
          <a:xfrm>
            <a:off x="4817498" y="1853570"/>
            <a:ext cx="103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4400 </a:t>
            </a:r>
            <a:r>
              <a:rPr lang="ko-KR" altLang="en-US" sz="1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44898" y="2557437"/>
            <a:ext cx="602557" cy="2981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82830" y="2351501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SN=7200</a:t>
            </a:r>
            <a:endParaRPr lang="ko-KR" altLang="en-US" sz="8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오른쪽 화살표 98"/>
          <p:cNvSpPr/>
          <p:nvPr/>
        </p:nvSpPr>
        <p:spPr>
          <a:xfrm rot="10800000">
            <a:off x="3802347" y="2280751"/>
            <a:ext cx="2587174" cy="445180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0" name="TextBox 99"/>
          <p:cNvSpPr txBox="1"/>
          <p:nvPr/>
        </p:nvSpPr>
        <p:spPr>
          <a:xfrm>
            <a:off x="4381462" y="2374372"/>
            <a:ext cx="192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5000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1" name="오른쪽 화살표 100"/>
          <p:cNvSpPr/>
          <p:nvPr/>
        </p:nvSpPr>
        <p:spPr>
          <a:xfrm>
            <a:off x="3923759" y="2972823"/>
            <a:ext cx="2569120" cy="52881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2" name="TextBox 60"/>
          <p:cNvSpPr txBox="1">
            <a:spLocks noChangeArrowheads="1"/>
          </p:cNvSpPr>
          <p:nvPr/>
        </p:nvSpPr>
        <p:spPr bwMode="auto">
          <a:xfrm>
            <a:off x="4103017" y="3071732"/>
            <a:ext cx="2274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4400 (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" name="오른쪽 화살표 102"/>
          <p:cNvSpPr/>
          <p:nvPr/>
        </p:nvSpPr>
        <p:spPr>
          <a:xfrm>
            <a:off x="3923759" y="3515897"/>
            <a:ext cx="1787479" cy="51177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4" name="TextBox 60"/>
          <p:cNvSpPr txBox="1">
            <a:spLocks noChangeArrowheads="1"/>
          </p:cNvSpPr>
          <p:nvPr/>
        </p:nvSpPr>
        <p:spPr bwMode="auto">
          <a:xfrm>
            <a:off x="4116345" y="3605233"/>
            <a:ext cx="873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5800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5" name="오른쪽 화살표 104"/>
          <p:cNvSpPr/>
          <p:nvPr/>
        </p:nvSpPr>
        <p:spPr>
          <a:xfrm>
            <a:off x="3923759" y="4154851"/>
            <a:ext cx="2540236" cy="438218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6" name="TextBox 60"/>
          <p:cNvSpPr txBox="1">
            <a:spLocks noChangeArrowheads="1"/>
          </p:cNvSpPr>
          <p:nvPr/>
        </p:nvSpPr>
        <p:spPr bwMode="auto">
          <a:xfrm>
            <a:off x="4122818" y="4192984"/>
            <a:ext cx="2274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7200 (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7" name="폭발 1 106"/>
          <p:cNvSpPr/>
          <p:nvPr/>
        </p:nvSpPr>
        <p:spPr>
          <a:xfrm>
            <a:off x="5495147" y="3501635"/>
            <a:ext cx="758330" cy="56262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0" name="직사각형 109"/>
          <p:cNvSpPr/>
          <p:nvPr/>
        </p:nvSpPr>
        <p:spPr>
          <a:xfrm>
            <a:off x="8303791" y="2614796"/>
            <a:ext cx="602557" cy="2981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343866" y="2407978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SN=4400</a:t>
            </a:r>
            <a:endParaRPr lang="ko-KR" altLang="en-US" sz="878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902477" y="2634885"/>
            <a:ext cx="602557" cy="2981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40409" y="2428948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SN=7200</a:t>
            </a:r>
            <a:endParaRPr lang="ko-KR" altLang="en-US" sz="878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617318" y="2628725"/>
            <a:ext cx="602557" cy="2981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오른쪽 화살표 114"/>
          <p:cNvSpPr/>
          <p:nvPr/>
        </p:nvSpPr>
        <p:spPr>
          <a:xfrm rot="10800000">
            <a:off x="3880601" y="4778568"/>
            <a:ext cx="2583393" cy="491668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16" name="TextBox 75"/>
          <p:cNvSpPr txBox="1">
            <a:spLocks noChangeArrowheads="1"/>
          </p:cNvSpPr>
          <p:nvPr/>
        </p:nvSpPr>
        <p:spPr bwMode="auto">
          <a:xfrm>
            <a:off x="4905081" y="4860558"/>
            <a:ext cx="11801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NAK= 5800 </a:t>
            </a:r>
            <a:r>
              <a:rPr lang="ko-KR" altLang="en-US" sz="1400" b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7" name="오른쪽 화살표 116"/>
          <p:cNvSpPr/>
          <p:nvPr/>
        </p:nvSpPr>
        <p:spPr>
          <a:xfrm>
            <a:off x="3880600" y="5416548"/>
            <a:ext cx="2617251" cy="496036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18" name="TextBox 60"/>
          <p:cNvSpPr txBox="1">
            <a:spLocks noChangeArrowheads="1"/>
          </p:cNvSpPr>
          <p:nvPr/>
        </p:nvSpPr>
        <p:spPr bwMode="auto">
          <a:xfrm>
            <a:off x="4168623" y="5493781"/>
            <a:ext cx="2274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5800 (</a:t>
            </a:r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1400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9" name="오른쪽 화살표 118"/>
          <p:cNvSpPr/>
          <p:nvPr/>
        </p:nvSpPr>
        <p:spPr>
          <a:xfrm rot="10800000">
            <a:off x="3843638" y="5921129"/>
            <a:ext cx="2620356" cy="53981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/>
          </a:p>
        </p:txBody>
      </p:sp>
      <p:sp>
        <p:nvSpPr>
          <p:cNvPr id="120" name="TextBox 75"/>
          <p:cNvSpPr txBox="1">
            <a:spLocks noChangeArrowheads="1"/>
          </p:cNvSpPr>
          <p:nvPr/>
        </p:nvSpPr>
        <p:spPr bwMode="auto">
          <a:xfrm>
            <a:off x="4992795" y="6067441"/>
            <a:ext cx="103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7200 </a:t>
            </a:r>
            <a:r>
              <a:rPr lang="ko-KR" altLang="en-US" sz="1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598045" y="2421373"/>
            <a:ext cx="617477" cy="227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78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SN=????</a:t>
            </a:r>
            <a:endParaRPr lang="ko-KR" altLang="en-US" sz="878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315741" y="333551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flipH="1">
            <a:off x="6970031" y="2751976"/>
            <a:ext cx="1033237" cy="1009378"/>
            <a:chOff x="1533695" y="4087365"/>
            <a:chExt cx="838200" cy="984028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801348" y="4790849"/>
              <a:ext cx="149861" cy="28054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0574" bIns="20574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815635" y="4776562"/>
              <a:ext cx="149861" cy="28054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0574" bIns="20574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9649" y="2637910"/>
            <a:ext cx="1424231" cy="135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424678" y="40850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3560090" y="1837014"/>
            <a:ext cx="2185193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2" name="TextBox 61"/>
          <p:cNvSpPr txBox="1"/>
          <p:nvPr/>
        </p:nvSpPr>
        <p:spPr>
          <a:xfrm>
            <a:off x="3925186" y="1968381"/>
            <a:ext cx="1811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1400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3348921" y="3183342"/>
            <a:ext cx="2311171" cy="445180"/>
          </a:xfrm>
          <a:prstGeom prst="rightArrow">
            <a:avLst>
              <a:gd name="adj1" fmla="val 50000"/>
              <a:gd name="adj2" fmla="val 86095"/>
            </a:avLst>
          </a:prstGeom>
          <a:solidFill>
            <a:srgbClr val="FF0000"/>
          </a:solidFill>
          <a:ln cap="sq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099128" y="390014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18858" y="3257276"/>
            <a:ext cx="269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Window size : 0 </a:t>
            </a:r>
            <a:r>
              <a:rPr lang="ko-KR" altLang="en-US" sz="1400" b="1">
                <a:solidFill>
                  <a:schemeClr val="bg1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3569121" y="2368044"/>
            <a:ext cx="2192246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TextBox 74"/>
          <p:cNvSpPr txBox="1"/>
          <p:nvPr/>
        </p:nvSpPr>
        <p:spPr>
          <a:xfrm>
            <a:off x="3934217" y="2499410"/>
            <a:ext cx="18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3487433" y="3777644"/>
            <a:ext cx="2205464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rgbClr val="FFC00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TextBox 76"/>
          <p:cNvSpPr txBox="1"/>
          <p:nvPr/>
        </p:nvSpPr>
        <p:spPr>
          <a:xfrm>
            <a:off x="3844400" y="3856992"/>
            <a:ext cx="1811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Keep Alive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3360725" y="4315391"/>
            <a:ext cx="2332172" cy="445180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157624" y="4395567"/>
            <a:ext cx="2990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Window size : 1000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0" name="오른쪽 화살표 109"/>
          <p:cNvSpPr/>
          <p:nvPr/>
        </p:nvSpPr>
        <p:spPr>
          <a:xfrm>
            <a:off x="3492726" y="5047988"/>
            <a:ext cx="2230579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1" name="TextBox 110"/>
          <p:cNvSpPr txBox="1"/>
          <p:nvPr/>
        </p:nvSpPr>
        <p:spPr>
          <a:xfrm>
            <a:off x="3844400" y="5108886"/>
            <a:ext cx="1811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800 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3" name="오른쪽 화살표 112"/>
          <p:cNvSpPr/>
          <p:nvPr/>
        </p:nvSpPr>
        <p:spPr>
          <a:xfrm>
            <a:off x="3492726" y="5564636"/>
            <a:ext cx="2230579" cy="48837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4" name="TextBox 113"/>
          <p:cNvSpPr txBox="1"/>
          <p:nvPr/>
        </p:nvSpPr>
        <p:spPr>
          <a:xfrm>
            <a:off x="3844400" y="5610770"/>
            <a:ext cx="1811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200 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603418" y="441443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1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92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708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</a:t>
            </a:r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(4-way Handshake)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119519" y="1478771"/>
            <a:ext cx="7129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44102" y="1478771"/>
            <a:ext cx="4881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7024" y="1112886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9011" y="1109439"/>
            <a:ext cx="8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19519" y="2079679"/>
            <a:ext cx="2924582" cy="8149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2479">
            <a:off x="3880419" y="2125040"/>
            <a:ext cx="8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7789" y="1942511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FIN_WAIT-1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9157" y="2648060"/>
            <a:ext cx="184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② CLOSE_WAIT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19519" y="2988988"/>
            <a:ext cx="2875408" cy="107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6189">
            <a:off x="3968313" y="3301061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108902" y="3867759"/>
            <a:ext cx="2916292" cy="1081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554174">
            <a:off x="4014066" y="4163331"/>
            <a:ext cx="7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9427" y="5127511"/>
            <a:ext cx="158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TIME_WAIT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(2MSL)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3133189" y="5127511"/>
            <a:ext cx="2892005" cy="450458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3485" y="3927338"/>
            <a:ext cx="151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LAST_ACK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7891" y="5419898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745" y="3896790"/>
            <a:ext cx="1677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FIN_WAIT_2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624948">
            <a:off x="3985220" y="5021500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대괄호 24"/>
          <p:cNvSpPr/>
          <p:nvPr/>
        </p:nvSpPr>
        <p:spPr bwMode="auto">
          <a:xfrm>
            <a:off x="2949673" y="2099643"/>
            <a:ext cx="145259" cy="1966424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8933" y="3060810"/>
            <a:ext cx="32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② Application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3189" y="591488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876" y="3485054"/>
            <a:ext cx="333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 Application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 )</a:t>
            </a:r>
            <a:r>
              <a:rPr lang="ko-KR" altLang="en-US" sz="1600" dirty="0">
                <a:latin typeface="함초롬바탕 확장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6545" y="5715583"/>
            <a:ext cx="2103088" cy="2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61" dirty="0">
                <a:latin typeface="Times New Roman" pitchFamily="18" charset="0"/>
                <a:cs typeface="Times New Roman" pitchFamily="18" charset="0"/>
              </a:rPr>
              <a:t>2MSL : Max Segment Lifetime</a:t>
            </a:r>
            <a:endParaRPr lang="ko-KR" altLang="en-US" sz="116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26000" y="1435120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4927" y="1416728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왼쪽 대괄호 46"/>
          <p:cNvSpPr/>
          <p:nvPr/>
        </p:nvSpPr>
        <p:spPr bwMode="auto">
          <a:xfrm>
            <a:off x="2949673" y="4113997"/>
            <a:ext cx="185266" cy="7536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48" name="왼쪽 대괄호 47"/>
          <p:cNvSpPr/>
          <p:nvPr/>
        </p:nvSpPr>
        <p:spPr bwMode="auto">
          <a:xfrm flipH="1">
            <a:off x="6098393" y="2986194"/>
            <a:ext cx="86030" cy="910596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>
            <a:off x="2995656" y="4960316"/>
            <a:ext cx="89873" cy="9028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1131645" y="606058"/>
            <a:ext cx="23497" cy="5758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3761378" y="606058"/>
            <a:ext cx="15532" cy="5752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8862" y="239620"/>
            <a:ext cx="69602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02" y="223144"/>
            <a:ext cx="724878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66784" y="982254"/>
            <a:ext cx="2610126" cy="57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712479">
            <a:off x="2281656" y="1036545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68655" y="1959384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46372">
            <a:off x="2122604" y="2018807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155142" y="2839832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54174">
            <a:off x="2169892" y="2906380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68655" y="3649952"/>
            <a:ext cx="1576275" cy="5075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712479">
            <a:off x="1664886" y="3882786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231" y="3431743"/>
            <a:ext cx="82907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ko-KR" altLang="en-US" sz="129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폭발 1 30"/>
          <p:cNvSpPr/>
          <p:nvPr/>
        </p:nvSpPr>
        <p:spPr>
          <a:xfrm>
            <a:off x="2670226" y="3955410"/>
            <a:ext cx="806683" cy="67355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31645" y="4599365"/>
            <a:ext cx="2658779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161627" y="5319201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554174">
            <a:off x="1437360" y="4895533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554174">
            <a:off x="1574700" y="5577276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6855" y="53266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Server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소켓을 종료하지 못하게 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5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19792" y="477662"/>
            <a:ext cx="9262662" cy="574287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UDP(User Datagram Protocol) Header</a:t>
            </a:r>
            <a:endParaRPr lang="ko-KR" altLang="en-US" sz="2800" b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1777" lvl="2">
              <a:lnSpc>
                <a:spcPct val="150000"/>
              </a:lnSpc>
            </a:pP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전송을 위하여 사전에 필요한 </a:t>
            </a: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Process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없음</a:t>
            </a:r>
          </a:p>
          <a:p>
            <a:pPr marL="951777" lvl="1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Best-Effort Delivery</a:t>
            </a:r>
          </a:p>
          <a:p>
            <a:pPr marL="951777" lvl="2">
              <a:lnSpc>
                <a:spcPct val="150000"/>
              </a:lnSpc>
            </a:pPr>
            <a:r>
              <a:rPr lang="ko-KR" altLang="en-US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보장 못함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65" y="2980845"/>
            <a:ext cx="6846461" cy="29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21478"/>
            <a:ext cx="7886700" cy="617696"/>
          </a:xfrm>
        </p:spPr>
        <p:txBody>
          <a:bodyPr>
            <a:normAutofit/>
          </a:bodyPr>
          <a:lstStyle/>
          <a:p>
            <a:r>
              <a:rPr lang="en-US" altLang="ko-K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34493"/>
            <a:ext cx="7886700" cy="1097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Message-Oriented Transport Protocol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상위계층에서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payload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 데이터를 단편화하지 않음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전송이 완료되지 전까지는 다른 데이터 흐름에 영향을 받지 않음 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28650" y="3333465"/>
            <a:ext cx="7886700" cy="6176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ko-KR" alt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45236" y="4039838"/>
            <a:ext cx="7886700" cy="109728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Stream-Oriented Transport Protocol 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상위계층에서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payload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된 데이터를 단편화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단편화를 통해 다수의 데이터들과 네트워크 자원을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9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76928" y="3010853"/>
          <a:ext cx="3178267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83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795706" y="2127695"/>
          <a:ext cx="2151125" cy="46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96106" y="4005263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455258" y="3998405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86564" y="3984689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24625" y="5020247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387281" y="5013389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219635" y="5013389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93622" y="694844"/>
            <a:ext cx="541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UDP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데이터 전송 </a:t>
            </a:r>
          </a:p>
        </p:txBody>
      </p:sp>
      <p:sp>
        <p:nvSpPr>
          <p:cNvPr id="3" name="오른쪽 화살표 2"/>
          <p:cNvSpPr/>
          <p:nvPr/>
        </p:nvSpPr>
        <p:spPr>
          <a:xfrm rot="5400000">
            <a:off x="7837408" y="2669621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7837407" y="3612597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837406" y="4627604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직사각형 3"/>
          <p:cNvSpPr/>
          <p:nvPr/>
        </p:nvSpPr>
        <p:spPr>
          <a:xfrm>
            <a:off x="493622" y="1321762"/>
            <a:ext cx="3666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Message-oriented transport protocol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2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682700" y="2835734"/>
          <a:ext cx="317826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1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860199" y="1835035"/>
          <a:ext cx="2014693" cy="46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6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070750" y="3896874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4420618" y="3903732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6738205" y="3896874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0795" y="719196"/>
            <a:ext cx="536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데이터 전송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276" y="1388611"/>
            <a:ext cx="26068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MSS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5000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byte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89663" y="5031873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3245461" y="5038731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180685" y="5025015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2974" y="366445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ID=747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63268" y="3657313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ID=747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63555" y="366445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ID=747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 rot="5400000">
            <a:off x="7837408" y="2431442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7821557" y="3427644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837408" y="4569370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86650" y="6263295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30060" y="1457864"/>
            <a:ext cx="7005458" cy="4630591"/>
            <a:chOff x="1355875" y="1600200"/>
            <a:chExt cx="6667500" cy="43761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5875" y="1600200"/>
              <a:ext cx="6667500" cy="3686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75782" y="5191482"/>
              <a:ext cx="4658265" cy="700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8151" y="5341606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 LAN </a:t>
              </a:r>
              <a:endPara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40611" y="5191482"/>
              <a:ext cx="1035171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12401" y="5191482"/>
              <a:ext cx="89159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Network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Access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Layer</a:t>
              </a:r>
              <a:endParaRPr lang="ko-KR" altLang="en-US" sz="1500" b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584361" y="40322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208" y="4795114"/>
            <a:ext cx="2459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ARP RARP ICMP  IGMP</a:t>
            </a:r>
            <a:endParaRPr lang="ko-KR" altLang="en-US" sz="1600" b="1" dirty="0"/>
          </a:p>
        </p:txBody>
      </p:sp>
      <p:sp>
        <p:nvSpPr>
          <p:cNvPr id="15" name="타원 14"/>
          <p:cNvSpPr/>
          <p:nvPr/>
        </p:nvSpPr>
        <p:spPr>
          <a:xfrm>
            <a:off x="3368533" y="4457589"/>
            <a:ext cx="384048" cy="38404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623797" y="4442155"/>
            <a:ext cx="384048" cy="384048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6469" y="44723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5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344940" y="1766533"/>
          <a:ext cx="2627341" cy="46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7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007697" y="2806238"/>
          <a:ext cx="193619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2000byte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0795" y="617080"/>
            <a:ext cx="536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데이터 전송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071955" y="2799380"/>
          <a:ext cx="193619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2000byte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257241" y="4031211"/>
          <a:ext cx="2028440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586937" y="4017626"/>
          <a:ext cx="1946145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95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4766926" y="4017626"/>
          <a:ext cx="2028440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1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12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7071956" y="4004325"/>
          <a:ext cx="1946145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6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95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0" y="5142644"/>
          <a:ext cx="224436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2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330006" y="5156645"/>
          <a:ext cx="215521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6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3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9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8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6877649" y="5145746"/>
          <a:ext cx="224436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2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4560516" y="5152454"/>
          <a:ext cx="224436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5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23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53216" y="2573041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SN=1100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7939" y="2557631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SN=3100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997" y="381500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ID=332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85717" y="380539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ID=332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1910" y="3807860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ID=400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8337" y="3793167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ID=400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4490" y="3808847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SN=1100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49480" y="3808847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SN=2600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10790" y="3815003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SN=3100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72100" y="3800310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SN=4600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276" y="1137270"/>
            <a:ext cx="26068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MSS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ko-KR" altLang="en-US" sz="150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2000 byte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 </a:t>
            </a:r>
          </a:p>
        </p:txBody>
      </p:sp>
      <p:sp>
        <p:nvSpPr>
          <p:cNvPr id="35" name="오른쪽 화살표 34"/>
          <p:cNvSpPr/>
          <p:nvPr/>
        </p:nvSpPr>
        <p:spPr>
          <a:xfrm rot="5400000">
            <a:off x="8390699" y="2427711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오른쪽 화살표 35"/>
          <p:cNvSpPr/>
          <p:nvPr/>
        </p:nvSpPr>
        <p:spPr>
          <a:xfrm rot="5400000">
            <a:off x="8390698" y="3532421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오른쪽 화살표 39"/>
          <p:cNvSpPr/>
          <p:nvPr/>
        </p:nvSpPr>
        <p:spPr>
          <a:xfrm rot="5400000">
            <a:off x="8390698" y="4749369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719726" y="2949515"/>
          <a:ext cx="2011627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17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280536" y="1784216"/>
          <a:ext cx="2627341" cy="46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3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6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4000byte</a:t>
                      </a:r>
                      <a:endParaRPr lang="ko-KR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4907428" y="2949515"/>
          <a:ext cx="193619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4390" y="676223"/>
            <a:ext cx="536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애플리케이션 데이터 전송 </a:t>
            </a: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6971686" y="2942657"/>
          <a:ext cx="1936190" cy="43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9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1200byte</a:t>
                      </a:r>
                      <a:endParaRPr lang="ko-KR" alt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800037" y="4034534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4365690" y="4034534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768181" y="4019465"/>
          <a:ext cx="2139694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46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58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6193980" y="5122069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3382200" y="5149501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529272" y="5163217"/>
          <a:ext cx="2713898" cy="45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1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3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30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4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IP</a:t>
                      </a: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Header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1400byte</a:t>
                      </a:r>
                      <a:endParaRPr lang="ko-KR" altLang="en-US" sz="11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03162" y="2722163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SN=1100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2537" y="2722163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SN=2500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88419" y="2705717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SN=3900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91273" y="3784480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ID=232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3034" y="3784480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SN=1100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64452" y="3805054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ID=233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6213" y="3805054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SN=2500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25123" y="3803701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SN=3900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1936" y="3803701"/>
            <a:ext cx="6142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ID=234</a:t>
            </a:r>
            <a:endParaRPr lang="ko-KR" altLang="en-US" sz="105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8390699" y="2427711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4" name="오른쪽 화살표 33"/>
          <p:cNvSpPr/>
          <p:nvPr/>
        </p:nvSpPr>
        <p:spPr>
          <a:xfrm rot="5400000">
            <a:off x="8390699" y="3605257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5" name="오른쪽 화살표 34"/>
          <p:cNvSpPr/>
          <p:nvPr/>
        </p:nvSpPr>
        <p:spPr>
          <a:xfrm rot="5400000">
            <a:off x="8406422" y="4645287"/>
            <a:ext cx="275034" cy="246460"/>
          </a:xfrm>
          <a:prstGeom prst="rightArrow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TextBox 35"/>
          <p:cNvSpPr txBox="1"/>
          <p:nvPr/>
        </p:nvSpPr>
        <p:spPr>
          <a:xfrm>
            <a:off x="487871" y="1195353"/>
            <a:ext cx="26068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MSS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ko-KR" altLang="en-US" sz="150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1400 byte</a:t>
            </a:r>
            <a:r>
              <a:rPr lang="ko-KR" altLang="en-US" sz="15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4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1256" y="567691"/>
            <a:ext cx="6013847" cy="626269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</a:p>
        </p:txBody>
      </p:sp>
      <p:graphicFrame>
        <p:nvGraphicFramePr>
          <p:cNvPr id="177229" name="Group 7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931580837"/>
              </p:ext>
            </p:extLst>
          </p:nvPr>
        </p:nvGraphicFramePr>
        <p:xfrm>
          <a:off x="603552" y="1319690"/>
          <a:ext cx="8202120" cy="45634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01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10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9822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TCP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UDP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Connection oriented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Connectionless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Sequencing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지원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Sequencing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지원하지 않음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Error control</a:t>
                      </a:r>
                      <a:r>
                        <a:rPr kumimoji="1" lang="ko-KR" altLang="en-US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을 한다 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Error control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하지 않음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Flow control</a:t>
                      </a:r>
                      <a:r>
                        <a:rPr kumimoji="1" lang="ko-KR" altLang="en-US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을 한다 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Flow control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하지 않음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Unicast </a:t>
                      </a:r>
                      <a:r>
                        <a:rPr kumimoji="1" lang="ko-KR" altLang="en-US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Unicast, Multicast, Broadcast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 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1881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Full duplex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Half duplex 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38796"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데이터 전송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tc>
                  <a:txBody>
                    <a:bodyPr/>
                    <a:lstStyle>
                      <a:lvl1pPr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나눔고딕" pitchFamily="50" charset="-127"/>
                        <a:defRPr kumimoji="1" sz="1600" b="1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1pPr>
                      <a:lvl2pPr marL="742950" indent="-28575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2pPr>
                      <a:lvl3pPr marL="11430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buFont typeface="맑은 고딕" pitchFamily="50" charset="-127"/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3pPr>
                      <a:lvl4pPr marL="1600200" indent="-228600" defTabSz="762000">
                        <a:lnSpc>
                          <a:spcPct val="120000"/>
                        </a:lnSpc>
                        <a:spcBef>
                          <a:spcPct val="3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나눔고딕" pitchFamily="50" charset="-127"/>
                          <a:ea typeface="나눔고딕" pitchFamily="50" charset="-127"/>
                        </a:defRPr>
                      </a:lvl4pPr>
                      <a:lvl5pPr marL="2057400" indent="-228600" defTabSz="7620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62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실시간 </a:t>
                      </a: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Traffic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전송 </a:t>
                      </a: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(VoIP, Multimedia </a:t>
                      </a:r>
                      <a:r>
                        <a:rPr kumimoji="1" lang="ko-KR" altLang="en-US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등</a:t>
                      </a:r>
                      <a:r>
                        <a:rPr kumimoji="1" lang="en-US" altLang="ko-KR" sz="16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34285" marB="34285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1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466160"/>
            <a:ext cx="8157229" cy="55415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3)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IP Header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36" y="1289589"/>
            <a:ext cx="8268644" cy="6209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총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기본 길이와 옵션을 사용해 크기가 최대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까지 가질 수 있음</a:t>
            </a:r>
          </a:p>
          <a:p>
            <a:pPr>
              <a:lnSpc>
                <a:spcPct val="170000"/>
              </a:lnSpc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1" y="2398865"/>
            <a:ext cx="7606382" cy="41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606904" y="6435402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16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318" y="721964"/>
            <a:ext cx="8356692" cy="6022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프로토콜의 버전을 나타내는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정보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IHL: Internet Header Length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이 값에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곱한 바이트 단위 크기가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크기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Service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패킷의 처리 우선순위를 나타냄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헤더와</a:t>
            </a:r>
            <a:r>
              <a:rPr lang="ko-KR" altLang="en-US" sz="1547" b="0" dirty="0"/>
              <a:t>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포함한 바이트 단위 길이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단편화 시 사용되는 식별자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DF: Don’t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 금지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MF: More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패킷 이후 추가 단편이 있음을 알리는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offset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단편을 조립해 한 데이터로 만들 수 있도록 단편의 위치를 기술한 정보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TTL: Time To Live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 한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지날 때마다 감소되는 값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0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되면 패킷은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버려짐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</a:t>
            </a:r>
            <a:r>
              <a:rPr lang="en-US" altLang="ko-KR" sz="1547" b="0" dirty="0"/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다음 헤더가 무엇인지 알려줌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패킷에 대한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체크섬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정보를 확인해 패킷의 손상 여부를 검출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전송한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수신할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18" y="230897"/>
            <a:ext cx="7560840" cy="394280"/>
          </a:xfrm>
        </p:spPr>
        <p:txBody>
          <a:bodyPr>
            <a:noAutofit/>
          </a:bodyPr>
          <a:lstStyle/>
          <a:p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 IP 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 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57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xmlns="" id="{E1A19A82-4036-28BA-8BE6-0A11DBE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8840-678D-4582-86B3-1E48E2E7EE8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746E3-192D-ECA4-2FFA-E3300D3B25D6}"/>
              </a:ext>
            </a:extLst>
          </p:cNvPr>
          <p:cNvSpPr txBox="1"/>
          <p:nvPr/>
        </p:nvSpPr>
        <p:spPr>
          <a:xfrm>
            <a:off x="-31110" y="438011"/>
            <a:ext cx="51169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MTU (Maximum Transfer Unit)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5E5B834-B686-15BC-7DB5-066645B0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09" y="1202784"/>
            <a:ext cx="8873291" cy="23178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기기가 전송할 수 있는 최대 전송 단위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환경에 따라 각각의 크기는 다음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 대부분의 네트워크 환경이기 때문에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통용되고 있음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3EE22305-1FFB-2D44-4F58-994BC45E221A}"/>
              </a:ext>
            </a:extLst>
          </p:cNvPr>
          <p:cNvGraphicFramePr>
            <a:graphicFrameLocks noGrp="1"/>
          </p:cNvGraphicFramePr>
          <p:nvPr/>
        </p:nvGraphicFramePr>
        <p:xfrm>
          <a:off x="1156252" y="2699027"/>
          <a:ext cx="6685722" cy="363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426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</a:tblGrid>
              <a:tr h="35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전송매체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MTU(bytes)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IPv4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IPv6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138553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v2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567354"/>
                  </a:ext>
                </a:extLst>
              </a:tr>
              <a:tr h="803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LLC(Logical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(Subnetwork Access Protocol)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PPPoE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(P2P over Ethernet)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188511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Jumbo Frames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1501~9216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718603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WLAN(802.11)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95878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Ring(802.5)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8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9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4479" y="997405"/>
            <a:ext cx="8234855" cy="262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큰 네트워크에서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작은 네트워크로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전송될 경우 데이터그램은 나누어서 보내져야 함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재조립은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최종목적지 호스트에 의해서만 수행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재조립으로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인해 발생하는 비효율성 때문에 전송 중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안됨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단편화와 관련된 필드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Identification, Flag, Fragmentation offset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20" y="319347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(Fragmentation)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" y="2341447"/>
            <a:ext cx="8416538" cy="37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471" y="1473091"/>
            <a:ext cx="7559475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</a:t>
            </a:r>
            <a:r>
              <a:rPr lang="en-US" altLang="ko-KR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4000byte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세 개로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단편화될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609720" y="6313280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95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3" y="1500075"/>
            <a:ext cx="8604701" cy="478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32462" y="6282107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A8E1A80-C856-65CD-5663-3D581E43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56795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MSS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(Maximum Segment Size)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" y="2787518"/>
            <a:ext cx="7798675" cy="247307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050" y="1293458"/>
            <a:ext cx="8212954" cy="1037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상에서 전송할 수 있는 사용자 데이터의 최대 크기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MSS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= MTU - IP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Byte) - TCP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1106702"/>
            <a:ext cx="8843008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3824" y="350814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lnSpc>
                <a:spcPct val="100000"/>
              </a:lnSpc>
              <a:buFontTx/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3200" b="0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7255600" y="538459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66871" y="5529309"/>
            <a:ext cx="9478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9432" y="6456577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7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712" y="44753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명령어 </a:t>
            </a:r>
            <a:r>
              <a:rPr lang="en-US" altLang="ko-KR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netsh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616" y="873659"/>
            <a:ext cx="4599336" cy="78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마이크로소프트의 유틸리티</a:t>
            </a:r>
            <a:endParaRPr lang="en-US" altLang="ko-KR" sz="1600" dirty="0">
              <a:ea typeface="함초롬바탕" panose="02030504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로컬 또는 원격 구성의 네트워크 설정을 변경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5" y="1737884"/>
            <a:ext cx="6936434" cy="2990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4" y="4822386"/>
            <a:ext cx="5856429" cy="2020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8903" y="6055048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ea typeface="함초롬바탕" panose="02030504000101010101"/>
              </a:rPr>
              <a:t>관리자권한으로 실행</a:t>
            </a:r>
          </a:p>
        </p:txBody>
      </p:sp>
    </p:spTree>
    <p:extLst>
      <p:ext uri="{BB962C8B-B14F-4D97-AF65-F5344CB8AC3E}">
        <p14:creationId xmlns:p14="http://schemas.microsoft.com/office/powerpoint/2010/main" val="283779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465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MTU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 변경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63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8" y="270175"/>
            <a:ext cx="3851315" cy="4290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9" y="4669460"/>
            <a:ext cx="7504347" cy="2025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67254" y="3476787"/>
            <a:ext cx="77008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48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TTL(Time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Live)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수명을 제한하기 위해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데이터그램이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통과하는 최대 홉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(hop)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수를 지정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전달과정에서 라우터와 같은 전송장비를 통과 할 때마다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 감소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되면 라우터에서 폐기하여 불필요한 패킷이 네트워크에 방치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되는 것을 방지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종류와 버전에 따라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값이 다름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xmlns="" id="{54581631-F7A0-462B-D357-D2BFAAA81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0105" y="3718608"/>
          <a:ext cx="6392112" cy="2697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695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7996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  <a:gridCol w="1728451">
                  <a:extLst>
                    <a:ext uri="{9D8B030D-6E8A-4147-A177-3AD203B41FA5}">
                      <a16:colId xmlns:a16="http://schemas.microsoft.com/office/drawing/2014/main" xmlns="" val="2846109712"/>
                    </a:ext>
                  </a:extLst>
                </a:gridCol>
              </a:tblGrid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OS/Version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UDP TTL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HP/UX 10.01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376308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Solaris 2.z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255 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72055063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Server 2008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79722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19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자유형 120"/>
          <p:cNvSpPr/>
          <p:nvPr/>
        </p:nvSpPr>
        <p:spPr>
          <a:xfrm>
            <a:off x="770709" y="809897"/>
            <a:ext cx="7955280" cy="5212080"/>
          </a:xfrm>
          <a:custGeom>
            <a:avLst/>
            <a:gdLst>
              <a:gd name="connsiteX0" fmla="*/ 0 w 7955280"/>
              <a:gd name="connsiteY0" fmla="*/ 0 h 5212080"/>
              <a:gd name="connsiteX1" fmla="*/ 666205 w 7955280"/>
              <a:gd name="connsiteY1" fmla="*/ 587829 h 5212080"/>
              <a:gd name="connsiteX2" fmla="*/ 2821577 w 7955280"/>
              <a:gd name="connsiteY2" fmla="*/ 770709 h 5212080"/>
              <a:gd name="connsiteX3" fmla="*/ 2978331 w 7955280"/>
              <a:gd name="connsiteY3" fmla="*/ 2181497 h 5212080"/>
              <a:gd name="connsiteX4" fmla="*/ 4010297 w 7955280"/>
              <a:gd name="connsiteY4" fmla="*/ 2913017 h 5212080"/>
              <a:gd name="connsiteX5" fmla="*/ 5891348 w 7955280"/>
              <a:gd name="connsiteY5" fmla="*/ 2899954 h 5212080"/>
              <a:gd name="connsiteX6" fmla="*/ 5969725 w 7955280"/>
              <a:gd name="connsiteY6" fmla="*/ 4180114 h 5212080"/>
              <a:gd name="connsiteX7" fmla="*/ 7615645 w 7955280"/>
              <a:gd name="connsiteY7" fmla="*/ 4389120 h 5212080"/>
              <a:gd name="connsiteX8" fmla="*/ 7955280 w 7955280"/>
              <a:gd name="connsiteY8" fmla="*/ 5212080 h 521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5280" h="5212080">
                <a:moveTo>
                  <a:pt x="0" y="0"/>
                </a:moveTo>
                <a:lnTo>
                  <a:pt x="666205" y="587829"/>
                </a:lnTo>
                <a:lnTo>
                  <a:pt x="2821577" y="770709"/>
                </a:lnTo>
                <a:lnTo>
                  <a:pt x="2978331" y="2181497"/>
                </a:lnTo>
                <a:lnTo>
                  <a:pt x="4010297" y="2913017"/>
                </a:lnTo>
                <a:lnTo>
                  <a:pt x="5891348" y="2899954"/>
                </a:lnTo>
                <a:lnTo>
                  <a:pt x="5969725" y="4180114"/>
                </a:lnTo>
                <a:lnTo>
                  <a:pt x="7615645" y="4389120"/>
                </a:lnTo>
                <a:lnTo>
                  <a:pt x="7955280" y="5212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339" y="630409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34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27908" y="116259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37559" y="1384663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35530" y="269094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32811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36719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03668" y="473918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139661" y="493556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H="1">
            <a:off x="8139661" y="5645470"/>
            <a:ext cx="756145" cy="820644"/>
            <a:chOff x="1533695" y="4087365"/>
            <a:chExt cx="838200" cy="1011237"/>
          </a:xfrm>
        </p:grpSpPr>
        <p:sp>
          <p:nvSpPr>
            <p:cNvPr id="11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8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9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flipH="1">
            <a:off x="292017" y="237446"/>
            <a:ext cx="756145" cy="850929"/>
            <a:chOff x="1533695" y="4087365"/>
            <a:chExt cx="838200" cy="1048556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1746431" y="4726323"/>
              <a:ext cx="204778" cy="40959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760717" y="4712034"/>
              <a:ext cx="204778" cy="40959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345449" y="85711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52212" y="731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97617" y="9996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90613" y="27283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40477" y="376635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2" y="4220821"/>
            <a:ext cx="790303" cy="9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216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TTL 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값 변경 </a:t>
            </a:r>
            <a:endParaRPr lang="en-US" altLang="ko-KR" sz="2400" b="1" dirty="0">
              <a:solidFill>
                <a:srgbClr val="333333"/>
              </a:solidFill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  <a:p>
            <a:pPr marL="179388">
              <a:lnSpc>
                <a:spcPct val="150000"/>
              </a:lnSpc>
            </a:pP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HKEY_LOCAL_MACHINE \SYSTEM\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\Services\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Tcpip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\Parameters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ko-KR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DefaultTTL</a:t>
            </a: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REG_DWORD</a:t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Range: 1-255</a:t>
            </a:r>
            <a:endParaRPr lang="ko-KR" alt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48" y="2332282"/>
            <a:ext cx="6083367" cy="40837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562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336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TTL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설정 변경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global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defaultcurhoplimit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21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헤더의 오류를 검증하기 위해 사용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계상방식은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 값부터 마지막 필드인 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필드값까지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모두 더함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~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Checksum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제외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238025E-1F82-DABD-D65A-12B7F593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3" y="2905965"/>
            <a:ext cx="4520442" cy="32070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4C03B6-4573-2566-BB06-74557EF773FF}"/>
              </a:ext>
            </a:extLst>
          </p:cNvPr>
          <p:cNvSpPr txBox="1"/>
          <p:nvPr/>
        </p:nvSpPr>
        <p:spPr>
          <a:xfrm>
            <a:off x="5198502" y="2726424"/>
            <a:ext cx="35855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Version/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ToS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4500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Total Length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0040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1042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Flags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4000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TTL/Protocol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fe06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SourceIP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db2a 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DestinationIP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c9e1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536B7-9A89-91AC-FAB6-38059672A0E2}"/>
              </a:ext>
            </a:extLst>
          </p:cNvPr>
          <p:cNvSpPr txBox="1"/>
          <p:nvPr/>
        </p:nvSpPr>
        <p:spPr>
          <a:xfrm>
            <a:off x="5346778" y="5492655"/>
            <a:ext cx="368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4ce6 = 0100 1100 1110 0110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진화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1011 0011 0001 1001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의보수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B319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FE044C9-3279-20AF-4AAD-03092374C015}"/>
              </a:ext>
            </a:extLst>
          </p:cNvPr>
          <p:cNvCxnSpPr>
            <a:cxnSpLocks/>
          </p:cNvCxnSpPr>
          <p:nvPr/>
        </p:nvCxnSpPr>
        <p:spPr>
          <a:xfrm>
            <a:off x="5198502" y="4757749"/>
            <a:ext cx="26857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4B2F1F-0E37-A701-B14A-9D14A03A52CB}"/>
              </a:ext>
            </a:extLst>
          </p:cNvPr>
          <p:cNvSpPr txBox="1"/>
          <p:nvPr/>
        </p:nvSpPr>
        <p:spPr>
          <a:xfrm>
            <a:off x="6903509" y="47409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4ce3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894D59-C7B7-F88B-7CE6-16CAC0C71C9E}"/>
              </a:ext>
            </a:extLst>
          </p:cNvPr>
          <p:cNvSpPr txBox="1"/>
          <p:nvPr/>
        </p:nvSpPr>
        <p:spPr>
          <a:xfrm>
            <a:off x="5346778" y="50347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+ 4ce3  = 4ce6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5333F1-5792-7323-8F36-A5DA93068B48}"/>
              </a:ext>
            </a:extLst>
          </p:cNvPr>
          <p:cNvSpPr/>
          <p:nvPr/>
        </p:nvSpPr>
        <p:spPr>
          <a:xfrm>
            <a:off x="1958009" y="4509473"/>
            <a:ext cx="556591" cy="1420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190D64A-08CB-7D85-7E1A-C78CC3360C91}"/>
              </a:ext>
            </a:extLst>
          </p:cNvPr>
          <p:cNvCxnSpPr>
            <a:stCxn id="16" idx="3"/>
          </p:cNvCxnSpPr>
          <p:nvPr/>
        </p:nvCxnSpPr>
        <p:spPr>
          <a:xfrm>
            <a:off x="2514600" y="4580493"/>
            <a:ext cx="3429000" cy="1671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53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8874" y="644696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6D0103-6D24-4F29-8044-14A04255D2BF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203" y="389320"/>
            <a:ext cx="8229600" cy="557048"/>
          </a:xfrm>
        </p:spPr>
        <p:txBody>
          <a:bodyPr>
            <a:normAutofit/>
          </a:bodyPr>
          <a:lstStyle/>
          <a:p>
            <a:pPr algn="l"/>
            <a:r>
              <a:rPr lang="en-US" altLang="ko-KR" sz="31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4) </a:t>
            </a:r>
            <a:r>
              <a:rPr lang="en-US" altLang="ko-KR" sz="31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ICMP(Internet Control Message Protocol)</a:t>
            </a:r>
            <a:endParaRPr lang="ko-KR" altLang="en-US" sz="3100" dirty="0">
              <a:ea typeface="굴림" charset="-127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4166" y="9985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송신시스템과 수신시스템 사이의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최적의 경로를 통해 전달하는 것이 주된 목적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신뢰성이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없고 비연결형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에러 발생 원인이나 진단 기능 및 상황 정보를 지원하지 않음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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ICMP Protocol Support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IP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의 단점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보완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)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628" y="3613494"/>
            <a:ext cx="7007317" cy="272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195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44786F-621D-4250-9DF3-2DB09CC5095E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08000"/>
            <a:ext cx="7886700" cy="7905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ICMP</a:t>
            </a:r>
            <a:r>
              <a:rPr lang="en-US" altLang="ko-KR" sz="2600" dirty="0">
                <a:ea typeface="굴림" charset="-127"/>
              </a:rPr>
              <a:t> </a:t>
            </a:r>
            <a:r>
              <a:rPr lang="ko-KR" altLang="en-US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 종류 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45435" y="1454150"/>
            <a:ext cx="78867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 보고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(Error Reporting Massage)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처리 도중 발생한 문제 보고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0">
              <a:lnSpc>
                <a:spcPct val="150000"/>
              </a:lnSpc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질의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(Query Massage)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호스트로부터 특정 정보 획득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문제 진단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58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117" y="522478"/>
            <a:ext cx="7886700" cy="5207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TCP Header</a:t>
            </a:r>
            <a:endParaRPr lang="ko-KR" altLang="en-US" sz="28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0" y="2008838"/>
            <a:ext cx="7090120" cy="4347512"/>
          </a:xfrm>
          <a:noFill/>
        </p:spPr>
      </p:pic>
      <p:sp>
        <p:nvSpPr>
          <p:cNvPr id="2" name="직사각형 1"/>
          <p:cNvSpPr/>
          <p:nvPr/>
        </p:nvSpPr>
        <p:spPr>
          <a:xfrm>
            <a:off x="373117" y="1302808"/>
            <a:ext cx="87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01613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</a:t>
            </a:r>
          </a:p>
        </p:txBody>
      </p:sp>
    </p:spTree>
    <p:extLst>
      <p:ext uri="{BB962C8B-B14F-4D97-AF65-F5344CB8AC3E}">
        <p14:creationId xmlns:p14="http://schemas.microsoft.com/office/powerpoint/2010/main" val="4159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E5D89EE-9E22-407B-95A3-1B0630DC8315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88265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5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Header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4913" y="3551238"/>
            <a:ext cx="7939087" cy="2995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총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Byte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업무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 어떠한 용도로 사용되는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 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세부 내용을 나타내며 이 부분은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조합을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이루어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목적과 용도를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Checksum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이상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유무 판단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52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0" y="882595"/>
            <a:ext cx="7513481" cy="24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90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4CF0C50-D5F8-4845-BF33-B97F3E2A26FF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5575"/>
            <a:ext cx="8189913" cy="84137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  <p:graphicFrame>
        <p:nvGraphicFramePr>
          <p:cNvPr id="594078" name="Group 158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11200" y="1095375"/>
          <a:ext cx="8434012" cy="5314621"/>
        </p:xfrm>
        <a:graphic>
          <a:graphicData uri="http://schemas.openxmlformats.org/drawingml/2006/table">
            <a:tbl>
              <a:tblPr/>
              <a:tblGrid>
                <a:gridCol w="78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5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9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0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Reply (ping reply)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25">
                <a:tc rowSpan="7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Destination unreachable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Network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지정된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Network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Host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마지막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호스트와 통신 불가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Protocol unreachable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생성하며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헤더의 프로토콜 필드로 식별된 상위 프로토콜을 사용할 수 없을 경우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Port unreachable –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Fragmentation needed for DE =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MTU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크기보다 데이터그램이 커서 전달할 수 없을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경우 라우터에서 생성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Route Failed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00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2612B59-64E5-4786-AB6A-553DECFE383C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000" b="0">
              <a:latin typeface="굴림" charset="-127"/>
            </a:endParaRPr>
          </a:p>
        </p:txBody>
      </p:sp>
      <p:graphicFrame>
        <p:nvGraphicFramePr>
          <p:cNvPr id="599217" name="Group 17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42071" y="1252606"/>
          <a:ext cx="8238204" cy="4987922"/>
        </p:xfrm>
        <a:graphic>
          <a:graphicData uri="http://schemas.openxmlformats.org/drawingml/2006/table">
            <a:tbl>
              <a:tblPr/>
              <a:tblGrid>
                <a:gridCol w="7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1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2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256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quench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177">
                <a:tc row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request (ping </a:t>
                      </a: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advertisement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solicitation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799" y="155246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</p:spTree>
    <p:extLst>
      <p:ext uri="{BB962C8B-B14F-4D97-AF65-F5344CB8AC3E}">
        <p14:creationId xmlns:p14="http://schemas.microsoft.com/office/powerpoint/2010/main" val="3141706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62758" y="1124257"/>
          <a:ext cx="8744609" cy="52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26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 이름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Unreachable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도착 불가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라우팅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할 수 없거나 호스트가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전달할 수 없을 때 해당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전달이 불가하다고 판단한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호스트가 폐기하고 출발지 호스트에 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목적지도착불가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전달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5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Quench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송신자에게 링크 혼잡으로써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패킷이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폐기되었음을 알려줌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혼잡상황을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알려줄뿐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혼잡원인을 제공하지 않음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 메시지를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수신한 시스템 자체에 혼잡을 유발했다고 단정할 수는 없음 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재지정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목적지에 대해 더 나은 경로를 갖고 있는 다른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있음을 알려줌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exceeded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시간초과</a:t>
                      </a: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TTL</a:t>
                      </a:r>
                      <a:r>
                        <a:rPr lang="en-US" altLang="ko-KR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만료로 패킷이 폐기 되었음을 알림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2758" y="396048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2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에러 보고 메시지 </a:t>
            </a:r>
            <a:endParaRPr lang="en-US" altLang="ko-KR" sz="2200" b="1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75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14" y="182077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5) Ethernet Frame </a:t>
            </a:r>
            <a:r>
              <a:rPr lang="ko-KR" altLang="en-US" sz="3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구조</a:t>
            </a:r>
          </a:p>
        </p:txBody>
      </p:sp>
      <p:sp>
        <p:nvSpPr>
          <p:cNvPr id="4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36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6D6268B5-4D0F-6EB6-1D85-035C8711CC05}"/>
              </a:ext>
            </a:extLst>
          </p:cNvPr>
          <p:cNvSpPr txBox="1">
            <a:spLocks/>
          </p:cNvSpPr>
          <p:nvPr/>
        </p:nvSpPr>
        <p:spPr>
          <a:xfrm>
            <a:off x="557014" y="1089092"/>
            <a:ext cx="7886700" cy="452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❶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Ethernet Frame (DIX 2.0)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14798" y="1889606"/>
            <a:ext cx="6191258" cy="1403408"/>
            <a:chOff x="667656" y="1092651"/>
            <a:chExt cx="7811266" cy="150540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656" y="1092651"/>
              <a:ext cx="7811266" cy="15054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51624" y="1194251"/>
              <a:ext cx="4305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최소프레임 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64</a:t>
              </a:r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바이트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최대 프레임 </a:t>
              </a:r>
              <a:r>
                <a: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1518</a:t>
              </a:r>
              <a:r>
                <a:rPr lang="ko-KR" altLang="en-US" sz="1600">
                  <a:latin typeface="나눔고딕" panose="020D0604000000000000" pitchFamily="50" charset="-127"/>
                  <a:ea typeface="나눔고딕" panose="020D0604000000000000" pitchFamily="50" charset="-127"/>
                </a:rPr>
                <a:t>바이트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75543" y="1194251"/>
              <a:ext cx="0" cy="140380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1"/>
          <p:cNvSpPr txBox="1">
            <a:spLocks/>
          </p:cNvSpPr>
          <p:nvPr/>
        </p:nvSpPr>
        <p:spPr>
          <a:xfrm>
            <a:off x="557014" y="3708072"/>
            <a:ext cx="7886700" cy="52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cs typeface="함초롬바탕" panose="02030504000101010101" pitchFamily="18" charset="-127"/>
              </a:rPr>
              <a:t>❷ </a:t>
            </a:r>
            <a:r>
              <a:rPr lang="en-US" altLang="ko-KR" sz="2400" dirty="0" smtClean="0">
                <a:cs typeface="Times New Roman" panose="02020603050405020304" pitchFamily="18" charset="0"/>
              </a:rPr>
              <a:t>IEEE 802.3 &amp; IEEE 802.2 </a:t>
            </a:r>
            <a:endParaRPr lang="ko-KR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59" y="5047135"/>
            <a:ext cx="7279394" cy="13076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364" y="3752763"/>
            <a:ext cx="4309135" cy="1028464"/>
          </a:xfrm>
          <a:prstGeom prst="rect">
            <a:avLst/>
          </a:prstGeom>
        </p:spPr>
      </p:pic>
      <p:cxnSp>
        <p:nvCxnSpPr>
          <p:cNvPr id="13" name="직선 연결선 12"/>
          <p:cNvCxnSpPr>
            <a:cxnSpLocks/>
          </p:cNvCxnSpPr>
          <p:nvPr/>
        </p:nvCxnSpPr>
        <p:spPr>
          <a:xfrm flipH="1" flipV="1">
            <a:off x="4562470" y="4739968"/>
            <a:ext cx="667898" cy="682424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V="1">
            <a:off x="6096192" y="4714901"/>
            <a:ext cx="2636328" cy="68752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458942" y="4963368"/>
            <a:ext cx="0" cy="14038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33046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6) ARP(Address Resolution Protocol)</a:t>
            </a:r>
            <a:endParaRPr lang="ko-KR" altLang="en-US" sz="32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338911"/>
            <a:ext cx="7303997" cy="37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925" y="5166800"/>
            <a:ext cx="8422958" cy="1531180"/>
          </a:xfrm>
          <a:prstGeom prst="rect">
            <a:avLst/>
          </a:prstGeom>
        </p:spPr>
      </p:pic>
      <p:sp>
        <p:nvSpPr>
          <p:cNvPr id="5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8174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2" y="2369699"/>
            <a:ext cx="831752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1585374" y="4512092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1585374" y="4979549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103077" y="376846"/>
            <a:ext cx="480335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r">
              <a:defRPr/>
            </a:pPr>
            <a:r>
              <a:rPr lang="en-US" altLang="ko-KR" sz="3600" kern="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 Request Packet</a:t>
            </a:r>
            <a:endParaRPr lang="ko-KR" altLang="en-US" sz="3600" kern="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865" y="1012938"/>
            <a:ext cx="2477017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6843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5" y="3699665"/>
            <a:ext cx="8445012" cy="302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552338" y="4562486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7284" name="TextBox 6"/>
          <p:cNvSpPr txBox="1">
            <a:spLocks noChangeArrowheads="1"/>
          </p:cNvSpPr>
          <p:nvPr/>
        </p:nvSpPr>
        <p:spPr bwMode="auto">
          <a:xfrm>
            <a:off x="6552338" y="5077127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6625" y="233023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Reply Packet</a:t>
            </a:r>
            <a:endParaRPr lang="en-US" altLang="ko-KR" sz="3600" b="0" kern="0" dirty="0">
              <a:solidFill>
                <a:schemeClr val="tx1"/>
              </a:solidFill>
              <a:latin typeface="Times New Roman" panose="02020603050405020304" pitchFamily="18" charset="0"/>
              <a:ea typeface="다음_SemiBold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3" y="2107686"/>
            <a:ext cx="8384914" cy="14362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19165" y="783384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6671" y="43887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24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574677"/>
            <a:ext cx="8413341" cy="14410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9624" y="2288253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130.23.43.25  46EF-4598-3AB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9366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9" y="2262260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49624" y="493997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</a:t>
            </a:r>
            <a:r>
              <a:rPr lang="ko-KR" altLang="en-US" sz="3400" b="0" kern="0" smtClean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수행 후 캐쉬 테이블 </a:t>
            </a:r>
            <a:endParaRPr lang="en-US" altLang="ko-KR" sz="3400" b="0" kern="0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669695" y="963729"/>
            <a:ext cx="0" cy="1943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503348" y="266114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" y="207333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43" y="351523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47" y="232259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527" y="358911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3689" y="275217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754" y="2461236"/>
            <a:ext cx="1887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946516" y="6193852"/>
          <a:ext cx="7087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0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5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33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9071" y="5935067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1389" y="3990398"/>
            <a:ext cx="15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3348" y="4844474"/>
            <a:ext cx="192009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08730" y="5220048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407812" y="5331186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063579" y="243354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8991" y="339361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18" y="494348"/>
            <a:ext cx="1094561" cy="8805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60279" y="426333"/>
            <a:ext cx="178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192.168.1.30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3333.3333.3333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</a:p>
          <a:p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41108" y="130896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9738" y="1025741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8194" y="4931126"/>
            <a:ext cx="494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Protocol                ARP Header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165" y="5206538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2047" y="1270660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47121" y="2598224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85695" y="6425923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8989" y="1625305"/>
            <a:ext cx="7886700" cy="4351337"/>
          </a:xfrm>
        </p:spPr>
        <p:txBody>
          <a:bodyPr>
            <a:normAutofit/>
          </a:bodyPr>
          <a:lstStyle/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</a:t>
            </a:r>
            <a:r>
              <a:rPr lang="ko-KR" altLang="en-US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</a:t>
            </a:r>
            <a:r>
              <a:rPr lang="en-US" altLang="ko-KR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 </a:t>
            </a:r>
            <a:endParaRPr lang="en-US" altLang="ko-KR" sz="1846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en-US" altLang="ko-KR" sz="1846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Way Handshaking 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과정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 </a:t>
            </a:r>
            <a:r>
              <a:rPr lang="ko-KR" altLang="en-US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</a:t>
            </a:r>
            <a:endParaRPr lang="en-US" altLang="ko-KR" sz="1846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46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</a:t>
            </a:r>
            <a:r>
              <a:rPr lang="en-US" altLang="ko-KR" sz="1846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Way Handshaking 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211" y="870950"/>
            <a:ext cx="4827588" cy="515938"/>
          </a:xfrm>
        </p:spPr>
        <p:txBody>
          <a:bodyPr>
            <a:noAutofit/>
          </a:bodyPr>
          <a:lstStyle/>
          <a:p>
            <a:pPr marL="273050"/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관리</a:t>
            </a:r>
          </a:p>
        </p:txBody>
      </p:sp>
    </p:spTree>
    <p:extLst>
      <p:ext uri="{BB962C8B-B14F-4D97-AF65-F5344CB8AC3E}">
        <p14:creationId xmlns:p14="http://schemas.microsoft.com/office/powerpoint/2010/main" val="24329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39960" y="333226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" y="274445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5" y="418635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259" y="299371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139" y="426023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1176" y="3381649"/>
            <a:ext cx="2932755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192.168.1.20   2222.2222.2222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745" y="3061766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798272" y="5803902"/>
          <a:ext cx="720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7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6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8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1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20008" y="5546287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5020" y="4589447"/>
            <a:ext cx="148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7429" y="946432"/>
          <a:ext cx="57629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8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</a:t>
                      </a:r>
                      <a:endParaRPr lang="ko-KR" altLang="en-US" sz="12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4400191" y="310466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603" y="406473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181" y="1980088"/>
            <a:ext cx="2837937" cy="73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192.168.1.10   1111.1111.1111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97" y="1690376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608" y="647671"/>
            <a:ext cx="5612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                    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            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수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504341" y="1057725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490" y="933077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184" y="92661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5031" y="413387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75861" y="510209"/>
            <a:ext cx="7431088" cy="48053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585" b="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연결 설정 </a:t>
            </a: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(3-Way Handshaking) </a:t>
            </a:r>
          </a:p>
          <a:p>
            <a:pPr marL="237271" lvl="1" indent="0">
              <a:buNone/>
              <a:defRPr/>
            </a:pPr>
            <a:endParaRPr lang="en-US" altLang="ko-KR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9" y="1880358"/>
            <a:ext cx="5751664" cy="41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7397208" y="6427034"/>
            <a:ext cx="1543050" cy="273844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348593" y="2168557"/>
            <a:ext cx="26576" cy="40798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013716" y="2180584"/>
            <a:ext cx="14223" cy="40677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5434" y="160661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400468" y="2373979"/>
            <a:ext cx="2613248" cy="67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03421">
            <a:off x="1262237" y="2335868"/>
            <a:ext cx="2472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SYN=(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  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  SN=767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379374" y="3681005"/>
            <a:ext cx="2661956" cy="75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382921" y="5043826"/>
            <a:ext cx="2658170" cy="70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839121">
            <a:off x="1417971" y="5399752"/>
            <a:ext cx="2774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ACK=(</a:t>
            </a:r>
            <a:r>
              <a:rPr lang="en-US" altLang="ko-KR" sz="16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❾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AN=(</a:t>
            </a:r>
            <a:r>
              <a:rPr lang="en-US" altLang="ko-KR" sz="16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❿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648991">
            <a:off x="1152007" y="4071126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SYN=( </a:t>
            </a:r>
            <a:r>
              <a:rPr lang="en-US" altLang="ko-KR" sz="16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) SN=373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6237" y="1597073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863904">
            <a:off x="1153840" y="5090943"/>
            <a:ext cx="3153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SYN=(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)  SN=(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865450">
            <a:off x="983632" y="2660087"/>
            <a:ext cx="321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ACK=(</a:t>
            </a:r>
            <a:r>
              <a:rPr lang="en-US" altLang="ko-KR" sz="16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  AN=(</a:t>
            </a:r>
            <a:r>
              <a:rPr lang="en-US" altLang="ko-KR" sz="1600" b="1" dirty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589839">
            <a:off x="1454614" y="3689270"/>
            <a:ext cx="2694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AN=(</a:t>
            </a:r>
            <a:r>
              <a:rPr lang="en-US" altLang="ko-KR" sz="16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3254" y="2677675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❾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❿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7607" y="720552"/>
            <a:ext cx="5957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3WHS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일부분이다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괄호부분을 모두 합한 값은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</a:t>
            </a:r>
            <a:endParaRPr lang="ko-KR" altLang="en-US" sz="2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74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20547" y="565102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400" dirty="0">
                <a:ea typeface="함초롬바탕" panose="02030504000101010101"/>
              </a:rPr>
              <a:t> </a:t>
            </a:r>
            <a:r>
              <a:rPr lang="ko-KR" altLang="en-US" sz="2400" dirty="0">
                <a:ea typeface="함초롬바탕" panose="02030504000101010101"/>
              </a:rPr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7226315" y="3244366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5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1206514" y="4337540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092465" y="1821474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3527684" y="196801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092465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083672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079276" y="3996105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070484" y="4709747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070484" y="5423389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7248294" y="431262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4229603" y="2684586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4226672" y="4152902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4295545" y="5556740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3419246" y="339969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3419246" y="4857751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6100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6993319" y="2807678"/>
            <a:ext cx="164339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6344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32730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9116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949" y="15463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86163" y="154571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693" y="154689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08132" y="378225"/>
            <a:ext cx="7280275" cy="48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7646900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81" y="2122427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1627100" y="365961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513050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3948270" y="1291556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513050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504258" y="2576697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498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511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511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7668880" y="3634706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4632604" y="2006664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4647257" y="3476444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4720527" y="6272286"/>
            <a:ext cx="135005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# : 6000 </a:t>
            </a:r>
            <a:r>
              <a:rPr lang="ko-KR" altLang="en-US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3839832" y="2721772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3861813" y="5573298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142123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48509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4895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78728" y="1186338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1942" y="118569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5471" y="1186870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3498499" y="403894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3492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4641498" y="4938695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3834073" y="418402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2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3728</TotalTime>
  <Words>3770</Words>
  <Application>Microsoft Office PowerPoint</Application>
  <PresentationFormat>화면 슬라이드 쇼(4:3)</PresentationFormat>
  <Paragraphs>988</Paragraphs>
  <Slides>50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6" baseType="lpstr">
      <vt:lpstr>Arial Unicode MS</vt:lpstr>
      <vt:lpstr>HY울릉도L</vt:lpstr>
      <vt:lpstr>굴림</vt:lpstr>
      <vt:lpstr>나눔고딕</vt:lpstr>
      <vt:lpstr>다음_SemiBold</vt:lpstr>
      <vt:lpstr>맑은 고딕</vt:lpstr>
      <vt:lpstr>함초롬돋움</vt:lpstr>
      <vt:lpstr>함초롬바탕</vt:lpstr>
      <vt:lpstr>함초롬바탕 확장</vt:lpstr>
      <vt:lpstr>Arial</vt:lpstr>
      <vt:lpstr>Arial Narrow</vt:lpstr>
      <vt:lpstr>Calibri</vt:lpstr>
      <vt:lpstr>Calibri Light</vt:lpstr>
      <vt:lpstr>Times New Roman</vt:lpstr>
      <vt:lpstr>Wingdings</vt:lpstr>
      <vt:lpstr>Office 테마</vt:lpstr>
      <vt:lpstr>TCP/IP 프로토콜 분석</vt:lpstr>
      <vt:lpstr>TCP/IP Protocol Stack</vt:lpstr>
      <vt:lpstr>PowerPoint 프레젠테이션</vt:lpstr>
      <vt:lpstr>1) TCP Header</vt:lpstr>
      <vt:lpstr>TCP 연결 관리</vt:lpstr>
      <vt:lpstr>PowerPoint 프레젠테이션</vt:lpstr>
      <vt:lpstr>PowerPoint 프레젠테이션</vt:lpstr>
      <vt:lpstr>❶ 정상적인 트래픽 전송 과정 </vt:lpstr>
      <vt:lpstr>❷ 비정상적인 트래픽 전송 과정 </vt:lpstr>
      <vt:lpstr>❷ 비정상적인 트래픽 전송 과정 </vt:lpstr>
      <vt:lpstr>PowerPoint 프레젠테이션</vt:lpstr>
      <vt:lpstr>PowerPoint 프레젠테이션</vt:lpstr>
      <vt:lpstr>PowerPoint 프레젠테이션</vt:lpstr>
      <vt:lpstr>TCP 연결 종료(4-way Handshake)</vt:lpstr>
      <vt:lpstr>PowerPoint 프레젠테이션</vt:lpstr>
      <vt:lpstr>2)  UDP(User Datagram Protocol) Header</vt:lpstr>
      <vt:lpstr>UDP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3) IP Header</vt:lpstr>
      <vt:lpstr>[ IP Header Field ]</vt:lpstr>
      <vt:lpstr>PowerPoint 프레젠테이션</vt:lpstr>
      <vt:lpstr>PowerPoint 프레젠테이션</vt:lpstr>
      <vt:lpstr>Fragmentation 예제</vt:lpstr>
      <vt:lpstr>Fragmentation 예제</vt:lpstr>
      <vt:lpstr>* MSS(Maximum Segment Size)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ICMP(Internet Control Message Protocol)</vt:lpstr>
      <vt:lpstr>❶ ICMP 메시지 종류 </vt:lpstr>
      <vt:lpstr>❷ ICMP Header </vt:lpstr>
      <vt:lpstr>❸ ICMP Code</vt:lpstr>
      <vt:lpstr>PowerPoint 프레젠테이션</vt:lpstr>
      <vt:lpstr>PowerPoint 프레젠테이션</vt:lpstr>
      <vt:lpstr>5) Ethernet Frame 구조</vt:lpstr>
      <vt:lpstr>6) ARP(Address Resolution Protocol)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178</cp:revision>
  <cp:lastPrinted>2020-08-05T04:43:06Z</cp:lastPrinted>
  <dcterms:created xsi:type="dcterms:W3CDTF">2016-06-18T01:38:17Z</dcterms:created>
  <dcterms:modified xsi:type="dcterms:W3CDTF">2024-05-15T23:51:23Z</dcterms:modified>
</cp:coreProperties>
</file>