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1235" r:id="rId2"/>
    <p:sldId id="1337" r:id="rId3"/>
    <p:sldId id="1237" r:id="rId4"/>
    <p:sldId id="1239" r:id="rId5"/>
    <p:sldId id="1240" r:id="rId6"/>
    <p:sldId id="1241" r:id="rId7"/>
    <p:sldId id="1242" r:id="rId8"/>
    <p:sldId id="1407" r:id="rId9"/>
    <p:sldId id="1243" r:id="rId10"/>
    <p:sldId id="1244" r:id="rId11"/>
    <p:sldId id="1245" r:id="rId12"/>
    <p:sldId id="1338" r:id="rId13"/>
    <p:sldId id="1267" r:id="rId14"/>
    <p:sldId id="1248" r:id="rId15"/>
    <p:sldId id="1249" r:id="rId16"/>
    <p:sldId id="1339" r:id="rId17"/>
    <p:sldId id="1250" r:id="rId18"/>
    <p:sldId id="1408" r:id="rId19"/>
    <p:sldId id="1340" r:id="rId20"/>
    <p:sldId id="1252" r:id="rId21"/>
    <p:sldId id="1255" r:id="rId22"/>
    <p:sldId id="1256" r:id="rId23"/>
    <p:sldId id="1342" r:id="rId24"/>
    <p:sldId id="1259" r:id="rId25"/>
    <p:sldId id="1260" r:id="rId26"/>
    <p:sldId id="1261" r:id="rId27"/>
    <p:sldId id="1274" r:id="rId28"/>
    <p:sldId id="1262" r:id="rId29"/>
    <p:sldId id="1263" r:id="rId30"/>
    <p:sldId id="1264" r:id="rId31"/>
    <p:sldId id="1346" r:id="rId32"/>
    <p:sldId id="1343" r:id="rId33"/>
    <p:sldId id="1406" r:id="rId34"/>
    <p:sldId id="1349" r:id="rId35"/>
    <p:sldId id="1351" r:id="rId36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4493" autoAdjust="0"/>
    <p:restoredTop sz="86148" autoAdjust="0"/>
  </p:normalViewPr>
  <p:slideViewPr>
    <p:cSldViewPr snapToGrid="0">
      <p:cViewPr varScale="1">
        <p:scale>
          <a:sx n="72" d="100"/>
          <a:sy n="72" d="100"/>
        </p:scale>
        <p:origin x="217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32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2CB153-45EF-48E8-99E9-7B97BED85BE4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4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5BE81944-C09D-40AD-A756-3B5630235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1944-C09D-40AD-A756-3B56302354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727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9775" y="677863"/>
            <a:ext cx="5646738" cy="4233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32975" y="5173030"/>
            <a:ext cx="5681980" cy="4029879"/>
          </a:xfrm>
        </p:spPr>
        <p:txBody>
          <a:bodyPr/>
          <a:lstStyle/>
          <a:p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192.168.1.10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트래픽을 전송하게 되면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255.255.255.255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가진 모든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컴퓨터들에게 </a:t>
            </a:r>
            <a:r>
              <a:rPr lang="ko-KR" altLang="en-US" sz="100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트래픽이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42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52438" y="898525"/>
            <a:ext cx="6027737" cy="4519613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29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7075" y="657225"/>
            <a:ext cx="5659438" cy="42433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166903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자리로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앞의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자리는 제조회사번호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뒤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자리는 일련번호로 구성되어 있다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구조는 앞의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 즉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 번호는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0100.5E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고정된 주소값을 갖게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예를 들어 멀티캐스트 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0100.5E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변환되고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 체계인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154.65.60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진수로 변환하여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자리로 채워진다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0100.5E1A.4132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baseline="0" dirty="0" smtClean="0"/>
          </a:p>
          <a:p>
            <a:pPr>
              <a:lnSpc>
                <a:spcPct val="150000"/>
              </a:lnSpc>
            </a:pPr>
            <a:endParaRPr lang="en-US" altLang="ko-KR" baseline="0" dirty="0" smtClean="0"/>
          </a:p>
          <a:p>
            <a:pPr>
              <a:lnSpc>
                <a:spcPct val="150000"/>
              </a:lnSpc>
            </a:pPr>
            <a:endParaRPr lang="en-US" altLang="ko-KR" baseline="0" dirty="0" smtClean="0"/>
          </a:p>
          <a:p>
            <a:pPr>
              <a:lnSpc>
                <a:spcPct val="150000"/>
              </a:lnSpc>
            </a:pPr>
            <a:r>
              <a:rPr lang="en-US" altLang="ko-KR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913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19150" y="746125"/>
            <a:ext cx="5656263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22530" y="5264996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라디오 애플리케이션을 설치한 컴퓨터들은 자신의 고유한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가지면서도 멀티캐스트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갖는다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해당 멀티캐스트 주소를 가진 컴퓨터들은 라디오 서버가 보낸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트랙픽을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받게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2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19150" y="746125"/>
            <a:ext cx="5656263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22530" y="5264996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라디오 애플리케이션을 설치한 컴퓨터들은 자신의 고유한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가지면서도 멀티캐스트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갖는다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해당 멀티캐스트 주소를 가진 컴퓨터들은 라디오 서버가 보낸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트랙픽을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받게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000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25463" y="657225"/>
            <a:ext cx="6078537" cy="45577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3295"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defTabSz="943295"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7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5775" y="673100"/>
            <a:ext cx="6059488" cy="45434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4077" y="5586393"/>
            <a:ext cx="5681980" cy="4029879"/>
          </a:xfrm>
        </p:spPr>
        <p:txBody>
          <a:bodyPr/>
          <a:lstStyle/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테이블은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대응 관계를 저장한 테이블이다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659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장비들의 특성을 학습하기 이전에 </a:t>
            </a:r>
            <a:r>
              <a:rPr lang="ko-KR" altLang="en-US" dirty="0" err="1" smtClean="0"/>
              <a:t>포워딩과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플러딩</a:t>
            </a:r>
            <a:r>
              <a:rPr lang="ko-KR" altLang="en-US" dirty="0" smtClean="0"/>
              <a:t> 개념을 알아보도록 하겠습니다</a:t>
            </a:r>
            <a:r>
              <a:rPr lang="en-US" altLang="ko-KR" dirty="0" smtClean="0"/>
              <a:t>.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Forwarding(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포워딩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하나의 송신지 포트에서 하나의 수신지 포트로 트래픽 전송하는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것으로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번포트로 트래픽이 송신되면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번포트에게만 트래픽을 수신하며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Flooding(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플러딩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송신지 포트를 제외한 나머지 포트들로 트래픽 전송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것으로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endParaRPr lang="en-US" altLang="ko-KR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번포트를 제외한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2,3,4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포트로 트래픽을 수신합니다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7129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9438" y="979488"/>
            <a:ext cx="6003925" cy="4503737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689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7550" y="831850"/>
            <a:ext cx="5667375" cy="4251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351850"/>
            <a:ext cx="5681980" cy="12793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라우터의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라우팅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테이블에 수신지로 향하는 네트워크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주소가 있으면 포워딩 방식으로 패킷을 전송하지만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수신지로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향하는 네트워크 주소가 없으면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패킷은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전송되지 않는다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59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 txBox="1">
            <a:spLocks noGrp="1" noChangeArrowheads="1"/>
          </p:cNvSpPr>
          <p:nvPr/>
        </p:nvSpPr>
        <p:spPr bwMode="auto">
          <a:xfrm>
            <a:off x="4168898" y="10882178"/>
            <a:ext cx="3186768" cy="57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161" tIns="49079" rIns="98161" bIns="49079" anchor="b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fld id="{C2F74EA4-8F57-42B8-B03D-928D41EADCBC}" type="slidenum">
              <a:rPr kumimoji="1" lang="en-US" altLang="ko-KR" sz="1200">
                <a:latin typeface="Tahoma" pitchFamily="34" charset="0"/>
              </a:rPr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t>3</a:t>
            </a:fld>
            <a:endParaRPr kumimoji="1" lang="en-US" altLang="ko-KR" sz="1200" dirty="0">
              <a:latin typeface="Tahoma" pitchFamily="34" charset="0"/>
            </a:endParaRPr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0415" y="5442006"/>
            <a:ext cx="5394841" cy="5154521"/>
          </a:xfrm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9855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579438" y="979488"/>
            <a:ext cx="6003925" cy="4503737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117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00075" y="860425"/>
            <a:ext cx="5892800" cy="44196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594291" y="5646597"/>
            <a:ext cx="5681980" cy="76759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86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63600" y="703263"/>
            <a:ext cx="5375275" cy="4030662"/>
          </a:xfrm>
          <a:ln/>
        </p:spPr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송신자는 데이터를 보내는 측이며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수신자는 데이터를 받는 측이다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입장에서는 수신자가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내부망에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있느냐 또는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외부망에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있느냐에 따라 수신지에 데이터 전송 시 사용되는 장비와 운영방식이 달라진다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6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068E2-CDE6-4F6A-A608-447A9CD56326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257680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8813" y="892175"/>
            <a:ext cx="5876925" cy="4406900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531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07C89-EC23-4363-8DBA-44C34D1F4A55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27768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8663" y="738188"/>
            <a:ext cx="5781675" cy="43354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302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28663" y="738188"/>
            <a:ext cx="5781675" cy="43354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95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39775" y="677863"/>
            <a:ext cx="5646738" cy="4233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32975" y="5146154"/>
            <a:ext cx="5681980" cy="4029879"/>
          </a:xfrm>
        </p:spPr>
        <p:txBody>
          <a:bodyPr/>
          <a:lstStyle/>
          <a:p>
            <a:pPr marL="176868" indent="-176868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이며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FFFF.FFFF.FFFF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필드와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필드에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FFFF.FFFF.FFFF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구성된다면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이러한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트래픽이라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75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357-EC05-453C-BB93-D2CD92805FB3}" type="datetime1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8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29C-B6B2-4F43-A100-EC86E6AEFEE7}" type="datetime1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1C48-D382-4608-8EFC-759E9CA4DA3F}" type="datetime1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1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6821934" y="6408475"/>
            <a:ext cx="2057400" cy="365125"/>
          </a:xfrm>
        </p:spPr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2209E9-2AE8-42A0-AB53-D13299BB30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8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6AC-2825-4550-B24C-BE85D5A5CCD7}" type="datetime1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7D1-F386-4842-A375-88F78000DE4E}" type="datetime1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0D8-0AFE-4389-9C4F-B247F77E85F4}" type="datetime1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3212-090F-4B69-906A-B3CA2BC375ED}" type="datetime1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F9AD-719E-4E93-A824-218E0CF9AC3C}" type="datetime1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8467" y="6356350"/>
            <a:ext cx="2057400" cy="365125"/>
          </a:xfrm>
        </p:spPr>
        <p:txBody>
          <a:bodyPr/>
          <a:lstStyle>
            <a:lvl1pPr>
              <a:defRPr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B05-76DA-4D3A-B078-A583FFDA815D}" type="datetime1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37E-2B0C-4B41-8C2A-0B2B77A08D38}" type="datetime1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B2C-6FD1-4AD7-B691-D0A8C430C56C}" type="datetime1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F3C-ACF1-481F-A305-7EE0320343A1}" type="datetime1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7445" y="63219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222250" y="1128198"/>
            <a:ext cx="8921750" cy="5451269"/>
            <a:chOff x="222250" y="1128198"/>
            <a:chExt cx="8921750" cy="5451269"/>
          </a:xfrm>
        </p:grpSpPr>
        <p:cxnSp>
          <p:nvCxnSpPr>
            <p:cNvPr id="11" name="직선 연결선 10"/>
            <p:cNvCxnSpPr/>
            <p:nvPr/>
          </p:nvCxnSpPr>
          <p:spPr bwMode="auto">
            <a:xfrm>
              <a:off x="1321206" y="3747699"/>
              <a:ext cx="3755" cy="122232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0" name="직선 연결선 11"/>
            <p:cNvCxnSpPr>
              <a:cxnSpLocks noChangeShapeType="1"/>
            </p:cNvCxnSpPr>
            <p:nvPr/>
          </p:nvCxnSpPr>
          <p:spPr bwMode="auto">
            <a:xfrm rot="5400000">
              <a:off x="952507" y="2617751"/>
              <a:ext cx="1046124" cy="0"/>
            </a:xfrm>
            <a:prstGeom prst="line">
              <a:avLst/>
            </a:prstGeom>
            <a:noFill/>
            <a:ln w="2540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216" name="직선 연결선 215"/>
            <p:cNvCxnSpPr/>
            <p:nvPr/>
          </p:nvCxnSpPr>
          <p:spPr bwMode="auto">
            <a:xfrm>
              <a:off x="1758371" y="3599973"/>
              <a:ext cx="950462" cy="101782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Freeform 4"/>
            <p:cNvSpPr>
              <a:spLocks/>
            </p:cNvSpPr>
            <p:nvPr/>
          </p:nvSpPr>
          <p:spPr bwMode="auto">
            <a:xfrm flipV="1">
              <a:off x="5850288" y="1645392"/>
              <a:ext cx="1308802" cy="172678"/>
            </a:xfrm>
            <a:custGeom>
              <a:avLst/>
              <a:gdLst>
                <a:gd name="T0" fmla="*/ 1375 w 1376"/>
                <a:gd name="T1" fmla="*/ 0 h 64"/>
                <a:gd name="T2" fmla="*/ 593 w 1376"/>
                <a:gd name="T3" fmla="*/ 0 h 64"/>
                <a:gd name="T4" fmla="*/ 765 w 1376"/>
                <a:gd name="T5" fmla="*/ 63 h 64"/>
                <a:gd name="T6" fmla="*/ 0 w 1376"/>
                <a:gd name="T7" fmla="*/ 63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6"/>
                <a:gd name="T13" fmla="*/ 0 h 64"/>
                <a:gd name="T14" fmla="*/ 1376 w 1376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6" h="64">
                  <a:moveTo>
                    <a:pt x="1375" y="0"/>
                  </a:moveTo>
                  <a:lnTo>
                    <a:pt x="593" y="0"/>
                  </a:lnTo>
                  <a:lnTo>
                    <a:pt x="765" y="63"/>
                  </a:lnTo>
                  <a:lnTo>
                    <a:pt x="0" y="63"/>
                  </a:lnTo>
                </a:path>
              </a:pathLst>
            </a:custGeom>
            <a:noFill/>
            <a:ln w="38100" cap="rnd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rot="10800000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 flipV="1">
              <a:off x="2158709" y="1645392"/>
              <a:ext cx="1154439" cy="259855"/>
            </a:xfrm>
            <a:custGeom>
              <a:avLst/>
              <a:gdLst>
                <a:gd name="T0" fmla="*/ 1375 w 1376"/>
                <a:gd name="T1" fmla="*/ 0 h 64"/>
                <a:gd name="T2" fmla="*/ 593 w 1376"/>
                <a:gd name="T3" fmla="*/ 0 h 64"/>
                <a:gd name="T4" fmla="*/ 765 w 1376"/>
                <a:gd name="T5" fmla="*/ 63 h 64"/>
                <a:gd name="T6" fmla="*/ 0 w 1376"/>
                <a:gd name="T7" fmla="*/ 63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6"/>
                <a:gd name="T13" fmla="*/ 0 h 64"/>
                <a:gd name="T14" fmla="*/ 1376 w 1376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6" h="64">
                  <a:moveTo>
                    <a:pt x="1375" y="0"/>
                  </a:moveTo>
                  <a:lnTo>
                    <a:pt x="593" y="0"/>
                  </a:lnTo>
                  <a:lnTo>
                    <a:pt x="765" y="63"/>
                  </a:lnTo>
                  <a:lnTo>
                    <a:pt x="0" y="63"/>
                  </a:lnTo>
                </a:path>
              </a:pathLst>
            </a:custGeom>
            <a:noFill/>
            <a:ln w="38100" cap="rnd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rot="10800000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64" name="AutoShape 20"/>
            <p:cNvSpPr>
              <a:spLocks noChangeArrowheads="1"/>
            </p:cNvSpPr>
            <p:nvPr/>
          </p:nvSpPr>
          <p:spPr bwMode="auto">
            <a:xfrm>
              <a:off x="1129073" y="1320154"/>
              <a:ext cx="1200421" cy="82818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24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183265" y="1650422"/>
              <a:ext cx="1096964" cy="41912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Gateway-1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Oval 22"/>
            <p:cNvSpPr>
              <a:spLocks noChangeArrowheads="1"/>
            </p:cNvSpPr>
            <p:nvPr/>
          </p:nvSpPr>
          <p:spPr bwMode="auto">
            <a:xfrm>
              <a:off x="1127431" y="1311772"/>
              <a:ext cx="1202062" cy="419120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7" name="AutoShape 23"/>
            <p:cNvSpPr>
              <a:spLocks noChangeArrowheads="1"/>
            </p:cNvSpPr>
            <p:nvPr/>
          </p:nvSpPr>
          <p:spPr bwMode="auto">
            <a:xfrm rot="5400000">
              <a:off x="1728918" y="1157748"/>
              <a:ext cx="196149" cy="7422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7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2 h 21600"/>
                <a:gd name="T20" fmla="*/ 18434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8" name="AutoShape 24"/>
            <p:cNvSpPr>
              <a:spLocks noChangeArrowheads="1"/>
            </p:cNvSpPr>
            <p:nvPr/>
          </p:nvSpPr>
          <p:spPr bwMode="auto">
            <a:xfrm rot="16200000">
              <a:off x="1562273" y="1090005"/>
              <a:ext cx="192795" cy="7570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8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21 w 21600"/>
                <a:gd name="T19" fmla="*/ 3142 h 21600"/>
                <a:gd name="T20" fmla="*/ 18379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2" name="Freeform 174"/>
            <p:cNvSpPr>
              <a:spLocks/>
            </p:cNvSpPr>
            <p:nvPr/>
          </p:nvSpPr>
          <p:spPr bwMode="auto">
            <a:xfrm rot="355818">
              <a:off x="1632045" y="5570207"/>
              <a:ext cx="77182" cy="55323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3" name="Freeform 175"/>
            <p:cNvSpPr>
              <a:spLocks/>
            </p:cNvSpPr>
            <p:nvPr/>
          </p:nvSpPr>
          <p:spPr bwMode="auto">
            <a:xfrm rot="355818" flipH="1">
              <a:off x="1694447" y="5620502"/>
              <a:ext cx="141226" cy="87177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4" name="Freeform 176"/>
            <p:cNvSpPr>
              <a:spLocks/>
            </p:cNvSpPr>
            <p:nvPr/>
          </p:nvSpPr>
          <p:spPr bwMode="auto">
            <a:xfrm rot="355818">
              <a:off x="1687879" y="5650678"/>
              <a:ext cx="139584" cy="6202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5" name="Freeform 177"/>
            <p:cNvSpPr>
              <a:spLocks/>
            </p:cNvSpPr>
            <p:nvPr/>
          </p:nvSpPr>
          <p:spPr bwMode="auto">
            <a:xfrm rot="355818" flipH="1">
              <a:off x="1722364" y="5615472"/>
              <a:ext cx="32843" cy="41913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6" name="Freeform 178"/>
            <p:cNvSpPr>
              <a:spLocks/>
            </p:cNvSpPr>
            <p:nvPr/>
          </p:nvSpPr>
          <p:spPr bwMode="auto">
            <a:xfrm rot="355818">
              <a:off x="1707584" y="5613796"/>
              <a:ext cx="44339" cy="8382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7" name="Oval 179"/>
            <p:cNvSpPr>
              <a:spLocks noChangeArrowheads="1"/>
            </p:cNvSpPr>
            <p:nvPr/>
          </p:nvSpPr>
          <p:spPr bwMode="auto">
            <a:xfrm rot="21219751">
              <a:off x="1727290" y="5610443"/>
              <a:ext cx="19706" cy="1005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8" name="Freeform 180"/>
            <p:cNvSpPr>
              <a:spLocks/>
            </p:cNvSpPr>
            <p:nvPr/>
          </p:nvSpPr>
          <p:spPr bwMode="auto">
            <a:xfrm rot="355818">
              <a:off x="1697731" y="5617149"/>
              <a:ext cx="37770" cy="35206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6" name="Freeform 182"/>
            <p:cNvSpPr>
              <a:spLocks/>
            </p:cNvSpPr>
            <p:nvPr/>
          </p:nvSpPr>
          <p:spPr bwMode="auto">
            <a:xfrm flipH="1">
              <a:off x="1203441" y="5597871"/>
              <a:ext cx="191092" cy="31852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7" name="Freeform 183"/>
            <p:cNvSpPr>
              <a:spLocks/>
            </p:cNvSpPr>
            <p:nvPr/>
          </p:nvSpPr>
          <p:spPr bwMode="auto">
            <a:xfrm flipH="1">
              <a:off x="1221505" y="5582783"/>
              <a:ext cx="191092" cy="31852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8" name="Freeform 184"/>
            <p:cNvSpPr>
              <a:spLocks/>
            </p:cNvSpPr>
            <p:nvPr/>
          </p:nvSpPr>
          <p:spPr bwMode="auto">
            <a:xfrm flipH="1">
              <a:off x="1242853" y="5649001"/>
              <a:ext cx="356349" cy="88854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9" name="Freeform 185"/>
            <p:cNvSpPr>
              <a:spLocks/>
            </p:cNvSpPr>
            <p:nvPr/>
          </p:nvSpPr>
          <p:spPr bwMode="auto">
            <a:xfrm flipH="1">
              <a:off x="1274875" y="5551610"/>
              <a:ext cx="367844" cy="119031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0" name="Freeform 186"/>
            <p:cNvSpPr>
              <a:spLocks/>
            </p:cNvSpPr>
            <p:nvPr/>
          </p:nvSpPr>
          <p:spPr bwMode="auto">
            <a:xfrm flipH="1">
              <a:off x="1205904" y="5618669"/>
              <a:ext cx="93604" cy="51971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1" name="Freeform 187"/>
            <p:cNvSpPr>
              <a:spLocks/>
            </p:cNvSpPr>
            <p:nvPr/>
          </p:nvSpPr>
          <p:spPr bwMode="auto">
            <a:xfrm flipH="1">
              <a:off x="1138576" y="5630405"/>
              <a:ext cx="111667" cy="75441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2" name="Freeform 189"/>
            <p:cNvSpPr>
              <a:spLocks noChangeAspect="1"/>
            </p:cNvSpPr>
            <p:nvPr/>
          </p:nvSpPr>
          <p:spPr bwMode="auto">
            <a:xfrm>
              <a:off x="968612" y="5327117"/>
              <a:ext cx="149437" cy="373856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3" name="Freeform 190"/>
            <p:cNvSpPr>
              <a:spLocks noChangeAspect="1"/>
            </p:cNvSpPr>
            <p:nvPr/>
          </p:nvSpPr>
          <p:spPr bwMode="auto">
            <a:xfrm>
              <a:off x="971896" y="5265088"/>
              <a:ext cx="640443" cy="305120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4" name="Freeform 191"/>
            <p:cNvSpPr>
              <a:spLocks/>
            </p:cNvSpPr>
            <p:nvPr/>
          </p:nvSpPr>
          <p:spPr bwMode="auto">
            <a:xfrm>
              <a:off x="1111480" y="5471294"/>
              <a:ext cx="494290" cy="226326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5" name="Freeform 192"/>
            <p:cNvSpPr>
              <a:spLocks/>
            </p:cNvSpPr>
            <p:nvPr/>
          </p:nvSpPr>
          <p:spPr bwMode="auto">
            <a:xfrm>
              <a:off x="1131186" y="5607090"/>
              <a:ext cx="149436" cy="6370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6" name="Oval 193"/>
            <p:cNvSpPr>
              <a:spLocks noChangeArrowheads="1"/>
            </p:cNvSpPr>
            <p:nvPr/>
          </p:nvSpPr>
          <p:spPr bwMode="auto">
            <a:xfrm>
              <a:off x="1254348" y="5615472"/>
              <a:ext cx="16422" cy="2179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7" name="Line 194"/>
            <p:cNvSpPr>
              <a:spLocks noChangeShapeType="1"/>
            </p:cNvSpPr>
            <p:nvPr/>
          </p:nvSpPr>
          <p:spPr bwMode="auto">
            <a:xfrm flipH="1">
              <a:off x="1484250" y="5519913"/>
              <a:ext cx="3284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8" name="Line 195"/>
            <p:cNvSpPr>
              <a:spLocks noChangeShapeType="1"/>
            </p:cNvSpPr>
            <p:nvPr/>
          </p:nvSpPr>
          <p:spPr bwMode="auto">
            <a:xfrm flipH="1">
              <a:off x="1472756" y="5521589"/>
              <a:ext cx="1642" cy="8550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9" name="Line 196"/>
            <p:cNvSpPr>
              <a:spLocks noChangeShapeType="1"/>
            </p:cNvSpPr>
            <p:nvPr/>
          </p:nvSpPr>
          <p:spPr bwMode="auto">
            <a:xfrm flipH="1">
              <a:off x="1497388" y="5518236"/>
              <a:ext cx="4927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0" name="Line 197"/>
            <p:cNvSpPr>
              <a:spLocks noChangeShapeType="1"/>
            </p:cNvSpPr>
            <p:nvPr/>
          </p:nvSpPr>
          <p:spPr bwMode="auto">
            <a:xfrm flipH="1">
              <a:off x="1508883" y="5516560"/>
              <a:ext cx="3284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1" name="Line 198"/>
            <p:cNvSpPr>
              <a:spLocks noChangeShapeType="1"/>
            </p:cNvSpPr>
            <p:nvPr/>
          </p:nvSpPr>
          <p:spPr bwMode="auto">
            <a:xfrm flipH="1">
              <a:off x="1518736" y="5514883"/>
              <a:ext cx="6569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2" name="Line 199"/>
            <p:cNvSpPr>
              <a:spLocks noChangeShapeType="1"/>
            </p:cNvSpPr>
            <p:nvPr/>
          </p:nvSpPr>
          <p:spPr bwMode="auto">
            <a:xfrm flipH="1">
              <a:off x="1530231" y="5511530"/>
              <a:ext cx="6569" cy="8214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3" name="Line 200"/>
            <p:cNvSpPr>
              <a:spLocks noChangeShapeType="1"/>
            </p:cNvSpPr>
            <p:nvPr/>
          </p:nvSpPr>
          <p:spPr bwMode="auto">
            <a:xfrm flipH="1">
              <a:off x="1541727" y="5511530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4" name="Line 201"/>
            <p:cNvSpPr>
              <a:spLocks noChangeShapeType="1"/>
            </p:cNvSpPr>
            <p:nvPr/>
          </p:nvSpPr>
          <p:spPr bwMode="auto">
            <a:xfrm flipH="1">
              <a:off x="1551580" y="5504824"/>
              <a:ext cx="1642" cy="838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5" name="Line 202"/>
            <p:cNvSpPr>
              <a:spLocks noChangeShapeType="1"/>
            </p:cNvSpPr>
            <p:nvPr/>
          </p:nvSpPr>
          <p:spPr bwMode="auto">
            <a:xfrm flipH="1">
              <a:off x="1561433" y="5504824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6" name="Line 203"/>
            <p:cNvSpPr>
              <a:spLocks noChangeShapeType="1"/>
            </p:cNvSpPr>
            <p:nvPr/>
          </p:nvSpPr>
          <p:spPr bwMode="auto">
            <a:xfrm flipH="1">
              <a:off x="1572927" y="5503148"/>
              <a:ext cx="1643" cy="821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7" name="Line 204"/>
            <p:cNvSpPr>
              <a:spLocks noChangeShapeType="1"/>
            </p:cNvSpPr>
            <p:nvPr/>
          </p:nvSpPr>
          <p:spPr bwMode="auto">
            <a:xfrm flipH="1">
              <a:off x="1584423" y="5501471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8" name="Freeform 205"/>
            <p:cNvSpPr>
              <a:spLocks/>
            </p:cNvSpPr>
            <p:nvPr/>
          </p:nvSpPr>
          <p:spPr bwMode="auto">
            <a:xfrm>
              <a:off x="1324961" y="5553442"/>
              <a:ext cx="82108" cy="6538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9" name="Line 206"/>
            <p:cNvSpPr>
              <a:spLocks noChangeShapeType="1"/>
            </p:cNvSpPr>
            <p:nvPr/>
          </p:nvSpPr>
          <p:spPr bwMode="auto">
            <a:xfrm flipH="1">
              <a:off x="1336456" y="5590325"/>
              <a:ext cx="0" cy="2011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0" name="Line 207"/>
            <p:cNvSpPr>
              <a:spLocks noChangeShapeType="1"/>
            </p:cNvSpPr>
            <p:nvPr/>
          </p:nvSpPr>
          <p:spPr bwMode="auto">
            <a:xfrm flipH="1">
              <a:off x="1400501" y="5575236"/>
              <a:ext cx="0" cy="2011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1" name="Line 208"/>
            <p:cNvSpPr>
              <a:spLocks noChangeShapeType="1"/>
            </p:cNvSpPr>
            <p:nvPr/>
          </p:nvSpPr>
          <p:spPr bwMode="auto">
            <a:xfrm flipH="1">
              <a:off x="1392289" y="5585295"/>
              <a:ext cx="0" cy="1508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2" name="Line 209"/>
            <p:cNvSpPr>
              <a:spLocks noChangeShapeType="1"/>
            </p:cNvSpPr>
            <p:nvPr/>
          </p:nvSpPr>
          <p:spPr bwMode="auto">
            <a:xfrm flipH="1">
              <a:off x="1346309" y="5598707"/>
              <a:ext cx="0" cy="13412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3" name="Line 210"/>
            <p:cNvSpPr>
              <a:spLocks noChangeShapeType="1"/>
            </p:cNvSpPr>
            <p:nvPr/>
          </p:nvSpPr>
          <p:spPr bwMode="auto">
            <a:xfrm flipV="1">
              <a:off x="1356162" y="5600384"/>
              <a:ext cx="26275" cy="6706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4" name="Freeform 211"/>
            <p:cNvSpPr>
              <a:spLocks/>
            </p:cNvSpPr>
            <p:nvPr/>
          </p:nvSpPr>
          <p:spPr bwMode="auto">
            <a:xfrm>
              <a:off x="1155818" y="5568530"/>
              <a:ext cx="103457" cy="3856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5" name="Line 212"/>
            <p:cNvSpPr>
              <a:spLocks noChangeShapeType="1"/>
            </p:cNvSpPr>
            <p:nvPr/>
          </p:nvSpPr>
          <p:spPr bwMode="auto">
            <a:xfrm flipV="1">
              <a:off x="1147608" y="5575236"/>
              <a:ext cx="116593" cy="2347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10286" name="Group 150"/>
            <p:cNvGrpSpPr>
              <a:grpSpLocks/>
            </p:cNvGrpSpPr>
            <p:nvPr/>
          </p:nvGrpSpPr>
          <p:grpSpPr bwMode="auto">
            <a:xfrm>
              <a:off x="1035941" y="4926438"/>
              <a:ext cx="339927" cy="390620"/>
              <a:chOff x="685" y="3115"/>
              <a:chExt cx="207" cy="233"/>
            </a:xfrm>
          </p:grpSpPr>
          <p:sp>
            <p:nvSpPr>
              <p:cNvPr id="12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08" name="Oval 217"/>
            <p:cNvSpPr>
              <a:spLocks noChangeArrowheads="1"/>
            </p:cNvSpPr>
            <p:nvPr/>
          </p:nvSpPr>
          <p:spPr bwMode="auto">
            <a:xfrm>
              <a:off x="1122975" y="5347235"/>
              <a:ext cx="308726" cy="9891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9" name="Oval 218"/>
            <p:cNvSpPr>
              <a:spLocks noChangeArrowheads="1"/>
            </p:cNvSpPr>
            <p:nvPr/>
          </p:nvSpPr>
          <p:spPr bwMode="auto">
            <a:xfrm>
              <a:off x="1122975" y="5340529"/>
              <a:ext cx="308726" cy="9723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0" name="Freeform 219"/>
            <p:cNvSpPr>
              <a:spLocks/>
            </p:cNvSpPr>
            <p:nvPr/>
          </p:nvSpPr>
          <p:spPr bwMode="auto">
            <a:xfrm flipH="1">
              <a:off x="1103269" y="4867761"/>
              <a:ext cx="451595" cy="539827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1" name="Freeform 220"/>
            <p:cNvSpPr>
              <a:spLocks/>
            </p:cNvSpPr>
            <p:nvPr/>
          </p:nvSpPr>
          <p:spPr bwMode="auto">
            <a:xfrm flipH="1">
              <a:off x="1164029" y="5305323"/>
              <a:ext cx="371129" cy="102265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2" name="Freeform 221"/>
            <p:cNvSpPr>
              <a:spLocks/>
            </p:cNvSpPr>
            <p:nvPr/>
          </p:nvSpPr>
          <p:spPr bwMode="auto">
            <a:xfrm flipH="1">
              <a:off x="1090132" y="4929791"/>
              <a:ext cx="16422" cy="47779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3" name="Oval 222"/>
            <p:cNvSpPr>
              <a:spLocks noChangeArrowheads="1"/>
            </p:cNvSpPr>
            <p:nvPr/>
          </p:nvSpPr>
          <p:spPr bwMode="auto">
            <a:xfrm>
              <a:off x="1502315" y="5313705"/>
              <a:ext cx="13137" cy="28501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4" name="Oval 223"/>
            <p:cNvSpPr>
              <a:spLocks noChangeArrowheads="1"/>
            </p:cNvSpPr>
            <p:nvPr/>
          </p:nvSpPr>
          <p:spPr bwMode="auto">
            <a:xfrm>
              <a:off x="1477682" y="5320411"/>
              <a:ext cx="11496" cy="2347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5" name="Oval 224"/>
            <p:cNvSpPr>
              <a:spLocks noChangeArrowheads="1"/>
            </p:cNvSpPr>
            <p:nvPr/>
          </p:nvSpPr>
          <p:spPr bwMode="auto">
            <a:xfrm>
              <a:off x="1392289" y="5342206"/>
              <a:ext cx="14780" cy="167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6" name="Oval 225"/>
            <p:cNvSpPr>
              <a:spLocks noChangeArrowheads="1"/>
            </p:cNvSpPr>
            <p:nvPr/>
          </p:nvSpPr>
          <p:spPr bwMode="auto">
            <a:xfrm>
              <a:off x="1366015" y="5347235"/>
              <a:ext cx="13137" cy="1844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7" name="Oval 226"/>
            <p:cNvSpPr>
              <a:spLocks noChangeArrowheads="1"/>
            </p:cNvSpPr>
            <p:nvPr/>
          </p:nvSpPr>
          <p:spPr bwMode="auto">
            <a:xfrm>
              <a:off x="1336456" y="5352265"/>
              <a:ext cx="14780" cy="167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8" name="Freeform 227"/>
            <p:cNvSpPr>
              <a:spLocks/>
            </p:cNvSpPr>
            <p:nvPr/>
          </p:nvSpPr>
          <p:spPr bwMode="auto">
            <a:xfrm flipH="1">
              <a:off x="1145965" y="4921408"/>
              <a:ext cx="374413" cy="424150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9" name="Freeform 228"/>
            <p:cNvSpPr>
              <a:spLocks/>
            </p:cNvSpPr>
            <p:nvPr/>
          </p:nvSpPr>
          <p:spPr bwMode="auto">
            <a:xfrm flipH="1">
              <a:off x="1090132" y="4866085"/>
              <a:ext cx="463090" cy="67059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9" name="AutoShape 26"/>
            <p:cNvSpPr>
              <a:spLocks noChangeArrowheads="1"/>
            </p:cNvSpPr>
            <p:nvPr/>
          </p:nvSpPr>
          <p:spPr bwMode="auto">
            <a:xfrm>
              <a:off x="626571" y="2964783"/>
              <a:ext cx="1546916" cy="784593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623287" y="2964783"/>
              <a:ext cx="1548559" cy="440914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0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75836" y="3454316"/>
              <a:ext cx="1037846" cy="2766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SWITCH-1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Freeform 29"/>
            <p:cNvSpPr>
              <a:spLocks/>
            </p:cNvSpPr>
            <p:nvPr/>
          </p:nvSpPr>
          <p:spPr bwMode="auto">
            <a:xfrm>
              <a:off x="766156" y="2976518"/>
              <a:ext cx="1271033" cy="377209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" name="Text Box 142"/>
            <p:cNvSpPr txBox="1">
              <a:spLocks noChangeArrowheads="1"/>
            </p:cNvSpPr>
            <p:nvPr/>
          </p:nvSpPr>
          <p:spPr bwMode="auto">
            <a:xfrm>
              <a:off x="222250" y="5769553"/>
              <a:ext cx="2585463" cy="780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IP 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address   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192.168.1.10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Subnet mask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255.255.255.0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Default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gateway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192.168.1.254</a:t>
              </a:r>
            </a:p>
          </p:txBody>
        </p:sp>
        <p:sp>
          <p:nvSpPr>
            <p:cNvPr id="15" name="Text Box 143"/>
            <p:cNvSpPr txBox="1">
              <a:spLocks noChangeArrowheads="1"/>
            </p:cNvSpPr>
            <p:nvPr/>
          </p:nvSpPr>
          <p:spPr bwMode="auto">
            <a:xfrm>
              <a:off x="1436157" y="2331072"/>
              <a:ext cx="1496027" cy="32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192.168.1.254/24</a:t>
              </a:r>
            </a:p>
          </p:txBody>
        </p:sp>
        <p:sp>
          <p:nvSpPr>
            <p:cNvPr id="16" name="Text Box 144"/>
            <p:cNvSpPr txBox="1">
              <a:spLocks noChangeArrowheads="1"/>
            </p:cNvSpPr>
            <p:nvPr/>
          </p:nvSpPr>
          <p:spPr bwMode="auto">
            <a:xfrm>
              <a:off x="1480497" y="2087983"/>
              <a:ext cx="1008287" cy="32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Fa0/0</a:t>
              </a:r>
            </a:p>
          </p:txBody>
        </p:sp>
        <p:cxnSp>
          <p:nvCxnSpPr>
            <p:cNvPr id="94" name="직선 연결선 93"/>
            <p:cNvCxnSpPr>
              <a:stCxn id="95" idx="3"/>
            </p:cNvCxnSpPr>
            <p:nvPr/>
          </p:nvCxnSpPr>
          <p:spPr>
            <a:xfrm>
              <a:off x="7467128" y="3989044"/>
              <a:ext cx="3973" cy="99564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utoShape 26"/>
            <p:cNvSpPr>
              <a:spLocks noChangeArrowheads="1"/>
            </p:cNvSpPr>
            <p:nvPr/>
          </p:nvSpPr>
          <p:spPr bwMode="auto">
            <a:xfrm>
              <a:off x="6906198" y="3206127"/>
              <a:ext cx="1546916" cy="782917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6" name="Freeform 27"/>
            <p:cNvSpPr>
              <a:spLocks/>
            </p:cNvSpPr>
            <p:nvPr/>
          </p:nvSpPr>
          <p:spPr bwMode="auto">
            <a:xfrm>
              <a:off x="6902913" y="3206127"/>
              <a:ext cx="1548559" cy="440915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1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945609" y="3672189"/>
              <a:ext cx="1037846" cy="2749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SWITCH-2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Freeform 29"/>
            <p:cNvSpPr>
              <a:spLocks/>
            </p:cNvSpPr>
            <p:nvPr/>
          </p:nvSpPr>
          <p:spPr bwMode="auto">
            <a:xfrm>
              <a:off x="7044139" y="3217863"/>
              <a:ext cx="1274317" cy="378885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5" name="Freeform 186"/>
            <p:cNvSpPr>
              <a:spLocks/>
            </p:cNvSpPr>
            <p:nvPr/>
          </p:nvSpPr>
          <p:spPr bwMode="auto">
            <a:xfrm>
              <a:off x="7641824" y="5477516"/>
              <a:ext cx="93603" cy="5197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140" y="11"/>
                </a:cxn>
                <a:cxn ang="0">
                  <a:pos x="75" y="70"/>
                </a:cxn>
                <a:cxn ang="0">
                  <a:pos x="0" y="56"/>
                </a:cxn>
              </a:cxnLst>
              <a:rect l="0" t="0" r="r" b="b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 cmpd="sng">
              <a:solidFill>
                <a:srgbClr val="EAEAE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27546" y="4807468"/>
              <a:ext cx="919611" cy="991932"/>
              <a:chOff x="7018338" y="3922713"/>
              <a:chExt cx="889000" cy="1097754"/>
            </a:xfrm>
          </p:grpSpPr>
          <p:sp>
            <p:nvSpPr>
              <p:cNvPr id="87" name="Freeform 174"/>
              <p:cNvSpPr>
                <a:spLocks/>
              </p:cNvSpPr>
              <p:nvPr/>
            </p:nvSpPr>
            <p:spPr bwMode="auto">
              <a:xfrm rot="21244182" flipH="1">
                <a:off x="7140575" y="4675188"/>
                <a:ext cx="74613" cy="5397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8" name="Freeform 175"/>
              <p:cNvSpPr>
                <a:spLocks/>
              </p:cNvSpPr>
              <p:nvPr/>
            </p:nvSpPr>
            <p:spPr bwMode="auto">
              <a:xfrm rot="-355818">
                <a:off x="7018338" y="4722813"/>
                <a:ext cx="136525" cy="82550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9" name="Freeform 176"/>
              <p:cNvSpPr>
                <a:spLocks/>
              </p:cNvSpPr>
              <p:nvPr/>
            </p:nvSpPr>
            <p:spPr bwMode="auto">
              <a:xfrm rot="21244182" flipH="1">
                <a:off x="7024688" y="4754563"/>
                <a:ext cx="133350" cy="55562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0" name="Freeform 177"/>
              <p:cNvSpPr>
                <a:spLocks/>
              </p:cNvSpPr>
              <p:nvPr/>
            </p:nvSpPr>
            <p:spPr bwMode="auto">
              <a:xfrm rot="-355818">
                <a:off x="7099300" y="4718050"/>
                <a:ext cx="31750" cy="41275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1" name="Freeform 178"/>
              <p:cNvSpPr>
                <a:spLocks/>
              </p:cNvSpPr>
              <p:nvPr/>
            </p:nvSpPr>
            <p:spPr bwMode="auto">
              <a:xfrm rot="21244182" flipH="1">
                <a:off x="7099300" y="4719638"/>
                <a:ext cx="42863" cy="7937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2" name="Oval 179"/>
              <p:cNvSpPr>
                <a:spLocks noChangeArrowheads="1"/>
              </p:cNvSpPr>
              <p:nvPr/>
            </p:nvSpPr>
            <p:spPr bwMode="auto">
              <a:xfrm rot="380249" flipH="1">
                <a:off x="7105650" y="4716463"/>
                <a:ext cx="17463" cy="952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3" name="Freeform 180"/>
              <p:cNvSpPr>
                <a:spLocks/>
              </p:cNvSpPr>
              <p:nvPr/>
            </p:nvSpPr>
            <p:spPr bwMode="auto">
              <a:xfrm rot="21244182" flipH="1">
                <a:off x="7115175" y="4719638"/>
                <a:ext cx="36513" cy="34925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1" name="Freeform 182"/>
              <p:cNvSpPr>
                <a:spLocks/>
              </p:cNvSpPr>
              <p:nvPr/>
            </p:nvSpPr>
            <p:spPr bwMode="auto">
              <a:xfrm>
                <a:off x="7173913" y="4718846"/>
                <a:ext cx="184731" cy="30162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2" name="Freeform 183"/>
              <p:cNvSpPr>
                <a:spLocks/>
              </p:cNvSpPr>
              <p:nvPr/>
            </p:nvSpPr>
            <p:spPr bwMode="auto">
              <a:xfrm>
                <a:off x="7191375" y="4704558"/>
                <a:ext cx="184731" cy="301621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3" name="Freeform 184"/>
              <p:cNvSpPr>
                <a:spLocks/>
              </p:cNvSpPr>
              <p:nvPr/>
            </p:nvSpPr>
            <p:spPr bwMode="auto">
              <a:xfrm>
                <a:off x="7321550" y="4767263"/>
                <a:ext cx="344488" cy="825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4" name="Freeform 185"/>
              <p:cNvSpPr>
                <a:spLocks/>
              </p:cNvSpPr>
              <p:nvPr/>
            </p:nvSpPr>
            <p:spPr bwMode="auto">
              <a:xfrm>
                <a:off x="7223125" y="4789488"/>
                <a:ext cx="355600" cy="112712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7" name="Freeform 189"/>
              <p:cNvSpPr>
                <a:spLocks noChangeAspect="1"/>
              </p:cNvSpPr>
              <p:nvPr/>
            </p:nvSpPr>
            <p:spPr bwMode="auto">
              <a:xfrm flipH="1">
                <a:off x="7721600" y="4440238"/>
                <a:ext cx="142875" cy="355600"/>
              </a:xfrm>
              <a:custGeom>
                <a:avLst/>
                <a:gdLst>
                  <a:gd name="T0" fmla="*/ 169 w 169"/>
                  <a:gd name="T1" fmla="*/ 246 h 377"/>
                  <a:gd name="T2" fmla="*/ 1 w 169"/>
                  <a:gd name="T3" fmla="*/ 0 h 377"/>
                  <a:gd name="T4" fmla="*/ 0 w 169"/>
                  <a:gd name="T5" fmla="*/ 123 h 377"/>
                  <a:gd name="T6" fmla="*/ 165 w 169"/>
                  <a:gd name="T7" fmla="*/ 377 h 3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377"/>
                  <a:gd name="T14" fmla="*/ 169 w 169"/>
                  <a:gd name="T15" fmla="*/ 377 h 3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2F2F2"/>
                  </a:gs>
                </a:gsLst>
                <a:lin ang="0" scaled="1"/>
              </a:gra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8" name="Freeform 190"/>
              <p:cNvSpPr>
                <a:spLocks noChangeAspect="1"/>
              </p:cNvSpPr>
              <p:nvPr/>
            </p:nvSpPr>
            <p:spPr bwMode="auto">
              <a:xfrm flipH="1">
                <a:off x="7246938" y="4378325"/>
                <a:ext cx="614362" cy="292100"/>
              </a:xfrm>
              <a:custGeom>
                <a:avLst/>
                <a:gdLst>
                  <a:gd name="T0" fmla="*/ 166 w 718"/>
                  <a:gd name="T1" fmla="*/ 310 h 310"/>
                  <a:gd name="T2" fmla="*/ 718 w 718"/>
                  <a:gd name="T3" fmla="*/ 211 h 310"/>
                  <a:gd name="T4" fmla="*/ 444 w 718"/>
                  <a:gd name="T5" fmla="*/ 0 h 310"/>
                  <a:gd name="T6" fmla="*/ 0 w 718"/>
                  <a:gd name="T7" fmla="*/ 64 h 310"/>
                  <a:gd name="T8" fmla="*/ 166 w 718"/>
                  <a:gd name="T9" fmla="*/ 31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8"/>
                  <a:gd name="T16" fmla="*/ 0 h 310"/>
                  <a:gd name="T17" fmla="*/ 718 w 718"/>
                  <a:gd name="T18" fmla="*/ 310 h 3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9" name="Freeform 191"/>
              <p:cNvSpPr>
                <a:spLocks/>
              </p:cNvSpPr>
              <p:nvPr/>
            </p:nvSpPr>
            <p:spPr bwMode="auto">
              <a:xfrm flipH="1">
                <a:off x="7250113" y="4578350"/>
                <a:ext cx="476250" cy="214313"/>
              </a:xfrm>
              <a:custGeom>
                <a:avLst/>
                <a:gdLst>
                  <a:gd name="T0" fmla="*/ 6 w 557"/>
                  <a:gd name="T1" fmla="*/ 99 h 228"/>
                  <a:gd name="T2" fmla="*/ 557 w 557"/>
                  <a:gd name="T3" fmla="*/ 0 h 228"/>
                  <a:gd name="T4" fmla="*/ 549 w 557"/>
                  <a:gd name="T5" fmla="*/ 121 h 228"/>
                  <a:gd name="T6" fmla="*/ 0 w 557"/>
                  <a:gd name="T7" fmla="*/ 228 h 228"/>
                  <a:gd name="T8" fmla="*/ 6 w 557"/>
                  <a:gd name="T9" fmla="*/ 9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228"/>
                  <a:gd name="T17" fmla="*/ 557 w 557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0" name="Freeform 192"/>
              <p:cNvSpPr>
                <a:spLocks/>
              </p:cNvSpPr>
              <p:nvPr/>
            </p:nvSpPr>
            <p:spPr bwMode="auto">
              <a:xfrm flipH="1">
                <a:off x="7564438" y="4706938"/>
                <a:ext cx="142875" cy="58737"/>
              </a:xfrm>
              <a:custGeom>
                <a:avLst/>
                <a:gdLst>
                  <a:gd name="T0" fmla="*/ 0 w 167"/>
                  <a:gd name="T1" fmla="*/ 32 h 63"/>
                  <a:gd name="T2" fmla="*/ 0 w 167"/>
                  <a:gd name="T3" fmla="*/ 63 h 63"/>
                  <a:gd name="T4" fmla="*/ 164 w 167"/>
                  <a:gd name="T5" fmla="*/ 33 h 63"/>
                  <a:gd name="T6" fmla="*/ 167 w 167"/>
                  <a:gd name="T7" fmla="*/ 0 h 63"/>
                  <a:gd name="T8" fmla="*/ 0 w 167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63"/>
                  <a:gd name="T17" fmla="*/ 167 w 16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1" name="Oval 193"/>
              <p:cNvSpPr>
                <a:spLocks noChangeArrowheads="1"/>
              </p:cNvSpPr>
              <p:nvPr/>
            </p:nvSpPr>
            <p:spPr bwMode="auto">
              <a:xfrm flipH="1">
                <a:off x="7573963" y="4713288"/>
                <a:ext cx="14287" cy="206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2" name="Line 194"/>
              <p:cNvSpPr>
                <a:spLocks noChangeShapeType="1"/>
              </p:cNvSpPr>
              <p:nvPr/>
            </p:nvSpPr>
            <p:spPr bwMode="auto">
              <a:xfrm>
                <a:off x="7364413" y="4622800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Line 195"/>
              <p:cNvSpPr>
                <a:spLocks noChangeShapeType="1"/>
              </p:cNvSpPr>
              <p:nvPr/>
            </p:nvSpPr>
            <p:spPr bwMode="auto">
              <a:xfrm>
                <a:off x="7377113" y="4625975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Line 196"/>
              <p:cNvSpPr>
                <a:spLocks noChangeShapeType="1"/>
              </p:cNvSpPr>
              <p:nvPr/>
            </p:nvSpPr>
            <p:spPr bwMode="auto">
              <a:xfrm>
                <a:off x="7353300" y="4621213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Line 197"/>
              <p:cNvSpPr>
                <a:spLocks noChangeShapeType="1"/>
              </p:cNvSpPr>
              <p:nvPr/>
            </p:nvSpPr>
            <p:spPr bwMode="auto">
              <a:xfrm>
                <a:off x="7342188" y="4619625"/>
                <a:ext cx="1587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Line 198"/>
              <p:cNvSpPr>
                <a:spLocks noChangeShapeType="1"/>
              </p:cNvSpPr>
              <p:nvPr/>
            </p:nvSpPr>
            <p:spPr bwMode="auto">
              <a:xfrm>
                <a:off x="7331075" y="4618038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Line 199"/>
              <p:cNvSpPr>
                <a:spLocks noChangeShapeType="1"/>
              </p:cNvSpPr>
              <p:nvPr/>
            </p:nvSpPr>
            <p:spPr bwMode="auto">
              <a:xfrm>
                <a:off x="7319963" y="4616450"/>
                <a:ext cx="3175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Line 200"/>
              <p:cNvSpPr>
                <a:spLocks noChangeShapeType="1"/>
              </p:cNvSpPr>
              <p:nvPr/>
            </p:nvSpPr>
            <p:spPr bwMode="auto">
              <a:xfrm>
                <a:off x="7310438" y="4613275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Line 201"/>
              <p:cNvSpPr>
                <a:spLocks noChangeShapeType="1"/>
              </p:cNvSpPr>
              <p:nvPr/>
            </p:nvSpPr>
            <p:spPr bwMode="auto">
              <a:xfrm>
                <a:off x="7300913" y="4611688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Line 202"/>
              <p:cNvSpPr>
                <a:spLocks noChangeShapeType="1"/>
              </p:cNvSpPr>
              <p:nvPr/>
            </p:nvSpPr>
            <p:spPr bwMode="auto">
              <a:xfrm>
                <a:off x="7291388" y="4608513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203"/>
              <p:cNvSpPr>
                <a:spLocks noChangeShapeType="1"/>
              </p:cNvSpPr>
              <p:nvPr/>
            </p:nvSpPr>
            <p:spPr bwMode="auto">
              <a:xfrm>
                <a:off x="7281863" y="4608513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Line 204"/>
              <p:cNvSpPr>
                <a:spLocks noChangeShapeType="1"/>
              </p:cNvSpPr>
              <p:nvPr/>
            </p:nvSpPr>
            <p:spPr bwMode="auto">
              <a:xfrm>
                <a:off x="7270750" y="4605338"/>
                <a:ext cx="1588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Freeform 205"/>
              <p:cNvSpPr>
                <a:spLocks/>
              </p:cNvSpPr>
              <p:nvPr/>
            </p:nvSpPr>
            <p:spPr bwMode="auto">
              <a:xfrm flipH="1">
                <a:off x="7442200" y="4656138"/>
                <a:ext cx="79375" cy="63500"/>
              </a:xfrm>
              <a:custGeom>
                <a:avLst/>
                <a:gdLst>
                  <a:gd name="T0" fmla="*/ 2 w 186"/>
                  <a:gd name="T1" fmla="*/ 33 h 138"/>
                  <a:gd name="T2" fmla="*/ 0 w 186"/>
                  <a:gd name="T3" fmla="*/ 138 h 138"/>
                  <a:gd name="T4" fmla="*/ 186 w 186"/>
                  <a:gd name="T5" fmla="*/ 104 h 138"/>
                  <a:gd name="T6" fmla="*/ 186 w 186"/>
                  <a:gd name="T7" fmla="*/ 0 h 138"/>
                  <a:gd name="T8" fmla="*/ 2 w 186"/>
                  <a:gd name="T9" fmla="*/ 33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"/>
                  <a:gd name="T16" fmla="*/ 0 h 138"/>
                  <a:gd name="T17" fmla="*/ 186 w 186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0" scaled="1"/>
              </a:gradFill>
              <a:ln w="3175">
                <a:noFill/>
                <a:round/>
                <a:headEnd/>
                <a:tailEnd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343" name="Line 206"/>
              <p:cNvSpPr>
                <a:spLocks noChangeShapeType="1"/>
              </p:cNvSpPr>
              <p:nvPr/>
            </p:nvSpPr>
            <p:spPr bwMode="auto">
              <a:xfrm>
                <a:off x="7510463" y="4691063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4" name="Line 207"/>
              <p:cNvSpPr>
                <a:spLocks noChangeShapeType="1"/>
              </p:cNvSpPr>
              <p:nvPr/>
            </p:nvSpPr>
            <p:spPr bwMode="auto">
              <a:xfrm>
                <a:off x="7448550" y="4678363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5" name="Line 208"/>
              <p:cNvSpPr>
                <a:spLocks noChangeShapeType="1"/>
              </p:cNvSpPr>
              <p:nvPr/>
            </p:nvSpPr>
            <p:spPr bwMode="auto">
              <a:xfrm>
                <a:off x="7456488" y="4686300"/>
                <a:ext cx="0" cy="1428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6" name="Line 209"/>
              <p:cNvSpPr>
                <a:spLocks noChangeShapeType="1"/>
              </p:cNvSpPr>
              <p:nvPr/>
            </p:nvSpPr>
            <p:spPr bwMode="auto">
              <a:xfrm>
                <a:off x="7500938" y="4699000"/>
                <a:ext cx="0" cy="12700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7" name="Line 210"/>
              <p:cNvSpPr>
                <a:spLocks noChangeShapeType="1"/>
              </p:cNvSpPr>
              <p:nvPr/>
            </p:nvSpPr>
            <p:spPr bwMode="auto">
              <a:xfrm flipH="1" flipV="1">
                <a:off x="7466013" y="4702175"/>
                <a:ext cx="25400" cy="4763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97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Freeform 211"/>
              <p:cNvSpPr>
                <a:spLocks/>
              </p:cNvSpPr>
              <p:nvPr/>
            </p:nvSpPr>
            <p:spPr bwMode="auto">
              <a:xfrm flipH="1">
                <a:off x="7585075" y="4668838"/>
                <a:ext cx="98425" cy="38100"/>
              </a:xfrm>
              <a:custGeom>
                <a:avLst/>
                <a:gdLst>
                  <a:gd name="T0" fmla="*/ 0 w 116"/>
                  <a:gd name="T1" fmla="*/ 20 h 38"/>
                  <a:gd name="T2" fmla="*/ 1 w 116"/>
                  <a:gd name="T3" fmla="*/ 38 h 38"/>
                  <a:gd name="T4" fmla="*/ 116 w 116"/>
                  <a:gd name="T5" fmla="*/ 19 h 38"/>
                  <a:gd name="T6" fmla="*/ 116 w 116"/>
                  <a:gd name="T7" fmla="*/ 0 h 38"/>
                  <a:gd name="T8" fmla="*/ 0 w 116"/>
                  <a:gd name="T9" fmla="*/ 2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8"/>
                  <a:gd name="T17" fmla="*/ 116 w 1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349" name="Line 212"/>
              <p:cNvSpPr>
                <a:spLocks noChangeShapeType="1"/>
              </p:cNvSpPr>
              <p:nvPr/>
            </p:nvSpPr>
            <p:spPr bwMode="auto">
              <a:xfrm flipH="1" flipV="1">
                <a:off x="7578725" y="4678363"/>
                <a:ext cx="114300" cy="20637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Freeform 215"/>
              <p:cNvSpPr>
                <a:spLocks/>
              </p:cNvSpPr>
              <p:nvPr/>
            </p:nvSpPr>
            <p:spPr bwMode="auto">
              <a:xfrm>
                <a:off x="7580313" y="3979863"/>
                <a:ext cx="325437" cy="47625"/>
              </a:xfrm>
              <a:custGeom>
                <a:avLst/>
                <a:gdLst/>
                <a:ahLst/>
                <a:cxnLst>
                  <a:cxn ang="0">
                    <a:pos x="1205" y="151"/>
                  </a:cxn>
                  <a:cxn ang="0">
                    <a:pos x="964" y="178"/>
                  </a:cxn>
                  <a:cxn ang="0">
                    <a:pos x="0" y="0"/>
                  </a:cxn>
                  <a:cxn ang="0">
                    <a:pos x="1205" y="151"/>
                  </a:cxn>
                </a:cxnLst>
                <a:rect l="0" t="0" r="r" b="b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6" name="Freeform 216"/>
              <p:cNvSpPr>
                <a:spLocks/>
              </p:cNvSpPr>
              <p:nvPr/>
            </p:nvSpPr>
            <p:spPr bwMode="auto">
              <a:xfrm>
                <a:off x="7797800" y="4021138"/>
                <a:ext cx="109538" cy="32702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89" y="1000"/>
                  </a:cxn>
                  <a:cxn ang="0">
                    <a:pos x="133" y="1241"/>
                  </a:cxn>
                  <a:cxn ang="0">
                    <a:pos x="0" y="13"/>
                  </a:cxn>
                  <a:cxn ang="0">
                    <a:pos x="189" y="24"/>
                  </a:cxn>
                  <a:cxn ang="0">
                    <a:pos x="405" y="0"/>
                  </a:cxn>
                </a:cxnLst>
                <a:rect l="0" t="0" r="r" b="b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>
                      <a:gamma/>
                      <a:tint val="48627"/>
                      <a:invGamma/>
                    </a:srgbClr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3" name="Oval 217"/>
              <p:cNvSpPr>
                <a:spLocks noChangeArrowheads="1"/>
              </p:cNvSpPr>
              <p:nvPr/>
            </p:nvSpPr>
            <p:spPr bwMode="auto">
              <a:xfrm flipH="1">
                <a:off x="7527925" y="4376738"/>
                <a:ext cx="295275" cy="9207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4" name="Oval 218"/>
              <p:cNvSpPr>
                <a:spLocks noChangeArrowheads="1"/>
              </p:cNvSpPr>
              <p:nvPr/>
            </p:nvSpPr>
            <p:spPr bwMode="auto">
              <a:xfrm flipH="1">
                <a:off x="7527925" y="4368800"/>
                <a:ext cx="295275" cy="93663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" name="Freeform 219"/>
              <p:cNvSpPr>
                <a:spLocks/>
              </p:cNvSpPr>
              <p:nvPr/>
            </p:nvSpPr>
            <p:spPr bwMode="auto">
              <a:xfrm>
                <a:off x="7408863" y="3924300"/>
                <a:ext cx="434975" cy="508000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" name="Freeform 220"/>
              <p:cNvSpPr>
                <a:spLocks/>
              </p:cNvSpPr>
              <p:nvPr/>
            </p:nvSpPr>
            <p:spPr bwMode="auto">
              <a:xfrm>
                <a:off x="7427913" y="4337050"/>
                <a:ext cx="355600" cy="95250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" name="Freeform 221"/>
              <p:cNvSpPr>
                <a:spLocks/>
              </p:cNvSpPr>
              <p:nvPr/>
            </p:nvSpPr>
            <p:spPr bwMode="auto">
              <a:xfrm>
                <a:off x="7840663" y="3983038"/>
                <a:ext cx="14287" cy="449262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" name="Oval 222"/>
              <p:cNvSpPr>
                <a:spLocks noChangeArrowheads="1"/>
              </p:cNvSpPr>
              <p:nvPr/>
            </p:nvSpPr>
            <p:spPr bwMode="auto">
              <a:xfrm flipH="1">
                <a:off x="7446963" y="4343400"/>
                <a:ext cx="12700" cy="28575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" name="Oval 223"/>
              <p:cNvSpPr>
                <a:spLocks noChangeArrowheads="1"/>
              </p:cNvSpPr>
              <p:nvPr/>
            </p:nvSpPr>
            <p:spPr bwMode="auto">
              <a:xfrm flipH="1">
                <a:off x="7472363" y="4351338"/>
                <a:ext cx="11112" cy="2222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" name="Oval 224"/>
              <p:cNvSpPr>
                <a:spLocks noChangeArrowheads="1"/>
              </p:cNvSpPr>
              <p:nvPr/>
            </p:nvSpPr>
            <p:spPr bwMode="auto">
              <a:xfrm flipH="1">
                <a:off x="7551738" y="4371975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" name="Oval 225"/>
              <p:cNvSpPr>
                <a:spLocks noChangeArrowheads="1"/>
              </p:cNvSpPr>
              <p:nvPr/>
            </p:nvSpPr>
            <p:spPr bwMode="auto">
              <a:xfrm flipH="1">
                <a:off x="7577138" y="4376738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" name="Oval 226"/>
              <p:cNvSpPr>
                <a:spLocks noChangeArrowheads="1"/>
              </p:cNvSpPr>
              <p:nvPr/>
            </p:nvSpPr>
            <p:spPr bwMode="auto">
              <a:xfrm flipH="1">
                <a:off x="7604125" y="4379913"/>
                <a:ext cx="14288" cy="1746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362" name="Freeform 227"/>
              <p:cNvSpPr>
                <a:spLocks/>
              </p:cNvSpPr>
              <p:nvPr/>
            </p:nvSpPr>
            <p:spPr bwMode="auto">
              <a:xfrm>
                <a:off x="7442200" y="3975100"/>
                <a:ext cx="360363" cy="400050"/>
              </a:xfrm>
              <a:custGeom>
                <a:avLst/>
                <a:gdLst>
                  <a:gd name="T0" fmla="*/ 2147483647 w 1345"/>
                  <a:gd name="T1" fmla="*/ 2147483647 h 1366"/>
                  <a:gd name="T2" fmla="*/ 0 w 1345"/>
                  <a:gd name="T3" fmla="*/ 0 h 1366"/>
                  <a:gd name="T4" fmla="*/ 0 w 1345"/>
                  <a:gd name="T5" fmla="*/ 2147483647 h 1366"/>
                  <a:gd name="T6" fmla="*/ 2147483647 w 1345"/>
                  <a:gd name="T7" fmla="*/ 2147483647 h 1366"/>
                  <a:gd name="T8" fmla="*/ 2147483647 w 1345"/>
                  <a:gd name="T9" fmla="*/ 214748364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dirty="0" smtClean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  <a:cs typeface="Times New Roman" pitchFamily="18" charset="0"/>
                  </a:rPr>
                  <a:t>C</a:t>
                </a:r>
                <a:endParaRPr lang="en-US" altLang="ko-KR" sz="16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34" name="Freeform 228"/>
              <p:cNvSpPr>
                <a:spLocks/>
              </p:cNvSpPr>
              <p:nvPr/>
            </p:nvSpPr>
            <p:spPr bwMode="auto">
              <a:xfrm>
                <a:off x="7410450" y="3922713"/>
                <a:ext cx="444500" cy="635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cxnSp>
          <p:nvCxnSpPr>
            <p:cNvPr id="10364" name="직선 연결선 35"/>
            <p:cNvCxnSpPr>
              <a:cxnSpLocks noChangeShapeType="1"/>
            </p:cNvCxnSpPr>
            <p:nvPr/>
          </p:nvCxnSpPr>
          <p:spPr bwMode="auto">
            <a:xfrm flipH="1">
              <a:off x="7679353" y="2007512"/>
              <a:ext cx="1946" cy="1222498"/>
            </a:xfrm>
            <a:prstGeom prst="line">
              <a:avLst/>
            </a:prstGeom>
            <a:noFill/>
            <a:ln w="2540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sp>
          <p:nvSpPr>
            <p:cNvPr id="37" name="AutoShape 20"/>
            <p:cNvSpPr>
              <a:spLocks noChangeArrowheads="1"/>
            </p:cNvSpPr>
            <p:nvPr/>
          </p:nvSpPr>
          <p:spPr bwMode="auto">
            <a:xfrm>
              <a:off x="7139385" y="1320154"/>
              <a:ext cx="1200421" cy="82818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366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7177155" y="1658804"/>
              <a:ext cx="1096964" cy="42079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Gateway-2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7137743" y="1311772"/>
              <a:ext cx="1202062" cy="419120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AutoShape 23"/>
            <p:cNvSpPr>
              <a:spLocks noChangeArrowheads="1"/>
            </p:cNvSpPr>
            <p:nvPr/>
          </p:nvSpPr>
          <p:spPr bwMode="auto">
            <a:xfrm rot="5400000">
              <a:off x="7740906" y="1157748"/>
              <a:ext cx="192795" cy="742257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 rot="16200000">
              <a:off x="7574260" y="1090005"/>
              <a:ext cx="189443" cy="757037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Text Box 271"/>
            <p:cNvSpPr txBox="1">
              <a:spLocks noChangeArrowheads="1"/>
            </p:cNvSpPr>
            <p:nvPr/>
          </p:nvSpPr>
          <p:spPr bwMode="auto">
            <a:xfrm>
              <a:off x="7687717" y="2143394"/>
              <a:ext cx="613865" cy="32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>
                  <a:latin typeface="Times New Roman" pitchFamily="18" charset="0"/>
                  <a:ea typeface="+mn-ea"/>
                  <a:cs typeface="Times New Roman" pitchFamily="18" charset="0"/>
                </a:rPr>
                <a:t>Fa0/0</a:t>
              </a:r>
            </a:p>
          </p:txBody>
        </p:sp>
        <p:sp>
          <p:nvSpPr>
            <p:cNvPr id="43" name="Text Box 272"/>
            <p:cNvSpPr txBox="1">
              <a:spLocks noChangeArrowheads="1"/>
            </p:cNvSpPr>
            <p:nvPr/>
          </p:nvSpPr>
          <p:spPr bwMode="auto">
            <a:xfrm>
              <a:off x="7647973" y="2349515"/>
              <a:ext cx="1496027" cy="32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192.168.5.254/24</a:t>
              </a:r>
            </a:p>
          </p:txBody>
        </p:sp>
        <p:sp>
          <p:nvSpPr>
            <p:cNvPr id="169" name="구름 168"/>
            <p:cNvSpPr/>
            <p:nvPr/>
          </p:nvSpPr>
          <p:spPr>
            <a:xfrm>
              <a:off x="3255673" y="1128198"/>
              <a:ext cx="2671797" cy="141204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/>
            </a:p>
          </p:txBody>
        </p:sp>
        <p:sp>
          <p:nvSpPr>
            <p:cNvPr id="176" name="Text Box 142"/>
            <p:cNvSpPr txBox="1">
              <a:spLocks noChangeArrowheads="1"/>
            </p:cNvSpPr>
            <p:nvPr/>
          </p:nvSpPr>
          <p:spPr bwMode="auto">
            <a:xfrm>
              <a:off x="5796034" y="5799400"/>
              <a:ext cx="2585463" cy="780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IP address   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192.168.5.10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Subnet mask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255.255.255.0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Default gateway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 192.168.5.254</a:t>
              </a:r>
              <a:endParaRPr lang="en-US" altLang="ko-KR" sz="1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514828" y="4237406"/>
              <a:ext cx="707772" cy="900098"/>
              <a:chOff x="2669953" y="4305464"/>
              <a:chExt cx="684213" cy="1011237"/>
            </a:xfrm>
          </p:grpSpPr>
          <p:sp>
            <p:nvSpPr>
              <p:cNvPr id="172" name="Freeform 184"/>
              <p:cNvSpPr>
                <a:spLocks/>
              </p:cNvSpPr>
              <p:nvPr/>
            </p:nvSpPr>
            <p:spPr bwMode="auto">
              <a:xfrm>
                <a:off x="2768378" y="5150014"/>
                <a:ext cx="344488" cy="825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3" name="Freeform 185"/>
              <p:cNvSpPr>
                <a:spLocks/>
              </p:cNvSpPr>
              <p:nvPr/>
            </p:nvSpPr>
            <p:spPr bwMode="auto">
              <a:xfrm>
                <a:off x="2669953" y="5172239"/>
                <a:ext cx="355600" cy="112712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5" name="Freeform 186"/>
              <p:cNvSpPr>
                <a:spLocks/>
              </p:cNvSpPr>
              <p:nvPr/>
            </p:nvSpPr>
            <p:spPr bwMode="auto">
              <a:xfrm>
                <a:off x="3001741" y="5235739"/>
                <a:ext cx="90487" cy="4921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7" name="Freeform 187"/>
              <p:cNvSpPr>
                <a:spLocks/>
              </p:cNvSpPr>
              <p:nvPr/>
            </p:nvSpPr>
            <p:spPr bwMode="auto">
              <a:xfrm>
                <a:off x="3049366" y="5246851"/>
                <a:ext cx="107950" cy="6985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8" name="Freeform 189"/>
              <p:cNvSpPr>
                <a:spLocks noChangeAspect="1"/>
              </p:cNvSpPr>
              <p:nvPr/>
            </p:nvSpPr>
            <p:spPr bwMode="auto">
              <a:xfrm flipH="1">
                <a:off x="3168428" y="4822989"/>
                <a:ext cx="142875" cy="355600"/>
              </a:xfrm>
              <a:custGeom>
                <a:avLst/>
                <a:gdLst>
                  <a:gd name="T0" fmla="*/ 169 w 169"/>
                  <a:gd name="T1" fmla="*/ 246 h 377"/>
                  <a:gd name="T2" fmla="*/ 1 w 169"/>
                  <a:gd name="T3" fmla="*/ 0 h 377"/>
                  <a:gd name="T4" fmla="*/ 0 w 169"/>
                  <a:gd name="T5" fmla="*/ 123 h 377"/>
                  <a:gd name="T6" fmla="*/ 165 w 169"/>
                  <a:gd name="T7" fmla="*/ 377 h 3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377"/>
                  <a:gd name="T14" fmla="*/ 169 w 169"/>
                  <a:gd name="T15" fmla="*/ 377 h 3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2F2F2"/>
                  </a:gs>
                </a:gsLst>
                <a:lin ang="0" scaled="1"/>
              </a:gra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9" name="Freeform 190"/>
              <p:cNvSpPr>
                <a:spLocks noChangeAspect="1"/>
              </p:cNvSpPr>
              <p:nvPr/>
            </p:nvSpPr>
            <p:spPr bwMode="auto">
              <a:xfrm flipH="1">
                <a:off x="2693766" y="4761076"/>
                <a:ext cx="614362" cy="292100"/>
              </a:xfrm>
              <a:custGeom>
                <a:avLst/>
                <a:gdLst>
                  <a:gd name="T0" fmla="*/ 166 w 718"/>
                  <a:gd name="T1" fmla="*/ 310 h 310"/>
                  <a:gd name="T2" fmla="*/ 718 w 718"/>
                  <a:gd name="T3" fmla="*/ 211 h 310"/>
                  <a:gd name="T4" fmla="*/ 444 w 718"/>
                  <a:gd name="T5" fmla="*/ 0 h 310"/>
                  <a:gd name="T6" fmla="*/ 0 w 718"/>
                  <a:gd name="T7" fmla="*/ 64 h 310"/>
                  <a:gd name="T8" fmla="*/ 166 w 718"/>
                  <a:gd name="T9" fmla="*/ 31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8"/>
                  <a:gd name="T16" fmla="*/ 0 h 310"/>
                  <a:gd name="T17" fmla="*/ 718 w 718"/>
                  <a:gd name="T18" fmla="*/ 310 h 3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0" name="Freeform 191"/>
              <p:cNvSpPr>
                <a:spLocks/>
              </p:cNvSpPr>
              <p:nvPr/>
            </p:nvSpPr>
            <p:spPr bwMode="auto">
              <a:xfrm flipH="1">
                <a:off x="2696941" y="4961101"/>
                <a:ext cx="476250" cy="214313"/>
              </a:xfrm>
              <a:custGeom>
                <a:avLst/>
                <a:gdLst>
                  <a:gd name="T0" fmla="*/ 6 w 557"/>
                  <a:gd name="T1" fmla="*/ 99 h 228"/>
                  <a:gd name="T2" fmla="*/ 557 w 557"/>
                  <a:gd name="T3" fmla="*/ 0 h 228"/>
                  <a:gd name="T4" fmla="*/ 549 w 557"/>
                  <a:gd name="T5" fmla="*/ 121 h 228"/>
                  <a:gd name="T6" fmla="*/ 0 w 557"/>
                  <a:gd name="T7" fmla="*/ 228 h 228"/>
                  <a:gd name="T8" fmla="*/ 6 w 557"/>
                  <a:gd name="T9" fmla="*/ 9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228"/>
                  <a:gd name="T17" fmla="*/ 557 w 557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1" name="Freeform 192"/>
              <p:cNvSpPr>
                <a:spLocks/>
              </p:cNvSpPr>
              <p:nvPr/>
            </p:nvSpPr>
            <p:spPr bwMode="auto">
              <a:xfrm flipH="1">
                <a:off x="3011266" y="5089689"/>
                <a:ext cx="142875" cy="58737"/>
              </a:xfrm>
              <a:custGeom>
                <a:avLst/>
                <a:gdLst>
                  <a:gd name="T0" fmla="*/ 0 w 167"/>
                  <a:gd name="T1" fmla="*/ 32 h 63"/>
                  <a:gd name="T2" fmla="*/ 0 w 167"/>
                  <a:gd name="T3" fmla="*/ 63 h 63"/>
                  <a:gd name="T4" fmla="*/ 164 w 167"/>
                  <a:gd name="T5" fmla="*/ 33 h 63"/>
                  <a:gd name="T6" fmla="*/ 167 w 167"/>
                  <a:gd name="T7" fmla="*/ 0 h 63"/>
                  <a:gd name="T8" fmla="*/ 0 w 167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63"/>
                  <a:gd name="T17" fmla="*/ 167 w 16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2" name="Oval 193"/>
              <p:cNvSpPr>
                <a:spLocks noChangeArrowheads="1"/>
              </p:cNvSpPr>
              <p:nvPr/>
            </p:nvSpPr>
            <p:spPr bwMode="auto">
              <a:xfrm flipH="1">
                <a:off x="3020791" y="5096039"/>
                <a:ext cx="14287" cy="206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3" name="Line 194"/>
              <p:cNvSpPr>
                <a:spLocks noChangeShapeType="1"/>
              </p:cNvSpPr>
              <p:nvPr/>
            </p:nvSpPr>
            <p:spPr bwMode="auto">
              <a:xfrm>
                <a:off x="2811241" y="5005551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4" name="Line 195"/>
              <p:cNvSpPr>
                <a:spLocks noChangeShapeType="1"/>
              </p:cNvSpPr>
              <p:nvPr/>
            </p:nvSpPr>
            <p:spPr bwMode="auto">
              <a:xfrm>
                <a:off x="2823941" y="5008726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5" name="Line 196"/>
              <p:cNvSpPr>
                <a:spLocks noChangeShapeType="1"/>
              </p:cNvSpPr>
              <p:nvPr/>
            </p:nvSpPr>
            <p:spPr bwMode="auto">
              <a:xfrm>
                <a:off x="2800128" y="5003964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Line 197"/>
              <p:cNvSpPr>
                <a:spLocks noChangeShapeType="1"/>
              </p:cNvSpPr>
              <p:nvPr/>
            </p:nvSpPr>
            <p:spPr bwMode="auto">
              <a:xfrm>
                <a:off x="2789016" y="5002376"/>
                <a:ext cx="1587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7" name="Line 198"/>
              <p:cNvSpPr>
                <a:spLocks noChangeShapeType="1"/>
              </p:cNvSpPr>
              <p:nvPr/>
            </p:nvSpPr>
            <p:spPr bwMode="auto">
              <a:xfrm>
                <a:off x="2777903" y="5000789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" name="Line 199"/>
              <p:cNvSpPr>
                <a:spLocks noChangeShapeType="1"/>
              </p:cNvSpPr>
              <p:nvPr/>
            </p:nvSpPr>
            <p:spPr bwMode="auto">
              <a:xfrm>
                <a:off x="2766791" y="4999201"/>
                <a:ext cx="3175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9" name="Line 200"/>
              <p:cNvSpPr>
                <a:spLocks noChangeShapeType="1"/>
              </p:cNvSpPr>
              <p:nvPr/>
            </p:nvSpPr>
            <p:spPr bwMode="auto">
              <a:xfrm>
                <a:off x="2757266" y="4996026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0" name="Line 201"/>
              <p:cNvSpPr>
                <a:spLocks noChangeShapeType="1"/>
              </p:cNvSpPr>
              <p:nvPr/>
            </p:nvSpPr>
            <p:spPr bwMode="auto">
              <a:xfrm>
                <a:off x="2747741" y="4994439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1" name="Line 202"/>
              <p:cNvSpPr>
                <a:spLocks noChangeShapeType="1"/>
              </p:cNvSpPr>
              <p:nvPr/>
            </p:nvSpPr>
            <p:spPr bwMode="auto">
              <a:xfrm>
                <a:off x="2738216" y="4991264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Line 203"/>
              <p:cNvSpPr>
                <a:spLocks noChangeShapeType="1"/>
              </p:cNvSpPr>
              <p:nvPr/>
            </p:nvSpPr>
            <p:spPr bwMode="auto">
              <a:xfrm>
                <a:off x="2728691" y="4991264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3" name="Line 204"/>
              <p:cNvSpPr>
                <a:spLocks noChangeShapeType="1"/>
              </p:cNvSpPr>
              <p:nvPr/>
            </p:nvSpPr>
            <p:spPr bwMode="auto">
              <a:xfrm>
                <a:off x="2717578" y="4988089"/>
                <a:ext cx="1588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" name="Freeform 205"/>
              <p:cNvSpPr>
                <a:spLocks/>
              </p:cNvSpPr>
              <p:nvPr/>
            </p:nvSpPr>
            <p:spPr bwMode="auto">
              <a:xfrm flipH="1">
                <a:off x="2889028" y="5038889"/>
                <a:ext cx="79375" cy="63500"/>
              </a:xfrm>
              <a:custGeom>
                <a:avLst/>
                <a:gdLst>
                  <a:gd name="T0" fmla="*/ 2 w 186"/>
                  <a:gd name="T1" fmla="*/ 33 h 138"/>
                  <a:gd name="T2" fmla="*/ 0 w 186"/>
                  <a:gd name="T3" fmla="*/ 138 h 138"/>
                  <a:gd name="T4" fmla="*/ 186 w 186"/>
                  <a:gd name="T5" fmla="*/ 104 h 138"/>
                  <a:gd name="T6" fmla="*/ 186 w 186"/>
                  <a:gd name="T7" fmla="*/ 0 h 138"/>
                  <a:gd name="T8" fmla="*/ 2 w 186"/>
                  <a:gd name="T9" fmla="*/ 33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"/>
                  <a:gd name="T16" fmla="*/ 0 h 138"/>
                  <a:gd name="T17" fmla="*/ 186 w 186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0" scaled="1"/>
              </a:gradFill>
              <a:ln w="3175">
                <a:noFill/>
                <a:round/>
                <a:headEnd/>
                <a:tailEnd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5" name="Line 206"/>
              <p:cNvSpPr>
                <a:spLocks noChangeShapeType="1"/>
              </p:cNvSpPr>
              <p:nvPr/>
            </p:nvSpPr>
            <p:spPr bwMode="auto">
              <a:xfrm>
                <a:off x="2957291" y="5073814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Line 207"/>
              <p:cNvSpPr>
                <a:spLocks noChangeShapeType="1"/>
              </p:cNvSpPr>
              <p:nvPr/>
            </p:nvSpPr>
            <p:spPr bwMode="auto">
              <a:xfrm>
                <a:off x="2895378" y="5061114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7" name="Line 208"/>
              <p:cNvSpPr>
                <a:spLocks noChangeShapeType="1"/>
              </p:cNvSpPr>
              <p:nvPr/>
            </p:nvSpPr>
            <p:spPr bwMode="auto">
              <a:xfrm>
                <a:off x="2903316" y="5069051"/>
                <a:ext cx="0" cy="1428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8" name="Line 209"/>
              <p:cNvSpPr>
                <a:spLocks noChangeShapeType="1"/>
              </p:cNvSpPr>
              <p:nvPr/>
            </p:nvSpPr>
            <p:spPr bwMode="auto">
              <a:xfrm>
                <a:off x="2947766" y="5081751"/>
                <a:ext cx="0" cy="12700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9" name="Line 210"/>
              <p:cNvSpPr>
                <a:spLocks noChangeShapeType="1"/>
              </p:cNvSpPr>
              <p:nvPr/>
            </p:nvSpPr>
            <p:spPr bwMode="auto">
              <a:xfrm flipH="1" flipV="1">
                <a:off x="2912841" y="5084926"/>
                <a:ext cx="25400" cy="4763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97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0" name="Freeform 211"/>
              <p:cNvSpPr>
                <a:spLocks/>
              </p:cNvSpPr>
              <p:nvPr/>
            </p:nvSpPr>
            <p:spPr bwMode="auto">
              <a:xfrm flipH="1">
                <a:off x="3031903" y="5051589"/>
                <a:ext cx="98425" cy="38100"/>
              </a:xfrm>
              <a:custGeom>
                <a:avLst/>
                <a:gdLst>
                  <a:gd name="T0" fmla="*/ 0 w 116"/>
                  <a:gd name="T1" fmla="*/ 20 h 38"/>
                  <a:gd name="T2" fmla="*/ 1 w 116"/>
                  <a:gd name="T3" fmla="*/ 38 h 38"/>
                  <a:gd name="T4" fmla="*/ 116 w 116"/>
                  <a:gd name="T5" fmla="*/ 19 h 38"/>
                  <a:gd name="T6" fmla="*/ 116 w 116"/>
                  <a:gd name="T7" fmla="*/ 0 h 38"/>
                  <a:gd name="T8" fmla="*/ 0 w 116"/>
                  <a:gd name="T9" fmla="*/ 2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8"/>
                  <a:gd name="T17" fmla="*/ 116 w 1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1" name="Line 212"/>
              <p:cNvSpPr>
                <a:spLocks noChangeShapeType="1"/>
              </p:cNvSpPr>
              <p:nvPr/>
            </p:nvSpPr>
            <p:spPr bwMode="auto">
              <a:xfrm flipH="1" flipV="1">
                <a:off x="3025553" y="5061114"/>
                <a:ext cx="114300" cy="20637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2" name="Freeform 215"/>
              <p:cNvSpPr>
                <a:spLocks/>
              </p:cNvSpPr>
              <p:nvPr/>
            </p:nvSpPr>
            <p:spPr bwMode="auto">
              <a:xfrm>
                <a:off x="3027141" y="4362614"/>
                <a:ext cx="325437" cy="47625"/>
              </a:xfrm>
              <a:custGeom>
                <a:avLst/>
                <a:gdLst/>
                <a:ahLst/>
                <a:cxnLst>
                  <a:cxn ang="0">
                    <a:pos x="1205" y="151"/>
                  </a:cxn>
                  <a:cxn ang="0">
                    <a:pos x="964" y="178"/>
                  </a:cxn>
                  <a:cxn ang="0">
                    <a:pos x="0" y="0"/>
                  </a:cxn>
                  <a:cxn ang="0">
                    <a:pos x="1205" y="151"/>
                  </a:cxn>
                </a:cxnLst>
                <a:rect l="0" t="0" r="r" b="b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3" name="Freeform 216"/>
              <p:cNvSpPr>
                <a:spLocks/>
              </p:cNvSpPr>
              <p:nvPr/>
            </p:nvSpPr>
            <p:spPr bwMode="auto">
              <a:xfrm>
                <a:off x="3244628" y="4403889"/>
                <a:ext cx="109538" cy="32702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89" y="1000"/>
                  </a:cxn>
                  <a:cxn ang="0">
                    <a:pos x="133" y="1241"/>
                  </a:cxn>
                  <a:cxn ang="0">
                    <a:pos x="0" y="13"/>
                  </a:cxn>
                  <a:cxn ang="0">
                    <a:pos x="189" y="24"/>
                  </a:cxn>
                  <a:cxn ang="0">
                    <a:pos x="405" y="0"/>
                  </a:cxn>
                </a:cxnLst>
                <a:rect l="0" t="0" r="r" b="b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>
                      <a:gamma/>
                      <a:tint val="48627"/>
                      <a:invGamma/>
                    </a:srgbClr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4" name="Oval 217"/>
              <p:cNvSpPr>
                <a:spLocks noChangeArrowheads="1"/>
              </p:cNvSpPr>
              <p:nvPr/>
            </p:nvSpPr>
            <p:spPr bwMode="auto">
              <a:xfrm flipH="1">
                <a:off x="2974753" y="4759489"/>
                <a:ext cx="295275" cy="9207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5" name="Oval 218"/>
              <p:cNvSpPr>
                <a:spLocks noChangeArrowheads="1"/>
              </p:cNvSpPr>
              <p:nvPr/>
            </p:nvSpPr>
            <p:spPr bwMode="auto">
              <a:xfrm flipH="1">
                <a:off x="2974753" y="4751551"/>
                <a:ext cx="295275" cy="93663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6" name="Freeform 219"/>
              <p:cNvSpPr>
                <a:spLocks/>
              </p:cNvSpPr>
              <p:nvPr/>
            </p:nvSpPr>
            <p:spPr bwMode="auto">
              <a:xfrm>
                <a:off x="2855691" y="4307051"/>
                <a:ext cx="434975" cy="508000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7" name="Freeform 220"/>
              <p:cNvSpPr>
                <a:spLocks/>
              </p:cNvSpPr>
              <p:nvPr/>
            </p:nvSpPr>
            <p:spPr bwMode="auto">
              <a:xfrm>
                <a:off x="2874741" y="4719801"/>
                <a:ext cx="355600" cy="95250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8" name="Freeform 221"/>
              <p:cNvSpPr>
                <a:spLocks/>
              </p:cNvSpPr>
              <p:nvPr/>
            </p:nvSpPr>
            <p:spPr bwMode="auto">
              <a:xfrm>
                <a:off x="3287491" y="4365789"/>
                <a:ext cx="14287" cy="449262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9" name="Oval 222"/>
              <p:cNvSpPr>
                <a:spLocks noChangeArrowheads="1"/>
              </p:cNvSpPr>
              <p:nvPr/>
            </p:nvSpPr>
            <p:spPr bwMode="auto">
              <a:xfrm flipH="1">
                <a:off x="2893791" y="4726151"/>
                <a:ext cx="12700" cy="28575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0" name="Oval 223"/>
              <p:cNvSpPr>
                <a:spLocks noChangeArrowheads="1"/>
              </p:cNvSpPr>
              <p:nvPr/>
            </p:nvSpPr>
            <p:spPr bwMode="auto">
              <a:xfrm flipH="1">
                <a:off x="2919191" y="4734089"/>
                <a:ext cx="11112" cy="2222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1" name="Oval 224"/>
              <p:cNvSpPr>
                <a:spLocks noChangeArrowheads="1"/>
              </p:cNvSpPr>
              <p:nvPr/>
            </p:nvSpPr>
            <p:spPr bwMode="auto">
              <a:xfrm flipH="1">
                <a:off x="2998566" y="4754726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2" name="Oval 225"/>
              <p:cNvSpPr>
                <a:spLocks noChangeArrowheads="1"/>
              </p:cNvSpPr>
              <p:nvPr/>
            </p:nvSpPr>
            <p:spPr bwMode="auto">
              <a:xfrm flipH="1">
                <a:off x="3023966" y="4759489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3" name="Oval 226"/>
              <p:cNvSpPr>
                <a:spLocks noChangeArrowheads="1"/>
              </p:cNvSpPr>
              <p:nvPr/>
            </p:nvSpPr>
            <p:spPr bwMode="auto">
              <a:xfrm flipH="1">
                <a:off x="3050953" y="4762664"/>
                <a:ext cx="14288" cy="1746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4" name="Freeform 227"/>
              <p:cNvSpPr>
                <a:spLocks/>
              </p:cNvSpPr>
              <p:nvPr/>
            </p:nvSpPr>
            <p:spPr bwMode="auto">
              <a:xfrm>
                <a:off x="2889028" y="4357851"/>
                <a:ext cx="360363" cy="400050"/>
              </a:xfrm>
              <a:custGeom>
                <a:avLst/>
                <a:gdLst>
                  <a:gd name="T0" fmla="*/ 2147483647 w 1345"/>
                  <a:gd name="T1" fmla="*/ 2147483647 h 1366"/>
                  <a:gd name="T2" fmla="*/ 0 w 1345"/>
                  <a:gd name="T3" fmla="*/ 0 h 1366"/>
                  <a:gd name="T4" fmla="*/ 0 w 1345"/>
                  <a:gd name="T5" fmla="*/ 2147483647 h 1366"/>
                  <a:gd name="T6" fmla="*/ 2147483647 w 1345"/>
                  <a:gd name="T7" fmla="*/ 2147483647 h 1366"/>
                  <a:gd name="T8" fmla="*/ 2147483647 w 1345"/>
                  <a:gd name="T9" fmla="*/ 214748364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215" name="Freeform 228"/>
              <p:cNvSpPr>
                <a:spLocks/>
              </p:cNvSpPr>
              <p:nvPr/>
            </p:nvSpPr>
            <p:spPr bwMode="auto">
              <a:xfrm>
                <a:off x="2857278" y="4305464"/>
                <a:ext cx="444500" cy="635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18" name="Text Box 142"/>
            <p:cNvSpPr txBox="1">
              <a:spLocks noChangeArrowheads="1"/>
            </p:cNvSpPr>
            <p:nvPr/>
          </p:nvSpPr>
          <p:spPr bwMode="auto">
            <a:xfrm>
              <a:off x="2554590" y="3422682"/>
              <a:ext cx="2585463" cy="7800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IP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 address           192.168.1.20</a:t>
              </a:r>
              <a:endParaRPr lang="en-US" altLang="ko-KR" sz="1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Subnet mask        </a:t>
              </a: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255.255.255.0</a:t>
              </a:r>
            </a:p>
            <a:p>
              <a:pPr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ko-KR" sz="1400" dirty="0">
                  <a:latin typeface="Times New Roman" pitchFamily="18" charset="0"/>
                  <a:ea typeface="+mn-ea"/>
                  <a:cs typeface="Times New Roman" pitchFamily="18" charset="0"/>
                </a:rPr>
                <a:t>Default gateway </a:t>
              </a:r>
              <a:r>
                <a:rPr lang="en-US" altLang="ko-KR" sz="1400" dirty="0" smtClean="0">
                  <a:latin typeface="Times New Roman" pitchFamily="18" charset="0"/>
                  <a:ea typeface="+mn-ea"/>
                  <a:cs typeface="Times New Roman" pitchFamily="18" charset="0"/>
                </a:rPr>
                <a:t> 192.168.1.254</a:t>
              </a:r>
              <a:endParaRPr lang="en-US" altLang="ko-KR" sz="1400" dirty="0"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17" name="Rectangle 2"/>
          <p:cNvSpPr txBox="1">
            <a:spLocks noChangeArrowheads="1"/>
          </p:cNvSpPr>
          <p:nvPr/>
        </p:nvSpPr>
        <p:spPr>
          <a:xfrm>
            <a:off x="222250" y="229100"/>
            <a:ext cx="8189913" cy="546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i="0" u="none" strike="noStrike" kern="1200" cap="none" spc="0" normalizeH="0" baseline="0" noProof="0" dirty="0" smtClean="0">
                <a:ln>
                  <a:noFill/>
                </a:ln>
                <a:uLnTx/>
                <a:uFillTx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개요</a:t>
            </a:r>
            <a:endParaRPr kumimoji="0" lang="en-US" altLang="ko-KR" sz="2800" i="0" u="none" strike="noStrike" kern="1200" cap="none" spc="0" normalizeH="0" baseline="0" noProof="0" dirty="0" smtClean="0">
              <a:ln>
                <a:noFill/>
              </a:ln>
              <a:uLnTx/>
              <a:uFillTx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52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19809" y="37774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포트주소 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762785" y="1890414"/>
            <a:ext cx="5239658" cy="1843314"/>
          </a:xfrm>
          <a:custGeom>
            <a:avLst/>
            <a:gdLst>
              <a:gd name="connsiteX0" fmla="*/ 14515 w 5239658"/>
              <a:gd name="connsiteY0" fmla="*/ 1843314 h 1843314"/>
              <a:gd name="connsiteX1" fmla="*/ 0 w 5239658"/>
              <a:gd name="connsiteY1" fmla="*/ 43543 h 1843314"/>
              <a:gd name="connsiteX2" fmla="*/ 5239658 w 5239658"/>
              <a:gd name="connsiteY2" fmla="*/ 0 h 1843314"/>
              <a:gd name="connsiteX3" fmla="*/ 5239658 w 5239658"/>
              <a:gd name="connsiteY3" fmla="*/ 1770743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658" h="1843314">
                <a:moveTo>
                  <a:pt x="14515" y="1843314"/>
                </a:moveTo>
                <a:lnTo>
                  <a:pt x="0" y="43543"/>
                </a:lnTo>
                <a:lnTo>
                  <a:pt x="5239658" y="0"/>
                </a:lnTo>
                <a:lnTo>
                  <a:pt x="5239658" y="1770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568366" y="4229984"/>
            <a:ext cx="838200" cy="864739"/>
            <a:chOff x="1533695" y="4087365"/>
            <a:chExt cx="838200" cy="1011237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3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0" name="Text Box 142"/>
          <p:cNvSpPr txBox="1">
            <a:spLocks noChangeArrowheads="1"/>
          </p:cNvSpPr>
          <p:nvPr/>
        </p:nvSpPr>
        <p:spPr bwMode="auto">
          <a:xfrm>
            <a:off x="761235" y="5352567"/>
            <a:ext cx="27558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송신지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192.168.10.10 : 50010</a:t>
            </a:r>
          </a:p>
          <a:p>
            <a:pPr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수신지 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: 80 </a:t>
            </a:r>
          </a:p>
          <a:p>
            <a:pPr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218" y="4076811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구름 66"/>
          <p:cNvSpPr/>
          <p:nvPr/>
        </p:nvSpPr>
        <p:spPr>
          <a:xfrm>
            <a:off x="3520141" y="1395238"/>
            <a:ext cx="1944914" cy="11030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238942"/>
              </p:ext>
            </p:extLst>
          </p:nvPr>
        </p:nvGraphicFramePr>
        <p:xfrm>
          <a:off x="197139" y="3752778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8270"/>
              </p:ext>
            </p:extLst>
          </p:nvPr>
        </p:nvGraphicFramePr>
        <p:xfrm>
          <a:off x="5426616" y="3692881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2568389" y="4105643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50010</a:t>
            </a:r>
          </a:p>
        </p:txBody>
      </p:sp>
      <p:sp>
        <p:nvSpPr>
          <p:cNvPr id="72" name="자유형 71"/>
          <p:cNvSpPr/>
          <p:nvPr/>
        </p:nvSpPr>
        <p:spPr>
          <a:xfrm>
            <a:off x="1778427" y="1888723"/>
            <a:ext cx="5268685" cy="2220686"/>
          </a:xfrm>
          <a:custGeom>
            <a:avLst/>
            <a:gdLst>
              <a:gd name="connsiteX0" fmla="*/ 1146628 w 5268685"/>
              <a:gd name="connsiteY0" fmla="*/ 2220686 h 2220686"/>
              <a:gd name="connsiteX1" fmla="*/ 1161142 w 5268685"/>
              <a:gd name="connsiteY1" fmla="*/ 1872343 h 2220686"/>
              <a:gd name="connsiteX2" fmla="*/ 29028 w 5268685"/>
              <a:gd name="connsiteY2" fmla="*/ 1857829 h 2220686"/>
              <a:gd name="connsiteX3" fmla="*/ 0 w 5268685"/>
              <a:gd name="connsiteY3" fmla="*/ 43543 h 2220686"/>
              <a:gd name="connsiteX4" fmla="*/ 5254171 w 5268685"/>
              <a:gd name="connsiteY4" fmla="*/ 0 h 2220686"/>
              <a:gd name="connsiteX5" fmla="*/ 5268685 w 5268685"/>
              <a:gd name="connsiteY5" fmla="*/ 1814286 h 2220686"/>
              <a:gd name="connsiteX6" fmla="*/ 4557485 w 5268685"/>
              <a:gd name="connsiteY6" fmla="*/ 1814286 h 2220686"/>
              <a:gd name="connsiteX7" fmla="*/ 4557485 w 5268685"/>
              <a:gd name="connsiteY7" fmla="*/ 2162629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8685" h="2220686">
                <a:moveTo>
                  <a:pt x="1146628" y="2220686"/>
                </a:moveTo>
                <a:lnTo>
                  <a:pt x="1161142" y="1872343"/>
                </a:lnTo>
                <a:lnTo>
                  <a:pt x="29028" y="1857829"/>
                </a:lnTo>
                <a:lnTo>
                  <a:pt x="0" y="43543"/>
                </a:lnTo>
                <a:lnTo>
                  <a:pt x="5254171" y="0"/>
                </a:lnTo>
                <a:lnTo>
                  <a:pt x="5268685" y="1814286"/>
                </a:lnTo>
                <a:lnTo>
                  <a:pt x="4557485" y="1814286"/>
                </a:lnTo>
                <a:lnTo>
                  <a:pt x="4557485" y="2162629"/>
                </a:lnTo>
              </a:path>
            </a:pathLst>
          </a:custGeom>
          <a:noFill/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149318" y="4082436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91308" y="5537233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66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19809" y="37774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포트주소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1832286" y="1978623"/>
            <a:ext cx="5239658" cy="1843314"/>
          </a:xfrm>
          <a:custGeom>
            <a:avLst/>
            <a:gdLst>
              <a:gd name="connsiteX0" fmla="*/ 14515 w 5239658"/>
              <a:gd name="connsiteY0" fmla="*/ 1843314 h 1843314"/>
              <a:gd name="connsiteX1" fmla="*/ 0 w 5239658"/>
              <a:gd name="connsiteY1" fmla="*/ 43543 h 1843314"/>
              <a:gd name="connsiteX2" fmla="*/ 5239658 w 5239658"/>
              <a:gd name="connsiteY2" fmla="*/ 0 h 1843314"/>
              <a:gd name="connsiteX3" fmla="*/ 5239658 w 5239658"/>
              <a:gd name="connsiteY3" fmla="*/ 1770743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658" h="1843314">
                <a:moveTo>
                  <a:pt x="14515" y="1843314"/>
                </a:moveTo>
                <a:lnTo>
                  <a:pt x="0" y="43543"/>
                </a:lnTo>
                <a:lnTo>
                  <a:pt x="5239658" y="0"/>
                </a:lnTo>
                <a:lnTo>
                  <a:pt x="5239658" y="1770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1637867" y="4318193"/>
            <a:ext cx="838200" cy="792813"/>
            <a:chOff x="1533695" y="4087365"/>
            <a:chExt cx="838200" cy="1011237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3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6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719" y="4165020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구름 66"/>
          <p:cNvSpPr/>
          <p:nvPr/>
        </p:nvSpPr>
        <p:spPr>
          <a:xfrm>
            <a:off x="3589642" y="1483447"/>
            <a:ext cx="1944914" cy="11030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85598"/>
              </p:ext>
            </p:extLst>
          </p:nvPr>
        </p:nvGraphicFramePr>
        <p:xfrm>
          <a:off x="266640" y="3840987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54322"/>
              </p:ext>
            </p:extLst>
          </p:nvPr>
        </p:nvGraphicFramePr>
        <p:xfrm>
          <a:off x="5496117" y="3781090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  <a:gridCol w="227390"/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2637890" y="4193852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50010</a:t>
            </a:r>
          </a:p>
        </p:txBody>
      </p:sp>
      <p:sp>
        <p:nvSpPr>
          <p:cNvPr id="72" name="자유형 71"/>
          <p:cNvSpPr/>
          <p:nvPr/>
        </p:nvSpPr>
        <p:spPr>
          <a:xfrm>
            <a:off x="1847928" y="1976932"/>
            <a:ext cx="5268685" cy="2220686"/>
          </a:xfrm>
          <a:custGeom>
            <a:avLst/>
            <a:gdLst>
              <a:gd name="connsiteX0" fmla="*/ 1146628 w 5268685"/>
              <a:gd name="connsiteY0" fmla="*/ 2220686 h 2220686"/>
              <a:gd name="connsiteX1" fmla="*/ 1161142 w 5268685"/>
              <a:gd name="connsiteY1" fmla="*/ 1872343 h 2220686"/>
              <a:gd name="connsiteX2" fmla="*/ 29028 w 5268685"/>
              <a:gd name="connsiteY2" fmla="*/ 1857829 h 2220686"/>
              <a:gd name="connsiteX3" fmla="*/ 0 w 5268685"/>
              <a:gd name="connsiteY3" fmla="*/ 43543 h 2220686"/>
              <a:gd name="connsiteX4" fmla="*/ 5254171 w 5268685"/>
              <a:gd name="connsiteY4" fmla="*/ 0 h 2220686"/>
              <a:gd name="connsiteX5" fmla="*/ 5268685 w 5268685"/>
              <a:gd name="connsiteY5" fmla="*/ 1814286 h 2220686"/>
              <a:gd name="connsiteX6" fmla="*/ 4557485 w 5268685"/>
              <a:gd name="connsiteY6" fmla="*/ 1814286 h 2220686"/>
              <a:gd name="connsiteX7" fmla="*/ 4557485 w 5268685"/>
              <a:gd name="connsiteY7" fmla="*/ 2162629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8685" h="2220686">
                <a:moveTo>
                  <a:pt x="1146628" y="2220686"/>
                </a:moveTo>
                <a:lnTo>
                  <a:pt x="1161142" y="1872343"/>
                </a:lnTo>
                <a:lnTo>
                  <a:pt x="29028" y="1857829"/>
                </a:lnTo>
                <a:lnTo>
                  <a:pt x="0" y="43543"/>
                </a:lnTo>
                <a:lnTo>
                  <a:pt x="5254171" y="0"/>
                </a:lnTo>
                <a:lnTo>
                  <a:pt x="5268685" y="1814286"/>
                </a:lnTo>
                <a:lnTo>
                  <a:pt x="4557485" y="1814286"/>
                </a:lnTo>
                <a:lnTo>
                  <a:pt x="4557485" y="2162629"/>
                </a:lnTo>
              </a:path>
            </a:pathLst>
          </a:custGeom>
          <a:noFill/>
          <a:ln w="44450">
            <a:solidFill>
              <a:srgbClr val="C0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218819" y="4170645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 Box 142"/>
          <p:cNvSpPr txBox="1">
            <a:spLocks noChangeArrowheads="1"/>
          </p:cNvSpPr>
          <p:nvPr/>
        </p:nvSpPr>
        <p:spPr bwMode="auto">
          <a:xfrm>
            <a:off x="5534556" y="5693739"/>
            <a:ext cx="27558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: 80 </a:t>
            </a:r>
            <a:endParaRPr lang="en-US" altLang="ko-K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192.168.10.10 :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50010</a:t>
            </a:r>
          </a:p>
          <a:p>
            <a:pPr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7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145" y="656561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2)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580" y="170695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Unicast             1 : 1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        1 : m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불특정다수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         1 : n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특정다수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73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2546" y="316105"/>
            <a:ext cx="674930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Unicast</a:t>
            </a:r>
            <a:r>
              <a:rPr lang="ko-KR" altLang="en-US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5250295" y="4154235"/>
            <a:ext cx="2692434" cy="13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 flipV="1">
            <a:off x="2896974" y="4146925"/>
            <a:ext cx="2383238" cy="773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942397" y="4146925"/>
            <a:ext cx="7680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30698" y="3802687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96459" y="3846885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9503" y="384645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L4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89328"/>
              </p:ext>
            </p:extLst>
          </p:nvPr>
        </p:nvGraphicFramePr>
        <p:xfrm>
          <a:off x="275336" y="4584819"/>
          <a:ext cx="7689641" cy="4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046"/>
                <a:gridCol w="394698"/>
                <a:gridCol w="638635"/>
                <a:gridCol w="1166170"/>
                <a:gridCol w="1210962"/>
                <a:gridCol w="1309816"/>
                <a:gridCol w="1396314"/>
              </a:tblGrid>
              <a:tr h="441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www.test.co.kr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6429" y="4263886"/>
            <a:ext cx="784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송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수신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73525" y="2203602"/>
            <a:ext cx="1901033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서버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400" b="1" dirty="0">
              <a:solidFill>
                <a:srgbClr val="FF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395" y="1816270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752754" y="2188884"/>
            <a:ext cx="18796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8037957" y="4649214"/>
            <a:ext cx="424725" cy="3438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719422" y="2133296"/>
            <a:ext cx="1106434" cy="1039802"/>
            <a:chOff x="1533695" y="4087365"/>
            <a:chExt cx="838200" cy="1011237"/>
          </a:xfrm>
        </p:grpSpPr>
        <p:sp>
          <p:nvSpPr>
            <p:cNvPr id="24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2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56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6870" y="468900"/>
            <a:ext cx="674930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Unicast</a:t>
            </a:r>
            <a:r>
              <a:rPr lang="ko-KR" altLang="en-US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5553046" y="4186879"/>
            <a:ext cx="2688286" cy="1344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3190212" y="4173943"/>
            <a:ext cx="22147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223070" y="4166206"/>
            <a:ext cx="768075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508967" y="3897066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2775" y="3892543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49841" y="3858429"/>
            <a:ext cx="75052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L4</a:t>
            </a:r>
            <a:r>
              <a:rPr lang="ko-KR" altLang="en-US" sz="13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80327"/>
              </p:ext>
            </p:extLst>
          </p:nvPr>
        </p:nvGraphicFramePr>
        <p:xfrm>
          <a:off x="556009" y="4604100"/>
          <a:ext cx="7689641" cy="4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3046"/>
                <a:gridCol w="394698"/>
                <a:gridCol w="638635"/>
                <a:gridCol w="1166170"/>
                <a:gridCol w="1210962"/>
                <a:gridCol w="1309816"/>
                <a:gridCol w="1396314"/>
              </a:tblGrid>
              <a:tr h="441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www.test.co.kr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400" dirty="0"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1111.2222.2222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66124" y="4318743"/>
            <a:ext cx="7423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송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4544" y="5463151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➊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18474" y="5488615"/>
            <a:ext cx="8435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➋ DNS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57445" y="5531460"/>
            <a:ext cx="8209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➌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ARP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342556" y="5082378"/>
            <a:ext cx="5889" cy="3495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3660946" y="5051514"/>
            <a:ext cx="42724" cy="4799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330038" y="5067035"/>
            <a:ext cx="42724" cy="4799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55103" y="2250828"/>
            <a:ext cx="1900970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서버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910" y="1863496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731957" y="2217864"/>
            <a:ext cx="18796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8258559" y="4649204"/>
            <a:ext cx="424725" cy="3438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719422" y="2133296"/>
            <a:ext cx="1106434" cy="1039802"/>
            <a:chOff x="1533695" y="4087365"/>
            <a:chExt cx="838200" cy="1011237"/>
          </a:xfrm>
        </p:grpSpPr>
        <p:sp>
          <p:nvSpPr>
            <p:cNvPr id="27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1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5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6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3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7119" y="251572"/>
            <a:ext cx="7886700" cy="745988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ko-KR" altLang="en-US" sz="2800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705516" y="1121810"/>
            <a:ext cx="788670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lnSpc>
                <a:spcPct val="10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IP </a:t>
            </a:r>
            <a:r>
              <a:rPr lang="ko-KR" altLang="en-US" sz="18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 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Limited Broadcast(local broadcast) : 255.255.255.255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Directed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: 192.168.1.255/24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48" indent="-285748">
              <a:lnSpc>
                <a:spcPct val="10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MAC </a:t>
            </a:r>
            <a:r>
              <a:rPr lang="ko-KR" altLang="en-US" sz="18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</a:t>
            </a:r>
            <a:endParaRPr lang="en-US" altLang="ko-KR" sz="1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ko-KR" altLang="en-US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351365"/>
              </p:ext>
            </p:extLst>
          </p:nvPr>
        </p:nvGraphicFramePr>
        <p:xfrm>
          <a:off x="551995" y="5535720"/>
          <a:ext cx="8372498" cy="447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4353"/>
                <a:gridCol w="1344706"/>
                <a:gridCol w="1264023"/>
                <a:gridCol w="1416062"/>
                <a:gridCol w="673840"/>
                <a:gridCol w="519038"/>
                <a:gridCol w="1720476"/>
              </a:tblGrid>
              <a:tr h="447044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en-US" altLang="ko-KR" sz="14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DHCP Data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8807" y="5215454"/>
            <a:ext cx="7678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 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8288144" y="4506038"/>
            <a:ext cx="0" cy="576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948748" y="5449186"/>
            <a:ext cx="3056965" cy="609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5061242" y="6004999"/>
            <a:ext cx="2250141" cy="414861"/>
          </a:xfrm>
          <a:custGeom>
            <a:avLst/>
            <a:gdLst>
              <a:gd name="connsiteX0" fmla="*/ 2250141 w 2250141"/>
              <a:gd name="connsiteY0" fmla="*/ 80683 h 815788"/>
              <a:gd name="connsiteX1" fmla="*/ 2241176 w 2250141"/>
              <a:gd name="connsiteY1" fmla="*/ 806824 h 815788"/>
              <a:gd name="connsiteX2" fmla="*/ 0 w 2250141"/>
              <a:gd name="connsiteY2" fmla="*/ 815788 h 815788"/>
              <a:gd name="connsiteX3" fmla="*/ 0 w 2250141"/>
              <a:gd name="connsiteY3" fmla="*/ 0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0141" h="815788">
                <a:moveTo>
                  <a:pt x="2250141" y="80683"/>
                </a:moveTo>
                <a:lnTo>
                  <a:pt x="2241176" y="806824"/>
                </a:lnTo>
                <a:lnTo>
                  <a:pt x="0" y="81578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251431" y="5963629"/>
            <a:ext cx="3662436" cy="456230"/>
          </a:xfrm>
          <a:custGeom>
            <a:avLst/>
            <a:gdLst>
              <a:gd name="connsiteX0" fmla="*/ 2250141 w 2250141"/>
              <a:gd name="connsiteY0" fmla="*/ 80683 h 815788"/>
              <a:gd name="connsiteX1" fmla="*/ 2241176 w 2250141"/>
              <a:gd name="connsiteY1" fmla="*/ 806824 h 815788"/>
              <a:gd name="connsiteX2" fmla="*/ 0 w 2250141"/>
              <a:gd name="connsiteY2" fmla="*/ 815788 h 815788"/>
              <a:gd name="connsiteX3" fmla="*/ 0 w 2250141"/>
              <a:gd name="connsiteY3" fmla="*/ 0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0141" h="815788">
                <a:moveTo>
                  <a:pt x="2250141" y="80683"/>
                </a:moveTo>
                <a:lnTo>
                  <a:pt x="2241176" y="806824"/>
                </a:lnTo>
                <a:lnTo>
                  <a:pt x="0" y="81578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22426" y="3895710"/>
            <a:ext cx="1701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4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4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z="14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844" y="3144801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21467" y="3845151"/>
            <a:ext cx="1879617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DHCP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Sever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5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1111.2222.1111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925369" y="6388769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96903" y="5619801"/>
            <a:ext cx="424725" cy="34382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105786" y="3653117"/>
            <a:ext cx="975215" cy="1039802"/>
            <a:chOff x="1533695" y="4087365"/>
            <a:chExt cx="838200" cy="1011237"/>
          </a:xfrm>
        </p:grpSpPr>
        <p:sp>
          <p:nvSpPr>
            <p:cNvPr id="19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60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7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61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3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5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8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9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0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2379477" y="3597391"/>
            <a:ext cx="4333521" cy="18757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318" y="-68732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예제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61" y="2910682"/>
            <a:ext cx="1262731" cy="1373415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989333" y="3281807"/>
            <a:ext cx="1417430" cy="652288"/>
            <a:chOff x="2610322" y="5109168"/>
            <a:chExt cx="1495425" cy="742950"/>
          </a:xfrm>
        </p:grpSpPr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자유형 15"/>
          <p:cNvSpPr/>
          <p:nvPr/>
        </p:nvSpPr>
        <p:spPr>
          <a:xfrm>
            <a:off x="6712999" y="1198922"/>
            <a:ext cx="824089" cy="3979984"/>
          </a:xfrm>
          <a:custGeom>
            <a:avLst/>
            <a:gdLst>
              <a:gd name="connsiteX0" fmla="*/ 733778 w 824089"/>
              <a:gd name="connsiteY0" fmla="*/ 0 h 4583289"/>
              <a:gd name="connsiteX1" fmla="*/ 33867 w 824089"/>
              <a:gd name="connsiteY1" fmla="*/ 11289 h 4583289"/>
              <a:gd name="connsiteX2" fmla="*/ 0 w 824089"/>
              <a:gd name="connsiteY2" fmla="*/ 4572000 h 4583289"/>
              <a:gd name="connsiteX3" fmla="*/ 824089 w 824089"/>
              <a:gd name="connsiteY3" fmla="*/ 4583289 h 458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089" h="4583289">
                <a:moveTo>
                  <a:pt x="733778" y="0"/>
                </a:moveTo>
                <a:lnTo>
                  <a:pt x="33867" y="11289"/>
                </a:lnTo>
                <a:lnTo>
                  <a:pt x="0" y="4572000"/>
                </a:lnTo>
                <a:lnTo>
                  <a:pt x="824089" y="4583289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6722040" y="3138336"/>
            <a:ext cx="651358" cy="112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190894" y="4329846"/>
            <a:ext cx="214424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송신자</a:t>
            </a:r>
            <a:endParaRPr lang="en-US" altLang="ko-KR" sz="14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  <a:p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12353"/>
              </p:ext>
            </p:extLst>
          </p:nvPr>
        </p:nvGraphicFramePr>
        <p:xfrm>
          <a:off x="238464" y="2195549"/>
          <a:ext cx="5531909" cy="4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273"/>
                <a:gridCol w="1164320"/>
                <a:gridCol w="1506769"/>
                <a:gridCol w="1454547"/>
              </a:tblGrid>
              <a:tr h="441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632269" y="1863238"/>
            <a:ext cx="507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015538" y="1611004"/>
            <a:ext cx="20183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047721" y="3655182"/>
            <a:ext cx="2018309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192.168.1.30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</a:p>
          <a:p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008449" y="5607778"/>
            <a:ext cx="201830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192.168.1.40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1111.2222.4444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3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62194" y="6442094"/>
            <a:ext cx="2057400" cy="365125"/>
          </a:xfrm>
        </p:spPr>
        <p:txBody>
          <a:bodyPr/>
          <a:lstStyle/>
          <a:p>
            <a:pPr algn="l"/>
            <a:fld id="{F100E85C-9068-46D2-A14A-A9DCCDE0C986}" type="slidenum">
              <a:rPr lang="ko-KR" altLang="en-US" smtClean="0"/>
              <a:pPr algn="l"/>
              <a:t>16</a:t>
            </a:fld>
            <a:endParaRPr lang="ko-KR" altLang="en-US" dirty="0"/>
          </a:p>
        </p:txBody>
      </p:sp>
      <p:grpSp>
        <p:nvGrpSpPr>
          <p:cNvPr id="21" name="Group 172"/>
          <p:cNvGrpSpPr>
            <a:grpSpLocks/>
          </p:cNvGrpSpPr>
          <p:nvPr/>
        </p:nvGrpSpPr>
        <p:grpSpPr bwMode="auto">
          <a:xfrm flipH="1">
            <a:off x="7373398" y="839038"/>
            <a:ext cx="773620" cy="835586"/>
            <a:chOff x="1460" y="1679"/>
            <a:chExt cx="973" cy="1143"/>
          </a:xfrm>
        </p:grpSpPr>
        <p:grpSp>
          <p:nvGrpSpPr>
            <p:cNvPr id="2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76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5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9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0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3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1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2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9" name="Group 172"/>
          <p:cNvGrpSpPr>
            <a:grpSpLocks/>
          </p:cNvGrpSpPr>
          <p:nvPr/>
        </p:nvGrpSpPr>
        <p:grpSpPr bwMode="auto">
          <a:xfrm flipH="1">
            <a:off x="7409972" y="2752582"/>
            <a:ext cx="773620" cy="835586"/>
            <a:chOff x="1460" y="1679"/>
            <a:chExt cx="973" cy="1143"/>
          </a:xfrm>
        </p:grpSpPr>
        <p:grpSp>
          <p:nvGrpSpPr>
            <p:cNvPr id="90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39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1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33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2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09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3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94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07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5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06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6" name="Group 172"/>
          <p:cNvGrpSpPr>
            <a:grpSpLocks/>
          </p:cNvGrpSpPr>
          <p:nvPr/>
        </p:nvGrpSpPr>
        <p:grpSpPr bwMode="auto">
          <a:xfrm flipH="1">
            <a:off x="7516649" y="4906470"/>
            <a:ext cx="773620" cy="835586"/>
            <a:chOff x="1460" y="1679"/>
            <a:chExt cx="973" cy="1143"/>
          </a:xfrm>
        </p:grpSpPr>
        <p:grpSp>
          <p:nvGrpSpPr>
            <p:cNvPr id="14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9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8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90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6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5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6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6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65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0161" y="-371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</a:t>
            </a:r>
            <a:endParaRPr lang="ko-KR" altLang="en-US" sz="2800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748745" y="1108602"/>
            <a:ext cx="788670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lnSpc>
                <a:spcPct val="10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 </a:t>
            </a:r>
            <a:r>
              <a:rPr lang="en-US" altLang="ko-KR" sz="18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224-239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.X.X.X   (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230.10.10.10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43" y="3270687"/>
            <a:ext cx="1262731" cy="137341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3512015" y="2578295"/>
            <a:ext cx="2800907" cy="86018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560704" y="2692697"/>
            <a:ext cx="2839386" cy="8780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3517334" y="4490020"/>
            <a:ext cx="2919656" cy="14002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3352845" y="4546920"/>
            <a:ext cx="3077785" cy="147779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341212" y="2459501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58547" y="5979697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853254" y="6354869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928" y="2656661"/>
            <a:ext cx="1351765" cy="511636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212" y="1884757"/>
            <a:ext cx="637696" cy="6191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547" y="5406597"/>
            <a:ext cx="637696" cy="619122"/>
          </a:xfrm>
          <a:prstGeom prst="rect">
            <a:avLst/>
          </a:prstGeom>
        </p:spPr>
      </p:pic>
      <p:grpSp>
        <p:nvGrpSpPr>
          <p:cNvPr id="35" name="Group 172"/>
          <p:cNvGrpSpPr>
            <a:grpSpLocks/>
          </p:cNvGrpSpPr>
          <p:nvPr/>
        </p:nvGrpSpPr>
        <p:grpSpPr bwMode="auto">
          <a:xfrm flipH="1">
            <a:off x="6512169" y="2179944"/>
            <a:ext cx="773620" cy="835586"/>
            <a:chOff x="1460" y="1679"/>
            <a:chExt cx="973" cy="1143"/>
          </a:xfrm>
        </p:grpSpPr>
        <p:grpSp>
          <p:nvGrpSpPr>
            <p:cNvPr id="38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7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9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81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0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1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2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5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3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4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94" name="Group 172"/>
          <p:cNvGrpSpPr>
            <a:grpSpLocks/>
          </p:cNvGrpSpPr>
          <p:nvPr/>
        </p:nvGrpSpPr>
        <p:grpSpPr bwMode="auto">
          <a:xfrm flipH="1">
            <a:off x="6442964" y="3465266"/>
            <a:ext cx="773620" cy="835586"/>
            <a:chOff x="1460" y="1679"/>
            <a:chExt cx="973" cy="1143"/>
          </a:xfrm>
        </p:grpSpPr>
        <p:grpSp>
          <p:nvGrpSpPr>
            <p:cNvPr id="9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4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6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38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1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9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1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0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1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51" name="Group 172"/>
          <p:cNvGrpSpPr>
            <a:grpSpLocks/>
          </p:cNvGrpSpPr>
          <p:nvPr/>
        </p:nvGrpSpPr>
        <p:grpSpPr bwMode="auto">
          <a:xfrm flipH="1">
            <a:off x="6429870" y="4486084"/>
            <a:ext cx="773620" cy="835586"/>
            <a:chOff x="1460" y="1679"/>
            <a:chExt cx="973" cy="1143"/>
          </a:xfrm>
        </p:grpSpPr>
        <p:grpSp>
          <p:nvGrpSpPr>
            <p:cNvPr id="15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0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3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95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6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7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5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6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6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08" name="Group 172"/>
          <p:cNvGrpSpPr>
            <a:grpSpLocks/>
          </p:cNvGrpSpPr>
          <p:nvPr/>
        </p:nvGrpSpPr>
        <p:grpSpPr bwMode="auto">
          <a:xfrm flipH="1">
            <a:off x="6412751" y="5736418"/>
            <a:ext cx="773620" cy="835586"/>
            <a:chOff x="1460" y="1679"/>
            <a:chExt cx="973" cy="1143"/>
          </a:xfrm>
        </p:grpSpPr>
        <p:grpSp>
          <p:nvGrpSpPr>
            <p:cNvPr id="20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5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0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252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2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1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2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1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2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182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05" y="2562415"/>
            <a:ext cx="8027567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7174" y="1779188"/>
            <a:ext cx="7855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8" indent="-342898"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ko-KR" altLang="ko-KR" sz="2000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주소에 대한 </a:t>
            </a:r>
            <a:r>
              <a:rPr lang="en-US" altLang="ko-KR" sz="2000" kern="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address Mapping </a:t>
            </a:r>
            <a:r>
              <a:rPr lang="ko-KR" altLang="ko-KR" sz="2000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적용 예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88844" y="5659138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 </a:t>
            </a:r>
            <a:r>
              <a:rPr lang="en-US" altLang="ko-KR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0100.5E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1A.4132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487174" y="509964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8104082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71035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6773654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6173716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514490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966628" y="3369479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8104082" y="3369479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7709335" y="3369479"/>
            <a:ext cx="147310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6773654" y="3369479"/>
            <a:ext cx="361638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6412017" y="3369479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5514491" y="3369479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5204930" y="3369479"/>
            <a:ext cx="142978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75065" y="711080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Multicast</a:t>
            </a:r>
            <a:r>
              <a:rPr lang="ko-KR" altLang="en-US" sz="24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MAC 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주소 형식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0100.5E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XX.XXXX</a:t>
            </a:r>
            <a:endParaRPr lang="ko-K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2319113" y="4125558"/>
            <a:ext cx="3773716" cy="22381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0318" y="-483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예제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41" y="3654345"/>
            <a:ext cx="1262731" cy="13734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1" y="496839"/>
            <a:ext cx="1026262" cy="82559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281" y="2376955"/>
            <a:ext cx="1026262" cy="82559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29" y="3814632"/>
            <a:ext cx="1026262" cy="825596"/>
          </a:xfrm>
          <a:prstGeom prst="rect">
            <a:avLst/>
          </a:prstGeom>
        </p:spPr>
      </p:pic>
      <p:sp>
        <p:nvSpPr>
          <p:cNvPr id="16" name="자유형 15"/>
          <p:cNvSpPr/>
          <p:nvPr/>
        </p:nvSpPr>
        <p:spPr>
          <a:xfrm>
            <a:off x="6092830" y="794120"/>
            <a:ext cx="824089" cy="5123145"/>
          </a:xfrm>
          <a:custGeom>
            <a:avLst/>
            <a:gdLst>
              <a:gd name="connsiteX0" fmla="*/ 733778 w 824089"/>
              <a:gd name="connsiteY0" fmla="*/ 0 h 4583289"/>
              <a:gd name="connsiteX1" fmla="*/ 33867 w 824089"/>
              <a:gd name="connsiteY1" fmla="*/ 11289 h 4583289"/>
              <a:gd name="connsiteX2" fmla="*/ 0 w 824089"/>
              <a:gd name="connsiteY2" fmla="*/ 4572000 h 4583289"/>
              <a:gd name="connsiteX3" fmla="*/ 824089 w 824089"/>
              <a:gd name="connsiteY3" fmla="*/ 4583289 h 458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089" h="4583289">
                <a:moveTo>
                  <a:pt x="733778" y="0"/>
                </a:moveTo>
                <a:lnTo>
                  <a:pt x="33867" y="11289"/>
                </a:lnTo>
                <a:lnTo>
                  <a:pt x="0" y="4572000"/>
                </a:lnTo>
                <a:lnTo>
                  <a:pt x="824089" y="4583289"/>
                </a:lnTo>
              </a:path>
            </a:pathLst>
          </a:custGeom>
          <a:noFill/>
          <a:ln w="285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>
            <a:endCxn id="18" idx="1"/>
          </p:cNvCxnSpPr>
          <p:nvPr/>
        </p:nvCxnSpPr>
        <p:spPr>
          <a:xfrm>
            <a:off x="6122298" y="2789753"/>
            <a:ext cx="710984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99274" y="5073508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200.10.10.10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2222.4444.6666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096800" y="2473684"/>
            <a:ext cx="2218342" cy="8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86162" y="2482648"/>
            <a:ext cx="20121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49941" y="215144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15317" y="2223488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146844" y="2939212"/>
          <a:ext cx="5531909" cy="441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6273"/>
                <a:gridCol w="1164320"/>
                <a:gridCol w="1506769"/>
                <a:gridCol w="1454547"/>
              </a:tblGrid>
              <a:tr h="4413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227.154.65.50</a:t>
                      </a:r>
                      <a:endParaRPr lang="ko-KR" altLang="en-US" sz="1400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200.10.10.10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2222.4444.6666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0100.5E1A.4132</a:t>
                      </a:r>
                      <a:endParaRPr lang="en-US" altLang="ko-KR" sz="1400" u="none" dirty="0" smtClean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0649" y="2606901"/>
            <a:ext cx="5077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35769" y="1267440"/>
            <a:ext cx="293381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IP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MAC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0100.5E1A.4132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918" y="5603146"/>
            <a:ext cx="1026262" cy="82559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227054" y="6281131"/>
            <a:ext cx="1900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192.168.1.40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1111.2222.4444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6111387" y="4162857"/>
            <a:ext cx="7109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35768" y="4570758"/>
            <a:ext cx="293381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192.168.1.30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IP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MAC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0100.5E1A.4132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305058" y="3094049"/>
            <a:ext cx="1900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2199" y="255811"/>
            <a:ext cx="637696" cy="61912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676" y="3638968"/>
            <a:ext cx="637696" cy="61912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3143" y="4283180"/>
            <a:ext cx="1351765" cy="5116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73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226" y="43509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1)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28145" y="1760661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Address(2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 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sz="24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Address(3</a:t>
            </a:r>
            <a:r>
              <a:rPr lang="ko-KR" altLang="en-US" sz="2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 주소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-US" altLang="ko-KR" sz="24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number(4</a:t>
            </a:r>
            <a:r>
              <a:rPr lang="ko-KR" altLang="en-US" sz="24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 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</a:t>
            </a:r>
            <a:r>
              <a:rPr lang="en-US" altLang="ko-KR" sz="24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FQDN(7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 주소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4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990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864787" y="1049290"/>
            <a:ext cx="6050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ddress 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- 192.168.1.10/ MAC 1111.2222.1111</a:t>
            </a:r>
          </a:p>
          <a:p>
            <a:endParaRPr lang="en-US" altLang="ko-KR" sz="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IP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Address/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- 255.255.255.255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- 192.168.1.255 /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Address/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-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224.0.0.22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IGMPv3)/01-00-5e-00-00-16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- 239.255.255.250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(Device discovery)/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01-00-5e-7f-ff-fa 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20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17176" y="1747821"/>
            <a:ext cx="1775011" cy="1542225"/>
            <a:chOff x="1533695" y="4087365"/>
            <a:chExt cx="838200" cy="1011237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5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6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51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58288" y="1330805"/>
            <a:ext cx="8485712" cy="46808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주소에 대응 되는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 변환해 주는 서비스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종류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송신지가 수신지의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조회하기 위해 보내는 질의 패킷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 방식으로 운영 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❷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대해  응답 패킷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유니캐스트 방식으로 운영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35786" y="497274"/>
            <a:ext cx="540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ARP(Address Resolution Protocol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01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9989" y="478339"/>
            <a:ext cx="7559920" cy="675543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800" dirty="0" smtClean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</a:t>
            </a:r>
            <a:r>
              <a:rPr lang="en-US" altLang="ko-KR" sz="2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ARP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Cache Table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</a:br>
            <a:endParaRPr lang="ko-KR" altLang="en-US" sz="28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8085" y="1088265"/>
            <a:ext cx="8289680" cy="14507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대응 관계를 저장한 테이블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테이블 확인 명령어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en-US" altLang="ko-KR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-a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28" y="2308098"/>
            <a:ext cx="6330690" cy="3817034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9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145" y="656561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3)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계층별 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장비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580" y="170695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Switch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Router</a:t>
            </a: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</a:t>
            </a:r>
            <a:endParaRPr lang="en-US" altLang="ko-KR" sz="22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24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902548" y="2897121"/>
            <a:ext cx="3069072" cy="2561802"/>
            <a:chOff x="836909" y="2820692"/>
            <a:chExt cx="3069072" cy="2561802"/>
          </a:xfrm>
        </p:grpSpPr>
        <p:grpSp>
          <p:nvGrpSpPr>
            <p:cNvPr id="8" name="그룹 7"/>
            <p:cNvGrpSpPr/>
            <p:nvPr/>
          </p:nvGrpSpPr>
          <p:grpSpPr>
            <a:xfrm>
              <a:off x="867905" y="2820692"/>
              <a:ext cx="2913681" cy="619932"/>
              <a:chOff x="666427" y="2820692"/>
              <a:chExt cx="2913681" cy="619932"/>
            </a:xfrm>
          </p:grpSpPr>
          <p:sp>
            <p:nvSpPr>
              <p:cNvPr id="2" name="직사각형 1"/>
              <p:cNvSpPr/>
              <p:nvPr/>
            </p:nvSpPr>
            <p:spPr bwMode="auto">
              <a:xfrm>
                <a:off x="666427" y="2820692"/>
                <a:ext cx="2913681" cy="619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 bwMode="auto">
              <a:xfrm>
                <a:off x="85240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158082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230924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3084162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36909" y="4610274"/>
              <a:ext cx="688994" cy="764987"/>
              <a:chOff x="809159" y="4814047"/>
              <a:chExt cx="688975" cy="700827"/>
            </a:xfrm>
          </p:grpSpPr>
          <p:sp>
            <p:nvSpPr>
              <p:cNvPr id="10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2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3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4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6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47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60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61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8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9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0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1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2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3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4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5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6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7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8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9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35429" y="4617507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689315" y="4617507"/>
              <a:ext cx="688994" cy="764987"/>
              <a:chOff x="809159" y="4814047"/>
              <a:chExt cx="688975" cy="700827"/>
            </a:xfrm>
          </p:grpSpPr>
          <p:sp>
            <p:nvSpPr>
              <p:cNvPr id="64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5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6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7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8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69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0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1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2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3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4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5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6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7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8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79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0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1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2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3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4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5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6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7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8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89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0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1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2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3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4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5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6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7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8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99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0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101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114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15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2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3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4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5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6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7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8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9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0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1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2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3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796652" y="4624740"/>
              <a:ext cx="389851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2471934" y="4603041"/>
              <a:ext cx="688994" cy="764987"/>
              <a:chOff x="809159" y="4814047"/>
              <a:chExt cx="688975" cy="700827"/>
            </a:xfrm>
          </p:grpSpPr>
          <p:sp>
            <p:nvSpPr>
              <p:cNvPr id="118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19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0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1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2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3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4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5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6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7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8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29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0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1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2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3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4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5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6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7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8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39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0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1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2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3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4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5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6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7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8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49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0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1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2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3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4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155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168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169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56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7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8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59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0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1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2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3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4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5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6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67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2570454" y="4610274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3216987" y="4570802"/>
              <a:ext cx="688994" cy="764987"/>
              <a:chOff x="809159" y="4814047"/>
              <a:chExt cx="688975" cy="700827"/>
            </a:xfrm>
          </p:grpSpPr>
          <p:sp>
            <p:nvSpPr>
              <p:cNvPr id="172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3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4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5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6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7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8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5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6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7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8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89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0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1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2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3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4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5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6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7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8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99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0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1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2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3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4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5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6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7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08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209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222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223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10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1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2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3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4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5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6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7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8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19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20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21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24" name="TextBox 223"/>
            <p:cNvSpPr txBox="1"/>
            <p:nvPr/>
          </p:nvSpPr>
          <p:spPr>
            <a:xfrm>
              <a:off x="3315507" y="4578035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직선 연결선 225"/>
            <p:cNvCxnSpPr>
              <a:stCxn id="4" idx="2"/>
              <a:endCxn id="62" idx="0"/>
            </p:cNvCxnSpPr>
            <p:nvPr/>
          </p:nvCxnSpPr>
          <p:spPr bwMode="auto">
            <a:xfrm flipH="1">
              <a:off x="1139171" y="3262393"/>
              <a:ext cx="46450" cy="1355114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직선 연결선 226"/>
            <p:cNvCxnSpPr>
              <a:endCxn id="114" idx="2"/>
            </p:cNvCxnSpPr>
            <p:nvPr/>
          </p:nvCxnSpPr>
          <p:spPr bwMode="auto">
            <a:xfrm>
              <a:off x="1958990" y="3228125"/>
              <a:ext cx="53942" cy="1433340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직선 연결선 227"/>
            <p:cNvCxnSpPr>
              <a:endCxn id="170" idx="0"/>
            </p:cNvCxnSpPr>
            <p:nvPr/>
          </p:nvCxnSpPr>
          <p:spPr bwMode="auto">
            <a:xfrm>
              <a:off x="2689015" y="3167681"/>
              <a:ext cx="85181" cy="1442593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/>
            <p:cNvCxnSpPr>
              <a:endCxn id="224" idx="0"/>
            </p:cNvCxnSpPr>
            <p:nvPr/>
          </p:nvCxnSpPr>
          <p:spPr bwMode="auto">
            <a:xfrm>
              <a:off x="3425511" y="3148376"/>
              <a:ext cx="93738" cy="1429659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7" name="그룹 236"/>
          <p:cNvGrpSpPr/>
          <p:nvPr/>
        </p:nvGrpSpPr>
        <p:grpSpPr>
          <a:xfrm>
            <a:off x="5412555" y="2866124"/>
            <a:ext cx="3069072" cy="2561802"/>
            <a:chOff x="836909" y="2820692"/>
            <a:chExt cx="3069072" cy="2561802"/>
          </a:xfrm>
        </p:grpSpPr>
        <p:grpSp>
          <p:nvGrpSpPr>
            <p:cNvPr id="238" name="그룹 237"/>
            <p:cNvGrpSpPr/>
            <p:nvPr/>
          </p:nvGrpSpPr>
          <p:grpSpPr>
            <a:xfrm>
              <a:off x="867905" y="2820692"/>
              <a:ext cx="2913681" cy="619932"/>
              <a:chOff x="666427" y="2820692"/>
              <a:chExt cx="2913681" cy="619932"/>
            </a:xfrm>
          </p:grpSpPr>
          <p:sp>
            <p:nvSpPr>
              <p:cNvPr id="459" name="직사각형 458"/>
              <p:cNvSpPr/>
              <p:nvPr/>
            </p:nvSpPr>
            <p:spPr bwMode="auto">
              <a:xfrm>
                <a:off x="666427" y="2820692"/>
                <a:ext cx="2913681" cy="619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0" name="직사각형 459"/>
              <p:cNvSpPr/>
              <p:nvPr/>
            </p:nvSpPr>
            <p:spPr bwMode="auto">
              <a:xfrm>
                <a:off x="85240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1" name="직사각형 460"/>
              <p:cNvSpPr/>
              <p:nvPr/>
            </p:nvSpPr>
            <p:spPr bwMode="auto">
              <a:xfrm>
                <a:off x="158082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2" name="직사각형 461"/>
              <p:cNvSpPr/>
              <p:nvPr/>
            </p:nvSpPr>
            <p:spPr bwMode="auto">
              <a:xfrm>
                <a:off x="230924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3" name="직사각형 462"/>
              <p:cNvSpPr/>
              <p:nvPr/>
            </p:nvSpPr>
            <p:spPr bwMode="auto">
              <a:xfrm>
                <a:off x="3084162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None/>
                  <a:tabLst/>
                </a:pPr>
                <a:endParaRPr kumimoji="1" lang="ko-KR" altLang="en-US" sz="12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836909" y="4610274"/>
              <a:ext cx="688994" cy="764987"/>
              <a:chOff x="809159" y="4814047"/>
              <a:chExt cx="688975" cy="700827"/>
            </a:xfrm>
          </p:grpSpPr>
          <p:sp>
            <p:nvSpPr>
              <p:cNvPr id="407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8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9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0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1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2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3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4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5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6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7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8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19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0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1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2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3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4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5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6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7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8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29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0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1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2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3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4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5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6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7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8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39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0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1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2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3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444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457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458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45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6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7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8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49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0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1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2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3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4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5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56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40" name="TextBox 239"/>
            <p:cNvSpPr txBox="1"/>
            <p:nvPr/>
          </p:nvSpPr>
          <p:spPr>
            <a:xfrm>
              <a:off x="935429" y="4617507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1689315" y="4617507"/>
              <a:ext cx="688994" cy="764987"/>
              <a:chOff x="809159" y="4814047"/>
              <a:chExt cx="688975" cy="700827"/>
            </a:xfrm>
          </p:grpSpPr>
          <p:sp>
            <p:nvSpPr>
              <p:cNvPr id="355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6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7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8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9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0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1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8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69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0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1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2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3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4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5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6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7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8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79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0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1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2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3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4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5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6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7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8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89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0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1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392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405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406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93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4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5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6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7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8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99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0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1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2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3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404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1796652" y="4624740"/>
              <a:ext cx="389851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3" name="그룹 242"/>
            <p:cNvGrpSpPr/>
            <p:nvPr/>
          </p:nvGrpSpPr>
          <p:grpSpPr>
            <a:xfrm>
              <a:off x="2471934" y="4603041"/>
              <a:ext cx="688994" cy="764987"/>
              <a:chOff x="809159" y="4814047"/>
              <a:chExt cx="688975" cy="700827"/>
            </a:xfrm>
          </p:grpSpPr>
          <p:sp>
            <p:nvSpPr>
              <p:cNvPr id="303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4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5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7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8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9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0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2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3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4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5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6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7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8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9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0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1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2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3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4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5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6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7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8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29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0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1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2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3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4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5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6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7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8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39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340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353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54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41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2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3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4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5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6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7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8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49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0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1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52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44" name="TextBox 243"/>
            <p:cNvSpPr txBox="1"/>
            <p:nvPr/>
          </p:nvSpPr>
          <p:spPr>
            <a:xfrm>
              <a:off x="2570454" y="4610274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216987" y="4570802"/>
              <a:ext cx="688994" cy="764987"/>
              <a:chOff x="809159" y="4814047"/>
              <a:chExt cx="688975" cy="700827"/>
            </a:xfrm>
          </p:grpSpPr>
          <p:sp>
            <p:nvSpPr>
              <p:cNvPr id="251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2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3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4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5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6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7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8" name="Freeform 182"/>
              <p:cNvSpPr>
                <a:spLocks/>
              </p:cNvSpPr>
              <p:nvPr/>
            </p:nvSpPr>
            <p:spPr bwMode="auto">
              <a:xfrm flipH="1">
                <a:off x="995757" y="5302335"/>
                <a:ext cx="151843" cy="212539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59" name="Freeform 183"/>
              <p:cNvSpPr>
                <a:spLocks/>
              </p:cNvSpPr>
              <p:nvPr/>
            </p:nvSpPr>
            <p:spPr bwMode="auto">
              <a:xfrm flipH="1">
                <a:off x="1010110" y="5292268"/>
                <a:ext cx="151843" cy="212539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0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1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2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3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4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5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6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7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8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69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0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1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2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3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4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5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6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7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8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79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0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1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2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3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4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5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6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87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grpSp>
            <p:nvGrpSpPr>
              <p:cNvPr id="288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301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  <p:sp>
              <p:nvSpPr>
                <p:cNvPr id="302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ko-KR" altLang="en-US" sz="1600" b="0" kern="0">
                    <a:solidFill>
                      <a:sysClr val="windowText" lastClr="000000"/>
                    </a:solidFill>
                    <a:latin typeface="Times New Roman" pitchFamily="18" charset="0"/>
                    <a:ea typeface="+mn-ea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89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0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1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2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3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4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5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6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7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8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299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0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3315507" y="4578035"/>
              <a:ext cx="407484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7" name="직선 연결선 246"/>
            <p:cNvCxnSpPr>
              <a:stCxn id="460" idx="2"/>
              <a:endCxn id="240" idx="0"/>
            </p:cNvCxnSpPr>
            <p:nvPr/>
          </p:nvCxnSpPr>
          <p:spPr bwMode="auto">
            <a:xfrm flipH="1">
              <a:off x="1139171" y="3262393"/>
              <a:ext cx="46450" cy="1355114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>
              <a:endCxn id="405" idx="2"/>
            </p:cNvCxnSpPr>
            <p:nvPr/>
          </p:nvCxnSpPr>
          <p:spPr bwMode="auto">
            <a:xfrm>
              <a:off x="1958990" y="3228125"/>
              <a:ext cx="53942" cy="1433340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>
              <a:endCxn id="244" idx="0"/>
            </p:cNvCxnSpPr>
            <p:nvPr/>
          </p:nvCxnSpPr>
          <p:spPr bwMode="auto">
            <a:xfrm>
              <a:off x="2689015" y="3167681"/>
              <a:ext cx="85181" cy="1442593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>
              <a:endCxn id="246" idx="0"/>
            </p:cNvCxnSpPr>
            <p:nvPr/>
          </p:nvCxnSpPr>
          <p:spPr bwMode="auto">
            <a:xfrm>
              <a:off x="3425511" y="3148376"/>
              <a:ext cx="93738" cy="1429659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4" name="Rectangle 30"/>
          <p:cNvSpPr txBox="1">
            <a:spLocks noChangeArrowheads="1"/>
          </p:cNvSpPr>
          <p:nvPr/>
        </p:nvSpPr>
        <p:spPr bwMode="auto">
          <a:xfrm>
            <a:off x="576344" y="323851"/>
            <a:ext cx="8134350" cy="59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ko-KR" kern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Forwarding</a:t>
            </a:r>
            <a:r>
              <a:rPr lang="ko-KR" altLang="en-US" kern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en-US" altLang="ko-KR" kern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Flooding</a:t>
            </a:r>
            <a:r>
              <a:rPr lang="en-US" altLang="ko-KR" kern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cxnSp>
        <p:nvCxnSpPr>
          <p:cNvPr id="466" name="직선 화살표 연결선 465"/>
          <p:cNvCxnSpPr/>
          <p:nvPr/>
        </p:nvCxnSpPr>
        <p:spPr bwMode="auto">
          <a:xfrm flipV="1">
            <a:off x="1073075" y="3376795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2637423" y="3391824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5536940" y="3299619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7131200" y="3376795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7859089" y="3376795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6419363" y="3391824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6" name="TextBox 475"/>
          <p:cNvSpPr txBox="1"/>
          <p:nvPr/>
        </p:nvSpPr>
        <p:spPr>
          <a:xfrm>
            <a:off x="1438635" y="5548547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lang="en-US" altLang="ko-KR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포워딩</a:t>
            </a:r>
            <a:r>
              <a:rPr lang="en-US" altLang="ko-KR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b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5897383" y="5604833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Flooding(</a:t>
            </a:r>
            <a:r>
              <a:rPr lang="ko-KR" altLang="en-US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플러딩</a:t>
            </a:r>
            <a:r>
              <a:rPr lang="en-US" altLang="ko-KR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b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687506" y="1258925"/>
            <a:ext cx="779412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Forwarding : </a:t>
            </a:r>
            <a:r>
              <a:rPr lang="ko-KR" altLang="en-US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하나의 송신지 포트에서 하나의 수신지 포트로 트래픽 전송</a:t>
            </a:r>
            <a:endParaRPr lang="en-US" altLang="ko-KR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Flooding</a:t>
            </a:r>
            <a:r>
              <a:rPr lang="en-US" altLang="ko-KR" sz="20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포트를 제외한 나머지 포트들로 트래픽 전송 </a:t>
            </a:r>
            <a:endParaRPr lang="ko-KR" altLang="en-US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1057881" y="2768440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799028" y="2802498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2523606" y="2802247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3297117" y="2818662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5630411" y="2799238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6371558" y="2833296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7096136" y="2833045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869647" y="2849460"/>
            <a:ext cx="300082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슬라이드 번호 개체 틀 2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17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938540" y="3240720"/>
            <a:ext cx="2913681" cy="619932"/>
            <a:chOff x="666427" y="2820692"/>
            <a:chExt cx="2913681" cy="6199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07544" y="5030294"/>
            <a:ext cx="688994" cy="799797"/>
            <a:chOff x="809159" y="4814047"/>
            <a:chExt cx="688975" cy="732719"/>
          </a:xfrm>
        </p:grpSpPr>
        <p:sp>
          <p:nvSpPr>
            <p:cNvPr id="1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871413" y="5037534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1759950" y="5037527"/>
            <a:ext cx="688994" cy="799797"/>
            <a:chOff x="809159" y="4814047"/>
            <a:chExt cx="688975" cy="732719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1731032" y="5044767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542569" y="5023060"/>
            <a:ext cx="688994" cy="799797"/>
            <a:chOff x="809159" y="4814047"/>
            <a:chExt cx="688975" cy="732719"/>
          </a:xfrm>
        </p:grpSpPr>
        <p:sp>
          <p:nvSpPr>
            <p:cNvPr id="1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506437" y="5030301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3287622" y="4990822"/>
            <a:ext cx="688994" cy="799797"/>
            <a:chOff x="809159" y="4814047"/>
            <a:chExt cx="688975" cy="732719"/>
          </a:xfrm>
        </p:grpSpPr>
        <p:sp>
          <p:nvSpPr>
            <p:cNvPr id="17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22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3251491" y="4998062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직선 연결선 225"/>
          <p:cNvCxnSpPr>
            <a:stCxn id="4" idx="2"/>
            <a:endCxn id="62" idx="0"/>
          </p:cNvCxnSpPr>
          <p:nvPr/>
        </p:nvCxnSpPr>
        <p:spPr bwMode="auto">
          <a:xfrm flipH="1">
            <a:off x="1202594" y="3682421"/>
            <a:ext cx="53662" cy="135511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직선 연결선 226"/>
          <p:cNvCxnSpPr>
            <a:endCxn id="114" idx="2"/>
          </p:cNvCxnSpPr>
          <p:nvPr/>
        </p:nvCxnSpPr>
        <p:spPr bwMode="auto">
          <a:xfrm>
            <a:off x="2029626" y="3648152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직선 연결선 227"/>
          <p:cNvCxnSpPr>
            <a:endCxn id="170" idx="0"/>
          </p:cNvCxnSpPr>
          <p:nvPr/>
        </p:nvCxnSpPr>
        <p:spPr bwMode="auto">
          <a:xfrm>
            <a:off x="2759650" y="3587708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직선 연결선 228"/>
          <p:cNvCxnSpPr>
            <a:endCxn id="224" idx="0"/>
          </p:cNvCxnSpPr>
          <p:nvPr/>
        </p:nvCxnSpPr>
        <p:spPr bwMode="auto">
          <a:xfrm>
            <a:off x="3496147" y="3568404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8" name="그룹 237"/>
          <p:cNvGrpSpPr/>
          <p:nvPr/>
        </p:nvGrpSpPr>
        <p:grpSpPr>
          <a:xfrm>
            <a:off x="5448547" y="3209722"/>
            <a:ext cx="2913681" cy="619932"/>
            <a:chOff x="666427" y="2820692"/>
            <a:chExt cx="2913681" cy="619932"/>
          </a:xfrm>
        </p:grpSpPr>
        <p:sp>
          <p:nvSpPr>
            <p:cNvPr id="459" name="직사각형 458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0" name="직사각형 459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1" name="직사각형 460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2" name="직사각형 461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3" name="직사각형 462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5417551" y="4999308"/>
            <a:ext cx="688994" cy="830577"/>
            <a:chOff x="809159" y="4814047"/>
            <a:chExt cx="688975" cy="760915"/>
          </a:xfrm>
        </p:grpSpPr>
        <p:sp>
          <p:nvSpPr>
            <p:cNvPr id="407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4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2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6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1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2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3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44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5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9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1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2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3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5381420" y="5006537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6269957" y="5006541"/>
            <a:ext cx="688994" cy="830577"/>
            <a:chOff x="809159" y="4814047"/>
            <a:chExt cx="688975" cy="760915"/>
          </a:xfrm>
        </p:grpSpPr>
        <p:sp>
          <p:nvSpPr>
            <p:cNvPr id="3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6241038" y="501377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7052576" y="4992075"/>
            <a:ext cx="688994" cy="830577"/>
            <a:chOff x="809159" y="4814047"/>
            <a:chExt cx="688975" cy="760915"/>
          </a:xfrm>
        </p:grpSpPr>
        <p:sp>
          <p:nvSpPr>
            <p:cNvPr id="303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5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7016444" y="4999304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7797629" y="4959836"/>
            <a:ext cx="688994" cy="830577"/>
            <a:chOff x="809159" y="4814047"/>
            <a:chExt cx="688975" cy="760915"/>
          </a:xfrm>
        </p:grpSpPr>
        <p:sp>
          <p:nvSpPr>
            <p:cNvPr id="25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0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7761498" y="4967065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직선 연결선 246"/>
          <p:cNvCxnSpPr>
            <a:stCxn id="460" idx="2"/>
            <a:endCxn id="240" idx="0"/>
          </p:cNvCxnSpPr>
          <p:nvPr/>
        </p:nvCxnSpPr>
        <p:spPr bwMode="auto">
          <a:xfrm flipH="1">
            <a:off x="5712601" y="3651423"/>
            <a:ext cx="53662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직선 연결선 247"/>
          <p:cNvCxnSpPr>
            <a:endCxn id="405" idx="2"/>
          </p:cNvCxnSpPr>
          <p:nvPr/>
        </p:nvCxnSpPr>
        <p:spPr bwMode="auto">
          <a:xfrm>
            <a:off x="6539633" y="3617155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직선 연결선 248"/>
          <p:cNvCxnSpPr>
            <a:endCxn id="244" idx="0"/>
          </p:cNvCxnSpPr>
          <p:nvPr/>
        </p:nvCxnSpPr>
        <p:spPr bwMode="auto">
          <a:xfrm>
            <a:off x="7269657" y="3556711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직선 연결선 249"/>
          <p:cNvCxnSpPr>
            <a:endCxn id="246" idx="0"/>
          </p:cNvCxnSpPr>
          <p:nvPr/>
        </p:nvCxnSpPr>
        <p:spPr bwMode="auto">
          <a:xfrm>
            <a:off x="8006154" y="3537407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직선 화살표 연결선 465"/>
          <p:cNvCxnSpPr/>
          <p:nvPr/>
        </p:nvCxnSpPr>
        <p:spPr bwMode="auto">
          <a:xfrm flipV="1">
            <a:off x="1078071" y="3720394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2642419" y="3735422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5541936" y="3643218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7136197" y="3720392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7864085" y="3720392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6424359" y="3735422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9" name="TextBox 478"/>
          <p:cNvSpPr txBox="1"/>
          <p:nvPr/>
        </p:nvSpPr>
        <p:spPr>
          <a:xfrm>
            <a:off x="1107107" y="314792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804024" y="314609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2528602" y="314584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3302113" y="31622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5634527" y="312627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6358784" y="31337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7083362" y="31335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856873" y="314994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480601" y="347620"/>
            <a:ext cx="783980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8" indent="-34289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323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Switch</a:t>
            </a:r>
            <a:r>
              <a:rPr lang="en-US" altLang="ko-KR" sz="2400" b="1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2400" b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</a:t>
            </a:r>
            <a:r>
              <a:rPr lang="ko-KR" altLang="en-US" sz="2400" b="1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장비</a:t>
            </a:r>
            <a:r>
              <a:rPr lang="en-US" altLang="ko-KR" sz="2400" b="1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3323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886434" y="1795716"/>
            <a:ext cx="2905345" cy="1243545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138925" y="1408692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" name="직사각형 486"/>
          <p:cNvSpPr/>
          <p:nvPr/>
        </p:nvSpPr>
        <p:spPr bwMode="auto">
          <a:xfrm>
            <a:off x="5415061" y="1811465"/>
            <a:ext cx="2905345" cy="1268398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5667551" y="1424441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72687"/>
              </p:ext>
            </p:extLst>
          </p:nvPr>
        </p:nvGraphicFramePr>
        <p:xfrm>
          <a:off x="391821" y="5858782"/>
          <a:ext cx="133921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/>
                <a:gridCol w="650929"/>
              </a:tblGrid>
              <a:tr h="308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3" name="TextBox 232"/>
          <p:cNvSpPr txBox="1"/>
          <p:nvPr/>
        </p:nvSpPr>
        <p:spPr>
          <a:xfrm>
            <a:off x="456382" y="6167292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263801" y="1861209"/>
            <a:ext cx="18806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5816978" y="1877037"/>
            <a:ext cx="18806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0" name="표 4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67642"/>
              </p:ext>
            </p:extLst>
          </p:nvPr>
        </p:nvGraphicFramePr>
        <p:xfrm>
          <a:off x="4855255" y="5865888"/>
          <a:ext cx="1339212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/>
                <a:gridCol w="650929"/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1" name="TextBox 490"/>
          <p:cNvSpPr txBox="1"/>
          <p:nvPr/>
        </p:nvSpPr>
        <p:spPr>
          <a:xfrm>
            <a:off x="4966389" y="6183420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0" name="슬라이드 번호 개체 틀 2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54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79121" y="3053795"/>
            <a:ext cx="2913681" cy="619932"/>
            <a:chOff x="666427" y="2820692"/>
            <a:chExt cx="2913681" cy="6199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48124" y="4843370"/>
            <a:ext cx="688994" cy="799797"/>
            <a:chOff x="809159" y="4814047"/>
            <a:chExt cx="688975" cy="732719"/>
          </a:xfrm>
        </p:grpSpPr>
        <p:sp>
          <p:nvSpPr>
            <p:cNvPr id="1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1900530" y="4850603"/>
            <a:ext cx="688994" cy="799797"/>
            <a:chOff x="809159" y="4814047"/>
            <a:chExt cx="688975" cy="732719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2683149" y="4836137"/>
            <a:ext cx="688994" cy="799797"/>
            <a:chOff x="809159" y="4814047"/>
            <a:chExt cx="688975" cy="732719"/>
          </a:xfrm>
        </p:grpSpPr>
        <p:sp>
          <p:nvSpPr>
            <p:cNvPr id="1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428202" y="4803897"/>
            <a:ext cx="688994" cy="799797"/>
            <a:chOff x="809159" y="4814047"/>
            <a:chExt cx="688975" cy="732719"/>
          </a:xfrm>
        </p:grpSpPr>
        <p:sp>
          <p:nvSpPr>
            <p:cNvPr id="17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22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26" name="직선 연결선 225"/>
          <p:cNvCxnSpPr>
            <a:stCxn id="4" idx="2"/>
          </p:cNvCxnSpPr>
          <p:nvPr/>
        </p:nvCxnSpPr>
        <p:spPr bwMode="auto">
          <a:xfrm flipH="1">
            <a:off x="1350390" y="3495496"/>
            <a:ext cx="46447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직선 연결선 226"/>
          <p:cNvCxnSpPr>
            <a:endCxn id="114" idx="2"/>
          </p:cNvCxnSpPr>
          <p:nvPr/>
        </p:nvCxnSpPr>
        <p:spPr bwMode="auto">
          <a:xfrm>
            <a:off x="2170206" y="3461228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직선 연결선 227"/>
          <p:cNvCxnSpPr/>
          <p:nvPr/>
        </p:nvCxnSpPr>
        <p:spPr bwMode="auto">
          <a:xfrm>
            <a:off x="2900231" y="3400784"/>
            <a:ext cx="85181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직선 연결선 228"/>
          <p:cNvCxnSpPr/>
          <p:nvPr/>
        </p:nvCxnSpPr>
        <p:spPr bwMode="auto">
          <a:xfrm>
            <a:off x="3636727" y="3381480"/>
            <a:ext cx="93738" cy="1429659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직선 화살표 연결선 465"/>
          <p:cNvCxnSpPr/>
          <p:nvPr/>
        </p:nvCxnSpPr>
        <p:spPr bwMode="auto">
          <a:xfrm flipV="1">
            <a:off x="1218652" y="3533470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2783000" y="354849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9" name="TextBox 478"/>
          <p:cNvSpPr txBox="1"/>
          <p:nvPr/>
        </p:nvSpPr>
        <p:spPr>
          <a:xfrm>
            <a:off x="1193728" y="297959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1979877" y="298600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2669182" y="295892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3442694" y="29753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537119" y="391051"/>
            <a:ext cx="7839805" cy="50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8" indent="-34289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Router</a:t>
            </a:r>
            <a:r>
              <a:rPr lang="en-US" altLang="ko-KR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(3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 </a:t>
            </a:r>
            <a:r>
              <a:rPr lang="ko-KR" alt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장비</a:t>
            </a:r>
            <a:r>
              <a:rPr lang="en-US" altLang="ko-KR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z="2400" b="1" dirty="0">
              <a:solidFill>
                <a:srgbClr val="00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2800" b="1" dirty="0">
              <a:solidFill>
                <a:srgbClr val="00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079122" y="1715306"/>
            <a:ext cx="2905345" cy="1134843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632118" y="137239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10478"/>
              </p:ext>
            </p:extLst>
          </p:nvPr>
        </p:nvGraphicFramePr>
        <p:xfrm>
          <a:off x="179294" y="5922759"/>
          <a:ext cx="2615658" cy="308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308"/>
                <a:gridCol w="1271350"/>
              </a:tblGrid>
              <a:tr h="308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192.168.3.10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3" name="TextBox 232"/>
          <p:cNvSpPr txBox="1"/>
          <p:nvPr/>
        </p:nvSpPr>
        <p:spPr>
          <a:xfrm>
            <a:off x="480212" y="6213312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353478" y="1780798"/>
            <a:ext cx="2063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192.168.1.0        1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192.168.2.0        2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23177" y="5523383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2587399" y="5498645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1659344" y="4605099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5" name="그룹 494"/>
          <p:cNvGrpSpPr/>
          <p:nvPr/>
        </p:nvGrpSpPr>
        <p:grpSpPr>
          <a:xfrm>
            <a:off x="5606654" y="2988302"/>
            <a:ext cx="2913681" cy="619932"/>
            <a:chOff x="666427" y="2820692"/>
            <a:chExt cx="2913681" cy="619932"/>
          </a:xfrm>
        </p:grpSpPr>
        <p:sp>
          <p:nvSpPr>
            <p:cNvPr id="496" name="직사각형 495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7" name="직사각형 496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8" name="직사각형 497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9" name="직사각형 498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0" name="직사각형 499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01" name="그룹 500"/>
          <p:cNvGrpSpPr/>
          <p:nvPr/>
        </p:nvGrpSpPr>
        <p:grpSpPr>
          <a:xfrm>
            <a:off x="5575657" y="4777877"/>
            <a:ext cx="688994" cy="799797"/>
            <a:chOff x="809159" y="4814047"/>
            <a:chExt cx="688975" cy="732719"/>
          </a:xfrm>
        </p:grpSpPr>
        <p:sp>
          <p:nvSpPr>
            <p:cNvPr id="50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3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55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4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4" name="그룹 553"/>
          <p:cNvGrpSpPr/>
          <p:nvPr/>
        </p:nvGrpSpPr>
        <p:grpSpPr>
          <a:xfrm>
            <a:off x="6428063" y="4785110"/>
            <a:ext cx="688994" cy="799797"/>
            <a:chOff x="809159" y="4814047"/>
            <a:chExt cx="688975" cy="732719"/>
          </a:xfrm>
        </p:grpSpPr>
        <p:sp>
          <p:nvSpPr>
            <p:cNvPr id="5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2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3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7" name="그룹 606"/>
          <p:cNvGrpSpPr/>
          <p:nvPr/>
        </p:nvGrpSpPr>
        <p:grpSpPr>
          <a:xfrm>
            <a:off x="7210683" y="4770643"/>
            <a:ext cx="688994" cy="799797"/>
            <a:chOff x="809159" y="4814047"/>
            <a:chExt cx="688975" cy="732719"/>
          </a:xfrm>
        </p:grpSpPr>
        <p:sp>
          <p:nvSpPr>
            <p:cNvPr id="60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4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5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0" name="그룹 659"/>
          <p:cNvGrpSpPr/>
          <p:nvPr/>
        </p:nvGrpSpPr>
        <p:grpSpPr>
          <a:xfrm>
            <a:off x="7955735" y="4738405"/>
            <a:ext cx="688994" cy="799797"/>
            <a:chOff x="809159" y="4814047"/>
            <a:chExt cx="688975" cy="732719"/>
          </a:xfrm>
        </p:grpSpPr>
        <p:sp>
          <p:nvSpPr>
            <p:cNvPr id="66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8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9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9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71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3" name="직선 연결선 712"/>
          <p:cNvCxnSpPr>
            <a:stCxn id="497" idx="2"/>
          </p:cNvCxnSpPr>
          <p:nvPr/>
        </p:nvCxnSpPr>
        <p:spPr bwMode="auto">
          <a:xfrm flipH="1">
            <a:off x="5877922" y="3430003"/>
            <a:ext cx="46447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4" name="직선 연결선 713"/>
          <p:cNvCxnSpPr>
            <a:endCxn id="605" idx="2"/>
          </p:cNvCxnSpPr>
          <p:nvPr/>
        </p:nvCxnSpPr>
        <p:spPr bwMode="auto">
          <a:xfrm>
            <a:off x="6697739" y="3395735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5" name="직선 연결선 714"/>
          <p:cNvCxnSpPr/>
          <p:nvPr/>
        </p:nvCxnSpPr>
        <p:spPr bwMode="auto">
          <a:xfrm>
            <a:off x="7427764" y="3335292"/>
            <a:ext cx="85181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6" name="직선 연결선 715"/>
          <p:cNvCxnSpPr/>
          <p:nvPr/>
        </p:nvCxnSpPr>
        <p:spPr bwMode="auto">
          <a:xfrm>
            <a:off x="8164259" y="3315987"/>
            <a:ext cx="93738" cy="1429659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" name="직선 화살표 연결선 716"/>
          <p:cNvCxnSpPr/>
          <p:nvPr/>
        </p:nvCxnSpPr>
        <p:spPr bwMode="auto">
          <a:xfrm flipV="1">
            <a:off x="5746184" y="3467977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19" name="TextBox 718"/>
          <p:cNvSpPr txBox="1"/>
          <p:nvPr/>
        </p:nvSpPr>
        <p:spPr>
          <a:xfrm>
            <a:off x="5730942" y="29053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TextBox 719"/>
          <p:cNvSpPr txBox="1"/>
          <p:nvPr/>
        </p:nvSpPr>
        <p:spPr>
          <a:xfrm>
            <a:off x="6474762" y="291063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7216826" y="291982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8009236" y="29190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" name="직사각형 722"/>
          <p:cNvSpPr/>
          <p:nvPr/>
        </p:nvSpPr>
        <p:spPr bwMode="auto">
          <a:xfrm>
            <a:off x="5606654" y="1649813"/>
            <a:ext cx="2905345" cy="1134843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6178170" y="129930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5" name="표 7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82039"/>
              </p:ext>
            </p:extLst>
          </p:nvPr>
        </p:nvGraphicFramePr>
        <p:xfrm>
          <a:off x="4866072" y="5910796"/>
          <a:ext cx="274413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338"/>
                <a:gridCol w="1333797"/>
              </a:tblGrid>
              <a:tr h="283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26" name="TextBox 725"/>
          <p:cNvSpPr txBox="1"/>
          <p:nvPr/>
        </p:nvSpPr>
        <p:spPr>
          <a:xfrm>
            <a:off x="5362703" y="6181001"/>
            <a:ext cx="184537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27" name="TextBox 726"/>
          <p:cNvSpPr txBox="1"/>
          <p:nvPr/>
        </p:nvSpPr>
        <p:spPr>
          <a:xfrm>
            <a:off x="5881012" y="1715305"/>
            <a:ext cx="2063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192.168.1.0        1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192.168.2.0        2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TextBox 727"/>
          <p:cNvSpPr txBox="1"/>
          <p:nvPr/>
        </p:nvSpPr>
        <p:spPr>
          <a:xfrm>
            <a:off x="5299073" y="548361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TextBox 728"/>
          <p:cNvSpPr txBox="1"/>
          <p:nvPr/>
        </p:nvSpPr>
        <p:spPr>
          <a:xfrm>
            <a:off x="7187879" y="4402245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TextBox 729"/>
          <p:cNvSpPr txBox="1"/>
          <p:nvPr/>
        </p:nvSpPr>
        <p:spPr>
          <a:xfrm>
            <a:off x="6076744" y="4380884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폭발 2 234"/>
          <p:cNvSpPr/>
          <p:nvPr/>
        </p:nvSpPr>
        <p:spPr bwMode="auto">
          <a:xfrm>
            <a:off x="5731996" y="3114715"/>
            <a:ext cx="611657" cy="419268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슬라이드 번호 개체 틀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76" name="TextBox 475"/>
          <p:cNvSpPr txBox="1"/>
          <p:nvPr/>
        </p:nvSpPr>
        <p:spPr>
          <a:xfrm>
            <a:off x="3284768" y="4817960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192.168.4.10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7642835" y="5516272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192.168.4.10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67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그룹 237"/>
          <p:cNvGrpSpPr/>
          <p:nvPr/>
        </p:nvGrpSpPr>
        <p:grpSpPr>
          <a:xfrm>
            <a:off x="3450014" y="2027368"/>
            <a:ext cx="2913681" cy="619932"/>
            <a:chOff x="666427" y="2820692"/>
            <a:chExt cx="2913681" cy="619932"/>
          </a:xfrm>
        </p:grpSpPr>
        <p:sp>
          <p:nvSpPr>
            <p:cNvPr id="459" name="직사각형 458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0" name="직사각형 459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1" name="직사각형 460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2" name="직사각형 461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3" name="직사각형 462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3419018" y="3816954"/>
            <a:ext cx="688994" cy="830577"/>
            <a:chOff x="809159" y="4814047"/>
            <a:chExt cx="688975" cy="760915"/>
          </a:xfrm>
        </p:grpSpPr>
        <p:sp>
          <p:nvSpPr>
            <p:cNvPr id="407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4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2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6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1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2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3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44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5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9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1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2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3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3382887" y="3824183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4271424" y="3824187"/>
            <a:ext cx="688994" cy="830577"/>
            <a:chOff x="809159" y="4814047"/>
            <a:chExt cx="688975" cy="760915"/>
          </a:xfrm>
        </p:grpSpPr>
        <p:sp>
          <p:nvSpPr>
            <p:cNvPr id="3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4242505" y="383141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5054043" y="3809721"/>
            <a:ext cx="688994" cy="830577"/>
            <a:chOff x="809159" y="4814047"/>
            <a:chExt cx="688975" cy="760915"/>
          </a:xfrm>
        </p:grpSpPr>
        <p:sp>
          <p:nvSpPr>
            <p:cNvPr id="303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5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5017911" y="381695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5799096" y="3777482"/>
            <a:ext cx="688994" cy="830577"/>
            <a:chOff x="809159" y="4814047"/>
            <a:chExt cx="688975" cy="760915"/>
          </a:xfrm>
        </p:grpSpPr>
        <p:sp>
          <p:nvSpPr>
            <p:cNvPr id="25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0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5762965" y="3784711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직선 연결선 246"/>
          <p:cNvCxnSpPr>
            <a:stCxn id="460" idx="2"/>
            <a:endCxn id="240" idx="0"/>
          </p:cNvCxnSpPr>
          <p:nvPr/>
        </p:nvCxnSpPr>
        <p:spPr bwMode="auto">
          <a:xfrm flipH="1">
            <a:off x="3714068" y="2469069"/>
            <a:ext cx="53662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직선 연결선 247"/>
          <p:cNvCxnSpPr>
            <a:endCxn id="405" idx="2"/>
          </p:cNvCxnSpPr>
          <p:nvPr/>
        </p:nvCxnSpPr>
        <p:spPr bwMode="auto">
          <a:xfrm>
            <a:off x="4541100" y="2434801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직선 연결선 248"/>
          <p:cNvCxnSpPr>
            <a:endCxn id="244" idx="0"/>
          </p:cNvCxnSpPr>
          <p:nvPr/>
        </p:nvCxnSpPr>
        <p:spPr bwMode="auto">
          <a:xfrm>
            <a:off x="5271124" y="2374357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직선 연결선 249"/>
          <p:cNvCxnSpPr>
            <a:endCxn id="246" idx="0"/>
          </p:cNvCxnSpPr>
          <p:nvPr/>
        </p:nvCxnSpPr>
        <p:spPr bwMode="auto">
          <a:xfrm>
            <a:off x="6007621" y="2355053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3543403" y="2460864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5137664" y="2538038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5865552" y="2538038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4425826" y="2553068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83" name="TextBox 482"/>
          <p:cNvSpPr txBox="1"/>
          <p:nvPr/>
        </p:nvSpPr>
        <p:spPr>
          <a:xfrm>
            <a:off x="3636874" y="1960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4378021" y="1994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5102599" y="19942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5876110" y="2010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524613" y="556290"/>
            <a:ext cx="7839805" cy="54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9387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323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</a:t>
            </a:r>
            <a:r>
              <a:rPr lang="en-US" altLang="ko-KR" sz="2000" b="1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</a:t>
            </a:r>
            <a:r>
              <a:rPr lang="ko-KR" altLang="en-US" sz="2000" b="1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장비</a:t>
            </a:r>
            <a:r>
              <a:rPr lang="en-US" altLang="ko-KR" sz="2000" b="1" dirty="0" smtClean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3323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490" name="표 4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135764"/>
              </p:ext>
            </p:extLst>
          </p:nvPr>
        </p:nvGraphicFramePr>
        <p:xfrm>
          <a:off x="3080972" y="5064726"/>
          <a:ext cx="1339212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/>
                <a:gridCol w="650929"/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1" name="TextBox 490"/>
          <p:cNvSpPr txBox="1"/>
          <p:nvPr/>
        </p:nvSpPr>
        <p:spPr>
          <a:xfrm>
            <a:off x="3080972" y="5396906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</a:t>
            </a:r>
            <a:r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2264447" y="4428799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3717190" y="4552790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192.168.1.20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6483604" y="4374892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192.168.1.40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5025614" y="4561761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192.168.1.30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7" name="표 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60213"/>
              </p:ext>
            </p:extLst>
          </p:nvPr>
        </p:nvGraphicFramePr>
        <p:xfrm>
          <a:off x="336837" y="5064726"/>
          <a:ext cx="2744135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338"/>
                <a:gridCol w="1333797"/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98" name="TextBox 497"/>
          <p:cNvSpPr txBox="1"/>
          <p:nvPr/>
        </p:nvSpPr>
        <p:spPr>
          <a:xfrm>
            <a:off x="688034" y="5413128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</a:t>
            </a:r>
            <a:r>
              <a:rPr lang="en-US" altLang="ko-KR" sz="129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64" name="슬라이드 번호 개체 틀 115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27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5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7847" y="457591"/>
            <a:ext cx="3287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kern="1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Media Translation 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615571" y="1340334"/>
            <a:ext cx="81967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kern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이상의 장비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</a:t>
            </a:r>
            <a:endParaRPr lang="ko-KR" altLang="ko-KR" kern="10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ko-KR" kern="1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패킷이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출발지에서 목적지까지 가는 동안 </a:t>
            </a:r>
            <a:r>
              <a:rPr lang="en-US" altLang="ko-KR" kern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장비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거칠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때마다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kern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 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</a:t>
            </a:r>
            <a:endParaRPr lang="en-US" altLang="ko-KR" kern="1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(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프레임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</a:t>
            </a:r>
            <a:r>
              <a:rPr lang="en-US" altLang="ko-KR" kern="1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변경</a:t>
            </a:r>
            <a:endParaRPr lang="en-US" altLang="ko-KR" kern="1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kern="10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kern="10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- 3</a:t>
            </a:r>
            <a:r>
              <a:rPr lang="ko-KR" altLang="en-US" kern="10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kern="10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(IP</a:t>
            </a:r>
            <a:r>
              <a:rPr lang="ko-KR" altLang="en-US" kern="10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kern="10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kern="10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변환 없음 </a:t>
            </a:r>
            <a:endParaRPr lang="ko-KR" altLang="ko-KR" kern="10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00000"/>
              </a:lnSpc>
            </a:pPr>
            <a:r>
              <a:rPr lang="en-US" altLang="ko-KR" kern="100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- 2 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</a:t>
            </a:r>
            <a:r>
              <a:rPr lang="ko-KR" altLang="en-US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스위칭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환경에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따라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변환</a:t>
            </a:r>
            <a:endParaRPr lang="ko-KR" altLang="ko-KR" kern="10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" y="116540"/>
            <a:ext cx="8976023" cy="564038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837778" y="6370419"/>
            <a:ext cx="2057400" cy="365125"/>
          </a:xfrm>
        </p:spPr>
        <p:txBody>
          <a:bodyPr/>
          <a:lstStyle/>
          <a:p>
            <a:fld id="{BDB5DEB2-6438-484B-9BA9-A2ED8FAB943C}" type="slidenum">
              <a:rPr lang="ko-KR" altLang="en-US" smtClean="0"/>
              <a:t>29</a:t>
            </a:fld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3411692" y="2866292"/>
            <a:ext cx="0" cy="18850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872477" y="2534598"/>
            <a:ext cx="1716258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956151" y="2866292"/>
            <a:ext cx="14343" cy="18850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02606" y="343949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26062" y="216526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878162" y="3624161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16529"/>
              </p:ext>
            </p:extLst>
          </p:nvPr>
        </p:nvGraphicFramePr>
        <p:xfrm>
          <a:off x="1650159" y="6217926"/>
          <a:ext cx="63581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529"/>
                <a:gridCol w="1589529"/>
                <a:gridCol w="1589529"/>
                <a:gridCol w="1589529"/>
              </a:tblGrid>
              <a:tr h="235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16484" y="5908112"/>
            <a:ext cx="609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MAC        Destination MAC         Source IP        Destination IP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3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7225" y="464771"/>
            <a:ext cx="8189913" cy="841375"/>
          </a:xfrm>
        </p:spPr>
        <p:txBody>
          <a:bodyPr anchor="t">
            <a:normAutofit/>
          </a:bodyPr>
          <a:lstStyle/>
          <a:p>
            <a:pPr eaLnBrk="1" hangingPunct="1"/>
            <a:r>
              <a:rPr lang="ko-KR" altLang="en-US" sz="32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논리적 주소</a:t>
            </a:r>
            <a:r>
              <a:rPr lang="en-US" altLang="ko-KR" sz="32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(3</a:t>
            </a:r>
            <a:r>
              <a:rPr lang="ko-KR" altLang="en-US" sz="3200" b="1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계층주소</a:t>
            </a:r>
            <a:r>
              <a:rPr lang="en-US" altLang="ko-KR" sz="32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000" b="1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28" y="1719417"/>
            <a:ext cx="7239000" cy="4114800"/>
          </a:xfrm>
        </p:spPr>
        <p:txBody>
          <a:bodyPr>
            <a:normAutofit/>
          </a:bodyPr>
          <a:lstStyle/>
          <a:p>
            <a:pPr marL="342900" indent="-342900" eaLnBrk="1" hangingPunct="1"/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IP address 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구성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       Network ID + Host ID</a:t>
            </a:r>
          </a:p>
          <a:p>
            <a:pPr marL="0" indent="0" eaLnBrk="1" hangingPunct="1">
              <a:buNone/>
            </a:pPr>
            <a:endParaRPr lang="en-US" altLang="ko-KR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Subnet Mask 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     - IP address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Network ID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</a:t>
            </a:r>
            <a:r>
              <a:rPr lang="ko-KR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200" dirty="0" smtClean="0">
                <a:latin typeface="Times New Roman" pitchFamily="18" charset="0"/>
                <a:cs typeface="Times New Roman" pitchFamily="18" charset="0"/>
              </a:rPr>
              <a:t>Host ID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구분 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0597" y="4636117"/>
            <a:ext cx="215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IP address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Subnet mask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997613" y="5467113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37531" y="5467114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41427" y="4636116"/>
            <a:ext cx="2347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168443" y="5467113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37806" y="546711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8402" y="4728449"/>
            <a:ext cx="906017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255==1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== X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07847" y="457591"/>
            <a:ext cx="3287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kern="100" dirty="0">
                <a:effectLst/>
                <a:latin typeface="Times New Roman" panose="02020603050405020304" pitchFamily="18" charset="0"/>
                <a:ea typeface="바탕" panose="02030600000101010101" pitchFamily="18" charset="-127"/>
              </a:rPr>
              <a:t>Media Translation </a:t>
            </a:r>
            <a:endParaRPr lang="ko-KR" altLang="en-US" sz="3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34250"/>
              </p:ext>
            </p:extLst>
          </p:nvPr>
        </p:nvGraphicFramePr>
        <p:xfrm>
          <a:off x="358589" y="1317812"/>
          <a:ext cx="8556256" cy="30094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0025"/>
                <a:gridCol w="1724410"/>
                <a:gridCol w="1827566"/>
                <a:gridCol w="1624329"/>
                <a:gridCol w="1989926"/>
              </a:tblGrid>
              <a:tr h="53788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IP 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MAC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23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PC-1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6666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23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RB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23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FTP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412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" y="116540"/>
            <a:ext cx="8976023" cy="564038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837778" y="6370419"/>
            <a:ext cx="2057400" cy="365125"/>
          </a:xfrm>
        </p:spPr>
        <p:txBody>
          <a:bodyPr/>
          <a:lstStyle/>
          <a:p>
            <a:fld id="{BDB5DEB2-6438-484B-9BA9-A2ED8FAB943C}" type="slidenum">
              <a:rPr lang="ko-KR" altLang="en-US" smtClean="0"/>
              <a:t>31</a:t>
            </a:fld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872477" y="2534598"/>
            <a:ext cx="1716258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26062" y="216526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650159" y="6217926"/>
          <a:ext cx="63581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529"/>
                <a:gridCol w="1589529"/>
                <a:gridCol w="1589529"/>
                <a:gridCol w="1589529"/>
              </a:tblGrid>
              <a:tr h="235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16484" y="5908112"/>
            <a:ext cx="609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MAC        Destination MAC         Source IP        Destination IP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773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직선 연결선 138"/>
          <p:cNvCxnSpPr>
            <a:endCxn id="209" idx="1"/>
          </p:cNvCxnSpPr>
          <p:nvPr/>
        </p:nvCxnSpPr>
        <p:spPr bwMode="auto">
          <a:xfrm flipH="1">
            <a:off x="4418180" y="475492"/>
            <a:ext cx="150150" cy="789403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 bwMode="auto">
          <a:xfrm>
            <a:off x="2957498" y="593554"/>
            <a:ext cx="850729" cy="746194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1"/>
          <p:cNvCxnSpPr>
            <a:cxnSpLocks noChangeShapeType="1"/>
          </p:cNvCxnSpPr>
          <p:nvPr/>
        </p:nvCxnSpPr>
        <p:spPr bwMode="auto">
          <a:xfrm flipH="1">
            <a:off x="4263209" y="1748426"/>
            <a:ext cx="4859" cy="1309945"/>
          </a:xfrm>
          <a:prstGeom prst="line">
            <a:avLst/>
          </a:prstGeom>
          <a:noFill/>
          <a:ln w="222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" name="직선 연결선 5"/>
          <p:cNvCxnSpPr/>
          <p:nvPr/>
        </p:nvCxnSpPr>
        <p:spPr bwMode="auto">
          <a:xfrm>
            <a:off x="4855460" y="3603775"/>
            <a:ext cx="1149056" cy="792726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74"/>
          <p:cNvSpPr>
            <a:spLocks/>
          </p:cNvSpPr>
          <p:nvPr/>
        </p:nvSpPr>
        <p:spPr bwMode="auto">
          <a:xfrm rot="355818">
            <a:off x="4090025" y="5460807"/>
            <a:ext cx="61330" cy="36915"/>
          </a:xfrm>
          <a:custGeom>
            <a:avLst/>
            <a:gdLst>
              <a:gd name="T0" fmla="*/ 1224 w 1224"/>
              <a:gd name="T1" fmla="*/ 755 h 755"/>
              <a:gd name="T2" fmla="*/ 1112 w 1224"/>
              <a:gd name="T3" fmla="*/ 716 h 755"/>
              <a:gd name="T4" fmla="*/ 1051 w 1224"/>
              <a:gd name="T5" fmla="*/ 693 h 755"/>
              <a:gd name="T6" fmla="*/ 1006 w 1224"/>
              <a:gd name="T7" fmla="*/ 671 h 755"/>
              <a:gd name="T8" fmla="*/ 984 w 1224"/>
              <a:gd name="T9" fmla="*/ 660 h 755"/>
              <a:gd name="T10" fmla="*/ 939 w 1224"/>
              <a:gd name="T11" fmla="*/ 626 h 755"/>
              <a:gd name="T12" fmla="*/ 894 w 1224"/>
              <a:gd name="T13" fmla="*/ 548 h 755"/>
              <a:gd name="T14" fmla="*/ 889 w 1224"/>
              <a:gd name="T15" fmla="*/ 531 h 755"/>
              <a:gd name="T16" fmla="*/ 850 w 1224"/>
              <a:gd name="T17" fmla="*/ 509 h 755"/>
              <a:gd name="T18" fmla="*/ 799 w 1224"/>
              <a:gd name="T19" fmla="*/ 481 h 755"/>
              <a:gd name="T20" fmla="*/ 704 w 1224"/>
              <a:gd name="T21" fmla="*/ 453 h 755"/>
              <a:gd name="T22" fmla="*/ 419 w 1224"/>
              <a:gd name="T23" fmla="*/ 442 h 755"/>
              <a:gd name="T24" fmla="*/ 330 w 1224"/>
              <a:gd name="T25" fmla="*/ 408 h 755"/>
              <a:gd name="T26" fmla="*/ 212 w 1224"/>
              <a:gd name="T27" fmla="*/ 279 h 755"/>
              <a:gd name="T28" fmla="*/ 145 w 1224"/>
              <a:gd name="T29" fmla="*/ 134 h 755"/>
              <a:gd name="T30" fmla="*/ 78 w 1224"/>
              <a:gd name="T31" fmla="*/ 39 h 755"/>
              <a:gd name="T32" fmla="*/ 0 w 1224"/>
              <a:gd name="T33" fmla="*/ 0 h 7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24"/>
              <a:gd name="T52" fmla="*/ 0 h 755"/>
              <a:gd name="T53" fmla="*/ 1224 w 1224"/>
              <a:gd name="T54" fmla="*/ 755 h 7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24" h="755">
                <a:moveTo>
                  <a:pt x="1224" y="755"/>
                </a:moveTo>
                <a:cubicBezTo>
                  <a:pt x="1190" y="729"/>
                  <a:pt x="1154" y="724"/>
                  <a:pt x="1112" y="716"/>
                </a:cubicBezTo>
                <a:cubicBezTo>
                  <a:pt x="1091" y="705"/>
                  <a:pt x="1072" y="702"/>
                  <a:pt x="1051" y="693"/>
                </a:cubicBezTo>
                <a:cubicBezTo>
                  <a:pt x="1036" y="686"/>
                  <a:pt x="1021" y="678"/>
                  <a:pt x="1006" y="671"/>
                </a:cubicBezTo>
                <a:cubicBezTo>
                  <a:pt x="999" y="667"/>
                  <a:pt x="984" y="660"/>
                  <a:pt x="984" y="660"/>
                </a:cubicBezTo>
                <a:cubicBezTo>
                  <a:pt x="971" y="646"/>
                  <a:pt x="939" y="626"/>
                  <a:pt x="939" y="626"/>
                </a:cubicBezTo>
                <a:cubicBezTo>
                  <a:pt x="923" y="602"/>
                  <a:pt x="906" y="575"/>
                  <a:pt x="894" y="548"/>
                </a:cubicBezTo>
                <a:cubicBezTo>
                  <a:pt x="892" y="543"/>
                  <a:pt x="893" y="536"/>
                  <a:pt x="889" y="531"/>
                </a:cubicBezTo>
                <a:cubicBezTo>
                  <a:pt x="884" y="524"/>
                  <a:pt x="855" y="512"/>
                  <a:pt x="850" y="509"/>
                </a:cubicBezTo>
                <a:cubicBezTo>
                  <a:pt x="802" y="480"/>
                  <a:pt x="833" y="491"/>
                  <a:pt x="799" y="481"/>
                </a:cubicBezTo>
                <a:cubicBezTo>
                  <a:pt x="764" y="457"/>
                  <a:pt x="751" y="457"/>
                  <a:pt x="704" y="453"/>
                </a:cubicBezTo>
                <a:cubicBezTo>
                  <a:pt x="606" y="457"/>
                  <a:pt x="515" y="459"/>
                  <a:pt x="419" y="442"/>
                </a:cubicBezTo>
                <a:cubicBezTo>
                  <a:pt x="391" y="426"/>
                  <a:pt x="360" y="419"/>
                  <a:pt x="330" y="408"/>
                </a:cubicBezTo>
                <a:cubicBezTo>
                  <a:pt x="287" y="368"/>
                  <a:pt x="245" y="328"/>
                  <a:pt x="212" y="279"/>
                </a:cubicBezTo>
                <a:cubicBezTo>
                  <a:pt x="183" y="235"/>
                  <a:pt x="168" y="181"/>
                  <a:pt x="145" y="134"/>
                </a:cubicBezTo>
                <a:cubicBezTo>
                  <a:pt x="128" y="100"/>
                  <a:pt x="99" y="71"/>
                  <a:pt x="78" y="39"/>
                </a:cubicBezTo>
                <a:cubicBezTo>
                  <a:pt x="70" y="27"/>
                  <a:pt x="15" y="7"/>
                  <a:pt x="0" y="0"/>
                </a:cubicBezTo>
              </a:path>
            </a:pathLst>
          </a:custGeom>
          <a:noFill/>
          <a:ln w="127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175"/>
          <p:cNvSpPr>
            <a:spLocks/>
          </p:cNvSpPr>
          <p:nvPr/>
        </p:nvSpPr>
        <p:spPr bwMode="auto">
          <a:xfrm rot="355818" flipH="1">
            <a:off x="4139611" y="5494367"/>
            <a:ext cx="112219" cy="58169"/>
          </a:xfrm>
          <a:custGeom>
            <a:avLst/>
            <a:gdLst>
              <a:gd name="T0" fmla="*/ 886 w 971"/>
              <a:gd name="T1" fmla="*/ 33 h 550"/>
              <a:gd name="T2" fmla="*/ 937 w 971"/>
              <a:gd name="T3" fmla="*/ 70 h 550"/>
              <a:gd name="T4" fmla="*/ 971 w 971"/>
              <a:gd name="T5" fmla="*/ 130 h 550"/>
              <a:gd name="T6" fmla="*/ 967 w 971"/>
              <a:gd name="T7" fmla="*/ 218 h 550"/>
              <a:gd name="T8" fmla="*/ 882 w 971"/>
              <a:gd name="T9" fmla="*/ 261 h 550"/>
              <a:gd name="T10" fmla="*/ 791 w 971"/>
              <a:gd name="T11" fmla="*/ 294 h 550"/>
              <a:gd name="T12" fmla="*/ 665 w 971"/>
              <a:gd name="T13" fmla="*/ 382 h 550"/>
              <a:gd name="T14" fmla="*/ 519 w 971"/>
              <a:gd name="T15" fmla="*/ 522 h 550"/>
              <a:gd name="T16" fmla="*/ 397 w 971"/>
              <a:gd name="T17" fmla="*/ 542 h 550"/>
              <a:gd name="T18" fmla="*/ 298 w 971"/>
              <a:gd name="T19" fmla="*/ 550 h 550"/>
              <a:gd name="T20" fmla="*/ 155 w 971"/>
              <a:gd name="T21" fmla="*/ 522 h 550"/>
              <a:gd name="T22" fmla="*/ 34 w 971"/>
              <a:gd name="T23" fmla="*/ 459 h 550"/>
              <a:gd name="T24" fmla="*/ 0 w 971"/>
              <a:gd name="T25" fmla="*/ 393 h 550"/>
              <a:gd name="T26" fmla="*/ 11 w 971"/>
              <a:gd name="T27" fmla="*/ 315 h 550"/>
              <a:gd name="T28" fmla="*/ 63 w 971"/>
              <a:gd name="T29" fmla="*/ 210 h 550"/>
              <a:gd name="T30" fmla="*/ 142 w 971"/>
              <a:gd name="T31" fmla="*/ 147 h 550"/>
              <a:gd name="T32" fmla="*/ 246 w 971"/>
              <a:gd name="T33" fmla="*/ 89 h 550"/>
              <a:gd name="T34" fmla="*/ 445 w 971"/>
              <a:gd name="T35" fmla="*/ 21 h 550"/>
              <a:gd name="T36" fmla="*/ 634 w 971"/>
              <a:gd name="T37" fmla="*/ 0 h 550"/>
              <a:gd name="T38" fmla="*/ 794 w 971"/>
              <a:gd name="T39" fmla="*/ 13 h 550"/>
              <a:gd name="T40" fmla="*/ 886 w 971"/>
              <a:gd name="T41" fmla="*/ 33 h 5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71"/>
              <a:gd name="T64" fmla="*/ 0 h 550"/>
              <a:gd name="T65" fmla="*/ 971 w 971"/>
              <a:gd name="T66" fmla="*/ 550 h 5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71" h="550">
                <a:moveTo>
                  <a:pt x="886" y="33"/>
                </a:moveTo>
                <a:lnTo>
                  <a:pt x="937" y="70"/>
                </a:lnTo>
                <a:lnTo>
                  <a:pt x="971" y="130"/>
                </a:lnTo>
                <a:lnTo>
                  <a:pt x="967" y="218"/>
                </a:lnTo>
                <a:lnTo>
                  <a:pt x="882" y="261"/>
                </a:lnTo>
                <a:lnTo>
                  <a:pt x="791" y="294"/>
                </a:lnTo>
                <a:lnTo>
                  <a:pt x="665" y="382"/>
                </a:lnTo>
                <a:lnTo>
                  <a:pt x="519" y="522"/>
                </a:lnTo>
                <a:lnTo>
                  <a:pt x="397" y="542"/>
                </a:lnTo>
                <a:lnTo>
                  <a:pt x="298" y="550"/>
                </a:lnTo>
                <a:lnTo>
                  <a:pt x="155" y="522"/>
                </a:lnTo>
                <a:lnTo>
                  <a:pt x="34" y="459"/>
                </a:lnTo>
                <a:lnTo>
                  <a:pt x="0" y="393"/>
                </a:lnTo>
                <a:lnTo>
                  <a:pt x="11" y="315"/>
                </a:lnTo>
                <a:lnTo>
                  <a:pt x="63" y="210"/>
                </a:lnTo>
                <a:lnTo>
                  <a:pt x="142" y="147"/>
                </a:lnTo>
                <a:lnTo>
                  <a:pt x="246" y="89"/>
                </a:lnTo>
                <a:lnTo>
                  <a:pt x="445" y="21"/>
                </a:lnTo>
                <a:lnTo>
                  <a:pt x="634" y="0"/>
                </a:lnTo>
                <a:lnTo>
                  <a:pt x="794" y="13"/>
                </a:lnTo>
                <a:lnTo>
                  <a:pt x="886" y="3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reeform 176"/>
          <p:cNvSpPr>
            <a:spLocks/>
          </p:cNvSpPr>
          <p:nvPr/>
        </p:nvSpPr>
        <p:spPr bwMode="auto">
          <a:xfrm rot="355818">
            <a:off x="4134391" y="5514501"/>
            <a:ext cx="110915" cy="41389"/>
          </a:xfrm>
          <a:custGeom>
            <a:avLst/>
            <a:gdLst>
              <a:gd name="T0" fmla="*/ 0 w 1432"/>
              <a:gd name="T1" fmla="*/ 0 h 526"/>
              <a:gd name="T2" fmla="*/ 56 w 1432"/>
              <a:gd name="T3" fmla="*/ 118 h 526"/>
              <a:gd name="T4" fmla="*/ 319 w 1432"/>
              <a:gd name="T5" fmla="*/ 302 h 526"/>
              <a:gd name="T6" fmla="*/ 604 w 1432"/>
              <a:gd name="T7" fmla="*/ 448 h 526"/>
              <a:gd name="T8" fmla="*/ 867 w 1432"/>
              <a:gd name="T9" fmla="*/ 526 h 526"/>
              <a:gd name="T10" fmla="*/ 1091 w 1432"/>
              <a:gd name="T11" fmla="*/ 504 h 526"/>
              <a:gd name="T12" fmla="*/ 1270 w 1432"/>
              <a:gd name="T13" fmla="*/ 448 h 526"/>
              <a:gd name="T14" fmla="*/ 1432 w 1432"/>
              <a:gd name="T15" fmla="*/ 353 h 526"/>
              <a:gd name="T16" fmla="*/ 1253 w 1432"/>
              <a:gd name="T17" fmla="*/ 431 h 526"/>
              <a:gd name="T18" fmla="*/ 1108 w 1432"/>
              <a:gd name="T19" fmla="*/ 470 h 526"/>
              <a:gd name="T20" fmla="*/ 951 w 1432"/>
              <a:gd name="T21" fmla="*/ 470 h 526"/>
              <a:gd name="T22" fmla="*/ 789 w 1432"/>
              <a:gd name="T23" fmla="*/ 453 h 526"/>
              <a:gd name="T24" fmla="*/ 699 w 1432"/>
              <a:gd name="T25" fmla="*/ 420 h 526"/>
              <a:gd name="T26" fmla="*/ 560 w 1432"/>
              <a:gd name="T27" fmla="*/ 330 h 526"/>
              <a:gd name="T28" fmla="*/ 437 w 1432"/>
              <a:gd name="T29" fmla="*/ 213 h 526"/>
              <a:gd name="T30" fmla="*/ 274 w 1432"/>
              <a:gd name="T31" fmla="*/ 129 h 526"/>
              <a:gd name="T32" fmla="*/ 140 w 1432"/>
              <a:gd name="T33" fmla="*/ 73 h 526"/>
              <a:gd name="T34" fmla="*/ 0 w 1432"/>
              <a:gd name="T35" fmla="*/ 0 h 5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32"/>
              <a:gd name="T55" fmla="*/ 0 h 526"/>
              <a:gd name="T56" fmla="*/ 1432 w 1432"/>
              <a:gd name="T57" fmla="*/ 526 h 52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32" h="526">
                <a:moveTo>
                  <a:pt x="0" y="0"/>
                </a:moveTo>
                <a:lnTo>
                  <a:pt x="56" y="118"/>
                </a:lnTo>
                <a:lnTo>
                  <a:pt x="319" y="302"/>
                </a:lnTo>
                <a:lnTo>
                  <a:pt x="604" y="448"/>
                </a:lnTo>
                <a:lnTo>
                  <a:pt x="867" y="526"/>
                </a:lnTo>
                <a:lnTo>
                  <a:pt x="1091" y="504"/>
                </a:lnTo>
                <a:lnTo>
                  <a:pt x="1270" y="448"/>
                </a:lnTo>
                <a:lnTo>
                  <a:pt x="1432" y="353"/>
                </a:lnTo>
                <a:lnTo>
                  <a:pt x="1253" y="431"/>
                </a:lnTo>
                <a:lnTo>
                  <a:pt x="1108" y="470"/>
                </a:lnTo>
                <a:lnTo>
                  <a:pt x="951" y="470"/>
                </a:lnTo>
                <a:lnTo>
                  <a:pt x="789" y="453"/>
                </a:lnTo>
                <a:lnTo>
                  <a:pt x="699" y="420"/>
                </a:lnTo>
                <a:lnTo>
                  <a:pt x="560" y="330"/>
                </a:lnTo>
                <a:lnTo>
                  <a:pt x="437" y="213"/>
                </a:lnTo>
                <a:lnTo>
                  <a:pt x="274" y="129"/>
                </a:lnTo>
                <a:lnTo>
                  <a:pt x="140" y="7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reeform 177"/>
          <p:cNvSpPr>
            <a:spLocks/>
          </p:cNvSpPr>
          <p:nvPr/>
        </p:nvSpPr>
        <p:spPr bwMode="auto">
          <a:xfrm rot="355818" flipH="1">
            <a:off x="4161794" y="5491010"/>
            <a:ext cx="26098" cy="27966"/>
          </a:xfrm>
          <a:custGeom>
            <a:avLst/>
            <a:gdLst>
              <a:gd name="T0" fmla="*/ 229 w 229"/>
              <a:gd name="T1" fmla="*/ 261 h 261"/>
              <a:gd name="T2" fmla="*/ 115 w 229"/>
              <a:gd name="T3" fmla="*/ 57 h 261"/>
              <a:gd name="T4" fmla="*/ 0 w 229"/>
              <a:gd name="T5" fmla="*/ 0 h 261"/>
              <a:gd name="T6" fmla="*/ 0 60000 65536"/>
              <a:gd name="T7" fmla="*/ 0 60000 65536"/>
              <a:gd name="T8" fmla="*/ 0 60000 65536"/>
              <a:gd name="T9" fmla="*/ 0 w 229"/>
              <a:gd name="T10" fmla="*/ 0 h 261"/>
              <a:gd name="T11" fmla="*/ 229 w 229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261">
                <a:moveTo>
                  <a:pt x="229" y="261"/>
                </a:moveTo>
                <a:lnTo>
                  <a:pt x="115" y="57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reeform 178"/>
          <p:cNvSpPr>
            <a:spLocks/>
          </p:cNvSpPr>
          <p:nvPr/>
        </p:nvSpPr>
        <p:spPr bwMode="auto">
          <a:xfrm rot="355818">
            <a:off x="4150049" y="5489892"/>
            <a:ext cx="35232" cy="5593"/>
          </a:xfrm>
          <a:custGeom>
            <a:avLst/>
            <a:gdLst>
              <a:gd name="T0" fmla="*/ 0 w 560"/>
              <a:gd name="T1" fmla="*/ 79 h 79"/>
              <a:gd name="T2" fmla="*/ 246 w 560"/>
              <a:gd name="T3" fmla="*/ 26 h 79"/>
              <a:gd name="T4" fmla="*/ 408 w 560"/>
              <a:gd name="T5" fmla="*/ 0 h 79"/>
              <a:gd name="T6" fmla="*/ 560 w 560"/>
              <a:gd name="T7" fmla="*/ 2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560"/>
              <a:gd name="T13" fmla="*/ 0 h 79"/>
              <a:gd name="T14" fmla="*/ 560 w 560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0" h="79">
                <a:moveTo>
                  <a:pt x="0" y="79"/>
                </a:moveTo>
                <a:lnTo>
                  <a:pt x="246" y="26"/>
                </a:lnTo>
                <a:lnTo>
                  <a:pt x="408" y="0"/>
                </a:lnTo>
                <a:lnTo>
                  <a:pt x="560" y="26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79"/>
          <p:cNvSpPr>
            <a:spLocks noChangeArrowheads="1"/>
          </p:cNvSpPr>
          <p:nvPr/>
        </p:nvSpPr>
        <p:spPr bwMode="auto">
          <a:xfrm rot="21219751">
            <a:off x="4165707" y="5487655"/>
            <a:ext cx="15659" cy="6712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reeform 180"/>
          <p:cNvSpPr>
            <a:spLocks/>
          </p:cNvSpPr>
          <p:nvPr/>
        </p:nvSpPr>
        <p:spPr bwMode="auto">
          <a:xfrm rot="355818">
            <a:off x="4142219" y="5492129"/>
            <a:ext cx="30013" cy="23491"/>
          </a:xfrm>
          <a:custGeom>
            <a:avLst/>
            <a:gdLst>
              <a:gd name="T0" fmla="*/ 98 w 482"/>
              <a:gd name="T1" fmla="*/ 36 h 367"/>
              <a:gd name="T2" fmla="*/ 320 w 482"/>
              <a:gd name="T3" fmla="*/ 0 h 367"/>
              <a:gd name="T4" fmla="*/ 367 w 482"/>
              <a:gd name="T5" fmla="*/ 26 h 367"/>
              <a:gd name="T6" fmla="*/ 445 w 482"/>
              <a:gd name="T7" fmla="*/ 26 h 367"/>
              <a:gd name="T8" fmla="*/ 482 w 482"/>
              <a:gd name="T9" fmla="*/ 42 h 367"/>
              <a:gd name="T10" fmla="*/ 278 w 482"/>
              <a:gd name="T11" fmla="*/ 367 h 367"/>
              <a:gd name="T12" fmla="*/ 5 w 482"/>
              <a:gd name="T13" fmla="*/ 262 h 367"/>
              <a:gd name="T14" fmla="*/ 0 w 482"/>
              <a:gd name="T15" fmla="*/ 157 h 367"/>
              <a:gd name="T16" fmla="*/ 42 w 482"/>
              <a:gd name="T17" fmla="*/ 74 h 367"/>
              <a:gd name="T18" fmla="*/ 98 w 482"/>
              <a:gd name="T19" fmla="*/ 36 h 3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2"/>
              <a:gd name="T31" fmla="*/ 0 h 367"/>
              <a:gd name="T32" fmla="*/ 482 w 482"/>
              <a:gd name="T33" fmla="*/ 367 h 3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2" h="367">
                <a:moveTo>
                  <a:pt x="98" y="36"/>
                </a:moveTo>
                <a:lnTo>
                  <a:pt x="320" y="0"/>
                </a:lnTo>
                <a:lnTo>
                  <a:pt x="367" y="26"/>
                </a:lnTo>
                <a:lnTo>
                  <a:pt x="445" y="26"/>
                </a:lnTo>
                <a:lnTo>
                  <a:pt x="482" y="42"/>
                </a:lnTo>
                <a:lnTo>
                  <a:pt x="278" y="367"/>
                </a:lnTo>
                <a:lnTo>
                  <a:pt x="5" y="262"/>
                </a:lnTo>
                <a:lnTo>
                  <a:pt x="0" y="157"/>
                </a:lnTo>
                <a:lnTo>
                  <a:pt x="42" y="74"/>
                </a:lnTo>
                <a:lnTo>
                  <a:pt x="98" y="36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reeform 182"/>
          <p:cNvSpPr>
            <a:spLocks/>
          </p:cNvSpPr>
          <p:nvPr/>
        </p:nvSpPr>
        <p:spPr bwMode="auto">
          <a:xfrm flipH="1">
            <a:off x="3749453" y="5434723"/>
            <a:ext cx="184731" cy="301621"/>
          </a:xfrm>
          <a:custGeom>
            <a:avLst/>
            <a:gdLst>
              <a:gd name="T0" fmla="*/ 933 w 933"/>
              <a:gd name="T1" fmla="*/ 135 h 352"/>
              <a:gd name="T2" fmla="*/ 932 w 933"/>
              <a:gd name="T3" fmla="*/ 171 h 352"/>
              <a:gd name="T4" fmla="*/ 762 w 933"/>
              <a:gd name="T5" fmla="*/ 352 h 352"/>
              <a:gd name="T6" fmla="*/ 4 w 933"/>
              <a:gd name="T7" fmla="*/ 195 h 352"/>
              <a:gd name="T8" fmla="*/ 0 w 933"/>
              <a:gd name="T9" fmla="*/ 148 h 352"/>
              <a:gd name="T10" fmla="*/ 244 w 933"/>
              <a:gd name="T11" fmla="*/ 0 h 352"/>
              <a:gd name="T12" fmla="*/ 933 w 933"/>
              <a:gd name="T13" fmla="*/ 135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3"/>
              <a:gd name="T22" fmla="*/ 0 h 352"/>
              <a:gd name="T23" fmla="*/ 933 w 933"/>
              <a:gd name="T24" fmla="*/ 352 h 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3" h="352">
                <a:moveTo>
                  <a:pt x="933" y="135"/>
                </a:moveTo>
                <a:lnTo>
                  <a:pt x="932" y="171"/>
                </a:lnTo>
                <a:lnTo>
                  <a:pt x="762" y="352"/>
                </a:lnTo>
                <a:lnTo>
                  <a:pt x="4" y="195"/>
                </a:lnTo>
                <a:lnTo>
                  <a:pt x="0" y="148"/>
                </a:lnTo>
                <a:lnTo>
                  <a:pt x="244" y="0"/>
                </a:lnTo>
                <a:lnTo>
                  <a:pt x="933" y="135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3F3F3"/>
              </a:gs>
            </a:gsLst>
            <a:lin ang="0" scaled="1"/>
          </a:gradFill>
          <a:ln w="6350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reeform 183"/>
          <p:cNvSpPr>
            <a:spLocks/>
          </p:cNvSpPr>
          <p:nvPr/>
        </p:nvSpPr>
        <p:spPr bwMode="auto">
          <a:xfrm flipH="1">
            <a:off x="3763806" y="5424656"/>
            <a:ext cx="184731" cy="301621"/>
          </a:xfrm>
          <a:custGeom>
            <a:avLst/>
            <a:gdLst>
              <a:gd name="T0" fmla="*/ 895 w 895"/>
              <a:gd name="T1" fmla="*/ 133 h 294"/>
              <a:gd name="T2" fmla="*/ 232 w 895"/>
              <a:gd name="T3" fmla="*/ 0 h 294"/>
              <a:gd name="T4" fmla="*/ 0 w 895"/>
              <a:gd name="T5" fmla="*/ 143 h 294"/>
              <a:gd name="T6" fmla="*/ 739 w 895"/>
              <a:gd name="T7" fmla="*/ 294 h 294"/>
              <a:gd name="T8" fmla="*/ 895 w 895"/>
              <a:gd name="T9" fmla="*/ 133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5"/>
              <a:gd name="T16" fmla="*/ 0 h 294"/>
              <a:gd name="T17" fmla="*/ 895 w 895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5" h="294">
                <a:moveTo>
                  <a:pt x="895" y="133"/>
                </a:moveTo>
                <a:lnTo>
                  <a:pt x="232" y="0"/>
                </a:lnTo>
                <a:lnTo>
                  <a:pt x="0" y="143"/>
                </a:lnTo>
                <a:lnTo>
                  <a:pt x="739" y="294"/>
                </a:lnTo>
                <a:lnTo>
                  <a:pt x="895" y="13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reeform 184"/>
          <p:cNvSpPr>
            <a:spLocks/>
          </p:cNvSpPr>
          <p:nvPr/>
        </p:nvSpPr>
        <p:spPr bwMode="auto">
          <a:xfrm flipH="1">
            <a:off x="3780769" y="5513382"/>
            <a:ext cx="283158" cy="59288"/>
          </a:xfrm>
          <a:custGeom>
            <a:avLst/>
            <a:gdLst>
              <a:gd name="T0" fmla="*/ 0 w 531"/>
              <a:gd name="T1" fmla="*/ 15 h 118"/>
              <a:gd name="T2" fmla="*/ 508 w 531"/>
              <a:gd name="T3" fmla="*/ 118 h 118"/>
              <a:gd name="T4" fmla="*/ 531 w 531"/>
              <a:gd name="T5" fmla="*/ 103 h 118"/>
              <a:gd name="T6" fmla="*/ 23 w 531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531"/>
              <a:gd name="T13" fmla="*/ 0 h 118"/>
              <a:gd name="T14" fmla="*/ 531 w 531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1" h="118">
                <a:moveTo>
                  <a:pt x="0" y="15"/>
                </a:moveTo>
                <a:lnTo>
                  <a:pt x="508" y="118"/>
                </a:lnTo>
                <a:lnTo>
                  <a:pt x="531" y="103"/>
                </a:lnTo>
                <a:lnTo>
                  <a:pt x="23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reeform 185"/>
          <p:cNvSpPr>
            <a:spLocks/>
          </p:cNvSpPr>
          <p:nvPr/>
        </p:nvSpPr>
        <p:spPr bwMode="auto">
          <a:xfrm flipH="1">
            <a:off x="3852537" y="5529044"/>
            <a:ext cx="292292" cy="79424"/>
          </a:xfrm>
          <a:custGeom>
            <a:avLst/>
            <a:gdLst>
              <a:gd name="T0" fmla="*/ 0 w 548"/>
              <a:gd name="T1" fmla="*/ 74 h 159"/>
              <a:gd name="T2" fmla="*/ 31 w 548"/>
              <a:gd name="T3" fmla="*/ 78 h 159"/>
              <a:gd name="T4" fmla="*/ 57 w 548"/>
              <a:gd name="T5" fmla="*/ 66 h 159"/>
              <a:gd name="T6" fmla="*/ 76 w 548"/>
              <a:gd name="T7" fmla="*/ 71 h 159"/>
              <a:gd name="T8" fmla="*/ 58 w 548"/>
              <a:gd name="T9" fmla="*/ 81 h 159"/>
              <a:gd name="T10" fmla="*/ 451 w 548"/>
              <a:gd name="T11" fmla="*/ 159 h 159"/>
              <a:gd name="T12" fmla="*/ 548 w 548"/>
              <a:gd name="T13" fmla="*/ 84 h 159"/>
              <a:gd name="T14" fmla="*/ 130 w 548"/>
              <a:gd name="T15" fmla="*/ 0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8"/>
              <a:gd name="T25" fmla="*/ 0 h 159"/>
              <a:gd name="T26" fmla="*/ 548 w 548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8" h="159">
                <a:moveTo>
                  <a:pt x="0" y="74"/>
                </a:moveTo>
                <a:lnTo>
                  <a:pt x="31" y="78"/>
                </a:lnTo>
                <a:lnTo>
                  <a:pt x="57" y="66"/>
                </a:lnTo>
                <a:lnTo>
                  <a:pt x="76" y="71"/>
                </a:lnTo>
                <a:lnTo>
                  <a:pt x="58" y="81"/>
                </a:lnTo>
                <a:lnTo>
                  <a:pt x="451" y="159"/>
                </a:lnTo>
                <a:lnTo>
                  <a:pt x="548" y="84"/>
                </a:lnTo>
                <a:lnTo>
                  <a:pt x="130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reeform 186"/>
          <p:cNvSpPr>
            <a:spLocks/>
          </p:cNvSpPr>
          <p:nvPr/>
        </p:nvSpPr>
        <p:spPr bwMode="auto">
          <a:xfrm flipH="1">
            <a:off x="3797732" y="5573789"/>
            <a:ext cx="74378" cy="34678"/>
          </a:xfrm>
          <a:custGeom>
            <a:avLst/>
            <a:gdLst>
              <a:gd name="T0" fmla="*/ 73 w 140"/>
              <a:gd name="T1" fmla="*/ 0 h 70"/>
              <a:gd name="T2" fmla="*/ 140 w 140"/>
              <a:gd name="T3" fmla="*/ 11 h 70"/>
              <a:gd name="T4" fmla="*/ 75 w 140"/>
              <a:gd name="T5" fmla="*/ 70 h 70"/>
              <a:gd name="T6" fmla="*/ 0 w 140"/>
              <a:gd name="T7" fmla="*/ 56 h 70"/>
              <a:gd name="T8" fmla="*/ 0 60000 65536"/>
              <a:gd name="T9" fmla="*/ 0 60000 65536"/>
              <a:gd name="T10" fmla="*/ 0 60000 65536"/>
              <a:gd name="T11" fmla="*/ 0 60000 65536"/>
              <a:gd name="T12" fmla="*/ 0 w 140"/>
              <a:gd name="T13" fmla="*/ 0 h 70"/>
              <a:gd name="T14" fmla="*/ 140 w 140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" h="70">
                <a:moveTo>
                  <a:pt x="73" y="0"/>
                </a:moveTo>
                <a:lnTo>
                  <a:pt x="140" y="11"/>
                </a:lnTo>
                <a:lnTo>
                  <a:pt x="75" y="70"/>
                </a:lnTo>
                <a:lnTo>
                  <a:pt x="0" y="56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reeform 187"/>
          <p:cNvSpPr>
            <a:spLocks/>
          </p:cNvSpPr>
          <p:nvPr/>
        </p:nvSpPr>
        <p:spPr bwMode="auto">
          <a:xfrm flipH="1">
            <a:off x="3744232" y="5581621"/>
            <a:ext cx="88732" cy="50339"/>
          </a:xfrm>
          <a:custGeom>
            <a:avLst/>
            <a:gdLst>
              <a:gd name="T0" fmla="*/ 87 w 167"/>
              <a:gd name="T1" fmla="*/ 0 h 101"/>
              <a:gd name="T2" fmla="*/ 167 w 167"/>
              <a:gd name="T3" fmla="*/ 15 h 101"/>
              <a:gd name="T4" fmla="*/ 81 w 167"/>
              <a:gd name="T5" fmla="*/ 101 h 101"/>
              <a:gd name="T6" fmla="*/ 0 w 167"/>
              <a:gd name="T7" fmla="*/ 83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167"/>
              <a:gd name="T13" fmla="*/ 0 h 101"/>
              <a:gd name="T14" fmla="*/ 167 w 167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" h="101">
                <a:moveTo>
                  <a:pt x="87" y="0"/>
                </a:moveTo>
                <a:lnTo>
                  <a:pt x="167" y="15"/>
                </a:lnTo>
                <a:lnTo>
                  <a:pt x="81" y="101"/>
                </a:lnTo>
                <a:lnTo>
                  <a:pt x="0" y="83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reeform 189"/>
          <p:cNvSpPr>
            <a:spLocks noChangeAspect="1"/>
          </p:cNvSpPr>
          <p:nvPr/>
        </p:nvSpPr>
        <p:spPr bwMode="auto">
          <a:xfrm>
            <a:off x="3591339" y="5335053"/>
            <a:ext cx="118744" cy="249457"/>
          </a:xfrm>
          <a:custGeom>
            <a:avLst/>
            <a:gdLst/>
            <a:ahLst/>
            <a:cxnLst>
              <a:cxn ang="0">
                <a:pos x="169" y="246"/>
              </a:cxn>
              <a:cxn ang="0">
                <a:pos x="1" y="0"/>
              </a:cxn>
              <a:cxn ang="0">
                <a:pos x="0" y="123"/>
              </a:cxn>
              <a:cxn ang="0">
                <a:pos x="165" y="377"/>
              </a:cxn>
            </a:cxnLst>
            <a:rect l="0" t="0" r="r" b="b"/>
            <a:pathLst>
              <a:path w="169" h="377">
                <a:moveTo>
                  <a:pt x="169" y="246"/>
                </a:moveTo>
                <a:lnTo>
                  <a:pt x="1" y="0"/>
                </a:lnTo>
                <a:lnTo>
                  <a:pt x="0" y="123"/>
                </a:lnTo>
                <a:lnTo>
                  <a:pt x="165" y="377"/>
                </a:ln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60784"/>
                  <a:invGamma/>
                </a:srgbClr>
              </a:gs>
            </a:gsLst>
            <a:lin ang="0" scaled="1"/>
          </a:gra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reeform 190"/>
          <p:cNvSpPr>
            <a:spLocks noChangeAspect="1"/>
          </p:cNvSpPr>
          <p:nvPr/>
        </p:nvSpPr>
        <p:spPr bwMode="auto">
          <a:xfrm>
            <a:off x="3593949" y="5293664"/>
            <a:ext cx="508902" cy="203593"/>
          </a:xfrm>
          <a:custGeom>
            <a:avLst/>
            <a:gdLst/>
            <a:ahLst/>
            <a:cxnLst>
              <a:cxn ang="0">
                <a:pos x="166" y="310"/>
              </a:cxn>
              <a:cxn ang="0">
                <a:pos x="718" y="211"/>
              </a:cxn>
              <a:cxn ang="0">
                <a:pos x="444" y="0"/>
              </a:cxn>
              <a:cxn ang="0">
                <a:pos x="0" y="64"/>
              </a:cxn>
              <a:cxn ang="0">
                <a:pos x="166" y="310"/>
              </a:cxn>
            </a:cxnLst>
            <a:rect l="0" t="0" r="r" b="b"/>
            <a:pathLst>
              <a:path w="718" h="310">
                <a:moveTo>
                  <a:pt x="166" y="310"/>
                </a:moveTo>
                <a:lnTo>
                  <a:pt x="718" y="211"/>
                </a:lnTo>
                <a:lnTo>
                  <a:pt x="444" y="0"/>
                </a:lnTo>
                <a:lnTo>
                  <a:pt x="0" y="64"/>
                </a:lnTo>
                <a:lnTo>
                  <a:pt x="166" y="310"/>
                </a:lnTo>
                <a:close/>
              </a:path>
            </a:pathLst>
          </a:custGeom>
          <a:solidFill>
            <a:srgbClr val="FFFFFF"/>
          </a:soli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reeform 191"/>
          <p:cNvSpPr>
            <a:spLocks/>
          </p:cNvSpPr>
          <p:nvPr/>
        </p:nvSpPr>
        <p:spPr bwMode="auto">
          <a:xfrm>
            <a:off x="3676379" y="5394807"/>
            <a:ext cx="392768" cy="151017"/>
          </a:xfrm>
          <a:custGeom>
            <a:avLst/>
            <a:gdLst/>
            <a:ahLst/>
            <a:cxnLst>
              <a:cxn ang="0">
                <a:pos x="6" y="99"/>
              </a:cxn>
              <a:cxn ang="0">
                <a:pos x="557" y="0"/>
              </a:cxn>
              <a:cxn ang="0">
                <a:pos x="549" y="121"/>
              </a:cxn>
              <a:cxn ang="0">
                <a:pos x="0" y="228"/>
              </a:cxn>
              <a:cxn ang="0">
                <a:pos x="6" y="99"/>
              </a:cxn>
            </a:cxnLst>
            <a:rect l="0" t="0" r="r" b="b"/>
            <a:pathLst>
              <a:path w="557" h="228">
                <a:moveTo>
                  <a:pt x="6" y="99"/>
                </a:moveTo>
                <a:lnTo>
                  <a:pt x="557" y="0"/>
                </a:lnTo>
                <a:lnTo>
                  <a:pt x="549" y="121"/>
                </a:lnTo>
                <a:lnTo>
                  <a:pt x="0" y="228"/>
                </a:lnTo>
                <a:lnTo>
                  <a:pt x="6" y="99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0" scaled="1"/>
          </a:gradFill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Freeform 192"/>
          <p:cNvSpPr>
            <a:spLocks/>
          </p:cNvSpPr>
          <p:nvPr/>
        </p:nvSpPr>
        <p:spPr bwMode="auto">
          <a:xfrm>
            <a:off x="3692038" y="5485417"/>
            <a:ext cx="118743" cy="42508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0" y="63"/>
              </a:cxn>
              <a:cxn ang="0">
                <a:pos x="164" y="33"/>
              </a:cxn>
              <a:cxn ang="0">
                <a:pos x="167" y="0"/>
              </a:cxn>
              <a:cxn ang="0">
                <a:pos x="0" y="32"/>
              </a:cxn>
            </a:cxnLst>
            <a:rect l="0" t="0" r="r" b="b"/>
            <a:pathLst>
              <a:path w="167" h="63">
                <a:moveTo>
                  <a:pt x="0" y="32"/>
                </a:moveTo>
                <a:lnTo>
                  <a:pt x="0" y="63"/>
                </a:lnTo>
                <a:lnTo>
                  <a:pt x="164" y="33"/>
                </a:lnTo>
                <a:lnTo>
                  <a:pt x="167" y="0"/>
                </a:lnTo>
                <a:lnTo>
                  <a:pt x="0" y="32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/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193"/>
          <p:cNvSpPr>
            <a:spLocks noChangeArrowheads="1"/>
          </p:cNvSpPr>
          <p:nvPr/>
        </p:nvSpPr>
        <p:spPr bwMode="auto">
          <a:xfrm>
            <a:off x="3789904" y="5491010"/>
            <a:ext cx="13049" cy="14543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194"/>
          <p:cNvSpPr>
            <a:spLocks noChangeShapeType="1"/>
          </p:cNvSpPr>
          <p:nvPr/>
        </p:nvSpPr>
        <p:spPr bwMode="auto">
          <a:xfrm flipH="1">
            <a:off x="3972585" y="5427248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195"/>
          <p:cNvSpPr>
            <a:spLocks noChangeShapeType="1"/>
          </p:cNvSpPr>
          <p:nvPr/>
        </p:nvSpPr>
        <p:spPr bwMode="auto">
          <a:xfrm flipH="1">
            <a:off x="3963452" y="5428366"/>
            <a:ext cx="1304" cy="5705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196"/>
          <p:cNvSpPr>
            <a:spLocks noChangeShapeType="1"/>
          </p:cNvSpPr>
          <p:nvPr/>
        </p:nvSpPr>
        <p:spPr bwMode="auto">
          <a:xfrm flipH="1">
            <a:off x="3983025" y="5426129"/>
            <a:ext cx="3915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197"/>
          <p:cNvSpPr>
            <a:spLocks noChangeShapeType="1"/>
          </p:cNvSpPr>
          <p:nvPr/>
        </p:nvSpPr>
        <p:spPr bwMode="auto">
          <a:xfrm flipH="1">
            <a:off x="3992159" y="5425011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198"/>
          <p:cNvSpPr>
            <a:spLocks noChangeShapeType="1"/>
          </p:cNvSpPr>
          <p:nvPr/>
        </p:nvSpPr>
        <p:spPr bwMode="auto">
          <a:xfrm flipH="1">
            <a:off x="3999989" y="5423891"/>
            <a:ext cx="522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199"/>
          <p:cNvSpPr>
            <a:spLocks noChangeShapeType="1"/>
          </p:cNvSpPr>
          <p:nvPr/>
        </p:nvSpPr>
        <p:spPr bwMode="auto">
          <a:xfrm flipH="1">
            <a:off x="4009122" y="5421654"/>
            <a:ext cx="5220" cy="5481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200"/>
          <p:cNvSpPr>
            <a:spLocks noChangeShapeType="1"/>
          </p:cNvSpPr>
          <p:nvPr/>
        </p:nvSpPr>
        <p:spPr bwMode="auto">
          <a:xfrm flipH="1">
            <a:off x="4018256" y="5421655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201"/>
          <p:cNvSpPr>
            <a:spLocks noChangeShapeType="1"/>
          </p:cNvSpPr>
          <p:nvPr/>
        </p:nvSpPr>
        <p:spPr bwMode="auto">
          <a:xfrm flipH="1">
            <a:off x="4026087" y="5417180"/>
            <a:ext cx="1304" cy="5593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202"/>
          <p:cNvSpPr>
            <a:spLocks noChangeShapeType="1"/>
          </p:cNvSpPr>
          <p:nvPr/>
        </p:nvSpPr>
        <p:spPr bwMode="auto">
          <a:xfrm flipH="1">
            <a:off x="4033915" y="5417180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203"/>
          <p:cNvSpPr>
            <a:spLocks noChangeShapeType="1"/>
          </p:cNvSpPr>
          <p:nvPr/>
        </p:nvSpPr>
        <p:spPr bwMode="auto">
          <a:xfrm flipH="1">
            <a:off x="4043050" y="5416062"/>
            <a:ext cx="1305" cy="548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204"/>
          <p:cNvSpPr>
            <a:spLocks noChangeShapeType="1"/>
          </p:cNvSpPr>
          <p:nvPr/>
        </p:nvSpPr>
        <p:spPr bwMode="auto">
          <a:xfrm flipH="1">
            <a:off x="4052183" y="5414943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reeform 205"/>
          <p:cNvSpPr>
            <a:spLocks/>
          </p:cNvSpPr>
          <p:nvPr/>
        </p:nvSpPr>
        <p:spPr bwMode="auto">
          <a:xfrm>
            <a:off x="3846014" y="5449621"/>
            <a:ext cx="65244" cy="43627"/>
          </a:xfrm>
          <a:custGeom>
            <a:avLst/>
            <a:gdLst/>
            <a:ahLst/>
            <a:cxnLst>
              <a:cxn ang="0">
                <a:pos x="2" y="33"/>
              </a:cxn>
              <a:cxn ang="0">
                <a:pos x="0" y="138"/>
              </a:cxn>
              <a:cxn ang="0">
                <a:pos x="186" y="104"/>
              </a:cxn>
              <a:cxn ang="0">
                <a:pos x="186" y="0"/>
              </a:cxn>
              <a:cxn ang="0">
                <a:pos x="2" y="33"/>
              </a:cxn>
            </a:cxnLst>
            <a:rect l="0" t="0" r="r" b="b"/>
            <a:pathLst>
              <a:path w="186" h="138">
                <a:moveTo>
                  <a:pt x="2" y="33"/>
                </a:moveTo>
                <a:lnTo>
                  <a:pt x="0" y="138"/>
                </a:lnTo>
                <a:lnTo>
                  <a:pt x="186" y="104"/>
                </a:lnTo>
                <a:lnTo>
                  <a:pt x="186" y="0"/>
                </a:lnTo>
                <a:lnTo>
                  <a:pt x="2" y="33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75686"/>
                  <a:invGamma/>
                </a:srgbClr>
              </a:gs>
            </a:gsLst>
            <a:lin ang="0" scaled="1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>
                <a:alpha val="50000"/>
              </a:srgbClr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206"/>
          <p:cNvSpPr>
            <a:spLocks noChangeShapeType="1"/>
          </p:cNvSpPr>
          <p:nvPr/>
        </p:nvSpPr>
        <p:spPr bwMode="auto">
          <a:xfrm flipH="1">
            <a:off x="3855146" y="5474231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207"/>
          <p:cNvSpPr>
            <a:spLocks noChangeShapeType="1"/>
          </p:cNvSpPr>
          <p:nvPr/>
        </p:nvSpPr>
        <p:spPr bwMode="auto">
          <a:xfrm flipH="1">
            <a:off x="3906037" y="5464163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208"/>
          <p:cNvSpPr>
            <a:spLocks noChangeShapeType="1"/>
          </p:cNvSpPr>
          <p:nvPr/>
        </p:nvSpPr>
        <p:spPr bwMode="auto">
          <a:xfrm flipH="1">
            <a:off x="3899512" y="5470874"/>
            <a:ext cx="0" cy="10068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209"/>
          <p:cNvSpPr>
            <a:spLocks noChangeShapeType="1"/>
          </p:cNvSpPr>
          <p:nvPr/>
        </p:nvSpPr>
        <p:spPr bwMode="auto">
          <a:xfrm flipH="1">
            <a:off x="3862976" y="5479824"/>
            <a:ext cx="0" cy="8949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210"/>
          <p:cNvSpPr>
            <a:spLocks noChangeShapeType="1"/>
          </p:cNvSpPr>
          <p:nvPr/>
        </p:nvSpPr>
        <p:spPr bwMode="auto">
          <a:xfrm flipV="1">
            <a:off x="3870805" y="5480943"/>
            <a:ext cx="20878" cy="4475"/>
          </a:xfrm>
          <a:prstGeom prst="line">
            <a:avLst/>
          </a:prstGeom>
          <a:noFill/>
          <a:ln w="9525">
            <a:solidFill>
              <a:srgbClr val="FFFF99">
                <a:alpha val="4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211"/>
          <p:cNvSpPr>
            <a:spLocks/>
          </p:cNvSpPr>
          <p:nvPr/>
        </p:nvSpPr>
        <p:spPr bwMode="auto">
          <a:xfrm>
            <a:off x="3711610" y="5459688"/>
            <a:ext cx="82208" cy="25729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" y="38"/>
              </a:cxn>
              <a:cxn ang="0">
                <a:pos x="116" y="19"/>
              </a:cxn>
              <a:cxn ang="0">
                <a:pos x="116" y="0"/>
              </a:cxn>
              <a:cxn ang="0">
                <a:pos x="0" y="20"/>
              </a:cxn>
            </a:cxnLst>
            <a:rect l="0" t="0" r="r" b="b"/>
            <a:pathLst>
              <a:path w="116" h="38">
                <a:moveTo>
                  <a:pt x="0" y="20"/>
                </a:moveTo>
                <a:lnTo>
                  <a:pt x="1" y="38"/>
                </a:lnTo>
                <a:lnTo>
                  <a:pt x="116" y="19"/>
                </a:lnTo>
                <a:lnTo>
                  <a:pt x="116" y="0"/>
                </a:lnTo>
                <a:lnTo>
                  <a:pt x="0" y="2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212"/>
          <p:cNvSpPr>
            <a:spLocks noChangeShapeType="1"/>
          </p:cNvSpPr>
          <p:nvPr/>
        </p:nvSpPr>
        <p:spPr bwMode="auto">
          <a:xfrm flipV="1">
            <a:off x="3705087" y="5464163"/>
            <a:ext cx="92646" cy="15661"/>
          </a:xfrm>
          <a:prstGeom prst="line">
            <a:avLst/>
          </a:prstGeom>
          <a:noFill/>
          <a:ln w="3175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150"/>
          <p:cNvGrpSpPr>
            <a:grpSpLocks/>
          </p:cNvGrpSpPr>
          <p:nvPr/>
        </p:nvGrpSpPr>
        <p:grpSpPr bwMode="auto">
          <a:xfrm>
            <a:off x="3644840" y="5067698"/>
            <a:ext cx="270109" cy="260643"/>
            <a:chOff x="685" y="3115"/>
            <a:chExt cx="207" cy="233"/>
          </a:xfrm>
        </p:grpSpPr>
        <p:sp>
          <p:nvSpPr>
            <p:cNvPr id="52" name="Freeform 215"/>
            <p:cNvSpPr>
              <a:spLocks/>
            </p:cNvSpPr>
            <p:nvPr/>
          </p:nvSpPr>
          <p:spPr bwMode="auto">
            <a:xfrm flipH="1">
              <a:off x="686" y="3115"/>
              <a:ext cx="206" cy="30"/>
            </a:xfrm>
            <a:custGeom>
              <a:avLst/>
              <a:gdLst>
                <a:gd name="T0" fmla="*/ 1205 w 1205"/>
                <a:gd name="T1" fmla="*/ 151 h 178"/>
                <a:gd name="T2" fmla="*/ 964 w 1205"/>
                <a:gd name="T3" fmla="*/ 178 h 178"/>
                <a:gd name="T4" fmla="*/ 0 w 1205"/>
                <a:gd name="T5" fmla="*/ 0 h 178"/>
                <a:gd name="T6" fmla="*/ 1205 w 1205"/>
                <a:gd name="T7" fmla="*/ 151 h 1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178"/>
                <a:gd name="T14" fmla="*/ 1205 w 1205"/>
                <a:gd name="T15" fmla="*/ 178 h 1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178">
                  <a:moveTo>
                    <a:pt x="1205" y="151"/>
                  </a:moveTo>
                  <a:lnTo>
                    <a:pt x="964" y="178"/>
                  </a:lnTo>
                  <a:lnTo>
                    <a:pt x="0" y="0"/>
                  </a:lnTo>
                  <a:lnTo>
                    <a:pt x="1205" y="151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16"/>
            <p:cNvSpPr>
              <a:spLocks/>
            </p:cNvSpPr>
            <p:nvPr/>
          </p:nvSpPr>
          <p:spPr bwMode="auto">
            <a:xfrm flipH="1">
              <a:off x="685" y="3141"/>
              <a:ext cx="69" cy="207"/>
            </a:xfrm>
            <a:custGeom>
              <a:avLst/>
              <a:gdLst>
                <a:gd name="T0" fmla="*/ 405 w 405"/>
                <a:gd name="T1" fmla="*/ 0 h 1241"/>
                <a:gd name="T2" fmla="*/ 389 w 405"/>
                <a:gd name="T3" fmla="*/ 1000 h 1241"/>
                <a:gd name="T4" fmla="*/ 133 w 405"/>
                <a:gd name="T5" fmla="*/ 1241 h 1241"/>
                <a:gd name="T6" fmla="*/ 0 w 405"/>
                <a:gd name="T7" fmla="*/ 13 h 1241"/>
                <a:gd name="T8" fmla="*/ 189 w 405"/>
                <a:gd name="T9" fmla="*/ 24 h 1241"/>
                <a:gd name="T10" fmla="*/ 405 w 405"/>
                <a:gd name="T11" fmla="*/ 0 h 1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5"/>
                <a:gd name="T19" fmla="*/ 0 h 1241"/>
                <a:gd name="T20" fmla="*/ 405 w 405"/>
                <a:gd name="T21" fmla="*/ 1241 h 1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5" h="1241">
                  <a:moveTo>
                    <a:pt x="405" y="0"/>
                  </a:moveTo>
                  <a:lnTo>
                    <a:pt x="389" y="1000"/>
                  </a:lnTo>
                  <a:lnTo>
                    <a:pt x="133" y="1241"/>
                  </a:lnTo>
                  <a:lnTo>
                    <a:pt x="0" y="13"/>
                  </a:lnTo>
                  <a:lnTo>
                    <a:pt x="189" y="24"/>
                  </a:lnTo>
                  <a:lnTo>
                    <a:pt x="405" y="0"/>
                  </a:lnTo>
                  <a:close/>
                </a:path>
              </a:pathLst>
            </a:custGeom>
            <a:gradFill rotWithShape="1">
              <a:gsLst>
                <a:gs pos="0">
                  <a:srgbClr val="CCCCCC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Oval 217"/>
          <p:cNvSpPr>
            <a:spLocks noChangeArrowheads="1"/>
          </p:cNvSpPr>
          <p:nvPr/>
        </p:nvSpPr>
        <p:spPr bwMode="auto">
          <a:xfrm>
            <a:off x="3685512" y="5312027"/>
            <a:ext cx="245317" cy="6600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val 218"/>
          <p:cNvSpPr>
            <a:spLocks noChangeArrowheads="1"/>
          </p:cNvSpPr>
          <p:nvPr/>
        </p:nvSpPr>
        <p:spPr bwMode="auto">
          <a:xfrm>
            <a:off x="3713997" y="5344002"/>
            <a:ext cx="245317" cy="64881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Freeform 219"/>
          <p:cNvSpPr>
            <a:spLocks/>
          </p:cNvSpPr>
          <p:nvPr/>
        </p:nvSpPr>
        <p:spPr bwMode="auto">
          <a:xfrm flipH="1">
            <a:off x="3698339" y="5028545"/>
            <a:ext cx="358842" cy="360203"/>
          </a:xfrm>
          <a:custGeom>
            <a:avLst/>
            <a:gdLst>
              <a:gd name="T0" fmla="*/ 1602 w 1602"/>
              <a:gd name="T1" fmla="*/ 204 h 1734"/>
              <a:gd name="T2" fmla="*/ 5 w 1602"/>
              <a:gd name="T3" fmla="*/ 0 h 1734"/>
              <a:gd name="T4" fmla="*/ 0 w 1602"/>
              <a:gd name="T5" fmla="*/ 1488 h 1734"/>
              <a:gd name="T6" fmla="*/ 1597 w 1602"/>
              <a:gd name="T7" fmla="*/ 1734 h 1734"/>
              <a:gd name="T8" fmla="*/ 1602 w 1602"/>
              <a:gd name="T9" fmla="*/ 204 h 1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2"/>
              <a:gd name="T16" fmla="*/ 0 h 1734"/>
              <a:gd name="T17" fmla="*/ 1602 w 1602"/>
              <a:gd name="T18" fmla="*/ 1734 h 17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2" h="1734">
                <a:moveTo>
                  <a:pt x="1602" y="204"/>
                </a:moveTo>
                <a:lnTo>
                  <a:pt x="5" y="0"/>
                </a:lnTo>
                <a:lnTo>
                  <a:pt x="0" y="1488"/>
                </a:lnTo>
                <a:lnTo>
                  <a:pt x="1597" y="1734"/>
                </a:lnTo>
                <a:lnTo>
                  <a:pt x="1602" y="204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220"/>
          <p:cNvSpPr>
            <a:spLocks/>
          </p:cNvSpPr>
          <p:nvPr/>
        </p:nvSpPr>
        <p:spPr bwMode="auto">
          <a:xfrm flipH="1">
            <a:off x="3746620" y="5320511"/>
            <a:ext cx="294902" cy="68237"/>
          </a:xfrm>
          <a:custGeom>
            <a:avLst/>
            <a:gdLst>
              <a:gd name="T0" fmla="*/ 1327 w 1330"/>
              <a:gd name="T1" fmla="*/ 200 h 330"/>
              <a:gd name="T2" fmla="*/ 0 w 1330"/>
              <a:gd name="T3" fmla="*/ 0 h 330"/>
              <a:gd name="T4" fmla="*/ 0 w 1330"/>
              <a:gd name="T5" fmla="*/ 115 h 330"/>
              <a:gd name="T6" fmla="*/ 1330 w 1330"/>
              <a:gd name="T7" fmla="*/ 330 h 330"/>
              <a:gd name="T8" fmla="*/ 1327 w 1330"/>
              <a:gd name="T9" fmla="*/ 200 h 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0"/>
              <a:gd name="T16" fmla="*/ 0 h 330"/>
              <a:gd name="T17" fmla="*/ 1330 w 1330"/>
              <a:gd name="T18" fmla="*/ 330 h 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0" h="330">
                <a:moveTo>
                  <a:pt x="1327" y="200"/>
                </a:moveTo>
                <a:lnTo>
                  <a:pt x="0" y="0"/>
                </a:lnTo>
                <a:lnTo>
                  <a:pt x="0" y="115"/>
                </a:lnTo>
                <a:lnTo>
                  <a:pt x="1330" y="330"/>
                </a:lnTo>
                <a:lnTo>
                  <a:pt x="1327" y="20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Freeform 221"/>
          <p:cNvSpPr>
            <a:spLocks/>
          </p:cNvSpPr>
          <p:nvPr/>
        </p:nvSpPr>
        <p:spPr bwMode="auto">
          <a:xfrm flipH="1">
            <a:off x="3687901" y="5069934"/>
            <a:ext cx="13049" cy="318812"/>
          </a:xfrm>
          <a:custGeom>
            <a:avLst/>
            <a:gdLst>
              <a:gd name="T0" fmla="*/ 4 w 56"/>
              <a:gd name="T1" fmla="*/ 16 h 1536"/>
              <a:gd name="T2" fmla="*/ 56 w 56"/>
              <a:gd name="T3" fmla="*/ 0 h 1536"/>
              <a:gd name="T4" fmla="*/ 46 w 56"/>
              <a:gd name="T5" fmla="*/ 1513 h 1536"/>
              <a:gd name="T6" fmla="*/ 0 w 56"/>
              <a:gd name="T7" fmla="*/ 1536 h 1536"/>
              <a:gd name="T8" fmla="*/ 4 w 56"/>
              <a:gd name="T9" fmla="*/ 16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536"/>
              <a:gd name="T17" fmla="*/ 56 w 56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536">
                <a:moveTo>
                  <a:pt x="4" y="16"/>
                </a:moveTo>
                <a:lnTo>
                  <a:pt x="56" y="0"/>
                </a:lnTo>
                <a:lnTo>
                  <a:pt x="46" y="1513"/>
                </a:lnTo>
                <a:lnTo>
                  <a:pt x="0" y="1536"/>
                </a:lnTo>
                <a:lnTo>
                  <a:pt x="4" y="16"/>
                </a:lnTo>
                <a:close/>
              </a:path>
            </a:pathLst>
          </a:cu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222"/>
          <p:cNvSpPr>
            <a:spLocks noChangeArrowheads="1"/>
          </p:cNvSpPr>
          <p:nvPr/>
        </p:nvSpPr>
        <p:spPr bwMode="auto">
          <a:xfrm>
            <a:off x="4015425" y="5326104"/>
            <a:ext cx="10439" cy="19017"/>
          </a:xfrm>
          <a:prstGeom prst="ellipse">
            <a:avLst/>
          </a:prstGeom>
          <a:solidFill>
            <a:srgbClr val="777777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Oval 223"/>
          <p:cNvSpPr>
            <a:spLocks noChangeArrowheads="1"/>
          </p:cNvSpPr>
          <p:nvPr/>
        </p:nvSpPr>
        <p:spPr bwMode="auto">
          <a:xfrm>
            <a:off x="3995851" y="5330578"/>
            <a:ext cx="9135" cy="15661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val 224"/>
          <p:cNvSpPr>
            <a:spLocks noChangeArrowheads="1"/>
          </p:cNvSpPr>
          <p:nvPr/>
        </p:nvSpPr>
        <p:spPr bwMode="auto">
          <a:xfrm>
            <a:off x="3899513" y="5308671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Oval 225"/>
          <p:cNvSpPr>
            <a:spLocks noChangeArrowheads="1"/>
          </p:cNvSpPr>
          <p:nvPr/>
        </p:nvSpPr>
        <p:spPr bwMode="auto">
          <a:xfrm>
            <a:off x="3878635" y="5312028"/>
            <a:ext cx="10439" cy="12305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226"/>
          <p:cNvSpPr>
            <a:spLocks noChangeArrowheads="1"/>
          </p:cNvSpPr>
          <p:nvPr/>
        </p:nvSpPr>
        <p:spPr bwMode="auto">
          <a:xfrm>
            <a:off x="3855147" y="5315383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Freeform 227"/>
          <p:cNvSpPr>
            <a:spLocks/>
          </p:cNvSpPr>
          <p:nvPr/>
        </p:nvSpPr>
        <p:spPr bwMode="auto">
          <a:xfrm flipH="1">
            <a:off x="3732705" y="5054552"/>
            <a:ext cx="297512" cy="283017"/>
          </a:xfrm>
          <a:custGeom>
            <a:avLst/>
            <a:gdLst>
              <a:gd name="T0" fmla="*/ 1330 w 1345"/>
              <a:gd name="T1" fmla="*/ 167 h 1366"/>
              <a:gd name="T2" fmla="*/ 0 w 1345"/>
              <a:gd name="T3" fmla="*/ 0 h 1366"/>
              <a:gd name="T4" fmla="*/ 0 w 1345"/>
              <a:gd name="T5" fmla="*/ 1157 h 1366"/>
              <a:gd name="T6" fmla="*/ 1345 w 1345"/>
              <a:gd name="T7" fmla="*/ 1366 h 1366"/>
              <a:gd name="T8" fmla="*/ 1330 w 1345"/>
              <a:gd name="T9" fmla="*/ 167 h 1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366"/>
              <a:gd name="T17" fmla="*/ 1345 w 1345"/>
              <a:gd name="T18" fmla="*/ 1366 h 1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366">
                <a:moveTo>
                  <a:pt x="1330" y="167"/>
                </a:moveTo>
                <a:lnTo>
                  <a:pt x="0" y="0"/>
                </a:lnTo>
                <a:lnTo>
                  <a:pt x="0" y="1157"/>
                </a:lnTo>
                <a:lnTo>
                  <a:pt x="1345" y="1366"/>
                </a:lnTo>
                <a:lnTo>
                  <a:pt x="1330" y="167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ko-KR" altLang="en-US" sz="16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Freeform 228"/>
          <p:cNvSpPr>
            <a:spLocks/>
          </p:cNvSpPr>
          <p:nvPr/>
        </p:nvSpPr>
        <p:spPr bwMode="auto">
          <a:xfrm flipH="1">
            <a:off x="3687900" y="5027427"/>
            <a:ext cx="367975" cy="44746"/>
          </a:xfrm>
          <a:custGeom>
            <a:avLst/>
            <a:gdLst>
              <a:gd name="T0" fmla="*/ 0 w 1660"/>
              <a:gd name="T1" fmla="*/ 10 h 214"/>
              <a:gd name="T2" fmla="*/ 68 w 1660"/>
              <a:gd name="T3" fmla="*/ 0 h 214"/>
              <a:gd name="T4" fmla="*/ 1660 w 1660"/>
              <a:gd name="T5" fmla="*/ 199 h 214"/>
              <a:gd name="T6" fmla="*/ 1613 w 1660"/>
              <a:gd name="T7" fmla="*/ 214 h 214"/>
              <a:gd name="T8" fmla="*/ 0 w 1660"/>
              <a:gd name="T9" fmla="*/ 10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0"/>
              <a:gd name="T16" fmla="*/ 0 h 214"/>
              <a:gd name="T17" fmla="*/ 1660 w 1660"/>
              <a:gd name="T18" fmla="*/ 214 h 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0" h="214">
                <a:moveTo>
                  <a:pt x="0" y="10"/>
                </a:moveTo>
                <a:lnTo>
                  <a:pt x="68" y="0"/>
                </a:lnTo>
                <a:lnTo>
                  <a:pt x="1660" y="199"/>
                </a:lnTo>
                <a:lnTo>
                  <a:pt x="1613" y="214"/>
                </a:lnTo>
                <a:lnTo>
                  <a:pt x="0" y="10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6" name="직선 연결선 65"/>
          <p:cNvCxnSpPr/>
          <p:nvPr/>
        </p:nvCxnSpPr>
        <p:spPr bwMode="auto">
          <a:xfrm flipH="1">
            <a:off x="3852630" y="3770736"/>
            <a:ext cx="8903" cy="1266287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utoShape 26"/>
          <p:cNvSpPr>
            <a:spLocks noChangeArrowheads="1"/>
          </p:cNvSpPr>
          <p:nvPr/>
        </p:nvSpPr>
        <p:spPr bwMode="auto">
          <a:xfrm>
            <a:off x="3613427" y="3019236"/>
            <a:ext cx="1495425" cy="742950"/>
          </a:xfrm>
          <a:prstGeom prst="cube">
            <a:avLst>
              <a:gd name="adj" fmla="val 55426"/>
            </a:avLst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Freeform 27"/>
          <p:cNvSpPr>
            <a:spLocks/>
          </p:cNvSpPr>
          <p:nvPr/>
        </p:nvSpPr>
        <p:spPr bwMode="auto">
          <a:xfrm>
            <a:off x="3610251" y="3019236"/>
            <a:ext cx="1497013" cy="417512"/>
          </a:xfrm>
          <a:custGeom>
            <a:avLst/>
            <a:gdLst/>
            <a:ahLst/>
            <a:cxnLst>
              <a:cxn ang="0">
                <a:pos x="0" y="693"/>
              </a:cxn>
              <a:cxn ang="0">
                <a:pos x="2108" y="699"/>
              </a:cxn>
              <a:cxn ang="0">
                <a:pos x="2802" y="0"/>
              </a:cxn>
              <a:cxn ang="0">
                <a:pos x="693" y="0"/>
              </a:cxn>
              <a:cxn ang="0">
                <a:pos x="0" y="693"/>
              </a:cxn>
            </a:cxnLst>
            <a:rect l="0" t="0" r="r" b="b"/>
            <a:pathLst>
              <a:path w="2802" h="699">
                <a:moveTo>
                  <a:pt x="0" y="693"/>
                </a:moveTo>
                <a:lnTo>
                  <a:pt x="2108" y="699"/>
                </a:lnTo>
                <a:lnTo>
                  <a:pt x="2802" y="0"/>
                </a:lnTo>
                <a:lnTo>
                  <a:pt x="693" y="0"/>
                </a:lnTo>
                <a:lnTo>
                  <a:pt x="0" y="69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path path="rect">
              <a:fillToRect l="100000" b="100000"/>
            </a:path>
          </a:gradFill>
          <a:ln w="9525">
            <a:solidFill>
              <a:srgbClr val="777777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WordArt 28"/>
          <p:cNvSpPr>
            <a:spLocks noChangeArrowheads="1" noChangeShapeType="1" noTextEdit="1"/>
          </p:cNvSpPr>
          <p:nvPr/>
        </p:nvSpPr>
        <p:spPr bwMode="auto">
          <a:xfrm>
            <a:off x="3661051" y="3482787"/>
            <a:ext cx="1003300" cy="261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Freeform 29"/>
          <p:cNvSpPr>
            <a:spLocks/>
          </p:cNvSpPr>
          <p:nvPr/>
        </p:nvSpPr>
        <p:spPr bwMode="auto">
          <a:xfrm>
            <a:off x="3748365" y="3030348"/>
            <a:ext cx="1228725" cy="357188"/>
          </a:xfrm>
          <a:custGeom>
            <a:avLst/>
            <a:gdLst/>
            <a:ahLst/>
            <a:cxnLst>
              <a:cxn ang="0">
                <a:pos x="599" y="140"/>
              </a:cxn>
              <a:cxn ang="0">
                <a:pos x="877" y="270"/>
              </a:cxn>
              <a:cxn ang="0">
                <a:pos x="964" y="177"/>
              </a:cxn>
              <a:cxn ang="0">
                <a:pos x="1393" y="183"/>
              </a:cxn>
              <a:cxn ang="0">
                <a:pos x="1527" y="459"/>
              </a:cxn>
              <a:cxn ang="0">
                <a:pos x="856" y="727"/>
              </a:cxn>
              <a:cxn ang="0">
                <a:pos x="436" y="721"/>
              </a:cxn>
              <a:cxn ang="0">
                <a:pos x="537" y="615"/>
              </a:cxn>
              <a:cxn ang="0">
                <a:pos x="0" y="755"/>
              </a:cxn>
              <a:cxn ang="0">
                <a:pos x="247" y="906"/>
              </a:cxn>
              <a:cxn ang="0">
                <a:pos x="337" y="804"/>
              </a:cxn>
              <a:cxn ang="0">
                <a:pos x="973" y="800"/>
              </a:cxn>
              <a:cxn ang="0">
                <a:pos x="1570" y="552"/>
              </a:cxn>
              <a:cxn ang="0">
                <a:pos x="1663" y="810"/>
              </a:cxn>
              <a:cxn ang="0">
                <a:pos x="2281" y="807"/>
              </a:cxn>
              <a:cxn ang="0">
                <a:pos x="2188" y="900"/>
              </a:cxn>
              <a:cxn ang="0">
                <a:pos x="2707" y="772"/>
              </a:cxn>
              <a:cxn ang="0">
                <a:pos x="2467" y="624"/>
              </a:cxn>
              <a:cxn ang="0">
                <a:pos x="2359" y="726"/>
              </a:cxn>
              <a:cxn ang="0">
                <a:pos x="1915" y="720"/>
              </a:cxn>
              <a:cxn ang="0">
                <a:pos x="1812" y="447"/>
              </a:cxn>
              <a:cxn ang="0">
                <a:pos x="2438" y="190"/>
              </a:cxn>
              <a:cxn ang="0">
                <a:pos x="2899" y="192"/>
              </a:cxn>
              <a:cxn ang="0">
                <a:pos x="2815" y="276"/>
              </a:cxn>
              <a:cxn ang="0">
                <a:pos x="3328" y="151"/>
              </a:cxn>
              <a:cxn ang="0">
                <a:pos x="3085" y="0"/>
              </a:cxn>
              <a:cxn ang="0">
                <a:pos x="2974" y="114"/>
              </a:cxn>
              <a:cxn ang="0">
                <a:pos x="2338" y="106"/>
              </a:cxn>
              <a:cxn ang="0">
                <a:pos x="1762" y="352"/>
              </a:cxn>
              <a:cxn ang="0">
                <a:pos x="1667" y="112"/>
              </a:cxn>
              <a:cxn ang="0">
                <a:pos x="1046" y="106"/>
              </a:cxn>
              <a:cxn ang="0">
                <a:pos x="1147" y="11"/>
              </a:cxn>
              <a:cxn ang="0">
                <a:pos x="599" y="140"/>
              </a:cxn>
            </a:cxnLst>
            <a:rect l="0" t="0" r="r" b="b"/>
            <a:pathLst>
              <a:path w="3328" h="906">
                <a:moveTo>
                  <a:pt x="599" y="140"/>
                </a:moveTo>
                <a:lnTo>
                  <a:pt x="877" y="270"/>
                </a:lnTo>
                <a:lnTo>
                  <a:pt x="964" y="177"/>
                </a:lnTo>
                <a:lnTo>
                  <a:pt x="1393" y="183"/>
                </a:lnTo>
                <a:lnTo>
                  <a:pt x="1527" y="459"/>
                </a:lnTo>
                <a:lnTo>
                  <a:pt x="856" y="727"/>
                </a:lnTo>
                <a:lnTo>
                  <a:pt x="436" y="721"/>
                </a:lnTo>
                <a:lnTo>
                  <a:pt x="537" y="615"/>
                </a:lnTo>
                <a:lnTo>
                  <a:pt x="0" y="755"/>
                </a:lnTo>
                <a:lnTo>
                  <a:pt x="247" y="906"/>
                </a:lnTo>
                <a:lnTo>
                  <a:pt x="337" y="804"/>
                </a:lnTo>
                <a:lnTo>
                  <a:pt x="973" y="800"/>
                </a:lnTo>
                <a:lnTo>
                  <a:pt x="1570" y="552"/>
                </a:lnTo>
                <a:lnTo>
                  <a:pt x="1663" y="810"/>
                </a:lnTo>
                <a:lnTo>
                  <a:pt x="2281" y="807"/>
                </a:lnTo>
                <a:lnTo>
                  <a:pt x="2188" y="900"/>
                </a:lnTo>
                <a:lnTo>
                  <a:pt x="2707" y="772"/>
                </a:lnTo>
                <a:lnTo>
                  <a:pt x="2467" y="624"/>
                </a:lnTo>
                <a:lnTo>
                  <a:pt x="2359" y="726"/>
                </a:lnTo>
                <a:lnTo>
                  <a:pt x="1915" y="720"/>
                </a:lnTo>
                <a:lnTo>
                  <a:pt x="1812" y="447"/>
                </a:lnTo>
                <a:lnTo>
                  <a:pt x="2438" y="190"/>
                </a:lnTo>
                <a:lnTo>
                  <a:pt x="2899" y="192"/>
                </a:lnTo>
                <a:lnTo>
                  <a:pt x="2815" y="276"/>
                </a:lnTo>
                <a:lnTo>
                  <a:pt x="3328" y="151"/>
                </a:lnTo>
                <a:lnTo>
                  <a:pt x="3085" y="0"/>
                </a:lnTo>
                <a:lnTo>
                  <a:pt x="2974" y="114"/>
                </a:lnTo>
                <a:lnTo>
                  <a:pt x="2338" y="106"/>
                </a:lnTo>
                <a:lnTo>
                  <a:pt x="1762" y="352"/>
                </a:lnTo>
                <a:lnTo>
                  <a:pt x="1667" y="112"/>
                </a:lnTo>
                <a:lnTo>
                  <a:pt x="1046" y="106"/>
                </a:lnTo>
                <a:lnTo>
                  <a:pt x="1147" y="11"/>
                </a:lnTo>
                <a:lnTo>
                  <a:pt x="599" y="1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4D4D4D"/>
            </a:solidFill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142"/>
          <p:cNvSpPr txBox="1">
            <a:spLocks noChangeArrowheads="1"/>
          </p:cNvSpPr>
          <p:nvPr/>
        </p:nvSpPr>
        <p:spPr bwMode="auto">
          <a:xfrm>
            <a:off x="4151300" y="4850008"/>
            <a:ext cx="215746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 192.168.1.10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SM 255.255.255.0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Gateway  192.168.1.254</a:t>
            </a:r>
          </a:p>
        </p:txBody>
      </p:sp>
      <p:sp>
        <p:nvSpPr>
          <p:cNvPr id="72" name="Text Box 143"/>
          <p:cNvSpPr txBox="1">
            <a:spLocks noChangeArrowheads="1"/>
          </p:cNvSpPr>
          <p:nvPr/>
        </p:nvSpPr>
        <p:spPr bwMode="auto">
          <a:xfrm>
            <a:off x="4263209" y="1693402"/>
            <a:ext cx="1217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192.168.1.254</a:t>
            </a:r>
          </a:p>
          <a:p>
            <a:pPr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255.255.255.0</a:t>
            </a:r>
          </a:p>
          <a:p>
            <a:pPr>
              <a:defRPr/>
            </a:pP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R.M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Text Box 142"/>
          <p:cNvSpPr txBox="1">
            <a:spLocks noChangeArrowheads="1"/>
          </p:cNvSpPr>
          <p:nvPr/>
        </p:nvSpPr>
        <p:spPr bwMode="auto">
          <a:xfrm>
            <a:off x="6369444" y="4108479"/>
            <a:ext cx="1946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IP  192.168.1.20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SM 255.255.255.0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Gateway  </a:t>
            </a:r>
            <a:r>
              <a:rPr lang="en-US" altLang="ko-KR" sz="1400" dirty="0" smtClean="0">
                <a:latin typeface="Times New Roman" pitchFamily="18" charset="0"/>
                <a:cs typeface="Times New Roman" pitchFamily="18" charset="0"/>
              </a:rPr>
              <a:t>192.168.1.254</a:t>
            </a:r>
          </a:p>
        </p:txBody>
      </p:sp>
      <p:sp>
        <p:nvSpPr>
          <p:cNvPr id="206" name="AutoShape 20"/>
          <p:cNvSpPr>
            <a:spLocks noChangeArrowheads="1"/>
          </p:cNvSpPr>
          <p:nvPr/>
        </p:nvSpPr>
        <p:spPr bwMode="auto">
          <a:xfrm>
            <a:off x="3766993" y="1204454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7" name="WordArt 21"/>
          <p:cNvSpPr>
            <a:spLocks noChangeArrowheads="1" noChangeShapeType="1" noTextEdit="1"/>
          </p:cNvSpPr>
          <p:nvPr/>
        </p:nvSpPr>
        <p:spPr bwMode="auto">
          <a:xfrm>
            <a:off x="3803505" y="1397573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err="1" smtClean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GateWay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Oval 22"/>
          <p:cNvSpPr>
            <a:spLocks noChangeArrowheads="1"/>
          </p:cNvSpPr>
          <p:nvPr/>
        </p:nvSpPr>
        <p:spPr bwMode="auto">
          <a:xfrm>
            <a:off x="3762287" y="1193889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9" name="AutoShape 23"/>
          <p:cNvSpPr>
            <a:spLocks noChangeArrowheads="1"/>
          </p:cNvSpPr>
          <p:nvPr/>
        </p:nvSpPr>
        <p:spPr bwMode="auto">
          <a:xfrm rot="5400000">
            <a:off x="4387877" y="966307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10" name="AutoShape 24"/>
          <p:cNvSpPr>
            <a:spLocks noChangeArrowheads="1"/>
          </p:cNvSpPr>
          <p:nvPr/>
        </p:nvSpPr>
        <p:spPr bwMode="auto">
          <a:xfrm rot="-5400000">
            <a:off x="4142375" y="927906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48" name="Freeform 174"/>
          <p:cNvSpPr>
            <a:spLocks/>
          </p:cNvSpPr>
          <p:nvPr/>
        </p:nvSpPr>
        <p:spPr bwMode="auto">
          <a:xfrm rot="355818">
            <a:off x="6241565" y="4691930"/>
            <a:ext cx="61330" cy="36915"/>
          </a:xfrm>
          <a:custGeom>
            <a:avLst/>
            <a:gdLst>
              <a:gd name="T0" fmla="*/ 1224 w 1224"/>
              <a:gd name="T1" fmla="*/ 755 h 755"/>
              <a:gd name="T2" fmla="*/ 1112 w 1224"/>
              <a:gd name="T3" fmla="*/ 716 h 755"/>
              <a:gd name="T4" fmla="*/ 1051 w 1224"/>
              <a:gd name="T5" fmla="*/ 693 h 755"/>
              <a:gd name="T6" fmla="*/ 1006 w 1224"/>
              <a:gd name="T7" fmla="*/ 671 h 755"/>
              <a:gd name="T8" fmla="*/ 984 w 1224"/>
              <a:gd name="T9" fmla="*/ 660 h 755"/>
              <a:gd name="T10" fmla="*/ 939 w 1224"/>
              <a:gd name="T11" fmla="*/ 626 h 755"/>
              <a:gd name="T12" fmla="*/ 894 w 1224"/>
              <a:gd name="T13" fmla="*/ 548 h 755"/>
              <a:gd name="T14" fmla="*/ 889 w 1224"/>
              <a:gd name="T15" fmla="*/ 531 h 755"/>
              <a:gd name="T16" fmla="*/ 850 w 1224"/>
              <a:gd name="T17" fmla="*/ 509 h 755"/>
              <a:gd name="T18" fmla="*/ 799 w 1224"/>
              <a:gd name="T19" fmla="*/ 481 h 755"/>
              <a:gd name="T20" fmla="*/ 704 w 1224"/>
              <a:gd name="T21" fmla="*/ 453 h 755"/>
              <a:gd name="T22" fmla="*/ 419 w 1224"/>
              <a:gd name="T23" fmla="*/ 442 h 755"/>
              <a:gd name="T24" fmla="*/ 330 w 1224"/>
              <a:gd name="T25" fmla="*/ 408 h 755"/>
              <a:gd name="T26" fmla="*/ 212 w 1224"/>
              <a:gd name="T27" fmla="*/ 279 h 755"/>
              <a:gd name="T28" fmla="*/ 145 w 1224"/>
              <a:gd name="T29" fmla="*/ 134 h 755"/>
              <a:gd name="T30" fmla="*/ 78 w 1224"/>
              <a:gd name="T31" fmla="*/ 39 h 755"/>
              <a:gd name="T32" fmla="*/ 0 w 1224"/>
              <a:gd name="T33" fmla="*/ 0 h 7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24"/>
              <a:gd name="T52" fmla="*/ 0 h 755"/>
              <a:gd name="T53" fmla="*/ 1224 w 1224"/>
              <a:gd name="T54" fmla="*/ 755 h 7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24" h="755">
                <a:moveTo>
                  <a:pt x="1224" y="755"/>
                </a:moveTo>
                <a:cubicBezTo>
                  <a:pt x="1190" y="729"/>
                  <a:pt x="1154" y="724"/>
                  <a:pt x="1112" y="716"/>
                </a:cubicBezTo>
                <a:cubicBezTo>
                  <a:pt x="1091" y="705"/>
                  <a:pt x="1072" y="702"/>
                  <a:pt x="1051" y="693"/>
                </a:cubicBezTo>
                <a:cubicBezTo>
                  <a:pt x="1036" y="686"/>
                  <a:pt x="1021" y="678"/>
                  <a:pt x="1006" y="671"/>
                </a:cubicBezTo>
                <a:cubicBezTo>
                  <a:pt x="999" y="667"/>
                  <a:pt x="984" y="660"/>
                  <a:pt x="984" y="660"/>
                </a:cubicBezTo>
                <a:cubicBezTo>
                  <a:pt x="971" y="646"/>
                  <a:pt x="939" y="626"/>
                  <a:pt x="939" y="626"/>
                </a:cubicBezTo>
                <a:cubicBezTo>
                  <a:pt x="923" y="602"/>
                  <a:pt x="906" y="575"/>
                  <a:pt x="894" y="548"/>
                </a:cubicBezTo>
                <a:cubicBezTo>
                  <a:pt x="892" y="543"/>
                  <a:pt x="893" y="536"/>
                  <a:pt x="889" y="531"/>
                </a:cubicBezTo>
                <a:cubicBezTo>
                  <a:pt x="884" y="524"/>
                  <a:pt x="855" y="512"/>
                  <a:pt x="850" y="509"/>
                </a:cubicBezTo>
                <a:cubicBezTo>
                  <a:pt x="802" y="480"/>
                  <a:pt x="833" y="491"/>
                  <a:pt x="799" y="481"/>
                </a:cubicBezTo>
                <a:cubicBezTo>
                  <a:pt x="764" y="457"/>
                  <a:pt x="751" y="457"/>
                  <a:pt x="704" y="453"/>
                </a:cubicBezTo>
                <a:cubicBezTo>
                  <a:pt x="606" y="457"/>
                  <a:pt x="515" y="459"/>
                  <a:pt x="419" y="442"/>
                </a:cubicBezTo>
                <a:cubicBezTo>
                  <a:pt x="391" y="426"/>
                  <a:pt x="360" y="419"/>
                  <a:pt x="330" y="408"/>
                </a:cubicBezTo>
                <a:cubicBezTo>
                  <a:pt x="287" y="368"/>
                  <a:pt x="245" y="328"/>
                  <a:pt x="212" y="279"/>
                </a:cubicBezTo>
                <a:cubicBezTo>
                  <a:pt x="183" y="235"/>
                  <a:pt x="168" y="181"/>
                  <a:pt x="145" y="134"/>
                </a:cubicBezTo>
                <a:cubicBezTo>
                  <a:pt x="128" y="100"/>
                  <a:pt x="99" y="71"/>
                  <a:pt x="78" y="39"/>
                </a:cubicBezTo>
                <a:cubicBezTo>
                  <a:pt x="70" y="27"/>
                  <a:pt x="15" y="7"/>
                  <a:pt x="0" y="0"/>
                </a:cubicBezTo>
              </a:path>
            </a:pathLst>
          </a:custGeom>
          <a:noFill/>
          <a:ln w="127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Freeform 175"/>
          <p:cNvSpPr>
            <a:spLocks/>
          </p:cNvSpPr>
          <p:nvPr/>
        </p:nvSpPr>
        <p:spPr bwMode="auto">
          <a:xfrm rot="355818" flipH="1">
            <a:off x="6291151" y="4725490"/>
            <a:ext cx="112219" cy="58169"/>
          </a:xfrm>
          <a:custGeom>
            <a:avLst/>
            <a:gdLst>
              <a:gd name="T0" fmla="*/ 886 w 971"/>
              <a:gd name="T1" fmla="*/ 33 h 550"/>
              <a:gd name="T2" fmla="*/ 937 w 971"/>
              <a:gd name="T3" fmla="*/ 70 h 550"/>
              <a:gd name="T4" fmla="*/ 971 w 971"/>
              <a:gd name="T5" fmla="*/ 130 h 550"/>
              <a:gd name="T6" fmla="*/ 967 w 971"/>
              <a:gd name="T7" fmla="*/ 218 h 550"/>
              <a:gd name="T8" fmla="*/ 882 w 971"/>
              <a:gd name="T9" fmla="*/ 261 h 550"/>
              <a:gd name="T10" fmla="*/ 791 w 971"/>
              <a:gd name="T11" fmla="*/ 294 h 550"/>
              <a:gd name="T12" fmla="*/ 665 w 971"/>
              <a:gd name="T13" fmla="*/ 382 h 550"/>
              <a:gd name="T14" fmla="*/ 519 w 971"/>
              <a:gd name="T15" fmla="*/ 522 h 550"/>
              <a:gd name="T16" fmla="*/ 397 w 971"/>
              <a:gd name="T17" fmla="*/ 542 h 550"/>
              <a:gd name="T18" fmla="*/ 298 w 971"/>
              <a:gd name="T19" fmla="*/ 550 h 550"/>
              <a:gd name="T20" fmla="*/ 155 w 971"/>
              <a:gd name="T21" fmla="*/ 522 h 550"/>
              <a:gd name="T22" fmla="*/ 34 w 971"/>
              <a:gd name="T23" fmla="*/ 459 h 550"/>
              <a:gd name="T24" fmla="*/ 0 w 971"/>
              <a:gd name="T25" fmla="*/ 393 h 550"/>
              <a:gd name="T26" fmla="*/ 11 w 971"/>
              <a:gd name="T27" fmla="*/ 315 h 550"/>
              <a:gd name="T28" fmla="*/ 63 w 971"/>
              <a:gd name="T29" fmla="*/ 210 h 550"/>
              <a:gd name="T30" fmla="*/ 142 w 971"/>
              <a:gd name="T31" fmla="*/ 147 h 550"/>
              <a:gd name="T32" fmla="*/ 246 w 971"/>
              <a:gd name="T33" fmla="*/ 89 h 550"/>
              <a:gd name="T34" fmla="*/ 445 w 971"/>
              <a:gd name="T35" fmla="*/ 21 h 550"/>
              <a:gd name="T36" fmla="*/ 634 w 971"/>
              <a:gd name="T37" fmla="*/ 0 h 550"/>
              <a:gd name="T38" fmla="*/ 794 w 971"/>
              <a:gd name="T39" fmla="*/ 13 h 550"/>
              <a:gd name="T40" fmla="*/ 886 w 971"/>
              <a:gd name="T41" fmla="*/ 33 h 5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71"/>
              <a:gd name="T64" fmla="*/ 0 h 550"/>
              <a:gd name="T65" fmla="*/ 971 w 971"/>
              <a:gd name="T66" fmla="*/ 550 h 5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71" h="550">
                <a:moveTo>
                  <a:pt x="886" y="33"/>
                </a:moveTo>
                <a:lnTo>
                  <a:pt x="937" y="70"/>
                </a:lnTo>
                <a:lnTo>
                  <a:pt x="971" y="130"/>
                </a:lnTo>
                <a:lnTo>
                  <a:pt x="967" y="218"/>
                </a:lnTo>
                <a:lnTo>
                  <a:pt x="882" y="261"/>
                </a:lnTo>
                <a:lnTo>
                  <a:pt x="791" y="294"/>
                </a:lnTo>
                <a:lnTo>
                  <a:pt x="665" y="382"/>
                </a:lnTo>
                <a:lnTo>
                  <a:pt x="519" y="522"/>
                </a:lnTo>
                <a:lnTo>
                  <a:pt x="397" y="542"/>
                </a:lnTo>
                <a:lnTo>
                  <a:pt x="298" y="550"/>
                </a:lnTo>
                <a:lnTo>
                  <a:pt x="155" y="522"/>
                </a:lnTo>
                <a:lnTo>
                  <a:pt x="34" y="459"/>
                </a:lnTo>
                <a:lnTo>
                  <a:pt x="0" y="393"/>
                </a:lnTo>
                <a:lnTo>
                  <a:pt x="11" y="315"/>
                </a:lnTo>
                <a:lnTo>
                  <a:pt x="63" y="210"/>
                </a:lnTo>
                <a:lnTo>
                  <a:pt x="142" y="147"/>
                </a:lnTo>
                <a:lnTo>
                  <a:pt x="246" y="89"/>
                </a:lnTo>
                <a:lnTo>
                  <a:pt x="445" y="21"/>
                </a:lnTo>
                <a:lnTo>
                  <a:pt x="634" y="0"/>
                </a:lnTo>
                <a:lnTo>
                  <a:pt x="794" y="13"/>
                </a:lnTo>
                <a:lnTo>
                  <a:pt x="886" y="3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Freeform 176"/>
          <p:cNvSpPr>
            <a:spLocks/>
          </p:cNvSpPr>
          <p:nvPr/>
        </p:nvSpPr>
        <p:spPr bwMode="auto">
          <a:xfrm rot="355818">
            <a:off x="6285931" y="4745624"/>
            <a:ext cx="110915" cy="41389"/>
          </a:xfrm>
          <a:custGeom>
            <a:avLst/>
            <a:gdLst>
              <a:gd name="T0" fmla="*/ 0 w 1432"/>
              <a:gd name="T1" fmla="*/ 0 h 526"/>
              <a:gd name="T2" fmla="*/ 56 w 1432"/>
              <a:gd name="T3" fmla="*/ 118 h 526"/>
              <a:gd name="T4" fmla="*/ 319 w 1432"/>
              <a:gd name="T5" fmla="*/ 302 h 526"/>
              <a:gd name="T6" fmla="*/ 604 w 1432"/>
              <a:gd name="T7" fmla="*/ 448 h 526"/>
              <a:gd name="T8" fmla="*/ 867 w 1432"/>
              <a:gd name="T9" fmla="*/ 526 h 526"/>
              <a:gd name="T10" fmla="*/ 1091 w 1432"/>
              <a:gd name="T11" fmla="*/ 504 h 526"/>
              <a:gd name="T12" fmla="*/ 1270 w 1432"/>
              <a:gd name="T13" fmla="*/ 448 h 526"/>
              <a:gd name="T14" fmla="*/ 1432 w 1432"/>
              <a:gd name="T15" fmla="*/ 353 h 526"/>
              <a:gd name="T16" fmla="*/ 1253 w 1432"/>
              <a:gd name="T17" fmla="*/ 431 h 526"/>
              <a:gd name="T18" fmla="*/ 1108 w 1432"/>
              <a:gd name="T19" fmla="*/ 470 h 526"/>
              <a:gd name="T20" fmla="*/ 951 w 1432"/>
              <a:gd name="T21" fmla="*/ 470 h 526"/>
              <a:gd name="T22" fmla="*/ 789 w 1432"/>
              <a:gd name="T23" fmla="*/ 453 h 526"/>
              <a:gd name="T24" fmla="*/ 699 w 1432"/>
              <a:gd name="T25" fmla="*/ 420 h 526"/>
              <a:gd name="T26" fmla="*/ 560 w 1432"/>
              <a:gd name="T27" fmla="*/ 330 h 526"/>
              <a:gd name="T28" fmla="*/ 437 w 1432"/>
              <a:gd name="T29" fmla="*/ 213 h 526"/>
              <a:gd name="T30" fmla="*/ 274 w 1432"/>
              <a:gd name="T31" fmla="*/ 129 h 526"/>
              <a:gd name="T32" fmla="*/ 140 w 1432"/>
              <a:gd name="T33" fmla="*/ 73 h 526"/>
              <a:gd name="T34" fmla="*/ 0 w 1432"/>
              <a:gd name="T35" fmla="*/ 0 h 5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32"/>
              <a:gd name="T55" fmla="*/ 0 h 526"/>
              <a:gd name="T56" fmla="*/ 1432 w 1432"/>
              <a:gd name="T57" fmla="*/ 526 h 52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32" h="526">
                <a:moveTo>
                  <a:pt x="0" y="0"/>
                </a:moveTo>
                <a:lnTo>
                  <a:pt x="56" y="118"/>
                </a:lnTo>
                <a:lnTo>
                  <a:pt x="319" y="302"/>
                </a:lnTo>
                <a:lnTo>
                  <a:pt x="604" y="448"/>
                </a:lnTo>
                <a:lnTo>
                  <a:pt x="867" y="526"/>
                </a:lnTo>
                <a:lnTo>
                  <a:pt x="1091" y="504"/>
                </a:lnTo>
                <a:lnTo>
                  <a:pt x="1270" y="448"/>
                </a:lnTo>
                <a:lnTo>
                  <a:pt x="1432" y="353"/>
                </a:lnTo>
                <a:lnTo>
                  <a:pt x="1253" y="431"/>
                </a:lnTo>
                <a:lnTo>
                  <a:pt x="1108" y="470"/>
                </a:lnTo>
                <a:lnTo>
                  <a:pt x="951" y="470"/>
                </a:lnTo>
                <a:lnTo>
                  <a:pt x="789" y="453"/>
                </a:lnTo>
                <a:lnTo>
                  <a:pt x="699" y="420"/>
                </a:lnTo>
                <a:lnTo>
                  <a:pt x="560" y="330"/>
                </a:lnTo>
                <a:lnTo>
                  <a:pt x="437" y="213"/>
                </a:lnTo>
                <a:lnTo>
                  <a:pt x="274" y="129"/>
                </a:lnTo>
                <a:lnTo>
                  <a:pt x="140" y="7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Freeform 177"/>
          <p:cNvSpPr>
            <a:spLocks/>
          </p:cNvSpPr>
          <p:nvPr/>
        </p:nvSpPr>
        <p:spPr bwMode="auto">
          <a:xfrm rot="355818" flipH="1">
            <a:off x="6313334" y="4722133"/>
            <a:ext cx="26098" cy="27966"/>
          </a:xfrm>
          <a:custGeom>
            <a:avLst/>
            <a:gdLst>
              <a:gd name="T0" fmla="*/ 229 w 229"/>
              <a:gd name="T1" fmla="*/ 261 h 261"/>
              <a:gd name="T2" fmla="*/ 115 w 229"/>
              <a:gd name="T3" fmla="*/ 57 h 261"/>
              <a:gd name="T4" fmla="*/ 0 w 229"/>
              <a:gd name="T5" fmla="*/ 0 h 261"/>
              <a:gd name="T6" fmla="*/ 0 60000 65536"/>
              <a:gd name="T7" fmla="*/ 0 60000 65536"/>
              <a:gd name="T8" fmla="*/ 0 60000 65536"/>
              <a:gd name="T9" fmla="*/ 0 w 229"/>
              <a:gd name="T10" fmla="*/ 0 h 261"/>
              <a:gd name="T11" fmla="*/ 229 w 229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261">
                <a:moveTo>
                  <a:pt x="229" y="261"/>
                </a:moveTo>
                <a:lnTo>
                  <a:pt x="115" y="57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Freeform 178"/>
          <p:cNvSpPr>
            <a:spLocks/>
          </p:cNvSpPr>
          <p:nvPr/>
        </p:nvSpPr>
        <p:spPr bwMode="auto">
          <a:xfrm rot="355818">
            <a:off x="6301589" y="4721015"/>
            <a:ext cx="35232" cy="5593"/>
          </a:xfrm>
          <a:custGeom>
            <a:avLst/>
            <a:gdLst>
              <a:gd name="T0" fmla="*/ 0 w 560"/>
              <a:gd name="T1" fmla="*/ 79 h 79"/>
              <a:gd name="T2" fmla="*/ 246 w 560"/>
              <a:gd name="T3" fmla="*/ 26 h 79"/>
              <a:gd name="T4" fmla="*/ 408 w 560"/>
              <a:gd name="T5" fmla="*/ 0 h 79"/>
              <a:gd name="T6" fmla="*/ 560 w 560"/>
              <a:gd name="T7" fmla="*/ 2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560"/>
              <a:gd name="T13" fmla="*/ 0 h 79"/>
              <a:gd name="T14" fmla="*/ 560 w 560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0" h="79">
                <a:moveTo>
                  <a:pt x="0" y="79"/>
                </a:moveTo>
                <a:lnTo>
                  <a:pt x="246" y="26"/>
                </a:lnTo>
                <a:lnTo>
                  <a:pt x="408" y="0"/>
                </a:lnTo>
                <a:lnTo>
                  <a:pt x="560" y="26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Oval 179"/>
          <p:cNvSpPr>
            <a:spLocks noChangeArrowheads="1"/>
          </p:cNvSpPr>
          <p:nvPr/>
        </p:nvSpPr>
        <p:spPr bwMode="auto">
          <a:xfrm rot="21219751">
            <a:off x="6317247" y="4718778"/>
            <a:ext cx="15659" cy="6712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Freeform 180"/>
          <p:cNvSpPr>
            <a:spLocks/>
          </p:cNvSpPr>
          <p:nvPr/>
        </p:nvSpPr>
        <p:spPr bwMode="auto">
          <a:xfrm rot="355818">
            <a:off x="6293759" y="4723252"/>
            <a:ext cx="30013" cy="23491"/>
          </a:xfrm>
          <a:custGeom>
            <a:avLst/>
            <a:gdLst>
              <a:gd name="T0" fmla="*/ 98 w 482"/>
              <a:gd name="T1" fmla="*/ 36 h 367"/>
              <a:gd name="T2" fmla="*/ 320 w 482"/>
              <a:gd name="T3" fmla="*/ 0 h 367"/>
              <a:gd name="T4" fmla="*/ 367 w 482"/>
              <a:gd name="T5" fmla="*/ 26 h 367"/>
              <a:gd name="T6" fmla="*/ 445 w 482"/>
              <a:gd name="T7" fmla="*/ 26 h 367"/>
              <a:gd name="T8" fmla="*/ 482 w 482"/>
              <a:gd name="T9" fmla="*/ 42 h 367"/>
              <a:gd name="T10" fmla="*/ 278 w 482"/>
              <a:gd name="T11" fmla="*/ 367 h 367"/>
              <a:gd name="T12" fmla="*/ 5 w 482"/>
              <a:gd name="T13" fmla="*/ 262 h 367"/>
              <a:gd name="T14" fmla="*/ 0 w 482"/>
              <a:gd name="T15" fmla="*/ 157 h 367"/>
              <a:gd name="T16" fmla="*/ 42 w 482"/>
              <a:gd name="T17" fmla="*/ 74 h 367"/>
              <a:gd name="T18" fmla="*/ 98 w 482"/>
              <a:gd name="T19" fmla="*/ 36 h 3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2"/>
              <a:gd name="T31" fmla="*/ 0 h 367"/>
              <a:gd name="T32" fmla="*/ 482 w 482"/>
              <a:gd name="T33" fmla="*/ 367 h 3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2" h="367">
                <a:moveTo>
                  <a:pt x="98" y="36"/>
                </a:moveTo>
                <a:lnTo>
                  <a:pt x="320" y="0"/>
                </a:lnTo>
                <a:lnTo>
                  <a:pt x="367" y="26"/>
                </a:lnTo>
                <a:lnTo>
                  <a:pt x="445" y="26"/>
                </a:lnTo>
                <a:lnTo>
                  <a:pt x="482" y="42"/>
                </a:lnTo>
                <a:lnTo>
                  <a:pt x="278" y="367"/>
                </a:lnTo>
                <a:lnTo>
                  <a:pt x="5" y="262"/>
                </a:lnTo>
                <a:lnTo>
                  <a:pt x="0" y="157"/>
                </a:lnTo>
                <a:lnTo>
                  <a:pt x="42" y="74"/>
                </a:lnTo>
                <a:lnTo>
                  <a:pt x="98" y="36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4" name="Freeform 182"/>
          <p:cNvSpPr>
            <a:spLocks/>
          </p:cNvSpPr>
          <p:nvPr/>
        </p:nvSpPr>
        <p:spPr bwMode="auto">
          <a:xfrm flipH="1">
            <a:off x="5900993" y="4665846"/>
            <a:ext cx="184731" cy="301621"/>
          </a:xfrm>
          <a:custGeom>
            <a:avLst/>
            <a:gdLst>
              <a:gd name="T0" fmla="*/ 933 w 933"/>
              <a:gd name="T1" fmla="*/ 135 h 352"/>
              <a:gd name="T2" fmla="*/ 932 w 933"/>
              <a:gd name="T3" fmla="*/ 171 h 352"/>
              <a:gd name="T4" fmla="*/ 762 w 933"/>
              <a:gd name="T5" fmla="*/ 352 h 352"/>
              <a:gd name="T6" fmla="*/ 4 w 933"/>
              <a:gd name="T7" fmla="*/ 195 h 352"/>
              <a:gd name="T8" fmla="*/ 0 w 933"/>
              <a:gd name="T9" fmla="*/ 148 h 352"/>
              <a:gd name="T10" fmla="*/ 244 w 933"/>
              <a:gd name="T11" fmla="*/ 0 h 352"/>
              <a:gd name="T12" fmla="*/ 933 w 933"/>
              <a:gd name="T13" fmla="*/ 135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3"/>
              <a:gd name="T22" fmla="*/ 0 h 352"/>
              <a:gd name="T23" fmla="*/ 933 w 933"/>
              <a:gd name="T24" fmla="*/ 352 h 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3" h="352">
                <a:moveTo>
                  <a:pt x="933" y="135"/>
                </a:moveTo>
                <a:lnTo>
                  <a:pt x="932" y="171"/>
                </a:lnTo>
                <a:lnTo>
                  <a:pt x="762" y="352"/>
                </a:lnTo>
                <a:lnTo>
                  <a:pt x="4" y="195"/>
                </a:lnTo>
                <a:lnTo>
                  <a:pt x="0" y="148"/>
                </a:lnTo>
                <a:lnTo>
                  <a:pt x="244" y="0"/>
                </a:lnTo>
                <a:lnTo>
                  <a:pt x="933" y="135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3F3F3"/>
              </a:gs>
            </a:gsLst>
            <a:lin ang="0" scaled="1"/>
          </a:gradFill>
          <a:ln w="6350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" name="Freeform 183"/>
          <p:cNvSpPr>
            <a:spLocks/>
          </p:cNvSpPr>
          <p:nvPr/>
        </p:nvSpPr>
        <p:spPr bwMode="auto">
          <a:xfrm flipH="1">
            <a:off x="5915346" y="4655779"/>
            <a:ext cx="184731" cy="301621"/>
          </a:xfrm>
          <a:custGeom>
            <a:avLst/>
            <a:gdLst>
              <a:gd name="T0" fmla="*/ 895 w 895"/>
              <a:gd name="T1" fmla="*/ 133 h 294"/>
              <a:gd name="T2" fmla="*/ 232 w 895"/>
              <a:gd name="T3" fmla="*/ 0 h 294"/>
              <a:gd name="T4" fmla="*/ 0 w 895"/>
              <a:gd name="T5" fmla="*/ 143 h 294"/>
              <a:gd name="T6" fmla="*/ 739 w 895"/>
              <a:gd name="T7" fmla="*/ 294 h 294"/>
              <a:gd name="T8" fmla="*/ 895 w 895"/>
              <a:gd name="T9" fmla="*/ 133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5"/>
              <a:gd name="T16" fmla="*/ 0 h 294"/>
              <a:gd name="T17" fmla="*/ 895 w 895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5" h="294">
                <a:moveTo>
                  <a:pt x="895" y="133"/>
                </a:moveTo>
                <a:lnTo>
                  <a:pt x="232" y="0"/>
                </a:lnTo>
                <a:lnTo>
                  <a:pt x="0" y="143"/>
                </a:lnTo>
                <a:lnTo>
                  <a:pt x="739" y="294"/>
                </a:lnTo>
                <a:lnTo>
                  <a:pt x="895" y="13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" name="Freeform 184"/>
          <p:cNvSpPr>
            <a:spLocks/>
          </p:cNvSpPr>
          <p:nvPr/>
        </p:nvSpPr>
        <p:spPr bwMode="auto">
          <a:xfrm flipH="1">
            <a:off x="5932309" y="4744505"/>
            <a:ext cx="283158" cy="59288"/>
          </a:xfrm>
          <a:custGeom>
            <a:avLst/>
            <a:gdLst>
              <a:gd name="T0" fmla="*/ 0 w 531"/>
              <a:gd name="T1" fmla="*/ 15 h 118"/>
              <a:gd name="T2" fmla="*/ 508 w 531"/>
              <a:gd name="T3" fmla="*/ 118 h 118"/>
              <a:gd name="T4" fmla="*/ 531 w 531"/>
              <a:gd name="T5" fmla="*/ 103 h 118"/>
              <a:gd name="T6" fmla="*/ 23 w 531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531"/>
              <a:gd name="T13" fmla="*/ 0 h 118"/>
              <a:gd name="T14" fmla="*/ 531 w 531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1" h="118">
                <a:moveTo>
                  <a:pt x="0" y="15"/>
                </a:moveTo>
                <a:lnTo>
                  <a:pt x="508" y="118"/>
                </a:lnTo>
                <a:lnTo>
                  <a:pt x="531" y="103"/>
                </a:lnTo>
                <a:lnTo>
                  <a:pt x="23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" name="Freeform 185"/>
          <p:cNvSpPr>
            <a:spLocks/>
          </p:cNvSpPr>
          <p:nvPr/>
        </p:nvSpPr>
        <p:spPr bwMode="auto">
          <a:xfrm flipH="1">
            <a:off x="6004077" y="4760167"/>
            <a:ext cx="292292" cy="79424"/>
          </a:xfrm>
          <a:custGeom>
            <a:avLst/>
            <a:gdLst>
              <a:gd name="T0" fmla="*/ 0 w 548"/>
              <a:gd name="T1" fmla="*/ 74 h 159"/>
              <a:gd name="T2" fmla="*/ 31 w 548"/>
              <a:gd name="T3" fmla="*/ 78 h 159"/>
              <a:gd name="T4" fmla="*/ 57 w 548"/>
              <a:gd name="T5" fmla="*/ 66 h 159"/>
              <a:gd name="T6" fmla="*/ 76 w 548"/>
              <a:gd name="T7" fmla="*/ 71 h 159"/>
              <a:gd name="T8" fmla="*/ 58 w 548"/>
              <a:gd name="T9" fmla="*/ 81 h 159"/>
              <a:gd name="T10" fmla="*/ 451 w 548"/>
              <a:gd name="T11" fmla="*/ 159 h 159"/>
              <a:gd name="T12" fmla="*/ 548 w 548"/>
              <a:gd name="T13" fmla="*/ 84 h 159"/>
              <a:gd name="T14" fmla="*/ 130 w 548"/>
              <a:gd name="T15" fmla="*/ 0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8"/>
              <a:gd name="T25" fmla="*/ 0 h 159"/>
              <a:gd name="T26" fmla="*/ 548 w 548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8" h="159">
                <a:moveTo>
                  <a:pt x="0" y="74"/>
                </a:moveTo>
                <a:lnTo>
                  <a:pt x="31" y="78"/>
                </a:lnTo>
                <a:lnTo>
                  <a:pt x="57" y="66"/>
                </a:lnTo>
                <a:lnTo>
                  <a:pt x="76" y="71"/>
                </a:lnTo>
                <a:lnTo>
                  <a:pt x="58" y="81"/>
                </a:lnTo>
                <a:lnTo>
                  <a:pt x="451" y="159"/>
                </a:lnTo>
                <a:lnTo>
                  <a:pt x="548" y="84"/>
                </a:lnTo>
                <a:lnTo>
                  <a:pt x="130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Freeform 186"/>
          <p:cNvSpPr>
            <a:spLocks/>
          </p:cNvSpPr>
          <p:nvPr/>
        </p:nvSpPr>
        <p:spPr bwMode="auto">
          <a:xfrm flipH="1">
            <a:off x="5949272" y="4804912"/>
            <a:ext cx="74378" cy="34678"/>
          </a:xfrm>
          <a:custGeom>
            <a:avLst/>
            <a:gdLst>
              <a:gd name="T0" fmla="*/ 73 w 140"/>
              <a:gd name="T1" fmla="*/ 0 h 70"/>
              <a:gd name="T2" fmla="*/ 140 w 140"/>
              <a:gd name="T3" fmla="*/ 11 h 70"/>
              <a:gd name="T4" fmla="*/ 75 w 140"/>
              <a:gd name="T5" fmla="*/ 70 h 70"/>
              <a:gd name="T6" fmla="*/ 0 w 140"/>
              <a:gd name="T7" fmla="*/ 56 h 70"/>
              <a:gd name="T8" fmla="*/ 0 60000 65536"/>
              <a:gd name="T9" fmla="*/ 0 60000 65536"/>
              <a:gd name="T10" fmla="*/ 0 60000 65536"/>
              <a:gd name="T11" fmla="*/ 0 60000 65536"/>
              <a:gd name="T12" fmla="*/ 0 w 140"/>
              <a:gd name="T13" fmla="*/ 0 h 70"/>
              <a:gd name="T14" fmla="*/ 140 w 140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" h="70">
                <a:moveTo>
                  <a:pt x="73" y="0"/>
                </a:moveTo>
                <a:lnTo>
                  <a:pt x="140" y="11"/>
                </a:lnTo>
                <a:lnTo>
                  <a:pt x="75" y="70"/>
                </a:lnTo>
                <a:lnTo>
                  <a:pt x="0" y="56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9" name="Freeform 187"/>
          <p:cNvSpPr>
            <a:spLocks/>
          </p:cNvSpPr>
          <p:nvPr/>
        </p:nvSpPr>
        <p:spPr bwMode="auto">
          <a:xfrm flipH="1">
            <a:off x="5895772" y="4812744"/>
            <a:ext cx="88732" cy="50339"/>
          </a:xfrm>
          <a:custGeom>
            <a:avLst/>
            <a:gdLst>
              <a:gd name="T0" fmla="*/ 87 w 167"/>
              <a:gd name="T1" fmla="*/ 0 h 101"/>
              <a:gd name="T2" fmla="*/ 167 w 167"/>
              <a:gd name="T3" fmla="*/ 15 h 101"/>
              <a:gd name="T4" fmla="*/ 81 w 167"/>
              <a:gd name="T5" fmla="*/ 101 h 101"/>
              <a:gd name="T6" fmla="*/ 0 w 167"/>
              <a:gd name="T7" fmla="*/ 83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167"/>
              <a:gd name="T13" fmla="*/ 0 h 101"/>
              <a:gd name="T14" fmla="*/ 167 w 167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" h="101">
                <a:moveTo>
                  <a:pt x="87" y="0"/>
                </a:moveTo>
                <a:lnTo>
                  <a:pt x="167" y="15"/>
                </a:lnTo>
                <a:lnTo>
                  <a:pt x="81" y="101"/>
                </a:lnTo>
                <a:lnTo>
                  <a:pt x="0" y="83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Freeform 189"/>
          <p:cNvSpPr>
            <a:spLocks noChangeAspect="1"/>
          </p:cNvSpPr>
          <p:nvPr/>
        </p:nvSpPr>
        <p:spPr bwMode="auto">
          <a:xfrm>
            <a:off x="5714394" y="4529727"/>
            <a:ext cx="118744" cy="249457"/>
          </a:xfrm>
          <a:custGeom>
            <a:avLst/>
            <a:gdLst/>
            <a:ahLst/>
            <a:cxnLst>
              <a:cxn ang="0">
                <a:pos x="169" y="246"/>
              </a:cxn>
              <a:cxn ang="0">
                <a:pos x="1" y="0"/>
              </a:cxn>
              <a:cxn ang="0">
                <a:pos x="0" y="123"/>
              </a:cxn>
              <a:cxn ang="0">
                <a:pos x="165" y="377"/>
              </a:cxn>
            </a:cxnLst>
            <a:rect l="0" t="0" r="r" b="b"/>
            <a:pathLst>
              <a:path w="169" h="377">
                <a:moveTo>
                  <a:pt x="169" y="246"/>
                </a:moveTo>
                <a:lnTo>
                  <a:pt x="1" y="0"/>
                </a:lnTo>
                <a:lnTo>
                  <a:pt x="0" y="123"/>
                </a:lnTo>
                <a:lnTo>
                  <a:pt x="165" y="377"/>
                </a:ln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60784"/>
                  <a:invGamma/>
                </a:srgbClr>
              </a:gs>
            </a:gsLst>
            <a:lin ang="0" scaled="1"/>
          </a:gra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1" name="Freeform 190"/>
          <p:cNvSpPr>
            <a:spLocks noChangeAspect="1"/>
          </p:cNvSpPr>
          <p:nvPr/>
        </p:nvSpPr>
        <p:spPr bwMode="auto">
          <a:xfrm>
            <a:off x="5717004" y="4488338"/>
            <a:ext cx="508902" cy="203593"/>
          </a:xfrm>
          <a:custGeom>
            <a:avLst/>
            <a:gdLst/>
            <a:ahLst/>
            <a:cxnLst>
              <a:cxn ang="0">
                <a:pos x="166" y="310"/>
              </a:cxn>
              <a:cxn ang="0">
                <a:pos x="718" y="211"/>
              </a:cxn>
              <a:cxn ang="0">
                <a:pos x="444" y="0"/>
              </a:cxn>
              <a:cxn ang="0">
                <a:pos x="0" y="64"/>
              </a:cxn>
              <a:cxn ang="0">
                <a:pos x="166" y="310"/>
              </a:cxn>
            </a:cxnLst>
            <a:rect l="0" t="0" r="r" b="b"/>
            <a:pathLst>
              <a:path w="718" h="310">
                <a:moveTo>
                  <a:pt x="166" y="310"/>
                </a:moveTo>
                <a:lnTo>
                  <a:pt x="718" y="211"/>
                </a:lnTo>
                <a:lnTo>
                  <a:pt x="444" y="0"/>
                </a:lnTo>
                <a:lnTo>
                  <a:pt x="0" y="64"/>
                </a:lnTo>
                <a:lnTo>
                  <a:pt x="166" y="310"/>
                </a:lnTo>
                <a:close/>
              </a:path>
            </a:pathLst>
          </a:custGeom>
          <a:solidFill>
            <a:srgbClr val="FFFFFF"/>
          </a:soli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" name="Freeform 191"/>
          <p:cNvSpPr>
            <a:spLocks/>
          </p:cNvSpPr>
          <p:nvPr/>
        </p:nvSpPr>
        <p:spPr bwMode="auto">
          <a:xfrm>
            <a:off x="5827919" y="4625930"/>
            <a:ext cx="392768" cy="151017"/>
          </a:xfrm>
          <a:custGeom>
            <a:avLst/>
            <a:gdLst/>
            <a:ahLst/>
            <a:cxnLst>
              <a:cxn ang="0">
                <a:pos x="6" y="99"/>
              </a:cxn>
              <a:cxn ang="0">
                <a:pos x="557" y="0"/>
              </a:cxn>
              <a:cxn ang="0">
                <a:pos x="549" y="121"/>
              </a:cxn>
              <a:cxn ang="0">
                <a:pos x="0" y="228"/>
              </a:cxn>
              <a:cxn ang="0">
                <a:pos x="6" y="99"/>
              </a:cxn>
            </a:cxnLst>
            <a:rect l="0" t="0" r="r" b="b"/>
            <a:pathLst>
              <a:path w="557" h="228">
                <a:moveTo>
                  <a:pt x="6" y="99"/>
                </a:moveTo>
                <a:lnTo>
                  <a:pt x="557" y="0"/>
                </a:lnTo>
                <a:lnTo>
                  <a:pt x="549" y="121"/>
                </a:lnTo>
                <a:lnTo>
                  <a:pt x="0" y="228"/>
                </a:lnTo>
                <a:lnTo>
                  <a:pt x="6" y="99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0" scaled="1"/>
          </a:gradFill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3" name="Freeform 192"/>
          <p:cNvSpPr>
            <a:spLocks/>
          </p:cNvSpPr>
          <p:nvPr/>
        </p:nvSpPr>
        <p:spPr bwMode="auto">
          <a:xfrm>
            <a:off x="5843578" y="4716540"/>
            <a:ext cx="118743" cy="42508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0" y="63"/>
              </a:cxn>
              <a:cxn ang="0">
                <a:pos x="164" y="33"/>
              </a:cxn>
              <a:cxn ang="0">
                <a:pos x="167" y="0"/>
              </a:cxn>
              <a:cxn ang="0">
                <a:pos x="0" y="32"/>
              </a:cxn>
            </a:cxnLst>
            <a:rect l="0" t="0" r="r" b="b"/>
            <a:pathLst>
              <a:path w="167" h="63">
                <a:moveTo>
                  <a:pt x="0" y="32"/>
                </a:moveTo>
                <a:lnTo>
                  <a:pt x="0" y="63"/>
                </a:lnTo>
                <a:lnTo>
                  <a:pt x="164" y="33"/>
                </a:lnTo>
                <a:lnTo>
                  <a:pt x="167" y="0"/>
                </a:lnTo>
                <a:lnTo>
                  <a:pt x="0" y="32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/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Oval 193"/>
          <p:cNvSpPr>
            <a:spLocks noChangeArrowheads="1"/>
          </p:cNvSpPr>
          <p:nvPr/>
        </p:nvSpPr>
        <p:spPr bwMode="auto">
          <a:xfrm>
            <a:off x="5941444" y="4722133"/>
            <a:ext cx="13049" cy="14543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" name="Line 194"/>
          <p:cNvSpPr>
            <a:spLocks noChangeShapeType="1"/>
          </p:cNvSpPr>
          <p:nvPr/>
        </p:nvSpPr>
        <p:spPr bwMode="auto">
          <a:xfrm flipH="1">
            <a:off x="6124125" y="4658371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" name="Line 195"/>
          <p:cNvSpPr>
            <a:spLocks noChangeShapeType="1"/>
          </p:cNvSpPr>
          <p:nvPr/>
        </p:nvSpPr>
        <p:spPr bwMode="auto">
          <a:xfrm flipH="1">
            <a:off x="6114992" y="4659489"/>
            <a:ext cx="1304" cy="5705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Line 196"/>
          <p:cNvSpPr>
            <a:spLocks noChangeShapeType="1"/>
          </p:cNvSpPr>
          <p:nvPr/>
        </p:nvSpPr>
        <p:spPr bwMode="auto">
          <a:xfrm flipH="1">
            <a:off x="6134565" y="4657252"/>
            <a:ext cx="3915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Line 197"/>
          <p:cNvSpPr>
            <a:spLocks noChangeShapeType="1"/>
          </p:cNvSpPr>
          <p:nvPr/>
        </p:nvSpPr>
        <p:spPr bwMode="auto">
          <a:xfrm flipH="1">
            <a:off x="6143699" y="4656134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Line 198"/>
          <p:cNvSpPr>
            <a:spLocks noChangeShapeType="1"/>
          </p:cNvSpPr>
          <p:nvPr/>
        </p:nvSpPr>
        <p:spPr bwMode="auto">
          <a:xfrm flipH="1">
            <a:off x="6151529" y="4655014"/>
            <a:ext cx="522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Line 199"/>
          <p:cNvSpPr>
            <a:spLocks noChangeShapeType="1"/>
          </p:cNvSpPr>
          <p:nvPr/>
        </p:nvSpPr>
        <p:spPr bwMode="auto">
          <a:xfrm flipH="1">
            <a:off x="6160662" y="4652777"/>
            <a:ext cx="5220" cy="5481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Line 200"/>
          <p:cNvSpPr>
            <a:spLocks noChangeShapeType="1"/>
          </p:cNvSpPr>
          <p:nvPr/>
        </p:nvSpPr>
        <p:spPr bwMode="auto">
          <a:xfrm flipH="1">
            <a:off x="6169796" y="4652778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Line 201"/>
          <p:cNvSpPr>
            <a:spLocks noChangeShapeType="1"/>
          </p:cNvSpPr>
          <p:nvPr/>
        </p:nvSpPr>
        <p:spPr bwMode="auto">
          <a:xfrm flipH="1">
            <a:off x="6177627" y="4648303"/>
            <a:ext cx="1304" cy="5593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Line 202"/>
          <p:cNvSpPr>
            <a:spLocks noChangeShapeType="1"/>
          </p:cNvSpPr>
          <p:nvPr/>
        </p:nvSpPr>
        <p:spPr bwMode="auto">
          <a:xfrm flipH="1">
            <a:off x="6185455" y="4648303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Line 203"/>
          <p:cNvSpPr>
            <a:spLocks noChangeShapeType="1"/>
          </p:cNvSpPr>
          <p:nvPr/>
        </p:nvSpPr>
        <p:spPr bwMode="auto">
          <a:xfrm flipH="1">
            <a:off x="6194590" y="4647185"/>
            <a:ext cx="1305" cy="548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Line 204"/>
          <p:cNvSpPr>
            <a:spLocks noChangeShapeType="1"/>
          </p:cNvSpPr>
          <p:nvPr/>
        </p:nvSpPr>
        <p:spPr bwMode="auto">
          <a:xfrm flipH="1">
            <a:off x="6203723" y="4646066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Freeform 205"/>
          <p:cNvSpPr>
            <a:spLocks/>
          </p:cNvSpPr>
          <p:nvPr/>
        </p:nvSpPr>
        <p:spPr bwMode="auto">
          <a:xfrm>
            <a:off x="5997554" y="4680744"/>
            <a:ext cx="65244" cy="43627"/>
          </a:xfrm>
          <a:custGeom>
            <a:avLst/>
            <a:gdLst/>
            <a:ahLst/>
            <a:cxnLst>
              <a:cxn ang="0">
                <a:pos x="2" y="33"/>
              </a:cxn>
              <a:cxn ang="0">
                <a:pos x="0" y="138"/>
              </a:cxn>
              <a:cxn ang="0">
                <a:pos x="186" y="104"/>
              </a:cxn>
              <a:cxn ang="0">
                <a:pos x="186" y="0"/>
              </a:cxn>
              <a:cxn ang="0">
                <a:pos x="2" y="33"/>
              </a:cxn>
            </a:cxnLst>
            <a:rect l="0" t="0" r="r" b="b"/>
            <a:pathLst>
              <a:path w="186" h="138">
                <a:moveTo>
                  <a:pt x="2" y="33"/>
                </a:moveTo>
                <a:lnTo>
                  <a:pt x="0" y="138"/>
                </a:lnTo>
                <a:lnTo>
                  <a:pt x="186" y="104"/>
                </a:lnTo>
                <a:lnTo>
                  <a:pt x="186" y="0"/>
                </a:lnTo>
                <a:lnTo>
                  <a:pt x="2" y="33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75686"/>
                  <a:invGamma/>
                </a:srgbClr>
              </a:gs>
            </a:gsLst>
            <a:lin ang="0" scaled="1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>
                <a:alpha val="50000"/>
              </a:srgbClr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Line 206"/>
          <p:cNvSpPr>
            <a:spLocks noChangeShapeType="1"/>
          </p:cNvSpPr>
          <p:nvPr/>
        </p:nvSpPr>
        <p:spPr bwMode="auto">
          <a:xfrm flipH="1">
            <a:off x="6006686" y="4705354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Line 207"/>
          <p:cNvSpPr>
            <a:spLocks noChangeShapeType="1"/>
          </p:cNvSpPr>
          <p:nvPr/>
        </p:nvSpPr>
        <p:spPr bwMode="auto">
          <a:xfrm flipH="1">
            <a:off x="6057577" y="4695286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Line 208"/>
          <p:cNvSpPr>
            <a:spLocks noChangeShapeType="1"/>
          </p:cNvSpPr>
          <p:nvPr/>
        </p:nvSpPr>
        <p:spPr bwMode="auto">
          <a:xfrm flipH="1">
            <a:off x="6051052" y="4701997"/>
            <a:ext cx="0" cy="10068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Line 209"/>
          <p:cNvSpPr>
            <a:spLocks noChangeShapeType="1"/>
          </p:cNvSpPr>
          <p:nvPr/>
        </p:nvSpPr>
        <p:spPr bwMode="auto">
          <a:xfrm flipH="1">
            <a:off x="6014516" y="4710947"/>
            <a:ext cx="0" cy="8949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1" name="Line 210"/>
          <p:cNvSpPr>
            <a:spLocks noChangeShapeType="1"/>
          </p:cNvSpPr>
          <p:nvPr/>
        </p:nvSpPr>
        <p:spPr bwMode="auto">
          <a:xfrm flipV="1">
            <a:off x="6022345" y="4712066"/>
            <a:ext cx="20878" cy="4475"/>
          </a:xfrm>
          <a:prstGeom prst="line">
            <a:avLst/>
          </a:prstGeom>
          <a:noFill/>
          <a:ln w="9525">
            <a:solidFill>
              <a:srgbClr val="FFFF99">
                <a:alpha val="4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Freeform 211"/>
          <p:cNvSpPr>
            <a:spLocks/>
          </p:cNvSpPr>
          <p:nvPr/>
        </p:nvSpPr>
        <p:spPr bwMode="auto">
          <a:xfrm>
            <a:off x="5863150" y="4690811"/>
            <a:ext cx="82208" cy="25729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" y="38"/>
              </a:cxn>
              <a:cxn ang="0">
                <a:pos x="116" y="19"/>
              </a:cxn>
              <a:cxn ang="0">
                <a:pos x="116" y="0"/>
              </a:cxn>
              <a:cxn ang="0">
                <a:pos x="0" y="20"/>
              </a:cxn>
            </a:cxnLst>
            <a:rect l="0" t="0" r="r" b="b"/>
            <a:pathLst>
              <a:path w="116" h="38">
                <a:moveTo>
                  <a:pt x="0" y="20"/>
                </a:moveTo>
                <a:lnTo>
                  <a:pt x="1" y="38"/>
                </a:lnTo>
                <a:lnTo>
                  <a:pt x="116" y="19"/>
                </a:lnTo>
                <a:lnTo>
                  <a:pt x="116" y="0"/>
                </a:lnTo>
                <a:lnTo>
                  <a:pt x="0" y="2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Line 212"/>
          <p:cNvSpPr>
            <a:spLocks noChangeShapeType="1"/>
          </p:cNvSpPr>
          <p:nvPr/>
        </p:nvSpPr>
        <p:spPr bwMode="auto">
          <a:xfrm flipV="1">
            <a:off x="5856627" y="4695286"/>
            <a:ext cx="92646" cy="15661"/>
          </a:xfrm>
          <a:prstGeom prst="line">
            <a:avLst/>
          </a:prstGeom>
          <a:noFill/>
          <a:ln w="3175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4" name="Group 150"/>
          <p:cNvGrpSpPr>
            <a:grpSpLocks/>
          </p:cNvGrpSpPr>
          <p:nvPr/>
        </p:nvGrpSpPr>
        <p:grpSpPr bwMode="auto">
          <a:xfrm>
            <a:off x="5767895" y="4262372"/>
            <a:ext cx="270109" cy="260643"/>
            <a:chOff x="685" y="3115"/>
            <a:chExt cx="207" cy="233"/>
          </a:xfrm>
        </p:grpSpPr>
        <p:sp>
          <p:nvSpPr>
            <p:cNvPr id="265" name="Freeform 215"/>
            <p:cNvSpPr>
              <a:spLocks/>
            </p:cNvSpPr>
            <p:nvPr/>
          </p:nvSpPr>
          <p:spPr bwMode="auto">
            <a:xfrm flipH="1">
              <a:off x="686" y="3115"/>
              <a:ext cx="206" cy="30"/>
            </a:xfrm>
            <a:custGeom>
              <a:avLst/>
              <a:gdLst>
                <a:gd name="T0" fmla="*/ 1205 w 1205"/>
                <a:gd name="T1" fmla="*/ 151 h 178"/>
                <a:gd name="T2" fmla="*/ 964 w 1205"/>
                <a:gd name="T3" fmla="*/ 178 h 178"/>
                <a:gd name="T4" fmla="*/ 0 w 1205"/>
                <a:gd name="T5" fmla="*/ 0 h 178"/>
                <a:gd name="T6" fmla="*/ 1205 w 1205"/>
                <a:gd name="T7" fmla="*/ 151 h 1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178"/>
                <a:gd name="T14" fmla="*/ 1205 w 1205"/>
                <a:gd name="T15" fmla="*/ 178 h 1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178">
                  <a:moveTo>
                    <a:pt x="1205" y="151"/>
                  </a:moveTo>
                  <a:lnTo>
                    <a:pt x="964" y="178"/>
                  </a:lnTo>
                  <a:lnTo>
                    <a:pt x="0" y="0"/>
                  </a:lnTo>
                  <a:lnTo>
                    <a:pt x="1205" y="151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216"/>
            <p:cNvSpPr>
              <a:spLocks/>
            </p:cNvSpPr>
            <p:nvPr/>
          </p:nvSpPr>
          <p:spPr bwMode="auto">
            <a:xfrm flipH="1">
              <a:off x="685" y="3141"/>
              <a:ext cx="69" cy="207"/>
            </a:xfrm>
            <a:custGeom>
              <a:avLst/>
              <a:gdLst>
                <a:gd name="T0" fmla="*/ 405 w 405"/>
                <a:gd name="T1" fmla="*/ 0 h 1241"/>
                <a:gd name="T2" fmla="*/ 389 w 405"/>
                <a:gd name="T3" fmla="*/ 1000 h 1241"/>
                <a:gd name="T4" fmla="*/ 133 w 405"/>
                <a:gd name="T5" fmla="*/ 1241 h 1241"/>
                <a:gd name="T6" fmla="*/ 0 w 405"/>
                <a:gd name="T7" fmla="*/ 13 h 1241"/>
                <a:gd name="T8" fmla="*/ 189 w 405"/>
                <a:gd name="T9" fmla="*/ 24 h 1241"/>
                <a:gd name="T10" fmla="*/ 405 w 405"/>
                <a:gd name="T11" fmla="*/ 0 h 1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5"/>
                <a:gd name="T19" fmla="*/ 0 h 1241"/>
                <a:gd name="T20" fmla="*/ 405 w 405"/>
                <a:gd name="T21" fmla="*/ 1241 h 1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5" h="1241">
                  <a:moveTo>
                    <a:pt x="405" y="0"/>
                  </a:moveTo>
                  <a:lnTo>
                    <a:pt x="389" y="1000"/>
                  </a:lnTo>
                  <a:lnTo>
                    <a:pt x="133" y="1241"/>
                  </a:lnTo>
                  <a:lnTo>
                    <a:pt x="0" y="13"/>
                  </a:lnTo>
                  <a:lnTo>
                    <a:pt x="189" y="24"/>
                  </a:lnTo>
                  <a:lnTo>
                    <a:pt x="405" y="0"/>
                  </a:lnTo>
                  <a:close/>
                </a:path>
              </a:pathLst>
            </a:custGeom>
            <a:gradFill rotWithShape="1">
              <a:gsLst>
                <a:gs pos="0">
                  <a:srgbClr val="CCCCCC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7" name="Oval 217"/>
          <p:cNvSpPr>
            <a:spLocks noChangeArrowheads="1"/>
          </p:cNvSpPr>
          <p:nvPr/>
        </p:nvSpPr>
        <p:spPr bwMode="auto">
          <a:xfrm>
            <a:off x="5837052" y="4543150"/>
            <a:ext cx="245317" cy="6600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Oval 218"/>
          <p:cNvSpPr>
            <a:spLocks noChangeArrowheads="1"/>
          </p:cNvSpPr>
          <p:nvPr/>
        </p:nvSpPr>
        <p:spPr bwMode="auto">
          <a:xfrm>
            <a:off x="5837052" y="4538676"/>
            <a:ext cx="245317" cy="64881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" name="Freeform 219"/>
          <p:cNvSpPr>
            <a:spLocks/>
          </p:cNvSpPr>
          <p:nvPr/>
        </p:nvSpPr>
        <p:spPr bwMode="auto">
          <a:xfrm flipH="1">
            <a:off x="5821394" y="4223219"/>
            <a:ext cx="358842" cy="360203"/>
          </a:xfrm>
          <a:custGeom>
            <a:avLst/>
            <a:gdLst>
              <a:gd name="T0" fmla="*/ 1602 w 1602"/>
              <a:gd name="T1" fmla="*/ 204 h 1734"/>
              <a:gd name="T2" fmla="*/ 5 w 1602"/>
              <a:gd name="T3" fmla="*/ 0 h 1734"/>
              <a:gd name="T4" fmla="*/ 0 w 1602"/>
              <a:gd name="T5" fmla="*/ 1488 h 1734"/>
              <a:gd name="T6" fmla="*/ 1597 w 1602"/>
              <a:gd name="T7" fmla="*/ 1734 h 1734"/>
              <a:gd name="T8" fmla="*/ 1602 w 1602"/>
              <a:gd name="T9" fmla="*/ 204 h 1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2"/>
              <a:gd name="T16" fmla="*/ 0 h 1734"/>
              <a:gd name="T17" fmla="*/ 1602 w 1602"/>
              <a:gd name="T18" fmla="*/ 1734 h 17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2" h="1734">
                <a:moveTo>
                  <a:pt x="1602" y="204"/>
                </a:moveTo>
                <a:lnTo>
                  <a:pt x="5" y="0"/>
                </a:lnTo>
                <a:lnTo>
                  <a:pt x="0" y="1488"/>
                </a:lnTo>
                <a:lnTo>
                  <a:pt x="1597" y="1734"/>
                </a:lnTo>
                <a:lnTo>
                  <a:pt x="1602" y="204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Freeform 220"/>
          <p:cNvSpPr>
            <a:spLocks/>
          </p:cNvSpPr>
          <p:nvPr/>
        </p:nvSpPr>
        <p:spPr bwMode="auto">
          <a:xfrm flipH="1">
            <a:off x="5869675" y="4515185"/>
            <a:ext cx="294902" cy="68237"/>
          </a:xfrm>
          <a:custGeom>
            <a:avLst/>
            <a:gdLst>
              <a:gd name="T0" fmla="*/ 1327 w 1330"/>
              <a:gd name="T1" fmla="*/ 200 h 330"/>
              <a:gd name="T2" fmla="*/ 0 w 1330"/>
              <a:gd name="T3" fmla="*/ 0 h 330"/>
              <a:gd name="T4" fmla="*/ 0 w 1330"/>
              <a:gd name="T5" fmla="*/ 115 h 330"/>
              <a:gd name="T6" fmla="*/ 1330 w 1330"/>
              <a:gd name="T7" fmla="*/ 330 h 330"/>
              <a:gd name="T8" fmla="*/ 1327 w 1330"/>
              <a:gd name="T9" fmla="*/ 200 h 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0"/>
              <a:gd name="T16" fmla="*/ 0 h 330"/>
              <a:gd name="T17" fmla="*/ 1330 w 1330"/>
              <a:gd name="T18" fmla="*/ 330 h 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0" h="330">
                <a:moveTo>
                  <a:pt x="1327" y="200"/>
                </a:moveTo>
                <a:lnTo>
                  <a:pt x="0" y="0"/>
                </a:lnTo>
                <a:lnTo>
                  <a:pt x="0" y="115"/>
                </a:lnTo>
                <a:lnTo>
                  <a:pt x="1330" y="330"/>
                </a:lnTo>
                <a:lnTo>
                  <a:pt x="1327" y="20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" name="Freeform 221"/>
          <p:cNvSpPr>
            <a:spLocks/>
          </p:cNvSpPr>
          <p:nvPr/>
        </p:nvSpPr>
        <p:spPr bwMode="auto">
          <a:xfrm flipH="1">
            <a:off x="5810956" y="4264608"/>
            <a:ext cx="13049" cy="318812"/>
          </a:xfrm>
          <a:custGeom>
            <a:avLst/>
            <a:gdLst>
              <a:gd name="T0" fmla="*/ 4 w 56"/>
              <a:gd name="T1" fmla="*/ 16 h 1536"/>
              <a:gd name="T2" fmla="*/ 56 w 56"/>
              <a:gd name="T3" fmla="*/ 0 h 1536"/>
              <a:gd name="T4" fmla="*/ 46 w 56"/>
              <a:gd name="T5" fmla="*/ 1513 h 1536"/>
              <a:gd name="T6" fmla="*/ 0 w 56"/>
              <a:gd name="T7" fmla="*/ 1536 h 1536"/>
              <a:gd name="T8" fmla="*/ 4 w 56"/>
              <a:gd name="T9" fmla="*/ 16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536"/>
              <a:gd name="T17" fmla="*/ 56 w 56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536">
                <a:moveTo>
                  <a:pt x="4" y="16"/>
                </a:moveTo>
                <a:lnTo>
                  <a:pt x="56" y="0"/>
                </a:lnTo>
                <a:lnTo>
                  <a:pt x="46" y="1513"/>
                </a:lnTo>
                <a:lnTo>
                  <a:pt x="0" y="1536"/>
                </a:lnTo>
                <a:lnTo>
                  <a:pt x="4" y="16"/>
                </a:lnTo>
                <a:close/>
              </a:path>
            </a:pathLst>
          </a:cu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" name="Oval 222"/>
          <p:cNvSpPr>
            <a:spLocks noChangeArrowheads="1"/>
          </p:cNvSpPr>
          <p:nvPr/>
        </p:nvSpPr>
        <p:spPr bwMode="auto">
          <a:xfrm>
            <a:off x="6138480" y="4520778"/>
            <a:ext cx="10439" cy="19017"/>
          </a:xfrm>
          <a:prstGeom prst="ellipse">
            <a:avLst/>
          </a:prstGeom>
          <a:solidFill>
            <a:srgbClr val="777777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" name="Oval 223"/>
          <p:cNvSpPr>
            <a:spLocks noChangeArrowheads="1"/>
          </p:cNvSpPr>
          <p:nvPr/>
        </p:nvSpPr>
        <p:spPr bwMode="auto">
          <a:xfrm>
            <a:off x="6118906" y="4525252"/>
            <a:ext cx="9135" cy="15661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" name="Oval 224"/>
          <p:cNvSpPr>
            <a:spLocks noChangeArrowheads="1"/>
          </p:cNvSpPr>
          <p:nvPr/>
        </p:nvSpPr>
        <p:spPr bwMode="auto">
          <a:xfrm>
            <a:off x="6051053" y="4539794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" name="Oval 225"/>
          <p:cNvSpPr>
            <a:spLocks noChangeArrowheads="1"/>
          </p:cNvSpPr>
          <p:nvPr/>
        </p:nvSpPr>
        <p:spPr bwMode="auto">
          <a:xfrm>
            <a:off x="6030175" y="4543151"/>
            <a:ext cx="10439" cy="12305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" name="Oval 226"/>
          <p:cNvSpPr>
            <a:spLocks noChangeArrowheads="1"/>
          </p:cNvSpPr>
          <p:nvPr/>
        </p:nvSpPr>
        <p:spPr bwMode="auto">
          <a:xfrm>
            <a:off x="6006687" y="4546506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7" name="Freeform 227"/>
          <p:cNvSpPr>
            <a:spLocks/>
          </p:cNvSpPr>
          <p:nvPr/>
        </p:nvSpPr>
        <p:spPr bwMode="auto">
          <a:xfrm flipH="1">
            <a:off x="5855760" y="4249226"/>
            <a:ext cx="297512" cy="283017"/>
          </a:xfrm>
          <a:custGeom>
            <a:avLst/>
            <a:gdLst>
              <a:gd name="T0" fmla="*/ 1330 w 1345"/>
              <a:gd name="T1" fmla="*/ 167 h 1366"/>
              <a:gd name="T2" fmla="*/ 0 w 1345"/>
              <a:gd name="T3" fmla="*/ 0 h 1366"/>
              <a:gd name="T4" fmla="*/ 0 w 1345"/>
              <a:gd name="T5" fmla="*/ 1157 h 1366"/>
              <a:gd name="T6" fmla="*/ 1345 w 1345"/>
              <a:gd name="T7" fmla="*/ 1366 h 1366"/>
              <a:gd name="T8" fmla="*/ 1330 w 1345"/>
              <a:gd name="T9" fmla="*/ 167 h 1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366"/>
              <a:gd name="T17" fmla="*/ 1345 w 1345"/>
              <a:gd name="T18" fmla="*/ 1366 h 1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366">
                <a:moveTo>
                  <a:pt x="1330" y="167"/>
                </a:moveTo>
                <a:lnTo>
                  <a:pt x="0" y="0"/>
                </a:lnTo>
                <a:lnTo>
                  <a:pt x="0" y="1157"/>
                </a:lnTo>
                <a:lnTo>
                  <a:pt x="1345" y="1366"/>
                </a:lnTo>
                <a:lnTo>
                  <a:pt x="1330" y="167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kern="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16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9" name="직사각형 278"/>
          <p:cNvSpPr/>
          <p:nvPr/>
        </p:nvSpPr>
        <p:spPr bwMode="auto">
          <a:xfrm>
            <a:off x="1665430" y="2813589"/>
            <a:ext cx="1769527" cy="1036261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724070" y="3850107"/>
            <a:ext cx="1702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754689" y="2879089"/>
            <a:ext cx="1680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32750" y="370186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4759901" y="36005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4281072" y="274100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직사각형 283"/>
          <p:cNvSpPr/>
          <p:nvPr/>
        </p:nvSpPr>
        <p:spPr bwMode="auto">
          <a:xfrm>
            <a:off x="5117664" y="477071"/>
            <a:ext cx="2274496" cy="1042342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5616798" y="197822"/>
            <a:ext cx="12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5298245" y="504675"/>
            <a:ext cx="19479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5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</a:t>
            </a:r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3985516" y="17077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8" name="표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3216"/>
              </p:ext>
            </p:extLst>
          </p:nvPr>
        </p:nvGraphicFramePr>
        <p:xfrm>
          <a:off x="1704262" y="5958732"/>
          <a:ext cx="4797178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966"/>
                <a:gridCol w="1398494"/>
                <a:gridCol w="1048871"/>
                <a:gridCol w="927847"/>
              </a:tblGrid>
              <a:tr h="259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192.168.5.10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R.M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9" name="TextBox 288"/>
          <p:cNvSpPr txBox="1"/>
          <p:nvPr/>
        </p:nvSpPr>
        <p:spPr>
          <a:xfrm>
            <a:off x="2021811" y="6281434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4474806" y="6281434"/>
            <a:ext cx="2135521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</a:t>
            </a:r>
            <a:r>
              <a:rPr lang="ko-KR" altLang="en-US" sz="1292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418849" y="11904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176629" y="832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21934" y="6408475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8145" y="656561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4) </a:t>
            </a:r>
            <a:r>
              <a:rPr lang="ko-KR" altLang="en-US" sz="32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1580" y="170695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내부망</a:t>
            </a:r>
            <a:r>
              <a:rPr lang="ko-KR" altLang="en-US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트래픽</a:t>
            </a:r>
            <a:r>
              <a:rPr lang="ko-KR" altLang="en-US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흐름</a:t>
            </a:r>
            <a:endParaRPr lang="en-US" altLang="ko-KR" sz="24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외부망</a:t>
            </a:r>
            <a:r>
              <a:rPr lang="ko-KR" altLang="en-US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트래픽</a:t>
            </a:r>
            <a:r>
              <a:rPr lang="ko-KR" altLang="en-US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흐름 </a:t>
            </a:r>
            <a:endParaRPr lang="en-US" altLang="ko-KR" sz="22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397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51945" y="318759"/>
            <a:ext cx="7886700" cy="701675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흐름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709613" y="1020434"/>
            <a:ext cx="8434387" cy="55435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</a:t>
            </a:r>
            <a:endParaRPr lang="en-US" altLang="ko-KR" sz="1800" u="sng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 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(\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이용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마스크를 이용하여 수신지가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800" u="sng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8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존재하는지 확인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800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</a:t>
            </a:r>
            <a:endParaRPr lang="en-US" altLang="ko-KR" sz="1800" u="sng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 </a:t>
            </a:r>
            <a:endParaRPr lang="en-US" altLang="ko-KR" sz="1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수신지로 트래픽 전송 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6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4600" y="379188"/>
            <a:ext cx="7886700" cy="70167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흐름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949" y="1216208"/>
            <a:ext cx="8382782" cy="509990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수신지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조회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이용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 </a:t>
            </a:r>
            <a:r>
              <a:rPr lang="ko-KR" altLang="en-US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마스크를 이용하여 수신지가 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700" b="1" u="sng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존재하는지 확인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b="1" u="sng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GateWay</a:t>
            </a:r>
            <a:r>
              <a:rPr lang="ko-KR" altLang="en-US" sz="1700" b="1" u="sng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700" b="1" u="sng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700" b="1" u="sng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b="1" u="sng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</a:t>
            </a:r>
            <a:endParaRPr lang="en-US" altLang="ko-KR" sz="1700" b="1" u="sng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</a:t>
            </a:r>
            <a:endParaRPr lang="en-US" altLang="ko-KR" sz="17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Media Translation </a:t>
            </a:r>
            <a:r>
              <a:rPr lang="ko-KR" altLang="en-US" sz="17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방법으로 수신지로 </a:t>
            </a:r>
            <a:r>
              <a:rPr lang="ko-KR" altLang="en-US" sz="17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17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5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3966" y="388328"/>
            <a:ext cx="8190034" cy="841131"/>
          </a:xfrm>
        </p:spPr>
        <p:txBody>
          <a:bodyPr anchor="t">
            <a:normAutofit/>
          </a:bodyPr>
          <a:lstStyle/>
          <a:p>
            <a:pPr eaLnBrk="1" hangingPunct="1"/>
            <a:r>
              <a:rPr lang="ko-KR" altLang="en-US" sz="32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내부망과</a:t>
            </a:r>
            <a:r>
              <a:rPr lang="ko-KR" altLang="en-US" sz="32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32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0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165354" y="2371603"/>
            <a:ext cx="3031209" cy="2223247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03387" y="2371602"/>
            <a:ext cx="3031209" cy="2223247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22172" y="2051184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6733" y="203325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192.168.5.0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592971" y="3054485"/>
            <a:ext cx="688975" cy="745366"/>
            <a:chOff x="809159" y="4814047"/>
            <a:chExt cx="688975" cy="745367"/>
          </a:xfrm>
        </p:grpSpPr>
        <p:sp>
          <p:nvSpPr>
            <p:cNvPr id="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flipH="1">
            <a:off x="6423641" y="3020646"/>
            <a:ext cx="742323" cy="745366"/>
            <a:chOff x="809159" y="4814047"/>
            <a:chExt cx="688975" cy="745367"/>
          </a:xfrm>
        </p:grpSpPr>
        <p:sp>
          <p:nvSpPr>
            <p:cNvPr id="7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82"/>
            <p:cNvSpPr>
              <a:spLocks/>
            </p:cNvSpPr>
            <p:nvPr/>
          </p:nvSpPr>
          <p:spPr bwMode="auto">
            <a:xfrm flipH="1">
              <a:off x="976145" y="5257793"/>
              <a:ext cx="171455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83"/>
            <p:cNvSpPr>
              <a:spLocks/>
            </p:cNvSpPr>
            <p:nvPr/>
          </p:nvSpPr>
          <p:spPr bwMode="auto">
            <a:xfrm flipH="1">
              <a:off x="990498" y="5247727"/>
              <a:ext cx="171455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2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26323" y="3773328"/>
            <a:ext cx="1005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991233" y="3773329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352127" y="3735068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181" name="그림 1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56514" y="2766831"/>
            <a:ext cx="946084" cy="1032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2252428" y="4605999"/>
            <a:ext cx="10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 flipH="1">
            <a:off x="6288799" y="4601282"/>
            <a:ext cx="10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3872" y="1278525"/>
            <a:ext cx="6995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보내는 측 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 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받는 측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83872" y="5313252"/>
            <a:ext cx="6154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송수신자가 동일한 네트워크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송수신지가 서로 다른 네트워크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2930" y="31491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29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245" y="345539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물리적 주소</a:t>
            </a:r>
            <a:r>
              <a:rPr lang="en-US" altLang="ko-KR" sz="28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2800" b="1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계층주소</a:t>
            </a:r>
            <a:r>
              <a:rPr lang="en-US" altLang="ko-KR" sz="2800" b="1" dirty="0" smtClean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b="1" dirty="0" smtClean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1463" y="1296194"/>
            <a:ext cx="8785225" cy="525621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Network Interface Card (NIC )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Ethernet Card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데이터링크계층의</a:t>
            </a:r>
            <a:r>
              <a:rPr lang="ko-KR" altLang="en-US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계층에 의해 사용되는 </a:t>
            </a:r>
            <a:r>
              <a:rPr lang="en-US" altLang="ko-KR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48</a:t>
            </a:r>
            <a:r>
              <a:rPr lang="ko-KR" altLang="en-US" sz="1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비트의 하드웨어 주소</a:t>
            </a:r>
          </a:p>
          <a:p>
            <a:pPr eaLnBrk="1" hangingPunct="1">
              <a:lnSpc>
                <a:spcPct val="150000"/>
              </a:lnSpc>
            </a:pP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166495" y="4340225"/>
            <a:ext cx="6902450" cy="623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166495" y="4403725"/>
            <a:ext cx="6761163" cy="314325"/>
          </a:xfrm>
          <a:prstGeom prst="rect">
            <a:avLst/>
          </a:prstGeom>
          <a:solidFill>
            <a:srgbClr val="FF66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0000  0000      0100 0000   1101 0000    0001 0101   1000 0001   1100 0101</a:t>
            </a:r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2411095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2411095" y="4840287"/>
            <a:ext cx="317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3542983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3542983" y="4840287"/>
            <a:ext cx="1587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4674870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4674870" y="4840287"/>
            <a:ext cx="1588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5805170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5805170" y="4840287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6937058" y="4340225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6937058" y="4840287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1166495" y="384175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4674870" y="384175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8068945" y="384175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1166495" y="3867150"/>
            <a:ext cx="350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4674870" y="3867150"/>
            <a:ext cx="339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1971358" y="2714364"/>
            <a:ext cx="4634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kumimoji="1"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kumimoji="1"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kumimoji="1"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(16</a:t>
            </a:r>
            <a:r>
              <a:rPr kumimoji="1"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 표현</a:t>
            </a:r>
            <a:r>
              <a:rPr kumimoji="1"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kumimoji="1" lang="en-US" altLang="ko-KR" sz="18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00-40-D0-15-81-C5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1971358" y="3397250"/>
            <a:ext cx="1728787" cy="30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제조회사 식별번호 </a:t>
            </a:r>
          </a:p>
        </p:txBody>
      </p:sp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5579745" y="3492500"/>
            <a:ext cx="1922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카드의 일련번호 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1877695" y="5673090"/>
            <a:ext cx="4996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Intel: 00-A0-C9      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3Com: 00-50-DA      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14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Realtek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00-40-D0 </a:t>
            </a:r>
          </a:p>
        </p:txBody>
      </p:sp>
      <p:sp>
        <p:nvSpPr>
          <p:cNvPr id="98331" name="Rectangle 27"/>
          <p:cNvSpPr>
            <a:spLocks noChangeArrowheads="1"/>
          </p:cNvSpPr>
          <p:nvPr/>
        </p:nvSpPr>
        <p:spPr bwMode="auto">
          <a:xfrm>
            <a:off x="1179195" y="5295265"/>
            <a:ext cx="292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대표적인 제조회사 식별 번호의 예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1166495" y="3924300"/>
            <a:ext cx="7015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맑은 고딕" pitchFamily="50" charset="-127"/>
                <a:ea typeface="맑은 고딕" pitchFamily="50" charset="-127"/>
              </a:rPr>
              <a:t>1                                24  25                               48</a:t>
            </a:r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1166495" y="5206365"/>
            <a:ext cx="6902450" cy="87312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2" y="24765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Fully Qualified Domain Name (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FQDN, 7</a:t>
            </a:r>
            <a:r>
              <a:rPr lang="ko-KR" altLang="en-US" sz="2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2624138" y="2147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2800350" y="2324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535413" y="1573213"/>
            <a:ext cx="7543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 dirty="0" smtClean="0">
                <a:latin typeface="Times New Roman" pitchFamily="18" charset="0"/>
                <a:cs typeface="Times New Roman" pitchFamily="18" charset="0"/>
              </a:rPr>
              <a:t>Host 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Name + Domain Name</a:t>
            </a:r>
          </a:p>
          <a:p>
            <a:pPr lvl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ko-KR" altLang="en-US" sz="2000" dirty="0">
                <a:latin typeface="+mn-ea"/>
                <a:cs typeface="Times New Roman" pitchFamily="18" charset="0"/>
              </a:rPr>
              <a:t>예</a:t>
            </a:r>
            <a:r>
              <a:rPr lang="en-US" altLang="ko-KR" sz="2000" dirty="0" smtClean="0">
                <a:latin typeface="+mn-ea"/>
                <a:cs typeface="Times New Roman" pitchFamily="18" charset="0"/>
              </a:rPr>
              <a:t>) 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 www.test.com</a:t>
            </a:r>
            <a:endParaRPr lang="en-US" altLang="ko-K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76800" y="3334525"/>
            <a:ext cx="3782450" cy="3173851"/>
          </a:xfrm>
          <a:prstGeom prst="roundRect">
            <a:avLst>
              <a:gd name="adj" fmla="val 4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3" y="3631645"/>
            <a:ext cx="940350" cy="11419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94026" y="3649490"/>
            <a:ext cx="930241" cy="11421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776" y="5292180"/>
            <a:ext cx="1132546" cy="9110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53" y="5109342"/>
            <a:ext cx="940350" cy="1141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53623" y="4701414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45598" y="4741010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53623" y="6196117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5800" y="6130638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3200" y="2986579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test.com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959" y="3469599"/>
            <a:ext cx="1363743" cy="1656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37958" y="5542926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3333.4444.5555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454" y="3785363"/>
            <a:ext cx="1399028" cy="1125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7183" y="5710306"/>
            <a:ext cx="16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6117" y="5129105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17183" y="4891403"/>
            <a:ext cx="142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PC A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28792" y="1280074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일련번호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FQDN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호스트명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도메인명</a:t>
            </a:r>
          </a:p>
        </p:txBody>
      </p:sp>
      <p:sp>
        <p:nvSpPr>
          <p:cNvPr id="10" name="오른쪽 대괄호 9"/>
          <p:cNvSpPr/>
          <p:nvPr/>
        </p:nvSpPr>
        <p:spPr>
          <a:xfrm>
            <a:off x="5223266" y="1536586"/>
            <a:ext cx="227276" cy="1341913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50542" y="2022876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그룹주소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고유번호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28792" y="445230"/>
            <a:ext cx="7280031" cy="12235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itchFamily="18" charset="0"/>
              </a:rPr>
              <a:t>MAC/IP/FQDN </a:t>
            </a:r>
            <a:r>
              <a:rPr lang="en-US" altLang="ko-KR" sz="2800" dirty="0">
                <a:latin typeface="Times New Roman" panose="02020603050405020304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2145867" y="3280254"/>
            <a:ext cx="5652772" cy="3287451"/>
          </a:xfrm>
          <a:prstGeom prst="roundRect">
            <a:avLst>
              <a:gd name="adj" fmla="val 7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6769939" y="6297404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69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06" y="1293664"/>
            <a:ext cx="7988168" cy="4877544"/>
          </a:xfrm>
          <a:prstGeom prst="rect">
            <a:avLst/>
          </a:prstGeom>
        </p:spPr>
      </p:pic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0112" y="241152"/>
            <a:ext cx="8183562" cy="1052512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DNS &amp; ARP 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2900363" y="183053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423333" y="2346176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endParaRPr lang="ko-KR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98485" y="3860353"/>
            <a:ext cx="877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endParaRPr lang="ko-KR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96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19809" y="377744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포트번호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(4</a:t>
            </a:r>
            <a:r>
              <a:rPr lang="ko-KR" altLang="en-US" sz="2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sz="28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28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419809" y="1337809"/>
            <a:ext cx="8785225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송수신 번호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 번호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애플리케이션 번호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애플리케이션에서 부착해 전송  </a:t>
            </a:r>
            <a:endParaRPr lang="en-US" altLang="ko-KR" sz="20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- Well-Known Port : 1-1023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    - Registered Port : 1024-49151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    - Dynamic Port : 49152-65535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6554</TotalTime>
  <Words>1687</Words>
  <Application>Microsoft Office PowerPoint</Application>
  <PresentationFormat>화면 슬라이드 쇼(4:3)</PresentationFormat>
  <Paragraphs>535</Paragraphs>
  <Slides>35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굴림</vt:lpstr>
      <vt:lpstr>맑은 고딕</vt:lpstr>
      <vt:lpstr>바탕</vt:lpstr>
      <vt:lpstr>함초롬바탕</vt:lpstr>
      <vt:lpstr>Arial</vt:lpstr>
      <vt:lpstr>Calibri</vt:lpstr>
      <vt:lpstr>Calibri Light</vt:lpstr>
      <vt:lpstr>Symbol</vt:lpstr>
      <vt:lpstr>Tahoma</vt:lpstr>
      <vt:lpstr>Times New Roman</vt:lpstr>
      <vt:lpstr>Verdana</vt:lpstr>
      <vt:lpstr>Wingdings</vt:lpstr>
      <vt:lpstr>Office 테마</vt:lpstr>
      <vt:lpstr>PowerPoint 프레젠테이션</vt:lpstr>
      <vt:lpstr>1) 네트워크 주소 </vt:lpstr>
      <vt:lpstr>논리적 주소(3계층주소) </vt:lpstr>
      <vt:lpstr>내부망과 외부망 </vt:lpstr>
      <vt:lpstr>물리적 주소(2계층주소) </vt:lpstr>
      <vt:lpstr>Fully Qualified Domain Name (FQDN, 7계층 주소)</vt:lpstr>
      <vt:lpstr>PowerPoint 프레젠테이션</vt:lpstr>
      <vt:lpstr>DNS &amp; ARP </vt:lpstr>
      <vt:lpstr>PowerPoint 프레젠테이션</vt:lpstr>
      <vt:lpstr>PowerPoint 프레젠테이션</vt:lpstr>
      <vt:lpstr>PowerPoint 프레젠테이션</vt:lpstr>
      <vt:lpstr>2) 전송모드</vt:lpstr>
      <vt:lpstr>PowerPoint 프레젠테이션</vt:lpstr>
      <vt:lpstr>PowerPoint 프레젠테이션</vt:lpstr>
      <vt:lpstr>Broadcast 전송모드 </vt:lpstr>
      <vt:lpstr>브로드캐스트 전송 예제 </vt:lpstr>
      <vt:lpstr>Multicast 전송모드</vt:lpstr>
      <vt:lpstr>PowerPoint 프레젠테이션</vt:lpstr>
      <vt:lpstr>멀티캐스트 전송 예제 </vt:lpstr>
      <vt:lpstr>PowerPoint 프레젠테이션</vt:lpstr>
      <vt:lpstr>PowerPoint 프레젠테이션</vt:lpstr>
      <vt:lpstr>   ARP Cache Table </vt:lpstr>
      <vt:lpstr>3) 계층별 장비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4) 트래픽 흐름 </vt:lpstr>
      <vt:lpstr>트래픽 흐름(내부망) </vt:lpstr>
      <vt:lpstr>트래픽 흐름(외부망)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388</cp:revision>
  <cp:lastPrinted>2023-04-24T00:13:49Z</cp:lastPrinted>
  <dcterms:created xsi:type="dcterms:W3CDTF">2016-06-18T01:38:17Z</dcterms:created>
  <dcterms:modified xsi:type="dcterms:W3CDTF">2023-12-25T22:51:38Z</dcterms:modified>
</cp:coreProperties>
</file>