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01" r:id="rId2"/>
    <p:sldId id="30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3" r:id="rId48"/>
    <p:sldId id="30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 Kwon" userId="6622d71374edf8bd" providerId="LiveId" clId="{EC4CB6F7-6AA6-4CDB-BBA5-DA4CAFAC79D3}"/>
    <pc:docChg chg="modSld">
      <pc:chgData name="Sora Kwon" userId="6622d71374edf8bd" providerId="LiveId" clId="{EC4CB6F7-6AA6-4CDB-BBA5-DA4CAFAC79D3}" dt="2024-08-25T12:32:24.991" v="3" actId="113"/>
      <pc:docMkLst>
        <pc:docMk/>
      </pc:docMkLst>
      <pc:sldChg chg="modSp mod">
        <pc:chgData name="Sora Kwon" userId="6622d71374edf8bd" providerId="LiveId" clId="{EC4CB6F7-6AA6-4CDB-BBA5-DA4CAFAC79D3}" dt="2024-08-25T12:32:12.375" v="1" actId="255"/>
        <pc:sldMkLst>
          <pc:docMk/>
          <pc:sldMk cId="3677568035" sldId="301"/>
        </pc:sldMkLst>
        <pc:spChg chg="mod">
          <ac:chgData name="Sora Kwon" userId="6622d71374edf8bd" providerId="LiveId" clId="{EC4CB6F7-6AA6-4CDB-BBA5-DA4CAFAC79D3}" dt="2024-08-25T12:32:12.375" v="1" actId="255"/>
          <ac:spMkLst>
            <pc:docMk/>
            <pc:sldMk cId="3677568035" sldId="301"/>
            <ac:spMk id="2" creationId="{00000000-0000-0000-0000-000000000000}"/>
          </ac:spMkLst>
        </pc:spChg>
      </pc:sldChg>
      <pc:sldChg chg="modSp mod">
        <pc:chgData name="Sora Kwon" userId="6622d71374edf8bd" providerId="LiveId" clId="{EC4CB6F7-6AA6-4CDB-BBA5-DA4CAFAC79D3}" dt="2024-08-25T12:32:24.991" v="3" actId="113"/>
        <pc:sldMkLst>
          <pc:docMk/>
          <pc:sldMk cId="1825033004" sldId="302"/>
        </pc:sldMkLst>
        <pc:spChg chg="mod">
          <ac:chgData name="Sora Kwon" userId="6622d71374edf8bd" providerId="LiveId" clId="{EC4CB6F7-6AA6-4CDB-BBA5-DA4CAFAC79D3}" dt="2024-08-25T12:32:24.991" v="3" actId="113"/>
          <ac:spMkLst>
            <pc:docMk/>
            <pc:sldMk cId="1825033004" sldId="3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CB13D-0269-4FB3-A49A-DF5636D97713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6D80-7D54-40EB-BD9D-D05B2E42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5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6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025" y="677863"/>
            <a:ext cx="75263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73030"/>
            <a:ext cx="5681980" cy="4029879"/>
          </a:xfrm>
        </p:spPr>
        <p:txBody>
          <a:bodyPr/>
          <a:lstStyle/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트래픽을 전송하게 되면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255.255.255.255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가진 모든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컴퓨터들에게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50863" y="898525"/>
            <a:ext cx="8034338" cy="4519613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90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14313" y="657225"/>
            <a:ext cx="7542213" cy="42433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166903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제조회사번호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일련번호로 구성되어 있다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구조는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 즉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 번호는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고정된 주소값을 갖게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변환되고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체계인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154.65.60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진수로 변환하여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 채워진다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0100.5E1A.4132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baseline="0" dirty="0"/>
          </a:p>
          <a:p>
            <a:pPr>
              <a:lnSpc>
                <a:spcPct val="150000"/>
              </a:lnSpc>
            </a:pPr>
            <a:endParaRPr lang="en-US" altLang="ko-KR" baseline="0" dirty="0"/>
          </a:p>
          <a:p>
            <a:pPr>
              <a:lnSpc>
                <a:spcPct val="150000"/>
              </a:lnSpc>
            </a:pPr>
            <a:endParaRPr lang="en-US" altLang="ko-KR" baseline="0" dirty="0"/>
          </a:p>
          <a:p>
            <a:pPr>
              <a:lnSpc>
                <a:spcPct val="150000"/>
              </a:lnSpc>
            </a:pP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2238" y="746125"/>
            <a:ext cx="7539038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14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2238" y="746125"/>
            <a:ext cx="7539038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85775" y="657225"/>
            <a:ext cx="8101013" cy="4557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3295"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943295"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74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22288" y="673100"/>
            <a:ext cx="8075613" cy="45434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4077" y="5586393"/>
            <a:ext cx="5681980" cy="4029879"/>
          </a:xfrm>
        </p:spPr>
        <p:txBody>
          <a:bodyPr/>
          <a:lstStyle/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3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장비들의 특성을 학습하기 이전에 </a:t>
            </a:r>
            <a:r>
              <a:rPr lang="ko-KR" altLang="en-US" dirty="0" err="1"/>
              <a:t>포워딩과</a:t>
            </a:r>
            <a:r>
              <a:rPr lang="ko-KR" altLang="en-US" dirty="0"/>
              <a:t> </a:t>
            </a:r>
            <a:r>
              <a:rPr lang="ko-KR" altLang="en-US" dirty="0" err="1"/>
              <a:t>플러딩</a:t>
            </a:r>
            <a:r>
              <a:rPr lang="ko-KR" altLang="en-US" dirty="0"/>
              <a:t> 개념을 알아보도록 하겠습니다</a:t>
            </a:r>
            <a:r>
              <a:rPr lang="en-US" altLang="ko-KR" dirty="0"/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Forwarding(</a:t>
            </a:r>
            <a:r>
              <a:rPr lang="ko-KR" altLang="en-US" sz="9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하나의 송신지 포트에서 하나의 수신지 포트로 트래픽 전송하는</a:t>
            </a:r>
            <a:r>
              <a:rPr lang="ko-KR" altLang="en-US" sz="900" b="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것으로</a:t>
            </a: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번포트로 트래픽이 송신되면 </a:t>
            </a: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번포트에게만 트래픽을 수신하며</a:t>
            </a: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Flooding(</a:t>
            </a:r>
            <a:r>
              <a:rPr lang="ko-KR" altLang="en-US" sz="9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송신지 포트를 제외한 나머지 포트들로 트래픽 전송</a:t>
            </a:r>
            <a:r>
              <a:rPr lang="ko-KR" altLang="en-US" sz="900" b="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것으로</a:t>
            </a: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endParaRPr lang="en-US" altLang="ko-KR" sz="9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번포트를 제외한 </a:t>
            </a: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2,3,4 </a:t>
            </a:r>
            <a:r>
              <a:rPr lang="ko-KR" altLang="en-US" sz="900" b="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포트로 트래픽을 수신합니다</a:t>
            </a:r>
            <a:r>
              <a:rPr lang="en-US" altLang="ko-KR" sz="900" b="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9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03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20688" y="979488"/>
            <a:ext cx="8004176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8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7013" y="831850"/>
            <a:ext cx="7556501" cy="4251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351850"/>
            <a:ext cx="5681980" cy="12793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라우터의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라우팅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테이블에 수신지로 향하는 네트워크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주소가 있으면 포워딩 방식으로 패킷을 전송하지만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향하는 네트워크 주소가 없으면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패킷은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전송되지 않는다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7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4168898" y="10882178"/>
            <a:ext cx="3186768" cy="5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61" tIns="49079" rIns="98161" bIns="49079" anchor="b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fld id="{C2F74EA4-8F57-42B8-B03D-928D41EADCBC}" type="slidenum">
              <a:rPr kumimoji="1" lang="en-US" altLang="ko-KR" sz="1200">
                <a:latin typeface="Tahoma" pitchFamily="34" charset="0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t>5</a:t>
            </a:fld>
            <a:endParaRPr kumimoji="1" lang="en-US" altLang="ko-KR" sz="1200" dirty="0">
              <a:latin typeface="Tahoma" pitchFamily="34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415" y="5442006"/>
            <a:ext cx="5394841" cy="5154521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907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20688" y="979488"/>
            <a:ext cx="8004176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1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81000" y="860425"/>
            <a:ext cx="7854950" cy="4419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94291" y="5646597"/>
            <a:ext cx="5681980" cy="76759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5413" y="814388"/>
            <a:ext cx="7323138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577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5413" y="814388"/>
            <a:ext cx="7323138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960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01650" y="893763"/>
            <a:ext cx="7775575" cy="4375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28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5275" y="736600"/>
            <a:ext cx="7580313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3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5275" y="736600"/>
            <a:ext cx="7580313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16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80963" y="838200"/>
            <a:ext cx="7532688" cy="4238625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28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73075" y="919163"/>
            <a:ext cx="8002588" cy="4502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50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5275" y="736600"/>
            <a:ext cx="7580313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4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703263"/>
            <a:ext cx="7162801" cy="4030662"/>
          </a:xfrm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송신자는 데이터를 보내는 측이며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수신자는 데이터를 받는 측이다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입장에서는 수신자가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 또는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있느냐에 따라 수신지에 데이터 전송 시 사용되는 장비와 운영방식이 달라진다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04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57175" y="757238"/>
            <a:ext cx="7797800" cy="43878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577639"/>
            <a:ext cx="5681980" cy="4029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89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9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068E2-CDE6-4F6A-A608-447A9CD5632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938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19088" y="892175"/>
            <a:ext cx="7832726" cy="4406900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7C89-EC23-4363-8DBA-44C34D1F4A5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1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33363" y="738188"/>
            <a:ext cx="7705726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33363" y="738188"/>
            <a:ext cx="7705726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025" y="677863"/>
            <a:ext cx="75263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46154"/>
            <a:ext cx="5681980" cy="4029879"/>
          </a:xfrm>
        </p:spPr>
        <p:txBody>
          <a:bodyPr/>
          <a:lstStyle/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구성된다면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이러한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트래픽이라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0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7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095912" y="6408476"/>
            <a:ext cx="27432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4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3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8737-A9DC-488A-BA6E-4B42B917E1B0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563" y="1944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01.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내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ko-KR" altLang="en-US" sz="32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외부망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트래픽 흐름 이해 </a:t>
            </a:r>
          </a:p>
        </p:txBody>
      </p:sp>
    </p:spTree>
    <p:extLst>
      <p:ext uri="{BB962C8B-B14F-4D97-AF65-F5344CB8AC3E}">
        <p14:creationId xmlns:p14="http://schemas.microsoft.com/office/powerpoint/2010/main" val="367756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801" y="241152"/>
            <a:ext cx="8183562" cy="105251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&amp; ARP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4424363" y="1830537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914058" y="1203672"/>
            <a:ext cx="8830142" cy="5320816"/>
            <a:chOff x="2069506" y="1293664"/>
            <a:chExt cx="7988168" cy="48775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06" y="1293664"/>
              <a:ext cx="7988168" cy="487754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947334" y="2346177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DNS</a:t>
              </a:r>
              <a:endParaRPr lang="ko-K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22485" y="3860354"/>
              <a:ext cx="877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ARP </a:t>
              </a:r>
              <a:endParaRPr lang="ko-K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20849" y="386888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포트번호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(4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1422602" y="1356097"/>
            <a:ext cx="8785225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송수신 번호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번호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애플리케이션 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애플리케이션에서 부착해 전송 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- Well-Known Port : 1-1023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 - Registered Port : 1024-49151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 - Dynamic Port : 49152-65535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5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94001" y="333758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86785" y="1890414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092366" y="4229983"/>
            <a:ext cx="838200" cy="887721"/>
            <a:chOff x="1533695" y="4087365"/>
            <a:chExt cx="838200" cy="1038113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36766"/>
              <a:ext cx="184731" cy="38871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22478"/>
              <a:ext cx="184731" cy="388712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Text Box 142"/>
          <p:cNvSpPr txBox="1">
            <a:spLocks noChangeArrowheads="1"/>
          </p:cNvSpPr>
          <p:nvPr/>
        </p:nvSpPr>
        <p:spPr bwMode="auto">
          <a:xfrm>
            <a:off x="2285236" y="5352568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송신지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50010</a:t>
            </a:r>
          </a:p>
          <a:p>
            <a:pPr>
              <a:defRPr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수신지 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</a:p>
          <a:p>
            <a:pPr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18" y="4076812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5044141" y="1395239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721139" y="3752778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6950616" y="3692881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92390" y="4105643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3302428" y="1888723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673318" y="4082436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15308" y="5537234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0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03729" y="378205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356286" y="1978623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161867" y="4318192"/>
            <a:ext cx="838200" cy="827707"/>
            <a:chOff x="1533695" y="4087365"/>
            <a:chExt cx="838200" cy="1055745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19133"/>
              <a:ext cx="184731" cy="42397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04846"/>
              <a:ext cx="184731" cy="42397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9" y="4165021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5113642" y="1483448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790640" y="3840987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7020117" y="3781090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161891" y="4193852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3371929" y="1976932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742819" y="4170645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</p:txBody>
      </p:sp>
      <p:sp>
        <p:nvSpPr>
          <p:cNvPr id="75" name="Text Box 142"/>
          <p:cNvSpPr txBox="1">
            <a:spLocks noChangeArrowheads="1"/>
          </p:cNvSpPr>
          <p:nvPr/>
        </p:nvSpPr>
        <p:spPr bwMode="auto">
          <a:xfrm>
            <a:off x="7058557" y="5693740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</a:p>
          <a:p>
            <a:pPr>
              <a:defRPr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50010</a:t>
            </a:r>
          </a:p>
          <a:p>
            <a:pPr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68384" y="6342174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5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1441" y="601698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876" y="165208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             1 : 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        1 : m 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불특정다수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         1 : n 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특정다수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8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813" y="32467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902607" y="4100759"/>
            <a:ext cx="3460454" cy="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834824" y="4110677"/>
            <a:ext cx="3063058" cy="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509058" y="4113034"/>
            <a:ext cx="1325766" cy="56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20653" y="3752356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6556" y="3733852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876" y="3758518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01802"/>
              </p:ext>
            </p:extLst>
          </p:nvPr>
        </p:nvGraphicFramePr>
        <p:xfrm>
          <a:off x="523970" y="4500207"/>
          <a:ext cx="9883117" cy="64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3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9719" y="4179275"/>
            <a:ext cx="1049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송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3447" y="1846500"/>
            <a:ext cx="2013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9" y="1344168"/>
            <a:ext cx="1930574" cy="19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49439" y="1779626"/>
            <a:ext cx="1990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0534982" y="4538767"/>
            <a:ext cx="545878" cy="5055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902687" y="1726371"/>
            <a:ext cx="1549426" cy="1548710"/>
            <a:chOff x="1533695" y="4087365"/>
            <a:chExt cx="838200" cy="1005389"/>
          </a:xfrm>
        </p:grpSpPr>
        <p:sp>
          <p:nvSpPr>
            <p:cNvPr id="2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82"/>
            <p:cNvSpPr>
              <a:spLocks/>
            </p:cNvSpPr>
            <p:nvPr/>
          </p:nvSpPr>
          <p:spPr bwMode="auto">
            <a:xfrm flipH="1">
              <a:off x="1760708" y="4769487"/>
              <a:ext cx="139946" cy="32326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83"/>
            <p:cNvSpPr>
              <a:spLocks/>
            </p:cNvSpPr>
            <p:nvPr/>
          </p:nvSpPr>
          <p:spPr bwMode="auto">
            <a:xfrm flipH="1">
              <a:off x="1778170" y="4755200"/>
              <a:ext cx="139946" cy="32326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93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0843" y="52242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9956" y="5449593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OS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2165" y="5460392"/>
            <a:ext cx="8435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➋ DNS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445" y="5531460"/>
            <a:ext cx="820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ARP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577969" y="5068821"/>
            <a:ext cx="5889" cy="3495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494636" y="5023292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854038" y="5067036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423447" y="1846500"/>
            <a:ext cx="2013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pic>
        <p:nvPicPr>
          <p:cNvPr id="80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9" y="1344168"/>
            <a:ext cx="1930574" cy="19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149439" y="1779626"/>
            <a:ext cx="1990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902687" y="1726371"/>
            <a:ext cx="1549426" cy="1548710"/>
            <a:chOff x="1533695" y="4087365"/>
            <a:chExt cx="838200" cy="1005389"/>
          </a:xfrm>
        </p:grpSpPr>
        <p:sp>
          <p:nvSpPr>
            <p:cNvPr id="83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182"/>
            <p:cNvSpPr>
              <a:spLocks/>
            </p:cNvSpPr>
            <p:nvPr/>
          </p:nvSpPr>
          <p:spPr bwMode="auto">
            <a:xfrm flipH="1">
              <a:off x="1760708" y="4769487"/>
              <a:ext cx="139946" cy="32326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183"/>
            <p:cNvSpPr>
              <a:spLocks/>
            </p:cNvSpPr>
            <p:nvPr/>
          </p:nvSpPr>
          <p:spPr bwMode="auto">
            <a:xfrm flipH="1">
              <a:off x="1778170" y="4755200"/>
              <a:ext cx="139946" cy="32326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3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5" name="직선 화살표 연결선 134"/>
          <p:cNvCxnSpPr/>
          <p:nvPr/>
        </p:nvCxnSpPr>
        <p:spPr>
          <a:xfrm>
            <a:off x="6664748" y="4003081"/>
            <a:ext cx="3460454" cy="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3596965" y="4012999"/>
            <a:ext cx="3063058" cy="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271199" y="4015356"/>
            <a:ext cx="1325766" cy="56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2794" y="3654678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618697" y="3636174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93017" y="3660840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27542"/>
              </p:ext>
            </p:extLst>
          </p:nvPr>
        </p:nvGraphicFramePr>
        <p:xfrm>
          <a:off x="286111" y="4402529"/>
          <a:ext cx="9883117" cy="64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3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241860" y="4081597"/>
            <a:ext cx="1049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송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3" name="오른쪽 화살표 142"/>
          <p:cNvSpPr/>
          <p:nvPr/>
        </p:nvSpPr>
        <p:spPr>
          <a:xfrm>
            <a:off x="10297123" y="4441089"/>
            <a:ext cx="545878" cy="5055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144" y="205197"/>
            <a:ext cx="7886700" cy="74598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1204184" y="1013059"/>
            <a:ext cx="788670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Limited Broadcast(local broadcast) : 255.255.255.255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Directed Broadcast : 192.168.1.255/24</a:t>
            </a:r>
          </a:p>
          <a:p>
            <a:pPr marL="285748" indent="-285748"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MAC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 FFFF.FFFF.FFFF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17309"/>
              </p:ext>
            </p:extLst>
          </p:nvPr>
        </p:nvGraphicFramePr>
        <p:xfrm>
          <a:off x="1858297" y="5535719"/>
          <a:ext cx="9442326" cy="478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0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02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DHCP Data</a:t>
                      </a:r>
                      <a:endParaRPr lang="ko-KR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98854" y="5179528"/>
            <a:ext cx="9587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5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812144" y="4506038"/>
            <a:ext cx="0" cy="576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028432" y="5513699"/>
            <a:ext cx="3273553" cy="488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7004304" y="6002136"/>
            <a:ext cx="2109216" cy="378176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2619803" y="6001533"/>
            <a:ext cx="4035189" cy="378778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61698" y="372074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endParaRPr lang="en-US" altLang="ko-KR" sz="16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49" y="2684345"/>
            <a:ext cx="1769476" cy="176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88653" y="3260941"/>
            <a:ext cx="2013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DHCP Sever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812144" y="6380311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1244153" y="5637240"/>
            <a:ext cx="467952" cy="36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76078" y="3490390"/>
            <a:ext cx="1184242" cy="1206939"/>
            <a:chOff x="1533695" y="4087365"/>
            <a:chExt cx="838200" cy="1005389"/>
          </a:xfrm>
        </p:grpSpPr>
        <p:sp>
          <p:nvSpPr>
            <p:cNvPr id="19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 flipH="1">
              <a:off x="1760708" y="4769487"/>
              <a:ext cx="158777" cy="32326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 flipH="1">
              <a:off x="1778170" y="4755200"/>
              <a:ext cx="158777" cy="32326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96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870444" y="3713436"/>
            <a:ext cx="5073947" cy="3026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11" y="178093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77" y="3078370"/>
            <a:ext cx="1669394" cy="181572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220725" y="3428111"/>
            <a:ext cx="1417430" cy="652288"/>
            <a:chOff x="2610322" y="5109168"/>
            <a:chExt cx="1495425" cy="742950"/>
          </a:xfrm>
        </p:grpSpPr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7944392" y="986724"/>
            <a:ext cx="824089" cy="4793618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947126" y="3393344"/>
            <a:ext cx="651358" cy="112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27343" y="5001664"/>
            <a:ext cx="228620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송신자</a:t>
            </a:r>
            <a:endParaRPr lang="en-US" altLang="ko-KR" sz="15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30059"/>
              </p:ext>
            </p:extLst>
          </p:nvPr>
        </p:nvGraphicFramePr>
        <p:xfrm>
          <a:off x="294186" y="2164871"/>
          <a:ext cx="6153447" cy="485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79065" y="1835116"/>
            <a:ext cx="5734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5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11175" y="575245"/>
            <a:ext cx="2286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44303" y="2966861"/>
            <a:ext cx="228620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  <a:p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40490" y="5193990"/>
            <a:ext cx="2286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954892" y="6323223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21" name="Group 172"/>
          <p:cNvGrpSpPr>
            <a:grpSpLocks/>
          </p:cNvGrpSpPr>
          <p:nvPr/>
        </p:nvGrpSpPr>
        <p:grpSpPr bwMode="auto">
          <a:xfrm flipH="1">
            <a:off x="8668626" y="545649"/>
            <a:ext cx="956521" cy="958007"/>
            <a:chOff x="1460" y="1679"/>
            <a:chExt cx="973" cy="1096"/>
          </a:xfrm>
        </p:grpSpPr>
        <p:grpSp>
          <p:nvGrpSpPr>
            <p:cNvPr id="2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76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172"/>
          <p:cNvGrpSpPr>
            <a:grpSpLocks/>
          </p:cNvGrpSpPr>
          <p:nvPr/>
        </p:nvGrpSpPr>
        <p:grpSpPr bwMode="auto">
          <a:xfrm flipH="1">
            <a:off x="8593757" y="2970841"/>
            <a:ext cx="1061222" cy="1132400"/>
            <a:chOff x="1460" y="1679"/>
            <a:chExt cx="973" cy="1096"/>
          </a:xfrm>
        </p:grpSpPr>
        <p:grpSp>
          <p:nvGrpSpPr>
            <p:cNvPr id="90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9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33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9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4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7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5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6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6" name="Group 172"/>
          <p:cNvGrpSpPr>
            <a:grpSpLocks/>
          </p:cNvGrpSpPr>
          <p:nvPr/>
        </p:nvGrpSpPr>
        <p:grpSpPr bwMode="auto">
          <a:xfrm flipH="1">
            <a:off x="8659369" y="5211811"/>
            <a:ext cx="1042450" cy="1023169"/>
            <a:chOff x="1460" y="1679"/>
            <a:chExt cx="973" cy="1096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03" name="오른쪽 화살표 202"/>
          <p:cNvSpPr/>
          <p:nvPr/>
        </p:nvSpPr>
        <p:spPr>
          <a:xfrm>
            <a:off x="6475330" y="2240888"/>
            <a:ext cx="467952" cy="36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122" y="1046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1141354" y="1190358"/>
            <a:ext cx="78867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-  </a:t>
            </a:r>
            <a:r>
              <a:rPr lang="en-US" altLang="ko-KR" sz="18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224-239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.X.X.X   (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230.10.10.10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92" y="3000304"/>
            <a:ext cx="1731003" cy="188273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165778" y="1758358"/>
            <a:ext cx="3698532" cy="14249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252051" y="1888039"/>
            <a:ext cx="3555839" cy="13811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51995" y="4662128"/>
            <a:ext cx="4102466" cy="14387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4083108" y="4776764"/>
            <a:ext cx="4061240" cy="14129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88808" y="1134469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27863" y="583286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776286" y="6357562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9" y="3543301"/>
            <a:ext cx="1569926" cy="594209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808" y="559724"/>
            <a:ext cx="637696" cy="6191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754" y="5271194"/>
            <a:ext cx="637696" cy="619122"/>
          </a:xfrm>
          <a:prstGeom prst="rect">
            <a:avLst/>
          </a:prstGeom>
        </p:spPr>
      </p:pic>
      <p:grpSp>
        <p:nvGrpSpPr>
          <p:cNvPr id="35" name="Group 172"/>
          <p:cNvGrpSpPr>
            <a:grpSpLocks/>
          </p:cNvGrpSpPr>
          <p:nvPr/>
        </p:nvGrpSpPr>
        <p:grpSpPr bwMode="auto">
          <a:xfrm flipH="1">
            <a:off x="7847262" y="973634"/>
            <a:ext cx="1116975" cy="1222541"/>
            <a:chOff x="1460" y="1679"/>
            <a:chExt cx="973" cy="1096"/>
          </a:xfrm>
        </p:grpSpPr>
        <p:grpSp>
          <p:nvGrpSpPr>
            <p:cNvPr id="3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24" name="Group 172"/>
          <p:cNvGrpSpPr>
            <a:grpSpLocks/>
          </p:cNvGrpSpPr>
          <p:nvPr/>
        </p:nvGrpSpPr>
        <p:grpSpPr bwMode="auto">
          <a:xfrm flipH="1">
            <a:off x="7982541" y="5500146"/>
            <a:ext cx="1116975" cy="1222541"/>
            <a:chOff x="1460" y="1679"/>
            <a:chExt cx="973" cy="1096"/>
          </a:xfrm>
        </p:grpSpPr>
        <p:grpSp>
          <p:nvGrpSpPr>
            <p:cNvPr id="32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7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6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368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4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4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3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4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81" name="Group 172"/>
          <p:cNvGrpSpPr>
            <a:grpSpLocks/>
          </p:cNvGrpSpPr>
          <p:nvPr/>
        </p:nvGrpSpPr>
        <p:grpSpPr bwMode="auto">
          <a:xfrm flipH="1">
            <a:off x="8047334" y="3878749"/>
            <a:ext cx="1116975" cy="1222541"/>
            <a:chOff x="1460" y="1679"/>
            <a:chExt cx="973" cy="1096"/>
          </a:xfrm>
        </p:grpSpPr>
        <p:grpSp>
          <p:nvGrpSpPr>
            <p:cNvPr id="38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3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3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425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0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8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38" name="Group 172"/>
          <p:cNvGrpSpPr>
            <a:grpSpLocks/>
          </p:cNvGrpSpPr>
          <p:nvPr/>
        </p:nvGrpSpPr>
        <p:grpSpPr bwMode="auto">
          <a:xfrm flipH="1">
            <a:off x="7946987" y="2424272"/>
            <a:ext cx="1116975" cy="1222541"/>
            <a:chOff x="1460" y="1679"/>
            <a:chExt cx="973" cy="1096"/>
          </a:xfrm>
        </p:grpSpPr>
        <p:grpSp>
          <p:nvGrpSpPr>
            <p:cNvPr id="43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8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0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482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4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5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5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8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8418" y="125297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네트워크 주소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전송모드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3)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계층별 장비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4)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트래픽 흐름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03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06" y="2562416"/>
            <a:ext cx="8027567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39827" y="1592120"/>
            <a:ext cx="785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대한 </a:t>
            </a: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address Mapping 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적용 예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0403" y="5743481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1A.4132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11174" y="509965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9628082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95035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97654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697716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38490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90628" y="3369479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9628083" y="3369480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233335" y="3369480"/>
            <a:ext cx="147310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297654" y="3369480"/>
            <a:ext cx="36163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936018" y="3369480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7038492" y="3369480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728930" y="3369480"/>
            <a:ext cx="14297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9066" y="711081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Multicast</a:t>
            </a:r>
            <a:r>
              <a:rPr lang="ko-KR" altLang="en-US" sz="2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MAC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주소 형식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XX.XXXX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5995" y="6192968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3843113" y="4125559"/>
            <a:ext cx="3773716" cy="22381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108" y="-53845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42" y="3654346"/>
            <a:ext cx="1262731" cy="1373415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7616831" y="794121"/>
            <a:ext cx="824089" cy="5123145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46298" y="2789753"/>
            <a:ext cx="710984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23275" y="507350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200.10.10.10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2222.4444.6666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651991" y="1993582"/>
            <a:ext cx="3206009" cy="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4944" y="1993582"/>
            <a:ext cx="2843784" cy="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2958" y="1700563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70509" y="1743386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41702"/>
              </p:ext>
            </p:extLst>
          </p:nvPr>
        </p:nvGraphicFramePr>
        <p:xfrm>
          <a:off x="702036" y="2459109"/>
          <a:ext cx="6283980" cy="448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6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227.154.65.50</a:t>
                      </a:r>
                      <a:endParaRPr lang="ko-KR" altLang="en-US" sz="16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200.10.10.10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2222.4444.6666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0100.5E1A.4132</a:t>
                      </a:r>
                      <a:endParaRPr lang="en-US" altLang="ko-KR" sz="1600" u="none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95841" y="2126799"/>
            <a:ext cx="562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6342" y="808505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5708" y="5664864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635387" y="4162857"/>
            <a:ext cx="7109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9620" y="3977541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21034" y="2370510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31321" y="6406601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056" y="127100"/>
            <a:ext cx="637696" cy="6191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58" y="3327075"/>
            <a:ext cx="637696" cy="6191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44" y="4283180"/>
            <a:ext cx="1351765" cy="511636"/>
          </a:xfrm>
          <a:prstGeom prst="rect">
            <a:avLst/>
          </a:prstGeom>
          <a:ln>
            <a:noFill/>
          </a:ln>
        </p:spPr>
      </p:pic>
      <p:grpSp>
        <p:nvGrpSpPr>
          <p:cNvPr id="32" name="Group 172"/>
          <p:cNvGrpSpPr>
            <a:grpSpLocks/>
          </p:cNvGrpSpPr>
          <p:nvPr/>
        </p:nvGrpSpPr>
        <p:grpSpPr bwMode="auto">
          <a:xfrm flipH="1">
            <a:off x="8109701" y="334695"/>
            <a:ext cx="1116975" cy="1222541"/>
            <a:chOff x="1460" y="1679"/>
            <a:chExt cx="973" cy="1096"/>
          </a:xfrm>
        </p:grpSpPr>
        <p:grpSp>
          <p:nvGrpSpPr>
            <p:cNvPr id="34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93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87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3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1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0" name="Group 172"/>
          <p:cNvGrpSpPr>
            <a:grpSpLocks/>
          </p:cNvGrpSpPr>
          <p:nvPr/>
        </p:nvGrpSpPr>
        <p:grpSpPr bwMode="auto">
          <a:xfrm flipH="1">
            <a:off x="8018783" y="2099690"/>
            <a:ext cx="1116975" cy="1222541"/>
            <a:chOff x="1460" y="1679"/>
            <a:chExt cx="973" cy="1096"/>
          </a:xfrm>
        </p:grpSpPr>
        <p:grpSp>
          <p:nvGrpSpPr>
            <p:cNvPr id="10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5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2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44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2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0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1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1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7" name="Group 172"/>
          <p:cNvGrpSpPr>
            <a:grpSpLocks/>
          </p:cNvGrpSpPr>
          <p:nvPr/>
        </p:nvGrpSpPr>
        <p:grpSpPr bwMode="auto">
          <a:xfrm flipH="1">
            <a:off x="7983997" y="3598868"/>
            <a:ext cx="1116975" cy="1222541"/>
            <a:chOff x="1460" y="1679"/>
            <a:chExt cx="973" cy="1096"/>
          </a:xfrm>
        </p:grpSpPr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0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9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201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7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6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7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7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14" name="Group 172"/>
          <p:cNvGrpSpPr>
            <a:grpSpLocks/>
          </p:cNvGrpSpPr>
          <p:nvPr/>
        </p:nvGrpSpPr>
        <p:grpSpPr bwMode="auto">
          <a:xfrm flipH="1">
            <a:off x="8075607" y="5372458"/>
            <a:ext cx="1116975" cy="1222541"/>
            <a:chOff x="1460" y="1679"/>
            <a:chExt cx="973" cy="1096"/>
          </a:xfrm>
        </p:grpSpPr>
        <p:grpSp>
          <p:nvGrpSpPr>
            <p:cNvPr id="21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6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6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3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1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3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3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12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388787" y="1049291"/>
            <a:ext cx="60500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address 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- 192.168.1.10/ MAC 1111.2222.1111</a:t>
            </a: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- 255.255.255.255/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- 192.168.1.255 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224.0.0.22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(IGMPv3)/01-00-5e-00-00-16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- 239.255.255.250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(Device discovery)/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01-00-5e-7f-ff-fa 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802265" y="1711245"/>
            <a:ext cx="1775011" cy="1854915"/>
            <a:chOff x="1533695" y="4087365"/>
            <a:chExt cx="838200" cy="952733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822144"/>
              <a:ext cx="87234" cy="21795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807856"/>
              <a:ext cx="87234" cy="21795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5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6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48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728" y="1285085"/>
            <a:ext cx="8485712" cy="4680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대응 되는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 변환해 주는 서비스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종류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ARP request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송신지가 수신지의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보내는 질의 패킷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방식으로 운영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❷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대해  응답 패킷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유니캐스트 방식으로 운영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619" y="387546"/>
            <a:ext cx="540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ARP(Address Resolution Protocol)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6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2077" y="412723"/>
            <a:ext cx="7559920" cy="67554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ARP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Cache Table</a:t>
            </a:r>
            <a:b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</a:br>
            <a:endParaRPr lang="ko-KR" altLang="en-US" sz="2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7938" y="972817"/>
            <a:ext cx="8289680" cy="1450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테이블 확인 명령어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-a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14" y="2261302"/>
            <a:ext cx="6330690" cy="4248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921496" y="6347206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0817" y="490315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계층별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64060" y="160636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endParaRPr lang="en-US" altLang="ko-KR" sz="2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7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1905411" y="2866124"/>
            <a:ext cx="3069072" cy="2596616"/>
            <a:chOff x="836909" y="2820692"/>
            <a:chExt cx="3069072" cy="2596616"/>
          </a:xfrm>
        </p:grpSpPr>
        <p:grpSp>
          <p:nvGrpSpPr>
            <p:cNvPr id="8" name="그룹 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2" name="직사각형 1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36909" y="4610276"/>
              <a:ext cx="688994" cy="799799"/>
              <a:chOff x="809159" y="4814047"/>
              <a:chExt cx="688975" cy="732719"/>
            </a:xfrm>
          </p:grpSpPr>
          <p:sp>
            <p:nvSpPr>
              <p:cNvPr id="10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7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60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8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35429" y="461750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689315" y="4617509"/>
              <a:ext cx="688994" cy="799799"/>
              <a:chOff x="809159" y="4814047"/>
              <a:chExt cx="688975" cy="732719"/>
            </a:xfrm>
          </p:grpSpPr>
          <p:sp>
            <p:nvSpPr>
              <p:cNvPr id="64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1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14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5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2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796652" y="46247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471934" y="4603043"/>
              <a:ext cx="688994" cy="799799"/>
              <a:chOff x="809159" y="4814047"/>
              <a:chExt cx="688975" cy="732719"/>
            </a:xfrm>
          </p:grpSpPr>
          <p:sp>
            <p:nvSpPr>
              <p:cNvPr id="118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9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5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68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9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6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1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5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2570454" y="461027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3216987" y="4570804"/>
              <a:ext cx="688994" cy="799799"/>
              <a:chOff x="809159" y="4814047"/>
              <a:chExt cx="688975" cy="732719"/>
            </a:xfrm>
          </p:grpSpPr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4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9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222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3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0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4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5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0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1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3315507" y="457803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직선 연결선 225"/>
            <p:cNvCxnSpPr>
              <a:stCxn id="4" idx="2"/>
              <a:endCxn id="62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>
              <a:endCxn id="114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>
              <a:endCxn id="170" idx="0"/>
            </p:cNvCxnSpPr>
            <p:nvPr/>
          </p:nvCxnSpPr>
          <p:spPr bwMode="auto">
            <a:xfrm>
              <a:off x="2689015" y="3167681"/>
              <a:ext cx="76364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>
              <a:endCxn id="224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7" name="그룹 236"/>
          <p:cNvGrpSpPr/>
          <p:nvPr/>
        </p:nvGrpSpPr>
        <p:grpSpPr>
          <a:xfrm>
            <a:off x="7210875" y="2855136"/>
            <a:ext cx="3069072" cy="2596616"/>
            <a:chOff x="836909" y="2820692"/>
            <a:chExt cx="3069072" cy="2596616"/>
          </a:xfrm>
        </p:grpSpPr>
        <p:grpSp>
          <p:nvGrpSpPr>
            <p:cNvPr id="238" name="그룹 23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459" name="직사각형 458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0" name="직사각형 459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1" name="직사각형 460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836909" y="4610276"/>
              <a:ext cx="688994" cy="799799"/>
              <a:chOff x="809159" y="4814047"/>
              <a:chExt cx="688975" cy="732719"/>
            </a:xfrm>
          </p:grpSpPr>
          <p:sp>
            <p:nvSpPr>
              <p:cNvPr id="407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8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9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0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1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2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3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4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5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6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7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8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9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1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2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3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4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5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6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7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8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9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0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1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2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3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5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6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7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8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9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0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1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2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3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44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57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8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5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6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7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8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9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0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1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2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3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4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5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6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935429" y="461750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689315" y="4617509"/>
              <a:ext cx="688994" cy="799799"/>
              <a:chOff x="809159" y="4814047"/>
              <a:chExt cx="688975" cy="732719"/>
            </a:xfrm>
          </p:grpSpPr>
          <p:sp>
            <p:nvSpPr>
              <p:cNvPr id="355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6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7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0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1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8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9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2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3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4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5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6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0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1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2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4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5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6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7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8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2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05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6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93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4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5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6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7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8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0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1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3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4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1796652" y="46247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2471934" y="4603043"/>
              <a:ext cx="688994" cy="799799"/>
              <a:chOff x="809159" y="4814047"/>
              <a:chExt cx="688975" cy="732719"/>
            </a:xfrm>
          </p:grpSpPr>
          <p:sp>
            <p:nvSpPr>
              <p:cNvPr id="303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4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5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6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7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8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9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0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1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2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5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6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7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8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9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0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2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3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4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5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6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7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8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9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0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1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2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3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4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5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6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7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53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4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41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2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3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4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6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7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8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0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1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2570454" y="461027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216987" y="4570804"/>
              <a:ext cx="688994" cy="799799"/>
              <a:chOff x="809159" y="4814047"/>
              <a:chExt cx="688975" cy="732719"/>
            </a:xfrm>
          </p:grpSpPr>
          <p:sp>
            <p:nvSpPr>
              <p:cNvPr id="251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4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5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7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9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1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4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5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0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1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4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5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8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01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2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89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1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2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6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9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3315507" y="457803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직선 연결선 246"/>
            <p:cNvCxnSpPr>
              <a:stCxn id="460" idx="2"/>
              <a:endCxn id="240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endCxn id="405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endCxn id="244" idx="0"/>
            </p:cNvCxnSpPr>
            <p:nvPr/>
          </p:nvCxnSpPr>
          <p:spPr bwMode="auto">
            <a:xfrm>
              <a:off x="2689015" y="3167681"/>
              <a:ext cx="76364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>
              <a:endCxn id="246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4" name="Rectangle 30"/>
          <p:cNvSpPr txBox="1">
            <a:spLocks noChangeArrowheads="1"/>
          </p:cNvSpPr>
          <p:nvPr/>
        </p:nvSpPr>
        <p:spPr bwMode="auto">
          <a:xfrm>
            <a:off x="994844" y="266128"/>
            <a:ext cx="8134350" cy="5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</a:t>
            </a:r>
            <a:r>
              <a:rPr lang="ko-KR" altLang="en-US" ker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kern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466" name="직선 화살표 연결선 465"/>
          <p:cNvCxnSpPr/>
          <p:nvPr/>
        </p:nvCxnSpPr>
        <p:spPr bwMode="auto">
          <a:xfrm flipV="1">
            <a:off x="2075938" y="334579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3640287" y="336082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7335260" y="3288632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8929521" y="336580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9657410" y="336580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8217683" y="3380837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6" name="TextBox 475"/>
          <p:cNvSpPr txBox="1"/>
          <p:nvPr/>
        </p:nvSpPr>
        <p:spPr>
          <a:xfrm>
            <a:off x="2441499" y="55175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695704" y="5593845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1421091" y="1185450"/>
            <a:ext cx="77941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 :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하나의 송신지 포트에서 하나의 수신지 포트로 트래픽 전송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포트를 제외한 나머지 포트들로 트래픽 전송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060744" y="27374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801891" y="27715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3526469" y="2771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4299980" y="2787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7428731" y="2788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8169878" y="2822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8894456" y="28220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9667967" y="2838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8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41086" y="3232284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10089" y="5021859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673959" y="5029098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62495" y="5029092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33577" y="503633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345114" y="5014625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308982" y="502186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4090167" y="4982387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054037" y="4989626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직선 연결선 225"/>
          <p:cNvCxnSpPr>
            <a:stCxn id="4" idx="2"/>
            <a:endCxn id="62" idx="0"/>
          </p:cNvCxnSpPr>
          <p:nvPr/>
        </p:nvCxnSpPr>
        <p:spPr bwMode="auto">
          <a:xfrm flipH="1">
            <a:off x="2005139" y="3673986"/>
            <a:ext cx="53662" cy="13551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832171" y="3639716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>
            <a:endCxn id="170" idx="0"/>
          </p:cNvCxnSpPr>
          <p:nvPr/>
        </p:nvCxnSpPr>
        <p:spPr bwMode="auto">
          <a:xfrm>
            <a:off x="3562195" y="3579273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>
            <a:endCxn id="224" idx="0"/>
          </p:cNvCxnSpPr>
          <p:nvPr/>
        </p:nvCxnSpPr>
        <p:spPr bwMode="auto">
          <a:xfrm>
            <a:off x="4298693" y="3559968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8" name="그룹 237"/>
          <p:cNvGrpSpPr/>
          <p:nvPr/>
        </p:nvGrpSpPr>
        <p:grpSpPr>
          <a:xfrm>
            <a:off x="7272590" y="3201607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7241593" y="4991194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7205463" y="499842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8093999" y="4998427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8065080" y="500565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8876618" y="4983961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8840486" y="4991189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9621671" y="4951722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9585541" y="4958950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7536643" y="3643308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8363675" y="3609040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9093699" y="3548597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9830197" y="3529292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880616" y="371195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3444965" y="3726986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7365978" y="363510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8960240" y="371227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9688128" y="371227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8248401" y="3727308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909652" y="31394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606569" y="31376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3331147" y="31374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4104658" y="31538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7458569" y="31181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8182826" y="312566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8907404" y="31254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9680915" y="31418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741054" y="218847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  <a:r>
              <a:rPr lang="en-US" altLang="ko-KR" sz="24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4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en-US" altLang="ko-KR" sz="24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688980" y="1787281"/>
            <a:ext cx="2905345" cy="1243545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41470" y="1400256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/>
          <p:cNvSpPr/>
          <p:nvPr/>
        </p:nvSpPr>
        <p:spPr bwMode="auto">
          <a:xfrm>
            <a:off x="7239104" y="1803350"/>
            <a:ext cx="2905345" cy="1268398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7491593" y="1416326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55965"/>
              </p:ext>
            </p:extLst>
          </p:nvPr>
        </p:nvGraphicFramePr>
        <p:xfrm>
          <a:off x="1194366" y="5850346"/>
          <a:ext cx="13392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1258927" y="6158857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066347" y="1852774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7641021" y="1868923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49973"/>
              </p:ext>
            </p:extLst>
          </p:nvPr>
        </p:nvGraphicFramePr>
        <p:xfrm>
          <a:off x="6679297" y="5857773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6790431" y="6175306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0" name="슬라이드 번호 개체 틀 2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33224" y="2910089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226" y="4699665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454632" y="4706898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237251" y="4692432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982304" y="4660192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26" name="직선 연결선 225"/>
          <p:cNvCxnSpPr>
            <a:stCxn id="4" idx="2"/>
          </p:cNvCxnSpPr>
          <p:nvPr/>
        </p:nvCxnSpPr>
        <p:spPr bwMode="auto">
          <a:xfrm flipH="1">
            <a:off x="1904493" y="3351790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724308" y="3317522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/>
          <p:nvPr/>
        </p:nvCxnSpPr>
        <p:spPr bwMode="auto">
          <a:xfrm>
            <a:off x="3454334" y="3257079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/>
          <p:nvPr/>
        </p:nvCxnSpPr>
        <p:spPr bwMode="auto">
          <a:xfrm>
            <a:off x="4190829" y="3237775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772754" y="338976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3337103" y="3404791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747830" y="28358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533979" y="28423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3223284" y="28152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996796" y="28316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812513" y="262284"/>
            <a:ext cx="7839805" cy="5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(3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 장비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28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633225" y="1571601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186221" y="1228686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31582"/>
              </p:ext>
            </p:extLst>
          </p:nvPr>
        </p:nvGraphicFramePr>
        <p:xfrm>
          <a:off x="733396" y="5779053"/>
          <a:ext cx="2615658" cy="3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1034315" y="6069606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907581" y="1637092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77279" y="537967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3141501" y="535494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213446" y="446139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5" name="그룹 494"/>
          <p:cNvGrpSpPr/>
          <p:nvPr/>
        </p:nvGrpSpPr>
        <p:grpSpPr>
          <a:xfrm>
            <a:off x="7540373" y="2918002"/>
            <a:ext cx="2913681" cy="619932"/>
            <a:chOff x="666427" y="2820692"/>
            <a:chExt cx="2913681" cy="619932"/>
          </a:xfrm>
        </p:grpSpPr>
        <p:sp>
          <p:nvSpPr>
            <p:cNvPr id="496" name="직사각형 495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7" name="직사각형 496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7509375" y="4707578"/>
            <a:ext cx="688994" cy="799797"/>
            <a:chOff x="809159" y="4814047"/>
            <a:chExt cx="688975" cy="732719"/>
          </a:xfrm>
        </p:grpSpPr>
        <p:sp>
          <p:nvSpPr>
            <p:cNvPr id="50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8361781" y="4714811"/>
            <a:ext cx="688994" cy="799797"/>
            <a:chOff x="809159" y="4814047"/>
            <a:chExt cx="688975" cy="732719"/>
          </a:xfrm>
        </p:grpSpPr>
        <p:sp>
          <p:nvSpPr>
            <p:cNvPr id="5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7" name="그룹 606"/>
          <p:cNvGrpSpPr/>
          <p:nvPr/>
        </p:nvGrpSpPr>
        <p:grpSpPr>
          <a:xfrm>
            <a:off x="9144401" y="4700344"/>
            <a:ext cx="688994" cy="799797"/>
            <a:chOff x="809159" y="4814047"/>
            <a:chExt cx="688975" cy="732719"/>
          </a:xfrm>
        </p:grpSpPr>
        <p:sp>
          <p:nvSpPr>
            <p:cNvPr id="60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9889453" y="4668106"/>
            <a:ext cx="688994" cy="799797"/>
            <a:chOff x="809159" y="4814047"/>
            <a:chExt cx="688975" cy="732719"/>
          </a:xfrm>
        </p:grpSpPr>
        <p:sp>
          <p:nvSpPr>
            <p:cNvPr id="66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8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9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9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1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3" name="직선 연결선 712"/>
          <p:cNvCxnSpPr>
            <a:stCxn id="497" idx="2"/>
          </p:cNvCxnSpPr>
          <p:nvPr/>
        </p:nvCxnSpPr>
        <p:spPr bwMode="auto">
          <a:xfrm flipH="1">
            <a:off x="7811641" y="3359703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4" name="직선 연결선 713"/>
          <p:cNvCxnSpPr>
            <a:endCxn id="605" idx="2"/>
          </p:cNvCxnSpPr>
          <p:nvPr/>
        </p:nvCxnSpPr>
        <p:spPr bwMode="auto">
          <a:xfrm>
            <a:off x="8631457" y="332543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5" name="직선 연결선 714"/>
          <p:cNvCxnSpPr/>
          <p:nvPr/>
        </p:nvCxnSpPr>
        <p:spPr bwMode="auto">
          <a:xfrm>
            <a:off x="9361483" y="3264993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6" name="직선 연결선 715"/>
          <p:cNvCxnSpPr/>
          <p:nvPr/>
        </p:nvCxnSpPr>
        <p:spPr bwMode="auto">
          <a:xfrm>
            <a:off x="10097977" y="3245688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" name="직선 화살표 연결선 716"/>
          <p:cNvCxnSpPr/>
          <p:nvPr/>
        </p:nvCxnSpPr>
        <p:spPr bwMode="auto">
          <a:xfrm flipV="1">
            <a:off x="7679902" y="3397678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19" name="TextBox 718"/>
          <p:cNvSpPr txBox="1"/>
          <p:nvPr/>
        </p:nvSpPr>
        <p:spPr>
          <a:xfrm>
            <a:off x="7664660" y="28350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8408480" y="284033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9150544" y="28495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9942954" y="28487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직사각형 722"/>
          <p:cNvSpPr/>
          <p:nvPr/>
        </p:nvSpPr>
        <p:spPr bwMode="auto">
          <a:xfrm>
            <a:off x="7540373" y="1579514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8111889" y="12290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5" name="표 7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68285"/>
              </p:ext>
            </p:extLst>
          </p:nvPr>
        </p:nvGraphicFramePr>
        <p:xfrm>
          <a:off x="6799791" y="5840496"/>
          <a:ext cx="274413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6" name="TextBox 725"/>
          <p:cNvSpPr txBox="1"/>
          <p:nvPr/>
        </p:nvSpPr>
        <p:spPr>
          <a:xfrm>
            <a:off x="7296422" y="6110701"/>
            <a:ext cx="184537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7814731" y="1645005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7232791" y="541331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9121597" y="433194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8010462" y="431058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폭발 2 234"/>
          <p:cNvSpPr/>
          <p:nvPr/>
        </p:nvSpPr>
        <p:spPr bwMode="auto">
          <a:xfrm>
            <a:off x="7665715" y="3044415"/>
            <a:ext cx="611657" cy="419268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9205757" y="6354653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76" name="TextBox 475"/>
          <p:cNvSpPr txBox="1"/>
          <p:nvPr/>
        </p:nvSpPr>
        <p:spPr>
          <a:xfrm>
            <a:off x="3838870" y="467425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9576553" y="544597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/>
          <p:cNvGrpSpPr/>
          <p:nvPr/>
        </p:nvGrpSpPr>
        <p:grpSpPr>
          <a:xfrm>
            <a:off x="4974015" y="2027368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4943018" y="3816955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906888" y="3824183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5795424" y="3824188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5766505" y="383141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6578043" y="3809722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541911" y="381695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7323096" y="3777483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286966" y="3784711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5238068" y="2469069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6065100" y="2434801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6795124" y="2374358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7531622" y="2355053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067403" y="246086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6661665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389553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5949826" y="2553069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83" name="TextBox 482"/>
          <p:cNvSpPr txBox="1"/>
          <p:nvPr/>
        </p:nvSpPr>
        <p:spPr>
          <a:xfrm>
            <a:off x="5160874" y="1960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5902021" y="1994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6626599" y="1994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400110" y="2010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986985" y="510254"/>
            <a:ext cx="7839805" cy="5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9387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r>
              <a:rPr lang="en-US" altLang="ko-KR" sz="20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20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en-US" altLang="ko-KR" sz="20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67677"/>
              </p:ext>
            </p:extLst>
          </p:nvPr>
        </p:nvGraphicFramePr>
        <p:xfrm>
          <a:off x="4104893" y="5119590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4104893" y="5451771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3788447" y="442879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5241190" y="455279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8007604" y="4374892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192.168.1.40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6549614" y="456176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7" name="표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7734"/>
              </p:ext>
            </p:extLst>
          </p:nvPr>
        </p:nvGraphicFramePr>
        <p:xfrm>
          <a:off x="1360759" y="5119590"/>
          <a:ext cx="2744135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8" name="TextBox 497"/>
          <p:cNvSpPr txBox="1"/>
          <p:nvPr/>
        </p:nvSpPr>
        <p:spPr>
          <a:xfrm>
            <a:off x="1711956" y="5467992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64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8381445" y="6321921"/>
            <a:ext cx="2057400" cy="365125"/>
          </a:xfrm>
        </p:spPr>
        <p:txBody>
          <a:bodyPr/>
          <a:lstStyle/>
          <a:p>
            <a:r>
              <a:rPr lang="en-US" altLang="ko-KR" dirty="0"/>
              <a:t>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74045" y="269594"/>
            <a:ext cx="10671301" cy="6378391"/>
            <a:chOff x="222250" y="1128198"/>
            <a:chExt cx="8871953" cy="5409866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1321206" y="3747699"/>
              <a:ext cx="3755" cy="122232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0" name="직선 연결선 11"/>
            <p:cNvCxnSpPr>
              <a:cxnSpLocks noChangeShapeType="1"/>
            </p:cNvCxnSpPr>
            <p:nvPr/>
          </p:nvCxnSpPr>
          <p:spPr bwMode="auto">
            <a:xfrm rot="5400000">
              <a:off x="952507" y="2617751"/>
              <a:ext cx="1046124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216" name="직선 연결선 215"/>
            <p:cNvCxnSpPr/>
            <p:nvPr/>
          </p:nvCxnSpPr>
          <p:spPr bwMode="auto">
            <a:xfrm>
              <a:off x="1758371" y="3599973"/>
              <a:ext cx="950462" cy="101782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eform 4"/>
            <p:cNvSpPr>
              <a:spLocks/>
            </p:cNvSpPr>
            <p:nvPr/>
          </p:nvSpPr>
          <p:spPr bwMode="auto">
            <a:xfrm flipV="1">
              <a:off x="5850288" y="1645392"/>
              <a:ext cx="1308802" cy="172678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 flipV="1">
              <a:off x="2158709" y="1645392"/>
              <a:ext cx="1154439" cy="259855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AutoShape 20"/>
            <p:cNvSpPr>
              <a:spLocks noChangeArrowheads="1"/>
            </p:cNvSpPr>
            <p:nvPr/>
          </p:nvSpPr>
          <p:spPr bwMode="auto">
            <a:xfrm>
              <a:off x="1129073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83265" y="1650422"/>
              <a:ext cx="1096964" cy="41912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22"/>
            <p:cNvSpPr>
              <a:spLocks noChangeArrowheads="1"/>
            </p:cNvSpPr>
            <p:nvPr/>
          </p:nvSpPr>
          <p:spPr bwMode="auto">
            <a:xfrm>
              <a:off x="1127431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AutoShape 23"/>
            <p:cNvSpPr>
              <a:spLocks noChangeArrowheads="1"/>
            </p:cNvSpPr>
            <p:nvPr/>
          </p:nvSpPr>
          <p:spPr bwMode="auto">
            <a:xfrm rot="5400000">
              <a:off x="1728918" y="1157748"/>
              <a:ext cx="196149" cy="7422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AutoShape 24"/>
            <p:cNvSpPr>
              <a:spLocks noChangeArrowheads="1"/>
            </p:cNvSpPr>
            <p:nvPr/>
          </p:nvSpPr>
          <p:spPr bwMode="auto">
            <a:xfrm rot="16200000">
              <a:off x="1562273" y="1090005"/>
              <a:ext cx="192795" cy="7570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174"/>
            <p:cNvSpPr>
              <a:spLocks/>
            </p:cNvSpPr>
            <p:nvPr/>
          </p:nvSpPr>
          <p:spPr bwMode="auto">
            <a:xfrm rot="355818">
              <a:off x="1632045" y="5570207"/>
              <a:ext cx="77182" cy="55323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175"/>
            <p:cNvSpPr>
              <a:spLocks/>
            </p:cNvSpPr>
            <p:nvPr/>
          </p:nvSpPr>
          <p:spPr bwMode="auto">
            <a:xfrm rot="355818" flipH="1">
              <a:off x="1694447" y="5620502"/>
              <a:ext cx="141226" cy="87177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 176"/>
            <p:cNvSpPr>
              <a:spLocks/>
            </p:cNvSpPr>
            <p:nvPr/>
          </p:nvSpPr>
          <p:spPr bwMode="auto">
            <a:xfrm rot="355818">
              <a:off x="1687879" y="5650678"/>
              <a:ext cx="139584" cy="6202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 177"/>
            <p:cNvSpPr>
              <a:spLocks/>
            </p:cNvSpPr>
            <p:nvPr/>
          </p:nvSpPr>
          <p:spPr bwMode="auto">
            <a:xfrm rot="355818" flipH="1">
              <a:off x="1722364" y="5615472"/>
              <a:ext cx="32843" cy="41913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 178"/>
            <p:cNvSpPr>
              <a:spLocks/>
            </p:cNvSpPr>
            <p:nvPr/>
          </p:nvSpPr>
          <p:spPr bwMode="auto">
            <a:xfrm rot="355818">
              <a:off x="1707584" y="5613796"/>
              <a:ext cx="44339" cy="8382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179"/>
            <p:cNvSpPr>
              <a:spLocks noChangeArrowheads="1"/>
            </p:cNvSpPr>
            <p:nvPr/>
          </p:nvSpPr>
          <p:spPr bwMode="auto">
            <a:xfrm rot="21219751">
              <a:off x="1727290" y="5610443"/>
              <a:ext cx="19706" cy="1005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180"/>
            <p:cNvSpPr>
              <a:spLocks/>
            </p:cNvSpPr>
            <p:nvPr/>
          </p:nvSpPr>
          <p:spPr bwMode="auto">
            <a:xfrm rot="355818">
              <a:off x="1697731" y="5617149"/>
              <a:ext cx="37770" cy="35206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2"/>
            <p:cNvSpPr>
              <a:spLocks/>
            </p:cNvSpPr>
            <p:nvPr/>
          </p:nvSpPr>
          <p:spPr bwMode="auto">
            <a:xfrm flipH="1">
              <a:off x="1203441" y="5606324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3"/>
            <p:cNvSpPr>
              <a:spLocks/>
            </p:cNvSpPr>
            <p:nvPr/>
          </p:nvSpPr>
          <p:spPr bwMode="auto">
            <a:xfrm flipH="1">
              <a:off x="1221505" y="5591236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4"/>
            <p:cNvSpPr>
              <a:spLocks/>
            </p:cNvSpPr>
            <p:nvPr/>
          </p:nvSpPr>
          <p:spPr bwMode="auto">
            <a:xfrm flipH="1">
              <a:off x="1242853" y="5649001"/>
              <a:ext cx="356349" cy="88854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85"/>
            <p:cNvSpPr>
              <a:spLocks/>
            </p:cNvSpPr>
            <p:nvPr/>
          </p:nvSpPr>
          <p:spPr bwMode="auto">
            <a:xfrm flipH="1">
              <a:off x="1274875" y="5551610"/>
              <a:ext cx="367844" cy="119031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86"/>
            <p:cNvSpPr>
              <a:spLocks/>
            </p:cNvSpPr>
            <p:nvPr/>
          </p:nvSpPr>
          <p:spPr bwMode="auto">
            <a:xfrm flipH="1">
              <a:off x="1205904" y="5618669"/>
              <a:ext cx="93604" cy="51971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87"/>
            <p:cNvSpPr>
              <a:spLocks/>
            </p:cNvSpPr>
            <p:nvPr/>
          </p:nvSpPr>
          <p:spPr bwMode="auto">
            <a:xfrm flipH="1">
              <a:off x="1138576" y="5630405"/>
              <a:ext cx="111667" cy="75441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89"/>
            <p:cNvSpPr>
              <a:spLocks noChangeAspect="1"/>
            </p:cNvSpPr>
            <p:nvPr/>
          </p:nvSpPr>
          <p:spPr bwMode="auto">
            <a:xfrm>
              <a:off x="968612" y="5327117"/>
              <a:ext cx="149437" cy="373856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Freeform 190"/>
            <p:cNvSpPr>
              <a:spLocks noChangeAspect="1"/>
            </p:cNvSpPr>
            <p:nvPr/>
          </p:nvSpPr>
          <p:spPr bwMode="auto">
            <a:xfrm>
              <a:off x="971896" y="5265088"/>
              <a:ext cx="640443" cy="305120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91"/>
            <p:cNvSpPr>
              <a:spLocks/>
            </p:cNvSpPr>
            <p:nvPr/>
          </p:nvSpPr>
          <p:spPr bwMode="auto">
            <a:xfrm>
              <a:off x="1111480" y="5471294"/>
              <a:ext cx="494290" cy="226326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92"/>
            <p:cNvSpPr>
              <a:spLocks/>
            </p:cNvSpPr>
            <p:nvPr/>
          </p:nvSpPr>
          <p:spPr bwMode="auto">
            <a:xfrm>
              <a:off x="1131186" y="5607090"/>
              <a:ext cx="149436" cy="6370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Oval 193"/>
            <p:cNvSpPr>
              <a:spLocks noChangeArrowheads="1"/>
            </p:cNvSpPr>
            <p:nvPr/>
          </p:nvSpPr>
          <p:spPr bwMode="auto">
            <a:xfrm>
              <a:off x="1254348" y="5615472"/>
              <a:ext cx="16422" cy="2179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194"/>
            <p:cNvSpPr>
              <a:spLocks noChangeShapeType="1"/>
            </p:cNvSpPr>
            <p:nvPr/>
          </p:nvSpPr>
          <p:spPr bwMode="auto">
            <a:xfrm flipH="1">
              <a:off x="1484250" y="5519913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Line 195"/>
            <p:cNvSpPr>
              <a:spLocks noChangeShapeType="1"/>
            </p:cNvSpPr>
            <p:nvPr/>
          </p:nvSpPr>
          <p:spPr bwMode="auto">
            <a:xfrm flipH="1">
              <a:off x="1472756" y="5521589"/>
              <a:ext cx="1642" cy="8550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Line 196"/>
            <p:cNvSpPr>
              <a:spLocks noChangeShapeType="1"/>
            </p:cNvSpPr>
            <p:nvPr/>
          </p:nvSpPr>
          <p:spPr bwMode="auto">
            <a:xfrm flipH="1">
              <a:off x="1497388" y="5518236"/>
              <a:ext cx="4927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Line 197"/>
            <p:cNvSpPr>
              <a:spLocks noChangeShapeType="1"/>
            </p:cNvSpPr>
            <p:nvPr/>
          </p:nvSpPr>
          <p:spPr bwMode="auto">
            <a:xfrm flipH="1">
              <a:off x="1508883" y="5516560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Line 198"/>
            <p:cNvSpPr>
              <a:spLocks noChangeShapeType="1"/>
            </p:cNvSpPr>
            <p:nvPr/>
          </p:nvSpPr>
          <p:spPr bwMode="auto">
            <a:xfrm flipH="1">
              <a:off x="1518736" y="5514883"/>
              <a:ext cx="6569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199"/>
            <p:cNvSpPr>
              <a:spLocks noChangeShapeType="1"/>
            </p:cNvSpPr>
            <p:nvPr/>
          </p:nvSpPr>
          <p:spPr bwMode="auto">
            <a:xfrm flipH="1">
              <a:off x="1530231" y="5511530"/>
              <a:ext cx="6569" cy="8214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Line 200"/>
            <p:cNvSpPr>
              <a:spLocks noChangeShapeType="1"/>
            </p:cNvSpPr>
            <p:nvPr/>
          </p:nvSpPr>
          <p:spPr bwMode="auto">
            <a:xfrm flipH="1">
              <a:off x="1541727" y="5511530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Line 201"/>
            <p:cNvSpPr>
              <a:spLocks noChangeShapeType="1"/>
            </p:cNvSpPr>
            <p:nvPr/>
          </p:nvSpPr>
          <p:spPr bwMode="auto">
            <a:xfrm flipH="1">
              <a:off x="1551580" y="5504824"/>
              <a:ext cx="1642" cy="838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 flipH="1">
              <a:off x="1561433" y="5504824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203"/>
            <p:cNvSpPr>
              <a:spLocks noChangeShapeType="1"/>
            </p:cNvSpPr>
            <p:nvPr/>
          </p:nvSpPr>
          <p:spPr bwMode="auto">
            <a:xfrm flipH="1">
              <a:off x="1572927" y="5503148"/>
              <a:ext cx="1643" cy="821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204"/>
            <p:cNvSpPr>
              <a:spLocks noChangeShapeType="1"/>
            </p:cNvSpPr>
            <p:nvPr/>
          </p:nvSpPr>
          <p:spPr bwMode="auto">
            <a:xfrm flipH="1">
              <a:off x="1584423" y="5501471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205"/>
            <p:cNvSpPr>
              <a:spLocks/>
            </p:cNvSpPr>
            <p:nvPr/>
          </p:nvSpPr>
          <p:spPr bwMode="auto">
            <a:xfrm>
              <a:off x="1324961" y="5553442"/>
              <a:ext cx="82108" cy="6538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206"/>
            <p:cNvSpPr>
              <a:spLocks noChangeShapeType="1"/>
            </p:cNvSpPr>
            <p:nvPr/>
          </p:nvSpPr>
          <p:spPr bwMode="auto">
            <a:xfrm flipH="1">
              <a:off x="1336456" y="5590325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207"/>
            <p:cNvSpPr>
              <a:spLocks noChangeShapeType="1"/>
            </p:cNvSpPr>
            <p:nvPr/>
          </p:nvSpPr>
          <p:spPr bwMode="auto">
            <a:xfrm flipH="1">
              <a:off x="1400501" y="5575236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208"/>
            <p:cNvSpPr>
              <a:spLocks noChangeShapeType="1"/>
            </p:cNvSpPr>
            <p:nvPr/>
          </p:nvSpPr>
          <p:spPr bwMode="auto">
            <a:xfrm flipH="1">
              <a:off x="1392289" y="5585295"/>
              <a:ext cx="0" cy="1508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9"/>
            <p:cNvSpPr>
              <a:spLocks noChangeShapeType="1"/>
            </p:cNvSpPr>
            <p:nvPr/>
          </p:nvSpPr>
          <p:spPr bwMode="auto">
            <a:xfrm flipH="1">
              <a:off x="1346309" y="5598707"/>
              <a:ext cx="0" cy="1341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10"/>
            <p:cNvSpPr>
              <a:spLocks noChangeShapeType="1"/>
            </p:cNvSpPr>
            <p:nvPr/>
          </p:nvSpPr>
          <p:spPr bwMode="auto">
            <a:xfrm flipV="1">
              <a:off x="1356162" y="5600384"/>
              <a:ext cx="26275" cy="6706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211"/>
            <p:cNvSpPr>
              <a:spLocks/>
            </p:cNvSpPr>
            <p:nvPr/>
          </p:nvSpPr>
          <p:spPr bwMode="auto">
            <a:xfrm>
              <a:off x="1155818" y="5568530"/>
              <a:ext cx="103457" cy="3856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12"/>
            <p:cNvSpPr>
              <a:spLocks noChangeShapeType="1"/>
            </p:cNvSpPr>
            <p:nvPr/>
          </p:nvSpPr>
          <p:spPr bwMode="auto">
            <a:xfrm flipV="1">
              <a:off x="1147608" y="5575236"/>
              <a:ext cx="116593" cy="2347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86" name="Group 150"/>
            <p:cNvGrpSpPr>
              <a:grpSpLocks/>
            </p:cNvGrpSpPr>
            <p:nvPr/>
          </p:nvGrpSpPr>
          <p:grpSpPr bwMode="auto">
            <a:xfrm>
              <a:off x="1035941" y="4926438"/>
              <a:ext cx="339927" cy="390620"/>
              <a:chOff x="685" y="3115"/>
              <a:chExt cx="207" cy="233"/>
            </a:xfrm>
          </p:grpSpPr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8" name="Oval 217"/>
            <p:cNvSpPr>
              <a:spLocks noChangeArrowheads="1"/>
            </p:cNvSpPr>
            <p:nvPr/>
          </p:nvSpPr>
          <p:spPr bwMode="auto">
            <a:xfrm>
              <a:off x="1122975" y="5347235"/>
              <a:ext cx="308726" cy="9891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18"/>
            <p:cNvSpPr>
              <a:spLocks noChangeArrowheads="1"/>
            </p:cNvSpPr>
            <p:nvPr/>
          </p:nvSpPr>
          <p:spPr bwMode="auto">
            <a:xfrm>
              <a:off x="1122975" y="5340529"/>
              <a:ext cx="308726" cy="9723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Freeform 219"/>
            <p:cNvSpPr>
              <a:spLocks/>
            </p:cNvSpPr>
            <p:nvPr/>
          </p:nvSpPr>
          <p:spPr bwMode="auto">
            <a:xfrm flipH="1">
              <a:off x="1103269" y="4867761"/>
              <a:ext cx="451595" cy="53982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20"/>
            <p:cNvSpPr>
              <a:spLocks/>
            </p:cNvSpPr>
            <p:nvPr/>
          </p:nvSpPr>
          <p:spPr bwMode="auto">
            <a:xfrm flipH="1">
              <a:off x="1164029" y="5305323"/>
              <a:ext cx="371129" cy="102265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1"/>
            <p:cNvSpPr>
              <a:spLocks/>
            </p:cNvSpPr>
            <p:nvPr/>
          </p:nvSpPr>
          <p:spPr bwMode="auto">
            <a:xfrm flipH="1">
              <a:off x="1090132" y="4929791"/>
              <a:ext cx="16422" cy="47779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Oval 222"/>
            <p:cNvSpPr>
              <a:spLocks noChangeArrowheads="1"/>
            </p:cNvSpPr>
            <p:nvPr/>
          </p:nvSpPr>
          <p:spPr bwMode="auto">
            <a:xfrm>
              <a:off x="1502315" y="5313705"/>
              <a:ext cx="13137" cy="28501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3"/>
            <p:cNvSpPr>
              <a:spLocks noChangeArrowheads="1"/>
            </p:cNvSpPr>
            <p:nvPr/>
          </p:nvSpPr>
          <p:spPr bwMode="auto">
            <a:xfrm>
              <a:off x="1477682" y="5320411"/>
              <a:ext cx="11496" cy="2347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4"/>
            <p:cNvSpPr>
              <a:spLocks noChangeArrowheads="1"/>
            </p:cNvSpPr>
            <p:nvPr/>
          </p:nvSpPr>
          <p:spPr bwMode="auto">
            <a:xfrm>
              <a:off x="1392289" y="5342206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5"/>
            <p:cNvSpPr>
              <a:spLocks noChangeArrowheads="1"/>
            </p:cNvSpPr>
            <p:nvPr/>
          </p:nvSpPr>
          <p:spPr bwMode="auto">
            <a:xfrm>
              <a:off x="1366015" y="5347235"/>
              <a:ext cx="13137" cy="184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6"/>
            <p:cNvSpPr>
              <a:spLocks noChangeArrowheads="1"/>
            </p:cNvSpPr>
            <p:nvPr/>
          </p:nvSpPr>
          <p:spPr bwMode="auto">
            <a:xfrm>
              <a:off x="1336456" y="5352265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Freeform 227"/>
            <p:cNvSpPr>
              <a:spLocks/>
            </p:cNvSpPr>
            <p:nvPr/>
          </p:nvSpPr>
          <p:spPr bwMode="auto">
            <a:xfrm flipH="1">
              <a:off x="1145965" y="4921408"/>
              <a:ext cx="374413" cy="424150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8"/>
            <p:cNvSpPr>
              <a:spLocks/>
            </p:cNvSpPr>
            <p:nvPr/>
          </p:nvSpPr>
          <p:spPr bwMode="auto">
            <a:xfrm flipH="1">
              <a:off x="1090132" y="4866085"/>
              <a:ext cx="463090" cy="6705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AutoShape 26"/>
            <p:cNvSpPr>
              <a:spLocks noChangeArrowheads="1"/>
            </p:cNvSpPr>
            <p:nvPr/>
          </p:nvSpPr>
          <p:spPr bwMode="auto">
            <a:xfrm>
              <a:off x="626571" y="2964783"/>
              <a:ext cx="1546916" cy="784593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623287" y="2964783"/>
              <a:ext cx="1548559" cy="440914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75836" y="3454316"/>
              <a:ext cx="1037846" cy="2766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766156" y="2976518"/>
              <a:ext cx="1271033" cy="37720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42"/>
            <p:cNvSpPr txBox="1">
              <a:spLocks noChangeArrowheads="1"/>
            </p:cNvSpPr>
            <p:nvPr/>
          </p:nvSpPr>
          <p:spPr bwMode="auto">
            <a:xfrm>
              <a:off x="222250" y="5769553"/>
              <a:ext cx="249940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 address           192.168.1.10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 192.168.1.254</a:t>
              </a:r>
            </a:p>
          </p:txBody>
        </p:sp>
        <p:sp>
          <p:nvSpPr>
            <p:cNvPr id="15" name="Text Box 143"/>
            <p:cNvSpPr txBox="1">
              <a:spLocks noChangeArrowheads="1"/>
            </p:cNvSpPr>
            <p:nvPr/>
          </p:nvSpPr>
          <p:spPr bwMode="auto">
            <a:xfrm>
              <a:off x="1436157" y="2331072"/>
              <a:ext cx="14462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192.168.1.254/24</a:t>
              </a:r>
            </a:p>
          </p:txBody>
        </p:sp>
        <p:sp>
          <p:nvSpPr>
            <p:cNvPr id="16" name="Text Box 144"/>
            <p:cNvSpPr txBox="1">
              <a:spLocks noChangeArrowheads="1"/>
            </p:cNvSpPr>
            <p:nvPr/>
          </p:nvSpPr>
          <p:spPr bwMode="auto">
            <a:xfrm>
              <a:off x="1480497" y="2087983"/>
              <a:ext cx="100828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Fa0/0</a:t>
              </a:r>
            </a:p>
          </p:txBody>
        </p:sp>
        <p:cxnSp>
          <p:nvCxnSpPr>
            <p:cNvPr id="94" name="직선 연결선 93"/>
            <p:cNvCxnSpPr>
              <a:stCxn id="95" idx="3"/>
            </p:cNvCxnSpPr>
            <p:nvPr/>
          </p:nvCxnSpPr>
          <p:spPr>
            <a:xfrm>
              <a:off x="7467128" y="3989044"/>
              <a:ext cx="3973" cy="9956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utoShape 26"/>
            <p:cNvSpPr>
              <a:spLocks noChangeArrowheads="1"/>
            </p:cNvSpPr>
            <p:nvPr/>
          </p:nvSpPr>
          <p:spPr bwMode="auto">
            <a:xfrm>
              <a:off x="6906198" y="3206127"/>
              <a:ext cx="1546916" cy="782917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6902913" y="3206127"/>
              <a:ext cx="1548559" cy="440915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945609" y="3672189"/>
              <a:ext cx="1037846" cy="2749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7044139" y="3217863"/>
              <a:ext cx="1274317" cy="378885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7641824" y="5477516"/>
              <a:ext cx="93603" cy="5197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0" y="11"/>
                </a:cxn>
                <a:cxn ang="0">
                  <a:pos x="75" y="70"/>
                </a:cxn>
                <a:cxn ang="0">
                  <a:pos x="0" y="56"/>
                </a:cxn>
              </a:cxnLst>
              <a:rect l="0" t="0" r="r" b="b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rgbClr val="EAEA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27546" y="4807468"/>
              <a:ext cx="919611" cy="1006470"/>
              <a:chOff x="7018338" y="3922713"/>
              <a:chExt cx="889000" cy="1113843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1244182" flipH="1">
                <a:off x="7140575" y="4675188"/>
                <a:ext cx="74613" cy="5397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355818">
                <a:off x="7018338" y="4722813"/>
                <a:ext cx="136525" cy="82550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1244182" flipH="1">
                <a:off x="7024688" y="4754563"/>
                <a:ext cx="133350" cy="55562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355818">
                <a:off x="7099300" y="4718050"/>
                <a:ext cx="31750" cy="41275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1244182" flipH="1">
                <a:off x="7099300" y="4719638"/>
                <a:ext cx="42863" cy="7937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380249" flipH="1">
                <a:off x="7105650" y="4716463"/>
                <a:ext cx="17463" cy="952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1244182" flipH="1">
                <a:off x="7115175" y="4719638"/>
                <a:ext cx="36513" cy="34925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7173913" y="4702757"/>
                <a:ext cx="178582" cy="33379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7191375" y="4688469"/>
                <a:ext cx="178582" cy="33379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7321550" y="4767263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7223125" y="4789488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 flipH="1">
                <a:off x="7721600" y="4440238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 flipH="1">
                <a:off x="7246938" y="4378325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 flipH="1">
                <a:off x="7250113" y="4578350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 flipH="1">
                <a:off x="7564438" y="4706938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 flipH="1">
                <a:off x="7573963" y="4713288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7364413" y="4622800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>
                <a:off x="7377113" y="46259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>
                <a:off x="7353300" y="4621213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>
                <a:off x="7342188" y="4619625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>
                <a:off x="7331075" y="4618038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>
                <a:off x="7319963" y="4616450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>
                <a:off x="7310438" y="46132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>
                <a:off x="7300913" y="4611688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>
                <a:off x="7291388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>
                <a:off x="7281863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>
                <a:off x="7270750" y="4605338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 flipH="1">
                <a:off x="7442200" y="4656138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3" name="Line 206"/>
              <p:cNvSpPr>
                <a:spLocks noChangeShapeType="1"/>
              </p:cNvSpPr>
              <p:nvPr/>
            </p:nvSpPr>
            <p:spPr bwMode="auto">
              <a:xfrm>
                <a:off x="7510463" y="46910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4" name="Line 207"/>
              <p:cNvSpPr>
                <a:spLocks noChangeShapeType="1"/>
              </p:cNvSpPr>
              <p:nvPr/>
            </p:nvSpPr>
            <p:spPr bwMode="auto">
              <a:xfrm>
                <a:off x="7448550" y="46783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5" name="Line 208"/>
              <p:cNvSpPr>
                <a:spLocks noChangeShapeType="1"/>
              </p:cNvSpPr>
              <p:nvPr/>
            </p:nvSpPr>
            <p:spPr bwMode="auto">
              <a:xfrm>
                <a:off x="7456488" y="4686300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6" name="Line 209"/>
              <p:cNvSpPr>
                <a:spLocks noChangeShapeType="1"/>
              </p:cNvSpPr>
              <p:nvPr/>
            </p:nvSpPr>
            <p:spPr bwMode="auto">
              <a:xfrm>
                <a:off x="7500938" y="4699000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7" name="Line 210"/>
              <p:cNvSpPr>
                <a:spLocks noChangeShapeType="1"/>
              </p:cNvSpPr>
              <p:nvPr/>
            </p:nvSpPr>
            <p:spPr bwMode="auto">
              <a:xfrm flipH="1" flipV="1">
                <a:off x="7466013" y="4702175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 flipH="1">
                <a:off x="7585075" y="4668838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9" name="Line 212"/>
              <p:cNvSpPr>
                <a:spLocks noChangeShapeType="1"/>
              </p:cNvSpPr>
              <p:nvPr/>
            </p:nvSpPr>
            <p:spPr bwMode="auto">
              <a:xfrm flipH="1" flipV="1">
                <a:off x="7578725" y="4678363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>
                <a:off x="7580313" y="3979863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>
                <a:off x="7797800" y="4021138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217"/>
              <p:cNvSpPr>
                <a:spLocks noChangeArrowheads="1"/>
              </p:cNvSpPr>
              <p:nvPr/>
            </p:nvSpPr>
            <p:spPr bwMode="auto">
              <a:xfrm flipH="1">
                <a:off x="7527925" y="4376738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Oval 218"/>
              <p:cNvSpPr>
                <a:spLocks noChangeArrowheads="1"/>
              </p:cNvSpPr>
              <p:nvPr/>
            </p:nvSpPr>
            <p:spPr bwMode="auto">
              <a:xfrm flipH="1">
                <a:off x="7527925" y="4368800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reeform 219"/>
              <p:cNvSpPr>
                <a:spLocks/>
              </p:cNvSpPr>
              <p:nvPr/>
            </p:nvSpPr>
            <p:spPr bwMode="auto">
              <a:xfrm>
                <a:off x="7408863" y="3924300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Freeform 220"/>
              <p:cNvSpPr>
                <a:spLocks/>
              </p:cNvSpPr>
              <p:nvPr/>
            </p:nvSpPr>
            <p:spPr bwMode="auto">
              <a:xfrm>
                <a:off x="7427913" y="4337050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Freeform 221"/>
              <p:cNvSpPr>
                <a:spLocks/>
              </p:cNvSpPr>
              <p:nvPr/>
            </p:nvSpPr>
            <p:spPr bwMode="auto">
              <a:xfrm>
                <a:off x="7840663" y="3983038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Oval 222"/>
              <p:cNvSpPr>
                <a:spLocks noChangeArrowheads="1"/>
              </p:cNvSpPr>
              <p:nvPr/>
            </p:nvSpPr>
            <p:spPr bwMode="auto">
              <a:xfrm flipH="1">
                <a:off x="7446963" y="4343400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Oval 223"/>
              <p:cNvSpPr>
                <a:spLocks noChangeArrowheads="1"/>
              </p:cNvSpPr>
              <p:nvPr/>
            </p:nvSpPr>
            <p:spPr bwMode="auto">
              <a:xfrm flipH="1">
                <a:off x="7472363" y="4351338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Oval 224"/>
              <p:cNvSpPr>
                <a:spLocks noChangeArrowheads="1"/>
              </p:cNvSpPr>
              <p:nvPr/>
            </p:nvSpPr>
            <p:spPr bwMode="auto">
              <a:xfrm flipH="1">
                <a:off x="7551738" y="4371975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225"/>
              <p:cNvSpPr>
                <a:spLocks noChangeArrowheads="1"/>
              </p:cNvSpPr>
              <p:nvPr/>
            </p:nvSpPr>
            <p:spPr bwMode="auto">
              <a:xfrm flipH="1">
                <a:off x="7577138" y="4376738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Oval 226"/>
              <p:cNvSpPr>
                <a:spLocks noChangeArrowheads="1"/>
              </p:cNvSpPr>
              <p:nvPr/>
            </p:nvSpPr>
            <p:spPr bwMode="auto">
              <a:xfrm flipH="1">
                <a:off x="7604125" y="4379913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62" name="Freeform 227"/>
              <p:cNvSpPr>
                <a:spLocks/>
              </p:cNvSpPr>
              <p:nvPr/>
            </p:nvSpPr>
            <p:spPr bwMode="auto">
              <a:xfrm>
                <a:off x="7442200" y="3975100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4" name="Freeform 228"/>
              <p:cNvSpPr>
                <a:spLocks/>
              </p:cNvSpPr>
              <p:nvPr/>
            </p:nvSpPr>
            <p:spPr bwMode="auto">
              <a:xfrm>
                <a:off x="7410450" y="3922713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64" name="직선 연결선 35"/>
            <p:cNvCxnSpPr>
              <a:cxnSpLocks noChangeShapeType="1"/>
            </p:cNvCxnSpPr>
            <p:nvPr/>
          </p:nvCxnSpPr>
          <p:spPr bwMode="auto">
            <a:xfrm flipH="1">
              <a:off x="7679353" y="2007512"/>
              <a:ext cx="1946" cy="1222498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7139385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7177155" y="1658804"/>
              <a:ext cx="1096964" cy="42079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137743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 rot="5400000">
              <a:off x="7740906" y="1157748"/>
              <a:ext cx="192795" cy="742257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6200000">
              <a:off x="7574260" y="1090005"/>
              <a:ext cx="189443" cy="757037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 Box 271"/>
            <p:cNvSpPr txBox="1">
              <a:spLocks noChangeArrowheads="1"/>
            </p:cNvSpPr>
            <p:nvPr/>
          </p:nvSpPr>
          <p:spPr bwMode="auto">
            <a:xfrm>
              <a:off x="7687717" y="2143394"/>
              <a:ext cx="593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Times New Roman" pitchFamily="18" charset="0"/>
                  <a:cs typeface="Times New Roman" pitchFamily="18" charset="0"/>
                </a:rPr>
                <a:t>Fa0/0</a:t>
              </a:r>
            </a:p>
          </p:txBody>
        </p:sp>
        <p:sp>
          <p:nvSpPr>
            <p:cNvPr id="43" name="Text Box 272"/>
            <p:cNvSpPr txBox="1">
              <a:spLocks noChangeArrowheads="1"/>
            </p:cNvSpPr>
            <p:nvPr/>
          </p:nvSpPr>
          <p:spPr bwMode="auto">
            <a:xfrm>
              <a:off x="7647973" y="2349515"/>
              <a:ext cx="14462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192.168.5.254/24</a:t>
              </a:r>
            </a:p>
          </p:txBody>
        </p:sp>
        <p:sp>
          <p:nvSpPr>
            <p:cNvPr id="169" name="구름 168"/>
            <p:cNvSpPr/>
            <p:nvPr/>
          </p:nvSpPr>
          <p:spPr>
            <a:xfrm>
              <a:off x="3255673" y="1128198"/>
              <a:ext cx="2671797" cy="141204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5796034" y="5799400"/>
              <a:ext cx="249940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address           192.168.5.10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 192.168.5.254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14828" y="4237406"/>
              <a:ext cx="707772" cy="900098"/>
              <a:chOff x="2669953" y="4305464"/>
              <a:chExt cx="684213" cy="1011237"/>
            </a:xfrm>
          </p:grpSpPr>
          <p:sp>
            <p:nvSpPr>
              <p:cNvPr id="172" name="Freeform 184"/>
              <p:cNvSpPr>
                <a:spLocks/>
              </p:cNvSpPr>
              <p:nvPr/>
            </p:nvSpPr>
            <p:spPr bwMode="auto">
              <a:xfrm>
                <a:off x="2768378" y="5150014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Freeform 185"/>
              <p:cNvSpPr>
                <a:spLocks/>
              </p:cNvSpPr>
              <p:nvPr/>
            </p:nvSpPr>
            <p:spPr bwMode="auto">
              <a:xfrm>
                <a:off x="2669953" y="5172239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Freeform 186"/>
              <p:cNvSpPr>
                <a:spLocks/>
              </p:cNvSpPr>
              <p:nvPr/>
            </p:nvSpPr>
            <p:spPr bwMode="auto">
              <a:xfrm>
                <a:off x="3001741" y="5235739"/>
                <a:ext cx="90487" cy="492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Freeform 187"/>
              <p:cNvSpPr>
                <a:spLocks/>
              </p:cNvSpPr>
              <p:nvPr/>
            </p:nvSpPr>
            <p:spPr bwMode="auto">
              <a:xfrm>
                <a:off x="3049366" y="5246851"/>
                <a:ext cx="107950" cy="6985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" name="Freeform 189"/>
              <p:cNvSpPr>
                <a:spLocks noChangeAspect="1"/>
              </p:cNvSpPr>
              <p:nvPr/>
            </p:nvSpPr>
            <p:spPr bwMode="auto">
              <a:xfrm flipH="1">
                <a:off x="3168428" y="4822989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9" name="Freeform 190"/>
              <p:cNvSpPr>
                <a:spLocks noChangeAspect="1"/>
              </p:cNvSpPr>
              <p:nvPr/>
            </p:nvSpPr>
            <p:spPr bwMode="auto">
              <a:xfrm flipH="1">
                <a:off x="2693766" y="4761076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" name="Freeform 191"/>
              <p:cNvSpPr>
                <a:spLocks/>
              </p:cNvSpPr>
              <p:nvPr/>
            </p:nvSpPr>
            <p:spPr bwMode="auto">
              <a:xfrm flipH="1">
                <a:off x="2696941" y="4961101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" name="Freeform 192"/>
              <p:cNvSpPr>
                <a:spLocks/>
              </p:cNvSpPr>
              <p:nvPr/>
            </p:nvSpPr>
            <p:spPr bwMode="auto">
              <a:xfrm flipH="1">
                <a:off x="3011266" y="5089689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Oval 193"/>
              <p:cNvSpPr>
                <a:spLocks noChangeArrowheads="1"/>
              </p:cNvSpPr>
              <p:nvPr/>
            </p:nvSpPr>
            <p:spPr bwMode="auto">
              <a:xfrm flipH="1">
                <a:off x="3020791" y="5096039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Line 194"/>
              <p:cNvSpPr>
                <a:spLocks noChangeShapeType="1"/>
              </p:cNvSpPr>
              <p:nvPr/>
            </p:nvSpPr>
            <p:spPr bwMode="auto">
              <a:xfrm>
                <a:off x="2811241" y="5005551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Line 195"/>
              <p:cNvSpPr>
                <a:spLocks noChangeShapeType="1"/>
              </p:cNvSpPr>
              <p:nvPr/>
            </p:nvSpPr>
            <p:spPr bwMode="auto">
              <a:xfrm>
                <a:off x="2823941" y="50087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Line 196"/>
              <p:cNvSpPr>
                <a:spLocks noChangeShapeType="1"/>
              </p:cNvSpPr>
              <p:nvPr/>
            </p:nvSpPr>
            <p:spPr bwMode="auto">
              <a:xfrm>
                <a:off x="2800128" y="5003964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197"/>
              <p:cNvSpPr>
                <a:spLocks noChangeShapeType="1"/>
              </p:cNvSpPr>
              <p:nvPr/>
            </p:nvSpPr>
            <p:spPr bwMode="auto">
              <a:xfrm>
                <a:off x="2789016" y="5002376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Line 198"/>
              <p:cNvSpPr>
                <a:spLocks noChangeShapeType="1"/>
              </p:cNvSpPr>
              <p:nvPr/>
            </p:nvSpPr>
            <p:spPr bwMode="auto">
              <a:xfrm>
                <a:off x="2777903" y="5000789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Line 199"/>
              <p:cNvSpPr>
                <a:spLocks noChangeShapeType="1"/>
              </p:cNvSpPr>
              <p:nvPr/>
            </p:nvSpPr>
            <p:spPr bwMode="auto">
              <a:xfrm>
                <a:off x="2766791" y="4999201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Line 200"/>
              <p:cNvSpPr>
                <a:spLocks noChangeShapeType="1"/>
              </p:cNvSpPr>
              <p:nvPr/>
            </p:nvSpPr>
            <p:spPr bwMode="auto">
              <a:xfrm>
                <a:off x="2757266" y="49960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201"/>
              <p:cNvSpPr>
                <a:spLocks noChangeShapeType="1"/>
              </p:cNvSpPr>
              <p:nvPr/>
            </p:nvSpPr>
            <p:spPr bwMode="auto">
              <a:xfrm>
                <a:off x="2747741" y="4994439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202"/>
              <p:cNvSpPr>
                <a:spLocks noChangeShapeType="1"/>
              </p:cNvSpPr>
              <p:nvPr/>
            </p:nvSpPr>
            <p:spPr bwMode="auto">
              <a:xfrm>
                <a:off x="2738216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203"/>
              <p:cNvSpPr>
                <a:spLocks noChangeShapeType="1"/>
              </p:cNvSpPr>
              <p:nvPr/>
            </p:nvSpPr>
            <p:spPr bwMode="auto">
              <a:xfrm>
                <a:off x="2728691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204"/>
              <p:cNvSpPr>
                <a:spLocks noChangeShapeType="1"/>
              </p:cNvSpPr>
              <p:nvPr/>
            </p:nvSpPr>
            <p:spPr bwMode="auto">
              <a:xfrm>
                <a:off x="2717578" y="4988089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Freeform 205"/>
              <p:cNvSpPr>
                <a:spLocks/>
              </p:cNvSpPr>
              <p:nvPr/>
            </p:nvSpPr>
            <p:spPr bwMode="auto">
              <a:xfrm flipH="1">
                <a:off x="2889028" y="5038889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Line 206"/>
              <p:cNvSpPr>
                <a:spLocks noChangeShapeType="1"/>
              </p:cNvSpPr>
              <p:nvPr/>
            </p:nvSpPr>
            <p:spPr bwMode="auto">
              <a:xfrm>
                <a:off x="2957291" y="50738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7"/>
              <p:cNvSpPr>
                <a:spLocks noChangeShapeType="1"/>
              </p:cNvSpPr>
              <p:nvPr/>
            </p:nvSpPr>
            <p:spPr bwMode="auto">
              <a:xfrm>
                <a:off x="2895378" y="50611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8"/>
              <p:cNvSpPr>
                <a:spLocks noChangeShapeType="1"/>
              </p:cNvSpPr>
              <p:nvPr/>
            </p:nvSpPr>
            <p:spPr bwMode="auto">
              <a:xfrm>
                <a:off x="2903316" y="5069051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9"/>
              <p:cNvSpPr>
                <a:spLocks noChangeShapeType="1"/>
              </p:cNvSpPr>
              <p:nvPr/>
            </p:nvSpPr>
            <p:spPr bwMode="auto">
              <a:xfrm>
                <a:off x="2947766" y="5081751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10"/>
              <p:cNvSpPr>
                <a:spLocks noChangeShapeType="1"/>
              </p:cNvSpPr>
              <p:nvPr/>
            </p:nvSpPr>
            <p:spPr bwMode="auto">
              <a:xfrm flipH="1" flipV="1">
                <a:off x="2912841" y="5084926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Freeform 211"/>
              <p:cNvSpPr>
                <a:spLocks/>
              </p:cNvSpPr>
              <p:nvPr/>
            </p:nvSpPr>
            <p:spPr bwMode="auto">
              <a:xfrm flipH="1">
                <a:off x="3031903" y="5051589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Line 212"/>
              <p:cNvSpPr>
                <a:spLocks noChangeShapeType="1"/>
              </p:cNvSpPr>
              <p:nvPr/>
            </p:nvSpPr>
            <p:spPr bwMode="auto">
              <a:xfrm flipH="1" flipV="1">
                <a:off x="3025553" y="5061114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Freeform 215"/>
              <p:cNvSpPr>
                <a:spLocks/>
              </p:cNvSpPr>
              <p:nvPr/>
            </p:nvSpPr>
            <p:spPr bwMode="auto">
              <a:xfrm>
                <a:off x="3027141" y="4362614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Freeform 216"/>
              <p:cNvSpPr>
                <a:spLocks/>
              </p:cNvSpPr>
              <p:nvPr/>
            </p:nvSpPr>
            <p:spPr bwMode="auto">
              <a:xfrm>
                <a:off x="3244628" y="4403889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4" name="Oval 217"/>
              <p:cNvSpPr>
                <a:spLocks noChangeArrowheads="1"/>
              </p:cNvSpPr>
              <p:nvPr/>
            </p:nvSpPr>
            <p:spPr bwMode="auto">
              <a:xfrm flipH="1">
                <a:off x="2974753" y="4759489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" name="Oval 218"/>
              <p:cNvSpPr>
                <a:spLocks noChangeArrowheads="1"/>
              </p:cNvSpPr>
              <p:nvPr/>
            </p:nvSpPr>
            <p:spPr bwMode="auto">
              <a:xfrm flipH="1">
                <a:off x="2974753" y="4751551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Freeform 219"/>
              <p:cNvSpPr>
                <a:spLocks/>
              </p:cNvSpPr>
              <p:nvPr/>
            </p:nvSpPr>
            <p:spPr bwMode="auto">
              <a:xfrm>
                <a:off x="2855691" y="4307051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Freeform 220"/>
              <p:cNvSpPr>
                <a:spLocks/>
              </p:cNvSpPr>
              <p:nvPr/>
            </p:nvSpPr>
            <p:spPr bwMode="auto">
              <a:xfrm>
                <a:off x="2874741" y="4719801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8" name="Freeform 221"/>
              <p:cNvSpPr>
                <a:spLocks/>
              </p:cNvSpPr>
              <p:nvPr/>
            </p:nvSpPr>
            <p:spPr bwMode="auto">
              <a:xfrm>
                <a:off x="3287491" y="4365789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Oval 222"/>
              <p:cNvSpPr>
                <a:spLocks noChangeArrowheads="1"/>
              </p:cNvSpPr>
              <p:nvPr/>
            </p:nvSpPr>
            <p:spPr bwMode="auto">
              <a:xfrm flipH="1">
                <a:off x="2893791" y="4726151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Oval 223"/>
              <p:cNvSpPr>
                <a:spLocks noChangeArrowheads="1"/>
              </p:cNvSpPr>
              <p:nvPr/>
            </p:nvSpPr>
            <p:spPr bwMode="auto">
              <a:xfrm flipH="1">
                <a:off x="2919191" y="4734089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Oval 224"/>
              <p:cNvSpPr>
                <a:spLocks noChangeArrowheads="1"/>
              </p:cNvSpPr>
              <p:nvPr/>
            </p:nvSpPr>
            <p:spPr bwMode="auto">
              <a:xfrm flipH="1">
                <a:off x="2998566" y="4754726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Oval 225"/>
              <p:cNvSpPr>
                <a:spLocks noChangeArrowheads="1"/>
              </p:cNvSpPr>
              <p:nvPr/>
            </p:nvSpPr>
            <p:spPr bwMode="auto">
              <a:xfrm flipH="1">
                <a:off x="3023966" y="4759489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Oval 226"/>
              <p:cNvSpPr>
                <a:spLocks noChangeArrowheads="1"/>
              </p:cNvSpPr>
              <p:nvPr/>
            </p:nvSpPr>
            <p:spPr bwMode="auto">
              <a:xfrm flipH="1">
                <a:off x="3050953" y="4762664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4" name="Freeform 227"/>
              <p:cNvSpPr>
                <a:spLocks/>
              </p:cNvSpPr>
              <p:nvPr/>
            </p:nvSpPr>
            <p:spPr bwMode="auto">
              <a:xfrm>
                <a:off x="2889028" y="4357851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15" name="Freeform 228"/>
              <p:cNvSpPr>
                <a:spLocks/>
              </p:cNvSpPr>
              <p:nvPr/>
            </p:nvSpPr>
            <p:spPr bwMode="auto">
              <a:xfrm>
                <a:off x="2857278" y="4305464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42"/>
            <p:cNvSpPr txBox="1">
              <a:spLocks noChangeArrowheads="1"/>
            </p:cNvSpPr>
            <p:nvPr/>
          </p:nvSpPr>
          <p:spPr bwMode="auto">
            <a:xfrm>
              <a:off x="2605147" y="3523075"/>
              <a:ext cx="249940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 address           192.168.1.20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 192.168.1.254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03314" y="6356012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9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8596" y="613040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124588" y="1550646"/>
            <a:ext cx="10305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이상의 장비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ko-KR" kern="1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출발지에서 목적지까지 가는 동안 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거칠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때마다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L2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변경</a:t>
            </a:r>
            <a:endParaRPr lang="en-US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- 3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(IP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 없음 </a:t>
            </a:r>
            <a:endParaRPr lang="ko-KR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- 2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스위칭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환경에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</a:t>
            </a:r>
            <a:endParaRPr lang="ko-KR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0" y="97068"/>
            <a:ext cx="9538765" cy="59939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797386" y="6297947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31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136860" y="2966877"/>
            <a:ext cx="0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597645" y="2635183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681320" y="2966877"/>
            <a:ext cx="14343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7774" y="354007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1230" y="22658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3330" y="372474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33082"/>
              </p:ext>
            </p:extLst>
          </p:nvPr>
        </p:nvGraphicFramePr>
        <p:xfrm>
          <a:off x="321231" y="6324825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7556" y="6015011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9159" y="667904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44784"/>
              </p:ext>
            </p:extLst>
          </p:nvPr>
        </p:nvGraphicFramePr>
        <p:xfrm>
          <a:off x="1196788" y="1509837"/>
          <a:ext cx="9657139" cy="3181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5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IP 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PC-1 </a:t>
                      </a:r>
                      <a:r>
                        <a:rPr lang="ko-KR" altLang="en-US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lang="ko-KR" altLang="en-US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RB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</a:t>
                      </a:r>
                      <a:r>
                        <a:rPr lang="ko-KR" altLang="en-US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97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0" y="97068"/>
            <a:ext cx="9538765" cy="59939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797386" y="6297947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33</a:t>
            </a:fld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342821" y="2635182"/>
            <a:ext cx="2634989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1230" y="22658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46510"/>
              </p:ext>
            </p:extLst>
          </p:nvPr>
        </p:nvGraphicFramePr>
        <p:xfrm>
          <a:off x="3329607" y="6407121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95932" y="6097307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44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 bwMode="auto">
          <a:xfrm>
            <a:off x="5385535" y="3770737"/>
            <a:ext cx="11655" cy="151961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endCxn id="209" idx="1"/>
          </p:cNvCxnSpPr>
          <p:nvPr/>
        </p:nvCxnSpPr>
        <p:spPr bwMode="auto">
          <a:xfrm flipH="1">
            <a:off x="5942180" y="475493"/>
            <a:ext cx="150150" cy="78940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 bwMode="auto">
          <a:xfrm>
            <a:off x="4481499" y="593554"/>
            <a:ext cx="850729" cy="7461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1"/>
          <p:cNvCxnSpPr>
            <a:cxnSpLocks noChangeShapeType="1"/>
          </p:cNvCxnSpPr>
          <p:nvPr/>
        </p:nvCxnSpPr>
        <p:spPr bwMode="auto">
          <a:xfrm flipH="1">
            <a:off x="5787210" y="1748427"/>
            <a:ext cx="4859" cy="1309945"/>
          </a:xfrm>
          <a:prstGeom prst="line">
            <a:avLst/>
          </a:prstGeom>
          <a:noFill/>
          <a:ln w="222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" name="직선 연결선 5"/>
          <p:cNvCxnSpPr/>
          <p:nvPr/>
        </p:nvCxnSpPr>
        <p:spPr bwMode="auto">
          <a:xfrm>
            <a:off x="6379460" y="3603775"/>
            <a:ext cx="1149056" cy="792726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74"/>
          <p:cNvSpPr>
            <a:spLocks/>
          </p:cNvSpPr>
          <p:nvPr/>
        </p:nvSpPr>
        <p:spPr bwMode="auto">
          <a:xfrm rot="355818">
            <a:off x="5594098" y="5569901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75"/>
          <p:cNvSpPr>
            <a:spLocks/>
          </p:cNvSpPr>
          <p:nvPr/>
        </p:nvSpPr>
        <p:spPr bwMode="auto">
          <a:xfrm rot="355818" flipH="1">
            <a:off x="5663612" y="5494368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76"/>
          <p:cNvSpPr>
            <a:spLocks/>
          </p:cNvSpPr>
          <p:nvPr/>
        </p:nvSpPr>
        <p:spPr bwMode="auto">
          <a:xfrm rot="355818">
            <a:off x="5658392" y="5514502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177"/>
          <p:cNvSpPr>
            <a:spLocks/>
          </p:cNvSpPr>
          <p:nvPr/>
        </p:nvSpPr>
        <p:spPr bwMode="auto">
          <a:xfrm rot="355818" flipH="1">
            <a:off x="5665867" y="5600103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reeform 178"/>
          <p:cNvSpPr>
            <a:spLocks/>
          </p:cNvSpPr>
          <p:nvPr/>
        </p:nvSpPr>
        <p:spPr bwMode="auto">
          <a:xfrm rot="355818">
            <a:off x="5654122" y="5598986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79"/>
          <p:cNvSpPr>
            <a:spLocks noChangeArrowheads="1"/>
          </p:cNvSpPr>
          <p:nvPr/>
        </p:nvSpPr>
        <p:spPr bwMode="auto">
          <a:xfrm rot="21219751">
            <a:off x="5669781" y="5596748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80"/>
          <p:cNvSpPr>
            <a:spLocks/>
          </p:cNvSpPr>
          <p:nvPr/>
        </p:nvSpPr>
        <p:spPr bwMode="auto">
          <a:xfrm rot="355818">
            <a:off x="5646293" y="5601223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182"/>
          <p:cNvSpPr>
            <a:spLocks/>
          </p:cNvSpPr>
          <p:nvPr/>
        </p:nvSpPr>
        <p:spPr bwMode="auto">
          <a:xfrm flipH="1">
            <a:off x="5253527" y="5543817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183"/>
          <p:cNvSpPr>
            <a:spLocks/>
          </p:cNvSpPr>
          <p:nvPr/>
        </p:nvSpPr>
        <p:spPr bwMode="auto">
          <a:xfrm flipH="1">
            <a:off x="5267880" y="5533750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184"/>
          <p:cNvSpPr>
            <a:spLocks/>
          </p:cNvSpPr>
          <p:nvPr/>
        </p:nvSpPr>
        <p:spPr bwMode="auto">
          <a:xfrm flipH="1">
            <a:off x="5284842" y="5622475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185"/>
          <p:cNvSpPr>
            <a:spLocks/>
          </p:cNvSpPr>
          <p:nvPr/>
        </p:nvSpPr>
        <p:spPr bwMode="auto">
          <a:xfrm flipH="1">
            <a:off x="5356610" y="5638137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186"/>
          <p:cNvSpPr>
            <a:spLocks/>
          </p:cNvSpPr>
          <p:nvPr/>
        </p:nvSpPr>
        <p:spPr bwMode="auto">
          <a:xfrm flipH="1">
            <a:off x="5301805" y="5682882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187"/>
          <p:cNvSpPr>
            <a:spLocks/>
          </p:cNvSpPr>
          <p:nvPr/>
        </p:nvSpPr>
        <p:spPr bwMode="auto">
          <a:xfrm flipH="1">
            <a:off x="5248305" y="5690715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189"/>
          <p:cNvSpPr>
            <a:spLocks noChangeAspect="1"/>
          </p:cNvSpPr>
          <p:nvPr/>
        </p:nvSpPr>
        <p:spPr bwMode="auto">
          <a:xfrm>
            <a:off x="5095412" y="544414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190"/>
          <p:cNvSpPr>
            <a:spLocks noChangeAspect="1"/>
          </p:cNvSpPr>
          <p:nvPr/>
        </p:nvSpPr>
        <p:spPr bwMode="auto">
          <a:xfrm>
            <a:off x="5098022" y="540275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191"/>
          <p:cNvSpPr>
            <a:spLocks/>
          </p:cNvSpPr>
          <p:nvPr/>
        </p:nvSpPr>
        <p:spPr bwMode="auto">
          <a:xfrm>
            <a:off x="5180452" y="5503901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192"/>
          <p:cNvSpPr>
            <a:spLocks/>
          </p:cNvSpPr>
          <p:nvPr/>
        </p:nvSpPr>
        <p:spPr bwMode="auto">
          <a:xfrm>
            <a:off x="5196112" y="5594510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193"/>
          <p:cNvSpPr>
            <a:spLocks noChangeArrowheads="1"/>
          </p:cNvSpPr>
          <p:nvPr/>
        </p:nvSpPr>
        <p:spPr bwMode="auto">
          <a:xfrm>
            <a:off x="5293978" y="5600104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94"/>
          <p:cNvSpPr>
            <a:spLocks noChangeShapeType="1"/>
          </p:cNvSpPr>
          <p:nvPr/>
        </p:nvSpPr>
        <p:spPr bwMode="auto">
          <a:xfrm flipH="1">
            <a:off x="5476658" y="5536342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95"/>
          <p:cNvSpPr>
            <a:spLocks noChangeShapeType="1"/>
          </p:cNvSpPr>
          <p:nvPr/>
        </p:nvSpPr>
        <p:spPr bwMode="auto">
          <a:xfrm flipH="1">
            <a:off x="5467525" y="5537460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96"/>
          <p:cNvSpPr>
            <a:spLocks noChangeShapeType="1"/>
          </p:cNvSpPr>
          <p:nvPr/>
        </p:nvSpPr>
        <p:spPr bwMode="auto">
          <a:xfrm flipH="1">
            <a:off x="5487099" y="5535223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97"/>
          <p:cNvSpPr>
            <a:spLocks noChangeShapeType="1"/>
          </p:cNvSpPr>
          <p:nvPr/>
        </p:nvSpPr>
        <p:spPr bwMode="auto">
          <a:xfrm flipH="1">
            <a:off x="5496232" y="5534105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98"/>
          <p:cNvSpPr>
            <a:spLocks noChangeShapeType="1"/>
          </p:cNvSpPr>
          <p:nvPr/>
        </p:nvSpPr>
        <p:spPr bwMode="auto">
          <a:xfrm flipH="1">
            <a:off x="5504062" y="5532985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99"/>
          <p:cNvSpPr>
            <a:spLocks noChangeShapeType="1"/>
          </p:cNvSpPr>
          <p:nvPr/>
        </p:nvSpPr>
        <p:spPr bwMode="auto">
          <a:xfrm flipH="1">
            <a:off x="5513195" y="5530747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200"/>
          <p:cNvSpPr>
            <a:spLocks noChangeShapeType="1"/>
          </p:cNvSpPr>
          <p:nvPr/>
        </p:nvSpPr>
        <p:spPr bwMode="auto">
          <a:xfrm flipH="1">
            <a:off x="5522329" y="5530749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1"/>
          <p:cNvSpPr>
            <a:spLocks noChangeShapeType="1"/>
          </p:cNvSpPr>
          <p:nvPr/>
        </p:nvSpPr>
        <p:spPr bwMode="auto">
          <a:xfrm flipH="1">
            <a:off x="5530160" y="5526273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02"/>
          <p:cNvSpPr>
            <a:spLocks noChangeShapeType="1"/>
          </p:cNvSpPr>
          <p:nvPr/>
        </p:nvSpPr>
        <p:spPr bwMode="auto">
          <a:xfrm flipH="1">
            <a:off x="5537988" y="5526274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 flipH="1">
            <a:off x="5547124" y="5525156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4"/>
          <p:cNvSpPr>
            <a:spLocks noChangeShapeType="1"/>
          </p:cNvSpPr>
          <p:nvPr/>
        </p:nvSpPr>
        <p:spPr bwMode="auto">
          <a:xfrm flipH="1">
            <a:off x="5556256" y="5524037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eform 205"/>
          <p:cNvSpPr>
            <a:spLocks/>
          </p:cNvSpPr>
          <p:nvPr/>
        </p:nvSpPr>
        <p:spPr bwMode="auto">
          <a:xfrm>
            <a:off x="5350087" y="5558715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06"/>
          <p:cNvSpPr>
            <a:spLocks noChangeShapeType="1"/>
          </p:cNvSpPr>
          <p:nvPr/>
        </p:nvSpPr>
        <p:spPr bwMode="auto">
          <a:xfrm flipH="1">
            <a:off x="5359219" y="5583324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207"/>
          <p:cNvSpPr>
            <a:spLocks noChangeShapeType="1"/>
          </p:cNvSpPr>
          <p:nvPr/>
        </p:nvSpPr>
        <p:spPr bwMode="auto">
          <a:xfrm flipH="1">
            <a:off x="5410110" y="5573256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08"/>
          <p:cNvSpPr>
            <a:spLocks noChangeShapeType="1"/>
          </p:cNvSpPr>
          <p:nvPr/>
        </p:nvSpPr>
        <p:spPr bwMode="auto">
          <a:xfrm flipH="1">
            <a:off x="5403585" y="5579967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209"/>
          <p:cNvSpPr>
            <a:spLocks noChangeShapeType="1"/>
          </p:cNvSpPr>
          <p:nvPr/>
        </p:nvSpPr>
        <p:spPr bwMode="auto">
          <a:xfrm flipH="1">
            <a:off x="5367049" y="5588918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210"/>
          <p:cNvSpPr>
            <a:spLocks noChangeShapeType="1"/>
          </p:cNvSpPr>
          <p:nvPr/>
        </p:nvSpPr>
        <p:spPr bwMode="auto">
          <a:xfrm flipV="1">
            <a:off x="5374878" y="5590037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211"/>
          <p:cNvSpPr>
            <a:spLocks/>
          </p:cNvSpPr>
          <p:nvPr/>
        </p:nvSpPr>
        <p:spPr bwMode="auto">
          <a:xfrm>
            <a:off x="5215683" y="5568782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12"/>
          <p:cNvSpPr>
            <a:spLocks noChangeShapeType="1"/>
          </p:cNvSpPr>
          <p:nvPr/>
        </p:nvSpPr>
        <p:spPr bwMode="auto">
          <a:xfrm flipV="1">
            <a:off x="5209160" y="5573257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150"/>
          <p:cNvGrpSpPr>
            <a:grpSpLocks/>
          </p:cNvGrpSpPr>
          <p:nvPr/>
        </p:nvGrpSpPr>
        <p:grpSpPr bwMode="auto">
          <a:xfrm>
            <a:off x="5148914" y="5176792"/>
            <a:ext cx="270109" cy="260643"/>
            <a:chOff x="685" y="3115"/>
            <a:chExt cx="207" cy="233"/>
          </a:xfrm>
        </p:grpSpPr>
        <p:sp>
          <p:nvSpPr>
            <p:cNvPr id="52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Oval 217"/>
          <p:cNvSpPr>
            <a:spLocks noChangeArrowheads="1"/>
          </p:cNvSpPr>
          <p:nvPr/>
        </p:nvSpPr>
        <p:spPr bwMode="auto">
          <a:xfrm>
            <a:off x="5189586" y="5421120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18"/>
          <p:cNvSpPr>
            <a:spLocks noChangeArrowheads="1"/>
          </p:cNvSpPr>
          <p:nvPr/>
        </p:nvSpPr>
        <p:spPr bwMode="auto">
          <a:xfrm>
            <a:off x="5218071" y="545309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Freeform 219"/>
          <p:cNvSpPr>
            <a:spLocks/>
          </p:cNvSpPr>
          <p:nvPr/>
        </p:nvSpPr>
        <p:spPr bwMode="auto">
          <a:xfrm flipH="1">
            <a:off x="5202412" y="513763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220"/>
          <p:cNvSpPr>
            <a:spLocks/>
          </p:cNvSpPr>
          <p:nvPr/>
        </p:nvSpPr>
        <p:spPr bwMode="auto">
          <a:xfrm flipH="1">
            <a:off x="5250693" y="542960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reeform 221"/>
          <p:cNvSpPr>
            <a:spLocks/>
          </p:cNvSpPr>
          <p:nvPr/>
        </p:nvSpPr>
        <p:spPr bwMode="auto">
          <a:xfrm flipH="1">
            <a:off x="5191975" y="5179027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222"/>
          <p:cNvSpPr>
            <a:spLocks noChangeArrowheads="1"/>
          </p:cNvSpPr>
          <p:nvPr/>
        </p:nvSpPr>
        <p:spPr bwMode="auto">
          <a:xfrm>
            <a:off x="5519499" y="543519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223"/>
          <p:cNvSpPr>
            <a:spLocks noChangeArrowheads="1"/>
          </p:cNvSpPr>
          <p:nvPr/>
        </p:nvSpPr>
        <p:spPr bwMode="auto">
          <a:xfrm>
            <a:off x="5499925" y="543967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224"/>
          <p:cNvSpPr>
            <a:spLocks noChangeArrowheads="1"/>
          </p:cNvSpPr>
          <p:nvPr/>
        </p:nvSpPr>
        <p:spPr bwMode="auto">
          <a:xfrm>
            <a:off x="5403586" y="5417764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225"/>
          <p:cNvSpPr>
            <a:spLocks noChangeArrowheads="1"/>
          </p:cNvSpPr>
          <p:nvPr/>
        </p:nvSpPr>
        <p:spPr bwMode="auto">
          <a:xfrm>
            <a:off x="5382709" y="5421122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226"/>
          <p:cNvSpPr>
            <a:spLocks noChangeArrowheads="1"/>
          </p:cNvSpPr>
          <p:nvPr/>
        </p:nvSpPr>
        <p:spPr bwMode="auto">
          <a:xfrm>
            <a:off x="5359220" y="5424476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reeform 227"/>
          <p:cNvSpPr>
            <a:spLocks/>
          </p:cNvSpPr>
          <p:nvPr/>
        </p:nvSpPr>
        <p:spPr bwMode="auto">
          <a:xfrm flipH="1">
            <a:off x="5236778" y="516364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reeform 228"/>
          <p:cNvSpPr>
            <a:spLocks/>
          </p:cNvSpPr>
          <p:nvPr/>
        </p:nvSpPr>
        <p:spPr bwMode="auto">
          <a:xfrm flipH="1">
            <a:off x="5191974" y="5136520"/>
            <a:ext cx="367975" cy="44746"/>
          </a:xfrm>
          <a:custGeom>
            <a:avLst/>
            <a:gdLst>
              <a:gd name="T0" fmla="*/ 0 w 1660"/>
              <a:gd name="T1" fmla="*/ 10 h 214"/>
              <a:gd name="T2" fmla="*/ 68 w 1660"/>
              <a:gd name="T3" fmla="*/ 0 h 214"/>
              <a:gd name="T4" fmla="*/ 1660 w 1660"/>
              <a:gd name="T5" fmla="*/ 199 h 214"/>
              <a:gd name="T6" fmla="*/ 1613 w 1660"/>
              <a:gd name="T7" fmla="*/ 214 h 214"/>
              <a:gd name="T8" fmla="*/ 0 w 1660"/>
              <a:gd name="T9" fmla="*/ 1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0"/>
              <a:gd name="T16" fmla="*/ 0 h 214"/>
              <a:gd name="T17" fmla="*/ 1660 w 166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0" h="214">
                <a:moveTo>
                  <a:pt x="0" y="10"/>
                </a:moveTo>
                <a:lnTo>
                  <a:pt x="68" y="0"/>
                </a:lnTo>
                <a:lnTo>
                  <a:pt x="1660" y="199"/>
                </a:lnTo>
                <a:lnTo>
                  <a:pt x="1613" y="214"/>
                </a:lnTo>
                <a:lnTo>
                  <a:pt x="0" y="1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5137428" y="3019236"/>
            <a:ext cx="1495425" cy="742950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5134252" y="3019236"/>
            <a:ext cx="1497013" cy="417512"/>
          </a:xfrm>
          <a:custGeom>
            <a:avLst/>
            <a:gdLst/>
            <a:ahLst/>
            <a:cxnLst>
              <a:cxn ang="0">
                <a:pos x="0" y="693"/>
              </a:cxn>
              <a:cxn ang="0">
                <a:pos x="2108" y="699"/>
              </a:cxn>
              <a:cxn ang="0">
                <a:pos x="2802" y="0"/>
              </a:cxn>
              <a:cxn ang="0">
                <a:pos x="693" y="0"/>
              </a:cxn>
              <a:cxn ang="0">
                <a:pos x="0" y="693"/>
              </a:cxn>
            </a:cxnLst>
            <a:rect l="0" t="0" r="r" b="b"/>
            <a:pathLst>
              <a:path w="2802" h="699">
                <a:moveTo>
                  <a:pt x="0" y="693"/>
                </a:moveTo>
                <a:lnTo>
                  <a:pt x="2108" y="699"/>
                </a:lnTo>
                <a:lnTo>
                  <a:pt x="2802" y="0"/>
                </a:lnTo>
                <a:lnTo>
                  <a:pt x="693" y="0"/>
                </a:lnTo>
                <a:lnTo>
                  <a:pt x="0" y="69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777777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WordArt 28"/>
          <p:cNvSpPr>
            <a:spLocks noChangeArrowheads="1" noChangeShapeType="1" noTextEdit="1"/>
          </p:cNvSpPr>
          <p:nvPr/>
        </p:nvSpPr>
        <p:spPr bwMode="auto">
          <a:xfrm>
            <a:off x="5185051" y="3482788"/>
            <a:ext cx="1003300" cy="26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5272366" y="3030348"/>
            <a:ext cx="1228725" cy="357188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42"/>
          <p:cNvSpPr txBox="1">
            <a:spLocks noChangeArrowheads="1"/>
          </p:cNvSpPr>
          <p:nvPr/>
        </p:nvSpPr>
        <p:spPr bwMode="auto">
          <a:xfrm>
            <a:off x="5711268" y="5462062"/>
            <a:ext cx="21574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 192.168.1.10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192.168.1.254</a:t>
            </a:r>
          </a:p>
        </p:txBody>
      </p:sp>
      <p:sp>
        <p:nvSpPr>
          <p:cNvPr id="72" name="Text Box 143"/>
          <p:cNvSpPr txBox="1">
            <a:spLocks noChangeArrowheads="1"/>
          </p:cNvSpPr>
          <p:nvPr/>
        </p:nvSpPr>
        <p:spPr bwMode="auto">
          <a:xfrm>
            <a:off x="5787209" y="1693402"/>
            <a:ext cx="1217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192.168.1.254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R.M</a:t>
            </a:r>
          </a:p>
        </p:txBody>
      </p:sp>
      <p:sp>
        <p:nvSpPr>
          <p:cNvPr id="190" name="Text Box 142"/>
          <p:cNvSpPr txBox="1">
            <a:spLocks noChangeArrowheads="1"/>
          </p:cNvSpPr>
          <p:nvPr/>
        </p:nvSpPr>
        <p:spPr bwMode="auto">
          <a:xfrm>
            <a:off x="7984632" y="4126220"/>
            <a:ext cx="1946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 192.168.1.20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192.168.1.254</a:t>
            </a:r>
          </a:p>
        </p:txBody>
      </p:sp>
      <p:sp>
        <p:nvSpPr>
          <p:cNvPr id="206" name="AutoShape 20"/>
          <p:cNvSpPr>
            <a:spLocks noChangeArrowheads="1"/>
          </p:cNvSpPr>
          <p:nvPr/>
        </p:nvSpPr>
        <p:spPr bwMode="auto">
          <a:xfrm>
            <a:off x="5290994" y="1204455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7" name="WordArt 21"/>
          <p:cNvSpPr>
            <a:spLocks noChangeArrowheads="1" noChangeShapeType="1" noTextEdit="1"/>
          </p:cNvSpPr>
          <p:nvPr/>
        </p:nvSpPr>
        <p:spPr bwMode="auto">
          <a:xfrm>
            <a:off x="5327505" y="1397574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err="1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GateWay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Oval 22"/>
          <p:cNvSpPr>
            <a:spLocks noChangeArrowheads="1"/>
          </p:cNvSpPr>
          <p:nvPr/>
        </p:nvSpPr>
        <p:spPr bwMode="auto">
          <a:xfrm>
            <a:off x="5286287" y="1193889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9" name="AutoShape 23"/>
          <p:cNvSpPr>
            <a:spLocks noChangeArrowheads="1"/>
          </p:cNvSpPr>
          <p:nvPr/>
        </p:nvSpPr>
        <p:spPr bwMode="auto">
          <a:xfrm rot="5400000">
            <a:off x="5911877" y="966307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0" name="AutoShape 24"/>
          <p:cNvSpPr>
            <a:spLocks noChangeArrowheads="1"/>
          </p:cNvSpPr>
          <p:nvPr/>
        </p:nvSpPr>
        <p:spPr bwMode="auto">
          <a:xfrm rot="-5400000">
            <a:off x="5666376" y="927906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Freeform 174"/>
          <p:cNvSpPr>
            <a:spLocks/>
          </p:cNvSpPr>
          <p:nvPr/>
        </p:nvSpPr>
        <p:spPr bwMode="auto">
          <a:xfrm rot="355818">
            <a:off x="7957026" y="4820450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Freeform 175"/>
          <p:cNvSpPr>
            <a:spLocks/>
          </p:cNvSpPr>
          <p:nvPr/>
        </p:nvSpPr>
        <p:spPr bwMode="auto">
          <a:xfrm rot="355818" flipH="1">
            <a:off x="8006613" y="4854010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Freeform 176"/>
          <p:cNvSpPr>
            <a:spLocks/>
          </p:cNvSpPr>
          <p:nvPr/>
        </p:nvSpPr>
        <p:spPr bwMode="auto">
          <a:xfrm rot="355818">
            <a:off x="8001393" y="4874144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Freeform 177"/>
          <p:cNvSpPr>
            <a:spLocks/>
          </p:cNvSpPr>
          <p:nvPr/>
        </p:nvSpPr>
        <p:spPr bwMode="auto">
          <a:xfrm rot="355818" flipH="1">
            <a:off x="8028795" y="4850652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Freeform 178"/>
          <p:cNvSpPr>
            <a:spLocks/>
          </p:cNvSpPr>
          <p:nvPr/>
        </p:nvSpPr>
        <p:spPr bwMode="auto">
          <a:xfrm rot="355818">
            <a:off x="8017050" y="4849535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Oval 179"/>
          <p:cNvSpPr>
            <a:spLocks noChangeArrowheads="1"/>
          </p:cNvSpPr>
          <p:nvPr/>
        </p:nvSpPr>
        <p:spPr bwMode="auto">
          <a:xfrm rot="21219751">
            <a:off x="8032709" y="4847297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Freeform 180"/>
          <p:cNvSpPr>
            <a:spLocks/>
          </p:cNvSpPr>
          <p:nvPr/>
        </p:nvSpPr>
        <p:spPr bwMode="auto">
          <a:xfrm rot="355818">
            <a:off x="8009221" y="4851772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Freeform 182"/>
          <p:cNvSpPr>
            <a:spLocks/>
          </p:cNvSpPr>
          <p:nvPr/>
        </p:nvSpPr>
        <p:spPr bwMode="auto">
          <a:xfrm flipH="1">
            <a:off x="7616455" y="4794366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Freeform 183"/>
          <p:cNvSpPr>
            <a:spLocks/>
          </p:cNvSpPr>
          <p:nvPr/>
        </p:nvSpPr>
        <p:spPr bwMode="auto">
          <a:xfrm flipH="1">
            <a:off x="7630808" y="4784299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Freeform 184"/>
          <p:cNvSpPr>
            <a:spLocks/>
          </p:cNvSpPr>
          <p:nvPr/>
        </p:nvSpPr>
        <p:spPr bwMode="auto">
          <a:xfrm flipH="1">
            <a:off x="7647770" y="4873024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Freeform 185"/>
          <p:cNvSpPr>
            <a:spLocks/>
          </p:cNvSpPr>
          <p:nvPr/>
        </p:nvSpPr>
        <p:spPr bwMode="auto">
          <a:xfrm flipH="1">
            <a:off x="7719538" y="4888686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Freeform 186"/>
          <p:cNvSpPr>
            <a:spLocks/>
          </p:cNvSpPr>
          <p:nvPr/>
        </p:nvSpPr>
        <p:spPr bwMode="auto">
          <a:xfrm flipH="1">
            <a:off x="7664733" y="4933431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Freeform 187"/>
          <p:cNvSpPr>
            <a:spLocks/>
          </p:cNvSpPr>
          <p:nvPr/>
        </p:nvSpPr>
        <p:spPr bwMode="auto">
          <a:xfrm flipH="1">
            <a:off x="7611233" y="4941264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Freeform 189"/>
          <p:cNvSpPr>
            <a:spLocks noChangeAspect="1"/>
          </p:cNvSpPr>
          <p:nvPr/>
        </p:nvSpPr>
        <p:spPr bwMode="auto">
          <a:xfrm>
            <a:off x="7429855" y="465824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Freeform 190"/>
          <p:cNvSpPr>
            <a:spLocks noChangeAspect="1"/>
          </p:cNvSpPr>
          <p:nvPr/>
        </p:nvSpPr>
        <p:spPr bwMode="auto">
          <a:xfrm>
            <a:off x="7432465" y="461685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Freeform 191"/>
          <p:cNvSpPr>
            <a:spLocks/>
          </p:cNvSpPr>
          <p:nvPr/>
        </p:nvSpPr>
        <p:spPr bwMode="auto">
          <a:xfrm>
            <a:off x="7543380" y="4754450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Freeform 192"/>
          <p:cNvSpPr>
            <a:spLocks/>
          </p:cNvSpPr>
          <p:nvPr/>
        </p:nvSpPr>
        <p:spPr bwMode="auto">
          <a:xfrm>
            <a:off x="7559040" y="4845059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Oval 193"/>
          <p:cNvSpPr>
            <a:spLocks noChangeArrowheads="1"/>
          </p:cNvSpPr>
          <p:nvPr/>
        </p:nvSpPr>
        <p:spPr bwMode="auto">
          <a:xfrm>
            <a:off x="7656906" y="4850653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Line 194"/>
          <p:cNvSpPr>
            <a:spLocks noChangeShapeType="1"/>
          </p:cNvSpPr>
          <p:nvPr/>
        </p:nvSpPr>
        <p:spPr bwMode="auto">
          <a:xfrm flipH="1">
            <a:off x="7839586" y="478689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Line 195"/>
          <p:cNvSpPr>
            <a:spLocks noChangeShapeType="1"/>
          </p:cNvSpPr>
          <p:nvPr/>
        </p:nvSpPr>
        <p:spPr bwMode="auto">
          <a:xfrm flipH="1">
            <a:off x="7830453" y="4788009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 flipH="1">
            <a:off x="7850027" y="4785772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Line 197"/>
          <p:cNvSpPr>
            <a:spLocks noChangeShapeType="1"/>
          </p:cNvSpPr>
          <p:nvPr/>
        </p:nvSpPr>
        <p:spPr bwMode="auto">
          <a:xfrm flipH="1">
            <a:off x="7859160" y="4784654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Line 198"/>
          <p:cNvSpPr>
            <a:spLocks noChangeShapeType="1"/>
          </p:cNvSpPr>
          <p:nvPr/>
        </p:nvSpPr>
        <p:spPr bwMode="auto">
          <a:xfrm flipH="1">
            <a:off x="7866990" y="4783534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Line 199"/>
          <p:cNvSpPr>
            <a:spLocks noChangeShapeType="1"/>
          </p:cNvSpPr>
          <p:nvPr/>
        </p:nvSpPr>
        <p:spPr bwMode="auto">
          <a:xfrm flipH="1">
            <a:off x="7876123" y="4781296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Line 200"/>
          <p:cNvSpPr>
            <a:spLocks noChangeShapeType="1"/>
          </p:cNvSpPr>
          <p:nvPr/>
        </p:nvSpPr>
        <p:spPr bwMode="auto">
          <a:xfrm flipH="1">
            <a:off x="7885257" y="4781298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Line 201"/>
          <p:cNvSpPr>
            <a:spLocks noChangeShapeType="1"/>
          </p:cNvSpPr>
          <p:nvPr/>
        </p:nvSpPr>
        <p:spPr bwMode="auto">
          <a:xfrm flipH="1">
            <a:off x="7893088" y="4776822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Line 202"/>
          <p:cNvSpPr>
            <a:spLocks noChangeShapeType="1"/>
          </p:cNvSpPr>
          <p:nvPr/>
        </p:nvSpPr>
        <p:spPr bwMode="auto">
          <a:xfrm flipH="1">
            <a:off x="7900916" y="477682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Line 203"/>
          <p:cNvSpPr>
            <a:spLocks noChangeShapeType="1"/>
          </p:cNvSpPr>
          <p:nvPr/>
        </p:nvSpPr>
        <p:spPr bwMode="auto">
          <a:xfrm flipH="1">
            <a:off x="7910052" y="4775705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Line 204"/>
          <p:cNvSpPr>
            <a:spLocks noChangeShapeType="1"/>
          </p:cNvSpPr>
          <p:nvPr/>
        </p:nvSpPr>
        <p:spPr bwMode="auto">
          <a:xfrm flipH="1">
            <a:off x="7919184" y="4774586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Freeform 205"/>
          <p:cNvSpPr>
            <a:spLocks/>
          </p:cNvSpPr>
          <p:nvPr/>
        </p:nvSpPr>
        <p:spPr bwMode="auto">
          <a:xfrm>
            <a:off x="7713015" y="4809264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Line 206"/>
          <p:cNvSpPr>
            <a:spLocks noChangeShapeType="1"/>
          </p:cNvSpPr>
          <p:nvPr/>
        </p:nvSpPr>
        <p:spPr bwMode="auto">
          <a:xfrm flipH="1">
            <a:off x="7722147" y="4833873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Line 207"/>
          <p:cNvSpPr>
            <a:spLocks noChangeShapeType="1"/>
          </p:cNvSpPr>
          <p:nvPr/>
        </p:nvSpPr>
        <p:spPr bwMode="auto">
          <a:xfrm flipH="1">
            <a:off x="7773038" y="4823805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Line 208"/>
          <p:cNvSpPr>
            <a:spLocks noChangeShapeType="1"/>
          </p:cNvSpPr>
          <p:nvPr/>
        </p:nvSpPr>
        <p:spPr bwMode="auto">
          <a:xfrm flipH="1">
            <a:off x="7766513" y="4830516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Line 209"/>
          <p:cNvSpPr>
            <a:spLocks noChangeShapeType="1"/>
          </p:cNvSpPr>
          <p:nvPr/>
        </p:nvSpPr>
        <p:spPr bwMode="auto">
          <a:xfrm flipH="1">
            <a:off x="7729977" y="4839467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Line 210"/>
          <p:cNvSpPr>
            <a:spLocks noChangeShapeType="1"/>
          </p:cNvSpPr>
          <p:nvPr/>
        </p:nvSpPr>
        <p:spPr bwMode="auto">
          <a:xfrm flipV="1">
            <a:off x="7737806" y="4840586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Freeform 211"/>
          <p:cNvSpPr>
            <a:spLocks/>
          </p:cNvSpPr>
          <p:nvPr/>
        </p:nvSpPr>
        <p:spPr bwMode="auto">
          <a:xfrm>
            <a:off x="7578611" y="4819331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Line 212"/>
          <p:cNvSpPr>
            <a:spLocks noChangeShapeType="1"/>
          </p:cNvSpPr>
          <p:nvPr/>
        </p:nvSpPr>
        <p:spPr bwMode="auto">
          <a:xfrm flipV="1">
            <a:off x="7572088" y="4823806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4" name="Group 150"/>
          <p:cNvGrpSpPr>
            <a:grpSpLocks/>
          </p:cNvGrpSpPr>
          <p:nvPr/>
        </p:nvGrpSpPr>
        <p:grpSpPr bwMode="auto">
          <a:xfrm>
            <a:off x="7483357" y="4390892"/>
            <a:ext cx="270109" cy="260643"/>
            <a:chOff x="685" y="3115"/>
            <a:chExt cx="207" cy="233"/>
          </a:xfrm>
        </p:grpSpPr>
        <p:sp>
          <p:nvSpPr>
            <p:cNvPr id="265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7" name="Oval 217"/>
          <p:cNvSpPr>
            <a:spLocks noChangeArrowheads="1"/>
          </p:cNvSpPr>
          <p:nvPr/>
        </p:nvSpPr>
        <p:spPr bwMode="auto">
          <a:xfrm>
            <a:off x="7552514" y="4671669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Oval 218"/>
          <p:cNvSpPr>
            <a:spLocks noChangeArrowheads="1"/>
          </p:cNvSpPr>
          <p:nvPr/>
        </p:nvSpPr>
        <p:spPr bwMode="auto">
          <a:xfrm>
            <a:off x="7552514" y="466719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Freeform 219"/>
          <p:cNvSpPr>
            <a:spLocks/>
          </p:cNvSpPr>
          <p:nvPr/>
        </p:nvSpPr>
        <p:spPr bwMode="auto">
          <a:xfrm flipH="1">
            <a:off x="7536855" y="435173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Freeform 220"/>
          <p:cNvSpPr>
            <a:spLocks/>
          </p:cNvSpPr>
          <p:nvPr/>
        </p:nvSpPr>
        <p:spPr bwMode="auto">
          <a:xfrm flipH="1">
            <a:off x="7585136" y="464370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Freeform 221"/>
          <p:cNvSpPr>
            <a:spLocks/>
          </p:cNvSpPr>
          <p:nvPr/>
        </p:nvSpPr>
        <p:spPr bwMode="auto">
          <a:xfrm flipH="1">
            <a:off x="7526418" y="4393127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Oval 222"/>
          <p:cNvSpPr>
            <a:spLocks noChangeArrowheads="1"/>
          </p:cNvSpPr>
          <p:nvPr/>
        </p:nvSpPr>
        <p:spPr bwMode="auto">
          <a:xfrm>
            <a:off x="7853942" y="464929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Oval 223"/>
          <p:cNvSpPr>
            <a:spLocks noChangeArrowheads="1"/>
          </p:cNvSpPr>
          <p:nvPr/>
        </p:nvSpPr>
        <p:spPr bwMode="auto">
          <a:xfrm>
            <a:off x="7834368" y="465377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Oval 224"/>
          <p:cNvSpPr>
            <a:spLocks noChangeArrowheads="1"/>
          </p:cNvSpPr>
          <p:nvPr/>
        </p:nvSpPr>
        <p:spPr bwMode="auto">
          <a:xfrm>
            <a:off x="7766514" y="4668313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Oval 225"/>
          <p:cNvSpPr>
            <a:spLocks noChangeArrowheads="1"/>
          </p:cNvSpPr>
          <p:nvPr/>
        </p:nvSpPr>
        <p:spPr bwMode="auto">
          <a:xfrm>
            <a:off x="7745637" y="4671671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Oval 226"/>
          <p:cNvSpPr>
            <a:spLocks noChangeArrowheads="1"/>
          </p:cNvSpPr>
          <p:nvPr/>
        </p:nvSpPr>
        <p:spPr bwMode="auto">
          <a:xfrm>
            <a:off x="7722148" y="4675025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Freeform 227"/>
          <p:cNvSpPr>
            <a:spLocks/>
          </p:cNvSpPr>
          <p:nvPr/>
        </p:nvSpPr>
        <p:spPr bwMode="auto">
          <a:xfrm flipH="1">
            <a:off x="7571221" y="437774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3189431" y="2813590"/>
            <a:ext cx="1769527" cy="1036261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8689" y="2496808"/>
            <a:ext cx="170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278689" y="2879090"/>
            <a:ext cx="1680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6750" y="370186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283901" y="36005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805072" y="27410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6641664" y="477071"/>
            <a:ext cx="2274496" cy="1042342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140799" y="197823"/>
            <a:ext cx="12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822246" y="504676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192.168.1.0        5</a:t>
            </a: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192.168.2.0        6</a:t>
            </a: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192.168.3.0        7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509516" y="1707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8" name="표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9897"/>
              </p:ext>
            </p:extLst>
          </p:nvPr>
        </p:nvGraphicFramePr>
        <p:xfrm>
          <a:off x="666296" y="5966496"/>
          <a:ext cx="479717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192.168.5.10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R.M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983846" y="628919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436841" y="6289198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42849" y="11904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00629" y="832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27846" y="6390041"/>
            <a:ext cx="2057400" cy="365125"/>
          </a:xfrm>
        </p:spPr>
        <p:txBody>
          <a:bodyPr/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54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361" y="490315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3708" y="171311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내부망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</a:t>
            </a:r>
            <a:endParaRPr lang="en-US" altLang="ko-KR" sz="2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외부망</a:t>
            </a:r>
            <a:r>
              <a:rPr lang="ko-KR" altLang="en-US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 </a:t>
            </a:r>
            <a:endParaRPr lang="en-US" altLang="ko-KR" sz="2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00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88393" y="355336"/>
            <a:ext cx="7886700" cy="70167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46062" y="1057010"/>
            <a:ext cx="10593050" cy="55435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800" u="sng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마스크를 이용하여 수신지가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00" b="1" u="sng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800" u="sng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트래픽 전송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840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23070" y="2852614"/>
            <a:ext cx="5818095" cy="1488736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85" y="1671422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85" y="3935330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586" y="215948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1166" y="413265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82019" y="2386350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9167"/>
              </p:ext>
            </p:extLst>
          </p:nvPr>
        </p:nvGraphicFramePr>
        <p:xfrm>
          <a:off x="3464399" y="5605334"/>
          <a:ext cx="8418771" cy="374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0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92259" y="5268898"/>
            <a:ext cx="834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063" y="1984088"/>
            <a:ext cx="19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77444" y="3558673"/>
            <a:ext cx="225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 sz="2000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3092259" y="5599007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8016485" y="966172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9260" y="1353286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148067" y="164553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82200" y="3543305"/>
            <a:ext cx="19009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9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93238" y="2358339"/>
            <a:ext cx="5961047" cy="1473925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6" y="1324584"/>
            <a:ext cx="1477785" cy="17946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08" y="3350421"/>
            <a:ext cx="1233642" cy="992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1872" y="2240464"/>
            <a:ext cx="1786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7981" y="166082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7757" y="340152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52187" y="1892075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65624"/>
              </p:ext>
            </p:extLst>
          </p:nvPr>
        </p:nvGraphicFramePr>
        <p:xfrm>
          <a:off x="4582317" y="4902953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65792" y="4665222"/>
            <a:ext cx="6688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853" y="1665207"/>
            <a:ext cx="2013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599" y="310138"/>
            <a:ext cx="550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DNS</a:t>
            </a:r>
            <a:r>
              <a:rPr lang="ko-KR" altLang="en-US" sz="2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이용하여 </a:t>
            </a:r>
            <a:r>
              <a:rPr lang="ko-KR" altLang="en-US" sz="2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 </a:t>
            </a:r>
            <a:r>
              <a:rPr lang="en-US" altLang="ko-KR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68608" y="5537180"/>
            <a:ext cx="5541098" cy="113107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625475" indent="-625475"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ⓐ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ⓑ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ⓒ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Request/Response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8331061" y="5291479"/>
            <a:ext cx="16507" cy="2457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91916" y="380348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4165374" y="4865248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9387346" y="297050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9051" y="626690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467858" y="918939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24792" y="4665221"/>
            <a:ext cx="1021012" cy="61768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369975" y="6384331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074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70781" y="1821785"/>
            <a:ext cx="5818095" cy="1227139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53" y="837569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77" y="2559434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5284" y="145388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2658" y="275675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68085" y="153556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01835"/>
              </p:ext>
            </p:extLst>
          </p:nvPr>
        </p:nvGraphicFramePr>
        <p:xfrm>
          <a:off x="3496054" y="399150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496054" y="4256605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314" y="1195493"/>
            <a:ext cx="19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85" y="264122"/>
            <a:ext cx="91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(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송신지의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 이용하여 수신자 </a:t>
            </a:r>
            <a:r>
              <a:rPr lang="ko-KR" altLang="en-US" sz="2400" b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2395" y="5050950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485391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54752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3108" y="5050950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86105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5466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4997" y="4905620"/>
            <a:ext cx="2987756" cy="1630229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09870" y="463278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922613" y="5230911"/>
            <a:ext cx="688975" cy="745366"/>
            <a:chOff x="809159" y="4814047"/>
            <a:chExt cx="688975" cy="745367"/>
          </a:xfrm>
        </p:grpSpPr>
        <p:sp>
          <p:nvSpPr>
            <p:cNvPr id="3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8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895754" y="5951877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90278" y="6028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4859" y="5033446"/>
            <a:ext cx="946084" cy="1032299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808258" y="3854682"/>
            <a:ext cx="2043309" cy="678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15141" y="6106964"/>
            <a:ext cx="5724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동일한 경우 </a:t>
            </a:r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6245" y="6517168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005776" y="2297638"/>
            <a:ext cx="19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3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650" y="44925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29" y="177482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Address(2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Address(3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number(4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FQDN(7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02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00152" y="2554775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0" y="1297899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66" y="3371083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4587" y="3511462"/>
            <a:ext cx="149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5622" y="168840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5928" y="348068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7456" y="226855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50264"/>
              </p:ext>
            </p:extLst>
          </p:nvPr>
        </p:nvGraphicFramePr>
        <p:xfrm>
          <a:off x="2848652" y="5294376"/>
          <a:ext cx="8544773" cy="422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5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68525" y="5011555"/>
            <a:ext cx="787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6176" y="2980090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344" y="435738"/>
            <a:ext cx="592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47682" y="2521071"/>
            <a:ext cx="1667640" cy="769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764962" y="2523441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8650" y="6016238"/>
            <a:ext cx="35823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❶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48650" y="4976408"/>
            <a:ext cx="1503894" cy="748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29260" y="6057439"/>
            <a:ext cx="3591799" cy="417766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20" idx="2"/>
          </p:cNvCxnSpPr>
          <p:nvPr/>
        </p:nvCxnSpPr>
        <p:spPr>
          <a:xfrm flipV="1">
            <a:off x="3496726" y="5725194"/>
            <a:ext cx="103871" cy="3404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642362" y="215247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6513" y="2824151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9160565" y="6318497"/>
            <a:ext cx="27432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20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038724" y="295395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92" y="169707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48" y="3770261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389" y="3914794"/>
            <a:ext cx="149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194" y="208757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2720" y="3877027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36028" y="2667737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81136"/>
              </p:ext>
            </p:extLst>
          </p:nvPr>
        </p:nvGraphicFramePr>
        <p:xfrm>
          <a:off x="2425742" y="5535755"/>
          <a:ext cx="8930639" cy="38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8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30086" y="5255473"/>
            <a:ext cx="814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325" y="2122956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556" y="503311"/>
            <a:ext cx="592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24688" y="5232412"/>
            <a:ext cx="1573820" cy="68397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6359931" y="336131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0732" y="293815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300579" y="3466407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880214" y="3222837"/>
            <a:ext cx="2891418" cy="44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8521592" y="295486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77266" y="3287621"/>
            <a:ext cx="2675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192.168.1.20  1111.2222.2222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53526" y="3173169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831452" y="3822461"/>
            <a:ext cx="25205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4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36" y="333468"/>
            <a:ext cx="7886700" cy="701674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9336" y="1256449"/>
            <a:ext cx="10716696" cy="50999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마스크를 이용하여 수신지가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700" b="1" u="sng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확인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b="1" u="sng" dirty="0" err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GateWay</a:t>
            </a:r>
            <a:r>
              <a:rPr lang="ko-KR" altLang="en-US" sz="1700" b="1" u="sng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700" b="1" u="sng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b="1" u="sng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700" b="1" u="sng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방법으로 수신지로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89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067803" y="2833497"/>
            <a:ext cx="5681815" cy="1471403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31" y="1602300"/>
            <a:ext cx="1476410" cy="1792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18" y="3916212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8569" y="3786213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388" y="209868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5899" y="411353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04940"/>
              </p:ext>
            </p:extLst>
          </p:nvPr>
        </p:nvGraphicFramePr>
        <p:xfrm>
          <a:off x="2315735" y="5648426"/>
          <a:ext cx="885139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0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34303" y="5309942"/>
            <a:ext cx="841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936" y="341682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➊ DNS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309651" y="6014827"/>
            <a:ext cx="0" cy="4965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122664" y="6276906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715413" y="2433205"/>
            <a:ext cx="1165169" cy="535478"/>
            <a:chOff x="4191412" y="2433205"/>
            <a:chExt cx="1165169" cy="535478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4292" y="1782764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856" y="3025952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32661" y="228709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8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300558" y="223132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27" y="97444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54" y="2968973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1756" y="139591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2435" y="3166293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48489"/>
              </p:ext>
            </p:extLst>
          </p:nvPr>
        </p:nvGraphicFramePr>
        <p:xfrm>
          <a:off x="2824465" y="4896289"/>
          <a:ext cx="88788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4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817019" y="4529627"/>
            <a:ext cx="834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333" y="311919"/>
            <a:ext cx="777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ko-KR" altLang="en-US" sz="2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이용하여 수신자 </a:t>
            </a:r>
            <a:r>
              <a:rPr lang="ko-KR" altLang="en-US" sz="2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400" b="1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15891" y="5657671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172.16. 2.10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633167" y="6270194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02528" y="627019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172.16. 2. 0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6604" y="5657671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33881" y="6270194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03242" y="62701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자유형 2"/>
          <p:cNvSpPr/>
          <p:nvPr/>
        </p:nvSpPr>
        <p:spPr>
          <a:xfrm rot="10800000">
            <a:off x="6374638" y="5190657"/>
            <a:ext cx="1258529" cy="216309"/>
          </a:xfrm>
          <a:custGeom>
            <a:avLst/>
            <a:gdLst>
              <a:gd name="connsiteX0" fmla="*/ 9832 w 1258529"/>
              <a:gd name="connsiteY0" fmla="*/ 196645 h 216309"/>
              <a:gd name="connsiteX1" fmla="*/ 0 w 1258529"/>
              <a:gd name="connsiteY1" fmla="*/ 0 h 216309"/>
              <a:gd name="connsiteX2" fmla="*/ 1258529 w 1258529"/>
              <a:gd name="connsiteY2" fmla="*/ 9832 h 216309"/>
              <a:gd name="connsiteX3" fmla="*/ 1248696 w 1258529"/>
              <a:gd name="connsiteY3" fmla="*/ 216309 h 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529" h="216309">
                <a:moveTo>
                  <a:pt x="9832" y="196645"/>
                </a:moveTo>
                <a:lnTo>
                  <a:pt x="0" y="0"/>
                </a:lnTo>
                <a:lnTo>
                  <a:pt x="1258529" y="9832"/>
                </a:lnTo>
                <a:lnTo>
                  <a:pt x="1248696" y="2163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2148" y="1260670"/>
            <a:ext cx="17868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6601" y="2436071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60299" y="1674793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auto">
          <a:xfrm>
            <a:off x="6106027" y="192383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WordArt 21"/>
          <p:cNvSpPr>
            <a:spLocks noChangeArrowheads="1" noChangeShapeType="1" noTextEdit="1"/>
          </p:cNvSpPr>
          <p:nvPr/>
        </p:nvSpPr>
        <p:spPr bwMode="auto">
          <a:xfrm>
            <a:off x="6142538" y="211695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6101320" y="1913268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AutoShape 23"/>
          <p:cNvSpPr>
            <a:spLocks noChangeArrowheads="1"/>
          </p:cNvSpPr>
          <p:nvPr/>
        </p:nvSpPr>
        <p:spPr bwMode="auto">
          <a:xfrm rot="5400000">
            <a:off x="6726910" y="1685686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 rot="-5400000">
            <a:off x="6481409" y="1647285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0666" y="2749379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1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5911786" y="2670401"/>
            <a:ext cx="5259081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7744" y="1236276"/>
            <a:ext cx="5565886" cy="2238444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2795258" y="2821474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26" y="156459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52" y="3675560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0772" y="2114633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1437" y="3749440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601" y="221096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172.16.2.10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61349" y="2919192"/>
            <a:ext cx="264457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6060" y="26322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5501" y="3088119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5940" y="2330236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267408" y="254215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5309550" y="271638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5268332" y="2512698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5893922" y="2285116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5648421" y="2246715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5827" y="3771002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795257" y="3544188"/>
            <a:ext cx="5366092" cy="21276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161349" y="2953125"/>
            <a:ext cx="247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52279" y="1850910"/>
            <a:ext cx="40644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테이블에서 조회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4540" y="398576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ARP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</a:t>
            </a:r>
            <a:r>
              <a:rPr lang="ko-KR" altLang="en-US" sz="2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게이트웨이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90871"/>
              </p:ext>
            </p:extLst>
          </p:nvPr>
        </p:nvGraphicFramePr>
        <p:xfrm>
          <a:off x="1536191" y="5945966"/>
          <a:ext cx="104688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3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045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52999" y="5637115"/>
            <a:ext cx="921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693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7868" y="445525"/>
            <a:ext cx="684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➍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 이용하여 데이터 전송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52538"/>
              </p:ext>
            </p:extLst>
          </p:nvPr>
        </p:nvGraphicFramePr>
        <p:xfrm>
          <a:off x="1536191" y="5945966"/>
          <a:ext cx="104688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3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045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52999" y="5637115"/>
            <a:ext cx="921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31826" y="2654883"/>
            <a:ext cx="5259081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7784" y="1220758"/>
            <a:ext cx="5565886" cy="2238444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자유형 36"/>
          <p:cNvSpPr/>
          <p:nvPr/>
        </p:nvSpPr>
        <p:spPr>
          <a:xfrm>
            <a:off x="3115298" y="280595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66" y="1549080"/>
            <a:ext cx="1353042" cy="164316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92" y="3660042"/>
            <a:ext cx="1304496" cy="104942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950812" y="2099115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91477" y="373392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641" y="2195445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172.16.2.10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81389" y="2903674"/>
            <a:ext cx="264457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06100" y="261668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5541" y="3072601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5980" y="2314718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5587448" y="2526636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WordArt 21"/>
          <p:cNvSpPr>
            <a:spLocks noChangeArrowheads="1" noChangeShapeType="1" noTextEdit="1"/>
          </p:cNvSpPr>
          <p:nvPr/>
        </p:nvSpPr>
        <p:spPr bwMode="auto">
          <a:xfrm>
            <a:off x="5629590" y="2700865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5588372" y="2497180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 rot="5400000">
            <a:off x="6213962" y="2269598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 rot="-5400000">
            <a:off x="5968461" y="2231197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45867" y="3755484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89" y="2937607"/>
            <a:ext cx="247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</a:p>
        </p:txBody>
      </p:sp>
    </p:spTree>
    <p:extLst>
      <p:ext uri="{BB962C8B-B14F-4D97-AF65-F5344CB8AC3E}">
        <p14:creationId xmlns:p14="http://schemas.microsoft.com/office/powerpoint/2010/main" val="1430827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03314" y="6356012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47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74045" y="311740"/>
            <a:ext cx="10698390" cy="6336245"/>
            <a:chOff x="874045" y="311740"/>
            <a:chExt cx="10698390" cy="6336245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2195884" y="3358063"/>
              <a:ext cx="4517" cy="144116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0" name="직선 연결선 11"/>
            <p:cNvCxnSpPr>
              <a:cxnSpLocks noChangeShapeType="1"/>
            </p:cNvCxnSpPr>
            <p:nvPr/>
          </p:nvCxnSpPr>
          <p:spPr bwMode="auto">
            <a:xfrm rot="5400000">
              <a:off x="1764848" y="2025821"/>
              <a:ext cx="1233411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216" name="직선 연결선 215"/>
            <p:cNvCxnSpPr/>
            <p:nvPr/>
          </p:nvCxnSpPr>
          <p:spPr bwMode="auto">
            <a:xfrm>
              <a:off x="2721711" y="3183889"/>
              <a:ext cx="1143228" cy="120004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eform 4"/>
            <p:cNvSpPr>
              <a:spLocks/>
            </p:cNvSpPr>
            <p:nvPr/>
          </p:nvSpPr>
          <p:spPr bwMode="auto">
            <a:xfrm flipV="1">
              <a:off x="3408665" y="879381"/>
              <a:ext cx="5809102" cy="142457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AutoShape 20"/>
            <p:cNvSpPr>
              <a:spLocks noChangeArrowheads="1"/>
            </p:cNvSpPr>
            <p:nvPr/>
          </p:nvSpPr>
          <p:spPr bwMode="auto">
            <a:xfrm>
              <a:off x="1964784" y="495916"/>
              <a:ext cx="1443882" cy="976451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029966" y="885311"/>
              <a:ext cx="1319443" cy="494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22"/>
            <p:cNvSpPr>
              <a:spLocks noChangeArrowheads="1"/>
            </p:cNvSpPr>
            <p:nvPr/>
          </p:nvSpPr>
          <p:spPr bwMode="auto">
            <a:xfrm>
              <a:off x="1962809" y="486033"/>
              <a:ext cx="1445856" cy="49415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AutoShape 23"/>
            <p:cNvSpPr>
              <a:spLocks noChangeArrowheads="1"/>
            </p:cNvSpPr>
            <p:nvPr/>
          </p:nvSpPr>
          <p:spPr bwMode="auto">
            <a:xfrm rot="5400000">
              <a:off x="2688618" y="295608"/>
              <a:ext cx="231265" cy="8927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AutoShape 24"/>
            <p:cNvSpPr>
              <a:spLocks noChangeArrowheads="1"/>
            </p:cNvSpPr>
            <p:nvPr/>
          </p:nvSpPr>
          <p:spPr bwMode="auto">
            <a:xfrm rot="16200000">
              <a:off x="2488135" y="215561"/>
              <a:ext cx="227311" cy="910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174"/>
            <p:cNvSpPr>
              <a:spLocks/>
            </p:cNvSpPr>
            <p:nvPr/>
          </p:nvSpPr>
          <p:spPr bwMode="auto">
            <a:xfrm rot="355818">
              <a:off x="2569765" y="5506853"/>
              <a:ext cx="92836" cy="6522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175"/>
            <p:cNvSpPr>
              <a:spLocks/>
            </p:cNvSpPr>
            <p:nvPr/>
          </p:nvSpPr>
          <p:spPr bwMode="auto">
            <a:xfrm rot="355818" flipH="1">
              <a:off x="2644823" y="5566152"/>
              <a:ext cx="169868" cy="102784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 176"/>
            <p:cNvSpPr>
              <a:spLocks/>
            </p:cNvSpPr>
            <p:nvPr/>
          </p:nvSpPr>
          <p:spPr bwMode="auto">
            <a:xfrm rot="355818">
              <a:off x="2636923" y="5601731"/>
              <a:ext cx="167893" cy="73134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 177"/>
            <p:cNvSpPr>
              <a:spLocks/>
            </p:cNvSpPr>
            <p:nvPr/>
          </p:nvSpPr>
          <p:spPr bwMode="auto">
            <a:xfrm rot="355818" flipH="1">
              <a:off x="2678402" y="5560222"/>
              <a:ext cx="39504" cy="49417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 178"/>
            <p:cNvSpPr>
              <a:spLocks/>
            </p:cNvSpPr>
            <p:nvPr/>
          </p:nvSpPr>
          <p:spPr bwMode="auto">
            <a:xfrm rot="355818">
              <a:off x="2660624" y="5558246"/>
              <a:ext cx="53332" cy="988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179"/>
            <p:cNvSpPr>
              <a:spLocks noChangeArrowheads="1"/>
            </p:cNvSpPr>
            <p:nvPr/>
          </p:nvSpPr>
          <p:spPr bwMode="auto">
            <a:xfrm rot="21219751">
              <a:off x="2684327" y="5554293"/>
              <a:ext cx="23703" cy="1186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180"/>
            <p:cNvSpPr>
              <a:spLocks/>
            </p:cNvSpPr>
            <p:nvPr/>
          </p:nvSpPr>
          <p:spPr bwMode="auto">
            <a:xfrm rot="355818">
              <a:off x="2648773" y="5562199"/>
              <a:ext cx="45430" cy="4150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2"/>
            <p:cNvSpPr>
              <a:spLocks/>
            </p:cNvSpPr>
            <p:nvPr/>
          </p:nvSpPr>
          <p:spPr bwMode="auto">
            <a:xfrm flipH="1">
              <a:off x="2054234" y="5549436"/>
              <a:ext cx="222197" cy="355620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3"/>
            <p:cNvSpPr>
              <a:spLocks/>
            </p:cNvSpPr>
            <p:nvPr/>
          </p:nvSpPr>
          <p:spPr bwMode="auto">
            <a:xfrm flipH="1">
              <a:off x="2075962" y="5531647"/>
              <a:ext cx="222197" cy="355620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4"/>
            <p:cNvSpPr>
              <a:spLocks/>
            </p:cNvSpPr>
            <p:nvPr/>
          </p:nvSpPr>
          <p:spPr bwMode="auto">
            <a:xfrm flipH="1">
              <a:off x="2101640" y="5599754"/>
              <a:ext cx="428621" cy="104761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85"/>
            <p:cNvSpPr>
              <a:spLocks/>
            </p:cNvSpPr>
            <p:nvPr/>
          </p:nvSpPr>
          <p:spPr bwMode="auto">
            <a:xfrm flipH="1">
              <a:off x="2140156" y="5484927"/>
              <a:ext cx="442448" cy="140341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86"/>
            <p:cNvSpPr>
              <a:spLocks/>
            </p:cNvSpPr>
            <p:nvPr/>
          </p:nvSpPr>
          <p:spPr bwMode="auto">
            <a:xfrm flipH="1">
              <a:off x="2057197" y="5563991"/>
              <a:ext cx="112588" cy="61275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87"/>
            <p:cNvSpPr>
              <a:spLocks/>
            </p:cNvSpPr>
            <p:nvPr/>
          </p:nvSpPr>
          <p:spPr bwMode="auto">
            <a:xfrm flipH="1">
              <a:off x="1976214" y="5577828"/>
              <a:ext cx="134315" cy="8894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89"/>
            <p:cNvSpPr>
              <a:spLocks noChangeAspect="1"/>
            </p:cNvSpPr>
            <p:nvPr/>
          </p:nvSpPr>
          <p:spPr bwMode="auto">
            <a:xfrm>
              <a:off x="1771779" y="5220243"/>
              <a:ext cx="179745" cy="44078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Freeform 190"/>
            <p:cNvSpPr>
              <a:spLocks noChangeAspect="1"/>
            </p:cNvSpPr>
            <p:nvPr/>
          </p:nvSpPr>
          <p:spPr bwMode="auto">
            <a:xfrm>
              <a:off x="1775729" y="5147109"/>
              <a:ext cx="770333" cy="35974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91"/>
            <p:cNvSpPr>
              <a:spLocks/>
            </p:cNvSpPr>
            <p:nvPr/>
          </p:nvSpPr>
          <p:spPr bwMode="auto">
            <a:xfrm>
              <a:off x="1943622" y="5390232"/>
              <a:ext cx="594538" cy="266845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92"/>
            <p:cNvSpPr>
              <a:spLocks/>
            </p:cNvSpPr>
            <p:nvPr/>
          </p:nvSpPr>
          <p:spPr bwMode="auto">
            <a:xfrm>
              <a:off x="1967325" y="5550339"/>
              <a:ext cx="179744" cy="751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Oval 193"/>
            <p:cNvSpPr>
              <a:spLocks noChangeArrowheads="1"/>
            </p:cNvSpPr>
            <p:nvPr/>
          </p:nvSpPr>
          <p:spPr bwMode="auto">
            <a:xfrm>
              <a:off x="2115466" y="5560222"/>
              <a:ext cx="19753" cy="2569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194"/>
            <p:cNvSpPr>
              <a:spLocks noChangeShapeType="1"/>
            </p:cNvSpPr>
            <p:nvPr/>
          </p:nvSpPr>
          <p:spPr bwMode="auto">
            <a:xfrm flipH="1">
              <a:off x="2391995" y="5447555"/>
              <a:ext cx="3950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Line 195"/>
            <p:cNvSpPr>
              <a:spLocks noChangeShapeType="1"/>
            </p:cNvSpPr>
            <p:nvPr/>
          </p:nvSpPr>
          <p:spPr bwMode="auto">
            <a:xfrm flipH="1">
              <a:off x="2378170" y="5449531"/>
              <a:ext cx="1975" cy="10080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Line 196"/>
            <p:cNvSpPr>
              <a:spLocks noChangeShapeType="1"/>
            </p:cNvSpPr>
            <p:nvPr/>
          </p:nvSpPr>
          <p:spPr bwMode="auto">
            <a:xfrm flipH="1">
              <a:off x="2407798" y="5445578"/>
              <a:ext cx="5926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Line 197"/>
            <p:cNvSpPr>
              <a:spLocks noChangeShapeType="1"/>
            </p:cNvSpPr>
            <p:nvPr/>
          </p:nvSpPr>
          <p:spPr bwMode="auto">
            <a:xfrm flipH="1">
              <a:off x="2421624" y="5443602"/>
              <a:ext cx="3950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Line 198"/>
            <p:cNvSpPr>
              <a:spLocks noChangeShapeType="1"/>
            </p:cNvSpPr>
            <p:nvPr/>
          </p:nvSpPr>
          <p:spPr bwMode="auto">
            <a:xfrm flipH="1">
              <a:off x="2433475" y="5441625"/>
              <a:ext cx="7901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199"/>
            <p:cNvSpPr>
              <a:spLocks noChangeShapeType="1"/>
            </p:cNvSpPr>
            <p:nvPr/>
          </p:nvSpPr>
          <p:spPr bwMode="auto">
            <a:xfrm flipH="1">
              <a:off x="2447302" y="5437671"/>
              <a:ext cx="7901" cy="9685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Line 200"/>
            <p:cNvSpPr>
              <a:spLocks noChangeShapeType="1"/>
            </p:cNvSpPr>
            <p:nvPr/>
          </p:nvSpPr>
          <p:spPr bwMode="auto">
            <a:xfrm flipH="1">
              <a:off x="2461129" y="5437671"/>
              <a:ext cx="1975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Line 201"/>
            <p:cNvSpPr>
              <a:spLocks noChangeShapeType="1"/>
            </p:cNvSpPr>
            <p:nvPr/>
          </p:nvSpPr>
          <p:spPr bwMode="auto">
            <a:xfrm flipH="1">
              <a:off x="2472980" y="5429765"/>
              <a:ext cx="1975" cy="9883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 flipH="1">
              <a:off x="2484832" y="5429765"/>
              <a:ext cx="1975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203"/>
            <p:cNvSpPr>
              <a:spLocks noChangeShapeType="1"/>
            </p:cNvSpPr>
            <p:nvPr/>
          </p:nvSpPr>
          <p:spPr bwMode="auto">
            <a:xfrm flipH="1">
              <a:off x="2498657" y="5427789"/>
              <a:ext cx="1976" cy="9685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204"/>
            <p:cNvSpPr>
              <a:spLocks noChangeShapeType="1"/>
            </p:cNvSpPr>
            <p:nvPr/>
          </p:nvSpPr>
          <p:spPr bwMode="auto">
            <a:xfrm flipH="1">
              <a:off x="2512484" y="5425811"/>
              <a:ext cx="1975" cy="948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205"/>
            <p:cNvSpPr>
              <a:spLocks/>
            </p:cNvSpPr>
            <p:nvPr/>
          </p:nvSpPr>
          <p:spPr bwMode="auto">
            <a:xfrm>
              <a:off x="2200400" y="5487087"/>
              <a:ext cx="98761" cy="7708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206"/>
            <p:cNvSpPr>
              <a:spLocks noChangeShapeType="1"/>
            </p:cNvSpPr>
            <p:nvPr/>
          </p:nvSpPr>
          <p:spPr bwMode="auto">
            <a:xfrm flipH="1">
              <a:off x="2214227" y="5530573"/>
              <a:ext cx="0" cy="2372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207"/>
            <p:cNvSpPr>
              <a:spLocks noChangeShapeType="1"/>
            </p:cNvSpPr>
            <p:nvPr/>
          </p:nvSpPr>
          <p:spPr bwMode="auto">
            <a:xfrm flipH="1">
              <a:off x="2291261" y="5512782"/>
              <a:ext cx="0" cy="2372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208"/>
            <p:cNvSpPr>
              <a:spLocks noChangeShapeType="1"/>
            </p:cNvSpPr>
            <p:nvPr/>
          </p:nvSpPr>
          <p:spPr bwMode="auto">
            <a:xfrm flipH="1">
              <a:off x="2281383" y="5524642"/>
              <a:ext cx="0" cy="1779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9"/>
            <p:cNvSpPr>
              <a:spLocks noChangeShapeType="1"/>
            </p:cNvSpPr>
            <p:nvPr/>
          </p:nvSpPr>
          <p:spPr bwMode="auto">
            <a:xfrm flipH="1">
              <a:off x="2226078" y="5540455"/>
              <a:ext cx="0" cy="15813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10"/>
            <p:cNvSpPr>
              <a:spLocks noChangeShapeType="1"/>
            </p:cNvSpPr>
            <p:nvPr/>
          </p:nvSpPr>
          <p:spPr bwMode="auto">
            <a:xfrm flipV="1">
              <a:off x="2237929" y="5542433"/>
              <a:ext cx="31604" cy="7907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211"/>
            <p:cNvSpPr>
              <a:spLocks/>
            </p:cNvSpPr>
            <p:nvPr/>
          </p:nvSpPr>
          <p:spPr bwMode="auto">
            <a:xfrm>
              <a:off x="1996953" y="5504876"/>
              <a:ext cx="124439" cy="4546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12"/>
            <p:cNvSpPr>
              <a:spLocks noChangeShapeType="1"/>
            </p:cNvSpPr>
            <p:nvPr/>
          </p:nvSpPr>
          <p:spPr bwMode="auto">
            <a:xfrm flipV="1">
              <a:off x="1987078" y="5512782"/>
              <a:ext cx="140240" cy="2767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86" name="Group 150"/>
            <p:cNvGrpSpPr>
              <a:grpSpLocks/>
            </p:cNvGrpSpPr>
            <p:nvPr/>
          </p:nvGrpSpPr>
          <p:grpSpPr bwMode="auto">
            <a:xfrm>
              <a:off x="1852763" y="4747831"/>
              <a:ext cx="408869" cy="460552"/>
              <a:chOff x="685" y="3115"/>
              <a:chExt cx="207" cy="233"/>
            </a:xfrm>
          </p:grpSpPr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8" name="Oval 217"/>
            <p:cNvSpPr>
              <a:spLocks noChangeArrowheads="1"/>
            </p:cNvSpPr>
            <p:nvPr/>
          </p:nvSpPr>
          <p:spPr bwMode="auto">
            <a:xfrm>
              <a:off x="1957449" y="5243963"/>
              <a:ext cx="371340" cy="11662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18"/>
            <p:cNvSpPr>
              <a:spLocks noChangeArrowheads="1"/>
            </p:cNvSpPr>
            <p:nvPr/>
          </p:nvSpPr>
          <p:spPr bwMode="auto">
            <a:xfrm>
              <a:off x="1957449" y="5236056"/>
              <a:ext cx="371340" cy="11464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Freeform 219"/>
            <p:cNvSpPr>
              <a:spLocks/>
            </p:cNvSpPr>
            <p:nvPr/>
          </p:nvSpPr>
          <p:spPr bwMode="auto">
            <a:xfrm flipH="1">
              <a:off x="1933746" y="4678649"/>
              <a:ext cx="543184" cy="636472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20"/>
            <p:cNvSpPr>
              <a:spLocks/>
            </p:cNvSpPr>
            <p:nvPr/>
          </p:nvSpPr>
          <p:spPr bwMode="auto">
            <a:xfrm flipH="1">
              <a:off x="2006829" y="5194547"/>
              <a:ext cx="446399" cy="120573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1"/>
            <p:cNvSpPr>
              <a:spLocks/>
            </p:cNvSpPr>
            <p:nvPr/>
          </p:nvSpPr>
          <p:spPr bwMode="auto">
            <a:xfrm flipH="1">
              <a:off x="1917945" y="4751784"/>
              <a:ext cx="19753" cy="5633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Oval 222"/>
            <p:cNvSpPr>
              <a:spLocks noChangeArrowheads="1"/>
            </p:cNvSpPr>
            <p:nvPr/>
          </p:nvSpPr>
          <p:spPr bwMode="auto">
            <a:xfrm>
              <a:off x="2413724" y="5204430"/>
              <a:ext cx="15801" cy="33604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3"/>
            <p:cNvSpPr>
              <a:spLocks noChangeArrowheads="1"/>
            </p:cNvSpPr>
            <p:nvPr/>
          </p:nvSpPr>
          <p:spPr bwMode="auto">
            <a:xfrm>
              <a:off x="2384095" y="5212336"/>
              <a:ext cx="13828" cy="276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4"/>
            <p:cNvSpPr>
              <a:spLocks noChangeArrowheads="1"/>
            </p:cNvSpPr>
            <p:nvPr/>
          </p:nvSpPr>
          <p:spPr bwMode="auto">
            <a:xfrm>
              <a:off x="2281383" y="5238033"/>
              <a:ext cx="17778" cy="1976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5"/>
            <p:cNvSpPr>
              <a:spLocks noChangeArrowheads="1"/>
            </p:cNvSpPr>
            <p:nvPr/>
          </p:nvSpPr>
          <p:spPr bwMode="auto">
            <a:xfrm>
              <a:off x="2249780" y="5243963"/>
              <a:ext cx="15801" cy="217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6"/>
            <p:cNvSpPr>
              <a:spLocks noChangeArrowheads="1"/>
            </p:cNvSpPr>
            <p:nvPr/>
          </p:nvSpPr>
          <p:spPr bwMode="auto">
            <a:xfrm>
              <a:off x="2214227" y="5249893"/>
              <a:ext cx="17778" cy="1976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Freeform 227"/>
            <p:cNvSpPr>
              <a:spLocks/>
            </p:cNvSpPr>
            <p:nvPr/>
          </p:nvSpPr>
          <p:spPr bwMode="auto">
            <a:xfrm flipH="1">
              <a:off x="1985101" y="4741900"/>
              <a:ext cx="450349" cy="50008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8"/>
            <p:cNvSpPr>
              <a:spLocks/>
            </p:cNvSpPr>
            <p:nvPr/>
          </p:nvSpPr>
          <p:spPr bwMode="auto">
            <a:xfrm flipH="1">
              <a:off x="1917945" y="4676673"/>
              <a:ext cx="557011" cy="79065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AutoShape 26"/>
            <p:cNvSpPr>
              <a:spLocks noChangeArrowheads="1"/>
            </p:cNvSpPr>
            <p:nvPr/>
          </p:nvSpPr>
          <p:spPr bwMode="auto">
            <a:xfrm>
              <a:off x="1360368" y="2434982"/>
              <a:ext cx="1860651" cy="925058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1356418" y="2434982"/>
              <a:ext cx="1862627" cy="51985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419624" y="3012155"/>
              <a:ext cx="1248335" cy="326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1528262" y="2448818"/>
              <a:ext cx="1528815" cy="444740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42"/>
            <p:cNvSpPr txBox="1">
              <a:spLocks noChangeArrowheads="1"/>
            </p:cNvSpPr>
            <p:nvPr/>
          </p:nvSpPr>
          <p:spPr bwMode="auto">
            <a:xfrm>
              <a:off x="874045" y="5741888"/>
              <a:ext cx="3006313" cy="87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 address           192.168.1.10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 192.168.1.254</a:t>
              </a:r>
            </a:p>
          </p:txBody>
        </p:sp>
        <p:sp>
          <p:nvSpPr>
            <p:cNvPr id="15" name="Text Box 143"/>
            <p:cNvSpPr txBox="1">
              <a:spLocks noChangeArrowheads="1"/>
            </p:cNvSpPr>
            <p:nvPr/>
          </p:nvSpPr>
          <p:spPr bwMode="auto">
            <a:xfrm>
              <a:off x="2368070" y="1617588"/>
              <a:ext cx="1739544" cy="362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192.168.1.254/24</a:t>
              </a:r>
            </a:p>
          </p:txBody>
        </p:sp>
        <p:sp>
          <p:nvSpPr>
            <p:cNvPr id="16" name="Text Box 144"/>
            <p:cNvSpPr txBox="1">
              <a:spLocks noChangeArrowheads="1"/>
            </p:cNvSpPr>
            <p:nvPr/>
          </p:nvSpPr>
          <p:spPr bwMode="auto">
            <a:xfrm>
              <a:off x="2387481" y="1401209"/>
              <a:ext cx="1212781" cy="362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Fa0/0</a:t>
              </a:r>
            </a:p>
          </p:txBody>
        </p:sp>
        <p:cxnSp>
          <p:nvCxnSpPr>
            <p:cNvPr id="94" name="직선 연결선 93"/>
            <p:cNvCxnSpPr>
              <a:stCxn id="95" idx="3"/>
            </p:cNvCxnSpPr>
            <p:nvPr/>
          </p:nvCxnSpPr>
          <p:spPr>
            <a:xfrm>
              <a:off x="9588279" y="3642616"/>
              <a:ext cx="4779" cy="117389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utoShape 26"/>
            <p:cNvSpPr>
              <a:spLocks noChangeArrowheads="1"/>
            </p:cNvSpPr>
            <p:nvPr/>
          </p:nvSpPr>
          <p:spPr bwMode="auto">
            <a:xfrm>
              <a:off x="8913585" y="2719533"/>
              <a:ext cx="1860651" cy="923082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8909634" y="2719533"/>
              <a:ext cx="1862627" cy="51985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8960989" y="3269034"/>
              <a:ext cx="1248335" cy="324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9079502" y="2733370"/>
              <a:ext cx="1532765" cy="446717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9798406" y="5397568"/>
              <a:ext cx="112587" cy="6127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0" y="11"/>
                </a:cxn>
                <a:cxn ang="0">
                  <a:pos x="75" y="70"/>
                </a:cxn>
                <a:cxn ang="0">
                  <a:pos x="0" y="56"/>
                </a:cxn>
              </a:cxnLst>
              <a:rect l="0" t="0" r="r" b="b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rgbClr val="EAEA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939263" y="4607561"/>
              <a:ext cx="1106120" cy="1186658"/>
              <a:chOff x="7018338" y="3922713"/>
              <a:chExt cx="889000" cy="1113843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1244182" flipH="1">
                <a:off x="7140575" y="4675188"/>
                <a:ext cx="74613" cy="5397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355818">
                <a:off x="7018338" y="4722813"/>
                <a:ext cx="136525" cy="82550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1244182" flipH="1">
                <a:off x="7024688" y="4754563"/>
                <a:ext cx="133350" cy="55562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355818">
                <a:off x="7099300" y="4718050"/>
                <a:ext cx="31750" cy="41275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1244182" flipH="1">
                <a:off x="7099300" y="4719638"/>
                <a:ext cx="42863" cy="7937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380249" flipH="1">
                <a:off x="7105650" y="4716463"/>
                <a:ext cx="17463" cy="952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1244182" flipH="1">
                <a:off x="7115175" y="4719638"/>
                <a:ext cx="36513" cy="34925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7173913" y="4702757"/>
                <a:ext cx="178582" cy="33379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7191375" y="4688469"/>
                <a:ext cx="178582" cy="33379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7321550" y="4767263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7223125" y="4789488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 flipH="1">
                <a:off x="7721600" y="4440238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 flipH="1">
                <a:off x="7246938" y="4378325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 flipH="1">
                <a:off x="7250113" y="4578350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 flipH="1">
                <a:off x="7564438" y="4706938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 flipH="1">
                <a:off x="7573963" y="4713288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7364413" y="4622800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>
                <a:off x="7377113" y="46259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>
                <a:off x="7353300" y="4621213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>
                <a:off x="7342188" y="4619625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>
                <a:off x="7331075" y="4618038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>
                <a:off x="7319963" y="4616450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>
                <a:off x="7310438" y="46132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>
                <a:off x="7300913" y="4611688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>
                <a:off x="7291388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>
                <a:off x="7281863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>
                <a:off x="7270750" y="4605338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 flipH="1">
                <a:off x="7442200" y="4656138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3" name="Line 206"/>
              <p:cNvSpPr>
                <a:spLocks noChangeShapeType="1"/>
              </p:cNvSpPr>
              <p:nvPr/>
            </p:nvSpPr>
            <p:spPr bwMode="auto">
              <a:xfrm>
                <a:off x="7510463" y="46910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4" name="Line 207"/>
              <p:cNvSpPr>
                <a:spLocks noChangeShapeType="1"/>
              </p:cNvSpPr>
              <p:nvPr/>
            </p:nvSpPr>
            <p:spPr bwMode="auto">
              <a:xfrm>
                <a:off x="7448550" y="46783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5" name="Line 208"/>
              <p:cNvSpPr>
                <a:spLocks noChangeShapeType="1"/>
              </p:cNvSpPr>
              <p:nvPr/>
            </p:nvSpPr>
            <p:spPr bwMode="auto">
              <a:xfrm>
                <a:off x="7456488" y="4686300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6" name="Line 209"/>
              <p:cNvSpPr>
                <a:spLocks noChangeShapeType="1"/>
              </p:cNvSpPr>
              <p:nvPr/>
            </p:nvSpPr>
            <p:spPr bwMode="auto">
              <a:xfrm>
                <a:off x="7500938" y="4699000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7" name="Line 210"/>
              <p:cNvSpPr>
                <a:spLocks noChangeShapeType="1"/>
              </p:cNvSpPr>
              <p:nvPr/>
            </p:nvSpPr>
            <p:spPr bwMode="auto">
              <a:xfrm flipH="1" flipV="1">
                <a:off x="7466013" y="4702175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 flipH="1">
                <a:off x="7585075" y="4668838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9" name="Line 212"/>
              <p:cNvSpPr>
                <a:spLocks noChangeShapeType="1"/>
              </p:cNvSpPr>
              <p:nvPr/>
            </p:nvSpPr>
            <p:spPr bwMode="auto">
              <a:xfrm flipH="1" flipV="1">
                <a:off x="7578725" y="4678363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>
                <a:off x="7580313" y="3979863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>
                <a:off x="7797800" y="4021138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217"/>
              <p:cNvSpPr>
                <a:spLocks noChangeArrowheads="1"/>
              </p:cNvSpPr>
              <p:nvPr/>
            </p:nvSpPr>
            <p:spPr bwMode="auto">
              <a:xfrm flipH="1">
                <a:off x="7527925" y="4376738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Oval 218"/>
              <p:cNvSpPr>
                <a:spLocks noChangeArrowheads="1"/>
              </p:cNvSpPr>
              <p:nvPr/>
            </p:nvSpPr>
            <p:spPr bwMode="auto">
              <a:xfrm flipH="1">
                <a:off x="7527925" y="4368800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reeform 219"/>
              <p:cNvSpPr>
                <a:spLocks/>
              </p:cNvSpPr>
              <p:nvPr/>
            </p:nvSpPr>
            <p:spPr bwMode="auto">
              <a:xfrm>
                <a:off x="7408863" y="3924300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Freeform 220"/>
              <p:cNvSpPr>
                <a:spLocks/>
              </p:cNvSpPr>
              <p:nvPr/>
            </p:nvSpPr>
            <p:spPr bwMode="auto">
              <a:xfrm>
                <a:off x="7427913" y="4337050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Freeform 221"/>
              <p:cNvSpPr>
                <a:spLocks/>
              </p:cNvSpPr>
              <p:nvPr/>
            </p:nvSpPr>
            <p:spPr bwMode="auto">
              <a:xfrm>
                <a:off x="7840663" y="3983038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Oval 222"/>
              <p:cNvSpPr>
                <a:spLocks noChangeArrowheads="1"/>
              </p:cNvSpPr>
              <p:nvPr/>
            </p:nvSpPr>
            <p:spPr bwMode="auto">
              <a:xfrm flipH="1">
                <a:off x="7446963" y="4343400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Oval 223"/>
              <p:cNvSpPr>
                <a:spLocks noChangeArrowheads="1"/>
              </p:cNvSpPr>
              <p:nvPr/>
            </p:nvSpPr>
            <p:spPr bwMode="auto">
              <a:xfrm flipH="1">
                <a:off x="7472363" y="4351338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Oval 224"/>
              <p:cNvSpPr>
                <a:spLocks noChangeArrowheads="1"/>
              </p:cNvSpPr>
              <p:nvPr/>
            </p:nvSpPr>
            <p:spPr bwMode="auto">
              <a:xfrm flipH="1">
                <a:off x="7551738" y="4371975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225"/>
              <p:cNvSpPr>
                <a:spLocks noChangeArrowheads="1"/>
              </p:cNvSpPr>
              <p:nvPr/>
            </p:nvSpPr>
            <p:spPr bwMode="auto">
              <a:xfrm flipH="1">
                <a:off x="7577138" y="4376738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Oval 226"/>
              <p:cNvSpPr>
                <a:spLocks noChangeArrowheads="1"/>
              </p:cNvSpPr>
              <p:nvPr/>
            </p:nvSpPr>
            <p:spPr bwMode="auto">
              <a:xfrm flipH="1">
                <a:off x="7604125" y="4379913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62" name="Freeform 227"/>
              <p:cNvSpPr>
                <a:spLocks/>
              </p:cNvSpPr>
              <p:nvPr/>
            </p:nvSpPr>
            <p:spPr bwMode="auto">
              <a:xfrm>
                <a:off x="7442200" y="3975100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4" name="Freeform 228"/>
              <p:cNvSpPr>
                <a:spLocks/>
              </p:cNvSpPr>
              <p:nvPr/>
            </p:nvSpPr>
            <p:spPr bwMode="auto">
              <a:xfrm>
                <a:off x="7410450" y="3922713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64" name="직선 연결선 35"/>
            <p:cNvCxnSpPr>
              <a:cxnSpLocks noChangeShapeType="1"/>
            </p:cNvCxnSpPr>
            <p:nvPr/>
          </p:nvCxnSpPr>
          <p:spPr bwMode="auto">
            <a:xfrm flipH="1">
              <a:off x="9843546" y="1306331"/>
              <a:ext cx="2341" cy="1441361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9194065" y="495916"/>
              <a:ext cx="1443882" cy="976451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9239496" y="895194"/>
              <a:ext cx="1319443" cy="496132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9192090" y="486033"/>
              <a:ext cx="1445856" cy="49415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 rot="5400000">
              <a:off x="9919875" y="295608"/>
              <a:ext cx="227311" cy="892796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6200000">
              <a:off x="9719392" y="215561"/>
              <a:ext cx="223359" cy="910574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 Box 271"/>
            <p:cNvSpPr txBox="1">
              <a:spLocks noChangeArrowheads="1"/>
            </p:cNvSpPr>
            <p:nvPr/>
          </p:nvSpPr>
          <p:spPr bwMode="auto">
            <a:xfrm>
              <a:off x="9853606" y="1466540"/>
              <a:ext cx="713788" cy="362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Times New Roman" pitchFamily="18" charset="0"/>
                  <a:cs typeface="Times New Roman" pitchFamily="18" charset="0"/>
                </a:rPr>
                <a:t>Fa0/0</a:t>
              </a:r>
            </a:p>
          </p:txBody>
        </p:sp>
        <p:sp>
          <p:nvSpPr>
            <p:cNvPr id="43" name="Text Box 272"/>
            <p:cNvSpPr txBox="1">
              <a:spLocks noChangeArrowheads="1"/>
            </p:cNvSpPr>
            <p:nvPr/>
          </p:nvSpPr>
          <p:spPr bwMode="auto">
            <a:xfrm>
              <a:off x="9832891" y="1691869"/>
              <a:ext cx="1739544" cy="362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192.168.5.254/24</a:t>
              </a:r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7578265" y="5777078"/>
              <a:ext cx="3006313" cy="87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address           192.168.5.10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 192.168.5.254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631588" y="3935442"/>
              <a:ext cx="851317" cy="1061242"/>
              <a:chOff x="2669953" y="4305464"/>
              <a:chExt cx="684213" cy="1011237"/>
            </a:xfrm>
          </p:grpSpPr>
          <p:sp>
            <p:nvSpPr>
              <p:cNvPr id="172" name="Freeform 184"/>
              <p:cNvSpPr>
                <a:spLocks/>
              </p:cNvSpPr>
              <p:nvPr/>
            </p:nvSpPr>
            <p:spPr bwMode="auto">
              <a:xfrm>
                <a:off x="2768378" y="5150014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Freeform 185"/>
              <p:cNvSpPr>
                <a:spLocks/>
              </p:cNvSpPr>
              <p:nvPr/>
            </p:nvSpPr>
            <p:spPr bwMode="auto">
              <a:xfrm>
                <a:off x="2669953" y="5172239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Freeform 186"/>
              <p:cNvSpPr>
                <a:spLocks/>
              </p:cNvSpPr>
              <p:nvPr/>
            </p:nvSpPr>
            <p:spPr bwMode="auto">
              <a:xfrm>
                <a:off x="3001741" y="5235739"/>
                <a:ext cx="90487" cy="492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Freeform 187"/>
              <p:cNvSpPr>
                <a:spLocks/>
              </p:cNvSpPr>
              <p:nvPr/>
            </p:nvSpPr>
            <p:spPr bwMode="auto">
              <a:xfrm>
                <a:off x="3049366" y="5246851"/>
                <a:ext cx="107950" cy="6985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" name="Freeform 189"/>
              <p:cNvSpPr>
                <a:spLocks noChangeAspect="1"/>
              </p:cNvSpPr>
              <p:nvPr/>
            </p:nvSpPr>
            <p:spPr bwMode="auto">
              <a:xfrm flipH="1">
                <a:off x="3168428" y="4822989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9" name="Freeform 190"/>
              <p:cNvSpPr>
                <a:spLocks noChangeAspect="1"/>
              </p:cNvSpPr>
              <p:nvPr/>
            </p:nvSpPr>
            <p:spPr bwMode="auto">
              <a:xfrm flipH="1">
                <a:off x="2693766" y="4761076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" name="Freeform 191"/>
              <p:cNvSpPr>
                <a:spLocks/>
              </p:cNvSpPr>
              <p:nvPr/>
            </p:nvSpPr>
            <p:spPr bwMode="auto">
              <a:xfrm flipH="1">
                <a:off x="2696941" y="4961101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" name="Freeform 192"/>
              <p:cNvSpPr>
                <a:spLocks/>
              </p:cNvSpPr>
              <p:nvPr/>
            </p:nvSpPr>
            <p:spPr bwMode="auto">
              <a:xfrm flipH="1">
                <a:off x="3011266" y="5089689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Oval 193"/>
              <p:cNvSpPr>
                <a:spLocks noChangeArrowheads="1"/>
              </p:cNvSpPr>
              <p:nvPr/>
            </p:nvSpPr>
            <p:spPr bwMode="auto">
              <a:xfrm flipH="1">
                <a:off x="3020791" y="5096039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Line 194"/>
              <p:cNvSpPr>
                <a:spLocks noChangeShapeType="1"/>
              </p:cNvSpPr>
              <p:nvPr/>
            </p:nvSpPr>
            <p:spPr bwMode="auto">
              <a:xfrm>
                <a:off x="2811241" y="5005551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Line 195"/>
              <p:cNvSpPr>
                <a:spLocks noChangeShapeType="1"/>
              </p:cNvSpPr>
              <p:nvPr/>
            </p:nvSpPr>
            <p:spPr bwMode="auto">
              <a:xfrm>
                <a:off x="2823941" y="50087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Line 196"/>
              <p:cNvSpPr>
                <a:spLocks noChangeShapeType="1"/>
              </p:cNvSpPr>
              <p:nvPr/>
            </p:nvSpPr>
            <p:spPr bwMode="auto">
              <a:xfrm>
                <a:off x="2800128" y="5003964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197"/>
              <p:cNvSpPr>
                <a:spLocks noChangeShapeType="1"/>
              </p:cNvSpPr>
              <p:nvPr/>
            </p:nvSpPr>
            <p:spPr bwMode="auto">
              <a:xfrm>
                <a:off x="2789016" y="5002376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Line 198"/>
              <p:cNvSpPr>
                <a:spLocks noChangeShapeType="1"/>
              </p:cNvSpPr>
              <p:nvPr/>
            </p:nvSpPr>
            <p:spPr bwMode="auto">
              <a:xfrm>
                <a:off x="2777903" y="5000789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Line 199"/>
              <p:cNvSpPr>
                <a:spLocks noChangeShapeType="1"/>
              </p:cNvSpPr>
              <p:nvPr/>
            </p:nvSpPr>
            <p:spPr bwMode="auto">
              <a:xfrm>
                <a:off x="2766791" y="4999201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Line 200"/>
              <p:cNvSpPr>
                <a:spLocks noChangeShapeType="1"/>
              </p:cNvSpPr>
              <p:nvPr/>
            </p:nvSpPr>
            <p:spPr bwMode="auto">
              <a:xfrm>
                <a:off x="2757266" y="49960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201"/>
              <p:cNvSpPr>
                <a:spLocks noChangeShapeType="1"/>
              </p:cNvSpPr>
              <p:nvPr/>
            </p:nvSpPr>
            <p:spPr bwMode="auto">
              <a:xfrm>
                <a:off x="2747741" y="4994439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202"/>
              <p:cNvSpPr>
                <a:spLocks noChangeShapeType="1"/>
              </p:cNvSpPr>
              <p:nvPr/>
            </p:nvSpPr>
            <p:spPr bwMode="auto">
              <a:xfrm>
                <a:off x="2738216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203"/>
              <p:cNvSpPr>
                <a:spLocks noChangeShapeType="1"/>
              </p:cNvSpPr>
              <p:nvPr/>
            </p:nvSpPr>
            <p:spPr bwMode="auto">
              <a:xfrm>
                <a:off x="2728691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204"/>
              <p:cNvSpPr>
                <a:spLocks noChangeShapeType="1"/>
              </p:cNvSpPr>
              <p:nvPr/>
            </p:nvSpPr>
            <p:spPr bwMode="auto">
              <a:xfrm>
                <a:off x="2717578" y="4988089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Freeform 205"/>
              <p:cNvSpPr>
                <a:spLocks/>
              </p:cNvSpPr>
              <p:nvPr/>
            </p:nvSpPr>
            <p:spPr bwMode="auto">
              <a:xfrm flipH="1">
                <a:off x="2889028" y="5038889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Line 206"/>
              <p:cNvSpPr>
                <a:spLocks noChangeShapeType="1"/>
              </p:cNvSpPr>
              <p:nvPr/>
            </p:nvSpPr>
            <p:spPr bwMode="auto">
              <a:xfrm>
                <a:off x="2957291" y="50738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7"/>
              <p:cNvSpPr>
                <a:spLocks noChangeShapeType="1"/>
              </p:cNvSpPr>
              <p:nvPr/>
            </p:nvSpPr>
            <p:spPr bwMode="auto">
              <a:xfrm>
                <a:off x="2895378" y="50611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8"/>
              <p:cNvSpPr>
                <a:spLocks noChangeShapeType="1"/>
              </p:cNvSpPr>
              <p:nvPr/>
            </p:nvSpPr>
            <p:spPr bwMode="auto">
              <a:xfrm>
                <a:off x="2903316" y="5069051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9"/>
              <p:cNvSpPr>
                <a:spLocks noChangeShapeType="1"/>
              </p:cNvSpPr>
              <p:nvPr/>
            </p:nvSpPr>
            <p:spPr bwMode="auto">
              <a:xfrm>
                <a:off x="2947766" y="5081751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10"/>
              <p:cNvSpPr>
                <a:spLocks noChangeShapeType="1"/>
              </p:cNvSpPr>
              <p:nvPr/>
            </p:nvSpPr>
            <p:spPr bwMode="auto">
              <a:xfrm flipH="1" flipV="1">
                <a:off x="2912841" y="5084926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Freeform 211"/>
              <p:cNvSpPr>
                <a:spLocks/>
              </p:cNvSpPr>
              <p:nvPr/>
            </p:nvSpPr>
            <p:spPr bwMode="auto">
              <a:xfrm flipH="1">
                <a:off x="3031903" y="5051589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Line 212"/>
              <p:cNvSpPr>
                <a:spLocks noChangeShapeType="1"/>
              </p:cNvSpPr>
              <p:nvPr/>
            </p:nvSpPr>
            <p:spPr bwMode="auto">
              <a:xfrm flipH="1" flipV="1">
                <a:off x="3025553" y="5061114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Freeform 215"/>
              <p:cNvSpPr>
                <a:spLocks/>
              </p:cNvSpPr>
              <p:nvPr/>
            </p:nvSpPr>
            <p:spPr bwMode="auto">
              <a:xfrm>
                <a:off x="3027141" y="4362614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Freeform 216"/>
              <p:cNvSpPr>
                <a:spLocks/>
              </p:cNvSpPr>
              <p:nvPr/>
            </p:nvSpPr>
            <p:spPr bwMode="auto">
              <a:xfrm>
                <a:off x="3244628" y="4403889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4" name="Oval 217"/>
              <p:cNvSpPr>
                <a:spLocks noChangeArrowheads="1"/>
              </p:cNvSpPr>
              <p:nvPr/>
            </p:nvSpPr>
            <p:spPr bwMode="auto">
              <a:xfrm flipH="1">
                <a:off x="2974753" y="4759489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" name="Oval 218"/>
              <p:cNvSpPr>
                <a:spLocks noChangeArrowheads="1"/>
              </p:cNvSpPr>
              <p:nvPr/>
            </p:nvSpPr>
            <p:spPr bwMode="auto">
              <a:xfrm flipH="1">
                <a:off x="2974753" y="4751551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Freeform 219"/>
              <p:cNvSpPr>
                <a:spLocks/>
              </p:cNvSpPr>
              <p:nvPr/>
            </p:nvSpPr>
            <p:spPr bwMode="auto">
              <a:xfrm>
                <a:off x="2855691" y="4307051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Freeform 220"/>
              <p:cNvSpPr>
                <a:spLocks/>
              </p:cNvSpPr>
              <p:nvPr/>
            </p:nvSpPr>
            <p:spPr bwMode="auto">
              <a:xfrm>
                <a:off x="2874741" y="4719801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8" name="Freeform 221"/>
              <p:cNvSpPr>
                <a:spLocks/>
              </p:cNvSpPr>
              <p:nvPr/>
            </p:nvSpPr>
            <p:spPr bwMode="auto">
              <a:xfrm>
                <a:off x="3287491" y="4365789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Oval 222"/>
              <p:cNvSpPr>
                <a:spLocks noChangeArrowheads="1"/>
              </p:cNvSpPr>
              <p:nvPr/>
            </p:nvSpPr>
            <p:spPr bwMode="auto">
              <a:xfrm flipH="1">
                <a:off x="2893791" y="4726151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Oval 223"/>
              <p:cNvSpPr>
                <a:spLocks noChangeArrowheads="1"/>
              </p:cNvSpPr>
              <p:nvPr/>
            </p:nvSpPr>
            <p:spPr bwMode="auto">
              <a:xfrm flipH="1">
                <a:off x="2919191" y="4734089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Oval 224"/>
              <p:cNvSpPr>
                <a:spLocks noChangeArrowheads="1"/>
              </p:cNvSpPr>
              <p:nvPr/>
            </p:nvSpPr>
            <p:spPr bwMode="auto">
              <a:xfrm flipH="1">
                <a:off x="2998566" y="4754726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Oval 225"/>
              <p:cNvSpPr>
                <a:spLocks noChangeArrowheads="1"/>
              </p:cNvSpPr>
              <p:nvPr/>
            </p:nvSpPr>
            <p:spPr bwMode="auto">
              <a:xfrm flipH="1">
                <a:off x="3023966" y="4759489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Oval 226"/>
              <p:cNvSpPr>
                <a:spLocks noChangeArrowheads="1"/>
              </p:cNvSpPr>
              <p:nvPr/>
            </p:nvSpPr>
            <p:spPr bwMode="auto">
              <a:xfrm flipH="1">
                <a:off x="3050953" y="4762664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4" name="Freeform 227"/>
              <p:cNvSpPr>
                <a:spLocks/>
              </p:cNvSpPr>
              <p:nvPr/>
            </p:nvSpPr>
            <p:spPr bwMode="auto">
              <a:xfrm>
                <a:off x="2889028" y="4357851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15" name="Freeform 228"/>
              <p:cNvSpPr>
                <a:spLocks/>
              </p:cNvSpPr>
              <p:nvPr/>
            </p:nvSpPr>
            <p:spPr bwMode="auto">
              <a:xfrm>
                <a:off x="2857278" y="4305464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42"/>
            <p:cNvSpPr txBox="1">
              <a:spLocks noChangeArrowheads="1"/>
            </p:cNvSpPr>
            <p:nvPr/>
          </p:nvSpPr>
          <p:spPr bwMode="auto">
            <a:xfrm>
              <a:off x="3740225" y="3093224"/>
              <a:ext cx="3006313" cy="87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 address           192.168.1.20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 192.168.1.254</a:t>
              </a:r>
            </a:p>
          </p:txBody>
        </p:sp>
        <p:sp>
          <p:nvSpPr>
            <p:cNvPr id="217" name="Text Box 143"/>
            <p:cNvSpPr txBox="1">
              <a:spLocks noChangeArrowheads="1"/>
            </p:cNvSpPr>
            <p:nvPr/>
          </p:nvSpPr>
          <p:spPr bwMode="auto">
            <a:xfrm>
              <a:off x="3416287" y="563541"/>
              <a:ext cx="12666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192.168.3.1/24</a:t>
              </a:r>
            </a:p>
          </p:txBody>
        </p:sp>
        <p:sp>
          <p:nvSpPr>
            <p:cNvPr id="219" name="Text Box 144"/>
            <p:cNvSpPr txBox="1">
              <a:spLocks noChangeArrowheads="1"/>
            </p:cNvSpPr>
            <p:nvPr/>
          </p:nvSpPr>
          <p:spPr bwMode="auto">
            <a:xfrm>
              <a:off x="3450146" y="311740"/>
              <a:ext cx="12127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S0/0</a:t>
              </a:r>
            </a:p>
          </p:txBody>
        </p:sp>
        <p:sp>
          <p:nvSpPr>
            <p:cNvPr id="220" name="Text Box 143"/>
            <p:cNvSpPr txBox="1">
              <a:spLocks noChangeArrowheads="1"/>
            </p:cNvSpPr>
            <p:nvPr/>
          </p:nvSpPr>
          <p:spPr bwMode="auto">
            <a:xfrm>
              <a:off x="7919566" y="713026"/>
              <a:ext cx="12666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192.168.3.2/24</a:t>
              </a:r>
            </a:p>
          </p:txBody>
        </p:sp>
        <p:sp>
          <p:nvSpPr>
            <p:cNvPr id="221" name="Text Box 144"/>
            <p:cNvSpPr txBox="1">
              <a:spLocks noChangeArrowheads="1"/>
            </p:cNvSpPr>
            <p:nvPr/>
          </p:nvSpPr>
          <p:spPr bwMode="auto">
            <a:xfrm>
              <a:off x="7947732" y="472484"/>
              <a:ext cx="12127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87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519603" y="430821"/>
            <a:ext cx="9186496" cy="6262210"/>
            <a:chOff x="1519603" y="430821"/>
            <a:chExt cx="9186496" cy="6262210"/>
          </a:xfrm>
        </p:grpSpPr>
        <p:sp>
          <p:nvSpPr>
            <p:cNvPr id="3" name="직사각형 2"/>
            <p:cNvSpPr/>
            <p:nvPr/>
          </p:nvSpPr>
          <p:spPr>
            <a:xfrm>
              <a:off x="1652953" y="430822"/>
              <a:ext cx="2128471" cy="1080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84839" y="509540"/>
              <a:ext cx="18710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192.168.1.0  fa0/0</a:t>
              </a:r>
            </a:p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192.168.3.0  s0/0</a:t>
              </a:r>
            </a:p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192.168.5.0  s0/0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577628" y="430821"/>
              <a:ext cx="2128471" cy="1080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09514" y="509539"/>
              <a:ext cx="18966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192.168.1.0  fa0/0</a:t>
              </a:r>
            </a:p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192.168.3.0  s0/1</a:t>
              </a:r>
            </a:p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192.168.5.0  fa0/0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603" y="1511587"/>
              <a:ext cx="8700722" cy="5181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9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5386" y="412570"/>
            <a:ext cx="8189913" cy="84137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논리적 주소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583147"/>
            <a:ext cx="7239000" cy="41148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       Network ID + Host ID</a:t>
            </a:r>
          </a:p>
          <a:p>
            <a:pPr marL="0" indent="0">
              <a:buNone/>
            </a:pP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Subnet Mask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</a:t>
            </a:r>
            <a:endParaRPr lang="en-US" altLang="ko-KR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     - IP address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Network ID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Host ID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구분 </a:t>
            </a:r>
            <a:endParaRPr lang="en-US" altLang="ko-KR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81477" y="4663550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IP address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Subnet mask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308493" y="5494545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8410" y="549454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2307" y="4663548"/>
            <a:ext cx="2347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479323" y="5494545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8686" y="549454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9282" y="4755882"/>
            <a:ext cx="90601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255==1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== 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8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1572" y="386717"/>
            <a:ext cx="8190034" cy="841131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내부망과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45971" y="2451897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84004" y="2451896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2788" y="213147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7349" y="211354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473588" y="3134778"/>
            <a:ext cx="688975" cy="745366"/>
            <a:chOff x="809159" y="4814047"/>
            <a:chExt cx="688975" cy="745367"/>
          </a:xfrm>
        </p:grpSpPr>
        <p:sp>
          <p:nvSpPr>
            <p:cNvPr id="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flipH="1">
            <a:off x="8304258" y="3100939"/>
            <a:ext cx="742323" cy="745366"/>
            <a:chOff x="809159" y="4814047"/>
            <a:chExt cx="688975" cy="745367"/>
          </a:xfrm>
        </p:grpSpPr>
        <p:sp>
          <p:nvSpPr>
            <p:cNvPr id="7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82"/>
            <p:cNvSpPr>
              <a:spLocks/>
            </p:cNvSpPr>
            <p:nvPr/>
          </p:nvSpPr>
          <p:spPr bwMode="auto">
            <a:xfrm flipH="1">
              <a:off x="976145" y="5257793"/>
              <a:ext cx="171455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83"/>
            <p:cNvSpPr>
              <a:spLocks/>
            </p:cNvSpPr>
            <p:nvPr/>
          </p:nvSpPr>
          <p:spPr bwMode="auto">
            <a:xfrm flipH="1">
              <a:off x="990498" y="5247727"/>
              <a:ext cx="171455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2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06940" y="3853621"/>
            <a:ext cx="1005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871850" y="385362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232744" y="381536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7130" y="2847125"/>
            <a:ext cx="946084" cy="1032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133044" y="4686292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8169415" y="4681575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8608" y="1290223"/>
            <a:ext cx="6995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보내는 측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받는 측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538609" y="5324951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송수신자가 동일한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송수신지가 서로 다른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546" y="3229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9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183" y="333535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 주소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2776" y="1282700"/>
            <a:ext cx="8785225" cy="525621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 Interface Card (NIC )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Ethernet Card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데이터링크계층의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 의해 사용되는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48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비트의 하드웨어 주소</a:t>
            </a:r>
          </a:p>
          <a:p>
            <a:pPr eaLnBrk="1" hangingPunct="1">
              <a:lnSpc>
                <a:spcPct val="150000"/>
              </a:lnSpc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757807" y="4326732"/>
            <a:ext cx="6902450" cy="623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757808" y="4390232"/>
            <a:ext cx="6761163" cy="314325"/>
          </a:xfrm>
          <a:prstGeom prst="rect">
            <a:avLst/>
          </a:prstGeom>
          <a:solidFill>
            <a:srgbClr val="FF66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0000  0000      0100 0000   1101 0000    0001 0101   1000 0001   1100 0101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3002407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002408" y="4826794"/>
            <a:ext cx="317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4134295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4134296" y="4826794"/>
            <a:ext cx="15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5266182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5266182" y="4826794"/>
            <a:ext cx="15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6396482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6396482" y="4826794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7528370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7528370" y="4826794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757807" y="3828257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5266182" y="3828257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8660257" y="3828257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1757808" y="3853656"/>
            <a:ext cx="350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5266183" y="3853656"/>
            <a:ext cx="339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2562670" y="2700870"/>
            <a:ext cx="463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kumimoji="1"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1"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kumimoji="1"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(16</a:t>
            </a:r>
            <a:r>
              <a:rPr kumimoji="1"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표현</a:t>
            </a:r>
            <a:r>
              <a:rPr kumimoji="1"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kumimoji="1"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00-40-D0-15-81-C5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562671" y="3383757"/>
            <a:ext cx="17459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제조회사 식별번호 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6171058" y="3479006"/>
            <a:ext cx="1922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카드의 일련번호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2469007" y="5659597"/>
            <a:ext cx="499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Intel: 00-A0-C9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3Com: 00-50-DA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4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Realtek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 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1770507" y="5281771"/>
            <a:ext cx="292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대표적인 제조회사 식별 번호의 예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757808" y="3910806"/>
            <a:ext cx="701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1                                24  25                               48</a:t>
            </a: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757807" y="5192872"/>
            <a:ext cx="6902450" cy="8731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4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" y="15954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Fully Qualified Domain Name (FQDN, 7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148138" y="21478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05537" y="1554482"/>
            <a:ext cx="7543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Host Name + Domain Name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ko-KR" altLang="en-US" sz="2000" dirty="0">
                <a:latin typeface="+mn-ea"/>
                <a:cs typeface="Times New Roman" pitchFamily="18" charset="0"/>
              </a:rPr>
              <a:t>예</a:t>
            </a:r>
            <a:r>
              <a:rPr lang="en-US" altLang="ko-KR" sz="2000" dirty="0">
                <a:latin typeface="+mn-ea"/>
                <a:cs typeface="Times New Roman" pitchFamily="18" charset="0"/>
              </a:rPr>
              <a:t>) 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www.test.com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23760" y="2662739"/>
            <a:ext cx="3782450" cy="3173851"/>
          </a:xfrm>
          <a:prstGeom prst="roundRect">
            <a:avLst>
              <a:gd name="adj" fmla="val 4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13" y="2959859"/>
            <a:ext cx="940350" cy="1141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0987" y="2977704"/>
            <a:ext cx="930241" cy="1142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36" y="4620393"/>
            <a:ext cx="1132546" cy="9110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13" y="4437556"/>
            <a:ext cx="940350" cy="1141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0584" y="4029627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92558" y="406922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0584" y="5524330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2761" y="5458851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0160" y="23147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test.com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7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21" y="3381649"/>
            <a:ext cx="1363743" cy="1656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5920" y="545497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3333.4444.5555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15" y="3697414"/>
            <a:ext cx="1399028" cy="112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5144" y="5622357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078" y="504115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5144" y="4803453"/>
            <a:ext cx="142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PC A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413410" y="126414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일련번호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호스트명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도메인명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5907760" y="1491228"/>
            <a:ext cx="227276" cy="1341913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35036" y="197751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그룹주소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고유번호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313287" y="399872"/>
            <a:ext cx="7280031" cy="12235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itchFamily="18" charset="0"/>
              </a:rPr>
              <a:t>MAC/IP/FQDN Address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13828" y="3192305"/>
            <a:ext cx="5652772" cy="3287451"/>
          </a:xfrm>
          <a:prstGeom prst="roundRect">
            <a:avLst>
              <a:gd name="adj" fmla="val 7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9848419" y="6331520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99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2817</Words>
  <Application>Microsoft Office PowerPoint</Application>
  <PresentationFormat>와이드스크린</PresentationFormat>
  <Paragraphs>838</Paragraphs>
  <Slides>48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굴림</vt:lpstr>
      <vt:lpstr>나눔고딕</vt:lpstr>
      <vt:lpstr>맑은 고딕</vt:lpstr>
      <vt:lpstr>함초롬바탕</vt:lpstr>
      <vt:lpstr>Arial</vt:lpstr>
      <vt:lpstr>Tahoma</vt:lpstr>
      <vt:lpstr>Times New Roman</vt:lpstr>
      <vt:lpstr>Verdana</vt:lpstr>
      <vt:lpstr>Wingdings</vt:lpstr>
      <vt:lpstr>Office 테마</vt:lpstr>
      <vt:lpstr>01. 내/외부망 트래픽 흐름 이해 </vt:lpstr>
      <vt:lpstr>PowerPoint 프레젠테이션</vt:lpstr>
      <vt:lpstr>PowerPoint 프레젠테이션</vt:lpstr>
      <vt:lpstr>1) 네트워크 주소 </vt:lpstr>
      <vt:lpstr>논리적 주소(3계층주소) </vt:lpstr>
      <vt:lpstr>내부망과 외부망 </vt:lpstr>
      <vt:lpstr>물리적 주소(2계층주소) </vt:lpstr>
      <vt:lpstr>Fully Qualified Domain Name (FQDN, 7계층 주소)</vt:lpstr>
      <vt:lpstr>PowerPoint 프레젠테이션</vt:lpstr>
      <vt:lpstr>DNS &amp; ARP </vt:lpstr>
      <vt:lpstr>PowerPoint 프레젠테이션</vt:lpstr>
      <vt:lpstr>PowerPoint 프레젠테이션</vt:lpstr>
      <vt:lpstr>PowerPoint 프레젠테이션</vt:lpstr>
      <vt:lpstr>2) 전송모드</vt:lpstr>
      <vt:lpstr>PowerPoint 프레젠테이션</vt:lpstr>
      <vt:lpstr>PowerPoint 프레젠테이션</vt:lpstr>
      <vt:lpstr>Broadcast 전송모드 </vt:lpstr>
      <vt:lpstr>브로드캐스트 전송 예제 </vt:lpstr>
      <vt:lpstr>Multicast 전송모드</vt:lpstr>
      <vt:lpstr>PowerPoint 프레젠테이션</vt:lpstr>
      <vt:lpstr>멀티캐스트 전송 예제 </vt:lpstr>
      <vt:lpstr>PowerPoint 프레젠테이션</vt:lpstr>
      <vt:lpstr>PowerPoint 프레젠테이션</vt:lpstr>
      <vt:lpstr>   ARP Cache Table </vt:lpstr>
      <vt:lpstr>3) 계층별 장비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트래픽 흐름 </vt:lpstr>
      <vt:lpstr>내부망 트래픽 흐름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외부망 트래픽 흐름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Sora Kwon</cp:lastModifiedBy>
  <cp:revision>16</cp:revision>
  <dcterms:created xsi:type="dcterms:W3CDTF">2024-03-09T08:06:47Z</dcterms:created>
  <dcterms:modified xsi:type="dcterms:W3CDTF">2024-08-25T12:32:26Z</dcterms:modified>
</cp:coreProperties>
</file>