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42" r:id="rId2"/>
    <p:sldId id="1113" r:id="rId3"/>
    <p:sldId id="344" r:id="rId4"/>
    <p:sldId id="345" r:id="rId5"/>
    <p:sldId id="346" r:id="rId6"/>
    <p:sldId id="1132" r:id="rId7"/>
    <p:sldId id="1135" r:id="rId8"/>
    <p:sldId id="347" r:id="rId9"/>
    <p:sldId id="1133" r:id="rId10"/>
    <p:sldId id="348" r:id="rId11"/>
    <p:sldId id="1134" r:id="rId12"/>
    <p:sldId id="349" r:id="rId13"/>
    <p:sldId id="350" r:id="rId14"/>
    <p:sldId id="1131" r:id="rId15"/>
    <p:sldId id="842" r:id="rId16"/>
    <p:sldId id="354" r:id="rId17"/>
    <p:sldId id="355" r:id="rId18"/>
    <p:sldId id="1114" r:id="rId19"/>
    <p:sldId id="839" r:id="rId20"/>
    <p:sldId id="1047" r:id="rId21"/>
    <p:sldId id="1048" r:id="rId22"/>
    <p:sldId id="840" r:id="rId23"/>
    <p:sldId id="1115" r:id="rId24"/>
    <p:sldId id="1116" r:id="rId25"/>
    <p:sldId id="1117" r:id="rId26"/>
    <p:sldId id="1118" r:id="rId27"/>
    <p:sldId id="1119" r:id="rId28"/>
    <p:sldId id="1120" r:id="rId29"/>
    <p:sldId id="1121" r:id="rId30"/>
    <p:sldId id="1122" r:id="rId31"/>
    <p:sldId id="1123" r:id="rId32"/>
    <p:sldId id="1124" r:id="rId33"/>
    <p:sldId id="1125" r:id="rId34"/>
    <p:sldId id="1126" r:id="rId35"/>
    <p:sldId id="1127" r:id="rId36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317" autoAdjust="0"/>
    <p:restoredTop sz="94660"/>
  </p:normalViewPr>
  <p:slideViewPr>
    <p:cSldViewPr snapToGrid="0">
      <p:cViewPr>
        <p:scale>
          <a:sx n="84" d="100"/>
          <a:sy n="84" d="100"/>
        </p:scale>
        <p:origin x="195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표준화 기구인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서로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다른 시스템 간의 통신을 가능케 하기 위해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만들었습니다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Open System Interconnection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약자로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그림에서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랜카드와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랜케이블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그리고 통신 프로그램이 설치되어 있는 컴퓨터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B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오픈 시스템 즉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 시스템이라 하고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두 개의 개방형 시스템을 상호 연결하기 위해 필요해 필요한 통신 기능을 </a:t>
            </a:r>
            <a:endParaRPr lang="en-US" altLang="ko-KR" sz="900" b="0" baseline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900" b="0" baseline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표준화 기구에서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 나눠 각 </a:t>
            </a: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계층의 기능기능과 통신 규약을 제시했습니다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6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다시 한번 </a:t>
            </a:r>
            <a:r>
              <a:rPr lang="en-US" altLang="ko-KR" dirty="0" smtClean="0"/>
              <a:t>PDU</a:t>
            </a:r>
            <a:r>
              <a:rPr lang="ko-KR" altLang="en-US" smtClean="0"/>
              <a:t>를 살펴 보자면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상위계층에 데이터가 하위계층으로 적재되는 것을 </a:t>
            </a:r>
            <a:r>
              <a:rPr lang="en-US" altLang="ko-KR" dirty="0" smtClean="0"/>
              <a:t>payload</a:t>
            </a:r>
            <a:r>
              <a:rPr lang="ko-KR" altLang="en-US" smtClean="0"/>
              <a:t>라 하며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Payload</a:t>
            </a:r>
            <a:r>
              <a:rPr lang="ko-KR" altLang="en-US" smtClean="0"/>
              <a:t>가 되면서 통신에 필요한 제어 정보가 추가되는데</a:t>
            </a:r>
            <a:r>
              <a:rPr lang="en-US" altLang="ko-KR" dirty="0" smtClean="0"/>
              <a:t>, </a:t>
            </a:r>
            <a:r>
              <a:rPr lang="ko-KR" altLang="en-US" smtClean="0"/>
              <a:t>우리는 이것을 캡슐화 라 학습했습니다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err="1" smtClean="0"/>
              <a:t>페이로드되면서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앞에 부착되는 제어정보를 </a:t>
            </a:r>
            <a:r>
              <a:rPr lang="ko-KR" altLang="en-US" dirty="0" err="1" smtClean="0"/>
              <a:t>헤더라하며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뒤에 부착되는 제어 정보를 트레일러라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7/6/5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메시지가 </a:t>
            </a:r>
            <a:r>
              <a:rPr lang="en-US" altLang="ko-KR" dirty="0" smtClean="0"/>
              <a:t>4</a:t>
            </a:r>
            <a:r>
              <a:rPr lang="ko-KR" altLang="en-US" smtClean="0"/>
              <a:t>계층으로 페이로드되면서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세그먼트라 하며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세그먼트에는 </a:t>
            </a:r>
            <a:r>
              <a:rPr lang="ko-KR" altLang="en-US" baseline="0" dirty="0" smtClean="0"/>
              <a:t>다양한 제어정보가 부착이 되지만 주요 제어정보로 송수신 포트가 있습니다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세그먼트가 </a:t>
            </a:r>
            <a:r>
              <a:rPr lang="en-US" altLang="ko-KR" dirty="0" smtClean="0"/>
              <a:t>3</a:t>
            </a:r>
            <a:r>
              <a:rPr lang="ko-KR" altLang="en-US" smtClean="0"/>
              <a:t>계층으로 페이로드되면서 </a:t>
            </a:r>
            <a:r>
              <a:rPr lang="en-US" altLang="ko-KR" dirty="0" smtClean="0"/>
              <a:t>3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제어정보가 부착된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패킷이라 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역시 다양한 제어정보가 부착이 되지만 주요 제어정보로 송수신 </a:t>
            </a:r>
            <a:r>
              <a:rPr lang="en-US" altLang="ko-KR" baseline="0" dirty="0" smtClean="0"/>
              <a:t>IP</a:t>
            </a:r>
            <a:r>
              <a:rPr lang="ko-KR" altLang="en-US" baseline="0" smtClean="0"/>
              <a:t>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</a:t>
            </a:r>
            <a:r>
              <a:rPr lang="ko-KR" altLang="en-US" baseline="0" smtClean="0"/>
              <a:t>계층의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는 프레임으로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프레임은 데이터 앞에 제어정보가 부착되기도 하지만 데이터 뒷부분에 트레일러라는 제어정보가 부착된다는 특징이 있으며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프레임의 주요 정보는 송수신지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 입니다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우리는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흐름을 공부하면서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계층주소</a:t>
            </a:r>
            <a:r>
              <a:rPr lang="en-US" altLang="ko-KR" baseline="0" dirty="0" smtClean="0"/>
              <a:t>, IP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주소</a:t>
            </a:r>
            <a:r>
              <a:rPr lang="en-US" altLang="ko-KR" baseline="0" dirty="0" smtClean="0"/>
              <a:t>, Port</a:t>
            </a:r>
            <a:r>
              <a:rPr lang="ko-KR" altLang="en-US" baseline="0" smtClean="0"/>
              <a:t>번호는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계층이라 정리했었는데요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각각의 주소를 계층주소로 정의했던 것은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기반한 것입니다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29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09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캡슐화는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송신자측에서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수행하는 기능으로 </a:t>
            </a:r>
            <a:endParaRPr lang="en-US" altLang="ko-KR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상위계층에서 하위계층으로 내려가면서 데이터 통신에 필요한 제어정보가 추가하는 것으로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모든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사용자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대한 정보와 해당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어떻게 처리해야 할 것인지에 대한 정보를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Header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넣어서 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보내며 캡슐화 기능은 각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사이에서 수행합니다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099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63752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42019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37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역캡슐화는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수신자측에서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수행하는 기능으로 하위계층에서 상위계층 올라가면서</a:t>
            </a: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추가된 제어정보를 제거하는 것으로 </a:t>
            </a:r>
            <a:endParaRPr lang="ko-KR" altLang="en-US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각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Header </a:t>
            </a:r>
            <a:r>
              <a:rPr lang="ko-KR" altLang="en-US" smtClean="0">
                <a:latin typeface="굴림" charset="-127"/>
                <a:ea typeface="굴림" charset="-127"/>
              </a:rPr>
              <a:t>정보를 분석하고 분리하여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상위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로 보내면 최종적으로는 상대방 송신자가 보낸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</a:t>
            </a:r>
            <a:r>
              <a:rPr lang="ko-KR" altLang="en-US" smtClean="0">
                <a:latin typeface="굴림" charset="-127"/>
                <a:ea typeface="굴림" charset="-127"/>
              </a:rPr>
              <a:t>를 수신자에게 전달 받을 수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828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송신측에서는</a:t>
            </a:r>
            <a:r>
              <a:rPr lang="ko-KR" altLang="en-US" dirty="0" smtClean="0"/>
              <a:t> 캡슐화 과정으로 통신에 필요한 송수신에 필요한 주소 정보가 부착되어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전송이 되는데</a:t>
            </a:r>
            <a:r>
              <a:rPr lang="en-US" altLang="ko-KR" baseline="0" dirty="0" smtClean="0"/>
              <a:t>,  </a:t>
            </a:r>
          </a:p>
          <a:p>
            <a:pPr marL="0" indent="0">
              <a:buNone/>
            </a:pPr>
            <a:r>
              <a:rPr lang="ko-KR" altLang="en-US" baseline="0" dirty="0" smtClean="0"/>
              <a:t>이때  부착되는 주소정보로는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주소 정보인 송수신포트번호</a:t>
            </a:r>
            <a:r>
              <a:rPr lang="en-US" altLang="ko-KR" baseline="0" dirty="0" smtClean="0"/>
              <a:t>, 3</a:t>
            </a:r>
            <a:r>
              <a:rPr lang="ko-KR" altLang="en-US" baseline="0" smtClean="0"/>
              <a:t>계층 주소 정보 송수신 </a:t>
            </a:r>
            <a:r>
              <a:rPr lang="en-US" altLang="ko-KR" baseline="0" dirty="0" smtClean="0"/>
              <a:t>IP </a:t>
            </a:r>
            <a:r>
              <a:rPr lang="ko-KR" altLang="en-US" baseline="0" smtClean="0"/>
              <a:t>주소</a:t>
            </a:r>
            <a:r>
              <a:rPr lang="en-US" altLang="ko-KR" baseline="0" dirty="0" smtClean="0"/>
              <a:t>, 2</a:t>
            </a:r>
            <a:r>
              <a:rPr lang="ko-KR" altLang="en-US" baseline="0" smtClean="0"/>
              <a:t>계층 주소정보인 송수신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주소가 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라우터와</a:t>
            </a:r>
            <a:r>
              <a:rPr lang="ko-KR" altLang="en-US" baseline="0" dirty="0" smtClean="0"/>
              <a:t> 같은 중계 장비를 통해 수신지에 </a:t>
            </a:r>
            <a:r>
              <a:rPr lang="ko-KR" altLang="en-US" baseline="0" dirty="0" err="1" smtClean="0"/>
              <a:t>트래픽이</a:t>
            </a:r>
            <a:r>
              <a:rPr lang="ko-KR" altLang="en-US" baseline="0" dirty="0" smtClean="0"/>
              <a:t> 전송되면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수신지에서는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역캡슐화를</a:t>
            </a:r>
            <a:r>
              <a:rPr lang="ko-KR" altLang="en-US" baseline="0" dirty="0" smtClean="0"/>
              <a:t> 수행하는데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수신지는 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확인 후</a:t>
            </a:r>
            <a:r>
              <a:rPr lang="en-US" altLang="ko-KR" baseline="0" dirty="0" smtClean="0"/>
              <a:t> 2</a:t>
            </a:r>
            <a:r>
              <a:rPr lang="ko-KR" altLang="en-US" baseline="0" smtClean="0"/>
              <a:t>계층 헤더 정보와 트레일러를 제거 후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계층으로 트래픽을 보내면 </a:t>
            </a:r>
            <a:r>
              <a:rPr lang="en-US" altLang="ko-KR" baseline="0" dirty="0" smtClean="0"/>
              <a:t>3</a:t>
            </a:r>
          </a:p>
          <a:p>
            <a:pPr marL="0" indent="0">
              <a:buNone/>
            </a:pPr>
            <a:r>
              <a:rPr lang="ko-KR" altLang="en-US" baseline="0" dirty="0" smtClean="0"/>
              <a:t>계층에서는 수신지 </a:t>
            </a:r>
            <a:r>
              <a:rPr lang="en-US" altLang="ko-KR" baseline="0" dirty="0" smtClean="0"/>
              <a:t>IP </a:t>
            </a:r>
            <a:r>
              <a:rPr lang="ko-KR" altLang="en-US" baseline="0" smtClean="0"/>
              <a:t>주소를 확인 후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헤더 정보를 제거 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계층으로 트래픽을 보내면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4</a:t>
            </a:r>
            <a:r>
              <a:rPr lang="ko-KR" altLang="en-US" baseline="0" smtClean="0"/>
              <a:t>계층에서는 수신지 </a:t>
            </a:r>
            <a:r>
              <a:rPr lang="en-US" altLang="ko-KR" baseline="0" dirty="0" smtClean="0"/>
              <a:t>port</a:t>
            </a:r>
            <a:r>
              <a:rPr lang="ko-KR" altLang="en-US" baseline="0" smtClean="0"/>
              <a:t>번호를 확인 후 해당 애플리케이션에 트래픽을 보냅니다</a:t>
            </a:r>
            <a:r>
              <a:rPr lang="en-US" altLang="ko-KR" baseline="0" dirty="0" smtClean="0"/>
              <a:t>.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48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509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1983</a:t>
            </a:r>
            <a:r>
              <a:rPr lang="ko-KR" altLang="en-US" smtClean="0">
                <a:latin typeface="굴림" charset="-127"/>
                <a:ea typeface="굴림" charset="-127"/>
              </a:rPr>
              <a:t>년도 제정되었으나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dirty="0" smtClean="0">
                <a:latin typeface="굴림" charset="-127"/>
                <a:ea typeface="굴림" charset="-127"/>
              </a:rPr>
              <a:t>는 그 보다 훨씬 이전에 만들어져 </a:t>
            </a:r>
            <a:r>
              <a:rPr lang="ko-KR" altLang="en-US" smtClean="0">
                <a:latin typeface="굴림" charset="-127"/>
                <a:ea typeface="굴림" charset="-127"/>
              </a:rPr>
              <a:t>사용되어 왔었습니다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그러므로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dirty="0" smtClean="0">
                <a:latin typeface="굴림" charset="-127"/>
                <a:ea typeface="굴림" charset="-127"/>
              </a:rPr>
              <a:t>사이에는 서로 다른 </a:t>
            </a:r>
            <a:r>
              <a:rPr lang="ko-KR" altLang="en-US" smtClean="0">
                <a:latin typeface="굴림" charset="-127"/>
                <a:ea typeface="굴림" charset="-127"/>
              </a:rPr>
              <a:t>점이 많은데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반면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계층으로 단순화 되어 있지만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기능을 모두 가지고 있는데요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즉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Application, Pre, Session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갖는 기능을 갖고 있으면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층과 동일하며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Internet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동일한 기능을 갖습니다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마지막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 Access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Datalink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증의 기능을 갖고 있습니다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</p:txBody>
      </p:sp>
      <p:pic>
        <p:nvPicPr>
          <p:cNvPr id="345092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3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720279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OSI </a:t>
            </a:r>
            <a:r>
              <a:rPr lang="ko-KR" altLang="en-US" smtClean="0"/>
              <a:t>모델은 참조모델이라는 하는 반면  </a:t>
            </a:r>
            <a:r>
              <a:rPr lang="en-US" altLang="ko-KR" dirty="0" smtClean="0"/>
              <a:t>TCP/IP</a:t>
            </a:r>
            <a:r>
              <a:rPr lang="ko-KR" altLang="en-US" smtClean="0"/>
              <a:t>모델은 현업망에서 사용하는 구현 모델이라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우리가 인터넷이란 부르는 거대한 대규모 망은 </a:t>
            </a:r>
            <a:r>
              <a:rPr lang="en-US" altLang="ko-KR" dirty="0" smtClean="0"/>
              <a:t>TCP/IP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모델을 기반으로 구축된 망으로 인터넷망을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망이라고 부릅니다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r>
              <a:rPr lang="ko-KR" altLang="en-US" baseline="0" dirty="0" smtClean="0"/>
              <a:t>현재 우리가 사용하고 있는 컴퓨터들은 역시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모델을 기반으로 운영되고 있는데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예를 들어 </a:t>
            </a:r>
            <a:r>
              <a:rPr lang="ko-KR" altLang="en-US" baseline="0" dirty="0" err="1" smtClean="0"/>
              <a:t>웹브라우저로</a:t>
            </a:r>
            <a:r>
              <a:rPr lang="ko-KR" altLang="en-US" baseline="0" dirty="0" smtClean="0"/>
              <a:t> 사용하는 크롬이나 </a:t>
            </a:r>
            <a:r>
              <a:rPr lang="ko-KR" altLang="en-US" baseline="0" dirty="0" err="1" smtClean="0"/>
              <a:t>익스플로러는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OSI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5/6/7</a:t>
            </a:r>
            <a:r>
              <a:rPr lang="ko-KR" altLang="en-US" baseline="0" smtClean="0"/>
              <a:t>계층의 기능인 </a:t>
            </a:r>
            <a:r>
              <a:rPr lang="en-US" altLang="ko-KR" baseline="0" dirty="0" smtClean="0"/>
              <a:t>Application </a:t>
            </a:r>
            <a:r>
              <a:rPr lang="ko-KR" altLang="en-US" baseline="0" smtClean="0"/>
              <a:t>층을 지원하며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윈도우 </a:t>
            </a:r>
            <a:r>
              <a:rPr lang="en-US" altLang="ko-KR" baseline="0" dirty="0" smtClean="0"/>
              <a:t>10 </a:t>
            </a:r>
            <a:r>
              <a:rPr lang="ko-KR" altLang="en-US" baseline="0" smtClean="0"/>
              <a:t>또는 리눅스 같은 운영체제는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기능인 </a:t>
            </a:r>
            <a:r>
              <a:rPr lang="en-US" altLang="ko-KR" baseline="0" dirty="0" smtClean="0"/>
              <a:t>Transport 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Internet </a:t>
            </a:r>
            <a:r>
              <a:rPr lang="ko-KR" altLang="en-US" baseline="0" smtClean="0"/>
              <a:t>층의 기능을 지원하며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랜카드와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UTP</a:t>
            </a:r>
            <a:r>
              <a:rPr lang="ko-KR" altLang="en-US" baseline="0" smtClean="0"/>
              <a:t>와 같은 랜케이블은 </a:t>
            </a:r>
            <a:r>
              <a:rPr lang="en-US" altLang="ko-KR" baseline="0" dirty="0" err="1" smtClean="0"/>
              <a:t>Netwokr</a:t>
            </a:r>
            <a:r>
              <a:rPr lang="en-US" altLang="ko-KR" baseline="0" dirty="0" smtClean="0"/>
              <a:t> Access </a:t>
            </a:r>
            <a:r>
              <a:rPr lang="ko-KR" altLang="en-US" baseline="0" smtClean="0"/>
              <a:t>계층의 기능을 지원합니다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799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LAN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카드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랜카드는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자신의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 정보인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 정보인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저장하고 있다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PC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들은 네트워크 상에서 송수신 되는 패킷들의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확인한다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PC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들은 자신의 네트워크 카드로 흘러 들어온 패킷의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자신의 주소 정보와 비교한다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일치하면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패킷을 전달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불일치하면 패킷 폐기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dirty="0"/>
          </a:p>
          <a:p>
            <a:r>
              <a:rPr lang="ko-KR" altLang="en-US" sz="900" dirty="0"/>
              <a:t>최신 </a:t>
            </a:r>
            <a:r>
              <a:rPr lang="en-US" altLang="ko-KR" sz="900" dirty="0"/>
              <a:t>NIC</a:t>
            </a:r>
            <a:r>
              <a:rPr lang="ko-KR" altLang="en-US" sz="900"/>
              <a:t>은 무차별 모드를 지원하며 와이어샤크 </a:t>
            </a:r>
            <a:r>
              <a:rPr lang="en-US" altLang="ko-KR" sz="900" dirty="0"/>
              <a:t>GUI</a:t>
            </a:r>
            <a:r>
              <a:rPr lang="ko-KR" altLang="en-US" sz="900"/>
              <a:t>에서는 </a:t>
            </a:r>
            <a:r>
              <a:rPr lang="en-US" altLang="ko-KR" sz="900" dirty="0"/>
              <a:t>NIC</a:t>
            </a:r>
            <a:r>
              <a:rPr lang="ko-KR" altLang="en-US" sz="900"/>
              <a:t>를 무차별 모드로 전환 할 수 있는 </a:t>
            </a:r>
            <a:r>
              <a:rPr lang="en-US" altLang="ko-KR" sz="900" dirty="0" err="1"/>
              <a:t>libpcap</a:t>
            </a:r>
            <a:r>
              <a:rPr lang="en-US" altLang="ko-KR" sz="900" dirty="0"/>
              <a:t>/</a:t>
            </a:r>
            <a:r>
              <a:rPr lang="en-US" altLang="ko-KR" sz="900" dirty="0" err="1"/>
              <a:t>winpcap</a:t>
            </a:r>
            <a:r>
              <a:rPr lang="en-US" altLang="ko-KR" sz="900" dirty="0"/>
              <a:t> </a:t>
            </a:r>
            <a:r>
              <a:rPr lang="ko-KR" altLang="en-US" sz="900"/>
              <a:t>드라이버를 포함하고 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1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스니퍼가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수집할 수 있는 범위는 허브와 연결되어 있는 모든 컴퓨터가 대상이 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가시성 창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스니퍼가 패킷을 수집할 수 있는 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범위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허브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한번에 하나의 장치만 허브를 통해 통신 할 수 있기 때문에 허브에 연결된 장치는 대역폭을 사용하기 위해 다른 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FontTx/>
              <a:buNone/>
            </a:pP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장치와 서로 경쟁해야 한다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두 개 이상의 장치가 동시에 통신을 할 경우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충돌이 발생한다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손실로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재전송을 함으로써 네트워크 혼잡과 충돌을 가중시킨다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충돌 횟수가 증가함에 따라 장치에서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3-4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회 전송을 하는 경우가 발생한다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따라서 허브는 네트워크 성능을 크게 저하시킬 수 있다 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산업제어 시스템 네트워크 등 전통적인 하드웨어나 특수 장치를 지원하는 네트워크 등에서 허브를 사용하는 것을 제외하고 대부분은 스위치를 사용하고 있다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sz="9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97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49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3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3827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개방형 시스템을 상호연결하기 위해 통신기능을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개층으로 나눴는데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그림으로 설명하자면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맨 상위 층 즉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계층에는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App, 6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Presen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5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sess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4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transport ,</a:t>
            </a:r>
          </a:p>
          <a:p>
            <a:pPr marL="0" indent="0" eaLnBrk="1" hangingPunct="1"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network, 2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link, 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physical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층으로 나눠집니다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일반적으로 상위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계층이라 하면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App, Pres,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Sess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Phy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Data link, Network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 인데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통신에 필요한 소프트웨어 기능을 정의한 층이며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통신에 필요한 하드웨어 기능을 정의한 층들입니다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이때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계층인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transport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층은 통신에 필요한 시스템 소프트웨어를 제공하는 미들웨어 기능들을 정의하고 있습니다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5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장치와 분석 시스템을 모두 허브에 직접 연결해 동일한 네트워크 세그먼트에 배치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스위치가 포트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지원하지 않는 경우에 유용한 방법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할 수 없고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장치가 연결된 스위치에 물리적으로 액세스 할 수 없는 경우에 유효한 솔루션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0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37753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포트로 구성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인터페이스로 양방향 모니터링 가능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82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트래픽을 분리하여 동시 모니터링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 Aggregation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데이터를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모니터링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Link Aggregation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구간의 트래픽을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Aggregation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하여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여러대의 모니터링 툴로 전달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Regeneration TAP - 1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구간의 트래픽을 여러대의 모니터링 장비가 동시에 모니터링</a:t>
            </a:r>
          </a:p>
          <a:p>
            <a:endParaRPr lang="en-US" altLang="ko-KR" sz="900" dirty="0"/>
          </a:p>
          <a:p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586C-E921-4BE3-9532-FE0551253FB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68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포트로 구성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인터페이스로 양방향 모니터링 가능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dirty="0"/>
          </a:p>
          <a:p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586C-E921-4BE3-9532-FE0551253FB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7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3827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최상위 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은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다양한  </a:t>
            </a:r>
            <a:r>
              <a:rPr lang="en-US" altLang="ko-KR" dirty="0" smtClean="0">
                <a:latin typeface="굴림" charset="-127"/>
                <a:ea typeface="굴림" charset="-127"/>
              </a:rPr>
              <a:t>Network Service</a:t>
            </a:r>
            <a:r>
              <a:rPr lang="ko-KR" altLang="en-US" smtClean="0">
                <a:latin typeface="굴림" charset="-127"/>
                <a:ea typeface="굴림" charset="-127"/>
              </a:rPr>
              <a:t>에 대한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User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Interface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를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제공하는 층으로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예를 들어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아웃룩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익스플레스나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웹 브라우저의 크롬이나 익스플로러등과 같은 통신용 프로그램들은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프로그램이라고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하면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애플리케이션들을 통해 전송할 데이터가 생성됩니다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에 해당하는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Protocol</a:t>
            </a:r>
            <a:r>
              <a:rPr lang="ko-KR" altLang="en-US" smtClean="0">
                <a:latin typeface="굴림" charset="-127"/>
                <a:ea typeface="굴림" charset="-127"/>
              </a:rPr>
              <a:t>로는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HTTP, FTP, Telnet, SMTP, SNMP, Telnet, NFS..</a:t>
            </a:r>
            <a:r>
              <a:rPr lang="ko-KR" altLang="en-US" smtClean="0">
                <a:latin typeface="굴림" charset="-127"/>
                <a:ea typeface="굴림" charset="-127"/>
              </a:rPr>
              <a:t>이 있으며 자세한 부분은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smtClean="0">
                <a:latin typeface="굴림" charset="-127"/>
                <a:ea typeface="굴림" charset="-127"/>
              </a:rPr>
              <a:t>에서 자세하게 설명드리도록 하겠습니다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24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3485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6</a:t>
            </a:r>
            <a:r>
              <a:rPr lang="ko-KR" altLang="en-US" smtClean="0">
                <a:latin typeface="굴림" charset="-127"/>
                <a:ea typeface="굴림" charset="-127"/>
              </a:rPr>
              <a:t>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Presentation Layer</a:t>
            </a:r>
            <a:r>
              <a:rPr lang="ko-KR" altLang="en-US" smtClean="0">
                <a:latin typeface="굴림" charset="-127"/>
                <a:ea typeface="굴림" charset="-127"/>
              </a:rPr>
              <a:t>은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Wingdings 2" pitchFamily="18" charset="2"/>
              <a:buNone/>
              <a:tabLst/>
              <a:defRPr/>
            </a:pP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에서 생성된 데이터가 어떤 </a:t>
            </a:r>
            <a:r>
              <a:rPr lang="ko-KR" altLang="en-US" dirty="0" smtClean="0">
                <a:latin typeface="굴림" charset="-127"/>
                <a:ea typeface="굴림" charset="-127"/>
              </a:rPr>
              <a:t>형식과 구문으로 전송할 지를 결정하는 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Presentation Layer</a:t>
            </a:r>
            <a:r>
              <a:rPr lang="ko-KR" altLang="en-US" smtClean="0">
                <a:latin typeface="굴림" charset="-127"/>
                <a:ea typeface="굴림" charset="-127"/>
              </a:rPr>
              <a:t>는 주요 </a:t>
            </a:r>
            <a:r>
              <a:rPr lang="en-US" altLang="ko-KR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mtClean="0">
                <a:latin typeface="굴림" charset="-127"/>
                <a:ea typeface="굴림" charset="-127"/>
              </a:rPr>
              <a:t>가지 기능을 가지고 있는데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첫번째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 코드 변환을 수행하는 것으로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smtClean="0">
                <a:latin typeface="굴림" charset="-127"/>
                <a:ea typeface="굴림" charset="-127"/>
              </a:rPr>
              <a:t>계층에서 생성된 데이터를 </a:t>
            </a:r>
            <a:r>
              <a:rPr lang="en-US" altLang="ko-KR" dirty="0" smtClean="0">
                <a:latin typeface="굴림" charset="-127"/>
                <a:ea typeface="굴림" charset="-127"/>
              </a:rPr>
              <a:t>BCD</a:t>
            </a:r>
            <a:r>
              <a:rPr lang="ko-KR" altLang="en-US" smtClean="0">
                <a:latin typeface="굴림" charset="-127"/>
                <a:ea typeface="굴림" charset="-127"/>
              </a:rPr>
              <a:t>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ASCII(7bit),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UniCode</a:t>
            </a:r>
            <a:r>
              <a:rPr lang="en-US" altLang="ko-KR" dirty="0" smtClean="0">
                <a:latin typeface="굴림" charset="-127"/>
                <a:ea typeface="굴림" charset="-127"/>
              </a:rPr>
              <a:t>(16bit)</a:t>
            </a:r>
            <a:r>
              <a:rPr lang="ko-KR" altLang="en-US" smtClean="0">
                <a:latin typeface="굴림" charset="-127"/>
                <a:ea typeface="굴림" charset="-127"/>
              </a:rPr>
              <a:t>등 변환합니다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Wingdings 2" pitchFamily="18" charset="2"/>
              <a:buNone/>
              <a:tabLst/>
              <a:defRPr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두번째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 </a:t>
            </a:r>
            <a:r>
              <a:rPr lang="ko-KR" altLang="en-US" smtClean="0">
                <a:latin typeface="굴림" charset="-127"/>
                <a:ea typeface="굴림" charset="-127"/>
              </a:rPr>
              <a:t>전송 효율을 높이기 위해  </a:t>
            </a:r>
            <a:r>
              <a:rPr lang="en-US" altLang="ko-KR" dirty="0" smtClean="0">
                <a:latin typeface="굴림" charset="-127"/>
                <a:ea typeface="굴림" charset="-127"/>
              </a:rPr>
              <a:t>JPEG, GIF, MPEG</a:t>
            </a:r>
            <a:r>
              <a:rPr lang="ko-KR" altLang="en-US" smtClean="0">
                <a:latin typeface="굴림" charset="-127"/>
                <a:ea typeface="굴림" charset="-127"/>
              </a:rPr>
              <a:t>으로 이미지를 압축 수행하며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마지막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세번째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 보안을 위해 암호화를 수행 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</a:p>
        </p:txBody>
      </p:sp>
      <p:sp>
        <p:nvSpPr>
          <p:cNvPr id="334852" name="Rectangle 7"/>
          <p:cNvSpPr>
            <a:spLocks noChangeArrowheads="1"/>
          </p:cNvSpPr>
          <p:nvPr/>
        </p:nvSpPr>
        <p:spPr bwMode="auto">
          <a:xfrm>
            <a:off x="1457325" y="6486525"/>
            <a:ext cx="1066800" cy="520700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암호화방식</a:t>
            </a:r>
          </a:p>
        </p:txBody>
      </p:sp>
      <p:sp>
        <p:nvSpPr>
          <p:cNvPr id="334853" name="Rectangle 8"/>
          <p:cNvSpPr>
            <a:spLocks noChangeArrowheads="1"/>
          </p:cNvSpPr>
          <p:nvPr/>
        </p:nvSpPr>
        <p:spPr bwMode="auto">
          <a:xfrm>
            <a:off x="2606675" y="6486525"/>
            <a:ext cx="854075" cy="520700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압축방식</a:t>
            </a:r>
          </a:p>
        </p:txBody>
      </p:sp>
      <p:sp>
        <p:nvSpPr>
          <p:cNvPr id="334854" name="Rectangle 9"/>
          <p:cNvSpPr>
            <a:spLocks noChangeArrowheads="1"/>
          </p:cNvSpPr>
          <p:nvPr/>
        </p:nvSpPr>
        <p:spPr bwMode="auto">
          <a:xfrm>
            <a:off x="3533775" y="6486525"/>
            <a:ext cx="1771650" cy="5207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Data</a:t>
            </a:r>
          </a:p>
        </p:txBody>
      </p:sp>
      <p:sp>
        <p:nvSpPr>
          <p:cNvPr id="334855" name="Line 10"/>
          <p:cNvSpPr>
            <a:spLocks noChangeShapeType="1"/>
          </p:cNvSpPr>
          <p:nvPr/>
        </p:nvSpPr>
        <p:spPr bwMode="auto">
          <a:xfrm>
            <a:off x="1457325" y="7197725"/>
            <a:ext cx="2003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6" name="Rectangle 11"/>
          <p:cNvSpPr>
            <a:spLocks noChangeArrowheads="1"/>
          </p:cNvSpPr>
          <p:nvPr/>
        </p:nvSpPr>
        <p:spPr bwMode="auto">
          <a:xfrm>
            <a:off x="1755775" y="7299325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buFontTx/>
              <a:buNone/>
            </a:pPr>
            <a:r>
              <a:rPr lang="ko-KR" altLang="en-US" sz="1800" b="0">
                <a:latin typeface="Arial" charset="0"/>
                <a:ea typeface="돋움" pitchFamily="50" charset="-127"/>
              </a:rPr>
              <a:t>헤더</a:t>
            </a:r>
            <a:r>
              <a:rPr lang="en-US" altLang="ko-KR" sz="1800" b="0">
                <a:latin typeface="Arial" charset="0"/>
                <a:ea typeface="돋움" pitchFamily="50" charset="-127"/>
              </a:rPr>
              <a:t>(header)</a:t>
            </a:r>
          </a:p>
        </p:txBody>
      </p:sp>
      <p:pic>
        <p:nvPicPr>
          <p:cNvPr id="334857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8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37868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5875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5</a:t>
            </a:r>
            <a:r>
              <a:rPr lang="ko-KR" altLang="en-US" smtClean="0">
                <a:latin typeface="굴림" charset="-127"/>
                <a:ea typeface="굴림" charset="-127"/>
              </a:rPr>
              <a:t>계층을 세션층이라하며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의 사전적인 의미는 여러 가지 있지만</a:t>
            </a:r>
            <a:r>
              <a:rPr lang="en-US" altLang="ko-KR" dirty="0" smtClean="0">
                <a:latin typeface="굴림" charset="-127"/>
                <a:ea typeface="굴림" charset="-127"/>
              </a:rPr>
              <a:t>, Data </a:t>
            </a:r>
            <a:r>
              <a:rPr lang="ko-KR" altLang="en-US" smtClean="0">
                <a:latin typeface="굴림" charset="-127"/>
                <a:ea typeface="굴림" charset="-127"/>
              </a:rPr>
              <a:t>통신에서 가장 적합한 의미는 </a:t>
            </a:r>
            <a:r>
              <a:rPr lang="ko-KR" altLang="en-US" smtClean="0">
                <a:latin typeface="Arial" charset="0"/>
                <a:ea typeface="굴림" charset="-127"/>
              </a:rPr>
              <a:t>“</a:t>
            </a:r>
            <a:r>
              <a:rPr lang="ko-KR" altLang="en-US" smtClean="0">
                <a:latin typeface="굴림" charset="-127"/>
                <a:ea typeface="굴림" charset="-127"/>
              </a:rPr>
              <a:t>대화</a:t>
            </a:r>
            <a:r>
              <a:rPr lang="ko-KR" altLang="en-US" smtClean="0">
                <a:latin typeface="Arial" charset="0"/>
                <a:ea typeface="굴림" charset="-127"/>
              </a:rPr>
              <a:t>”입니다</a:t>
            </a:r>
            <a:r>
              <a:rPr lang="en-US" altLang="ko-KR" dirty="0" smtClean="0">
                <a:latin typeface="Arial" charset="0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Arial" charset="0"/>
                <a:ea typeface="굴림" charset="-127"/>
              </a:rPr>
              <a:t>즉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대화란 혼자서 하는 말이 아닌 반드시 그 대상이 존재하고 그 대상과 정보를 주고 받는 행위로써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PC</a:t>
            </a:r>
            <a:r>
              <a:rPr lang="ko-KR" altLang="en-US" smtClean="0">
                <a:latin typeface="굴림" charset="-127"/>
                <a:ea typeface="굴림" charset="-127"/>
              </a:rPr>
              <a:t>와 같은 통신 단말기인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 </a:t>
            </a:r>
            <a:r>
              <a:rPr lang="ko-KR" altLang="en-US" smtClean="0">
                <a:latin typeface="굴림" charset="-127"/>
                <a:ea typeface="굴림" charset="-127"/>
              </a:rPr>
              <a:t>사이에서 각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</a:t>
            </a:r>
            <a:r>
              <a:rPr lang="ko-KR" altLang="en-US" smtClean="0">
                <a:latin typeface="굴림" charset="-127"/>
                <a:ea typeface="굴림" charset="-127"/>
              </a:rPr>
              <a:t>사이의 연결을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확립</a:t>
            </a:r>
            <a:r>
              <a:rPr lang="en-US" altLang="ko-KR" dirty="0" smtClean="0">
                <a:latin typeface="굴림" charset="-127"/>
                <a:ea typeface="굴림" charset="-127"/>
              </a:rPr>
              <a:t>(Established)</a:t>
            </a:r>
            <a:r>
              <a:rPr lang="ko-KR" altLang="en-US" smtClean="0">
                <a:latin typeface="굴림" charset="-127"/>
                <a:ea typeface="굴림" charset="-127"/>
              </a:rPr>
              <a:t>되었다고 말하며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끊어지지 않고 유지된 상태를 하나의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이라고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합니다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사용자의 요청에 의해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요청</a:t>
            </a:r>
            <a:r>
              <a:rPr lang="en-US" altLang="ko-KR" dirty="0" smtClean="0">
                <a:latin typeface="굴림" charset="-127"/>
                <a:ea typeface="굴림" charset="-127"/>
              </a:rPr>
              <a:t>(Client </a:t>
            </a:r>
            <a:r>
              <a:rPr lang="ko-KR" altLang="en-US" smtClean="0">
                <a:latin typeface="굴림" charset="-127"/>
                <a:ea typeface="굴림" charset="-127"/>
              </a:rPr>
              <a:t>입장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mtClean="0">
                <a:latin typeface="굴림" charset="-127"/>
                <a:ea typeface="굴림" charset="-127"/>
              </a:rPr>
              <a:t>되고 수락</a:t>
            </a:r>
            <a:r>
              <a:rPr lang="en-US" altLang="ko-KR" dirty="0" smtClean="0">
                <a:latin typeface="굴림" charset="-127"/>
                <a:ea typeface="굴림" charset="-127"/>
              </a:rPr>
              <a:t>(Server </a:t>
            </a:r>
            <a:r>
              <a:rPr lang="ko-KR" altLang="en-US" smtClean="0">
                <a:latin typeface="굴림" charset="-127"/>
                <a:ea typeface="굴림" charset="-127"/>
              </a:rPr>
              <a:t>입장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mtClean="0">
                <a:latin typeface="굴림" charset="-127"/>
                <a:ea typeface="굴림" charset="-127"/>
              </a:rPr>
              <a:t>되어 연결이 형성되며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사용자의 요청에 의해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종결됩니다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</p:txBody>
      </p:sp>
      <p:pic>
        <p:nvPicPr>
          <p:cNvPr id="33587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6634163"/>
            <a:ext cx="717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7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6796088"/>
            <a:ext cx="4873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2073275" y="71834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FTP Client</a:t>
            </a: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4217988" y="7627938"/>
            <a:ext cx="6365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FTP Server without Web Service</a:t>
            </a:r>
          </a:p>
        </p:txBody>
      </p:sp>
      <p:pic>
        <p:nvPicPr>
          <p:cNvPr id="335882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7612063"/>
            <a:ext cx="717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2060575" y="82248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HTTP Client</a:t>
            </a:r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>
            <a:off x="3051175" y="6851650"/>
            <a:ext cx="1054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5" name="Line 13"/>
          <p:cNvSpPr>
            <a:spLocks noChangeShapeType="1"/>
          </p:cNvSpPr>
          <p:nvPr/>
        </p:nvSpPr>
        <p:spPr bwMode="auto">
          <a:xfrm>
            <a:off x="3025775" y="7080250"/>
            <a:ext cx="1079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6" name="Line 14"/>
          <p:cNvSpPr>
            <a:spLocks noChangeShapeType="1"/>
          </p:cNvSpPr>
          <p:nvPr/>
        </p:nvSpPr>
        <p:spPr bwMode="auto">
          <a:xfrm flipV="1">
            <a:off x="3030538" y="7537450"/>
            <a:ext cx="1074737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 flipV="1">
            <a:off x="3030538" y="7753350"/>
            <a:ext cx="107473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8" name="Oval 16"/>
          <p:cNvSpPr>
            <a:spLocks noChangeArrowheads="1"/>
          </p:cNvSpPr>
          <p:nvPr/>
        </p:nvSpPr>
        <p:spPr bwMode="auto">
          <a:xfrm>
            <a:off x="3470275" y="7092950"/>
            <a:ext cx="190500" cy="1905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 flipH="1">
            <a:off x="3508375" y="777875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>
            <a:off x="3508375" y="7804150"/>
            <a:ext cx="1905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91" name="Text Box 19"/>
          <p:cNvSpPr txBox="1">
            <a:spLocks noChangeArrowheads="1"/>
          </p:cNvSpPr>
          <p:nvPr/>
        </p:nvSpPr>
        <p:spPr bwMode="auto">
          <a:xfrm>
            <a:off x="3251200" y="72215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Session </a:t>
            </a:r>
            <a:r>
              <a:rPr lang="ko-KR" altLang="en-US" sz="1000"/>
              <a:t>연결</a:t>
            </a:r>
          </a:p>
        </p:txBody>
      </p:sp>
      <p:sp>
        <p:nvSpPr>
          <p:cNvPr id="335892" name="Text Box 20"/>
          <p:cNvSpPr txBox="1">
            <a:spLocks noChangeArrowheads="1"/>
          </p:cNvSpPr>
          <p:nvPr/>
        </p:nvSpPr>
        <p:spPr bwMode="auto">
          <a:xfrm>
            <a:off x="3251200" y="80343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Session </a:t>
            </a:r>
            <a:r>
              <a:rPr lang="ko-KR" altLang="en-US" sz="1000"/>
              <a:t>연결 안됨</a:t>
            </a:r>
          </a:p>
        </p:txBody>
      </p:sp>
    </p:spTree>
    <p:extLst>
      <p:ext uri="{BB962C8B-B14F-4D97-AF65-F5344CB8AC3E}">
        <p14:creationId xmlns:p14="http://schemas.microsoft.com/office/powerpoint/2010/main" val="103301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3689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smtClean="0">
                <a:latin typeface="굴림" charset="-127"/>
                <a:ea typeface="굴림" charset="-127"/>
              </a:rPr>
              <a:t>계층인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Transport Layer</a:t>
            </a:r>
            <a:r>
              <a:rPr lang="ko-KR" altLang="en-US" smtClean="0">
                <a:latin typeface="굴림" charset="-127"/>
                <a:ea typeface="굴림" charset="-127"/>
              </a:rPr>
              <a:t>는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각각의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</a:t>
            </a:r>
            <a:r>
              <a:rPr lang="ko-KR" altLang="en-US" smtClean="0">
                <a:latin typeface="굴림" charset="-127"/>
                <a:ea typeface="굴림" charset="-127"/>
              </a:rPr>
              <a:t>에서 실행된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</a:t>
            </a:r>
            <a:r>
              <a:rPr lang="ko-KR" altLang="en-US" smtClean="0">
                <a:latin typeface="굴림" charset="-127"/>
                <a:ea typeface="굴림" charset="-127"/>
              </a:rPr>
              <a:t>사이의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논리적인 통로를 제공하고 신뢰성 있는 전송을 담당하는 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대표적인 프로토콜로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smtClean="0">
                <a:latin typeface="굴림" charset="-127"/>
                <a:ea typeface="굴림" charset="-127"/>
              </a:rPr>
              <a:t>가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차후에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UDP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기능을 설명하면서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기능은 상세히 설명토록 하겠습니다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3690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90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11959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7923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mtClean="0">
                <a:latin typeface="굴림" charset="-127"/>
                <a:ea typeface="굴림" charset="-127"/>
              </a:rPr>
              <a:t>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network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와 같은 </a:t>
            </a:r>
            <a:r>
              <a:rPr lang="ko-KR" altLang="en-US" smtClean="0">
                <a:latin typeface="굴림" charset="-127"/>
                <a:ea typeface="굴림" charset="-127"/>
              </a:rPr>
              <a:t>논리적인 주소를 사용하여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Network </a:t>
            </a:r>
            <a:r>
              <a:rPr lang="ko-KR" altLang="en-US" smtClean="0">
                <a:latin typeface="굴림" charset="-127"/>
                <a:ea typeface="굴림" charset="-127"/>
              </a:rPr>
              <a:t>주소를 관리하고 최적의 경로로 사용자의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Packet</a:t>
            </a:r>
            <a:r>
              <a:rPr lang="ko-KR" altLang="en-US" smtClean="0">
                <a:latin typeface="굴림" charset="-127"/>
                <a:ea typeface="굴림" charset="-127"/>
              </a:rPr>
              <a:t>을 전송하는 기능을 담당하는데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최적의 경로를 선정하는 작업을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라우팅합니다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337926" name="Group 27"/>
          <p:cNvGrpSpPr>
            <a:grpSpLocks/>
          </p:cNvGrpSpPr>
          <p:nvPr/>
        </p:nvGrpSpPr>
        <p:grpSpPr bwMode="auto">
          <a:xfrm>
            <a:off x="1714500" y="6175375"/>
            <a:ext cx="3367088" cy="438150"/>
            <a:chOff x="1188" y="3926"/>
            <a:chExt cx="1749" cy="228"/>
          </a:xfrm>
        </p:grpSpPr>
        <p:sp>
          <p:nvSpPr>
            <p:cNvPr id="732181" name="Rectangle 21"/>
            <p:cNvSpPr>
              <a:spLocks noChangeArrowheads="1"/>
            </p:cNvSpPr>
            <p:nvPr/>
          </p:nvSpPr>
          <p:spPr bwMode="auto">
            <a:xfrm>
              <a:off x="1188" y="3926"/>
              <a:ext cx="587" cy="2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출발지 </a:t>
              </a: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IP </a:t>
              </a: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2182" name="Rectangle 22"/>
            <p:cNvSpPr>
              <a:spLocks noChangeArrowheads="1"/>
            </p:cNvSpPr>
            <p:nvPr/>
          </p:nvSpPr>
          <p:spPr bwMode="auto">
            <a:xfrm>
              <a:off x="1769" y="3926"/>
              <a:ext cx="585" cy="22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목적지 </a:t>
              </a: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IP </a:t>
              </a: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2183" name="Rectangle 23"/>
            <p:cNvSpPr>
              <a:spLocks noChangeArrowheads="1"/>
            </p:cNvSpPr>
            <p:nvPr/>
          </p:nvSpPr>
          <p:spPr bwMode="auto">
            <a:xfrm>
              <a:off x="2350" y="3926"/>
              <a:ext cx="587" cy="22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</p:grpSp>
      <p:grpSp>
        <p:nvGrpSpPr>
          <p:cNvPr id="337927" name="Group 28"/>
          <p:cNvGrpSpPr>
            <a:grpSpLocks/>
          </p:cNvGrpSpPr>
          <p:nvPr/>
        </p:nvGrpSpPr>
        <p:grpSpPr bwMode="auto">
          <a:xfrm>
            <a:off x="1714500" y="6794500"/>
            <a:ext cx="3367088" cy="438150"/>
            <a:chOff x="1188" y="3926"/>
            <a:chExt cx="1749" cy="228"/>
          </a:xfrm>
        </p:grpSpPr>
        <p:sp>
          <p:nvSpPr>
            <p:cNvPr id="732189" name="Rectangle 29"/>
            <p:cNvSpPr>
              <a:spLocks noChangeArrowheads="1"/>
            </p:cNvSpPr>
            <p:nvPr/>
          </p:nvSpPr>
          <p:spPr bwMode="auto">
            <a:xfrm>
              <a:off x="1188" y="3926"/>
              <a:ext cx="587" cy="2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1.1.1.1</a:t>
              </a:r>
            </a:p>
          </p:txBody>
        </p:sp>
        <p:sp>
          <p:nvSpPr>
            <p:cNvPr id="732190" name="Rectangle 30"/>
            <p:cNvSpPr>
              <a:spLocks noChangeArrowheads="1"/>
            </p:cNvSpPr>
            <p:nvPr/>
          </p:nvSpPr>
          <p:spPr bwMode="auto">
            <a:xfrm>
              <a:off x="1769" y="3926"/>
              <a:ext cx="585" cy="22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2.2.2.2</a:t>
              </a:r>
            </a:p>
          </p:txBody>
        </p:sp>
        <p:sp>
          <p:nvSpPr>
            <p:cNvPr id="732191" name="Rectangle 31"/>
            <p:cNvSpPr>
              <a:spLocks noChangeArrowheads="1"/>
            </p:cNvSpPr>
            <p:nvPr/>
          </p:nvSpPr>
          <p:spPr bwMode="auto">
            <a:xfrm>
              <a:off x="2350" y="3926"/>
              <a:ext cx="587" cy="22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</p:grpSp>
      <p:sp>
        <p:nvSpPr>
          <p:cNvPr id="337928" name="Text Box 32"/>
          <p:cNvSpPr txBox="1">
            <a:spLocks noChangeArrowheads="1"/>
          </p:cNvSpPr>
          <p:nvPr/>
        </p:nvSpPr>
        <p:spPr bwMode="auto">
          <a:xfrm>
            <a:off x="2889250" y="7423150"/>
            <a:ext cx="947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IP Packet</a:t>
            </a:r>
            <a:r>
              <a:rPr lang="ko-KR" altLang="en-US" sz="1000"/>
              <a:t>의 예</a:t>
            </a:r>
          </a:p>
        </p:txBody>
      </p:sp>
    </p:spTree>
    <p:extLst>
      <p:ext uri="{BB962C8B-B14F-4D97-AF65-F5344CB8AC3E}">
        <p14:creationId xmlns:p14="http://schemas.microsoft.com/office/powerpoint/2010/main" val="253532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389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2</a:t>
            </a:r>
            <a:r>
              <a:rPr lang="ko-KR" altLang="en-US" smtClean="0">
                <a:latin typeface="굴림" charset="-127"/>
                <a:ea typeface="굴림" charset="-127"/>
              </a:rPr>
              <a:t>계층인 데이타링크는 두 개의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SubLayer</a:t>
            </a:r>
            <a:r>
              <a:rPr lang="ko-KR" altLang="en-US" smtClean="0">
                <a:latin typeface="굴림" charset="-127"/>
                <a:ea typeface="굴림" charset="-127"/>
              </a:rPr>
              <a:t>로 나눠지는데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하나는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LLC (Logic Link Control)</a:t>
            </a:r>
            <a:r>
              <a:rPr lang="ko-KR" altLang="en-US" smtClean="0">
                <a:latin typeface="굴림" charset="-127"/>
                <a:ea typeface="굴림" charset="-127"/>
              </a:rPr>
              <a:t>이며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또 하나는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MAC (Media Access Control)</a:t>
            </a:r>
            <a:r>
              <a:rPr lang="ko-KR" altLang="en-US" smtClean="0">
                <a:latin typeface="굴림" charset="-127"/>
                <a:ea typeface="굴림" charset="-127"/>
              </a:rPr>
              <a:t>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LLC Layer</a:t>
            </a:r>
            <a:r>
              <a:rPr lang="ko-KR" altLang="en-US" smtClean="0">
                <a:latin typeface="굴림" charset="-127"/>
                <a:ea typeface="굴림" charset="-127"/>
              </a:rPr>
              <a:t>는 상위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와 연결성을 제공하며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논리적인 통로를 제공하며 송신되는 데이터를 무결성을 검출하여 오류를 제어하며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MAC Layer</a:t>
            </a:r>
            <a:r>
              <a:rPr lang="ko-KR" altLang="en-US" smtClean="0">
                <a:latin typeface="굴림" charset="-127"/>
                <a:ea typeface="굴림" charset="-127"/>
              </a:rPr>
              <a:t>는 전송되는 데이타들의 충돌이 발생되지 않기 위해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Media</a:t>
            </a:r>
            <a:r>
              <a:rPr lang="ko-KR" altLang="en-US" smtClean="0">
                <a:latin typeface="굴림" charset="-127"/>
                <a:ea typeface="굴림" charset="-127"/>
              </a:rPr>
              <a:t>에 대한 접근 방법을 제공하고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또한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MAC </a:t>
            </a:r>
            <a:r>
              <a:rPr lang="ko-KR" altLang="en-US" smtClean="0">
                <a:latin typeface="굴림" charset="-127"/>
                <a:ea typeface="굴림" charset="-127"/>
              </a:rPr>
              <a:t>주소와 같은 물리적인 주소를 사용하여 데이터를 전송하는 기능도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338948" name="Group 11"/>
          <p:cNvGrpSpPr>
            <a:grpSpLocks/>
          </p:cNvGrpSpPr>
          <p:nvPr/>
        </p:nvGrpSpPr>
        <p:grpSpPr bwMode="auto">
          <a:xfrm>
            <a:off x="1196975" y="6575425"/>
            <a:ext cx="4556125" cy="390525"/>
            <a:chOff x="694" y="4142"/>
            <a:chExt cx="4175" cy="288"/>
          </a:xfrm>
        </p:grpSpPr>
        <p:sp>
          <p:nvSpPr>
            <p:cNvPr id="734214" name="Rectangle 6"/>
            <p:cNvSpPr>
              <a:spLocks noChangeArrowheads="1"/>
            </p:cNvSpPr>
            <p:nvPr/>
          </p:nvSpPr>
          <p:spPr bwMode="auto">
            <a:xfrm>
              <a:off x="694" y="4142"/>
              <a:ext cx="839" cy="28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목적지 </a:t>
              </a:r>
            </a:p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MAC</a:t>
              </a: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4215" name="Rectangle 7"/>
            <p:cNvSpPr>
              <a:spLocks noChangeArrowheads="1"/>
            </p:cNvSpPr>
            <p:nvPr/>
          </p:nvSpPr>
          <p:spPr bwMode="auto">
            <a:xfrm>
              <a:off x="1526" y="4142"/>
              <a:ext cx="839" cy="28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출발지</a:t>
              </a:r>
            </a:p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MAC</a:t>
              </a: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4216" name="Rectangle 8"/>
            <p:cNvSpPr>
              <a:spLocks noChangeArrowheads="1"/>
            </p:cNvSpPr>
            <p:nvPr/>
          </p:nvSpPr>
          <p:spPr bwMode="auto">
            <a:xfrm>
              <a:off x="2358" y="4142"/>
              <a:ext cx="839" cy="28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Type/Length</a:t>
              </a:r>
            </a:p>
          </p:txBody>
        </p:sp>
        <p:sp>
          <p:nvSpPr>
            <p:cNvPr id="734217" name="Rectangle 9"/>
            <p:cNvSpPr>
              <a:spLocks noChangeArrowheads="1"/>
            </p:cNvSpPr>
            <p:nvPr/>
          </p:nvSpPr>
          <p:spPr bwMode="auto">
            <a:xfrm>
              <a:off x="3190" y="4142"/>
              <a:ext cx="839" cy="288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  <p:sp>
          <p:nvSpPr>
            <p:cNvPr id="734218" name="Rectangle 10"/>
            <p:cNvSpPr>
              <a:spLocks noChangeArrowheads="1"/>
            </p:cNvSpPr>
            <p:nvPr/>
          </p:nvSpPr>
          <p:spPr bwMode="auto">
            <a:xfrm>
              <a:off x="4030" y="4142"/>
              <a:ext cx="839" cy="28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FCS</a:t>
              </a:r>
            </a:p>
          </p:txBody>
        </p:sp>
      </p:grpSp>
      <p:grpSp>
        <p:nvGrpSpPr>
          <p:cNvPr id="338949" name="Group 12"/>
          <p:cNvGrpSpPr>
            <a:grpSpLocks/>
          </p:cNvGrpSpPr>
          <p:nvPr/>
        </p:nvGrpSpPr>
        <p:grpSpPr bwMode="auto">
          <a:xfrm>
            <a:off x="1196975" y="7080250"/>
            <a:ext cx="4556125" cy="390525"/>
            <a:chOff x="694" y="4142"/>
            <a:chExt cx="4175" cy="288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694" y="4142"/>
              <a:ext cx="839" cy="28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900">
                  <a:latin typeface="굴림" pitchFamily="50" charset="-127"/>
                  <a:ea typeface="굴림" pitchFamily="50" charset="-127"/>
                </a:rPr>
                <a:t>0000.0c12.3456</a:t>
              </a:r>
            </a:p>
          </p:txBody>
        </p:sp>
        <p:sp>
          <p:nvSpPr>
            <p:cNvPr id="734222" name="Rectangle 14"/>
            <p:cNvSpPr>
              <a:spLocks noChangeArrowheads="1"/>
            </p:cNvSpPr>
            <p:nvPr/>
          </p:nvSpPr>
          <p:spPr bwMode="auto">
            <a:xfrm>
              <a:off x="1526" y="4142"/>
              <a:ext cx="839" cy="28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9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0000.0c12.abcd</a:t>
              </a:r>
            </a:p>
          </p:txBody>
        </p:sp>
        <p:sp>
          <p:nvSpPr>
            <p:cNvPr id="734223" name="Rectangle 15"/>
            <p:cNvSpPr>
              <a:spLocks noChangeArrowheads="1"/>
            </p:cNvSpPr>
            <p:nvPr/>
          </p:nvSpPr>
          <p:spPr bwMode="auto">
            <a:xfrm>
              <a:off x="2358" y="4142"/>
              <a:ext cx="839" cy="28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Type/Length</a:t>
              </a:r>
            </a:p>
          </p:txBody>
        </p:sp>
        <p:sp>
          <p:nvSpPr>
            <p:cNvPr id="734224" name="Rectangle 16"/>
            <p:cNvSpPr>
              <a:spLocks noChangeArrowheads="1"/>
            </p:cNvSpPr>
            <p:nvPr/>
          </p:nvSpPr>
          <p:spPr bwMode="auto">
            <a:xfrm>
              <a:off x="3190" y="4142"/>
              <a:ext cx="839" cy="288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4030" y="4142"/>
              <a:ext cx="839" cy="28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FCS</a:t>
              </a:r>
            </a:p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(Error Check)</a:t>
              </a:r>
            </a:p>
          </p:txBody>
        </p:sp>
      </p:grpSp>
      <p:sp>
        <p:nvSpPr>
          <p:cNvPr id="338950" name="Text Box 18"/>
          <p:cNvSpPr txBox="1">
            <a:spLocks noChangeArrowheads="1"/>
          </p:cNvSpPr>
          <p:nvPr/>
        </p:nvSpPr>
        <p:spPr bwMode="auto">
          <a:xfrm>
            <a:off x="2784475" y="7594600"/>
            <a:ext cx="12922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Ethernet Frame</a:t>
            </a:r>
            <a:r>
              <a:rPr lang="ko-KR" altLang="en-US" sz="1000"/>
              <a:t>의 예</a:t>
            </a:r>
          </a:p>
        </p:txBody>
      </p:sp>
      <p:pic>
        <p:nvPicPr>
          <p:cNvPr id="338951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52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6337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9971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smtClean="0">
                <a:latin typeface="굴림" charset="-127"/>
                <a:ea typeface="굴림" charset="-127"/>
              </a:rPr>
              <a:t>층은 호스트 간의 비트 전송을 위한 기계적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전기적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기능적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절차적 수단을 제공하는 계층으로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Layer 2</a:t>
            </a:r>
            <a:r>
              <a:rPr lang="ko-KR" altLang="en-US" smtClean="0">
                <a:latin typeface="굴림" charset="-127"/>
                <a:ea typeface="굴림" charset="-127"/>
              </a:rPr>
              <a:t>에서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 7</a:t>
            </a:r>
            <a:r>
              <a:rPr lang="ko-KR" altLang="en-US" smtClean="0">
                <a:latin typeface="굴림" charset="-127"/>
                <a:ea typeface="굴림" charset="-127"/>
              </a:rPr>
              <a:t>까지는 하나의 통신 단말기에서 사용자의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</a:t>
            </a:r>
            <a:r>
              <a:rPr lang="ko-KR" altLang="en-US" smtClean="0">
                <a:latin typeface="굴림" charset="-127"/>
                <a:ea typeface="굴림" charset="-127"/>
              </a:rPr>
              <a:t>를 전송하기 위한 절차적이고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논리적인 순서를 따라 준비하는 과정이고</a:t>
            </a:r>
            <a:r>
              <a:rPr lang="en-US" altLang="ko-KR" dirty="0" smtClean="0">
                <a:latin typeface="굴림" charset="-127"/>
                <a:ea typeface="굴림" charset="-127"/>
              </a:rPr>
              <a:t>, Physical Layer</a:t>
            </a:r>
            <a:r>
              <a:rPr lang="ko-KR" altLang="en-US" smtClean="0">
                <a:latin typeface="굴림" charset="-127"/>
                <a:ea typeface="굴림" charset="-127"/>
              </a:rPr>
              <a:t>에서 장비와 장비 사이에 실제적인 데이터 전송을 수행합니다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48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525" y="92075"/>
            <a:ext cx="6448425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8625" y="971550"/>
            <a:ext cx="4067175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971550"/>
            <a:ext cx="4067175" cy="26892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13175"/>
            <a:ext cx="4067175" cy="26908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38588" y="6538913"/>
            <a:ext cx="12954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543D3-D02F-40DF-8507-5C6C5742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22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jpeg"/><Relationship Id="rId4" Type="http://schemas.openxmlformats.org/officeDocument/2006/relationships/image" Target="../media/image2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6573" y="533425"/>
            <a:ext cx="7559920" cy="776654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OSI 7 </a:t>
            </a:r>
            <a:r>
              <a:rPr lang="ko-KR" altLang="en-US" sz="4000" b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 </a:t>
            </a:r>
            <a:endParaRPr lang="ko-KR" altLang="en-US" sz="40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6573" y="1740876"/>
            <a:ext cx="7825154" cy="4802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ISO(</a:t>
            </a:r>
            <a:r>
              <a:rPr lang="ko-KR" altLang="en-US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 기구</a:t>
            </a: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서로 다른 시스템간의 통신을 허용하기 위해 </a:t>
            </a: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(Open System Interconnection) </a:t>
            </a:r>
            <a:r>
              <a:rPr lang="ko-KR" altLang="en-US" sz="18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</a:t>
            </a:r>
            <a:r>
              <a:rPr lang="ko-KR" altLang="en-US" sz="18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만듦</a:t>
            </a:r>
            <a:endParaRPr lang="en-US" altLang="ko-KR" sz="18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</a:t>
            </a:r>
            <a:r>
              <a:rPr lang="ko-KR" altLang="en-US" sz="18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참조모델은 </a:t>
            </a: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</a:t>
            </a:r>
            <a:r>
              <a:rPr lang="ko-KR" altLang="en-US" sz="18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제공하는 여러 가지의 기능을 </a:t>
            </a: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18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계층으로 나누어 식별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56572" y="4385797"/>
            <a:ext cx="1019990" cy="1019323"/>
            <a:chOff x="809159" y="4814047"/>
            <a:chExt cx="688975" cy="700827"/>
          </a:xfrm>
        </p:grpSpPr>
        <p:sp>
          <p:nvSpPr>
            <p:cNvPr id="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Freeform 182"/>
            <p:cNvSpPr>
              <a:spLocks/>
            </p:cNvSpPr>
            <p:nvPr/>
          </p:nvSpPr>
          <p:spPr bwMode="auto">
            <a:xfrm flipH="1">
              <a:off x="995757" y="5302335"/>
              <a:ext cx="151843" cy="212539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Freeform 183"/>
            <p:cNvSpPr>
              <a:spLocks/>
            </p:cNvSpPr>
            <p:nvPr/>
          </p:nvSpPr>
          <p:spPr bwMode="auto">
            <a:xfrm flipH="1">
              <a:off x="1010110" y="5292268"/>
              <a:ext cx="151843" cy="212539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4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4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flipH="1">
            <a:off x="7114136" y="4383763"/>
            <a:ext cx="1080297" cy="1019323"/>
            <a:chOff x="809159" y="4814047"/>
            <a:chExt cx="688975" cy="700827"/>
          </a:xfrm>
        </p:grpSpPr>
        <p:sp>
          <p:nvSpPr>
            <p:cNvPr id="5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5" name="Freeform 182"/>
            <p:cNvSpPr>
              <a:spLocks/>
            </p:cNvSpPr>
            <p:nvPr/>
          </p:nvSpPr>
          <p:spPr bwMode="auto">
            <a:xfrm flipH="1">
              <a:off x="995757" y="5302335"/>
              <a:ext cx="151843" cy="212539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6" name="Freeform 183"/>
            <p:cNvSpPr>
              <a:spLocks/>
            </p:cNvSpPr>
            <p:nvPr/>
          </p:nvSpPr>
          <p:spPr bwMode="auto">
            <a:xfrm flipH="1">
              <a:off x="1010110" y="5292268"/>
              <a:ext cx="151843" cy="212539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9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0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9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44611" y="540268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  <a:p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개방형시스템</a:t>
            </a:r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74552" y="4488938"/>
            <a:ext cx="40748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505979" y="4455915"/>
            <a:ext cx="38985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 bwMode="auto">
          <a:xfrm>
            <a:off x="2397887" y="4838108"/>
            <a:ext cx="4533555" cy="21557"/>
          </a:xfrm>
          <a:prstGeom prst="straightConnector1">
            <a:avLst/>
          </a:prstGeom>
          <a:solidFill>
            <a:schemeClr val="bg2"/>
          </a:solidFill>
          <a:ln w="476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3" name="TextBox 172"/>
          <p:cNvSpPr txBox="1"/>
          <p:nvPr/>
        </p:nvSpPr>
        <p:spPr>
          <a:xfrm>
            <a:off x="3272480" y="4383763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상호연결</a:t>
            </a:r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600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460729" y="5383149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  <a:p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개방형시스템</a:t>
            </a:r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16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49299"/>
              </p:ext>
            </p:extLst>
          </p:nvPr>
        </p:nvGraphicFramePr>
        <p:xfrm>
          <a:off x="1474788" y="1076325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062038" y="20002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1055688" y="12636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1062038" y="27495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1062038" y="34988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1062038" y="4248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062038" y="5010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062038" y="5772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32" name="AutoShape 28"/>
          <p:cNvSpPr>
            <a:spLocks noChangeArrowheads="1"/>
          </p:cNvSpPr>
          <p:nvPr/>
        </p:nvSpPr>
        <p:spPr bwMode="auto">
          <a:xfrm rot="5400000">
            <a:off x="3892550" y="4195763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4824413" y="3856038"/>
            <a:ext cx="3668956" cy="12827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buClr>
                <a:srgbClr val="0099FF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최적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결정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(Routing)</a:t>
            </a:r>
            <a:endParaRPr lang="ko-KR" altLang="en-US" sz="16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5422" y="314725"/>
            <a:ext cx="2967480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596188" y="6455804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5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자유형 42"/>
          <p:cNvSpPr>
            <a:spLocks/>
          </p:cNvSpPr>
          <p:nvPr/>
        </p:nvSpPr>
        <p:spPr bwMode="auto">
          <a:xfrm>
            <a:off x="2575678" y="2816294"/>
            <a:ext cx="3919904" cy="860180"/>
          </a:xfrm>
          <a:custGeom>
            <a:avLst/>
            <a:gdLst>
              <a:gd name="T0" fmla="*/ 0 w 4246744"/>
              <a:gd name="T1" fmla="*/ 0 h 895989"/>
              <a:gd name="T2" fmla="*/ 632075 w 4246744"/>
              <a:gd name="T3" fmla="*/ 943575 h 895989"/>
              <a:gd name="T4" fmla="*/ 3411979 w 4246744"/>
              <a:gd name="T5" fmla="*/ 970154 h 895989"/>
              <a:gd name="T6" fmla="*/ 4246563 w 4246744"/>
              <a:gd name="T7" fmla="*/ 0 h 8959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46744" h="895989">
                <a:moveTo>
                  <a:pt x="0" y="0"/>
                </a:moveTo>
                <a:lnTo>
                  <a:pt x="632102" y="871442"/>
                </a:lnTo>
                <a:lnTo>
                  <a:pt x="3412124" y="895989"/>
                </a:lnTo>
                <a:lnTo>
                  <a:pt x="4246744" y="0"/>
                </a:lnTo>
              </a:path>
            </a:pathLst>
          </a:cu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9846" rIns="49846" anchor="ctr"/>
          <a:lstStyle/>
          <a:p>
            <a:endParaRPr lang="ko-KR" altLang="en-US" sz="1662"/>
          </a:p>
        </p:txBody>
      </p:sp>
      <p:cxnSp>
        <p:nvCxnSpPr>
          <p:cNvPr id="64515" name="직선 연결선 41"/>
          <p:cNvCxnSpPr>
            <a:cxnSpLocks noChangeShapeType="1"/>
          </p:cNvCxnSpPr>
          <p:nvPr/>
        </p:nvCxnSpPr>
        <p:spPr bwMode="auto">
          <a:xfrm>
            <a:off x="2621105" y="2776728"/>
            <a:ext cx="3886200" cy="0"/>
          </a:xfrm>
          <a:prstGeom prst="line">
            <a:avLst/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16" name="자유형 39"/>
          <p:cNvSpPr>
            <a:spLocks/>
          </p:cNvSpPr>
          <p:nvPr/>
        </p:nvSpPr>
        <p:spPr bwMode="auto">
          <a:xfrm>
            <a:off x="2621105" y="2057225"/>
            <a:ext cx="3953608" cy="719503"/>
          </a:xfrm>
          <a:custGeom>
            <a:avLst/>
            <a:gdLst>
              <a:gd name="T0" fmla="*/ 0 w 4283565"/>
              <a:gd name="T1" fmla="*/ 779462 h 779388"/>
              <a:gd name="T2" fmla="*/ 1405192 w 4283565"/>
              <a:gd name="T3" fmla="*/ 0 h 779388"/>
              <a:gd name="T4" fmla="*/ 2699932 w 4283565"/>
              <a:gd name="T5" fmla="*/ 0 h 779388"/>
              <a:gd name="T6" fmla="*/ 4283075 w 4283565"/>
              <a:gd name="T7" fmla="*/ 754912 h 779388"/>
              <a:gd name="T8" fmla="*/ 4283075 w 4283565"/>
              <a:gd name="T9" fmla="*/ 754912 h 7793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3565" h="779388">
                <a:moveTo>
                  <a:pt x="0" y="779388"/>
                </a:moveTo>
                <a:lnTo>
                  <a:pt x="1405353" y="0"/>
                </a:lnTo>
                <a:lnTo>
                  <a:pt x="2700241" y="0"/>
                </a:lnTo>
                <a:lnTo>
                  <a:pt x="4283565" y="754840"/>
                </a:lnTo>
              </a:path>
            </a:pathLst>
          </a:cu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9846" rIns="49846" anchor="ctr"/>
          <a:lstStyle/>
          <a:p>
            <a:endParaRPr lang="ko-KR" altLang="en-US" sz="1662"/>
          </a:p>
        </p:txBody>
      </p:sp>
      <p:sp>
        <p:nvSpPr>
          <p:cNvPr id="64517" name="타원 31"/>
          <p:cNvSpPr>
            <a:spLocks noChangeArrowheads="1"/>
          </p:cNvSpPr>
          <p:nvPr/>
        </p:nvSpPr>
        <p:spPr bwMode="auto">
          <a:xfrm>
            <a:off x="2399831" y="2650705"/>
            <a:ext cx="345831" cy="266700"/>
          </a:xfrm>
          <a:prstGeom prst="ellipse">
            <a:avLst/>
          </a:prstGeom>
          <a:solidFill>
            <a:schemeClr val="bg2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wrap="none" lIns="49846" rIns="49846" anchor="ctr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ko-KR" altLang="en-US" sz="1108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18" name="타원 32"/>
          <p:cNvSpPr>
            <a:spLocks noChangeArrowheads="1"/>
          </p:cNvSpPr>
          <p:nvPr/>
        </p:nvSpPr>
        <p:spPr bwMode="auto">
          <a:xfrm>
            <a:off x="3686439" y="1954648"/>
            <a:ext cx="344366" cy="266700"/>
          </a:xfrm>
          <a:prstGeom prst="ellipse">
            <a:avLst/>
          </a:prstGeom>
          <a:solidFill>
            <a:schemeClr val="bg2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wrap="none" lIns="49846" rIns="49846" anchor="ctr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ko-KR" altLang="en-US" sz="1108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19" name="타원 33"/>
          <p:cNvSpPr>
            <a:spLocks noChangeArrowheads="1"/>
          </p:cNvSpPr>
          <p:nvPr/>
        </p:nvSpPr>
        <p:spPr bwMode="auto">
          <a:xfrm>
            <a:off x="4914431" y="1934133"/>
            <a:ext cx="345831" cy="266700"/>
          </a:xfrm>
          <a:prstGeom prst="ellipse">
            <a:avLst/>
          </a:prstGeom>
          <a:solidFill>
            <a:schemeClr val="bg2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wrap="none" lIns="49846" rIns="49846" anchor="ctr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ko-KR" altLang="en-US" sz="1108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20" name="타원 34"/>
          <p:cNvSpPr>
            <a:spLocks noChangeArrowheads="1"/>
          </p:cNvSpPr>
          <p:nvPr/>
        </p:nvSpPr>
        <p:spPr bwMode="auto">
          <a:xfrm>
            <a:off x="6337320" y="2650705"/>
            <a:ext cx="345831" cy="266700"/>
          </a:xfrm>
          <a:prstGeom prst="ellipse">
            <a:avLst/>
          </a:prstGeom>
          <a:solidFill>
            <a:schemeClr val="bg2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wrap="none" lIns="49846" rIns="49846" anchor="ctr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ko-KR" altLang="en-US" sz="1108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21" name="타원 35"/>
          <p:cNvSpPr>
            <a:spLocks noChangeArrowheads="1"/>
          </p:cNvSpPr>
          <p:nvPr/>
        </p:nvSpPr>
        <p:spPr bwMode="auto">
          <a:xfrm>
            <a:off x="4363447" y="2650705"/>
            <a:ext cx="344366" cy="266700"/>
          </a:xfrm>
          <a:prstGeom prst="ellipse">
            <a:avLst/>
          </a:prstGeom>
          <a:solidFill>
            <a:schemeClr val="bg2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wrap="none" lIns="49846" rIns="49846" anchor="ctr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ko-KR" altLang="en-US" sz="1108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22" name="타원 36"/>
          <p:cNvSpPr>
            <a:spLocks noChangeArrowheads="1"/>
          </p:cNvSpPr>
          <p:nvPr/>
        </p:nvSpPr>
        <p:spPr bwMode="auto">
          <a:xfrm>
            <a:off x="3028481" y="3535797"/>
            <a:ext cx="345831" cy="265235"/>
          </a:xfrm>
          <a:prstGeom prst="ellipse">
            <a:avLst/>
          </a:prstGeom>
          <a:solidFill>
            <a:schemeClr val="bg2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wrap="none" lIns="49846" rIns="49846" anchor="ctr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ko-KR" altLang="en-US" sz="1108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23" name="타원 37"/>
          <p:cNvSpPr>
            <a:spLocks noChangeArrowheads="1"/>
          </p:cNvSpPr>
          <p:nvPr/>
        </p:nvSpPr>
        <p:spPr bwMode="auto">
          <a:xfrm>
            <a:off x="4363447" y="3535797"/>
            <a:ext cx="344366" cy="265235"/>
          </a:xfrm>
          <a:prstGeom prst="ellipse">
            <a:avLst/>
          </a:prstGeom>
          <a:solidFill>
            <a:schemeClr val="bg2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wrap="none" lIns="49846" rIns="49846" anchor="ctr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ko-KR" altLang="en-US" sz="1108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24" name="타원 38"/>
          <p:cNvSpPr>
            <a:spLocks noChangeArrowheads="1"/>
          </p:cNvSpPr>
          <p:nvPr/>
        </p:nvSpPr>
        <p:spPr bwMode="auto">
          <a:xfrm>
            <a:off x="5459555" y="3535797"/>
            <a:ext cx="344366" cy="265235"/>
          </a:xfrm>
          <a:prstGeom prst="ellipse">
            <a:avLst/>
          </a:prstGeom>
          <a:solidFill>
            <a:schemeClr val="bg2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wrap="none" lIns="49846" rIns="49846" anchor="ctr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ko-KR" altLang="en-US" sz="1108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25" name="TextBox 43"/>
          <p:cNvSpPr txBox="1">
            <a:spLocks noChangeArrowheads="1"/>
          </p:cNvSpPr>
          <p:nvPr/>
        </p:nvSpPr>
        <p:spPr bwMode="auto">
          <a:xfrm>
            <a:off x="2978659" y="1989817"/>
            <a:ext cx="349776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2585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58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26" name="TextBox 44"/>
          <p:cNvSpPr txBox="1">
            <a:spLocks noChangeArrowheads="1"/>
          </p:cNvSpPr>
          <p:nvPr/>
        </p:nvSpPr>
        <p:spPr bwMode="auto">
          <a:xfrm>
            <a:off x="3075374" y="2745956"/>
            <a:ext cx="349776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2585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58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27" name="TextBox 45"/>
          <p:cNvSpPr txBox="1">
            <a:spLocks noChangeArrowheads="1"/>
          </p:cNvSpPr>
          <p:nvPr/>
        </p:nvSpPr>
        <p:spPr bwMode="auto">
          <a:xfrm>
            <a:off x="2689977" y="3362882"/>
            <a:ext cx="349776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2585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58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528" name="Group 172"/>
          <p:cNvGrpSpPr>
            <a:grpSpLocks/>
          </p:cNvGrpSpPr>
          <p:nvPr/>
        </p:nvGrpSpPr>
        <p:grpSpPr bwMode="auto">
          <a:xfrm>
            <a:off x="1192354" y="2593555"/>
            <a:ext cx="556846" cy="647443"/>
            <a:chOff x="1460" y="1679"/>
            <a:chExt cx="973" cy="1177"/>
          </a:xfrm>
        </p:grpSpPr>
        <p:grpSp>
          <p:nvGrpSpPr>
            <p:cNvPr id="64586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97" name="Freeform 174"/>
              <p:cNvSpPr>
                <a:spLocks/>
              </p:cNvSpPr>
              <p:nvPr/>
            </p:nvSpPr>
            <p:spPr bwMode="auto">
              <a:xfrm rot="20419783" flipH="1">
                <a:off x="4653" y="2314"/>
                <a:ext cx="788" cy="445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98" name="Freeform 175"/>
              <p:cNvSpPr>
                <a:spLocks/>
              </p:cNvSpPr>
              <p:nvPr/>
            </p:nvSpPr>
            <p:spPr bwMode="auto">
              <a:xfrm rot="-1180217">
                <a:off x="3583" y="2917"/>
                <a:ext cx="1441" cy="703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99" name="Freeform 176"/>
              <p:cNvSpPr>
                <a:spLocks/>
              </p:cNvSpPr>
              <p:nvPr/>
            </p:nvSpPr>
            <p:spPr bwMode="auto">
              <a:xfrm rot="20419783" flipH="1">
                <a:off x="3640" y="3165"/>
                <a:ext cx="1441" cy="4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00" name="Freeform 177"/>
              <p:cNvSpPr>
                <a:spLocks/>
              </p:cNvSpPr>
              <p:nvPr/>
            </p:nvSpPr>
            <p:spPr bwMode="auto">
              <a:xfrm rot="-1180217">
                <a:off x="4363" y="2833"/>
                <a:ext cx="315" cy="352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01" name="Freeform 178"/>
              <p:cNvSpPr>
                <a:spLocks/>
              </p:cNvSpPr>
              <p:nvPr/>
            </p:nvSpPr>
            <p:spPr bwMode="auto">
              <a:xfrm rot="20419783" flipH="1">
                <a:off x="4318" y="2774"/>
                <a:ext cx="450" cy="7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0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50" y="2728"/>
                <a:ext cx="180" cy="7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03" name="Freeform 180"/>
              <p:cNvSpPr>
                <a:spLocks/>
              </p:cNvSpPr>
              <p:nvPr/>
            </p:nvSpPr>
            <p:spPr bwMode="auto">
              <a:xfrm rot="20419783" flipH="1">
                <a:off x="4438" y="2798"/>
                <a:ext cx="428" cy="258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64587" name="Group 181"/>
            <p:cNvGrpSpPr>
              <a:grpSpLocks/>
            </p:cNvGrpSpPr>
            <p:nvPr/>
          </p:nvGrpSpPr>
          <p:grpSpPr bwMode="auto">
            <a:xfrm flipH="1">
              <a:off x="1658" y="2282"/>
              <a:ext cx="718" cy="574"/>
              <a:chOff x="785" y="3029"/>
              <a:chExt cx="953" cy="763"/>
            </a:xfrm>
          </p:grpSpPr>
          <p:sp>
            <p:nvSpPr>
              <p:cNvPr id="91" name="Freeform 182"/>
              <p:cNvSpPr>
                <a:spLocks/>
              </p:cNvSpPr>
              <p:nvPr/>
            </p:nvSpPr>
            <p:spPr bwMode="auto">
              <a:xfrm>
                <a:off x="785" y="3050"/>
                <a:ext cx="428" cy="742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5322" bIns="25322" anchor="ctr">
                <a:spAutoFit/>
              </a:bodyPr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92" name="Freeform 183"/>
              <p:cNvSpPr>
                <a:spLocks/>
              </p:cNvSpPr>
              <p:nvPr/>
            </p:nvSpPr>
            <p:spPr bwMode="auto">
              <a:xfrm>
                <a:off x="809" y="3029"/>
                <a:ext cx="428" cy="742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5322" bIns="25322" anchor="ctr">
                <a:spAutoFit/>
              </a:bodyPr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93" name="Freeform 184"/>
              <p:cNvSpPr>
                <a:spLocks/>
              </p:cNvSpPr>
              <p:nvPr/>
            </p:nvSpPr>
            <p:spPr bwMode="auto">
              <a:xfrm>
                <a:off x="1135" y="3274"/>
                <a:ext cx="534" cy="12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9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1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95" name="Freeform 186"/>
              <p:cNvSpPr>
                <a:spLocks/>
              </p:cNvSpPr>
              <p:nvPr/>
            </p:nvSpPr>
            <p:spPr bwMode="auto">
              <a:xfrm>
                <a:off x="1496" y="3394"/>
                <a:ext cx="143" cy="71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96" name="Freeform 187"/>
              <p:cNvSpPr>
                <a:spLocks/>
              </p:cNvSpPr>
              <p:nvPr/>
            </p:nvSpPr>
            <p:spPr bwMode="auto">
              <a:xfrm>
                <a:off x="1571" y="3412"/>
                <a:ext cx="167" cy="9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6458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6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9" cy="389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68" name="Freeform 190"/>
              <p:cNvSpPr>
                <a:spLocks noChangeAspect="1"/>
              </p:cNvSpPr>
              <p:nvPr/>
            </p:nvSpPr>
            <p:spPr bwMode="auto">
              <a:xfrm>
                <a:off x="1465" y="2079"/>
                <a:ext cx="722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69" name="Freeform 191"/>
              <p:cNvSpPr>
                <a:spLocks/>
              </p:cNvSpPr>
              <p:nvPr/>
            </p:nvSpPr>
            <p:spPr bwMode="auto">
              <a:xfrm>
                <a:off x="1621" y="2289"/>
                <a:ext cx="558" cy="226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9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8" cy="2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2" name="Line 194"/>
              <p:cNvSpPr>
                <a:spLocks noChangeShapeType="1"/>
              </p:cNvSpPr>
              <p:nvPr/>
            </p:nvSpPr>
            <p:spPr bwMode="auto">
              <a:xfrm flipH="1">
                <a:off x="2044" y="2337"/>
                <a:ext cx="5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3" name="Line 195"/>
              <p:cNvSpPr>
                <a:spLocks noChangeShapeType="1"/>
              </p:cNvSpPr>
              <p:nvPr/>
            </p:nvSpPr>
            <p:spPr bwMode="auto">
              <a:xfrm flipH="1">
                <a:off x="2031" y="2340"/>
                <a:ext cx="0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4" name="Line 196"/>
              <p:cNvSpPr>
                <a:spLocks noChangeShapeType="1"/>
              </p:cNvSpPr>
              <p:nvPr/>
            </p:nvSpPr>
            <p:spPr bwMode="auto">
              <a:xfrm flipH="1">
                <a:off x="2059" y="2337"/>
                <a:ext cx="3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3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6" name="Line 198"/>
              <p:cNvSpPr>
                <a:spLocks noChangeShapeType="1"/>
              </p:cNvSpPr>
              <p:nvPr/>
            </p:nvSpPr>
            <p:spPr bwMode="auto">
              <a:xfrm flipH="1">
                <a:off x="2082" y="2332"/>
                <a:ext cx="3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7" name="Line 199"/>
              <p:cNvSpPr>
                <a:spLocks noChangeShapeType="1"/>
              </p:cNvSpPr>
              <p:nvPr/>
            </p:nvSpPr>
            <p:spPr bwMode="auto">
              <a:xfrm flipH="1">
                <a:off x="2095" y="2329"/>
                <a:ext cx="5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8" name="Line 200"/>
              <p:cNvSpPr>
                <a:spLocks noChangeShapeType="1"/>
              </p:cNvSpPr>
              <p:nvPr/>
            </p:nvSpPr>
            <p:spPr bwMode="auto">
              <a:xfrm flipH="1">
                <a:off x="2108" y="2329"/>
                <a:ext cx="0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79" name="Line 201"/>
              <p:cNvSpPr>
                <a:spLocks noChangeShapeType="1"/>
              </p:cNvSpPr>
              <p:nvPr/>
            </p:nvSpPr>
            <p:spPr bwMode="auto">
              <a:xfrm flipH="1">
                <a:off x="2118" y="2324"/>
                <a:ext cx="5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0" name="Line 202"/>
              <p:cNvSpPr>
                <a:spLocks noChangeShapeType="1"/>
              </p:cNvSpPr>
              <p:nvPr/>
            </p:nvSpPr>
            <p:spPr bwMode="auto">
              <a:xfrm flipH="1">
                <a:off x="2131" y="2324"/>
                <a:ext cx="0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5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2" name="Line 204"/>
              <p:cNvSpPr>
                <a:spLocks noChangeShapeType="1"/>
              </p:cNvSpPr>
              <p:nvPr/>
            </p:nvSpPr>
            <p:spPr bwMode="auto">
              <a:xfrm flipH="1">
                <a:off x="2154" y="2318"/>
                <a:ext cx="5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3" name="Freeform 205"/>
              <p:cNvSpPr>
                <a:spLocks/>
              </p:cNvSpPr>
              <p:nvPr/>
            </p:nvSpPr>
            <p:spPr bwMode="auto">
              <a:xfrm>
                <a:off x="1862" y="2372"/>
                <a:ext cx="95" cy="6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4" name="Line 206"/>
              <p:cNvSpPr>
                <a:spLocks noChangeShapeType="1"/>
              </p:cNvSpPr>
              <p:nvPr/>
            </p:nvSpPr>
            <p:spPr bwMode="auto">
              <a:xfrm flipH="1">
                <a:off x="1875" y="2406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5" name="Line 207"/>
              <p:cNvSpPr>
                <a:spLocks noChangeShapeType="1"/>
              </p:cNvSpPr>
              <p:nvPr/>
            </p:nvSpPr>
            <p:spPr bwMode="auto">
              <a:xfrm flipH="1">
                <a:off x="1946" y="2393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6" name="Line 208"/>
              <p:cNvSpPr>
                <a:spLocks noChangeShapeType="1"/>
              </p:cNvSpPr>
              <p:nvPr/>
            </p:nvSpPr>
            <p:spPr bwMode="auto">
              <a:xfrm flipH="1">
                <a:off x="1939" y="2404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7" name="Line 209"/>
              <p:cNvSpPr>
                <a:spLocks noChangeShapeType="1"/>
              </p:cNvSpPr>
              <p:nvPr/>
            </p:nvSpPr>
            <p:spPr bwMode="auto">
              <a:xfrm flipH="1">
                <a:off x="1888" y="2417"/>
                <a:ext cx="0" cy="13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8" name="Line 210"/>
              <p:cNvSpPr>
                <a:spLocks noChangeShapeType="1"/>
              </p:cNvSpPr>
              <p:nvPr/>
            </p:nvSpPr>
            <p:spPr bwMode="auto">
              <a:xfrm flipV="1">
                <a:off x="1898" y="2420"/>
                <a:ext cx="28" cy="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89" name="Freeform 211"/>
              <p:cNvSpPr>
                <a:spLocks/>
              </p:cNvSpPr>
              <p:nvPr/>
            </p:nvSpPr>
            <p:spPr bwMode="auto">
              <a:xfrm>
                <a:off x="1673" y="2388"/>
                <a:ext cx="115" cy="4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90" name="Line 212"/>
              <p:cNvSpPr>
                <a:spLocks noChangeShapeType="1"/>
              </p:cNvSpPr>
              <p:nvPr/>
            </p:nvSpPr>
            <p:spPr bwMode="auto">
              <a:xfrm flipV="1">
                <a:off x="1662" y="2393"/>
                <a:ext cx="133" cy="24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6458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6459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65" name="Freeform 215"/>
                <p:cNvSpPr>
                  <a:spLocks/>
                </p:cNvSpPr>
                <p:nvPr/>
              </p:nvSpPr>
              <p:spPr bwMode="auto">
                <a:xfrm>
                  <a:off x="2566" y="1194"/>
                  <a:ext cx="1247" cy="182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62" kern="0">
                    <a:solidFill>
                      <a:sysClr val="windowText" lastClr="000000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66" name="Freeform 216"/>
                <p:cNvSpPr>
                  <a:spLocks/>
                </p:cNvSpPr>
                <p:nvPr/>
              </p:nvSpPr>
              <p:spPr bwMode="auto">
                <a:xfrm>
                  <a:off x="3414" y="1357"/>
                  <a:ext cx="408" cy="1233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62" kern="0">
                    <a:solidFill>
                      <a:sysClr val="windowText" lastClr="000000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3" name="Oval 217"/>
              <p:cNvSpPr>
                <a:spLocks noChangeArrowheads="1"/>
              </p:cNvSpPr>
              <p:nvPr/>
            </p:nvSpPr>
            <p:spPr bwMode="auto">
              <a:xfrm flipH="1">
                <a:off x="2272" y="2675"/>
                <a:ext cx="1100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54" name="Oval 218"/>
              <p:cNvSpPr>
                <a:spLocks noChangeArrowheads="1"/>
              </p:cNvSpPr>
              <p:nvPr/>
            </p:nvSpPr>
            <p:spPr bwMode="auto">
              <a:xfrm flipH="1">
                <a:off x="2272" y="2650"/>
                <a:ext cx="1100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55" name="Freeform 219"/>
              <p:cNvSpPr>
                <a:spLocks/>
              </p:cNvSpPr>
              <p:nvPr/>
            </p:nvSpPr>
            <p:spPr bwMode="auto">
              <a:xfrm>
                <a:off x="1832" y="1139"/>
                <a:ext cx="1614" cy="1733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56" name="Freeform 220"/>
              <p:cNvSpPr>
                <a:spLocks/>
              </p:cNvSpPr>
              <p:nvPr/>
            </p:nvSpPr>
            <p:spPr bwMode="auto">
              <a:xfrm>
                <a:off x="1897" y="2539"/>
                <a:ext cx="1329" cy="324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57" name="Freeform 221"/>
              <p:cNvSpPr>
                <a:spLocks/>
              </p:cNvSpPr>
              <p:nvPr/>
            </p:nvSpPr>
            <p:spPr bwMode="auto">
              <a:xfrm>
                <a:off x="3438" y="1335"/>
                <a:ext cx="57" cy="1528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5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4"/>
                <a:ext cx="49" cy="94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59" name="Oval 223"/>
              <p:cNvSpPr>
                <a:spLocks noChangeArrowheads="1"/>
              </p:cNvSpPr>
              <p:nvPr/>
            </p:nvSpPr>
            <p:spPr bwMode="auto">
              <a:xfrm flipH="1">
                <a:off x="2060" y="2590"/>
                <a:ext cx="49" cy="77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60" name="Oval 224"/>
              <p:cNvSpPr>
                <a:spLocks noChangeArrowheads="1"/>
              </p:cNvSpPr>
              <p:nvPr/>
            </p:nvSpPr>
            <p:spPr bwMode="auto">
              <a:xfrm flipH="1">
                <a:off x="2362" y="2658"/>
                <a:ext cx="57" cy="5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61" name="Oval 225"/>
              <p:cNvSpPr>
                <a:spLocks noChangeArrowheads="1"/>
              </p:cNvSpPr>
              <p:nvPr/>
            </p:nvSpPr>
            <p:spPr bwMode="auto">
              <a:xfrm flipH="1">
                <a:off x="2460" y="2675"/>
                <a:ext cx="49" cy="6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62" name="Oval 226"/>
              <p:cNvSpPr>
                <a:spLocks noChangeArrowheads="1"/>
              </p:cNvSpPr>
              <p:nvPr/>
            </p:nvSpPr>
            <p:spPr bwMode="auto">
              <a:xfrm flipH="1">
                <a:off x="2558" y="2684"/>
                <a:ext cx="57" cy="6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6460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09 w 1345"/>
                  <a:gd name="T1" fmla="*/ 167 h 1366"/>
                  <a:gd name="T2" fmla="*/ 0 w 1345"/>
                  <a:gd name="T3" fmla="*/ 0 h 1366"/>
                  <a:gd name="T4" fmla="*/ 0 w 1345"/>
                  <a:gd name="T5" fmla="*/ 1136 h 1366"/>
                  <a:gd name="T6" fmla="*/ 1324 w 1345"/>
                  <a:gd name="T7" fmla="*/ 1345 h 1366"/>
                  <a:gd name="T8" fmla="*/ 1309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9pPr>
              </a:lstStyle>
              <a:p>
                <a:r>
                  <a:rPr kumimoji="0" lang="en-US" altLang="ko-KR" sz="1292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endParaRPr kumimoji="0" lang="ko-KR" altLang="en-US" sz="1292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 228"/>
              <p:cNvSpPr>
                <a:spLocks/>
              </p:cNvSpPr>
              <p:nvPr/>
            </p:nvSpPr>
            <p:spPr bwMode="auto">
              <a:xfrm>
                <a:off x="1832" y="1130"/>
                <a:ext cx="1663" cy="21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</p:grpSp>
      </p:grpSp>
      <p:grpSp>
        <p:nvGrpSpPr>
          <p:cNvPr id="64529" name="Group 172"/>
          <p:cNvGrpSpPr>
            <a:grpSpLocks/>
          </p:cNvGrpSpPr>
          <p:nvPr/>
        </p:nvGrpSpPr>
        <p:grpSpPr bwMode="auto">
          <a:xfrm flipH="1">
            <a:off x="7303008" y="2622863"/>
            <a:ext cx="526074" cy="647443"/>
            <a:chOff x="1460" y="1679"/>
            <a:chExt cx="973" cy="1177"/>
          </a:xfrm>
        </p:grpSpPr>
        <p:grpSp>
          <p:nvGrpSpPr>
            <p:cNvPr id="64530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54" name="Freeform 174"/>
              <p:cNvSpPr>
                <a:spLocks/>
              </p:cNvSpPr>
              <p:nvPr/>
            </p:nvSpPr>
            <p:spPr bwMode="auto">
              <a:xfrm rot="20419783" flipH="1">
                <a:off x="4600" y="2315"/>
                <a:ext cx="763" cy="445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5" name="Freeform 175"/>
              <p:cNvSpPr>
                <a:spLocks/>
              </p:cNvSpPr>
              <p:nvPr/>
            </p:nvSpPr>
            <p:spPr bwMode="auto">
              <a:xfrm rot="-1180217">
                <a:off x="3543" y="2927"/>
                <a:ext cx="1430" cy="703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6" name="Freeform 176"/>
              <p:cNvSpPr>
                <a:spLocks/>
              </p:cNvSpPr>
              <p:nvPr/>
            </p:nvSpPr>
            <p:spPr bwMode="auto">
              <a:xfrm rot="20419783" flipH="1">
                <a:off x="3568" y="3135"/>
                <a:ext cx="1430" cy="4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7" name="Freeform 177"/>
              <p:cNvSpPr>
                <a:spLocks/>
              </p:cNvSpPr>
              <p:nvPr/>
            </p:nvSpPr>
            <p:spPr bwMode="auto">
              <a:xfrm rot="-1180217">
                <a:off x="4292" y="2828"/>
                <a:ext cx="310" cy="352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8" name="Freeform 178"/>
              <p:cNvSpPr>
                <a:spLocks/>
              </p:cNvSpPr>
              <p:nvPr/>
            </p:nvSpPr>
            <p:spPr bwMode="auto">
              <a:xfrm rot="20419783" flipH="1">
                <a:off x="4251" y="2792"/>
                <a:ext cx="453" cy="7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289" y="2766"/>
                <a:ext cx="191" cy="7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60" name="Freeform 180"/>
              <p:cNvSpPr>
                <a:spLocks/>
              </p:cNvSpPr>
              <p:nvPr/>
            </p:nvSpPr>
            <p:spPr bwMode="auto">
              <a:xfrm rot="20419783" flipH="1">
                <a:off x="4383" y="2839"/>
                <a:ext cx="429" cy="258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64531" name="Group 181"/>
            <p:cNvGrpSpPr>
              <a:grpSpLocks/>
            </p:cNvGrpSpPr>
            <p:nvPr/>
          </p:nvGrpSpPr>
          <p:grpSpPr bwMode="auto">
            <a:xfrm flipH="1">
              <a:off x="1660" y="2282"/>
              <a:ext cx="692" cy="574"/>
              <a:chOff x="818" y="3029"/>
              <a:chExt cx="919" cy="763"/>
            </a:xfrm>
          </p:grpSpPr>
          <p:sp>
            <p:nvSpPr>
              <p:cNvPr id="148" name="Freeform 182"/>
              <p:cNvSpPr>
                <a:spLocks/>
              </p:cNvSpPr>
              <p:nvPr/>
            </p:nvSpPr>
            <p:spPr bwMode="auto">
              <a:xfrm>
                <a:off x="818" y="3050"/>
                <a:ext cx="454" cy="742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5322" bIns="25322" anchor="ctr">
                <a:spAutoFit/>
              </a:bodyPr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9" name="Freeform 183"/>
              <p:cNvSpPr>
                <a:spLocks/>
              </p:cNvSpPr>
              <p:nvPr/>
            </p:nvSpPr>
            <p:spPr bwMode="auto">
              <a:xfrm>
                <a:off x="840" y="3029"/>
                <a:ext cx="454" cy="742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5322" bIns="25322" anchor="ctr">
                <a:spAutoFit/>
              </a:bodyPr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0" name="Freeform 184"/>
              <p:cNvSpPr>
                <a:spLocks/>
              </p:cNvSpPr>
              <p:nvPr/>
            </p:nvSpPr>
            <p:spPr bwMode="auto">
              <a:xfrm>
                <a:off x="1135" y="3274"/>
                <a:ext cx="533" cy="12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1" name="Freeform 185"/>
              <p:cNvSpPr>
                <a:spLocks/>
              </p:cNvSpPr>
              <p:nvPr/>
            </p:nvSpPr>
            <p:spPr bwMode="auto">
              <a:xfrm>
                <a:off x="984" y="3306"/>
                <a:ext cx="547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2" name="Freeform 186"/>
              <p:cNvSpPr>
                <a:spLocks/>
              </p:cNvSpPr>
              <p:nvPr/>
            </p:nvSpPr>
            <p:spPr bwMode="auto">
              <a:xfrm>
                <a:off x="1495" y="3394"/>
                <a:ext cx="140" cy="71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53" name="Freeform 187"/>
              <p:cNvSpPr>
                <a:spLocks/>
              </p:cNvSpPr>
              <p:nvPr/>
            </p:nvSpPr>
            <p:spPr bwMode="auto">
              <a:xfrm>
                <a:off x="1571" y="3412"/>
                <a:ext cx="166" cy="9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64532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2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9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25" name="Freeform 190"/>
              <p:cNvSpPr>
                <a:spLocks noChangeAspect="1"/>
              </p:cNvSpPr>
              <p:nvPr/>
            </p:nvSpPr>
            <p:spPr bwMode="auto">
              <a:xfrm>
                <a:off x="1463" y="2079"/>
                <a:ext cx="724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26" name="Freeform 191"/>
              <p:cNvSpPr>
                <a:spLocks/>
              </p:cNvSpPr>
              <p:nvPr/>
            </p:nvSpPr>
            <p:spPr bwMode="auto">
              <a:xfrm>
                <a:off x="1623" y="2289"/>
                <a:ext cx="556" cy="226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2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2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6" cy="2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29" name="Line 194"/>
              <p:cNvSpPr>
                <a:spLocks noChangeShapeType="1"/>
              </p:cNvSpPr>
              <p:nvPr/>
            </p:nvSpPr>
            <p:spPr bwMode="auto">
              <a:xfrm flipH="1">
                <a:off x="2043" y="2337"/>
                <a:ext cx="3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3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1" name="Line 196"/>
              <p:cNvSpPr>
                <a:spLocks noChangeShapeType="1"/>
              </p:cNvSpPr>
              <p:nvPr/>
            </p:nvSpPr>
            <p:spPr bwMode="auto">
              <a:xfrm flipH="1">
                <a:off x="2056" y="2337"/>
                <a:ext cx="3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2" name="Line 197"/>
              <p:cNvSpPr>
                <a:spLocks noChangeShapeType="1"/>
              </p:cNvSpPr>
              <p:nvPr/>
            </p:nvSpPr>
            <p:spPr bwMode="auto">
              <a:xfrm flipH="1">
                <a:off x="2070" y="2334"/>
                <a:ext cx="0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5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3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5" name="Line 200"/>
              <p:cNvSpPr>
                <a:spLocks noChangeShapeType="1"/>
              </p:cNvSpPr>
              <p:nvPr/>
            </p:nvSpPr>
            <p:spPr bwMode="auto">
              <a:xfrm flipH="1">
                <a:off x="2105" y="2329"/>
                <a:ext cx="3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6" name="Line 201"/>
              <p:cNvSpPr>
                <a:spLocks noChangeShapeType="1"/>
              </p:cNvSpPr>
              <p:nvPr/>
            </p:nvSpPr>
            <p:spPr bwMode="auto">
              <a:xfrm flipH="1">
                <a:off x="2119" y="2324"/>
                <a:ext cx="0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7" name="Line 202"/>
              <p:cNvSpPr>
                <a:spLocks noChangeShapeType="1"/>
              </p:cNvSpPr>
              <p:nvPr/>
            </p:nvSpPr>
            <p:spPr bwMode="auto">
              <a:xfrm flipH="1">
                <a:off x="2129" y="2324"/>
                <a:ext cx="3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8" name="Line 203"/>
              <p:cNvSpPr>
                <a:spLocks noChangeShapeType="1"/>
              </p:cNvSpPr>
              <p:nvPr/>
            </p:nvSpPr>
            <p:spPr bwMode="auto">
              <a:xfrm flipH="1">
                <a:off x="2140" y="2321"/>
                <a:ext cx="3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39" name="Line 204"/>
              <p:cNvSpPr>
                <a:spLocks noChangeShapeType="1"/>
              </p:cNvSpPr>
              <p:nvPr/>
            </p:nvSpPr>
            <p:spPr bwMode="auto">
              <a:xfrm flipH="1">
                <a:off x="2154" y="2318"/>
                <a:ext cx="3" cy="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0" name="Freeform 205"/>
              <p:cNvSpPr>
                <a:spLocks/>
              </p:cNvSpPr>
              <p:nvPr/>
            </p:nvSpPr>
            <p:spPr bwMode="auto">
              <a:xfrm>
                <a:off x="1861" y="2372"/>
                <a:ext cx="95" cy="6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1" name="Line 206"/>
              <p:cNvSpPr>
                <a:spLocks noChangeShapeType="1"/>
              </p:cNvSpPr>
              <p:nvPr/>
            </p:nvSpPr>
            <p:spPr bwMode="auto">
              <a:xfrm flipH="1">
                <a:off x="1875" y="2406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2" name="Line 207"/>
              <p:cNvSpPr>
                <a:spLocks noChangeShapeType="1"/>
              </p:cNvSpPr>
              <p:nvPr/>
            </p:nvSpPr>
            <p:spPr bwMode="auto">
              <a:xfrm flipH="1">
                <a:off x="1948" y="2393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3" name="Line 208"/>
              <p:cNvSpPr>
                <a:spLocks noChangeShapeType="1"/>
              </p:cNvSpPr>
              <p:nvPr/>
            </p:nvSpPr>
            <p:spPr bwMode="auto">
              <a:xfrm flipH="1">
                <a:off x="1937" y="2404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3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5" name="Line 210"/>
              <p:cNvSpPr>
                <a:spLocks noChangeShapeType="1"/>
              </p:cNvSpPr>
              <p:nvPr/>
            </p:nvSpPr>
            <p:spPr bwMode="auto">
              <a:xfrm flipV="1">
                <a:off x="1896" y="2420"/>
                <a:ext cx="30" cy="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6" name="Freeform 211"/>
              <p:cNvSpPr>
                <a:spLocks/>
              </p:cNvSpPr>
              <p:nvPr/>
            </p:nvSpPr>
            <p:spPr bwMode="auto">
              <a:xfrm>
                <a:off x="1671" y="2388"/>
                <a:ext cx="117" cy="4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47" name="Line 212"/>
              <p:cNvSpPr>
                <a:spLocks noChangeShapeType="1"/>
              </p:cNvSpPr>
              <p:nvPr/>
            </p:nvSpPr>
            <p:spPr bwMode="auto">
              <a:xfrm flipV="1">
                <a:off x="1661" y="2393"/>
                <a:ext cx="133" cy="24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64533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64534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22" name="Freeform 215"/>
                <p:cNvSpPr>
                  <a:spLocks/>
                </p:cNvSpPr>
                <p:nvPr/>
              </p:nvSpPr>
              <p:spPr bwMode="auto">
                <a:xfrm>
                  <a:off x="2565" y="1194"/>
                  <a:ext cx="1251" cy="182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62" kern="0">
                    <a:solidFill>
                      <a:sysClr val="windowText" lastClr="000000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23" name="Freeform 216"/>
                <p:cNvSpPr>
                  <a:spLocks/>
                </p:cNvSpPr>
                <p:nvPr/>
              </p:nvSpPr>
              <p:spPr bwMode="auto">
                <a:xfrm>
                  <a:off x="3410" y="1357"/>
                  <a:ext cx="414" cy="1233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62" kern="0">
                    <a:solidFill>
                      <a:sysClr val="windowText" lastClr="000000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0" name="Oval 217"/>
              <p:cNvSpPr>
                <a:spLocks noChangeArrowheads="1"/>
              </p:cNvSpPr>
              <p:nvPr/>
            </p:nvSpPr>
            <p:spPr bwMode="auto">
              <a:xfrm flipH="1">
                <a:off x="2270" y="2675"/>
                <a:ext cx="1104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1" name="Oval 218"/>
              <p:cNvSpPr>
                <a:spLocks noChangeArrowheads="1"/>
              </p:cNvSpPr>
              <p:nvPr/>
            </p:nvSpPr>
            <p:spPr bwMode="auto">
              <a:xfrm flipH="1">
                <a:off x="2270" y="2650"/>
                <a:ext cx="1104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2" name="Freeform 219"/>
              <p:cNvSpPr>
                <a:spLocks/>
              </p:cNvSpPr>
              <p:nvPr/>
            </p:nvSpPr>
            <p:spPr bwMode="auto">
              <a:xfrm>
                <a:off x="1830" y="1139"/>
                <a:ext cx="1622" cy="1733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3" name="Freeform 220"/>
              <p:cNvSpPr>
                <a:spLocks/>
              </p:cNvSpPr>
              <p:nvPr/>
            </p:nvSpPr>
            <p:spPr bwMode="auto">
              <a:xfrm>
                <a:off x="1899" y="2539"/>
                <a:ext cx="1329" cy="324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4" name="Freeform 221"/>
              <p:cNvSpPr>
                <a:spLocks/>
              </p:cNvSpPr>
              <p:nvPr/>
            </p:nvSpPr>
            <p:spPr bwMode="auto">
              <a:xfrm>
                <a:off x="3435" y="1335"/>
                <a:ext cx="60" cy="1528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5" name="Oval 222"/>
              <p:cNvSpPr>
                <a:spLocks noChangeArrowheads="1"/>
              </p:cNvSpPr>
              <p:nvPr/>
            </p:nvSpPr>
            <p:spPr bwMode="auto">
              <a:xfrm flipH="1">
                <a:off x="1968" y="2564"/>
                <a:ext cx="52" cy="94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0"/>
                <a:ext cx="43" cy="77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7" name="Oval 224"/>
              <p:cNvSpPr>
                <a:spLocks noChangeArrowheads="1"/>
              </p:cNvSpPr>
              <p:nvPr/>
            </p:nvSpPr>
            <p:spPr bwMode="auto">
              <a:xfrm flipH="1">
                <a:off x="2356" y="2658"/>
                <a:ext cx="60" cy="5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8" name="Oval 225"/>
              <p:cNvSpPr>
                <a:spLocks noChangeArrowheads="1"/>
              </p:cNvSpPr>
              <p:nvPr/>
            </p:nvSpPr>
            <p:spPr bwMode="auto">
              <a:xfrm flipH="1">
                <a:off x="2460" y="2675"/>
                <a:ext cx="43" cy="6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119" name="Oval 226"/>
              <p:cNvSpPr>
                <a:spLocks noChangeArrowheads="1"/>
              </p:cNvSpPr>
              <p:nvPr/>
            </p:nvSpPr>
            <p:spPr bwMode="auto">
              <a:xfrm flipH="1">
                <a:off x="2555" y="2684"/>
                <a:ext cx="60" cy="6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  <p:sp>
            <p:nvSpPr>
              <p:cNvPr id="64545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09 w 1345"/>
                  <a:gd name="T1" fmla="*/ 167 h 1366"/>
                  <a:gd name="T2" fmla="*/ 0 w 1345"/>
                  <a:gd name="T3" fmla="*/ 0 h 1366"/>
                  <a:gd name="T4" fmla="*/ 0 w 1345"/>
                  <a:gd name="T5" fmla="*/ 1136 h 1366"/>
                  <a:gd name="T6" fmla="*/ 1324 w 1345"/>
                  <a:gd name="T7" fmla="*/ 1345 h 1366"/>
                  <a:gd name="T8" fmla="*/ 1309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다음_SemiBold" pitchFamily="2" charset="-127"/>
                    <a:ea typeface="다음_SemiBold" pitchFamily="2" charset="-127"/>
                  </a:defRPr>
                </a:lvl9pPr>
              </a:lstStyle>
              <a:p>
                <a:r>
                  <a:rPr kumimoji="0" lang="en-US" altLang="ko-KR" sz="1292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endParaRPr kumimoji="0" lang="ko-KR" altLang="en-US" sz="1292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228"/>
              <p:cNvSpPr>
                <a:spLocks/>
              </p:cNvSpPr>
              <p:nvPr/>
            </p:nvSpPr>
            <p:spPr bwMode="auto">
              <a:xfrm>
                <a:off x="1830" y="1130"/>
                <a:ext cx="1665" cy="21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endParaRPr>
              </a:p>
            </p:txBody>
          </p:sp>
        </p:grpSp>
      </p:grpSp>
      <p:sp>
        <p:nvSpPr>
          <p:cNvPr id="161" name="TextBox 63"/>
          <p:cNvSpPr txBox="1">
            <a:spLocks noChangeArrowheads="1"/>
          </p:cNvSpPr>
          <p:nvPr/>
        </p:nvSpPr>
        <p:spPr bwMode="auto">
          <a:xfrm>
            <a:off x="1680151" y="4419424"/>
            <a:ext cx="66189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Routing</a:t>
            </a: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870569" y="406891"/>
            <a:ext cx="2967480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536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32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46967"/>
              </p:ext>
            </p:extLst>
          </p:nvPr>
        </p:nvGraphicFramePr>
        <p:xfrm>
          <a:off x="1476375" y="1077913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1063625" y="20018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1057275" y="12652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1063625" y="2751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1063625" y="35004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1063625" y="4249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1063625" y="5011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063625" y="5773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5086991" y="2463559"/>
            <a:ext cx="3838348" cy="149168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데이터 전달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(forwarding)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오류 제어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(error control) 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매체접근제어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(media access control)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4779" y="314725"/>
            <a:ext cx="3228769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4409615" y="5586676"/>
            <a:ext cx="998083" cy="359254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10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424516" y="5972786"/>
            <a:ext cx="2992687" cy="53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723" tIns="29358" rIns="20723" bIns="29358"/>
          <a:lstStyle/>
          <a:p>
            <a:pPr defTabSz="995021">
              <a:lnSpc>
                <a:spcPts val="2285"/>
              </a:lnSpc>
              <a:tabLst>
                <a:tab pos="496778" algn="l"/>
                <a:tab pos="995021" algn="l"/>
                <a:tab pos="1491799" algn="l"/>
              </a:tabLst>
            </a:pPr>
            <a:r>
              <a:rPr lang="en-US" altLang="ko-KR" sz="193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4381500" y="4593539"/>
            <a:ext cx="1026198" cy="48858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10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407698" y="4196794"/>
            <a:ext cx="2995811" cy="53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723" tIns="29358" rIns="20723" bIns="29358"/>
          <a:lstStyle/>
          <a:p>
            <a:pPr defTabSz="995021">
              <a:lnSpc>
                <a:spcPts val="2285"/>
              </a:lnSpc>
              <a:tabLst>
                <a:tab pos="496778" algn="l"/>
                <a:tab pos="995021" algn="l"/>
                <a:tab pos="1491799" algn="l"/>
              </a:tabLst>
            </a:pPr>
            <a:r>
              <a:rPr lang="en-US" altLang="ko-KR" sz="193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413946" y="4574378"/>
            <a:ext cx="2010223" cy="589176"/>
          </a:xfrm>
          <a:prstGeom prst="rect">
            <a:avLst/>
          </a:prstGeom>
          <a:solidFill>
            <a:srgbClr val="8955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0163" tIns="50082" rIns="100163" bIns="50082" anchor="ctr"/>
          <a:lstStyle/>
          <a:p>
            <a:pPr defTabSz="995021">
              <a:lnSpc>
                <a:spcPct val="100000"/>
              </a:lnSpc>
              <a:defRPr/>
            </a:pPr>
            <a:r>
              <a:rPr lang="en-US" altLang="ko-KR" sz="1939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LLC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413946" y="5350366"/>
            <a:ext cx="2010223" cy="589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0163" tIns="50082" rIns="100163" bIns="50082" anchor="ctr"/>
          <a:lstStyle/>
          <a:p>
            <a:pPr defTabSz="995021">
              <a:lnSpc>
                <a:spcPct val="100000"/>
              </a:lnSpc>
              <a:defRPr/>
            </a:pPr>
            <a:r>
              <a:rPr lang="en-US" altLang="ko-KR" sz="1939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26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49098"/>
              </p:ext>
            </p:extLst>
          </p:nvPr>
        </p:nvGraphicFramePr>
        <p:xfrm>
          <a:off x="1474788" y="1076325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1062038" y="20002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1055688" y="12636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1062038" y="27495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1062038" y="34988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1062038" y="4248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1062038" y="5010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1062038" y="5772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 rot="5400000">
            <a:off x="4102100" y="5599113"/>
            <a:ext cx="11430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20 w 21600"/>
              <a:gd name="T13" fmla="*/ 4620 h 21600"/>
              <a:gd name="T14" fmla="*/ 16980 w 21600"/>
              <a:gd name="T15" fmla="*/ 1698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639" y="21600"/>
                </a:lnTo>
                <a:lnTo>
                  <a:pt x="15961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4824413" y="5418138"/>
            <a:ext cx="2820987" cy="9144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전기적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기계적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절차적인 수단 제공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1187" y="314725"/>
            <a:ext cx="2795958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ko-KR" altLang="en-US" sz="32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502058" y="6504362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5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4"/>
          <p:cNvSpPr>
            <a:spLocks/>
          </p:cNvSpPr>
          <p:nvPr/>
        </p:nvSpPr>
        <p:spPr bwMode="auto">
          <a:xfrm flipV="1">
            <a:off x="3397258" y="3519558"/>
            <a:ext cx="1847751" cy="198921"/>
          </a:xfrm>
          <a:custGeom>
            <a:avLst/>
            <a:gdLst>
              <a:gd name="T0" fmla="*/ 1375 w 1376"/>
              <a:gd name="T1" fmla="*/ 0 h 64"/>
              <a:gd name="T2" fmla="*/ 593 w 1376"/>
              <a:gd name="T3" fmla="*/ 0 h 64"/>
              <a:gd name="T4" fmla="*/ 765 w 1376"/>
              <a:gd name="T5" fmla="*/ 63 h 64"/>
              <a:gd name="T6" fmla="*/ 0 w 1376"/>
              <a:gd name="T7" fmla="*/ 63 h 64"/>
              <a:gd name="T8" fmla="*/ 0 60000 65536"/>
              <a:gd name="T9" fmla="*/ 0 60000 65536"/>
              <a:gd name="T10" fmla="*/ 0 60000 65536"/>
              <a:gd name="T11" fmla="*/ 0 60000 65536"/>
              <a:gd name="T12" fmla="*/ 0 w 1376"/>
              <a:gd name="T13" fmla="*/ 0 h 64"/>
              <a:gd name="T14" fmla="*/ 1376 w 1376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6" h="64">
                <a:moveTo>
                  <a:pt x="1375" y="0"/>
                </a:moveTo>
                <a:lnTo>
                  <a:pt x="593" y="0"/>
                </a:lnTo>
                <a:lnTo>
                  <a:pt x="765" y="63"/>
                </a:lnTo>
                <a:lnTo>
                  <a:pt x="0" y="63"/>
                </a:lnTo>
              </a:path>
            </a:pathLst>
          </a:custGeom>
          <a:noFill/>
          <a:ln w="38100" cap="rnd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rot="10800000"/>
          <a:lstStyle/>
          <a:p>
            <a:pPr>
              <a:defRPr/>
            </a:pPr>
            <a:endParaRPr lang="ko-KR" altLang="en-US" sz="1363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5736209" y="3827239"/>
            <a:ext cx="2210367" cy="1616868"/>
          </a:xfrm>
          <a:prstGeom prst="line">
            <a:avLst/>
          </a:prstGeom>
          <a:solidFill>
            <a:srgbClr val="FF99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연결선 2"/>
          <p:cNvCxnSpPr>
            <a:stCxn id="37" idx="1"/>
            <a:endCxn id="66" idx="2"/>
          </p:cNvCxnSpPr>
          <p:nvPr/>
        </p:nvCxnSpPr>
        <p:spPr bwMode="auto">
          <a:xfrm>
            <a:off x="1008770" y="1881564"/>
            <a:ext cx="1661197" cy="1508108"/>
          </a:xfrm>
          <a:prstGeom prst="line">
            <a:avLst/>
          </a:prstGeom>
          <a:solidFill>
            <a:srgbClr val="FF99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394" name="그룹 2"/>
          <p:cNvGrpSpPr>
            <a:grpSpLocks/>
          </p:cNvGrpSpPr>
          <p:nvPr/>
        </p:nvGrpSpPr>
        <p:grpSpPr bwMode="auto">
          <a:xfrm>
            <a:off x="767934" y="1465607"/>
            <a:ext cx="552203" cy="624695"/>
            <a:chOff x="809159" y="4814047"/>
            <a:chExt cx="688975" cy="748336"/>
          </a:xfrm>
        </p:grpSpPr>
        <p:sp>
          <p:nvSpPr>
            <p:cNvPr id="4" name="Freeform 174"/>
            <p:cNvSpPr>
              <a:spLocks/>
            </p:cNvSpPr>
            <p:nvPr/>
          </p:nvSpPr>
          <p:spPr bwMode="auto">
            <a:xfrm rot="355818">
              <a:off x="1336086" y="5283915"/>
              <a:ext cx="61170" cy="37152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Freeform 175"/>
            <p:cNvSpPr>
              <a:spLocks/>
            </p:cNvSpPr>
            <p:nvPr/>
          </p:nvSpPr>
          <p:spPr bwMode="auto">
            <a:xfrm rot="355818" flipH="1">
              <a:off x="1385452" y="5317789"/>
              <a:ext cx="112682" cy="57914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176"/>
            <p:cNvSpPr>
              <a:spLocks/>
            </p:cNvSpPr>
            <p:nvPr/>
          </p:nvSpPr>
          <p:spPr bwMode="auto">
            <a:xfrm rot="355818">
              <a:off x="1381159" y="5337458"/>
              <a:ext cx="110536" cy="41523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reeform 177"/>
            <p:cNvSpPr>
              <a:spLocks/>
            </p:cNvSpPr>
            <p:nvPr/>
          </p:nvSpPr>
          <p:spPr bwMode="auto">
            <a:xfrm rot="355818" flipH="1">
              <a:off x="1407988" y="5314512"/>
              <a:ext cx="25756" cy="2731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178"/>
            <p:cNvSpPr>
              <a:spLocks/>
            </p:cNvSpPr>
            <p:nvPr/>
          </p:nvSpPr>
          <p:spPr bwMode="auto">
            <a:xfrm rot="355818">
              <a:off x="1396183" y="5313418"/>
              <a:ext cx="35414" cy="5464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179"/>
            <p:cNvSpPr>
              <a:spLocks noChangeArrowheads="1"/>
            </p:cNvSpPr>
            <p:nvPr/>
          </p:nvSpPr>
          <p:spPr bwMode="auto">
            <a:xfrm rot="21219751">
              <a:off x="1412280" y="5311233"/>
              <a:ext cx="15024" cy="655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reeform 180"/>
            <p:cNvSpPr>
              <a:spLocks/>
            </p:cNvSpPr>
            <p:nvPr/>
          </p:nvSpPr>
          <p:spPr bwMode="auto">
            <a:xfrm rot="355818">
              <a:off x="1388671" y="5315604"/>
              <a:ext cx="30049" cy="2294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82"/>
            <p:cNvSpPr>
              <a:spLocks/>
            </p:cNvSpPr>
            <p:nvPr/>
          </p:nvSpPr>
          <p:spPr bwMode="auto">
            <a:xfrm flipH="1">
              <a:off x="995891" y="5254587"/>
              <a:ext cx="230486" cy="30779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3374" bIns="23374" anchor="ctr">
              <a:spAutoFit/>
            </a:bodyPr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83"/>
            <p:cNvSpPr>
              <a:spLocks/>
            </p:cNvSpPr>
            <p:nvPr/>
          </p:nvSpPr>
          <p:spPr bwMode="auto">
            <a:xfrm flipH="1">
              <a:off x="1009842" y="5244755"/>
              <a:ext cx="230486" cy="30779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3374" bIns="23374" anchor="ctr">
              <a:spAutoFit/>
            </a:bodyPr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84"/>
            <p:cNvSpPr>
              <a:spLocks/>
            </p:cNvSpPr>
            <p:nvPr/>
          </p:nvSpPr>
          <p:spPr bwMode="auto">
            <a:xfrm flipH="1">
              <a:off x="1027013" y="5336366"/>
              <a:ext cx="283317" cy="5900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85"/>
            <p:cNvSpPr>
              <a:spLocks/>
            </p:cNvSpPr>
            <p:nvPr/>
          </p:nvSpPr>
          <p:spPr bwMode="auto">
            <a:xfrm flipH="1">
              <a:off x="1098915" y="5351664"/>
              <a:ext cx="291902" cy="79768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86"/>
            <p:cNvSpPr>
              <a:spLocks/>
            </p:cNvSpPr>
            <p:nvPr/>
          </p:nvSpPr>
          <p:spPr bwMode="auto">
            <a:xfrm flipH="1">
              <a:off x="1044184" y="5396465"/>
              <a:ext cx="74048" cy="34967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7"/>
            <p:cNvSpPr>
              <a:spLocks/>
            </p:cNvSpPr>
            <p:nvPr/>
          </p:nvSpPr>
          <p:spPr bwMode="auto">
            <a:xfrm flipH="1">
              <a:off x="990525" y="5405207"/>
              <a:ext cx="89073" cy="50265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9"/>
            <p:cNvSpPr>
              <a:spLocks noChangeAspect="1"/>
            </p:cNvSpPr>
            <p:nvPr/>
          </p:nvSpPr>
          <p:spPr bwMode="auto">
            <a:xfrm>
              <a:off x="809159" y="5122193"/>
              <a:ext cx="119122" cy="249140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90"/>
            <p:cNvSpPr>
              <a:spLocks noChangeAspect="1"/>
            </p:cNvSpPr>
            <p:nvPr/>
          </p:nvSpPr>
          <p:spPr bwMode="auto">
            <a:xfrm>
              <a:off x="811305" y="5080670"/>
              <a:ext cx="509756" cy="20324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91"/>
            <p:cNvSpPr>
              <a:spLocks/>
            </p:cNvSpPr>
            <p:nvPr/>
          </p:nvSpPr>
          <p:spPr bwMode="auto">
            <a:xfrm>
              <a:off x="922915" y="5218352"/>
              <a:ext cx="392780" cy="150795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92"/>
            <p:cNvSpPr>
              <a:spLocks/>
            </p:cNvSpPr>
            <p:nvPr/>
          </p:nvSpPr>
          <p:spPr bwMode="auto">
            <a:xfrm>
              <a:off x="937939" y="5307955"/>
              <a:ext cx="119122" cy="4261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193"/>
            <p:cNvSpPr>
              <a:spLocks noChangeArrowheads="1"/>
            </p:cNvSpPr>
            <p:nvPr/>
          </p:nvSpPr>
          <p:spPr bwMode="auto">
            <a:xfrm>
              <a:off x="1036671" y="5314512"/>
              <a:ext cx="12878" cy="142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auto">
            <a:xfrm flipH="1">
              <a:off x="1219110" y="5250041"/>
              <a:ext cx="2146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95"/>
            <p:cNvSpPr>
              <a:spLocks noChangeShapeType="1"/>
            </p:cNvSpPr>
            <p:nvPr/>
          </p:nvSpPr>
          <p:spPr bwMode="auto">
            <a:xfrm flipH="1">
              <a:off x="1209452" y="5251134"/>
              <a:ext cx="1073" cy="5682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6"/>
            <p:cNvSpPr>
              <a:spLocks noChangeShapeType="1"/>
            </p:cNvSpPr>
            <p:nvPr/>
          </p:nvSpPr>
          <p:spPr bwMode="auto">
            <a:xfrm flipH="1">
              <a:off x="1229842" y="5248948"/>
              <a:ext cx="3220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97"/>
            <p:cNvSpPr>
              <a:spLocks noChangeShapeType="1"/>
            </p:cNvSpPr>
            <p:nvPr/>
          </p:nvSpPr>
          <p:spPr bwMode="auto">
            <a:xfrm flipH="1">
              <a:off x="1238427" y="5247855"/>
              <a:ext cx="2146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98"/>
            <p:cNvSpPr>
              <a:spLocks noChangeShapeType="1"/>
            </p:cNvSpPr>
            <p:nvPr/>
          </p:nvSpPr>
          <p:spPr bwMode="auto">
            <a:xfrm flipH="1">
              <a:off x="1245939" y="5246763"/>
              <a:ext cx="5366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 flipH="1">
              <a:off x="1255598" y="5244578"/>
              <a:ext cx="5366" cy="5463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00"/>
            <p:cNvSpPr>
              <a:spLocks noChangeShapeType="1"/>
            </p:cNvSpPr>
            <p:nvPr/>
          </p:nvSpPr>
          <p:spPr bwMode="auto">
            <a:xfrm flipH="1">
              <a:off x="1264183" y="5244578"/>
              <a:ext cx="2146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01"/>
            <p:cNvSpPr>
              <a:spLocks noChangeShapeType="1"/>
            </p:cNvSpPr>
            <p:nvPr/>
          </p:nvSpPr>
          <p:spPr bwMode="auto">
            <a:xfrm flipH="1">
              <a:off x="1272768" y="5240207"/>
              <a:ext cx="1074" cy="5572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202"/>
            <p:cNvSpPr>
              <a:spLocks noChangeShapeType="1"/>
            </p:cNvSpPr>
            <p:nvPr/>
          </p:nvSpPr>
          <p:spPr bwMode="auto">
            <a:xfrm flipH="1">
              <a:off x="1280281" y="5240207"/>
              <a:ext cx="1073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03"/>
            <p:cNvSpPr>
              <a:spLocks noChangeShapeType="1"/>
            </p:cNvSpPr>
            <p:nvPr/>
          </p:nvSpPr>
          <p:spPr bwMode="auto">
            <a:xfrm flipH="1">
              <a:off x="1288866" y="5239114"/>
              <a:ext cx="2146" cy="5463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04"/>
            <p:cNvSpPr>
              <a:spLocks noChangeShapeType="1"/>
            </p:cNvSpPr>
            <p:nvPr/>
          </p:nvSpPr>
          <p:spPr bwMode="auto">
            <a:xfrm flipH="1">
              <a:off x="1298524" y="5238021"/>
              <a:ext cx="1074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205"/>
            <p:cNvSpPr>
              <a:spLocks/>
            </p:cNvSpPr>
            <p:nvPr/>
          </p:nvSpPr>
          <p:spPr bwMode="auto">
            <a:xfrm>
              <a:off x="1092476" y="5272988"/>
              <a:ext cx="65464" cy="43709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6"/>
            <p:cNvSpPr>
              <a:spLocks noChangeShapeType="1"/>
            </p:cNvSpPr>
            <p:nvPr/>
          </p:nvSpPr>
          <p:spPr bwMode="auto">
            <a:xfrm flipH="1">
              <a:off x="1101061" y="5297028"/>
              <a:ext cx="0" cy="1420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7"/>
            <p:cNvSpPr>
              <a:spLocks noChangeShapeType="1"/>
            </p:cNvSpPr>
            <p:nvPr/>
          </p:nvSpPr>
          <p:spPr bwMode="auto">
            <a:xfrm flipH="1">
              <a:off x="1152573" y="5287193"/>
              <a:ext cx="0" cy="13113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8"/>
            <p:cNvSpPr>
              <a:spLocks noChangeShapeType="1"/>
            </p:cNvSpPr>
            <p:nvPr/>
          </p:nvSpPr>
          <p:spPr bwMode="auto">
            <a:xfrm flipH="1">
              <a:off x="1146134" y="5293750"/>
              <a:ext cx="0" cy="983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9"/>
            <p:cNvSpPr>
              <a:spLocks noChangeShapeType="1"/>
            </p:cNvSpPr>
            <p:nvPr/>
          </p:nvSpPr>
          <p:spPr bwMode="auto">
            <a:xfrm flipH="1">
              <a:off x="1109647" y="5302491"/>
              <a:ext cx="0" cy="983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10"/>
            <p:cNvSpPr>
              <a:spLocks noChangeShapeType="1"/>
            </p:cNvSpPr>
            <p:nvPr/>
          </p:nvSpPr>
          <p:spPr bwMode="auto">
            <a:xfrm flipV="1">
              <a:off x="1117159" y="5303584"/>
              <a:ext cx="20390" cy="4371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958330" y="5282822"/>
              <a:ext cx="81561" cy="2513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12"/>
            <p:cNvSpPr>
              <a:spLocks noChangeShapeType="1"/>
            </p:cNvSpPr>
            <p:nvPr/>
          </p:nvSpPr>
          <p:spPr bwMode="auto">
            <a:xfrm flipV="1">
              <a:off x="951891" y="5287193"/>
              <a:ext cx="92293" cy="15298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43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363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6"/>
              <p:cNvSpPr>
                <a:spLocks/>
              </p:cNvSpPr>
              <p:nvPr/>
            </p:nvSpPr>
            <p:spPr bwMode="auto">
              <a:xfrm flipH="1">
                <a:off x="685" y="3142"/>
                <a:ext cx="69" cy="205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363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2" name="Oval 217"/>
            <p:cNvSpPr>
              <a:spLocks noChangeArrowheads="1"/>
            </p:cNvSpPr>
            <p:nvPr/>
          </p:nvSpPr>
          <p:spPr bwMode="auto">
            <a:xfrm>
              <a:off x="931500" y="5135306"/>
              <a:ext cx="245756" cy="655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Oval 218"/>
            <p:cNvSpPr>
              <a:spLocks noChangeArrowheads="1"/>
            </p:cNvSpPr>
            <p:nvPr/>
          </p:nvSpPr>
          <p:spPr bwMode="auto">
            <a:xfrm>
              <a:off x="931500" y="5130935"/>
              <a:ext cx="245756" cy="64470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219"/>
            <p:cNvSpPr>
              <a:spLocks/>
            </p:cNvSpPr>
            <p:nvPr/>
          </p:nvSpPr>
          <p:spPr bwMode="auto">
            <a:xfrm flipH="1">
              <a:off x="916476" y="4815139"/>
              <a:ext cx="358439" cy="360597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20"/>
            <p:cNvSpPr>
              <a:spLocks/>
            </p:cNvSpPr>
            <p:nvPr/>
          </p:nvSpPr>
          <p:spPr bwMode="auto">
            <a:xfrm flipH="1">
              <a:off x="964769" y="5106895"/>
              <a:ext cx="294049" cy="68841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221"/>
            <p:cNvSpPr>
              <a:spLocks/>
            </p:cNvSpPr>
            <p:nvPr/>
          </p:nvSpPr>
          <p:spPr bwMode="auto">
            <a:xfrm flipH="1">
              <a:off x="905744" y="4856663"/>
              <a:ext cx="12878" cy="319073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222"/>
            <p:cNvSpPr>
              <a:spLocks noChangeArrowheads="1"/>
            </p:cNvSpPr>
            <p:nvPr/>
          </p:nvSpPr>
          <p:spPr bwMode="auto">
            <a:xfrm>
              <a:off x="1233061" y="5112358"/>
              <a:ext cx="10732" cy="19669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223"/>
            <p:cNvSpPr>
              <a:spLocks noChangeArrowheads="1"/>
            </p:cNvSpPr>
            <p:nvPr/>
          </p:nvSpPr>
          <p:spPr bwMode="auto">
            <a:xfrm>
              <a:off x="1213744" y="5116729"/>
              <a:ext cx="8585" cy="1639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24"/>
            <p:cNvSpPr>
              <a:spLocks noChangeArrowheads="1"/>
            </p:cNvSpPr>
            <p:nvPr/>
          </p:nvSpPr>
          <p:spPr bwMode="auto">
            <a:xfrm>
              <a:off x="1146134" y="5132027"/>
              <a:ext cx="11805" cy="1092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225"/>
            <p:cNvSpPr>
              <a:spLocks noChangeArrowheads="1"/>
            </p:cNvSpPr>
            <p:nvPr/>
          </p:nvSpPr>
          <p:spPr bwMode="auto">
            <a:xfrm>
              <a:off x="1124671" y="5135306"/>
              <a:ext cx="10732" cy="120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226"/>
            <p:cNvSpPr>
              <a:spLocks noChangeArrowheads="1"/>
            </p:cNvSpPr>
            <p:nvPr/>
          </p:nvSpPr>
          <p:spPr bwMode="auto">
            <a:xfrm>
              <a:off x="1101061" y="5138584"/>
              <a:ext cx="11805" cy="1092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7"/>
            <p:cNvSpPr>
              <a:spLocks/>
            </p:cNvSpPr>
            <p:nvPr/>
          </p:nvSpPr>
          <p:spPr bwMode="auto">
            <a:xfrm flipH="1">
              <a:off x="950817" y="4841365"/>
              <a:ext cx="297268" cy="283014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28"/>
            <p:cNvSpPr>
              <a:spLocks/>
            </p:cNvSpPr>
            <p:nvPr/>
          </p:nvSpPr>
          <p:spPr bwMode="auto">
            <a:xfrm flipH="1">
              <a:off x="905744" y="4814047"/>
              <a:ext cx="368098" cy="44801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9395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492" y="4993578"/>
            <a:ext cx="840958" cy="10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669967" y="3296723"/>
            <a:ext cx="712015" cy="374727"/>
            <a:chOff x="4191412" y="2433205"/>
            <a:chExt cx="1165169" cy="535478"/>
          </a:xfrm>
        </p:grpSpPr>
        <p:sp>
          <p:nvSpPr>
            <p:cNvPr id="64" name="AutoShape 20"/>
            <p:cNvSpPr>
              <a:spLocks noChangeArrowheads="1"/>
            </p:cNvSpPr>
            <p:nvPr/>
          </p:nvSpPr>
          <p:spPr bwMode="auto">
            <a:xfrm>
              <a:off x="4196118" y="2443770"/>
              <a:ext cx="1160463" cy="524913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53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232630" y="2636889"/>
              <a:ext cx="1060450" cy="2667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363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363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4191412" y="2433205"/>
              <a:ext cx="1162050" cy="265644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53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23"/>
            <p:cNvSpPr>
              <a:spLocks noChangeArrowheads="1"/>
            </p:cNvSpPr>
            <p:nvPr/>
          </p:nvSpPr>
          <p:spPr bwMode="auto">
            <a:xfrm rot="5400000">
              <a:off x="4817002" y="2205623"/>
              <a:ext cx="122196" cy="717550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53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 rot="-5400000">
              <a:off x="4571500" y="2167222"/>
              <a:ext cx="120071" cy="731838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sz="153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246916" y="3532581"/>
            <a:ext cx="712015" cy="374727"/>
            <a:chOff x="4191412" y="2433205"/>
            <a:chExt cx="1165169" cy="535478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auto">
            <a:xfrm>
              <a:off x="4196118" y="2443770"/>
              <a:ext cx="1160463" cy="524913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53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232630" y="2636889"/>
              <a:ext cx="1060450" cy="2667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363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363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22"/>
            <p:cNvSpPr>
              <a:spLocks noChangeArrowheads="1"/>
            </p:cNvSpPr>
            <p:nvPr/>
          </p:nvSpPr>
          <p:spPr bwMode="auto">
            <a:xfrm>
              <a:off x="4191412" y="2433205"/>
              <a:ext cx="1162050" cy="265644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53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 rot="5400000">
              <a:off x="4817002" y="2205623"/>
              <a:ext cx="122196" cy="717550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53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 rot="-5400000">
              <a:off x="4571500" y="2167222"/>
              <a:ext cx="120071" cy="731838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sz="153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306599" y="2385950"/>
            <a:ext cx="1000134" cy="402552"/>
            <a:chOff x="2610322" y="5109168"/>
            <a:chExt cx="1495425" cy="742950"/>
          </a:xfrm>
        </p:grpSpPr>
        <p:sp>
          <p:nvSpPr>
            <p:cNvPr id="77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363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HUB</a:t>
              </a:r>
              <a:endParaRPr lang="ko-KR" altLang="en-US" sz="1363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320643" y="4380018"/>
            <a:ext cx="1000134" cy="402552"/>
            <a:chOff x="2610322" y="5109168"/>
            <a:chExt cx="1495425" cy="742950"/>
          </a:xfrm>
        </p:grpSpPr>
        <p:sp>
          <p:nvSpPr>
            <p:cNvPr id="81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363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363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63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2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1106702"/>
            <a:ext cx="8843008" cy="5432425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3824" y="354012"/>
            <a:ext cx="8286750" cy="5532438"/>
          </a:xfrm>
          <a:prstGeom prst="rect">
            <a:avLst/>
          </a:prstGeom>
        </p:spPr>
        <p:txBody>
          <a:bodyPr/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lvl="1" indent="0" eaLnBrk="1" hangingPunct="1">
              <a:lnSpc>
                <a:spcPct val="100000"/>
              </a:lnSpc>
              <a:buFontTx/>
              <a:buNone/>
            </a:pP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ko-KR" altLang="en-US" sz="3200" b="0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Encapsulation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7255600" y="5384590"/>
            <a:ext cx="627530" cy="8965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266871" y="5529309"/>
            <a:ext cx="9478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9432" y="6456577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45824" y="290702"/>
            <a:ext cx="8134350" cy="53943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Encapsulation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캡슐화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</p:txBody>
      </p:sp>
      <p:grpSp>
        <p:nvGrpSpPr>
          <p:cNvPr id="50180" name="그룹 54"/>
          <p:cNvGrpSpPr>
            <a:grpSpLocks/>
          </p:cNvGrpSpPr>
          <p:nvPr/>
        </p:nvGrpSpPr>
        <p:grpSpPr bwMode="auto">
          <a:xfrm>
            <a:off x="1193800" y="1381125"/>
            <a:ext cx="7048500" cy="4908550"/>
            <a:chOff x="1460500" y="1381125"/>
            <a:chExt cx="6411913" cy="5057775"/>
          </a:xfrm>
        </p:grpSpPr>
        <p:sp>
          <p:nvSpPr>
            <p:cNvPr id="50181" name="Freeform 31"/>
            <p:cNvSpPr>
              <a:spLocks/>
            </p:cNvSpPr>
            <p:nvPr/>
          </p:nvSpPr>
          <p:spPr bwMode="auto">
            <a:xfrm>
              <a:off x="1473200" y="5737225"/>
              <a:ext cx="4306888" cy="352425"/>
            </a:xfrm>
            <a:custGeom>
              <a:avLst/>
              <a:gdLst>
                <a:gd name="T0" fmla="*/ 0 w 2713"/>
                <a:gd name="T1" fmla="*/ 0 h 222"/>
                <a:gd name="T2" fmla="*/ 2147483647 w 2713"/>
                <a:gd name="T3" fmla="*/ 2147483647 h 222"/>
                <a:gd name="T4" fmla="*/ 2147483647 w 2713"/>
                <a:gd name="T5" fmla="*/ 2147483647 h 222"/>
                <a:gd name="T6" fmla="*/ 2147483647 w 2713"/>
                <a:gd name="T7" fmla="*/ 2147483647 h 222"/>
                <a:gd name="T8" fmla="*/ 0 w 2713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3"/>
                <a:gd name="T16" fmla="*/ 0 h 222"/>
                <a:gd name="T17" fmla="*/ 2713 w 2713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3" h="222">
                  <a:moveTo>
                    <a:pt x="0" y="0"/>
                  </a:moveTo>
                  <a:lnTo>
                    <a:pt x="343" y="222"/>
                  </a:lnTo>
                  <a:lnTo>
                    <a:pt x="2712" y="216"/>
                  </a:lnTo>
                  <a:lnTo>
                    <a:pt x="2713" y="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2" name="Freeform 32"/>
            <p:cNvSpPr>
              <a:spLocks/>
            </p:cNvSpPr>
            <p:nvPr/>
          </p:nvSpPr>
          <p:spPr bwMode="auto">
            <a:xfrm>
              <a:off x="1939925" y="4079875"/>
              <a:ext cx="3838575" cy="619125"/>
            </a:xfrm>
            <a:custGeom>
              <a:avLst/>
              <a:gdLst>
                <a:gd name="T0" fmla="*/ 0 w 2418"/>
                <a:gd name="T1" fmla="*/ 2147483647 h 390"/>
                <a:gd name="T2" fmla="*/ 2147483647 w 2418"/>
                <a:gd name="T3" fmla="*/ 2147483647 h 390"/>
                <a:gd name="T4" fmla="*/ 2147483647 w 2418"/>
                <a:gd name="T5" fmla="*/ 2147483647 h 390"/>
                <a:gd name="T6" fmla="*/ 2147483647 w 2418"/>
                <a:gd name="T7" fmla="*/ 0 h 390"/>
                <a:gd name="T8" fmla="*/ 0 w 2418"/>
                <a:gd name="T9" fmla="*/ 2147483647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8"/>
                <a:gd name="T16" fmla="*/ 0 h 390"/>
                <a:gd name="T17" fmla="*/ 2418 w 2418"/>
                <a:gd name="T18" fmla="*/ 390 h 3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8" h="390">
                  <a:moveTo>
                    <a:pt x="0" y="90"/>
                  </a:moveTo>
                  <a:lnTo>
                    <a:pt x="1164" y="390"/>
                  </a:lnTo>
                  <a:lnTo>
                    <a:pt x="2418" y="390"/>
                  </a:lnTo>
                  <a:lnTo>
                    <a:pt x="2418" y="0"/>
                  </a:lnTo>
                  <a:lnTo>
                    <a:pt x="0" y="9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3" name="Freeform 33"/>
            <p:cNvSpPr>
              <a:spLocks/>
            </p:cNvSpPr>
            <p:nvPr/>
          </p:nvSpPr>
          <p:spPr bwMode="auto">
            <a:xfrm>
              <a:off x="2335213" y="3405188"/>
              <a:ext cx="3424237" cy="533400"/>
            </a:xfrm>
            <a:custGeom>
              <a:avLst/>
              <a:gdLst>
                <a:gd name="T0" fmla="*/ 0 w 2157"/>
                <a:gd name="T1" fmla="*/ 0 h 336"/>
                <a:gd name="T2" fmla="*/ 2147483647 w 2157"/>
                <a:gd name="T3" fmla="*/ 2147483647 h 336"/>
                <a:gd name="T4" fmla="*/ 2147483647 w 2157"/>
                <a:gd name="T5" fmla="*/ 2147483647 h 336"/>
                <a:gd name="T6" fmla="*/ 2147483647 w 2157"/>
                <a:gd name="T7" fmla="*/ 2147483647 h 336"/>
                <a:gd name="T8" fmla="*/ 0 w 2157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7"/>
                <a:gd name="T16" fmla="*/ 0 h 336"/>
                <a:gd name="T17" fmla="*/ 2157 w 2157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7" h="336">
                  <a:moveTo>
                    <a:pt x="0" y="0"/>
                  </a:moveTo>
                  <a:lnTo>
                    <a:pt x="936" y="336"/>
                  </a:lnTo>
                  <a:lnTo>
                    <a:pt x="2157" y="329"/>
                  </a:lnTo>
                  <a:lnTo>
                    <a:pt x="2157" y="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4" name="Freeform 34"/>
            <p:cNvSpPr>
              <a:spLocks/>
            </p:cNvSpPr>
            <p:nvPr/>
          </p:nvSpPr>
          <p:spPr bwMode="auto">
            <a:xfrm>
              <a:off x="3884613" y="2822575"/>
              <a:ext cx="1855787" cy="260350"/>
            </a:xfrm>
            <a:custGeom>
              <a:avLst/>
              <a:gdLst>
                <a:gd name="T0" fmla="*/ 0 w 1169"/>
                <a:gd name="T1" fmla="*/ 2147483647 h 164"/>
                <a:gd name="T2" fmla="*/ 2147483647 w 1169"/>
                <a:gd name="T3" fmla="*/ 2147483647 h 164"/>
                <a:gd name="T4" fmla="*/ 2147483647 w 1169"/>
                <a:gd name="T5" fmla="*/ 2147483647 h 164"/>
                <a:gd name="T6" fmla="*/ 2147483647 w 1169"/>
                <a:gd name="T7" fmla="*/ 0 h 164"/>
                <a:gd name="T8" fmla="*/ 0 w 1169"/>
                <a:gd name="T9" fmla="*/ 2147483647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164"/>
                <a:gd name="T17" fmla="*/ 1169 w 1169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164">
                  <a:moveTo>
                    <a:pt x="0" y="20"/>
                  </a:moveTo>
                  <a:lnTo>
                    <a:pt x="108" y="164"/>
                  </a:lnTo>
                  <a:lnTo>
                    <a:pt x="1169" y="162"/>
                  </a:lnTo>
                  <a:lnTo>
                    <a:pt x="1169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5" name="Freeform 35"/>
            <p:cNvSpPr>
              <a:spLocks/>
            </p:cNvSpPr>
            <p:nvPr/>
          </p:nvSpPr>
          <p:spPr bwMode="auto">
            <a:xfrm>
              <a:off x="1806575" y="4975225"/>
              <a:ext cx="3971925" cy="447675"/>
            </a:xfrm>
            <a:custGeom>
              <a:avLst/>
              <a:gdLst>
                <a:gd name="T0" fmla="*/ 0 w 2502"/>
                <a:gd name="T1" fmla="*/ 2147483647 h 282"/>
                <a:gd name="T2" fmla="*/ 2147483647 w 2502"/>
                <a:gd name="T3" fmla="*/ 2147483647 h 282"/>
                <a:gd name="T4" fmla="*/ 2147483647 w 2502"/>
                <a:gd name="T5" fmla="*/ 2147483647 h 282"/>
                <a:gd name="T6" fmla="*/ 2147483647 w 2502"/>
                <a:gd name="T7" fmla="*/ 0 h 282"/>
                <a:gd name="T8" fmla="*/ 0 w 2502"/>
                <a:gd name="T9" fmla="*/ 2147483647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2"/>
                <a:gd name="T16" fmla="*/ 0 h 282"/>
                <a:gd name="T17" fmla="*/ 2502 w 2502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2" h="282">
                  <a:moveTo>
                    <a:pt x="0" y="12"/>
                  </a:moveTo>
                  <a:lnTo>
                    <a:pt x="1290" y="282"/>
                  </a:lnTo>
                  <a:lnTo>
                    <a:pt x="2502" y="276"/>
                  </a:lnTo>
                  <a:lnTo>
                    <a:pt x="2502" y="0"/>
                  </a:lnTo>
                  <a:lnTo>
                    <a:pt x="0" y="12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16" name="Rectangle 36"/>
            <p:cNvSpPr>
              <a:spLocks noChangeArrowheads="1"/>
            </p:cNvSpPr>
            <p:nvPr/>
          </p:nvSpPr>
          <p:spPr bwMode="auto">
            <a:xfrm>
              <a:off x="6302650" y="2733900"/>
              <a:ext cx="1569763" cy="624861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87" name="Text Box 37"/>
            <p:cNvSpPr txBox="1">
              <a:spLocks noChangeArrowheads="1"/>
            </p:cNvSpPr>
            <p:nvPr/>
          </p:nvSpPr>
          <p:spPr bwMode="auto">
            <a:xfrm>
              <a:off x="6402388" y="2863850"/>
              <a:ext cx="1314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Transport </a:t>
              </a:r>
            </a:p>
          </p:txBody>
        </p:sp>
        <p:sp>
          <p:nvSpPr>
            <p:cNvPr id="737318" name="Rectangle 38"/>
            <p:cNvSpPr>
              <a:spLocks noChangeArrowheads="1"/>
            </p:cNvSpPr>
            <p:nvPr/>
          </p:nvSpPr>
          <p:spPr bwMode="auto">
            <a:xfrm>
              <a:off x="6302650" y="4511973"/>
              <a:ext cx="1569763" cy="968371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89" name="Text Box 39"/>
            <p:cNvSpPr txBox="1">
              <a:spLocks noChangeArrowheads="1"/>
            </p:cNvSpPr>
            <p:nvPr/>
          </p:nvSpPr>
          <p:spPr bwMode="auto">
            <a:xfrm>
              <a:off x="6453188" y="4792663"/>
              <a:ext cx="1212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Data Link</a:t>
              </a:r>
            </a:p>
          </p:txBody>
        </p:sp>
        <p:sp>
          <p:nvSpPr>
            <p:cNvPr id="737320" name="Rectangle 40"/>
            <p:cNvSpPr>
              <a:spLocks noChangeArrowheads="1"/>
            </p:cNvSpPr>
            <p:nvPr/>
          </p:nvSpPr>
          <p:spPr bwMode="auto">
            <a:xfrm>
              <a:off x="6302650" y="5743702"/>
              <a:ext cx="1569763" cy="68211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1" name="Text Box 41"/>
            <p:cNvSpPr txBox="1">
              <a:spLocks noChangeArrowheads="1"/>
            </p:cNvSpPr>
            <p:nvPr/>
          </p:nvSpPr>
          <p:spPr bwMode="auto">
            <a:xfrm>
              <a:off x="6472238" y="5888038"/>
              <a:ext cx="1174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Physical </a:t>
              </a:r>
            </a:p>
          </p:txBody>
        </p:sp>
        <p:sp>
          <p:nvSpPr>
            <p:cNvPr id="737322" name="Rectangle 42"/>
            <p:cNvSpPr>
              <a:spLocks noChangeArrowheads="1"/>
            </p:cNvSpPr>
            <p:nvPr/>
          </p:nvSpPr>
          <p:spPr bwMode="auto">
            <a:xfrm>
              <a:off x="6302650" y="3571410"/>
              <a:ext cx="1569763" cy="64449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3" name="Text Box 43"/>
            <p:cNvSpPr txBox="1">
              <a:spLocks noChangeArrowheads="1"/>
            </p:cNvSpPr>
            <p:nvPr/>
          </p:nvSpPr>
          <p:spPr bwMode="auto">
            <a:xfrm>
              <a:off x="6484938" y="3711575"/>
              <a:ext cx="1149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Network </a:t>
              </a:r>
            </a:p>
          </p:txBody>
        </p:sp>
        <p:sp>
          <p:nvSpPr>
            <p:cNvPr id="737324" name="AutoShape 44"/>
            <p:cNvSpPr>
              <a:spLocks noChangeArrowheads="1"/>
            </p:cNvSpPr>
            <p:nvPr/>
          </p:nvSpPr>
          <p:spPr bwMode="auto">
            <a:xfrm>
              <a:off x="6828311" y="3384934"/>
              <a:ext cx="437569" cy="33696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25" name="Rectangle 45"/>
            <p:cNvSpPr>
              <a:spLocks noChangeArrowheads="1"/>
            </p:cNvSpPr>
            <p:nvPr/>
          </p:nvSpPr>
          <p:spPr bwMode="auto">
            <a:xfrm>
              <a:off x="3840417" y="2473814"/>
              <a:ext cx="1901912" cy="350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6" name="Text Box 46"/>
            <p:cNvSpPr txBox="1">
              <a:spLocks noChangeArrowheads="1"/>
            </p:cNvSpPr>
            <p:nvPr/>
          </p:nvSpPr>
          <p:spPr bwMode="auto">
            <a:xfrm>
              <a:off x="3944938" y="2470150"/>
              <a:ext cx="1895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37327" name="Rectangle 47"/>
            <p:cNvSpPr>
              <a:spLocks noChangeArrowheads="1"/>
            </p:cNvSpPr>
            <p:nvPr/>
          </p:nvSpPr>
          <p:spPr bwMode="auto">
            <a:xfrm>
              <a:off x="2413622" y="3077410"/>
              <a:ext cx="3331596" cy="3435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8" name="Text Box 48"/>
            <p:cNvSpPr txBox="1">
              <a:spLocks noChangeArrowheads="1"/>
            </p:cNvSpPr>
            <p:nvPr/>
          </p:nvSpPr>
          <p:spPr bwMode="auto">
            <a:xfrm>
              <a:off x="3900488" y="3068638"/>
              <a:ext cx="18891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50199" name="Text Box 49"/>
            <p:cNvSpPr txBox="1">
              <a:spLocks noChangeArrowheads="1"/>
            </p:cNvSpPr>
            <p:nvPr/>
          </p:nvSpPr>
          <p:spPr bwMode="auto">
            <a:xfrm>
              <a:off x="2457450" y="3068638"/>
              <a:ext cx="1423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 Header</a:t>
              </a:r>
            </a:p>
          </p:txBody>
        </p:sp>
        <p:sp>
          <p:nvSpPr>
            <p:cNvPr id="50200" name="Line 50"/>
            <p:cNvSpPr>
              <a:spLocks noChangeShapeType="1"/>
            </p:cNvSpPr>
            <p:nvPr/>
          </p:nvSpPr>
          <p:spPr bwMode="auto">
            <a:xfrm>
              <a:off x="3832225" y="3084513"/>
              <a:ext cx="0" cy="34290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1" name="Rectangle 51"/>
            <p:cNvSpPr>
              <a:spLocks noChangeArrowheads="1"/>
            </p:cNvSpPr>
            <p:nvPr/>
          </p:nvSpPr>
          <p:spPr bwMode="auto">
            <a:xfrm>
              <a:off x="1955835" y="3900198"/>
              <a:ext cx="3799491" cy="3124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02" name="Text Box 52"/>
            <p:cNvSpPr txBox="1">
              <a:spLocks noChangeArrowheads="1"/>
            </p:cNvSpPr>
            <p:nvPr/>
          </p:nvSpPr>
          <p:spPr bwMode="auto">
            <a:xfrm>
              <a:off x="3890963" y="3892550"/>
              <a:ext cx="18176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03" name="Text Box 53"/>
            <p:cNvSpPr txBox="1">
              <a:spLocks noChangeArrowheads="1"/>
            </p:cNvSpPr>
            <p:nvPr/>
          </p:nvSpPr>
          <p:spPr bwMode="auto">
            <a:xfrm>
              <a:off x="2620963" y="3892550"/>
              <a:ext cx="1120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Header</a:t>
              </a:r>
            </a:p>
          </p:txBody>
        </p:sp>
        <p:sp>
          <p:nvSpPr>
            <p:cNvPr id="50204" name="Line 54"/>
            <p:cNvSpPr>
              <a:spLocks noChangeShapeType="1"/>
            </p:cNvSpPr>
            <p:nvPr/>
          </p:nvSpPr>
          <p:spPr bwMode="auto">
            <a:xfrm>
              <a:off x="3846513" y="3903663"/>
              <a:ext cx="0" cy="306387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5" name="Rectangle 55"/>
            <p:cNvSpPr>
              <a:spLocks noChangeArrowheads="1"/>
            </p:cNvSpPr>
            <p:nvPr/>
          </p:nvSpPr>
          <p:spPr bwMode="auto">
            <a:xfrm>
              <a:off x="1789760" y="4690271"/>
              <a:ext cx="3998781" cy="287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06" name="Text Box 56"/>
            <p:cNvSpPr txBox="1">
              <a:spLocks noChangeArrowheads="1"/>
            </p:cNvSpPr>
            <p:nvPr/>
          </p:nvSpPr>
          <p:spPr bwMode="auto">
            <a:xfrm>
              <a:off x="3911600" y="4660900"/>
              <a:ext cx="18002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07" name="Text Box 57"/>
            <p:cNvSpPr txBox="1">
              <a:spLocks noChangeArrowheads="1"/>
            </p:cNvSpPr>
            <p:nvPr/>
          </p:nvSpPr>
          <p:spPr bwMode="auto">
            <a:xfrm>
              <a:off x="2419350" y="4660900"/>
              <a:ext cx="13223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Header</a:t>
              </a:r>
            </a:p>
          </p:txBody>
        </p:sp>
        <p:sp>
          <p:nvSpPr>
            <p:cNvPr id="50208" name="Line 58"/>
            <p:cNvSpPr>
              <a:spLocks noChangeShapeType="1"/>
            </p:cNvSpPr>
            <p:nvPr/>
          </p:nvSpPr>
          <p:spPr bwMode="auto">
            <a:xfrm>
              <a:off x="3846513" y="4699000"/>
              <a:ext cx="0" cy="2746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9" name="Rectangle 59"/>
            <p:cNvSpPr>
              <a:spLocks noChangeArrowheads="1"/>
            </p:cNvSpPr>
            <p:nvPr/>
          </p:nvSpPr>
          <p:spPr bwMode="auto">
            <a:xfrm>
              <a:off x="2032373" y="6077397"/>
              <a:ext cx="3735951" cy="3598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0" name="Text Box 60"/>
            <p:cNvSpPr txBox="1">
              <a:spLocks noChangeArrowheads="1"/>
            </p:cNvSpPr>
            <p:nvPr/>
          </p:nvSpPr>
          <p:spPr bwMode="auto">
            <a:xfrm>
              <a:off x="2776538" y="6102350"/>
              <a:ext cx="23256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0101110101001000010</a:t>
              </a:r>
            </a:p>
          </p:txBody>
        </p:sp>
        <p:sp>
          <p:nvSpPr>
            <p:cNvPr id="737341" name="Rectangle 61"/>
            <p:cNvSpPr>
              <a:spLocks noChangeArrowheads="1"/>
            </p:cNvSpPr>
            <p:nvPr/>
          </p:nvSpPr>
          <p:spPr bwMode="auto">
            <a:xfrm>
              <a:off x="1460500" y="5416549"/>
              <a:ext cx="4328042" cy="3026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2" name="Text Box 62"/>
            <p:cNvSpPr txBox="1">
              <a:spLocks noChangeArrowheads="1"/>
            </p:cNvSpPr>
            <p:nvPr/>
          </p:nvSpPr>
          <p:spPr bwMode="auto">
            <a:xfrm>
              <a:off x="3965575" y="5397500"/>
              <a:ext cx="1692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13" name="Text Box 63"/>
            <p:cNvSpPr txBox="1">
              <a:spLocks noChangeArrowheads="1"/>
            </p:cNvSpPr>
            <p:nvPr/>
          </p:nvSpPr>
          <p:spPr bwMode="auto">
            <a:xfrm>
              <a:off x="2351088" y="5397500"/>
              <a:ext cx="13906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MAC Header</a:t>
              </a:r>
            </a:p>
          </p:txBody>
        </p:sp>
        <p:sp>
          <p:nvSpPr>
            <p:cNvPr id="50214" name="Line 64"/>
            <p:cNvSpPr>
              <a:spLocks noChangeShapeType="1"/>
            </p:cNvSpPr>
            <p:nvPr/>
          </p:nvSpPr>
          <p:spPr bwMode="auto">
            <a:xfrm>
              <a:off x="3846513" y="5410200"/>
              <a:ext cx="0" cy="314325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15" name="AutoShape 65"/>
            <p:cNvSpPr>
              <a:spLocks noChangeArrowheads="1"/>
            </p:cNvSpPr>
            <p:nvPr/>
          </p:nvSpPr>
          <p:spPr bwMode="auto">
            <a:xfrm>
              <a:off x="4587875" y="2012950"/>
              <a:ext cx="438150" cy="4000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798CA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47" name="Rectangle 67"/>
            <p:cNvSpPr>
              <a:spLocks noChangeArrowheads="1"/>
            </p:cNvSpPr>
            <p:nvPr/>
          </p:nvSpPr>
          <p:spPr bwMode="auto">
            <a:xfrm>
              <a:off x="6289652" y="1508714"/>
              <a:ext cx="1569764" cy="33860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48" name="Rectangle 68"/>
            <p:cNvSpPr>
              <a:spLocks noChangeArrowheads="1"/>
            </p:cNvSpPr>
            <p:nvPr/>
          </p:nvSpPr>
          <p:spPr bwMode="auto">
            <a:xfrm>
              <a:off x="6278099" y="1914383"/>
              <a:ext cx="1591425" cy="35823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8" name="Text Box 69"/>
            <p:cNvSpPr txBox="1">
              <a:spLocks noChangeArrowheads="1"/>
            </p:cNvSpPr>
            <p:nvPr/>
          </p:nvSpPr>
          <p:spPr bwMode="auto">
            <a:xfrm>
              <a:off x="6399213" y="1922463"/>
              <a:ext cx="14620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Presentation</a:t>
              </a:r>
            </a:p>
          </p:txBody>
        </p:sp>
        <p:sp>
          <p:nvSpPr>
            <p:cNvPr id="50219" name="Text Box 70"/>
            <p:cNvSpPr txBox="1">
              <a:spLocks noChangeArrowheads="1"/>
            </p:cNvSpPr>
            <p:nvPr/>
          </p:nvSpPr>
          <p:spPr bwMode="auto">
            <a:xfrm>
              <a:off x="6383338" y="1500188"/>
              <a:ext cx="1290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737351" name="Rectangle 71"/>
            <p:cNvSpPr>
              <a:spLocks noChangeArrowheads="1"/>
            </p:cNvSpPr>
            <p:nvPr/>
          </p:nvSpPr>
          <p:spPr bwMode="auto">
            <a:xfrm>
              <a:off x="6289652" y="2339681"/>
              <a:ext cx="1569764" cy="320609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1" name="Text Box 72"/>
            <p:cNvSpPr txBox="1">
              <a:spLocks noChangeArrowheads="1"/>
            </p:cNvSpPr>
            <p:nvPr/>
          </p:nvSpPr>
          <p:spPr bwMode="auto">
            <a:xfrm>
              <a:off x="6548438" y="2322513"/>
              <a:ext cx="962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Session</a:t>
              </a:r>
            </a:p>
          </p:txBody>
        </p:sp>
        <p:sp>
          <p:nvSpPr>
            <p:cNvPr id="737359" name="Rectangle 79"/>
            <p:cNvSpPr>
              <a:spLocks noChangeArrowheads="1"/>
            </p:cNvSpPr>
            <p:nvPr/>
          </p:nvSpPr>
          <p:spPr bwMode="auto">
            <a:xfrm>
              <a:off x="5784209" y="5423093"/>
              <a:ext cx="436126" cy="2977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3" name="Text Box 80"/>
            <p:cNvSpPr txBox="1">
              <a:spLocks noChangeArrowheads="1"/>
            </p:cNvSpPr>
            <p:nvPr/>
          </p:nvSpPr>
          <p:spPr bwMode="auto">
            <a:xfrm>
              <a:off x="5630863" y="5411788"/>
              <a:ext cx="754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FCS</a:t>
              </a:r>
            </a:p>
          </p:txBody>
        </p:sp>
        <p:sp>
          <p:nvSpPr>
            <p:cNvPr id="737362" name="Rectangle 82"/>
            <p:cNvSpPr>
              <a:spLocks noChangeArrowheads="1"/>
            </p:cNvSpPr>
            <p:nvPr/>
          </p:nvSpPr>
          <p:spPr bwMode="auto">
            <a:xfrm>
              <a:off x="5784209" y="4691907"/>
              <a:ext cx="436126" cy="287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5" name="Text Box 83"/>
            <p:cNvSpPr txBox="1">
              <a:spLocks noChangeArrowheads="1"/>
            </p:cNvSpPr>
            <p:nvPr/>
          </p:nvSpPr>
          <p:spPr bwMode="auto">
            <a:xfrm>
              <a:off x="5630863" y="4676775"/>
              <a:ext cx="754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FCS</a:t>
              </a:r>
            </a:p>
          </p:txBody>
        </p:sp>
        <p:sp>
          <p:nvSpPr>
            <p:cNvPr id="737364" name="AutoShape 84"/>
            <p:cNvSpPr>
              <a:spLocks noChangeArrowheads="1"/>
            </p:cNvSpPr>
            <p:nvPr/>
          </p:nvSpPr>
          <p:spPr bwMode="auto">
            <a:xfrm>
              <a:off x="6828311" y="4158648"/>
              <a:ext cx="437569" cy="33696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65" name="AutoShape 85"/>
            <p:cNvSpPr>
              <a:spLocks noChangeArrowheads="1"/>
            </p:cNvSpPr>
            <p:nvPr/>
          </p:nvSpPr>
          <p:spPr bwMode="auto">
            <a:xfrm>
              <a:off x="6828311" y="5414913"/>
              <a:ext cx="437569" cy="31243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8" name="Line 95"/>
            <p:cNvSpPr>
              <a:spLocks noChangeShapeType="1"/>
            </p:cNvSpPr>
            <p:nvPr/>
          </p:nvSpPr>
          <p:spPr bwMode="auto">
            <a:xfrm>
              <a:off x="5789613" y="4686300"/>
              <a:ext cx="0" cy="3000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29" name="Line 96"/>
            <p:cNvSpPr>
              <a:spLocks noChangeShapeType="1"/>
            </p:cNvSpPr>
            <p:nvPr/>
          </p:nvSpPr>
          <p:spPr bwMode="auto">
            <a:xfrm>
              <a:off x="5789613" y="5410200"/>
              <a:ext cx="0" cy="3000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50230" name="Picture 9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925" y="1381125"/>
              <a:ext cx="71755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31" name="Text Box 98"/>
            <p:cNvSpPr txBox="1">
              <a:spLocks noChangeArrowheads="1"/>
            </p:cNvSpPr>
            <p:nvPr/>
          </p:nvSpPr>
          <p:spPr bwMode="auto">
            <a:xfrm>
              <a:off x="3646488" y="1760538"/>
              <a:ext cx="763587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/>
                <a:t>Sender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738" y="1127028"/>
            <a:ext cx="2844048" cy="13388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송신자측</a:t>
            </a:r>
            <a:endParaRPr lang="en-US" altLang="ko-KR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상위계층에서 하위계층</a:t>
            </a:r>
            <a:endParaRPr lang="en-US" altLang="ko-KR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제어정보 추가 </a:t>
            </a:r>
            <a:endParaRPr lang="ko-KR" altLang="en-US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그룹 49"/>
          <p:cNvGrpSpPr>
            <a:grpSpLocks/>
          </p:cNvGrpSpPr>
          <p:nvPr/>
        </p:nvGrpSpPr>
        <p:grpSpPr bwMode="auto">
          <a:xfrm>
            <a:off x="430213" y="1446213"/>
            <a:ext cx="8256587" cy="4960937"/>
            <a:chOff x="674688" y="1446213"/>
            <a:chExt cx="8401056" cy="4960937"/>
          </a:xfrm>
        </p:grpSpPr>
        <p:sp>
          <p:nvSpPr>
            <p:cNvPr id="740383" name="Rectangle 31"/>
            <p:cNvSpPr>
              <a:spLocks noChangeArrowheads="1"/>
            </p:cNvSpPr>
            <p:nvPr/>
          </p:nvSpPr>
          <p:spPr bwMode="auto">
            <a:xfrm>
              <a:off x="674688" y="1866900"/>
              <a:ext cx="1570049" cy="339725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384" name="Rectangle 32"/>
            <p:cNvSpPr>
              <a:spLocks noChangeArrowheads="1"/>
            </p:cNvSpPr>
            <p:nvPr/>
          </p:nvSpPr>
          <p:spPr bwMode="auto">
            <a:xfrm>
              <a:off x="4410824" y="2471738"/>
              <a:ext cx="1930257" cy="336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07" name="Text Box 33"/>
            <p:cNvSpPr txBox="1">
              <a:spLocks noChangeArrowheads="1"/>
            </p:cNvSpPr>
            <p:nvPr/>
          </p:nvSpPr>
          <p:spPr bwMode="auto">
            <a:xfrm>
              <a:off x="4437066" y="2457450"/>
              <a:ext cx="194627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40387" name="Rectangle 35"/>
            <p:cNvSpPr>
              <a:spLocks noChangeArrowheads="1"/>
            </p:cNvSpPr>
            <p:nvPr/>
          </p:nvSpPr>
          <p:spPr bwMode="auto">
            <a:xfrm>
              <a:off x="5050473" y="5259388"/>
              <a:ext cx="3978428" cy="2905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09" name="Text Box 36"/>
            <p:cNvSpPr txBox="1">
              <a:spLocks noChangeArrowheads="1"/>
            </p:cNvSpPr>
            <p:nvPr/>
          </p:nvSpPr>
          <p:spPr bwMode="auto">
            <a:xfrm>
              <a:off x="5000628" y="5226050"/>
              <a:ext cx="407511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Hdr + IP + TCP + Upper Layer Data</a:t>
              </a:r>
            </a:p>
          </p:txBody>
        </p:sp>
        <p:sp>
          <p:nvSpPr>
            <p:cNvPr id="740389" name="Rectangle 37"/>
            <p:cNvSpPr>
              <a:spLocks noChangeArrowheads="1"/>
            </p:cNvSpPr>
            <p:nvPr/>
          </p:nvSpPr>
          <p:spPr bwMode="auto">
            <a:xfrm rot="20434172">
              <a:off x="3284976" y="5537200"/>
              <a:ext cx="1736422" cy="341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1" name="Text Box 38"/>
            <p:cNvSpPr txBox="1">
              <a:spLocks noChangeArrowheads="1"/>
            </p:cNvSpPr>
            <p:nvPr/>
          </p:nvSpPr>
          <p:spPr bwMode="auto">
            <a:xfrm rot="20434172">
              <a:off x="3465514" y="5543550"/>
              <a:ext cx="1390651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MAC Header</a:t>
              </a:r>
            </a:p>
          </p:txBody>
        </p:sp>
        <p:sp>
          <p:nvSpPr>
            <p:cNvPr id="740391" name="Rectangle 39"/>
            <p:cNvSpPr>
              <a:spLocks noChangeArrowheads="1"/>
            </p:cNvSpPr>
            <p:nvPr/>
          </p:nvSpPr>
          <p:spPr bwMode="auto">
            <a:xfrm>
              <a:off x="4930943" y="4567238"/>
              <a:ext cx="3048028" cy="2968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3" name="Text Box 40"/>
            <p:cNvSpPr txBox="1">
              <a:spLocks noChangeArrowheads="1"/>
            </p:cNvSpPr>
            <p:nvPr/>
          </p:nvSpPr>
          <p:spPr bwMode="auto">
            <a:xfrm>
              <a:off x="4967291" y="4537075"/>
              <a:ext cx="307657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+ TCP + Upper Layer Data</a:t>
              </a:r>
            </a:p>
          </p:txBody>
        </p:sp>
        <p:sp>
          <p:nvSpPr>
            <p:cNvPr id="51214" name="Text Box 41"/>
            <p:cNvSpPr txBox="1">
              <a:spLocks noChangeArrowheads="1"/>
            </p:cNvSpPr>
            <p:nvPr/>
          </p:nvSpPr>
          <p:spPr bwMode="auto">
            <a:xfrm>
              <a:off x="3522665" y="4533900"/>
              <a:ext cx="1841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kumimoji="0" lang="ko-KR" altLang="ko-KR" sz="1600">
                <a:latin typeface="Times" pitchFamily="18" charset="0"/>
              </a:endParaRPr>
            </a:p>
          </p:txBody>
        </p:sp>
        <p:sp>
          <p:nvSpPr>
            <p:cNvPr id="740394" name="Rectangle 42"/>
            <p:cNvSpPr>
              <a:spLocks noChangeArrowheads="1"/>
            </p:cNvSpPr>
            <p:nvPr/>
          </p:nvSpPr>
          <p:spPr bwMode="auto">
            <a:xfrm rot="20309621">
              <a:off x="2978073" y="4832350"/>
              <a:ext cx="1951255" cy="341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6" name="Text Box 43"/>
            <p:cNvSpPr txBox="1">
              <a:spLocks noChangeArrowheads="1"/>
            </p:cNvSpPr>
            <p:nvPr/>
          </p:nvSpPr>
          <p:spPr bwMode="auto">
            <a:xfrm rot="20309621">
              <a:off x="3298827" y="4843463"/>
              <a:ext cx="13223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Header</a:t>
              </a:r>
            </a:p>
          </p:txBody>
        </p:sp>
        <p:sp>
          <p:nvSpPr>
            <p:cNvPr id="740396" name="Rectangle 44"/>
            <p:cNvSpPr>
              <a:spLocks noChangeArrowheads="1"/>
            </p:cNvSpPr>
            <p:nvPr/>
          </p:nvSpPr>
          <p:spPr bwMode="auto">
            <a:xfrm>
              <a:off x="4672498" y="3894138"/>
              <a:ext cx="2387379" cy="3317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8" name="Text Box 45"/>
            <p:cNvSpPr txBox="1">
              <a:spLocks noChangeArrowheads="1"/>
            </p:cNvSpPr>
            <p:nvPr/>
          </p:nvSpPr>
          <p:spPr bwMode="auto">
            <a:xfrm>
              <a:off x="4332291" y="3890963"/>
              <a:ext cx="307498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TCP+ Upper Layer Data</a:t>
              </a:r>
            </a:p>
          </p:txBody>
        </p:sp>
        <p:sp>
          <p:nvSpPr>
            <p:cNvPr id="740398" name="Rectangle 46"/>
            <p:cNvSpPr>
              <a:spLocks noChangeArrowheads="1"/>
            </p:cNvSpPr>
            <p:nvPr/>
          </p:nvSpPr>
          <p:spPr bwMode="auto">
            <a:xfrm rot="20309621">
              <a:off x="2787470" y="4122738"/>
              <a:ext cx="1736422" cy="341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0" name="Text Box 47"/>
            <p:cNvSpPr txBox="1">
              <a:spLocks noChangeArrowheads="1"/>
            </p:cNvSpPr>
            <p:nvPr/>
          </p:nvSpPr>
          <p:spPr bwMode="auto">
            <a:xfrm rot="20309621">
              <a:off x="3103564" y="4119563"/>
              <a:ext cx="1120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Header</a:t>
              </a:r>
            </a:p>
          </p:txBody>
        </p:sp>
        <p:sp>
          <p:nvSpPr>
            <p:cNvPr id="740400" name="Rectangle 48"/>
            <p:cNvSpPr>
              <a:spLocks noChangeArrowheads="1"/>
            </p:cNvSpPr>
            <p:nvPr/>
          </p:nvSpPr>
          <p:spPr bwMode="auto">
            <a:xfrm>
              <a:off x="4410823" y="3189288"/>
              <a:ext cx="1930257" cy="323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2" name="Text Box 49"/>
            <p:cNvSpPr txBox="1">
              <a:spLocks noChangeArrowheads="1"/>
            </p:cNvSpPr>
            <p:nvPr/>
          </p:nvSpPr>
          <p:spPr bwMode="auto">
            <a:xfrm>
              <a:off x="4322765" y="3171825"/>
              <a:ext cx="206057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40402" name="Rectangle 50"/>
            <p:cNvSpPr>
              <a:spLocks noChangeArrowheads="1"/>
            </p:cNvSpPr>
            <p:nvPr/>
          </p:nvSpPr>
          <p:spPr bwMode="auto">
            <a:xfrm rot="20309621">
              <a:off x="2635634" y="3475038"/>
              <a:ext cx="1736422" cy="341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4" name="Text Box 51"/>
            <p:cNvSpPr txBox="1">
              <a:spLocks noChangeArrowheads="1"/>
            </p:cNvSpPr>
            <p:nvPr/>
          </p:nvSpPr>
          <p:spPr bwMode="auto">
            <a:xfrm rot="20309621">
              <a:off x="2846390" y="3486150"/>
              <a:ext cx="1333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 Header</a:t>
              </a:r>
            </a:p>
          </p:txBody>
        </p:sp>
        <p:sp>
          <p:nvSpPr>
            <p:cNvPr id="740404" name="AutoShape 52"/>
            <p:cNvSpPr>
              <a:spLocks noChangeArrowheads="1"/>
            </p:cNvSpPr>
            <p:nvPr/>
          </p:nvSpPr>
          <p:spPr bwMode="auto">
            <a:xfrm flipV="1">
              <a:off x="5184541" y="2135188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5" name="Rectangle 53"/>
            <p:cNvSpPr>
              <a:spLocks noChangeArrowheads="1"/>
            </p:cNvSpPr>
            <p:nvPr/>
          </p:nvSpPr>
          <p:spPr bwMode="auto">
            <a:xfrm>
              <a:off x="4102306" y="6065838"/>
              <a:ext cx="3148174" cy="322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7" name="Text Box 54"/>
            <p:cNvSpPr txBox="1">
              <a:spLocks noChangeArrowheads="1"/>
            </p:cNvSpPr>
            <p:nvPr/>
          </p:nvSpPr>
          <p:spPr bwMode="auto">
            <a:xfrm>
              <a:off x="3976690" y="6070600"/>
              <a:ext cx="346392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0101110101001000010</a:t>
              </a:r>
            </a:p>
          </p:txBody>
        </p:sp>
        <p:sp>
          <p:nvSpPr>
            <p:cNvPr id="740407" name="AutoShape 55"/>
            <p:cNvSpPr>
              <a:spLocks noChangeArrowheads="1"/>
            </p:cNvSpPr>
            <p:nvPr/>
          </p:nvSpPr>
          <p:spPr bwMode="auto">
            <a:xfrm flipV="1">
              <a:off x="5184542" y="5637213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8" name="AutoShape 56"/>
            <p:cNvSpPr>
              <a:spLocks noChangeArrowheads="1"/>
            </p:cNvSpPr>
            <p:nvPr/>
          </p:nvSpPr>
          <p:spPr bwMode="auto">
            <a:xfrm flipV="1">
              <a:off x="5184542" y="4914900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9" name="AutoShape 57"/>
            <p:cNvSpPr>
              <a:spLocks noChangeArrowheads="1"/>
            </p:cNvSpPr>
            <p:nvPr/>
          </p:nvSpPr>
          <p:spPr bwMode="auto">
            <a:xfrm flipV="1">
              <a:off x="5184542" y="3581400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0" name="AutoShape 58"/>
            <p:cNvSpPr>
              <a:spLocks noChangeArrowheads="1"/>
            </p:cNvSpPr>
            <p:nvPr/>
          </p:nvSpPr>
          <p:spPr bwMode="auto">
            <a:xfrm flipV="1">
              <a:off x="5184542" y="2868613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1" name="AutoShape 59"/>
            <p:cNvSpPr>
              <a:spLocks noChangeArrowheads="1"/>
            </p:cNvSpPr>
            <p:nvPr/>
          </p:nvSpPr>
          <p:spPr bwMode="auto">
            <a:xfrm flipV="1">
              <a:off x="5184542" y="4248150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2" name="Rectangle 60"/>
            <p:cNvSpPr>
              <a:spLocks noChangeArrowheads="1"/>
            </p:cNvSpPr>
            <p:nvPr/>
          </p:nvSpPr>
          <p:spPr bwMode="auto">
            <a:xfrm>
              <a:off x="674688" y="2673350"/>
              <a:ext cx="1570049" cy="62547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4" name="Text Box 61"/>
            <p:cNvSpPr txBox="1">
              <a:spLocks noChangeArrowheads="1"/>
            </p:cNvSpPr>
            <p:nvPr/>
          </p:nvSpPr>
          <p:spPr bwMode="auto">
            <a:xfrm>
              <a:off x="800100" y="2803525"/>
              <a:ext cx="131445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Transport </a:t>
              </a:r>
            </a:p>
          </p:txBody>
        </p:sp>
        <p:sp>
          <p:nvSpPr>
            <p:cNvPr id="740414" name="Rectangle 62"/>
            <p:cNvSpPr>
              <a:spLocks noChangeArrowheads="1"/>
            </p:cNvSpPr>
            <p:nvPr/>
          </p:nvSpPr>
          <p:spPr bwMode="auto">
            <a:xfrm>
              <a:off x="674688" y="4451350"/>
              <a:ext cx="1570049" cy="96837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6" name="Text Box 63"/>
            <p:cNvSpPr txBox="1">
              <a:spLocks noChangeArrowheads="1"/>
            </p:cNvSpPr>
            <p:nvPr/>
          </p:nvSpPr>
          <p:spPr bwMode="auto">
            <a:xfrm>
              <a:off x="850900" y="4732338"/>
              <a:ext cx="121285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Data Link</a:t>
              </a:r>
            </a:p>
          </p:txBody>
        </p:sp>
        <p:sp>
          <p:nvSpPr>
            <p:cNvPr id="740416" name="Rectangle 64"/>
            <p:cNvSpPr>
              <a:spLocks noChangeArrowheads="1"/>
            </p:cNvSpPr>
            <p:nvPr/>
          </p:nvSpPr>
          <p:spPr bwMode="auto">
            <a:xfrm>
              <a:off x="674688" y="5683250"/>
              <a:ext cx="1570049" cy="68262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8" name="Text Box 65"/>
            <p:cNvSpPr txBox="1">
              <a:spLocks noChangeArrowheads="1"/>
            </p:cNvSpPr>
            <p:nvPr/>
          </p:nvSpPr>
          <p:spPr bwMode="auto">
            <a:xfrm>
              <a:off x="869950" y="5827713"/>
              <a:ext cx="117475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Physical </a:t>
              </a:r>
            </a:p>
          </p:txBody>
        </p:sp>
        <p:sp>
          <p:nvSpPr>
            <p:cNvPr id="740418" name="Rectangle 66"/>
            <p:cNvSpPr>
              <a:spLocks noChangeArrowheads="1"/>
            </p:cNvSpPr>
            <p:nvPr/>
          </p:nvSpPr>
          <p:spPr bwMode="auto">
            <a:xfrm>
              <a:off x="674688" y="3540125"/>
              <a:ext cx="1570049" cy="64452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40" name="Text Box 67"/>
            <p:cNvSpPr txBox="1">
              <a:spLocks noChangeArrowheads="1"/>
            </p:cNvSpPr>
            <p:nvPr/>
          </p:nvSpPr>
          <p:spPr bwMode="auto">
            <a:xfrm>
              <a:off x="882650" y="3651250"/>
              <a:ext cx="114935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Network </a:t>
              </a:r>
            </a:p>
          </p:txBody>
        </p:sp>
        <p:sp>
          <p:nvSpPr>
            <p:cNvPr id="740420" name="AutoShape 68"/>
            <p:cNvSpPr>
              <a:spLocks noChangeArrowheads="1"/>
            </p:cNvSpPr>
            <p:nvPr/>
          </p:nvSpPr>
          <p:spPr bwMode="auto">
            <a:xfrm flipV="1">
              <a:off x="1225497" y="3338513"/>
              <a:ext cx="437741" cy="3365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1" name="Rectangle 69"/>
            <p:cNvSpPr>
              <a:spLocks noChangeArrowheads="1"/>
            </p:cNvSpPr>
            <p:nvPr/>
          </p:nvSpPr>
          <p:spPr bwMode="auto">
            <a:xfrm>
              <a:off x="674688" y="1454150"/>
              <a:ext cx="1570049" cy="339725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2" name="Rectangle 70"/>
            <p:cNvSpPr>
              <a:spLocks noChangeArrowheads="1"/>
            </p:cNvSpPr>
            <p:nvPr/>
          </p:nvSpPr>
          <p:spPr bwMode="auto">
            <a:xfrm>
              <a:off x="674688" y="2279650"/>
              <a:ext cx="1570049" cy="320675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3" name="AutoShape 71"/>
            <p:cNvSpPr>
              <a:spLocks noChangeArrowheads="1"/>
            </p:cNvSpPr>
            <p:nvPr/>
          </p:nvSpPr>
          <p:spPr bwMode="auto">
            <a:xfrm flipV="1">
              <a:off x="1228728" y="4243388"/>
              <a:ext cx="437741" cy="28257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4" name="AutoShape 72"/>
            <p:cNvSpPr>
              <a:spLocks noChangeArrowheads="1"/>
            </p:cNvSpPr>
            <p:nvPr/>
          </p:nvSpPr>
          <p:spPr bwMode="auto">
            <a:xfrm flipV="1">
              <a:off x="1225497" y="5468938"/>
              <a:ext cx="437741" cy="31273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46" name="Text Box 73"/>
            <p:cNvSpPr txBox="1">
              <a:spLocks noChangeArrowheads="1"/>
            </p:cNvSpPr>
            <p:nvPr/>
          </p:nvSpPr>
          <p:spPr bwMode="auto">
            <a:xfrm>
              <a:off x="727075" y="1862138"/>
              <a:ext cx="1487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Presentation</a:t>
              </a:r>
            </a:p>
          </p:txBody>
        </p:sp>
        <p:sp>
          <p:nvSpPr>
            <p:cNvPr id="51247" name="Text Box 74"/>
            <p:cNvSpPr txBox="1">
              <a:spLocks noChangeArrowheads="1"/>
            </p:cNvSpPr>
            <p:nvPr/>
          </p:nvSpPr>
          <p:spPr bwMode="auto">
            <a:xfrm>
              <a:off x="825501" y="1446213"/>
              <a:ext cx="1290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51248" name="Text Box 75"/>
            <p:cNvSpPr txBox="1">
              <a:spLocks noChangeArrowheads="1"/>
            </p:cNvSpPr>
            <p:nvPr/>
          </p:nvSpPr>
          <p:spPr bwMode="auto">
            <a:xfrm>
              <a:off x="990601" y="2262188"/>
              <a:ext cx="962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Session</a:t>
              </a:r>
            </a:p>
          </p:txBody>
        </p:sp>
        <p:pic>
          <p:nvPicPr>
            <p:cNvPr id="51249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389" y="1495425"/>
              <a:ext cx="71755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0" name="Text Box 77"/>
            <p:cNvSpPr txBox="1">
              <a:spLocks noChangeArrowheads="1"/>
            </p:cNvSpPr>
            <p:nvPr/>
          </p:nvSpPr>
          <p:spPr bwMode="auto">
            <a:xfrm>
              <a:off x="5905500" y="1700213"/>
              <a:ext cx="90805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/>
                <a:t>Receiver</a:t>
              </a:r>
            </a:p>
          </p:txBody>
        </p:sp>
      </p:grpSp>
      <p:sp>
        <p:nvSpPr>
          <p:cNvPr id="53" name="Rectangle 30"/>
          <p:cNvSpPr txBox="1">
            <a:spLocks noChangeArrowheads="1"/>
          </p:cNvSpPr>
          <p:nvPr/>
        </p:nvSpPr>
        <p:spPr bwMode="auto">
          <a:xfrm>
            <a:off x="430213" y="286337"/>
            <a:ext cx="813435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ko-KR" sz="2800" kern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De-encapsulation</a:t>
            </a:r>
            <a:r>
              <a:rPr lang="en-US" altLang="ko-KR" sz="240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kern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역캡슐화</a:t>
            </a:r>
            <a:r>
              <a:rPr lang="en-US" altLang="ko-KR" sz="240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19111" y="234684"/>
            <a:ext cx="257955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1571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수신자측</a:t>
            </a:r>
            <a:endParaRPr lang="en-US" altLang="ko-KR" sz="16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1571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</a:t>
            </a:r>
            <a:r>
              <a:rPr lang="ko-KR" altLang="en-US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위계층에서 </a:t>
            </a:r>
            <a:r>
              <a:rPr lang="ko-KR" altLang="en-US" sz="16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</a:t>
            </a:r>
            <a:r>
              <a:rPr lang="ko-KR" altLang="en-US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위계층</a:t>
            </a:r>
            <a:endParaRPr lang="en-US" altLang="ko-KR" sz="16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1571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제어정보 제거 </a:t>
            </a:r>
            <a:endParaRPr lang="ko-KR" altLang="en-US" sz="16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319" y="2606923"/>
            <a:ext cx="354623" cy="2734408"/>
            <a:chOff x="1776" y="1584"/>
            <a:chExt cx="192" cy="1680"/>
          </a:xfrm>
        </p:grpSpPr>
        <p:sp>
          <p:nvSpPr>
            <p:cNvPr id="40029" name="Rectangle 6"/>
            <p:cNvSpPr>
              <a:spLocks noChangeArrowheads="1"/>
            </p:cNvSpPr>
            <p:nvPr/>
          </p:nvSpPr>
          <p:spPr bwMode="auto">
            <a:xfrm>
              <a:off x="1776" y="27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L2</a:t>
              </a:r>
            </a:p>
          </p:txBody>
        </p:sp>
        <p:sp>
          <p:nvSpPr>
            <p:cNvPr id="40030" name="Rectangle 7"/>
            <p:cNvSpPr>
              <a:spLocks noChangeArrowheads="1"/>
            </p:cNvSpPr>
            <p:nvPr/>
          </p:nvSpPr>
          <p:spPr bwMode="auto">
            <a:xfrm>
              <a:off x="1776" y="254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L3</a:t>
              </a:r>
            </a:p>
          </p:txBody>
        </p:sp>
        <p:sp>
          <p:nvSpPr>
            <p:cNvPr id="40031" name="Rectangle 8"/>
            <p:cNvSpPr>
              <a:spLocks noChangeArrowheads="1"/>
            </p:cNvSpPr>
            <p:nvPr/>
          </p:nvSpPr>
          <p:spPr bwMode="auto">
            <a:xfrm>
              <a:off x="1776" y="230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L4</a:t>
              </a:r>
            </a:p>
          </p:txBody>
        </p:sp>
        <p:sp>
          <p:nvSpPr>
            <p:cNvPr id="40032" name="Rectangle 9"/>
            <p:cNvSpPr>
              <a:spLocks noChangeArrowheads="1"/>
            </p:cNvSpPr>
            <p:nvPr/>
          </p:nvSpPr>
          <p:spPr bwMode="auto">
            <a:xfrm>
              <a:off x="1776" y="206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L5</a:t>
              </a:r>
            </a:p>
          </p:txBody>
        </p:sp>
        <p:sp>
          <p:nvSpPr>
            <p:cNvPr id="40033" name="Rectangle 10"/>
            <p:cNvSpPr>
              <a:spLocks noChangeArrowheads="1"/>
            </p:cNvSpPr>
            <p:nvPr/>
          </p:nvSpPr>
          <p:spPr bwMode="auto">
            <a:xfrm>
              <a:off x="1776" y="182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L6</a:t>
              </a:r>
            </a:p>
          </p:txBody>
        </p:sp>
        <p:sp>
          <p:nvSpPr>
            <p:cNvPr id="40034" name="Rectangle 11"/>
            <p:cNvSpPr>
              <a:spLocks noChangeArrowheads="1"/>
            </p:cNvSpPr>
            <p:nvPr/>
          </p:nvSpPr>
          <p:spPr bwMode="auto">
            <a:xfrm>
              <a:off x="1776" y="15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L7</a:t>
              </a:r>
            </a:p>
          </p:txBody>
        </p:sp>
        <p:sp>
          <p:nvSpPr>
            <p:cNvPr id="40035" name="Rectangle 12"/>
            <p:cNvSpPr>
              <a:spLocks noChangeArrowheads="1"/>
            </p:cNvSpPr>
            <p:nvPr/>
          </p:nvSpPr>
          <p:spPr bwMode="auto">
            <a:xfrm>
              <a:off x="1776" y="302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L1</a:t>
              </a:r>
            </a:p>
          </p:txBody>
        </p:sp>
      </p:grpSp>
      <p:sp>
        <p:nvSpPr>
          <p:cNvPr id="39940" name="Rectangle 13"/>
          <p:cNvSpPr>
            <a:spLocks noChangeArrowheads="1"/>
          </p:cNvSpPr>
          <p:nvPr/>
        </p:nvSpPr>
        <p:spPr bwMode="auto">
          <a:xfrm>
            <a:off x="948966" y="2686050"/>
            <a:ext cx="691662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948966" y="3075843"/>
            <a:ext cx="691662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2" name="Rectangle 15"/>
          <p:cNvSpPr>
            <a:spLocks noChangeArrowheads="1"/>
          </p:cNvSpPr>
          <p:nvPr/>
        </p:nvSpPr>
        <p:spPr bwMode="auto">
          <a:xfrm>
            <a:off x="1640627" y="3075843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H6</a:t>
            </a:r>
          </a:p>
        </p:txBody>
      </p:sp>
      <p:sp>
        <p:nvSpPr>
          <p:cNvPr id="39943" name="Rectangle 16"/>
          <p:cNvSpPr>
            <a:spLocks noChangeArrowheads="1"/>
          </p:cNvSpPr>
          <p:nvPr/>
        </p:nvSpPr>
        <p:spPr bwMode="auto">
          <a:xfrm>
            <a:off x="948966" y="3467100"/>
            <a:ext cx="926123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L6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4" name="Rectangle 17"/>
          <p:cNvSpPr>
            <a:spLocks noChangeArrowheads="1"/>
          </p:cNvSpPr>
          <p:nvPr/>
        </p:nvSpPr>
        <p:spPr bwMode="auto">
          <a:xfrm>
            <a:off x="1875089" y="3467100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H5</a:t>
            </a:r>
          </a:p>
        </p:txBody>
      </p:sp>
      <p:sp>
        <p:nvSpPr>
          <p:cNvPr id="39945" name="Rectangle 18"/>
          <p:cNvSpPr>
            <a:spLocks noChangeArrowheads="1"/>
          </p:cNvSpPr>
          <p:nvPr/>
        </p:nvSpPr>
        <p:spPr bwMode="auto">
          <a:xfrm>
            <a:off x="948966" y="3856892"/>
            <a:ext cx="1160585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L5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6" name="Rectangle 19"/>
          <p:cNvSpPr>
            <a:spLocks noChangeArrowheads="1"/>
          </p:cNvSpPr>
          <p:nvPr/>
        </p:nvSpPr>
        <p:spPr bwMode="auto">
          <a:xfrm>
            <a:off x="2109550" y="3856892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H4</a:t>
            </a:r>
          </a:p>
        </p:txBody>
      </p:sp>
      <p:sp>
        <p:nvSpPr>
          <p:cNvPr id="39947" name="Rectangle 20"/>
          <p:cNvSpPr>
            <a:spLocks noChangeArrowheads="1"/>
          </p:cNvSpPr>
          <p:nvPr/>
        </p:nvSpPr>
        <p:spPr bwMode="auto">
          <a:xfrm>
            <a:off x="948966" y="4248150"/>
            <a:ext cx="139504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L4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8" name="Rectangle 21"/>
          <p:cNvSpPr>
            <a:spLocks noChangeArrowheads="1"/>
          </p:cNvSpPr>
          <p:nvPr/>
        </p:nvSpPr>
        <p:spPr bwMode="auto">
          <a:xfrm>
            <a:off x="2344015" y="4248150"/>
            <a:ext cx="231531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H3</a:t>
            </a:r>
          </a:p>
        </p:txBody>
      </p:sp>
      <p:sp>
        <p:nvSpPr>
          <p:cNvPr id="39949" name="Rectangle 22"/>
          <p:cNvSpPr>
            <a:spLocks noChangeArrowheads="1"/>
          </p:cNvSpPr>
          <p:nvPr/>
        </p:nvSpPr>
        <p:spPr bwMode="auto">
          <a:xfrm>
            <a:off x="948969" y="4637943"/>
            <a:ext cx="162657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L3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50" name="Rectangle 23"/>
          <p:cNvSpPr>
            <a:spLocks noChangeArrowheads="1"/>
          </p:cNvSpPr>
          <p:nvPr/>
        </p:nvSpPr>
        <p:spPr bwMode="auto">
          <a:xfrm>
            <a:off x="2575542" y="4637943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H2</a:t>
            </a:r>
          </a:p>
        </p:txBody>
      </p:sp>
      <p:sp>
        <p:nvSpPr>
          <p:cNvPr id="39951" name="Rectangle 24"/>
          <p:cNvSpPr>
            <a:spLocks noChangeArrowheads="1"/>
          </p:cNvSpPr>
          <p:nvPr/>
        </p:nvSpPr>
        <p:spPr bwMode="auto">
          <a:xfrm>
            <a:off x="683734" y="5029200"/>
            <a:ext cx="2126274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1 0 1 0 0 0 1 </a:t>
            </a:r>
            <a:r>
              <a:rPr lang="en-US" altLang="ko-KR" sz="923" b="0">
                <a:latin typeface="Times New Roman" pitchFamily="18" charset="0"/>
                <a:ea typeface="바탕체" pitchFamily="17" charset="-127"/>
              </a:rPr>
              <a:t>…</a:t>
            </a: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 0 0 0 1 0 </a:t>
            </a:r>
          </a:p>
        </p:txBody>
      </p:sp>
      <p:sp>
        <p:nvSpPr>
          <p:cNvPr id="39952" name="Rectangle 25"/>
          <p:cNvSpPr>
            <a:spLocks noChangeArrowheads="1"/>
          </p:cNvSpPr>
          <p:nvPr/>
        </p:nvSpPr>
        <p:spPr bwMode="auto">
          <a:xfrm>
            <a:off x="683731" y="4637943"/>
            <a:ext cx="265235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T2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001615" y="2606923"/>
            <a:ext cx="354623" cy="2734408"/>
            <a:chOff x="3984" y="912"/>
            <a:chExt cx="1632" cy="1680"/>
          </a:xfrm>
        </p:grpSpPr>
        <p:sp>
          <p:nvSpPr>
            <p:cNvPr id="40022" name="Rectangle 27"/>
            <p:cNvSpPr>
              <a:spLocks noChangeArrowheads="1"/>
            </p:cNvSpPr>
            <p:nvPr/>
          </p:nvSpPr>
          <p:spPr bwMode="auto">
            <a:xfrm>
              <a:off x="3984" y="211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L2</a:t>
              </a:r>
            </a:p>
          </p:txBody>
        </p:sp>
        <p:sp>
          <p:nvSpPr>
            <p:cNvPr id="40023" name="Rectangle 28"/>
            <p:cNvSpPr>
              <a:spLocks noChangeArrowheads="1"/>
            </p:cNvSpPr>
            <p:nvPr/>
          </p:nvSpPr>
          <p:spPr bwMode="auto">
            <a:xfrm>
              <a:off x="3984" y="187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L3</a:t>
              </a:r>
            </a:p>
          </p:txBody>
        </p:sp>
        <p:sp>
          <p:nvSpPr>
            <p:cNvPr id="40024" name="Rectangle 29"/>
            <p:cNvSpPr>
              <a:spLocks noChangeArrowheads="1"/>
            </p:cNvSpPr>
            <p:nvPr/>
          </p:nvSpPr>
          <p:spPr bwMode="auto">
            <a:xfrm>
              <a:off x="3984" y="163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L4</a:t>
              </a:r>
            </a:p>
          </p:txBody>
        </p:sp>
        <p:sp>
          <p:nvSpPr>
            <p:cNvPr id="40025" name="Rectangle 30"/>
            <p:cNvSpPr>
              <a:spLocks noChangeArrowheads="1"/>
            </p:cNvSpPr>
            <p:nvPr/>
          </p:nvSpPr>
          <p:spPr bwMode="auto">
            <a:xfrm>
              <a:off x="3984" y="139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L5</a:t>
              </a:r>
            </a:p>
          </p:txBody>
        </p:sp>
        <p:sp>
          <p:nvSpPr>
            <p:cNvPr id="40026" name="Rectangle 31"/>
            <p:cNvSpPr>
              <a:spLocks noChangeArrowheads="1"/>
            </p:cNvSpPr>
            <p:nvPr/>
          </p:nvSpPr>
          <p:spPr bwMode="auto">
            <a:xfrm>
              <a:off x="3984" y="115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L6</a:t>
              </a:r>
            </a:p>
          </p:txBody>
        </p:sp>
        <p:sp>
          <p:nvSpPr>
            <p:cNvPr id="40027" name="Rectangle 32"/>
            <p:cNvSpPr>
              <a:spLocks noChangeArrowheads="1"/>
            </p:cNvSpPr>
            <p:nvPr/>
          </p:nvSpPr>
          <p:spPr bwMode="auto">
            <a:xfrm>
              <a:off x="3984" y="91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L7</a:t>
              </a:r>
            </a:p>
          </p:txBody>
        </p:sp>
        <p:sp>
          <p:nvSpPr>
            <p:cNvPr id="40028" name="Rectangle 33"/>
            <p:cNvSpPr>
              <a:spLocks noChangeArrowheads="1"/>
            </p:cNvSpPr>
            <p:nvPr/>
          </p:nvSpPr>
          <p:spPr bwMode="auto">
            <a:xfrm>
              <a:off x="3984" y="235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L1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785954" y="1201619"/>
            <a:ext cx="1861038" cy="1093177"/>
            <a:chOff x="3120" y="2784"/>
            <a:chExt cx="2256" cy="1344"/>
          </a:xfrm>
        </p:grpSpPr>
        <p:sp>
          <p:nvSpPr>
            <p:cNvPr id="40010" name="Oval 35"/>
            <p:cNvSpPr>
              <a:spLocks noChangeArrowheads="1"/>
            </p:cNvSpPr>
            <p:nvPr/>
          </p:nvSpPr>
          <p:spPr bwMode="auto">
            <a:xfrm>
              <a:off x="3821" y="2825"/>
              <a:ext cx="553" cy="44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1" name="Oval 36"/>
            <p:cNvSpPr>
              <a:spLocks noChangeArrowheads="1"/>
            </p:cNvSpPr>
            <p:nvPr/>
          </p:nvSpPr>
          <p:spPr bwMode="auto">
            <a:xfrm>
              <a:off x="4273" y="2784"/>
              <a:ext cx="451" cy="36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2" name="Oval 37"/>
            <p:cNvSpPr>
              <a:spLocks noChangeArrowheads="1"/>
            </p:cNvSpPr>
            <p:nvPr/>
          </p:nvSpPr>
          <p:spPr bwMode="auto">
            <a:xfrm>
              <a:off x="4675" y="3150"/>
              <a:ext cx="701" cy="57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3" name="Oval 38"/>
            <p:cNvSpPr>
              <a:spLocks noChangeArrowheads="1"/>
            </p:cNvSpPr>
            <p:nvPr/>
          </p:nvSpPr>
          <p:spPr bwMode="auto">
            <a:xfrm>
              <a:off x="3371" y="3394"/>
              <a:ext cx="802" cy="6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4" name="Oval 39"/>
            <p:cNvSpPr>
              <a:spLocks noChangeArrowheads="1"/>
            </p:cNvSpPr>
            <p:nvPr/>
          </p:nvSpPr>
          <p:spPr bwMode="auto">
            <a:xfrm>
              <a:off x="4473" y="3475"/>
              <a:ext cx="601" cy="4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5" name="Oval 40"/>
            <p:cNvSpPr>
              <a:spLocks noChangeArrowheads="1"/>
            </p:cNvSpPr>
            <p:nvPr/>
          </p:nvSpPr>
          <p:spPr bwMode="auto">
            <a:xfrm>
              <a:off x="3171" y="3516"/>
              <a:ext cx="450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6" name="Oval 41"/>
            <p:cNvSpPr>
              <a:spLocks noChangeArrowheads="1"/>
            </p:cNvSpPr>
            <p:nvPr/>
          </p:nvSpPr>
          <p:spPr bwMode="auto">
            <a:xfrm>
              <a:off x="3120" y="3232"/>
              <a:ext cx="451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7" name="Oval 42"/>
            <p:cNvSpPr>
              <a:spLocks noChangeArrowheads="1"/>
            </p:cNvSpPr>
            <p:nvPr/>
          </p:nvSpPr>
          <p:spPr bwMode="auto">
            <a:xfrm>
              <a:off x="3322" y="2907"/>
              <a:ext cx="702" cy="5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8" name="Oval 43"/>
            <p:cNvSpPr>
              <a:spLocks noChangeArrowheads="1"/>
            </p:cNvSpPr>
            <p:nvPr/>
          </p:nvSpPr>
          <p:spPr bwMode="auto">
            <a:xfrm>
              <a:off x="3924" y="3557"/>
              <a:ext cx="700" cy="57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9" name="Oval 44"/>
            <p:cNvSpPr>
              <a:spLocks noChangeArrowheads="1"/>
            </p:cNvSpPr>
            <p:nvPr/>
          </p:nvSpPr>
          <p:spPr bwMode="auto">
            <a:xfrm>
              <a:off x="4774" y="2947"/>
              <a:ext cx="551" cy="44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20" name="Oval 45"/>
            <p:cNvSpPr>
              <a:spLocks noChangeArrowheads="1"/>
            </p:cNvSpPr>
            <p:nvPr/>
          </p:nvSpPr>
          <p:spPr bwMode="auto">
            <a:xfrm>
              <a:off x="4622" y="2784"/>
              <a:ext cx="503" cy="40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21" name="Freeform 46"/>
            <p:cNvSpPr>
              <a:spLocks/>
            </p:cNvSpPr>
            <p:nvPr/>
          </p:nvSpPr>
          <p:spPr bwMode="auto">
            <a:xfrm>
              <a:off x="3304" y="2892"/>
              <a:ext cx="1944" cy="1061"/>
            </a:xfrm>
            <a:custGeom>
              <a:avLst/>
              <a:gdLst>
                <a:gd name="T0" fmla="*/ 1956 w 1447"/>
                <a:gd name="T1" fmla="*/ 131 h 1011"/>
                <a:gd name="T2" fmla="*/ 2218 w 1447"/>
                <a:gd name="T3" fmla="*/ 37 h 1011"/>
                <a:gd name="T4" fmla="*/ 3402 w 1447"/>
                <a:gd name="T5" fmla="*/ 44 h 1011"/>
                <a:gd name="T6" fmla="*/ 4236 w 1447"/>
                <a:gd name="T7" fmla="*/ 0 h 1011"/>
                <a:gd name="T8" fmla="*/ 5296 w 1447"/>
                <a:gd name="T9" fmla="*/ 155 h 1011"/>
                <a:gd name="T10" fmla="*/ 5824 w 1447"/>
                <a:gd name="T11" fmla="*/ 112 h 1011"/>
                <a:gd name="T12" fmla="*/ 6107 w 1447"/>
                <a:gd name="T13" fmla="*/ 131 h 1011"/>
                <a:gd name="T14" fmla="*/ 6171 w 1447"/>
                <a:gd name="T15" fmla="*/ 512 h 1011"/>
                <a:gd name="T16" fmla="*/ 6333 w 1447"/>
                <a:gd name="T17" fmla="*/ 572 h 1011"/>
                <a:gd name="T18" fmla="*/ 5848 w 1447"/>
                <a:gd name="T19" fmla="*/ 869 h 1011"/>
                <a:gd name="T20" fmla="*/ 5317 w 1447"/>
                <a:gd name="T21" fmla="*/ 665 h 1011"/>
                <a:gd name="T22" fmla="*/ 5172 w 1447"/>
                <a:gd name="T23" fmla="*/ 771 h 1011"/>
                <a:gd name="T24" fmla="*/ 4420 w 1447"/>
                <a:gd name="T25" fmla="*/ 1176 h 1011"/>
                <a:gd name="T26" fmla="*/ 1913 w 1447"/>
                <a:gd name="T27" fmla="*/ 1287 h 1011"/>
                <a:gd name="T28" fmla="*/ 614 w 1447"/>
                <a:gd name="T29" fmla="*/ 1208 h 1011"/>
                <a:gd name="T30" fmla="*/ 202 w 1447"/>
                <a:gd name="T31" fmla="*/ 956 h 1011"/>
                <a:gd name="T32" fmla="*/ 202 w 1447"/>
                <a:gd name="T33" fmla="*/ 696 h 1011"/>
                <a:gd name="T34" fmla="*/ 0 w 1447"/>
                <a:gd name="T35" fmla="*/ 483 h 1011"/>
                <a:gd name="T36" fmla="*/ 1956 w 1447"/>
                <a:gd name="T37" fmla="*/ 131 h 10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47"/>
                <a:gd name="T58" fmla="*/ 0 h 1011"/>
                <a:gd name="T59" fmla="*/ 1447 w 1447"/>
                <a:gd name="T60" fmla="*/ 1011 h 10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47" h="1011">
                  <a:moveTo>
                    <a:pt x="447" y="103"/>
                  </a:moveTo>
                  <a:lnTo>
                    <a:pt x="507" y="29"/>
                  </a:lnTo>
                  <a:lnTo>
                    <a:pt x="777" y="34"/>
                  </a:lnTo>
                  <a:lnTo>
                    <a:pt x="968" y="0"/>
                  </a:lnTo>
                  <a:lnTo>
                    <a:pt x="1210" y="122"/>
                  </a:lnTo>
                  <a:lnTo>
                    <a:pt x="1331" y="88"/>
                  </a:lnTo>
                  <a:lnTo>
                    <a:pt x="1396" y="103"/>
                  </a:lnTo>
                  <a:lnTo>
                    <a:pt x="1410" y="402"/>
                  </a:lnTo>
                  <a:lnTo>
                    <a:pt x="1447" y="450"/>
                  </a:lnTo>
                  <a:lnTo>
                    <a:pt x="1336" y="683"/>
                  </a:lnTo>
                  <a:lnTo>
                    <a:pt x="1215" y="523"/>
                  </a:lnTo>
                  <a:lnTo>
                    <a:pt x="1182" y="606"/>
                  </a:lnTo>
                  <a:lnTo>
                    <a:pt x="1010" y="924"/>
                  </a:lnTo>
                  <a:lnTo>
                    <a:pt x="437" y="1011"/>
                  </a:lnTo>
                  <a:lnTo>
                    <a:pt x="140" y="949"/>
                  </a:lnTo>
                  <a:lnTo>
                    <a:pt x="46" y="751"/>
                  </a:lnTo>
                  <a:lnTo>
                    <a:pt x="46" y="547"/>
                  </a:lnTo>
                  <a:lnTo>
                    <a:pt x="0" y="378"/>
                  </a:lnTo>
                  <a:lnTo>
                    <a:pt x="447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955" name="Picture 47" descr="j01998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800" y="1592873"/>
            <a:ext cx="933450" cy="69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6" name="Picture 48" descr="j02399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4300" y="1592874"/>
            <a:ext cx="10624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7" name="Picture 49" descr="BS01739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55231" y="1626580"/>
            <a:ext cx="1151792" cy="35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8" name="Text Box 50"/>
          <p:cNvSpPr txBox="1">
            <a:spLocks noChangeArrowheads="1"/>
          </p:cNvSpPr>
          <p:nvPr/>
        </p:nvSpPr>
        <p:spPr bwMode="auto">
          <a:xfrm>
            <a:off x="2911216" y="1263164"/>
            <a:ext cx="540534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근원지</a:t>
            </a:r>
          </a:p>
        </p:txBody>
      </p:sp>
      <p:sp>
        <p:nvSpPr>
          <p:cNvPr id="39959" name="Text Box 51"/>
          <p:cNvSpPr txBox="1">
            <a:spLocks noChangeArrowheads="1"/>
          </p:cNvSpPr>
          <p:nvPr/>
        </p:nvSpPr>
        <p:spPr bwMode="auto">
          <a:xfrm>
            <a:off x="5992183" y="1279284"/>
            <a:ext cx="540534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목적지</a:t>
            </a:r>
          </a:p>
        </p:txBody>
      </p:sp>
      <p:sp>
        <p:nvSpPr>
          <p:cNvPr id="39960" name="Text Box 52"/>
          <p:cNvSpPr txBox="1">
            <a:spLocks noChangeArrowheads="1"/>
          </p:cNvSpPr>
          <p:nvPr/>
        </p:nvSpPr>
        <p:spPr bwMode="auto">
          <a:xfrm>
            <a:off x="4367071" y="1358415"/>
            <a:ext cx="540534" cy="23436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라우터</a:t>
            </a:r>
          </a:p>
        </p:txBody>
      </p:sp>
      <p:sp>
        <p:nvSpPr>
          <p:cNvPr id="39961" name="Text Box 53"/>
          <p:cNvSpPr txBox="1">
            <a:spLocks noChangeArrowheads="1"/>
          </p:cNvSpPr>
          <p:nvPr/>
        </p:nvSpPr>
        <p:spPr bwMode="auto">
          <a:xfrm>
            <a:off x="4750307" y="2139464"/>
            <a:ext cx="659155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Internet</a:t>
            </a:r>
          </a:p>
        </p:txBody>
      </p:sp>
      <p:sp>
        <p:nvSpPr>
          <p:cNvPr id="39962" name="Line 54"/>
          <p:cNvSpPr>
            <a:spLocks noChangeShapeType="1"/>
          </p:cNvSpPr>
          <p:nvPr/>
        </p:nvSpPr>
        <p:spPr bwMode="auto">
          <a:xfrm flipV="1">
            <a:off x="3431331" y="1825872"/>
            <a:ext cx="723900" cy="156797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3" name="Line 55"/>
          <p:cNvSpPr>
            <a:spLocks noChangeShapeType="1"/>
          </p:cNvSpPr>
          <p:nvPr/>
        </p:nvSpPr>
        <p:spPr bwMode="auto">
          <a:xfrm>
            <a:off x="4336904" y="1638324"/>
            <a:ext cx="694592" cy="156797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4" name="Rectangle 56"/>
          <p:cNvSpPr>
            <a:spLocks noChangeArrowheads="1"/>
          </p:cNvSpPr>
          <p:nvPr/>
        </p:nvSpPr>
        <p:spPr bwMode="auto">
          <a:xfrm>
            <a:off x="4495200" y="4560280"/>
            <a:ext cx="353157" cy="39125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L2</a:t>
            </a:r>
          </a:p>
        </p:txBody>
      </p:sp>
      <p:sp>
        <p:nvSpPr>
          <p:cNvPr id="39965" name="Rectangle 57"/>
          <p:cNvSpPr>
            <a:spLocks noChangeArrowheads="1"/>
          </p:cNvSpPr>
          <p:nvPr/>
        </p:nvSpPr>
        <p:spPr bwMode="auto">
          <a:xfrm>
            <a:off x="4495200" y="4170488"/>
            <a:ext cx="353157" cy="3897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L3</a:t>
            </a:r>
          </a:p>
        </p:txBody>
      </p:sp>
      <p:sp>
        <p:nvSpPr>
          <p:cNvPr id="39966" name="Rectangle 58"/>
          <p:cNvSpPr>
            <a:spLocks noChangeArrowheads="1"/>
          </p:cNvSpPr>
          <p:nvPr/>
        </p:nvSpPr>
        <p:spPr bwMode="auto">
          <a:xfrm>
            <a:off x="4495200" y="4951538"/>
            <a:ext cx="353157" cy="3897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L1</a:t>
            </a:r>
          </a:p>
        </p:txBody>
      </p:sp>
      <p:sp>
        <p:nvSpPr>
          <p:cNvPr id="39967" name="Line 59"/>
          <p:cNvSpPr>
            <a:spLocks noChangeShapeType="1"/>
          </p:cNvSpPr>
          <p:nvPr/>
        </p:nvSpPr>
        <p:spPr bwMode="auto">
          <a:xfrm>
            <a:off x="3164627" y="5341327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8" name="Line 60"/>
          <p:cNvSpPr>
            <a:spLocks noChangeShapeType="1"/>
          </p:cNvSpPr>
          <p:nvPr/>
        </p:nvSpPr>
        <p:spPr bwMode="auto">
          <a:xfrm>
            <a:off x="3164627" y="5575789"/>
            <a:ext cx="1418492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9" name="Line 61"/>
          <p:cNvSpPr>
            <a:spLocks noChangeShapeType="1"/>
          </p:cNvSpPr>
          <p:nvPr/>
        </p:nvSpPr>
        <p:spPr bwMode="auto">
          <a:xfrm>
            <a:off x="4583120" y="5341327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0" name="Line 62"/>
          <p:cNvSpPr>
            <a:spLocks noChangeShapeType="1"/>
          </p:cNvSpPr>
          <p:nvPr/>
        </p:nvSpPr>
        <p:spPr bwMode="auto">
          <a:xfrm>
            <a:off x="4760431" y="5341327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1" name="Line 63"/>
          <p:cNvSpPr>
            <a:spLocks noChangeShapeType="1"/>
          </p:cNvSpPr>
          <p:nvPr/>
        </p:nvSpPr>
        <p:spPr bwMode="auto">
          <a:xfrm>
            <a:off x="4760431" y="5575789"/>
            <a:ext cx="1418492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2" name="Line 64"/>
          <p:cNvSpPr>
            <a:spLocks noChangeShapeType="1"/>
          </p:cNvSpPr>
          <p:nvPr/>
        </p:nvSpPr>
        <p:spPr bwMode="auto">
          <a:xfrm>
            <a:off x="6178923" y="5341327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3" name="Text Box 65"/>
          <p:cNvSpPr txBox="1">
            <a:spLocks noChangeArrowheads="1"/>
          </p:cNvSpPr>
          <p:nvPr/>
        </p:nvSpPr>
        <p:spPr bwMode="auto">
          <a:xfrm>
            <a:off x="3419430" y="5186000"/>
            <a:ext cx="837089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정보의 흐름</a:t>
            </a:r>
          </a:p>
        </p:txBody>
      </p:sp>
      <p:sp>
        <p:nvSpPr>
          <p:cNvPr id="39974" name="Line 86"/>
          <p:cNvSpPr>
            <a:spLocks noChangeShapeType="1"/>
          </p:cNvSpPr>
          <p:nvPr/>
        </p:nvSpPr>
        <p:spPr bwMode="auto">
          <a:xfrm>
            <a:off x="948966" y="2686050"/>
            <a:ext cx="0" cy="218635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5" name="Line 87"/>
          <p:cNvSpPr>
            <a:spLocks noChangeShapeType="1"/>
          </p:cNvSpPr>
          <p:nvPr/>
        </p:nvSpPr>
        <p:spPr bwMode="auto">
          <a:xfrm>
            <a:off x="683731" y="4872404"/>
            <a:ext cx="0" cy="23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6" name="Line 88"/>
          <p:cNvSpPr>
            <a:spLocks noChangeShapeType="1"/>
          </p:cNvSpPr>
          <p:nvPr/>
        </p:nvSpPr>
        <p:spPr bwMode="auto">
          <a:xfrm>
            <a:off x="1642092" y="2924911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7" name="Line 89"/>
          <p:cNvSpPr>
            <a:spLocks noChangeShapeType="1"/>
          </p:cNvSpPr>
          <p:nvPr/>
        </p:nvSpPr>
        <p:spPr bwMode="auto">
          <a:xfrm>
            <a:off x="1869227" y="3305911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8" name="Line 90"/>
          <p:cNvSpPr>
            <a:spLocks noChangeShapeType="1"/>
          </p:cNvSpPr>
          <p:nvPr/>
        </p:nvSpPr>
        <p:spPr bwMode="auto">
          <a:xfrm>
            <a:off x="2102223" y="3701565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9" name="Line 91"/>
          <p:cNvSpPr>
            <a:spLocks noChangeShapeType="1"/>
          </p:cNvSpPr>
          <p:nvPr/>
        </p:nvSpPr>
        <p:spPr bwMode="auto">
          <a:xfrm>
            <a:off x="2339615" y="4076703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0" name="Line 92"/>
          <p:cNvSpPr>
            <a:spLocks noChangeShapeType="1"/>
          </p:cNvSpPr>
          <p:nvPr/>
        </p:nvSpPr>
        <p:spPr bwMode="auto">
          <a:xfrm>
            <a:off x="2578473" y="4467961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1" name="Line 93"/>
          <p:cNvSpPr>
            <a:spLocks noChangeShapeType="1"/>
          </p:cNvSpPr>
          <p:nvPr/>
        </p:nvSpPr>
        <p:spPr bwMode="auto">
          <a:xfrm>
            <a:off x="2810004" y="4872404"/>
            <a:ext cx="0" cy="15679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2" name="Rectangle 94"/>
          <p:cNvSpPr>
            <a:spLocks noChangeArrowheads="1"/>
          </p:cNvSpPr>
          <p:nvPr/>
        </p:nvSpPr>
        <p:spPr bwMode="auto">
          <a:xfrm>
            <a:off x="6798781" y="2686050"/>
            <a:ext cx="69019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3" name="Rectangle 95"/>
          <p:cNvSpPr>
            <a:spLocks noChangeArrowheads="1"/>
          </p:cNvSpPr>
          <p:nvPr/>
        </p:nvSpPr>
        <p:spPr bwMode="auto">
          <a:xfrm>
            <a:off x="6798781" y="3075843"/>
            <a:ext cx="69019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4" name="Rectangle 96"/>
          <p:cNvSpPr>
            <a:spLocks noChangeArrowheads="1"/>
          </p:cNvSpPr>
          <p:nvPr/>
        </p:nvSpPr>
        <p:spPr bwMode="auto">
          <a:xfrm>
            <a:off x="7488977" y="3075843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H6</a:t>
            </a:r>
          </a:p>
        </p:txBody>
      </p:sp>
      <p:sp>
        <p:nvSpPr>
          <p:cNvPr id="39985" name="Rectangle 97"/>
          <p:cNvSpPr>
            <a:spLocks noChangeArrowheads="1"/>
          </p:cNvSpPr>
          <p:nvPr/>
        </p:nvSpPr>
        <p:spPr bwMode="auto">
          <a:xfrm>
            <a:off x="6798781" y="3467100"/>
            <a:ext cx="92465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L6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6" name="Rectangle 98"/>
          <p:cNvSpPr>
            <a:spLocks noChangeArrowheads="1"/>
          </p:cNvSpPr>
          <p:nvPr/>
        </p:nvSpPr>
        <p:spPr bwMode="auto">
          <a:xfrm>
            <a:off x="7723438" y="3467100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H5</a:t>
            </a:r>
          </a:p>
        </p:txBody>
      </p:sp>
      <p:sp>
        <p:nvSpPr>
          <p:cNvPr id="39987" name="Rectangle 99"/>
          <p:cNvSpPr>
            <a:spLocks noChangeArrowheads="1"/>
          </p:cNvSpPr>
          <p:nvPr/>
        </p:nvSpPr>
        <p:spPr bwMode="auto">
          <a:xfrm>
            <a:off x="6798781" y="3856892"/>
            <a:ext cx="1159119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L5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8" name="Rectangle 100"/>
          <p:cNvSpPr>
            <a:spLocks noChangeArrowheads="1"/>
          </p:cNvSpPr>
          <p:nvPr/>
        </p:nvSpPr>
        <p:spPr bwMode="auto">
          <a:xfrm>
            <a:off x="7957900" y="3856892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H4</a:t>
            </a:r>
          </a:p>
        </p:txBody>
      </p:sp>
      <p:sp>
        <p:nvSpPr>
          <p:cNvPr id="39989" name="Rectangle 101"/>
          <p:cNvSpPr>
            <a:spLocks noChangeArrowheads="1"/>
          </p:cNvSpPr>
          <p:nvPr/>
        </p:nvSpPr>
        <p:spPr bwMode="auto">
          <a:xfrm>
            <a:off x="6798781" y="4248150"/>
            <a:ext cx="1393580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L4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90" name="Rectangle 102"/>
          <p:cNvSpPr>
            <a:spLocks noChangeArrowheads="1"/>
          </p:cNvSpPr>
          <p:nvPr/>
        </p:nvSpPr>
        <p:spPr bwMode="auto">
          <a:xfrm>
            <a:off x="8192365" y="4248150"/>
            <a:ext cx="232997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H3</a:t>
            </a:r>
          </a:p>
        </p:txBody>
      </p:sp>
      <p:sp>
        <p:nvSpPr>
          <p:cNvPr id="39991" name="Rectangle 103"/>
          <p:cNvSpPr>
            <a:spLocks noChangeArrowheads="1"/>
          </p:cNvSpPr>
          <p:nvPr/>
        </p:nvSpPr>
        <p:spPr bwMode="auto">
          <a:xfrm>
            <a:off x="6798784" y="4637943"/>
            <a:ext cx="162657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L3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92" name="Rectangle 104"/>
          <p:cNvSpPr>
            <a:spLocks noChangeArrowheads="1"/>
          </p:cNvSpPr>
          <p:nvPr/>
        </p:nvSpPr>
        <p:spPr bwMode="auto">
          <a:xfrm>
            <a:off x="8425358" y="4637943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H2</a:t>
            </a:r>
          </a:p>
        </p:txBody>
      </p:sp>
      <p:sp>
        <p:nvSpPr>
          <p:cNvPr id="39993" name="Rectangle 105"/>
          <p:cNvSpPr>
            <a:spLocks noChangeArrowheads="1"/>
          </p:cNvSpPr>
          <p:nvPr/>
        </p:nvSpPr>
        <p:spPr bwMode="auto">
          <a:xfrm>
            <a:off x="6533549" y="5029200"/>
            <a:ext cx="2126274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1 0 1 0 0 0 1 </a:t>
            </a:r>
            <a:r>
              <a:rPr lang="en-US" altLang="ko-KR" sz="923" b="0">
                <a:latin typeface="Times New Roman" pitchFamily="18" charset="0"/>
                <a:ea typeface="바탕체" pitchFamily="17" charset="-127"/>
              </a:rPr>
              <a:t>…</a:t>
            </a: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 0 0 0 1 0 </a:t>
            </a:r>
          </a:p>
        </p:txBody>
      </p:sp>
      <p:sp>
        <p:nvSpPr>
          <p:cNvPr id="39994" name="Rectangle 106"/>
          <p:cNvSpPr>
            <a:spLocks noChangeArrowheads="1"/>
          </p:cNvSpPr>
          <p:nvPr/>
        </p:nvSpPr>
        <p:spPr bwMode="auto">
          <a:xfrm>
            <a:off x="6533546" y="4637943"/>
            <a:ext cx="265235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T2</a:t>
            </a:r>
          </a:p>
        </p:txBody>
      </p:sp>
      <p:sp>
        <p:nvSpPr>
          <p:cNvPr id="39995" name="Line 107"/>
          <p:cNvSpPr>
            <a:spLocks noChangeShapeType="1"/>
          </p:cNvSpPr>
          <p:nvPr/>
        </p:nvSpPr>
        <p:spPr bwMode="auto">
          <a:xfrm>
            <a:off x="6798781" y="2686050"/>
            <a:ext cx="0" cy="218635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6" name="Line 108"/>
          <p:cNvSpPr>
            <a:spLocks noChangeShapeType="1"/>
          </p:cNvSpPr>
          <p:nvPr/>
        </p:nvSpPr>
        <p:spPr bwMode="auto">
          <a:xfrm>
            <a:off x="6533546" y="4872404"/>
            <a:ext cx="0" cy="23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7" name="Line 109"/>
          <p:cNvSpPr>
            <a:spLocks noChangeShapeType="1"/>
          </p:cNvSpPr>
          <p:nvPr/>
        </p:nvSpPr>
        <p:spPr bwMode="auto">
          <a:xfrm>
            <a:off x="7490443" y="2924911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8" name="Line 110"/>
          <p:cNvSpPr>
            <a:spLocks noChangeShapeType="1"/>
          </p:cNvSpPr>
          <p:nvPr/>
        </p:nvSpPr>
        <p:spPr bwMode="auto">
          <a:xfrm>
            <a:off x="7717577" y="3305911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9" name="Line 111"/>
          <p:cNvSpPr>
            <a:spLocks noChangeShapeType="1"/>
          </p:cNvSpPr>
          <p:nvPr/>
        </p:nvSpPr>
        <p:spPr bwMode="auto">
          <a:xfrm>
            <a:off x="7950573" y="3701565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0" name="Line 112"/>
          <p:cNvSpPr>
            <a:spLocks noChangeShapeType="1"/>
          </p:cNvSpPr>
          <p:nvPr/>
        </p:nvSpPr>
        <p:spPr bwMode="auto">
          <a:xfrm>
            <a:off x="8189431" y="4076703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1" name="Line 113"/>
          <p:cNvSpPr>
            <a:spLocks noChangeShapeType="1"/>
          </p:cNvSpPr>
          <p:nvPr/>
        </p:nvSpPr>
        <p:spPr bwMode="auto">
          <a:xfrm>
            <a:off x="8426823" y="4467961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2" name="Line 114"/>
          <p:cNvSpPr>
            <a:spLocks noChangeShapeType="1"/>
          </p:cNvSpPr>
          <p:nvPr/>
        </p:nvSpPr>
        <p:spPr bwMode="auto">
          <a:xfrm>
            <a:off x="8659820" y="4872404"/>
            <a:ext cx="0" cy="15679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3" name="Freeform 115"/>
          <p:cNvSpPr>
            <a:spLocks/>
          </p:cNvSpPr>
          <p:nvPr/>
        </p:nvSpPr>
        <p:spPr bwMode="auto">
          <a:xfrm>
            <a:off x="3431330" y="2606923"/>
            <a:ext cx="2480896" cy="2891203"/>
          </a:xfrm>
          <a:custGeom>
            <a:avLst/>
            <a:gdLst>
              <a:gd name="T0" fmla="*/ 0 w 1344"/>
              <a:gd name="T1" fmla="*/ 0 h 1776"/>
              <a:gd name="T2" fmla="*/ 0 w 1344"/>
              <a:gd name="T3" fmla="*/ 2147483647 h 1776"/>
              <a:gd name="T4" fmla="*/ 2147483647 w 1344"/>
              <a:gd name="T5" fmla="*/ 2147483647 h 1776"/>
              <a:gd name="T6" fmla="*/ 2147483647 w 1344"/>
              <a:gd name="T7" fmla="*/ 2147483647 h 1776"/>
              <a:gd name="T8" fmla="*/ 2147483647 w 1344"/>
              <a:gd name="T9" fmla="*/ 2147483647 h 1776"/>
              <a:gd name="T10" fmla="*/ 2147483647 w 1344"/>
              <a:gd name="T11" fmla="*/ 2147483647 h 1776"/>
              <a:gd name="T12" fmla="*/ 2147483647 w 1344"/>
              <a:gd name="T13" fmla="*/ 2147483647 h 1776"/>
              <a:gd name="T14" fmla="*/ 2147483647 w 1344"/>
              <a:gd name="T15" fmla="*/ 0 h 17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776"/>
              <a:gd name="T26" fmla="*/ 1344 w 1344"/>
              <a:gd name="T27" fmla="*/ 1776 h 17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776">
                <a:moveTo>
                  <a:pt x="0" y="0"/>
                </a:moveTo>
                <a:lnTo>
                  <a:pt x="0" y="1776"/>
                </a:lnTo>
                <a:lnTo>
                  <a:pt x="528" y="1776"/>
                </a:lnTo>
                <a:lnTo>
                  <a:pt x="528" y="912"/>
                </a:lnTo>
                <a:lnTo>
                  <a:pt x="816" y="912"/>
                </a:lnTo>
                <a:lnTo>
                  <a:pt x="816" y="1776"/>
                </a:lnTo>
                <a:lnTo>
                  <a:pt x="1344" y="1776"/>
                </a:lnTo>
                <a:lnTo>
                  <a:pt x="1344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662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04" name="Line 116"/>
          <p:cNvSpPr>
            <a:spLocks noChangeShapeType="1"/>
          </p:cNvSpPr>
          <p:nvPr/>
        </p:nvSpPr>
        <p:spPr bwMode="auto">
          <a:xfrm>
            <a:off x="5202980" y="5498123"/>
            <a:ext cx="26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5" name="Line 117"/>
          <p:cNvSpPr>
            <a:spLocks noChangeShapeType="1"/>
          </p:cNvSpPr>
          <p:nvPr/>
        </p:nvSpPr>
        <p:spPr bwMode="auto">
          <a:xfrm>
            <a:off x="3696565" y="5498123"/>
            <a:ext cx="26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6" name="Line 118"/>
          <p:cNvSpPr>
            <a:spLocks noChangeShapeType="1"/>
          </p:cNvSpPr>
          <p:nvPr/>
        </p:nvSpPr>
        <p:spPr bwMode="auto">
          <a:xfrm>
            <a:off x="3431327" y="3701561"/>
            <a:ext cx="0" cy="23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7" name="Line 119"/>
          <p:cNvSpPr>
            <a:spLocks noChangeShapeType="1"/>
          </p:cNvSpPr>
          <p:nvPr/>
        </p:nvSpPr>
        <p:spPr bwMode="auto">
          <a:xfrm flipV="1">
            <a:off x="5912223" y="3856896"/>
            <a:ext cx="0" cy="31359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8" name="Line 120"/>
          <p:cNvSpPr>
            <a:spLocks noChangeShapeType="1"/>
          </p:cNvSpPr>
          <p:nvPr/>
        </p:nvSpPr>
        <p:spPr bwMode="auto">
          <a:xfrm flipV="1">
            <a:off x="5912223" y="2606920"/>
            <a:ext cx="0" cy="15679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98" name="Rectangle 30"/>
          <p:cNvSpPr txBox="1">
            <a:spLocks noChangeArrowheads="1"/>
          </p:cNvSpPr>
          <p:nvPr/>
        </p:nvSpPr>
        <p:spPr bwMode="auto">
          <a:xfrm>
            <a:off x="445824" y="290702"/>
            <a:ext cx="813435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6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endParaRPr lang="en-US" altLang="ko-KR" sz="3600" kern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468" y="477370"/>
            <a:ext cx="8286750" cy="553243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TCP/IP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통신 모델</a:t>
            </a:r>
            <a:endParaRPr lang="en-US" altLang="ko-KR" sz="3200" dirty="0" smtClean="0"/>
          </a:p>
        </p:txBody>
      </p:sp>
      <p:pic>
        <p:nvPicPr>
          <p:cNvPr id="17" name="Picture 9" descr="2_3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119" y="1468290"/>
            <a:ext cx="6905359" cy="483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9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74163"/>
              </p:ext>
            </p:extLst>
          </p:nvPr>
        </p:nvGraphicFramePr>
        <p:xfrm>
          <a:off x="1271588" y="1279525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858838" y="22034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852488" y="14668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858838" y="29527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032" name="Rectangle 26"/>
          <p:cNvSpPr>
            <a:spLocks noChangeArrowheads="1"/>
          </p:cNvSpPr>
          <p:nvPr/>
        </p:nvSpPr>
        <p:spPr bwMode="auto">
          <a:xfrm>
            <a:off x="858838" y="37020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858838" y="44513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034" name="Rectangle 28"/>
          <p:cNvSpPr>
            <a:spLocks noChangeArrowheads="1"/>
          </p:cNvSpPr>
          <p:nvPr/>
        </p:nvSpPr>
        <p:spPr bwMode="auto">
          <a:xfrm>
            <a:off x="858838" y="52133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858838" y="59753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228234"/>
            <a:ext cx="7559920" cy="776654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OSI 7 </a:t>
            </a:r>
            <a:r>
              <a:rPr lang="ko-KR" altLang="en-US" sz="4000" b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 </a:t>
            </a:r>
            <a:endParaRPr lang="ko-KR" altLang="en-US" sz="40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오른쪽 대괄호 2"/>
          <p:cNvSpPr/>
          <p:nvPr/>
        </p:nvSpPr>
        <p:spPr bwMode="auto">
          <a:xfrm>
            <a:off x="4200947" y="1363802"/>
            <a:ext cx="391373" cy="2074209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오른쪽 대괄호 16"/>
          <p:cNvSpPr/>
          <p:nvPr/>
        </p:nvSpPr>
        <p:spPr bwMode="auto">
          <a:xfrm>
            <a:off x="4200947" y="4489450"/>
            <a:ext cx="391373" cy="1879600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2320" y="2243623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상위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(Software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2448" y="5213350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하위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</a:t>
            </a:r>
            <a:endParaRPr lang="en-US" altLang="ko-KR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(Hardware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447728" y="6447633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4592319" y="3666727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중계 계층</a:t>
            </a:r>
            <a:endParaRPr lang="en-US" altLang="ko-KR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(Middleware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오른쪽 대괄호 20"/>
          <p:cNvSpPr/>
          <p:nvPr/>
        </p:nvSpPr>
        <p:spPr bwMode="auto">
          <a:xfrm>
            <a:off x="4200947" y="3574931"/>
            <a:ext cx="391373" cy="738128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5027" y="614831"/>
            <a:ext cx="6267735" cy="2039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통신 체계와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</a:t>
            </a:r>
            <a:endParaRPr lang="ko-KR" altLang="en-US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95027" y="1379306"/>
          <a:ext cx="8258928" cy="4322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240"/>
                <a:gridCol w="3348344"/>
                <a:gridCol w="3348344"/>
              </a:tblGrid>
              <a:tr h="69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통신체계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프로토콜  종류</a:t>
                      </a:r>
                      <a:r>
                        <a:rPr lang="en-US" altLang="ko-KR" sz="2000" b="1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용도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5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HTTP,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Telnet, TCP, UDP…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인터넷과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에서 사용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735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IPX/SPX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IPX, SPX, NPC…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Novel 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사가 개발 및 판매하는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Netware 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시스템에서 사용 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735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Appltalk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DDP, RTMP, ATP…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 제품의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에서 사용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735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DECnet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DPR,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NSP, SCP…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구</a:t>
                      </a:r>
                      <a:r>
                        <a:rPr lang="ko-KR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사의 미니컴퓨터에서 사용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6817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XNS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IDP, SPP, PEP…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Xerox 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사의 네트워크에 사용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34244" y="4347070"/>
            <a:ext cx="66563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8763" indent="-258763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98475" indent="-2381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63588" indent="-263525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014413" indent="-239713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Protocols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213744" y="4970958"/>
            <a:ext cx="2879725" cy="1350962"/>
            <a:chOff x="2609" y="1125"/>
            <a:chExt cx="1814" cy="851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580" y="1125"/>
              <a:ext cx="843" cy="812"/>
              <a:chOff x="2479" y="2359"/>
              <a:chExt cx="551" cy="549"/>
            </a:xfrm>
          </p:grpSpPr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 rot="1237137">
                <a:off x="2712" y="2590"/>
                <a:ext cx="107" cy="111"/>
              </a:xfrm>
              <a:prstGeom prst="ellipse">
                <a:avLst/>
              </a:prstGeom>
              <a:gradFill rotWithShape="0">
                <a:gsLst>
                  <a:gs pos="0">
                    <a:srgbClr val="8FA5C5"/>
                  </a:gs>
                  <a:gs pos="100000">
                    <a:srgbClr val="07387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 rot="1237137" flipH="1">
                <a:off x="2763" y="2387"/>
                <a:ext cx="1" cy="516"/>
              </a:xfrm>
              <a:prstGeom prst="lin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 rot="1237137">
                <a:off x="2671" y="2590"/>
                <a:ext cx="187" cy="111"/>
              </a:xfrm>
              <a:prstGeom prst="ellips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24"/>
              <p:cNvSpPr>
                <a:spLocks noChangeArrowheads="1"/>
              </p:cNvSpPr>
              <p:nvPr/>
            </p:nvSpPr>
            <p:spPr bwMode="auto">
              <a:xfrm rot="1237137">
                <a:off x="2562" y="2590"/>
                <a:ext cx="406" cy="111"/>
              </a:xfrm>
              <a:prstGeom prst="ellips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Arc 25"/>
              <p:cNvSpPr>
                <a:spLocks/>
              </p:cNvSpPr>
              <p:nvPr/>
            </p:nvSpPr>
            <p:spPr bwMode="auto">
              <a:xfrm rot="1237137" flipV="1">
                <a:off x="2479" y="2624"/>
                <a:ext cx="511" cy="207"/>
              </a:xfrm>
              <a:custGeom>
                <a:avLst/>
                <a:gdLst>
                  <a:gd name="T0" fmla="*/ 0 w 42169"/>
                  <a:gd name="T1" fmla="*/ 0 h 21600"/>
                  <a:gd name="T2" fmla="*/ 0 w 42169"/>
                  <a:gd name="T3" fmla="*/ 0 h 21600"/>
                  <a:gd name="T4" fmla="*/ 0 w 4216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169"/>
                  <a:gd name="T10" fmla="*/ 0 h 21600"/>
                  <a:gd name="T11" fmla="*/ 42169 w 421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169" h="21600" fill="none" extrusionOk="0">
                    <a:moveTo>
                      <a:pt x="-1" y="16717"/>
                    </a:moveTo>
                    <a:cubicBezTo>
                      <a:pt x="2271" y="6929"/>
                      <a:pt x="10992" y="-1"/>
                      <a:pt x="21041" y="0"/>
                    </a:cubicBezTo>
                    <a:cubicBezTo>
                      <a:pt x="31240" y="0"/>
                      <a:pt x="40049" y="7134"/>
                      <a:pt x="42169" y="17110"/>
                    </a:cubicBezTo>
                  </a:path>
                  <a:path w="42169" h="21600" stroke="0" extrusionOk="0">
                    <a:moveTo>
                      <a:pt x="-1" y="16717"/>
                    </a:moveTo>
                    <a:cubicBezTo>
                      <a:pt x="2271" y="6929"/>
                      <a:pt x="10992" y="-1"/>
                      <a:pt x="21041" y="0"/>
                    </a:cubicBezTo>
                    <a:cubicBezTo>
                      <a:pt x="31240" y="0"/>
                      <a:pt x="40049" y="7134"/>
                      <a:pt x="42169" y="17110"/>
                    </a:cubicBezTo>
                    <a:lnTo>
                      <a:pt x="21041" y="21600"/>
                    </a:lnTo>
                    <a:lnTo>
                      <a:pt x="-1" y="16717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Arc 26"/>
              <p:cNvSpPr>
                <a:spLocks/>
              </p:cNvSpPr>
              <p:nvPr/>
            </p:nvSpPr>
            <p:spPr bwMode="auto">
              <a:xfrm rot="1237137" flipV="1">
                <a:off x="2514" y="2701"/>
                <a:ext cx="381" cy="207"/>
              </a:xfrm>
              <a:custGeom>
                <a:avLst/>
                <a:gdLst>
                  <a:gd name="T0" fmla="*/ 0 w 34362"/>
                  <a:gd name="T1" fmla="*/ 0 h 21600"/>
                  <a:gd name="T2" fmla="*/ 0 w 34362"/>
                  <a:gd name="T3" fmla="*/ 0 h 21600"/>
                  <a:gd name="T4" fmla="*/ 0 w 3436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362"/>
                  <a:gd name="T10" fmla="*/ 0 h 21600"/>
                  <a:gd name="T11" fmla="*/ 34362 w 3436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362" h="21600" fill="none" extrusionOk="0">
                    <a:moveTo>
                      <a:pt x="-1" y="8912"/>
                    </a:moveTo>
                    <a:cubicBezTo>
                      <a:pt x="4063" y="3313"/>
                      <a:pt x="10562" y="-1"/>
                      <a:pt x="17481" y="0"/>
                    </a:cubicBezTo>
                    <a:cubicBezTo>
                      <a:pt x="24050" y="0"/>
                      <a:pt x="30263" y="2990"/>
                      <a:pt x="34362" y="8124"/>
                    </a:cubicBezTo>
                  </a:path>
                  <a:path w="34362" h="21600" stroke="0" extrusionOk="0">
                    <a:moveTo>
                      <a:pt x="-1" y="8912"/>
                    </a:moveTo>
                    <a:cubicBezTo>
                      <a:pt x="4063" y="3313"/>
                      <a:pt x="10562" y="-1"/>
                      <a:pt x="17481" y="0"/>
                    </a:cubicBezTo>
                    <a:cubicBezTo>
                      <a:pt x="24050" y="0"/>
                      <a:pt x="30263" y="2990"/>
                      <a:pt x="34362" y="8124"/>
                    </a:cubicBezTo>
                    <a:lnTo>
                      <a:pt x="17481" y="21600"/>
                    </a:lnTo>
                    <a:lnTo>
                      <a:pt x="-1" y="8912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Arc 27"/>
              <p:cNvSpPr>
                <a:spLocks/>
              </p:cNvSpPr>
              <p:nvPr/>
            </p:nvSpPr>
            <p:spPr bwMode="auto">
              <a:xfrm rot="1237137" flipV="1">
                <a:off x="2565" y="2447"/>
                <a:ext cx="465" cy="207"/>
              </a:xfrm>
              <a:custGeom>
                <a:avLst/>
                <a:gdLst>
                  <a:gd name="T0" fmla="*/ 0 w 38373"/>
                  <a:gd name="T1" fmla="*/ 0 h 21600"/>
                  <a:gd name="T2" fmla="*/ 0 w 38373"/>
                  <a:gd name="T3" fmla="*/ 0 h 21600"/>
                  <a:gd name="T4" fmla="*/ 0 w 383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8373"/>
                  <a:gd name="T10" fmla="*/ 0 h 21600"/>
                  <a:gd name="T11" fmla="*/ 38373 w 383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373" h="21600" fill="none" extrusionOk="0">
                    <a:moveTo>
                      <a:pt x="-1" y="12353"/>
                    </a:moveTo>
                    <a:cubicBezTo>
                      <a:pt x="3573" y="4809"/>
                      <a:pt x="11173" y="-1"/>
                      <a:pt x="19521" y="0"/>
                    </a:cubicBezTo>
                    <a:cubicBezTo>
                      <a:pt x="27343" y="0"/>
                      <a:pt x="34554" y="4229"/>
                      <a:pt x="38373" y="11056"/>
                    </a:cubicBezTo>
                  </a:path>
                  <a:path w="38373" h="21600" stroke="0" extrusionOk="0">
                    <a:moveTo>
                      <a:pt x="-1" y="12353"/>
                    </a:moveTo>
                    <a:cubicBezTo>
                      <a:pt x="3573" y="4809"/>
                      <a:pt x="11173" y="-1"/>
                      <a:pt x="19521" y="0"/>
                    </a:cubicBezTo>
                    <a:cubicBezTo>
                      <a:pt x="27343" y="0"/>
                      <a:pt x="34554" y="4229"/>
                      <a:pt x="38373" y="11056"/>
                    </a:cubicBezTo>
                    <a:lnTo>
                      <a:pt x="19521" y="21600"/>
                    </a:lnTo>
                    <a:lnTo>
                      <a:pt x="-1" y="12353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" name="Arc 28"/>
              <p:cNvSpPr>
                <a:spLocks/>
              </p:cNvSpPr>
              <p:nvPr/>
            </p:nvSpPr>
            <p:spPr bwMode="auto">
              <a:xfrm rot="1237137" flipV="1">
                <a:off x="2655" y="2359"/>
                <a:ext cx="355" cy="207"/>
              </a:xfrm>
              <a:custGeom>
                <a:avLst/>
                <a:gdLst>
                  <a:gd name="T0" fmla="*/ 0 w 34268"/>
                  <a:gd name="T1" fmla="*/ 0 h 21600"/>
                  <a:gd name="T2" fmla="*/ 0 w 34268"/>
                  <a:gd name="T3" fmla="*/ 0 h 21600"/>
                  <a:gd name="T4" fmla="*/ 0 w 3426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268"/>
                  <a:gd name="T10" fmla="*/ 0 h 21600"/>
                  <a:gd name="T11" fmla="*/ 34268 w 3426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68" h="21600" fill="none" extrusionOk="0">
                    <a:moveTo>
                      <a:pt x="0" y="9114"/>
                    </a:moveTo>
                    <a:cubicBezTo>
                      <a:pt x="4049" y="3397"/>
                      <a:pt x="10620" y="-1"/>
                      <a:pt x="17626" y="0"/>
                    </a:cubicBezTo>
                    <a:cubicBezTo>
                      <a:pt x="24062" y="0"/>
                      <a:pt x="30164" y="2870"/>
                      <a:pt x="34267" y="7830"/>
                    </a:cubicBezTo>
                  </a:path>
                  <a:path w="34268" h="21600" stroke="0" extrusionOk="0">
                    <a:moveTo>
                      <a:pt x="0" y="9114"/>
                    </a:moveTo>
                    <a:cubicBezTo>
                      <a:pt x="4049" y="3397"/>
                      <a:pt x="10620" y="-1"/>
                      <a:pt x="17626" y="0"/>
                    </a:cubicBezTo>
                    <a:cubicBezTo>
                      <a:pt x="24062" y="0"/>
                      <a:pt x="30164" y="2870"/>
                      <a:pt x="34267" y="7830"/>
                    </a:cubicBezTo>
                    <a:lnTo>
                      <a:pt x="17626" y="21600"/>
                    </a:lnTo>
                    <a:lnTo>
                      <a:pt x="0" y="9114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7" name="Arc 29"/>
              <p:cNvSpPr>
                <a:spLocks/>
              </p:cNvSpPr>
              <p:nvPr/>
            </p:nvSpPr>
            <p:spPr bwMode="auto">
              <a:xfrm rot="1237137" flipV="1">
                <a:off x="2503" y="2544"/>
                <a:ext cx="519" cy="207"/>
              </a:xfrm>
              <a:custGeom>
                <a:avLst/>
                <a:gdLst>
                  <a:gd name="T0" fmla="*/ 0 w 42802"/>
                  <a:gd name="T1" fmla="*/ 0 h 21600"/>
                  <a:gd name="T2" fmla="*/ 0 w 42802"/>
                  <a:gd name="T3" fmla="*/ 0 h 21600"/>
                  <a:gd name="T4" fmla="*/ 0 w 428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02"/>
                  <a:gd name="T10" fmla="*/ 0 h 21600"/>
                  <a:gd name="T11" fmla="*/ 42802 w 428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02" h="21600" fill="none" extrusionOk="0">
                    <a:moveTo>
                      <a:pt x="-1" y="18750"/>
                    </a:moveTo>
                    <a:cubicBezTo>
                      <a:pt x="1427" y="8017"/>
                      <a:pt x="10582" y="-1"/>
                      <a:pt x="21411" y="0"/>
                    </a:cubicBezTo>
                    <a:cubicBezTo>
                      <a:pt x="32182" y="0"/>
                      <a:pt x="41308" y="7936"/>
                      <a:pt x="42802" y="18603"/>
                    </a:cubicBezTo>
                  </a:path>
                  <a:path w="42802" h="21600" stroke="0" extrusionOk="0">
                    <a:moveTo>
                      <a:pt x="-1" y="18750"/>
                    </a:moveTo>
                    <a:cubicBezTo>
                      <a:pt x="1427" y="8017"/>
                      <a:pt x="10582" y="-1"/>
                      <a:pt x="21411" y="0"/>
                    </a:cubicBezTo>
                    <a:cubicBezTo>
                      <a:pt x="32182" y="0"/>
                      <a:pt x="41308" y="7936"/>
                      <a:pt x="42802" y="18603"/>
                    </a:cubicBezTo>
                    <a:lnTo>
                      <a:pt x="21411" y="21600"/>
                    </a:lnTo>
                    <a:lnTo>
                      <a:pt x="-1" y="18750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30"/>
              <p:cNvSpPr>
                <a:spLocks noChangeArrowheads="1"/>
              </p:cNvSpPr>
              <p:nvPr/>
            </p:nvSpPr>
            <p:spPr bwMode="auto">
              <a:xfrm rot="1237137">
                <a:off x="2712" y="2584"/>
                <a:ext cx="107" cy="112"/>
              </a:xfrm>
              <a:prstGeom prst="ellipse">
                <a:avLst/>
              </a:prstGeom>
              <a:noFill/>
              <a:ln w="12700">
                <a:solidFill>
                  <a:srgbClr val="0738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AutoShape 31"/>
              <p:cNvSpPr>
                <a:spLocks noChangeArrowheads="1"/>
              </p:cNvSpPr>
              <p:nvPr/>
            </p:nvSpPr>
            <p:spPr bwMode="auto">
              <a:xfrm rot="1237137">
                <a:off x="2535" y="2502"/>
                <a:ext cx="75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AutoShape 32"/>
              <p:cNvSpPr>
                <a:spLocks noChangeArrowheads="1"/>
              </p:cNvSpPr>
              <p:nvPr/>
            </p:nvSpPr>
            <p:spPr bwMode="auto">
              <a:xfrm rot="1237137">
                <a:off x="2850" y="2461"/>
                <a:ext cx="75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33"/>
              <p:cNvSpPr>
                <a:spLocks noChangeArrowheads="1"/>
              </p:cNvSpPr>
              <p:nvPr/>
            </p:nvSpPr>
            <p:spPr bwMode="auto">
              <a:xfrm rot="1237137">
                <a:off x="2693" y="2680"/>
                <a:ext cx="76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AutoShape 34"/>
              <p:cNvSpPr>
                <a:spLocks noChangeArrowheads="1"/>
              </p:cNvSpPr>
              <p:nvPr/>
            </p:nvSpPr>
            <p:spPr bwMode="auto">
              <a:xfrm rot="1237137">
                <a:off x="2855" y="2715"/>
                <a:ext cx="76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35" descr="Graphic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1402"/>
              <a:ext cx="1521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3709" y="1527"/>
              <a:ext cx="581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0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2609" y="1157"/>
              <a:ext cx="78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600">
                  <a:solidFill>
                    <a:srgbClr val="EC008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TCP/IP</a:t>
              </a:r>
            </a:p>
          </p:txBody>
        </p:sp>
      </p:grp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214505" y="1276526"/>
            <a:ext cx="66563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8763" indent="-258763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98475" indent="-2381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63588" indent="-263525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014413" indent="-239713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Vendor-Specific Protocols</a:t>
            </a:r>
          </a:p>
        </p:txBody>
      </p: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1089217" y="1932164"/>
            <a:ext cx="3032125" cy="2084387"/>
            <a:chOff x="3850" y="2432"/>
            <a:chExt cx="1910" cy="1313"/>
          </a:xfrm>
        </p:grpSpPr>
        <p:sp>
          <p:nvSpPr>
            <p:cNvPr id="25" name="AutoShape 76"/>
            <p:cNvSpPr>
              <a:spLocks noChangeArrowheads="1"/>
            </p:cNvSpPr>
            <p:nvPr/>
          </p:nvSpPr>
          <p:spPr bwMode="auto">
            <a:xfrm rot="5400000">
              <a:off x="4691" y="2958"/>
              <a:ext cx="463" cy="90"/>
            </a:xfrm>
            <a:prstGeom prst="homePlate">
              <a:avLst>
                <a:gd name="adj" fmla="val 90623"/>
              </a:avLst>
            </a:prstGeom>
            <a:gradFill rotWithShape="0">
              <a:gsLst>
                <a:gs pos="0">
                  <a:srgbClr val="CC0099"/>
                </a:gs>
                <a:gs pos="50000">
                  <a:srgbClr val="F1BBE4"/>
                </a:gs>
                <a:gs pos="100000">
                  <a:srgbClr val="CC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77"/>
            <p:cNvSpPr>
              <a:spLocks noChangeArrowheads="1"/>
            </p:cNvSpPr>
            <p:nvPr/>
          </p:nvSpPr>
          <p:spPr bwMode="auto">
            <a:xfrm>
              <a:off x="4832" y="3137"/>
              <a:ext cx="220" cy="174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78" descr="Graphic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" y="3163"/>
              <a:ext cx="14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AutoShape 79"/>
            <p:cNvSpPr>
              <a:spLocks noChangeArrowheads="1"/>
            </p:cNvSpPr>
            <p:nvPr/>
          </p:nvSpPr>
          <p:spPr bwMode="auto">
            <a:xfrm>
              <a:off x="4808" y="3107"/>
              <a:ext cx="221" cy="17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B3ECB3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80"/>
            <p:cNvGrpSpPr>
              <a:grpSpLocks/>
            </p:cNvGrpSpPr>
            <p:nvPr/>
          </p:nvGrpSpPr>
          <p:grpSpPr bwMode="auto">
            <a:xfrm>
              <a:off x="4661" y="2432"/>
              <a:ext cx="502" cy="552"/>
              <a:chOff x="2013" y="3316"/>
              <a:chExt cx="629" cy="694"/>
            </a:xfrm>
          </p:grpSpPr>
          <p:sp>
            <p:nvSpPr>
              <p:cNvPr id="46" name="Freeform 81"/>
              <p:cNvSpPr>
                <a:spLocks noChangeAspect="1"/>
              </p:cNvSpPr>
              <p:nvPr/>
            </p:nvSpPr>
            <p:spPr bwMode="auto">
              <a:xfrm>
                <a:off x="2409" y="3767"/>
                <a:ext cx="211" cy="243"/>
              </a:xfrm>
              <a:custGeom>
                <a:avLst/>
                <a:gdLst>
                  <a:gd name="T0" fmla="*/ 0 w 265"/>
                  <a:gd name="T1" fmla="*/ 51 h 305"/>
                  <a:gd name="T2" fmla="*/ 85 w 265"/>
                  <a:gd name="T3" fmla="*/ 0 h 305"/>
                  <a:gd name="T4" fmla="*/ 85 w 265"/>
                  <a:gd name="T5" fmla="*/ 42 h 305"/>
                  <a:gd name="T6" fmla="*/ 2 w 265"/>
                  <a:gd name="T7" fmla="*/ 98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5"/>
                  <a:gd name="T13" fmla="*/ 0 h 305"/>
                  <a:gd name="T14" fmla="*/ 265 w 265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5" h="305">
                    <a:moveTo>
                      <a:pt x="0" y="158"/>
                    </a:moveTo>
                    <a:lnTo>
                      <a:pt x="265" y="0"/>
                    </a:lnTo>
                    <a:lnTo>
                      <a:pt x="265" y="130"/>
                    </a:lnTo>
                    <a:lnTo>
                      <a:pt x="2" y="305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Freeform 82"/>
              <p:cNvSpPr>
                <a:spLocks noChangeAspect="1"/>
              </p:cNvSpPr>
              <p:nvPr/>
            </p:nvSpPr>
            <p:spPr bwMode="auto">
              <a:xfrm>
                <a:off x="2013" y="3681"/>
                <a:ext cx="607" cy="212"/>
              </a:xfrm>
              <a:custGeom>
                <a:avLst/>
                <a:gdLst>
                  <a:gd name="T0" fmla="*/ 160 w 761"/>
                  <a:gd name="T1" fmla="*/ 87 h 265"/>
                  <a:gd name="T2" fmla="*/ 0 w 761"/>
                  <a:gd name="T3" fmla="*/ 43 h 265"/>
                  <a:gd name="T4" fmla="*/ 89 w 761"/>
                  <a:gd name="T5" fmla="*/ 0 h 265"/>
                  <a:gd name="T6" fmla="*/ 246 w 761"/>
                  <a:gd name="T7" fmla="*/ 35 h 265"/>
                  <a:gd name="T8" fmla="*/ 162 w 761"/>
                  <a:gd name="T9" fmla="*/ 86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1"/>
                  <a:gd name="T16" fmla="*/ 0 h 265"/>
                  <a:gd name="T17" fmla="*/ 761 w 761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1" h="265">
                    <a:moveTo>
                      <a:pt x="497" y="265"/>
                    </a:moveTo>
                    <a:lnTo>
                      <a:pt x="0" y="131"/>
                    </a:lnTo>
                    <a:lnTo>
                      <a:pt x="278" y="0"/>
                    </a:lnTo>
                    <a:lnTo>
                      <a:pt x="761" y="107"/>
                    </a:lnTo>
                    <a:lnTo>
                      <a:pt x="500" y="26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83"/>
              <p:cNvSpPr>
                <a:spLocks noChangeAspect="1"/>
              </p:cNvSpPr>
              <p:nvPr/>
            </p:nvSpPr>
            <p:spPr bwMode="auto">
              <a:xfrm>
                <a:off x="2013" y="3785"/>
                <a:ext cx="398" cy="225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2 h 390"/>
                  <a:gd name="T4" fmla="*/ 44 w 690"/>
                  <a:gd name="T5" fmla="*/ 25 h 390"/>
                  <a:gd name="T6" fmla="*/ 44 w 690"/>
                  <a:gd name="T7" fmla="*/ 12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2116" y="3665"/>
                <a:ext cx="443" cy="187"/>
              </a:xfrm>
              <a:custGeom>
                <a:avLst/>
                <a:gdLst>
                  <a:gd name="T0" fmla="*/ 0 w 556"/>
                  <a:gd name="T1" fmla="*/ 41 h 235"/>
                  <a:gd name="T2" fmla="*/ 76 w 556"/>
                  <a:gd name="T3" fmla="*/ 0 h 235"/>
                  <a:gd name="T4" fmla="*/ 178 w 556"/>
                  <a:gd name="T5" fmla="*/ 29 h 235"/>
                  <a:gd name="T6" fmla="*/ 178 w 556"/>
                  <a:gd name="T7" fmla="*/ 34 h 235"/>
                  <a:gd name="T8" fmla="*/ 108 w 556"/>
                  <a:gd name="T9" fmla="*/ 76 h 235"/>
                  <a:gd name="T10" fmla="*/ 0 w 556"/>
                  <a:gd name="T11" fmla="*/ 48 h 235"/>
                  <a:gd name="T12" fmla="*/ 0 w 556"/>
                  <a:gd name="T13" fmla="*/ 4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85"/>
              <p:cNvSpPr>
                <a:spLocks/>
              </p:cNvSpPr>
              <p:nvPr/>
            </p:nvSpPr>
            <p:spPr bwMode="auto">
              <a:xfrm>
                <a:off x="2121" y="3669"/>
                <a:ext cx="429" cy="166"/>
              </a:xfrm>
              <a:custGeom>
                <a:avLst/>
                <a:gdLst>
                  <a:gd name="T0" fmla="*/ 0 w 538"/>
                  <a:gd name="T1" fmla="*/ 40 h 208"/>
                  <a:gd name="T2" fmla="*/ 105 w 538"/>
                  <a:gd name="T3" fmla="*/ 67 h 208"/>
                  <a:gd name="T4" fmla="*/ 174 w 538"/>
                  <a:gd name="T5" fmla="*/ 28 h 208"/>
                  <a:gd name="T6" fmla="*/ 75 w 538"/>
                  <a:gd name="T7" fmla="*/ 0 h 208"/>
                  <a:gd name="T8" fmla="*/ 0 w 538"/>
                  <a:gd name="T9" fmla="*/ 4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Oval 86"/>
              <p:cNvSpPr>
                <a:spLocks noChangeArrowheads="1"/>
              </p:cNvSpPr>
              <p:nvPr/>
            </p:nvSpPr>
            <p:spPr bwMode="auto">
              <a:xfrm>
                <a:off x="2228" y="3709"/>
                <a:ext cx="223" cy="90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87"/>
              <p:cNvSpPr>
                <a:spLocks/>
              </p:cNvSpPr>
              <p:nvPr/>
            </p:nvSpPr>
            <p:spPr bwMode="auto">
              <a:xfrm>
                <a:off x="2106" y="3712"/>
                <a:ext cx="361" cy="101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2 h 180"/>
                  <a:gd name="T4" fmla="*/ 31 w 646"/>
                  <a:gd name="T5" fmla="*/ 10 h 180"/>
                  <a:gd name="T6" fmla="*/ 35 w 646"/>
                  <a:gd name="T7" fmla="*/ 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88"/>
              <p:cNvSpPr>
                <a:spLocks noChangeAspect="1"/>
              </p:cNvSpPr>
              <p:nvPr/>
            </p:nvSpPr>
            <p:spPr bwMode="auto">
              <a:xfrm>
                <a:off x="2192" y="3316"/>
                <a:ext cx="450" cy="415"/>
              </a:xfrm>
              <a:custGeom>
                <a:avLst/>
                <a:gdLst>
                  <a:gd name="T0" fmla="*/ 33 w 808"/>
                  <a:gd name="T1" fmla="*/ 40 h 746"/>
                  <a:gd name="T2" fmla="*/ 43 w 808"/>
                  <a:gd name="T3" fmla="*/ 28 h 746"/>
                  <a:gd name="T4" fmla="*/ 43 w 808"/>
                  <a:gd name="T5" fmla="*/ 6 h 746"/>
                  <a:gd name="T6" fmla="*/ 18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89"/>
              <p:cNvSpPr>
                <a:spLocks noChangeAspect="1"/>
              </p:cNvSpPr>
              <p:nvPr/>
            </p:nvSpPr>
            <p:spPr bwMode="auto">
              <a:xfrm>
                <a:off x="2473" y="3408"/>
                <a:ext cx="90" cy="403"/>
              </a:xfrm>
              <a:custGeom>
                <a:avLst/>
                <a:gdLst>
                  <a:gd name="T0" fmla="*/ 0 w 144"/>
                  <a:gd name="T1" fmla="*/ 62 h 644"/>
                  <a:gd name="T2" fmla="*/ 0 w 144"/>
                  <a:gd name="T3" fmla="*/ 8 h 644"/>
                  <a:gd name="T4" fmla="*/ 14 w 144"/>
                  <a:gd name="T5" fmla="*/ 0 h 644"/>
                  <a:gd name="T6" fmla="*/ 14 w 144"/>
                  <a:gd name="T7" fmla="*/ 53 h 644"/>
                  <a:gd name="T8" fmla="*/ 0 w 144"/>
                  <a:gd name="T9" fmla="*/ 6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90"/>
              <p:cNvSpPr>
                <a:spLocks noChangeAspect="1"/>
              </p:cNvSpPr>
              <p:nvPr/>
            </p:nvSpPr>
            <p:spPr bwMode="auto">
              <a:xfrm>
                <a:off x="2073" y="3321"/>
                <a:ext cx="490" cy="137"/>
              </a:xfrm>
              <a:custGeom>
                <a:avLst/>
                <a:gdLst>
                  <a:gd name="T0" fmla="*/ 61 w 782"/>
                  <a:gd name="T1" fmla="*/ 21 h 219"/>
                  <a:gd name="T2" fmla="*/ 0 w 782"/>
                  <a:gd name="T3" fmla="*/ 6 h 219"/>
                  <a:gd name="T4" fmla="*/ 15 w 782"/>
                  <a:gd name="T5" fmla="*/ 0 h 219"/>
                  <a:gd name="T6" fmla="*/ 75 w 782"/>
                  <a:gd name="T7" fmla="*/ 13 h 219"/>
                  <a:gd name="T8" fmla="*/ 61 w 782"/>
                  <a:gd name="T9" fmla="*/ 2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91"/>
              <p:cNvSpPr>
                <a:spLocks noChangeAspect="1"/>
              </p:cNvSpPr>
              <p:nvPr/>
            </p:nvSpPr>
            <p:spPr bwMode="auto">
              <a:xfrm>
                <a:off x="2073" y="3361"/>
                <a:ext cx="400" cy="452"/>
              </a:xfrm>
              <a:custGeom>
                <a:avLst/>
                <a:gdLst>
                  <a:gd name="T0" fmla="*/ 51 w 672"/>
                  <a:gd name="T1" fmla="*/ 58 h 754"/>
                  <a:gd name="T2" fmla="*/ 51 w 672"/>
                  <a:gd name="T3" fmla="*/ 13 h 754"/>
                  <a:gd name="T4" fmla="*/ 0 w 672"/>
                  <a:gd name="T5" fmla="*/ 0 h 754"/>
                  <a:gd name="T6" fmla="*/ 0 w 672"/>
                  <a:gd name="T7" fmla="*/ 44 h 754"/>
                  <a:gd name="T8" fmla="*/ 51 w 672"/>
                  <a:gd name="T9" fmla="*/ 5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92"/>
              <p:cNvSpPr>
                <a:spLocks noChangeAspect="1"/>
              </p:cNvSpPr>
              <p:nvPr/>
            </p:nvSpPr>
            <p:spPr bwMode="auto">
              <a:xfrm>
                <a:off x="2104" y="3401"/>
                <a:ext cx="339" cy="370"/>
              </a:xfrm>
              <a:custGeom>
                <a:avLst/>
                <a:gdLst>
                  <a:gd name="T0" fmla="*/ 77 w 491"/>
                  <a:gd name="T1" fmla="*/ 76 h 549"/>
                  <a:gd name="T2" fmla="*/ 77 w 491"/>
                  <a:gd name="T3" fmla="*/ 16 h 549"/>
                  <a:gd name="T4" fmla="*/ 0 w 491"/>
                  <a:gd name="T5" fmla="*/ 0 h 549"/>
                  <a:gd name="T6" fmla="*/ 0 w 491"/>
                  <a:gd name="T7" fmla="*/ 59 h 549"/>
                  <a:gd name="T8" fmla="*/ 77 w 491"/>
                  <a:gd name="T9" fmla="*/ 7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93"/>
              <p:cNvSpPr>
                <a:spLocks/>
              </p:cNvSpPr>
              <p:nvPr/>
            </p:nvSpPr>
            <p:spPr bwMode="auto">
              <a:xfrm>
                <a:off x="2125" y="3425"/>
                <a:ext cx="297" cy="31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8 h 592"/>
                  <a:gd name="T4" fmla="*/ 49 w 542"/>
                  <a:gd name="T5" fmla="*/ 50 h 592"/>
                  <a:gd name="T6" fmla="*/ 49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3175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0" name="Group 94"/>
            <p:cNvGrpSpPr>
              <a:grpSpLocks/>
            </p:cNvGrpSpPr>
            <p:nvPr/>
          </p:nvGrpSpPr>
          <p:grpSpPr bwMode="auto">
            <a:xfrm>
              <a:off x="5258" y="2886"/>
              <a:ext cx="502" cy="553"/>
              <a:chOff x="2013" y="3316"/>
              <a:chExt cx="629" cy="694"/>
            </a:xfrm>
          </p:grpSpPr>
          <p:sp>
            <p:nvSpPr>
              <p:cNvPr id="33" name="Freeform 95"/>
              <p:cNvSpPr>
                <a:spLocks noChangeAspect="1"/>
              </p:cNvSpPr>
              <p:nvPr/>
            </p:nvSpPr>
            <p:spPr bwMode="auto">
              <a:xfrm>
                <a:off x="2409" y="3767"/>
                <a:ext cx="211" cy="243"/>
              </a:xfrm>
              <a:custGeom>
                <a:avLst/>
                <a:gdLst>
                  <a:gd name="T0" fmla="*/ 0 w 265"/>
                  <a:gd name="T1" fmla="*/ 51 h 305"/>
                  <a:gd name="T2" fmla="*/ 85 w 265"/>
                  <a:gd name="T3" fmla="*/ 0 h 305"/>
                  <a:gd name="T4" fmla="*/ 85 w 265"/>
                  <a:gd name="T5" fmla="*/ 42 h 305"/>
                  <a:gd name="T6" fmla="*/ 2 w 265"/>
                  <a:gd name="T7" fmla="*/ 98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5"/>
                  <a:gd name="T13" fmla="*/ 0 h 305"/>
                  <a:gd name="T14" fmla="*/ 265 w 265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5" h="305">
                    <a:moveTo>
                      <a:pt x="0" y="158"/>
                    </a:moveTo>
                    <a:lnTo>
                      <a:pt x="265" y="0"/>
                    </a:lnTo>
                    <a:lnTo>
                      <a:pt x="265" y="130"/>
                    </a:lnTo>
                    <a:lnTo>
                      <a:pt x="2" y="305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96"/>
              <p:cNvSpPr>
                <a:spLocks noChangeAspect="1"/>
              </p:cNvSpPr>
              <p:nvPr/>
            </p:nvSpPr>
            <p:spPr bwMode="auto">
              <a:xfrm>
                <a:off x="2013" y="3681"/>
                <a:ext cx="607" cy="212"/>
              </a:xfrm>
              <a:custGeom>
                <a:avLst/>
                <a:gdLst>
                  <a:gd name="T0" fmla="*/ 160 w 761"/>
                  <a:gd name="T1" fmla="*/ 87 h 265"/>
                  <a:gd name="T2" fmla="*/ 0 w 761"/>
                  <a:gd name="T3" fmla="*/ 43 h 265"/>
                  <a:gd name="T4" fmla="*/ 89 w 761"/>
                  <a:gd name="T5" fmla="*/ 0 h 265"/>
                  <a:gd name="T6" fmla="*/ 246 w 761"/>
                  <a:gd name="T7" fmla="*/ 35 h 265"/>
                  <a:gd name="T8" fmla="*/ 162 w 761"/>
                  <a:gd name="T9" fmla="*/ 86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1"/>
                  <a:gd name="T16" fmla="*/ 0 h 265"/>
                  <a:gd name="T17" fmla="*/ 761 w 761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1" h="265">
                    <a:moveTo>
                      <a:pt x="497" y="265"/>
                    </a:moveTo>
                    <a:lnTo>
                      <a:pt x="0" y="131"/>
                    </a:lnTo>
                    <a:lnTo>
                      <a:pt x="278" y="0"/>
                    </a:lnTo>
                    <a:lnTo>
                      <a:pt x="761" y="107"/>
                    </a:lnTo>
                    <a:lnTo>
                      <a:pt x="500" y="26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97"/>
              <p:cNvSpPr>
                <a:spLocks noChangeAspect="1"/>
              </p:cNvSpPr>
              <p:nvPr/>
            </p:nvSpPr>
            <p:spPr bwMode="auto">
              <a:xfrm>
                <a:off x="2013" y="3785"/>
                <a:ext cx="398" cy="225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2 h 390"/>
                  <a:gd name="T4" fmla="*/ 44 w 690"/>
                  <a:gd name="T5" fmla="*/ 25 h 390"/>
                  <a:gd name="T6" fmla="*/ 44 w 690"/>
                  <a:gd name="T7" fmla="*/ 12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98"/>
              <p:cNvSpPr>
                <a:spLocks/>
              </p:cNvSpPr>
              <p:nvPr/>
            </p:nvSpPr>
            <p:spPr bwMode="auto">
              <a:xfrm>
                <a:off x="2116" y="3665"/>
                <a:ext cx="443" cy="187"/>
              </a:xfrm>
              <a:custGeom>
                <a:avLst/>
                <a:gdLst>
                  <a:gd name="T0" fmla="*/ 0 w 556"/>
                  <a:gd name="T1" fmla="*/ 41 h 235"/>
                  <a:gd name="T2" fmla="*/ 76 w 556"/>
                  <a:gd name="T3" fmla="*/ 0 h 235"/>
                  <a:gd name="T4" fmla="*/ 178 w 556"/>
                  <a:gd name="T5" fmla="*/ 29 h 235"/>
                  <a:gd name="T6" fmla="*/ 178 w 556"/>
                  <a:gd name="T7" fmla="*/ 34 h 235"/>
                  <a:gd name="T8" fmla="*/ 108 w 556"/>
                  <a:gd name="T9" fmla="*/ 76 h 235"/>
                  <a:gd name="T10" fmla="*/ 0 w 556"/>
                  <a:gd name="T11" fmla="*/ 48 h 235"/>
                  <a:gd name="T12" fmla="*/ 0 w 556"/>
                  <a:gd name="T13" fmla="*/ 4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99"/>
              <p:cNvSpPr>
                <a:spLocks/>
              </p:cNvSpPr>
              <p:nvPr/>
            </p:nvSpPr>
            <p:spPr bwMode="auto">
              <a:xfrm>
                <a:off x="2121" y="3669"/>
                <a:ext cx="429" cy="166"/>
              </a:xfrm>
              <a:custGeom>
                <a:avLst/>
                <a:gdLst>
                  <a:gd name="T0" fmla="*/ 0 w 538"/>
                  <a:gd name="T1" fmla="*/ 40 h 208"/>
                  <a:gd name="T2" fmla="*/ 105 w 538"/>
                  <a:gd name="T3" fmla="*/ 67 h 208"/>
                  <a:gd name="T4" fmla="*/ 174 w 538"/>
                  <a:gd name="T5" fmla="*/ 28 h 208"/>
                  <a:gd name="T6" fmla="*/ 75 w 538"/>
                  <a:gd name="T7" fmla="*/ 0 h 208"/>
                  <a:gd name="T8" fmla="*/ 0 w 538"/>
                  <a:gd name="T9" fmla="*/ 4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Oval 100"/>
              <p:cNvSpPr>
                <a:spLocks noChangeArrowheads="1"/>
              </p:cNvSpPr>
              <p:nvPr/>
            </p:nvSpPr>
            <p:spPr bwMode="auto">
              <a:xfrm>
                <a:off x="2228" y="3709"/>
                <a:ext cx="223" cy="90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 101"/>
              <p:cNvSpPr>
                <a:spLocks/>
              </p:cNvSpPr>
              <p:nvPr/>
            </p:nvSpPr>
            <p:spPr bwMode="auto">
              <a:xfrm>
                <a:off x="2106" y="3712"/>
                <a:ext cx="361" cy="101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2 h 180"/>
                  <a:gd name="T4" fmla="*/ 31 w 646"/>
                  <a:gd name="T5" fmla="*/ 10 h 180"/>
                  <a:gd name="T6" fmla="*/ 35 w 646"/>
                  <a:gd name="T7" fmla="*/ 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102"/>
              <p:cNvSpPr>
                <a:spLocks noChangeAspect="1"/>
              </p:cNvSpPr>
              <p:nvPr/>
            </p:nvSpPr>
            <p:spPr bwMode="auto">
              <a:xfrm>
                <a:off x="2192" y="3316"/>
                <a:ext cx="450" cy="415"/>
              </a:xfrm>
              <a:custGeom>
                <a:avLst/>
                <a:gdLst>
                  <a:gd name="T0" fmla="*/ 33 w 808"/>
                  <a:gd name="T1" fmla="*/ 40 h 746"/>
                  <a:gd name="T2" fmla="*/ 43 w 808"/>
                  <a:gd name="T3" fmla="*/ 28 h 746"/>
                  <a:gd name="T4" fmla="*/ 43 w 808"/>
                  <a:gd name="T5" fmla="*/ 6 h 746"/>
                  <a:gd name="T6" fmla="*/ 18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103"/>
              <p:cNvSpPr>
                <a:spLocks noChangeAspect="1"/>
              </p:cNvSpPr>
              <p:nvPr/>
            </p:nvSpPr>
            <p:spPr bwMode="auto">
              <a:xfrm>
                <a:off x="2473" y="3408"/>
                <a:ext cx="90" cy="403"/>
              </a:xfrm>
              <a:custGeom>
                <a:avLst/>
                <a:gdLst>
                  <a:gd name="T0" fmla="*/ 0 w 144"/>
                  <a:gd name="T1" fmla="*/ 62 h 644"/>
                  <a:gd name="T2" fmla="*/ 0 w 144"/>
                  <a:gd name="T3" fmla="*/ 8 h 644"/>
                  <a:gd name="T4" fmla="*/ 14 w 144"/>
                  <a:gd name="T5" fmla="*/ 0 h 644"/>
                  <a:gd name="T6" fmla="*/ 14 w 144"/>
                  <a:gd name="T7" fmla="*/ 53 h 644"/>
                  <a:gd name="T8" fmla="*/ 0 w 144"/>
                  <a:gd name="T9" fmla="*/ 6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104"/>
              <p:cNvSpPr>
                <a:spLocks noChangeAspect="1"/>
              </p:cNvSpPr>
              <p:nvPr/>
            </p:nvSpPr>
            <p:spPr bwMode="auto">
              <a:xfrm>
                <a:off x="2073" y="3321"/>
                <a:ext cx="490" cy="137"/>
              </a:xfrm>
              <a:custGeom>
                <a:avLst/>
                <a:gdLst>
                  <a:gd name="T0" fmla="*/ 61 w 782"/>
                  <a:gd name="T1" fmla="*/ 21 h 219"/>
                  <a:gd name="T2" fmla="*/ 0 w 782"/>
                  <a:gd name="T3" fmla="*/ 6 h 219"/>
                  <a:gd name="T4" fmla="*/ 15 w 782"/>
                  <a:gd name="T5" fmla="*/ 0 h 219"/>
                  <a:gd name="T6" fmla="*/ 75 w 782"/>
                  <a:gd name="T7" fmla="*/ 13 h 219"/>
                  <a:gd name="T8" fmla="*/ 61 w 782"/>
                  <a:gd name="T9" fmla="*/ 2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105"/>
              <p:cNvSpPr>
                <a:spLocks noChangeAspect="1"/>
              </p:cNvSpPr>
              <p:nvPr/>
            </p:nvSpPr>
            <p:spPr bwMode="auto">
              <a:xfrm>
                <a:off x="2073" y="3361"/>
                <a:ext cx="400" cy="452"/>
              </a:xfrm>
              <a:custGeom>
                <a:avLst/>
                <a:gdLst>
                  <a:gd name="T0" fmla="*/ 51 w 672"/>
                  <a:gd name="T1" fmla="*/ 58 h 754"/>
                  <a:gd name="T2" fmla="*/ 51 w 672"/>
                  <a:gd name="T3" fmla="*/ 13 h 754"/>
                  <a:gd name="T4" fmla="*/ 0 w 672"/>
                  <a:gd name="T5" fmla="*/ 0 h 754"/>
                  <a:gd name="T6" fmla="*/ 0 w 672"/>
                  <a:gd name="T7" fmla="*/ 44 h 754"/>
                  <a:gd name="T8" fmla="*/ 51 w 672"/>
                  <a:gd name="T9" fmla="*/ 5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106"/>
              <p:cNvSpPr>
                <a:spLocks noChangeAspect="1"/>
              </p:cNvSpPr>
              <p:nvPr/>
            </p:nvSpPr>
            <p:spPr bwMode="auto">
              <a:xfrm>
                <a:off x="2104" y="3401"/>
                <a:ext cx="339" cy="370"/>
              </a:xfrm>
              <a:custGeom>
                <a:avLst/>
                <a:gdLst>
                  <a:gd name="T0" fmla="*/ 77 w 491"/>
                  <a:gd name="T1" fmla="*/ 76 h 549"/>
                  <a:gd name="T2" fmla="*/ 77 w 491"/>
                  <a:gd name="T3" fmla="*/ 16 h 549"/>
                  <a:gd name="T4" fmla="*/ 0 w 491"/>
                  <a:gd name="T5" fmla="*/ 0 h 549"/>
                  <a:gd name="T6" fmla="*/ 0 w 491"/>
                  <a:gd name="T7" fmla="*/ 59 h 549"/>
                  <a:gd name="T8" fmla="*/ 77 w 491"/>
                  <a:gd name="T9" fmla="*/ 7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Freeform 107"/>
              <p:cNvSpPr>
                <a:spLocks/>
              </p:cNvSpPr>
              <p:nvPr/>
            </p:nvSpPr>
            <p:spPr bwMode="auto">
              <a:xfrm>
                <a:off x="2125" y="3426"/>
                <a:ext cx="297" cy="31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8 h 592"/>
                  <a:gd name="T4" fmla="*/ 49 w 542"/>
                  <a:gd name="T5" fmla="*/ 50 h 592"/>
                  <a:gd name="T6" fmla="*/ 49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3175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5275" y="2596"/>
              <a:ext cx="1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kumimoji="0" lang="ko-KR" altLang="ko-KR" sz="1800">
                <a:solidFill>
                  <a:srgbClr val="EC008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09"/>
            <p:cNvSpPr txBox="1">
              <a:spLocks noChangeArrowheads="1"/>
            </p:cNvSpPr>
            <p:nvPr/>
          </p:nvSpPr>
          <p:spPr bwMode="auto">
            <a:xfrm>
              <a:off x="3850" y="2899"/>
              <a:ext cx="78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800">
                  <a:solidFill>
                    <a:srgbClr val="EC008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AppleTalk</a:t>
              </a:r>
            </a:p>
          </p:txBody>
        </p:sp>
      </p:grpSp>
      <p:sp>
        <p:nvSpPr>
          <p:cNvPr id="59" name="직사각형 5"/>
          <p:cNvSpPr>
            <a:spLocks noChangeArrowheads="1"/>
          </p:cNvSpPr>
          <p:nvPr/>
        </p:nvSpPr>
        <p:spPr bwMode="auto">
          <a:xfrm>
            <a:off x="4403460" y="2228494"/>
            <a:ext cx="4621861" cy="3496469"/>
          </a:xfrm>
          <a:prstGeom prst="rect">
            <a:avLst/>
          </a:prstGeom>
          <a:solidFill>
            <a:srgbClr val="DAEDFD"/>
          </a:solidFill>
          <a:ln w="9525" algn="ctr">
            <a:solidFill>
              <a:srgbClr val="99CCFF"/>
            </a:solidFill>
            <a:round/>
            <a:headEnd/>
            <a:tailEnd/>
          </a:ln>
        </p:spPr>
        <p:txBody>
          <a:bodyPr wrap="none" lIns="54000" rIns="54000"/>
          <a:lstStyle>
            <a:lvl1pPr marL="342900" indent="-342900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독점적 </a:t>
            </a:r>
            <a:r>
              <a:rPr lang="ko-KR" altLang="en-US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</a:t>
            </a:r>
            <a:r>
              <a:rPr lang="en-US" altLang="ko-KR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Vendor-Specific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Protocols)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업체에서 프로토콜 개발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 프로토콜과 호환 불가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SNA, IPX/SPX, AppleTalk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비독점적 </a:t>
            </a:r>
            <a:r>
              <a:rPr lang="ko-KR" altLang="en-US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Protocols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학교 및 연구기관에 의해 개발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이종 장비간 통신 가능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TCP/IP, 802.3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 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393366" y="440501"/>
            <a:ext cx="6267735" cy="2039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통신규약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Protocol)</a:t>
            </a:r>
            <a:endParaRPr lang="ko-KR" altLang="en-US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056" y="1289194"/>
            <a:ext cx="7867301" cy="519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530577" y="367843"/>
            <a:ext cx="7060223" cy="5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indent="0" eaLnBrk="1" hangingPunct="1">
              <a:buNone/>
            </a:pP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Reference Model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TCP/IP 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473" y="586913"/>
            <a:ext cx="7886700" cy="520325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Sniffing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21631" y="6366741"/>
            <a:ext cx="2057400" cy="365125"/>
          </a:xfrm>
        </p:spPr>
        <p:txBody>
          <a:bodyPr/>
          <a:lstStyle/>
          <a:p>
            <a:fld id="{55A22EA7-80FE-42C8-BCF2-09639A4FECEC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71" y="2498309"/>
            <a:ext cx="6634007" cy="3535547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06214" y="1273681"/>
            <a:ext cx="8189142" cy="51306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스니핑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(sniffing)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또는 프로토콜 분석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(protocol analysis) 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툴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네트워크를 통해 전달되는 데이터를 수집하고 해석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3822" y="6068197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http://www.wireshark.org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3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44704" y="1624754"/>
          <a:ext cx="7770646" cy="3185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064">
                  <a:extLst>
                    <a:ext uri="{9D8B030D-6E8A-4147-A177-3AD203B41FA5}">
                      <a16:colId xmlns="" xmlns:a16="http://schemas.microsoft.com/office/drawing/2014/main" val="3457026281"/>
                    </a:ext>
                  </a:extLst>
                </a:gridCol>
                <a:gridCol w="3052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0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17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MS-Window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패킷수집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TShark</a:t>
                      </a:r>
                      <a:r>
                        <a:rPr lang="en-US" altLang="ko-K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4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패킷분석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14277767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686677" y="809670"/>
            <a:ext cx="7886700" cy="701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수집과 패킷 분석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73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466159"/>
            <a:ext cx="8157229" cy="6401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무차별모드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(Promiscuous mode) </a:t>
            </a:r>
            <a:endParaRPr lang="ko-KR" altLang="en-US" sz="28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404" y="1257164"/>
            <a:ext cx="8157229" cy="46011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링크 계층과 네트워크 계층의 주소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필터링을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해제한 모드 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지정에 관계없이 호스트의 프로세서에 모든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전달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CPU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전달되면 분석을 위해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애플리케이션에 넘겨짐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유닉스 또는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리눅스에서는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ifconfig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eth0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promisc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’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Window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winpcap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</a:t>
            </a:r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npcap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설치로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무차별 모드 설정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90" y="4146022"/>
            <a:ext cx="5721620" cy="24668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 smtClean="0"/>
              <a:pPr algn="r"/>
              <a:t>25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205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0340" y="884543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허브 환경에서의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810" y="2049572"/>
            <a:ext cx="8157229" cy="59599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허브를 통해 전송되는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트래픽은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해당 허브에 연결된 모드 포트를 통과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4" name="그룹 400"/>
          <p:cNvGrpSpPr/>
          <p:nvPr/>
        </p:nvGrpSpPr>
        <p:grpSpPr>
          <a:xfrm>
            <a:off x="1378077" y="3054819"/>
            <a:ext cx="6460353" cy="2139277"/>
            <a:chOff x="739674" y="3267026"/>
            <a:chExt cx="7732235" cy="2560447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1268276" y="3702947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3489217" y="3805855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602585" y="3536777"/>
              <a:ext cx="3463067" cy="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946884" y="3779535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136242" y="3752532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378983" y="3366533"/>
              <a:ext cx="1368687" cy="475115"/>
              <a:chOff x="3498" y="3226"/>
              <a:chExt cx="1123" cy="500"/>
            </a:xfrm>
          </p:grpSpPr>
          <p:sp>
            <p:nvSpPr>
              <p:cNvPr id="418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HUB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21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728960" y="5020646"/>
              <a:ext cx="696338" cy="799214"/>
              <a:chOff x="1460" y="1679"/>
              <a:chExt cx="973" cy="1143"/>
            </a:xfrm>
          </p:grpSpPr>
          <p:grpSp>
            <p:nvGrpSpPr>
              <p:cNvPr id="36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1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40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8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6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7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6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7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2680018" y="5026950"/>
              <a:ext cx="696338" cy="799214"/>
              <a:chOff x="1460" y="1679"/>
              <a:chExt cx="973" cy="1143"/>
            </a:xfrm>
          </p:grpSpPr>
          <p:grpSp>
            <p:nvGrpSpPr>
              <p:cNvPr id="306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55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0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7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349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8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25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5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9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10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23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4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11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7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9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0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1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22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 flipH="1">
              <a:off x="3523949" y="5028259"/>
              <a:ext cx="791807" cy="799214"/>
              <a:chOff x="1460" y="1679"/>
              <a:chExt cx="973" cy="1143"/>
            </a:xfrm>
          </p:grpSpPr>
          <p:grpSp>
            <p:nvGrpSpPr>
              <p:cNvPr id="25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9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1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293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6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5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6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6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7645370" y="3794452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03037" y="3768132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292395" y="3741129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6535136" y="3355130"/>
              <a:ext cx="1368687" cy="475115"/>
              <a:chOff x="3498" y="3226"/>
              <a:chExt cx="1123" cy="500"/>
            </a:xfrm>
          </p:grpSpPr>
          <p:sp>
            <p:nvSpPr>
              <p:cNvPr id="246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HUB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5885113" y="5009243"/>
              <a:ext cx="696338" cy="799214"/>
              <a:chOff x="1460" y="1679"/>
              <a:chExt cx="973" cy="1143"/>
            </a:xfrm>
          </p:grpSpPr>
          <p:grpSp>
            <p:nvGrpSpPr>
              <p:cNvPr id="19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3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1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233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4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0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9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0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9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0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6836171" y="5015547"/>
              <a:ext cx="696338" cy="799214"/>
              <a:chOff x="1460" y="1679"/>
              <a:chExt cx="973" cy="1143"/>
            </a:xfrm>
          </p:grpSpPr>
          <p:grpSp>
            <p:nvGrpSpPr>
              <p:cNvPr id="134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83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5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177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9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0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6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153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7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38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151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9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50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0" name="Group 172"/>
            <p:cNvGrpSpPr>
              <a:grpSpLocks/>
            </p:cNvGrpSpPr>
            <p:nvPr/>
          </p:nvGrpSpPr>
          <p:grpSpPr bwMode="auto">
            <a:xfrm flipH="1">
              <a:off x="7680102" y="5016856"/>
              <a:ext cx="791807" cy="799214"/>
              <a:chOff x="1460" y="1679"/>
              <a:chExt cx="973" cy="1143"/>
            </a:xfrm>
          </p:grpSpPr>
          <p:grpSp>
            <p:nvGrpSpPr>
              <p:cNvPr id="78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27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9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121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0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97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82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95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3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94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172"/>
            <p:cNvGrpSpPr>
              <a:grpSpLocks/>
            </p:cNvGrpSpPr>
            <p:nvPr/>
          </p:nvGrpSpPr>
          <p:grpSpPr bwMode="auto">
            <a:xfrm>
              <a:off x="739674" y="3267026"/>
              <a:ext cx="696338" cy="799214"/>
              <a:chOff x="1460" y="1679"/>
              <a:chExt cx="973" cy="1143"/>
            </a:xfrm>
          </p:grpSpPr>
          <p:grpSp>
            <p:nvGrpSpPr>
              <p:cNvPr id="2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6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2" name="직사각형 421"/>
          <p:cNvSpPr/>
          <p:nvPr/>
        </p:nvSpPr>
        <p:spPr>
          <a:xfrm>
            <a:off x="1176491" y="2903814"/>
            <a:ext cx="6948126" cy="25980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423" name="TextBox 422"/>
          <p:cNvSpPr txBox="1"/>
          <p:nvPr/>
        </p:nvSpPr>
        <p:spPr>
          <a:xfrm>
            <a:off x="3843751" y="5485364"/>
            <a:ext cx="24352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 (</a:t>
            </a:r>
            <a:r>
              <a:rPr lang="ko-KR" altLang="en-US" sz="1337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가시성 창</a:t>
            </a:r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1228727" y="3693940"/>
            <a:ext cx="750526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슬라이드 번호 개체 틀 425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pPr algn="r"/>
              <a:t>26</a:t>
            </a:fld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7" name="제목 1"/>
          <p:cNvSpPr txBox="1">
            <a:spLocks/>
          </p:cNvSpPr>
          <p:nvPr/>
        </p:nvSpPr>
        <p:spPr>
          <a:xfrm>
            <a:off x="707204" y="209749"/>
            <a:ext cx="7886700" cy="884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Sniffing 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</a:t>
            </a:r>
          </a:p>
        </p:txBody>
      </p:sp>
      <p:pic>
        <p:nvPicPr>
          <p:cNvPr id="425" name="그림 424">
            <a:extLst>
              <a:ext uri="{FF2B5EF4-FFF2-40B4-BE49-F238E27FC236}">
                <a16:creationId xmlns="" xmlns:a16="http://schemas.microsoft.com/office/drawing/2014/main" id="{81D7996B-1C1D-57EF-69DE-6130F7A29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7773" y="2954681"/>
            <a:ext cx="302911" cy="3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5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8865" y="372528"/>
            <a:ext cx="8157229" cy="128185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방법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8865" y="1212224"/>
            <a:ext cx="8157229" cy="4601156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포트 </a:t>
            </a: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미러링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(port mirroring)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506413" indent="-233363">
              <a:lnSpc>
                <a:spcPct val="150000"/>
              </a:lnSpc>
            </a:pP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허빙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아웃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hubbing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out)</a:t>
            </a:r>
          </a:p>
          <a:p>
            <a:pPr marL="506413" indent="-233363"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탭 사용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(tapping)</a:t>
            </a:r>
          </a:p>
        </p:txBody>
      </p:sp>
      <p:sp>
        <p:nvSpPr>
          <p:cNvPr id="4" name="슬라이드 번호 개체 틀 2"/>
          <p:cNvSpPr txBox="1">
            <a:spLocks/>
          </p:cNvSpPr>
          <p:nvPr/>
        </p:nvSpPr>
        <p:spPr>
          <a:xfrm>
            <a:off x="6667139" y="6303111"/>
            <a:ext cx="2057400" cy="3530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03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003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9778" y="3344587"/>
            <a:ext cx="1916320" cy="9925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6" name="TextBox 5"/>
          <p:cNvSpPr txBox="1"/>
          <p:nvPr/>
        </p:nvSpPr>
        <p:spPr>
          <a:xfrm>
            <a:off x="850842" y="4352827"/>
            <a:ext cx="1416670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Visibility window</a:t>
            </a:r>
            <a:endParaRPr lang="ko-KR" altLang="en-US" sz="1337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1476001" y="3957262"/>
            <a:ext cx="1178841" cy="15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3645930" y="4064853"/>
            <a:ext cx="464192" cy="1525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56694" y="3783529"/>
            <a:ext cx="3383525" cy="9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116053" y="4037335"/>
            <a:ext cx="9451" cy="1613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324031" y="4009103"/>
            <a:ext cx="324998" cy="14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2561196" y="3605538"/>
            <a:ext cx="1337250" cy="496737"/>
            <a:chOff x="3498" y="3226"/>
            <a:chExt cx="1123" cy="500"/>
          </a:xfrm>
        </p:grpSpPr>
        <p:sp>
          <p:nvSpPr>
            <p:cNvPr id="421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ea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24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72"/>
          <p:cNvGrpSpPr>
            <a:grpSpLocks/>
          </p:cNvGrpSpPr>
          <p:nvPr/>
        </p:nvGrpSpPr>
        <p:grpSpPr bwMode="auto">
          <a:xfrm>
            <a:off x="1926103" y="5364071"/>
            <a:ext cx="680344" cy="806444"/>
            <a:chOff x="1460" y="1679"/>
            <a:chExt cx="973" cy="1143"/>
          </a:xfrm>
        </p:grpSpPr>
        <p:grpSp>
          <p:nvGrpSpPr>
            <p:cNvPr id="36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1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6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408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8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6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8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7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8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" name="Group 172"/>
          <p:cNvGrpSpPr>
            <a:grpSpLocks/>
          </p:cNvGrpSpPr>
          <p:nvPr/>
        </p:nvGrpSpPr>
        <p:grpSpPr bwMode="auto">
          <a:xfrm>
            <a:off x="2855317" y="5341519"/>
            <a:ext cx="680344" cy="835586"/>
            <a:chOff x="1460" y="1679"/>
            <a:chExt cx="973" cy="1143"/>
          </a:xfrm>
        </p:grpSpPr>
        <p:grpSp>
          <p:nvGrpSpPr>
            <p:cNvPr id="30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5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0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352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2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1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2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2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6" name="Group 172"/>
          <p:cNvGrpSpPr>
            <a:grpSpLocks/>
          </p:cNvGrpSpPr>
          <p:nvPr/>
        </p:nvGrpSpPr>
        <p:grpSpPr bwMode="auto">
          <a:xfrm flipH="1">
            <a:off x="3679864" y="5342888"/>
            <a:ext cx="773620" cy="835586"/>
            <a:chOff x="1460" y="1679"/>
            <a:chExt cx="973" cy="1143"/>
          </a:xfrm>
        </p:grpSpPr>
        <p:grpSp>
          <p:nvGrpSpPr>
            <p:cNvPr id="25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0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4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296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7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5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7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5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6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7" name="직선 연결선 16"/>
          <p:cNvCxnSpPr/>
          <p:nvPr/>
        </p:nvCxnSpPr>
        <p:spPr>
          <a:xfrm flipH="1" flipV="1">
            <a:off x="7706621" y="4052931"/>
            <a:ext cx="464192" cy="1525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7176745" y="4025413"/>
            <a:ext cx="9451" cy="1613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384722" y="3997181"/>
            <a:ext cx="324998" cy="14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6621888" y="3593616"/>
            <a:ext cx="1337250" cy="496737"/>
            <a:chOff x="3498" y="3226"/>
            <a:chExt cx="1123" cy="500"/>
          </a:xfrm>
        </p:grpSpPr>
        <p:sp>
          <p:nvSpPr>
            <p:cNvPr id="249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252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172"/>
          <p:cNvGrpSpPr>
            <a:grpSpLocks/>
          </p:cNvGrpSpPr>
          <p:nvPr/>
        </p:nvGrpSpPr>
        <p:grpSpPr bwMode="auto">
          <a:xfrm>
            <a:off x="5986795" y="5323007"/>
            <a:ext cx="680344" cy="835586"/>
            <a:chOff x="1460" y="1679"/>
            <a:chExt cx="973" cy="1143"/>
          </a:xfrm>
        </p:grpSpPr>
        <p:grpSp>
          <p:nvGrpSpPr>
            <p:cNvPr id="19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4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4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236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1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9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1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0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6916009" y="5329598"/>
            <a:ext cx="680344" cy="835586"/>
            <a:chOff x="1460" y="1679"/>
            <a:chExt cx="973" cy="1143"/>
          </a:xfrm>
        </p:grpSpPr>
        <p:grpSp>
          <p:nvGrpSpPr>
            <p:cNvPr id="13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8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180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5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4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5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5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3" name="Group 172"/>
          <p:cNvGrpSpPr>
            <a:grpSpLocks/>
          </p:cNvGrpSpPr>
          <p:nvPr/>
        </p:nvGrpSpPr>
        <p:grpSpPr bwMode="auto">
          <a:xfrm flipH="1">
            <a:off x="7740556" y="5330966"/>
            <a:ext cx="773620" cy="835586"/>
            <a:chOff x="1460" y="1679"/>
            <a:chExt cx="973" cy="1143"/>
          </a:xfrm>
        </p:grpSpPr>
        <p:grpSp>
          <p:nvGrpSpPr>
            <p:cNvPr id="8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2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24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8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9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8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9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4" name="Group 172"/>
          <p:cNvGrpSpPr>
            <a:grpSpLocks/>
          </p:cNvGrpSpPr>
          <p:nvPr/>
        </p:nvGrpSpPr>
        <p:grpSpPr bwMode="auto">
          <a:xfrm>
            <a:off x="959540" y="3501502"/>
            <a:ext cx="680344" cy="835586"/>
            <a:chOff x="1460" y="1679"/>
            <a:chExt cx="973" cy="1143"/>
          </a:xfrm>
        </p:grpSpPr>
        <p:grpSp>
          <p:nvGrpSpPr>
            <p:cNvPr id="2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7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68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25" name="TextBox 424"/>
          <p:cNvSpPr txBox="1"/>
          <p:nvPr/>
        </p:nvSpPr>
        <p:spPr>
          <a:xfrm>
            <a:off x="1290715" y="3989726"/>
            <a:ext cx="750526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FCFC1E9-A736-43EA-C283-DC7E4FB0B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520" y="3452775"/>
            <a:ext cx="262399" cy="262399"/>
          </a:xfrm>
          <a:prstGeom prst="rect">
            <a:avLst/>
          </a:prstGeom>
        </p:spPr>
      </p:pic>
      <p:sp>
        <p:nvSpPr>
          <p:cNvPr id="426" name="슬라이드 번호 개체 틀 4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1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151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</a:t>
            </a:r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grpSp>
        <p:nvGrpSpPr>
          <p:cNvPr id="4" name="그룹 436"/>
          <p:cNvGrpSpPr/>
          <p:nvPr/>
        </p:nvGrpSpPr>
        <p:grpSpPr>
          <a:xfrm>
            <a:off x="1069639" y="2546596"/>
            <a:ext cx="7288056" cy="2552178"/>
            <a:chOff x="739674" y="3267026"/>
            <a:chExt cx="7732235" cy="2560447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1268276" y="3702947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3489217" y="3805855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602585" y="3536777"/>
              <a:ext cx="3463067" cy="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946884" y="3779535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136242" y="3752532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378983" y="3366533"/>
              <a:ext cx="1368687" cy="475115"/>
              <a:chOff x="3498" y="3226"/>
              <a:chExt cx="1123" cy="500"/>
            </a:xfrm>
          </p:grpSpPr>
          <p:sp>
            <p:nvSpPr>
              <p:cNvPr id="418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ea typeface="Tahoma"/>
                    <a:cs typeface="Tahoma"/>
                  </a:rPr>
                  <a:t>SWITCH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21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728960" y="5020646"/>
              <a:ext cx="696338" cy="799214"/>
              <a:chOff x="1460" y="1679"/>
              <a:chExt cx="973" cy="1143"/>
            </a:xfrm>
          </p:grpSpPr>
          <p:grpSp>
            <p:nvGrpSpPr>
              <p:cNvPr id="36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1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40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8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6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7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6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7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2680018" y="5026950"/>
              <a:ext cx="696338" cy="799214"/>
              <a:chOff x="1460" y="1679"/>
              <a:chExt cx="973" cy="1143"/>
            </a:xfrm>
          </p:grpSpPr>
          <p:grpSp>
            <p:nvGrpSpPr>
              <p:cNvPr id="306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55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0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7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349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8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25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5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9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10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23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4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11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7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9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0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1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22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 flipH="1">
              <a:off x="3523949" y="5028259"/>
              <a:ext cx="791807" cy="799214"/>
              <a:chOff x="1460" y="1679"/>
              <a:chExt cx="973" cy="1143"/>
            </a:xfrm>
          </p:grpSpPr>
          <p:grpSp>
            <p:nvGrpSpPr>
              <p:cNvPr id="25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9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1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293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6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5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6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6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7645370" y="3794452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03037" y="3768132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292395" y="3741129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6535136" y="3355130"/>
              <a:ext cx="1368687" cy="475115"/>
              <a:chOff x="3498" y="3226"/>
              <a:chExt cx="1123" cy="500"/>
            </a:xfrm>
          </p:grpSpPr>
          <p:sp>
            <p:nvSpPr>
              <p:cNvPr id="246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5885113" y="5009243"/>
              <a:ext cx="696338" cy="799214"/>
              <a:chOff x="1460" y="1679"/>
              <a:chExt cx="973" cy="1143"/>
            </a:xfrm>
          </p:grpSpPr>
          <p:grpSp>
            <p:nvGrpSpPr>
              <p:cNvPr id="19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3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1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233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4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0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9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0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9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0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6836171" y="5015547"/>
              <a:ext cx="696338" cy="799214"/>
              <a:chOff x="1460" y="1679"/>
              <a:chExt cx="973" cy="1143"/>
            </a:xfrm>
          </p:grpSpPr>
          <p:grpSp>
            <p:nvGrpSpPr>
              <p:cNvPr id="134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83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5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177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9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0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6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153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7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38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151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9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50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0" name="Group 172"/>
            <p:cNvGrpSpPr>
              <a:grpSpLocks/>
            </p:cNvGrpSpPr>
            <p:nvPr/>
          </p:nvGrpSpPr>
          <p:grpSpPr bwMode="auto">
            <a:xfrm flipH="1">
              <a:off x="7680102" y="5016856"/>
              <a:ext cx="791807" cy="799214"/>
              <a:chOff x="1460" y="1679"/>
              <a:chExt cx="973" cy="1143"/>
            </a:xfrm>
          </p:grpSpPr>
          <p:grpSp>
            <p:nvGrpSpPr>
              <p:cNvPr id="78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27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9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121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0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97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82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95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3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94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172"/>
            <p:cNvGrpSpPr>
              <a:grpSpLocks/>
            </p:cNvGrpSpPr>
            <p:nvPr/>
          </p:nvGrpSpPr>
          <p:grpSpPr bwMode="auto">
            <a:xfrm>
              <a:off x="739674" y="3267026"/>
              <a:ext cx="696338" cy="799214"/>
              <a:chOff x="1460" y="1679"/>
              <a:chExt cx="973" cy="1143"/>
            </a:xfrm>
          </p:grpSpPr>
          <p:grpSp>
            <p:nvGrpSpPr>
              <p:cNvPr id="2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6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2" name="직사각형 421"/>
          <p:cNvSpPr/>
          <p:nvPr/>
        </p:nvSpPr>
        <p:spPr>
          <a:xfrm>
            <a:off x="868053" y="2463251"/>
            <a:ext cx="1782867" cy="23064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423" name="TextBox 422"/>
          <p:cNvSpPr txBox="1"/>
          <p:nvPr/>
        </p:nvSpPr>
        <p:spPr>
          <a:xfrm>
            <a:off x="841351" y="2145758"/>
            <a:ext cx="1584200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962443" y="3108390"/>
            <a:ext cx="715004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1215062" y="4263141"/>
            <a:ext cx="667875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28</a:t>
            </a:fld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6" name="그림 425">
            <a:extLst>
              <a:ext uri="{FF2B5EF4-FFF2-40B4-BE49-F238E27FC236}">
                <a16:creationId xmlns="" xmlns:a16="http://schemas.microsoft.com/office/drawing/2014/main" id="{E1C658D5-F7E8-1D8B-52F7-656287379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0208" y="2518472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4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84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7" y="1569027"/>
            <a:ext cx="8494567" cy="4530436"/>
          </a:xfrm>
          <a:prstGeom prst="rect">
            <a:avLst/>
          </a:prstGeom>
        </p:spPr>
      </p:pic>
      <p:sp>
        <p:nvSpPr>
          <p:cNvPr id="850" name="직사각형 849"/>
          <p:cNvSpPr/>
          <p:nvPr/>
        </p:nvSpPr>
        <p:spPr>
          <a:xfrm>
            <a:off x="384767" y="605043"/>
            <a:ext cx="461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⦁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 Port Analyzer (SPAN) </a:t>
            </a:r>
          </a:p>
        </p:txBody>
      </p:sp>
    </p:spTree>
    <p:extLst>
      <p:ext uri="{BB962C8B-B14F-4D97-AF65-F5344CB8AC3E}">
        <p14:creationId xmlns:p14="http://schemas.microsoft.com/office/powerpoint/2010/main" val="227435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14" y="273603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Layer</a:t>
            </a:r>
          </a:p>
        </p:txBody>
      </p:sp>
      <p:graphicFrame>
        <p:nvGraphicFramePr>
          <p:cNvPr id="7229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30061"/>
              </p:ext>
            </p:extLst>
          </p:nvPr>
        </p:nvGraphicFramePr>
        <p:xfrm>
          <a:off x="1492041" y="1300612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1079291" y="22245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1072941" y="14879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1079291" y="29738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032" name="Rectangle 26"/>
          <p:cNvSpPr>
            <a:spLocks noChangeArrowheads="1"/>
          </p:cNvSpPr>
          <p:nvPr/>
        </p:nvSpPr>
        <p:spPr bwMode="auto">
          <a:xfrm>
            <a:off x="1079291" y="37231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1079291" y="44724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034" name="Rectangle 28"/>
          <p:cNvSpPr>
            <a:spLocks noChangeArrowheads="1"/>
          </p:cNvSpPr>
          <p:nvPr/>
        </p:nvSpPr>
        <p:spPr bwMode="auto">
          <a:xfrm>
            <a:off x="1079291" y="52344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1079291" y="59964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36" name="AutoShape 33"/>
          <p:cNvSpPr>
            <a:spLocks noChangeArrowheads="1"/>
          </p:cNvSpPr>
          <p:nvPr/>
        </p:nvSpPr>
        <p:spPr bwMode="auto">
          <a:xfrm rot="5400000">
            <a:off x="3909803" y="1397450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3037" name="Rectangle 30"/>
          <p:cNvSpPr>
            <a:spLocks noChangeArrowheads="1"/>
          </p:cNvSpPr>
          <p:nvPr/>
        </p:nvSpPr>
        <p:spPr bwMode="auto">
          <a:xfrm>
            <a:off x="4841666" y="1006924"/>
            <a:ext cx="3278187" cy="1539051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User Interface (UI)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제공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UI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통해 데이터 생성 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-  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HTTP, FTP, Telnet, SMTP, </a:t>
            </a:r>
            <a:endParaRPr lang="en-US" altLang="ko-KR" sz="16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SNMP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Telnet, NFS..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717212" y="6468720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6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158" y="366053"/>
            <a:ext cx="576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⦁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Switched Port Analyzer (RSPAN)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8" y="1307428"/>
            <a:ext cx="8530566" cy="48800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2633" y="3239434"/>
            <a:ext cx="508000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96" y="2986803"/>
            <a:ext cx="914113" cy="2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6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027" y="158993"/>
            <a:ext cx="7886700" cy="1325563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허빙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아웃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hubbing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out)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1341739" y="3177830"/>
            <a:ext cx="1238980" cy="14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3940024" y="3223193"/>
            <a:ext cx="170216" cy="1480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52078" y="2992885"/>
            <a:ext cx="4942840" cy="3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065459" y="3289229"/>
            <a:ext cx="438343" cy="1471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120581" y="3323651"/>
            <a:ext cx="22450" cy="128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72"/>
          <p:cNvGrpSpPr>
            <a:grpSpLocks/>
          </p:cNvGrpSpPr>
          <p:nvPr/>
        </p:nvGrpSpPr>
        <p:grpSpPr bwMode="auto">
          <a:xfrm>
            <a:off x="1814804" y="4465169"/>
            <a:ext cx="715052" cy="780800"/>
            <a:chOff x="1460" y="1679"/>
            <a:chExt cx="973" cy="1143"/>
          </a:xfrm>
        </p:grpSpPr>
        <p:grpSp>
          <p:nvGrpSpPr>
            <p:cNvPr id="37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2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6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418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9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7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1" name="Group 172"/>
          <p:cNvGrpSpPr>
            <a:grpSpLocks/>
          </p:cNvGrpSpPr>
          <p:nvPr/>
        </p:nvGrpSpPr>
        <p:grpSpPr bwMode="auto">
          <a:xfrm>
            <a:off x="2791421" y="4471327"/>
            <a:ext cx="715052" cy="780800"/>
            <a:chOff x="1460" y="1679"/>
            <a:chExt cx="973" cy="1143"/>
          </a:xfrm>
        </p:grpSpPr>
        <p:grpSp>
          <p:nvGrpSpPr>
            <p:cNvPr id="31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6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0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3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3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3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" name="Group 172"/>
          <p:cNvGrpSpPr>
            <a:grpSpLocks/>
          </p:cNvGrpSpPr>
          <p:nvPr/>
        </p:nvGrpSpPr>
        <p:grpSpPr bwMode="auto">
          <a:xfrm flipH="1">
            <a:off x="3658033" y="4472606"/>
            <a:ext cx="813087" cy="780800"/>
            <a:chOff x="1460" y="1679"/>
            <a:chExt cx="973" cy="1143"/>
          </a:xfrm>
        </p:grpSpPr>
        <p:grpSp>
          <p:nvGrpSpPr>
            <p:cNvPr id="26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1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4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306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8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6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8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7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flipH="1" flipV="1">
            <a:off x="7890216" y="3267227"/>
            <a:ext cx="487872" cy="142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7333308" y="3241513"/>
            <a:ext cx="9933" cy="15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500880" y="3215132"/>
            <a:ext cx="341578" cy="138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6750145" y="2838027"/>
            <a:ext cx="1405470" cy="464168"/>
            <a:chOff x="3498" y="3226"/>
            <a:chExt cx="1123" cy="500"/>
          </a:xfrm>
        </p:grpSpPr>
        <p:sp>
          <p:nvSpPr>
            <p:cNvPr id="259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262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172"/>
          <p:cNvGrpSpPr>
            <a:grpSpLocks/>
          </p:cNvGrpSpPr>
          <p:nvPr/>
        </p:nvGrpSpPr>
        <p:grpSpPr bwMode="auto">
          <a:xfrm>
            <a:off x="6082652" y="4454028"/>
            <a:ext cx="715052" cy="780800"/>
            <a:chOff x="1460" y="1679"/>
            <a:chExt cx="973" cy="1143"/>
          </a:xfrm>
        </p:grpSpPr>
        <p:grpSp>
          <p:nvGrpSpPr>
            <p:cNvPr id="20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5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4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246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2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0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1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8" name="Group 172"/>
          <p:cNvGrpSpPr>
            <a:grpSpLocks/>
          </p:cNvGrpSpPr>
          <p:nvPr/>
        </p:nvGrpSpPr>
        <p:grpSpPr bwMode="auto">
          <a:xfrm>
            <a:off x="7059270" y="4460187"/>
            <a:ext cx="715052" cy="780800"/>
            <a:chOff x="1460" y="1679"/>
            <a:chExt cx="973" cy="1143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9" name="Group 172"/>
          <p:cNvGrpSpPr>
            <a:grpSpLocks/>
          </p:cNvGrpSpPr>
          <p:nvPr/>
        </p:nvGrpSpPr>
        <p:grpSpPr bwMode="auto">
          <a:xfrm flipH="1">
            <a:off x="7925881" y="4461466"/>
            <a:ext cx="813087" cy="780800"/>
            <a:chOff x="1460" y="1679"/>
            <a:chExt cx="973" cy="1143"/>
          </a:xfrm>
        </p:grpSpPr>
        <p:grpSp>
          <p:nvGrpSpPr>
            <p:cNvPr id="9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4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34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1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798931" y="2751953"/>
            <a:ext cx="715052" cy="780800"/>
            <a:chOff x="1460" y="1679"/>
            <a:chExt cx="973" cy="1143"/>
          </a:xfrm>
        </p:grpSpPr>
        <p:grpSp>
          <p:nvGrpSpPr>
            <p:cNvPr id="3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78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37849" y="2639518"/>
            <a:ext cx="2191216" cy="26969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22" name="TextBox 21"/>
          <p:cNvSpPr txBox="1"/>
          <p:nvPr/>
        </p:nvSpPr>
        <p:spPr>
          <a:xfrm>
            <a:off x="405032" y="2268273"/>
            <a:ext cx="1947046" cy="34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860" y="3393877"/>
            <a:ext cx="878769" cy="378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1801525" y="2880410"/>
            <a:ext cx="1048198" cy="500661"/>
            <a:chOff x="3498" y="3226"/>
            <a:chExt cx="1123" cy="500"/>
          </a:xfrm>
        </p:grpSpPr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ea typeface="Tahoma"/>
                  <a:cs typeface="Tahoma"/>
                </a:rPr>
                <a:t>HUB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140870" y="2851998"/>
            <a:ext cx="1405470" cy="464168"/>
            <a:chOff x="3498" y="3226"/>
            <a:chExt cx="1123" cy="500"/>
          </a:xfrm>
        </p:grpSpPr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65716" y="4836255"/>
            <a:ext cx="820846" cy="378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fld id="{5AE1AC92-EAE1-4E34-95A8-13C242A10183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9D6BEF4-6417-1AC4-DCFE-F4B1BB7663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157" y="2727296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2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924" y="283847"/>
            <a:ext cx="7886700" cy="906554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탭 사용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(tapping)</a:t>
            </a:r>
          </a:p>
        </p:txBody>
      </p:sp>
      <p:sp>
        <p:nvSpPr>
          <p:cNvPr id="255" name="슬라이드 번호 개체 틀 254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fld id="{5AE1AC92-EAE1-4E34-95A8-13C242A10183}" type="slidenum">
              <a:rPr lang="ko-KR" altLang="en-US" smtClean="0"/>
              <a:pPr/>
              <a:t>32</a:t>
            </a:fld>
            <a:endParaRPr lang="ko-KR" altLang="en-US"/>
          </a:p>
        </p:txBody>
      </p:sp>
      <p:cxnSp>
        <p:nvCxnSpPr>
          <p:cNvPr id="256" name="직선 연결선 255"/>
          <p:cNvCxnSpPr/>
          <p:nvPr/>
        </p:nvCxnSpPr>
        <p:spPr>
          <a:xfrm flipH="1" flipV="1">
            <a:off x="1388652" y="2764382"/>
            <a:ext cx="1238980" cy="14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H="1" flipV="1">
            <a:off x="3986937" y="2809745"/>
            <a:ext cx="170216" cy="1480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2398991" y="2706515"/>
            <a:ext cx="4942840" cy="3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3112372" y="2875781"/>
            <a:ext cx="438343" cy="1471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2167494" y="2910203"/>
            <a:ext cx="22450" cy="128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172"/>
          <p:cNvGrpSpPr>
            <a:grpSpLocks/>
          </p:cNvGrpSpPr>
          <p:nvPr/>
        </p:nvGrpSpPr>
        <p:grpSpPr bwMode="auto">
          <a:xfrm>
            <a:off x="1861717" y="4051721"/>
            <a:ext cx="715052" cy="780800"/>
            <a:chOff x="1460" y="1679"/>
            <a:chExt cx="973" cy="1143"/>
          </a:xfrm>
        </p:grpSpPr>
        <p:grpSp>
          <p:nvGrpSpPr>
            <p:cNvPr id="26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1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3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305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8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6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7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7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18" name="Group 172"/>
          <p:cNvGrpSpPr>
            <a:grpSpLocks/>
          </p:cNvGrpSpPr>
          <p:nvPr/>
        </p:nvGrpSpPr>
        <p:grpSpPr bwMode="auto">
          <a:xfrm>
            <a:off x="2838334" y="4057879"/>
            <a:ext cx="715052" cy="780800"/>
            <a:chOff x="1460" y="1679"/>
            <a:chExt cx="973" cy="1143"/>
          </a:xfrm>
        </p:grpSpPr>
        <p:grpSp>
          <p:nvGrpSpPr>
            <p:cNvPr id="31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6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0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3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3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3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75" name="Group 172"/>
          <p:cNvGrpSpPr>
            <a:grpSpLocks/>
          </p:cNvGrpSpPr>
          <p:nvPr/>
        </p:nvGrpSpPr>
        <p:grpSpPr bwMode="auto">
          <a:xfrm flipH="1">
            <a:off x="3704946" y="4059158"/>
            <a:ext cx="813087" cy="780800"/>
            <a:chOff x="1460" y="1679"/>
            <a:chExt cx="973" cy="1143"/>
          </a:xfrm>
        </p:grpSpPr>
        <p:grpSp>
          <p:nvGrpSpPr>
            <p:cNvPr id="376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25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1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7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419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4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9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8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432" name="직선 연결선 431"/>
          <p:cNvCxnSpPr/>
          <p:nvPr/>
        </p:nvCxnSpPr>
        <p:spPr>
          <a:xfrm flipH="1" flipV="1">
            <a:off x="7937129" y="2853779"/>
            <a:ext cx="487872" cy="142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 flipV="1">
            <a:off x="7380221" y="2828065"/>
            <a:ext cx="9933" cy="15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/>
          <p:cNvCxnSpPr/>
          <p:nvPr/>
        </p:nvCxnSpPr>
        <p:spPr>
          <a:xfrm flipV="1">
            <a:off x="6547793" y="2801684"/>
            <a:ext cx="341578" cy="138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Group 25"/>
          <p:cNvGrpSpPr>
            <a:grpSpLocks/>
          </p:cNvGrpSpPr>
          <p:nvPr/>
        </p:nvGrpSpPr>
        <p:grpSpPr bwMode="auto">
          <a:xfrm>
            <a:off x="6797058" y="2424579"/>
            <a:ext cx="1405470" cy="464168"/>
            <a:chOff x="3498" y="3226"/>
            <a:chExt cx="1123" cy="500"/>
          </a:xfrm>
        </p:grpSpPr>
        <p:sp>
          <p:nvSpPr>
            <p:cNvPr id="436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39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0" name="Group 172"/>
          <p:cNvGrpSpPr>
            <a:grpSpLocks/>
          </p:cNvGrpSpPr>
          <p:nvPr/>
        </p:nvGrpSpPr>
        <p:grpSpPr bwMode="auto">
          <a:xfrm>
            <a:off x="6129565" y="4040580"/>
            <a:ext cx="715052" cy="780800"/>
            <a:chOff x="1460" y="1679"/>
            <a:chExt cx="973" cy="1143"/>
          </a:xfrm>
        </p:grpSpPr>
        <p:grpSp>
          <p:nvGrpSpPr>
            <p:cNvPr id="44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9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2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484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5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6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4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5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4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5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97" name="Group 172"/>
          <p:cNvGrpSpPr>
            <a:grpSpLocks/>
          </p:cNvGrpSpPr>
          <p:nvPr/>
        </p:nvGrpSpPr>
        <p:grpSpPr bwMode="auto">
          <a:xfrm>
            <a:off x="7106183" y="4046739"/>
            <a:ext cx="715052" cy="780800"/>
            <a:chOff x="1460" y="1679"/>
            <a:chExt cx="973" cy="1143"/>
          </a:xfrm>
        </p:grpSpPr>
        <p:grpSp>
          <p:nvGrpSpPr>
            <p:cNvPr id="49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54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9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541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2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1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50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1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0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1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54" name="Group 172"/>
          <p:cNvGrpSpPr>
            <a:grpSpLocks/>
          </p:cNvGrpSpPr>
          <p:nvPr/>
        </p:nvGrpSpPr>
        <p:grpSpPr bwMode="auto">
          <a:xfrm flipH="1">
            <a:off x="7972794" y="4048018"/>
            <a:ext cx="813087" cy="780800"/>
            <a:chOff x="1460" y="1679"/>
            <a:chExt cx="973" cy="1143"/>
          </a:xfrm>
        </p:grpSpPr>
        <p:grpSp>
          <p:nvGrpSpPr>
            <p:cNvPr id="55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60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6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598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9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55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7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6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7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611" name="Group 172"/>
          <p:cNvGrpSpPr>
            <a:grpSpLocks/>
          </p:cNvGrpSpPr>
          <p:nvPr/>
        </p:nvGrpSpPr>
        <p:grpSpPr bwMode="auto">
          <a:xfrm>
            <a:off x="845844" y="2338505"/>
            <a:ext cx="715052" cy="780800"/>
            <a:chOff x="1460" y="1679"/>
            <a:chExt cx="973" cy="1143"/>
          </a:xfrm>
        </p:grpSpPr>
        <p:grpSp>
          <p:nvGrpSpPr>
            <p:cNvPr id="61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66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3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655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6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63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61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62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1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62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668" name="직사각형 667"/>
          <p:cNvSpPr/>
          <p:nvPr/>
        </p:nvSpPr>
        <p:spPr>
          <a:xfrm>
            <a:off x="484762" y="2226070"/>
            <a:ext cx="2367490" cy="26969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669" name="TextBox 668"/>
          <p:cNvSpPr txBox="1"/>
          <p:nvPr/>
        </p:nvSpPr>
        <p:spPr>
          <a:xfrm>
            <a:off x="451945" y="1854825"/>
            <a:ext cx="1947046" cy="34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70" name="TextBox 669"/>
          <p:cNvSpPr txBox="1"/>
          <p:nvPr/>
        </p:nvSpPr>
        <p:spPr>
          <a:xfrm>
            <a:off x="600773" y="2980429"/>
            <a:ext cx="878769" cy="378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6" name="Group 25"/>
          <p:cNvGrpSpPr>
            <a:grpSpLocks/>
          </p:cNvGrpSpPr>
          <p:nvPr/>
        </p:nvGrpSpPr>
        <p:grpSpPr bwMode="auto">
          <a:xfrm>
            <a:off x="3187783" y="2438550"/>
            <a:ext cx="1405470" cy="464168"/>
            <a:chOff x="3498" y="3226"/>
            <a:chExt cx="1123" cy="500"/>
          </a:xfrm>
        </p:grpSpPr>
        <p:sp>
          <p:nvSpPr>
            <p:cNvPr id="677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8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680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1" name="TextBox 680"/>
          <p:cNvSpPr txBox="1"/>
          <p:nvPr/>
        </p:nvSpPr>
        <p:spPr>
          <a:xfrm>
            <a:off x="1112629" y="4422807"/>
            <a:ext cx="820846" cy="378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2" name="그룹 1"/>
          <p:cNvGrpSpPr/>
          <p:nvPr/>
        </p:nvGrpSpPr>
        <p:grpSpPr>
          <a:xfrm>
            <a:off x="1854913" y="2513591"/>
            <a:ext cx="852858" cy="428173"/>
            <a:chOff x="3631747" y="1650479"/>
            <a:chExt cx="1020765" cy="512469"/>
          </a:xfrm>
        </p:grpSpPr>
        <p:sp>
          <p:nvSpPr>
            <p:cNvPr id="683" name="AutoShape 26"/>
            <p:cNvSpPr>
              <a:spLocks noChangeArrowheads="1"/>
            </p:cNvSpPr>
            <p:nvPr/>
          </p:nvSpPr>
          <p:spPr bwMode="auto">
            <a:xfrm>
              <a:off x="3633565" y="1650479"/>
              <a:ext cx="1018947" cy="512469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4" name="Freeform 27"/>
            <p:cNvSpPr>
              <a:spLocks/>
            </p:cNvSpPr>
            <p:nvPr/>
          </p:nvSpPr>
          <p:spPr bwMode="auto">
            <a:xfrm>
              <a:off x="3631747" y="1650479"/>
              <a:ext cx="1019856" cy="288008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5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666288" y="1970260"/>
              <a:ext cx="683540" cy="1803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TAP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7F865D0-516D-EB8B-01F9-03198B017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183" y="2320598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6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20847" y="310596"/>
            <a:ext cx="7680960" cy="7978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환경에서의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– Tap </a:t>
            </a:r>
            <a:endParaRPr lang="ko-KR" altLang="en-US" sz="28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70" y="1719376"/>
            <a:ext cx="3881887" cy="291141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63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20847" y="310596"/>
            <a:ext cx="7680960" cy="7978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환경에서의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–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Tap 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10119" y="3192830"/>
            <a:ext cx="4436025" cy="2626684"/>
            <a:chOff x="3952242" y="3566142"/>
            <a:chExt cx="4436025" cy="2626684"/>
          </a:xfrm>
        </p:grpSpPr>
        <p:cxnSp>
          <p:nvCxnSpPr>
            <p:cNvPr id="8" name="직선 연결선 7"/>
            <p:cNvCxnSpPr/>
            <p:nvPr/>
          </p:nvCxnSpPr>
          <p:spPr>
            <a:xfrm flipH="1" flipV="1">
              <a:off x="4509005" y="4002061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 flipV="1">
              <a:off x="7797819" y="4097609"/>
              <a:ext cx="165761" cy="1515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338690" y="4065911"/>
              <a:ext cx="2219286" cy="14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6946143" y="4165202"/>
              <a:ext cx="426871" cy="1506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756662" y="4230938"/>
              <a:ext cx="21862" cy="1318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72"/>
            <p:cNvGrpSpPr>
              <a:grpSpLocks/>
            </p:cNvGrpSpPr>
            <p:nvPr/>
          </p:nvGrpSpPr>
          <p:grpSpPr bwMode="auto">
            <a:xfrm>
              <a:off x="5459066" y="5350716"/>
              <a:ext cx="696338" cy="769148"/>
              <a:chOff x="1460" y="1679"/>
              <a:chExt cx="973" cy="1100"/>
            </a:xfrm>
          </p:grpSpPr>
          <p:grpSp>
            <p:nvGrpSpPr>
              <p:cNvPr id="373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22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3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4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5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6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7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8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4" name="Group 181"/>
              <p:cNvGrpSpPr>
                <a:grpSpLocks/>
              </p:cNvGrpSpPr>
              <p:nvPr/>
            </p:nvGrpSpPr>
            <p:grpSpPr bwMode="auto">
              <a:xfrm flipH="1">
                <a:off x="1660" y="2358"/>
                <a:ext cx="626" cy="421"/>
                <a:chOff x="905" y="3132"/>
                <a:chExt cx="831" cy="560"/>
              </a:xfrm>
            </p:grpSpPr>
            <p:sp>
              <p:nvSpPr>
                <p:cNvPr id="416" name="Freeform 182"/>
                <p:cNvSpPr>
                  <a:spLocks/>
                </p:cNvSpPr>
                <p:nvPr/>
              </p:nvSpPr>
              <p:spPr bwMode="auto">
                <a:xfrm>
                  <a:off x="905" y="3149"/>
                  <a:ext cx="308" cy="543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3"/>
                <p:cNvSpPr>
                  <a:spLocks/>
                </p:cNvSpPr>
                <p:nvPr/>
              </p:nvSpPr>
              <p:spPr bwMode="auto">
                <a:xfrm>
                  <a:off x="933" y="3131"/>
                  <a:ext cx="303" cy="537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8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9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0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1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5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92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5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1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6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77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0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91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78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9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0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1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kumimoji="0"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9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6" name="Group 172"/>
            <p:cNvGrpSpPr>
              <a:grpSpLocks/>
            </p:cNvGrpSpPr>
            <p:nvPr/>
          </p:nvGrpSpPr>
          <p:grpSpPr bwMode="auto">
            <a:xfrm>
              <a:off x="6679277" y="5375181"/>
              <a:ext cx="696338" cy="769148"/>
              <a:chOff x="1460" y="1679"/>
              <a:chExt cx="973" cy="1100"/>
            </a:xfrm>
          </p:grpSpPr>
          <p:grpSp>
            <p:nvGrpSpPr>
              <p:cNvPr id="317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66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7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8" name="Group 181"/>
              <p:cNvGrpSpPr>
                <a:grpSpLocks/>
              </p:cNvGrpSpPr>
              <p:nvPr/>
            </p:nvGrpSpPr>
            <p:grpSpPr bwMode="auto">
              <a:xfrm flipH="1">
                <a:off x="1660" y="2358"/>
                <a:ext cx="626" cy="421"/>
                <a:chOff x="905" y="3132"/>
                <a:chExt cx="831" cy="560"/>
              </a:xfrm>
            </p:grpSpPr>
            <p:sp>
              <p:nvSpPr>
                <p:cNvPr id="360" name="Freeform 182"/>
                <p:cNvSpPr>
                  <a:spLocks/>
                </p:cNvSpPr>
                <p:nvPr/>
              </p:nvSpPr>
              <p:spPr bwMode="auto">
                <a:xfrm>
                  <a:off x="905" y="3149"/>
                  <a:ext cx="308" cy="543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3"/>
                <p:cNvSpPr>
                  <a:spLocks/>
                </p:cNvSpPr>
                <p:nvPr/>
              </p:nvSpPr>
              <p:spPr bwMode="auto">
                <a:xfrm>
                  <a:off x="933" y="3131"/>
                  <a:ext cx="303" cy="537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2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3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4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5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9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36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9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5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0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21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34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5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22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3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4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5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kumimoji="0"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33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 flipH="1">
              <a:off x="7523208" y="5376490"/>
              <a:ext cx="791807" cy="769148"/>
              <a:chOff x="1460" y="1679"/>
              <a:chExt cx="973" cy="1100"/>
            </a:xfrm>
          </p:grpSpPr>
          <p:grpSp>
            <p:nvGrpSpPr>
              <p:cNvPr id="261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10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1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2" name="Group 181"/>
              <p:cNvGrpSpPr>
                <a:grpSpLocks/>
              </p:cNvGrpSpPr>
              <p:nvPr/>
            </p:nvGrpSpPr>
            <p:grpSpPr bwMode="auto">
              <a:xfrm flipH="1">
                <a:off x="1660" y="2358"/>
                <a:ext cx="626" cy="421"/>
                <a:chOff x="905" y="3132"/>
                <a:chExt cx="831" cy="560"/>
              </a:xfrm>
            </p:grpSpPr>
            <p:sp>
              <p:nvSpPr>
                <p:cNvPr id="304" name="Freeform 182"/>
                <p:cNvSpPr>
                  <a:spLocks/>
                </p:cNvSpPr>
                <p:nvPr/>
              </p:nvSpPr>
              <p:spPr bwMode="auto">
                <a:xfrm>
                  <a:off x="905" y="3149"/>
                  <a:ext cx="308" cy="543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3"/>
                <p:cNvSpPr>
                  <a:spLocks/>
                </p:cNvSpPr>
                <p:nvPr/>
              </p:nvSpPr>
              <p:spPr bwMode="auto">
                <a:xfrm>
                  <a:off x="933" y="3131"/>
                  <a:ext cx="303" cy="537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6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7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8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9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3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80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3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9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4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5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78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9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66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7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8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9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kumimoji="0"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77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8" name="Group 172"/>
            <p:cNvGrpSpPr>
              <a:grpSpLocks/>
            </p:cNvGrpSpPr>
            <p:nvPr/>
          </p:nvGrpSpPr>
          <p:grpSpPr bwMode="auto">
            <a:xfrm>
              <a:off x="3980403" y="3566142"/>
              <a:ext cx="696338" cy="769148"/>
              <a:chOff x="1460" y="1679"/>
              <a:chExt cx="973" cy="1100"/>
            </a:xfrm>
          </p:grpSpPr>
          <p:grpSp>
            <p:nvGrpSpPr>
              <p:cNvPr id="29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8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" name="Group 181"/>
              <p:cNvGrpSpPr>
                <a:grpSpLocks/>
              </p:cNvGrpSpPr>
              <p:nvPr/>
            </p:nvGrpSpPr>
            <p:grpSpPr bwMode="auto">
              <a:xfrm flipH="1">
                <a:off x="1660" y="2358"/>
                <a:ext cx="626" cy="421"/>
                <a:chOff x="905" y="3132"/>
                <a:chExt cx="831" cy="560"/>
              </a:xfrm>
            </p:grpSpPr>
            <p:sp>
              <p:nvSpPr>
                <p:cNvPr id="72" name="Freeform 182"/>
                <p:cNvSpPr>
                  <a:spLocks/>
                </p:cNvSpPr>
                <p:nvPr/>
              </p:nvSpPr>
              <p:spPr bwMode="auto">
                <a:xfrm>
                  <a:off x="905" y="3149"/>
                  <a:ext cx="308" cy="543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83"/>
                <p:cNvSpPr>
                  <a:spLocks/>
                </p:cNvSpPr>
                <p:nvPr/>
              </p:nvSpPr>
              <p:spPr bwMode="auto">
                <a:xfrm>
                  <a:off x="933" y="3131"/>
                  <a:ext cx="303" cy="537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8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3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46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4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kumimoji="0"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45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440" name="TextBox 439"/>
            <p:cNvSpPr txBox="1"/>
            <p:nvPr/>
          </p:nvSpPr>
          <p:spPr>
            <a:xfrm>
              <a:off x="3952242" y="4259253"/>
              <a:ext cx="975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(Sniffer)</a:t>
              </a:r>
              <a:endParaRPr lang="ko-K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240319" y="3745826"/>
              <a:ext cx="1020765" cy="512469"/>
              <a:chOff x="3631747" y="1650479"/>
              <a:chExt cx="1020765" cy="512469"/>
            </a:xfrm>
          </p:grpSpPr>
          <p:sp>
            <p:nvSpPr>
              <p:cNvPr id="434" name="AutoShape 26"/>
              <p:cNvSpPr>
                <a:spLocks noChangeArrowheads="1"/>
              </p:cNvSpPr>
              <p:nvPr/>
            </p:nvSpPr>
            <p:spPr bwMode="auto">
              <a:xfrm>
                <a:off x="3633565" y="1650479"/>
                <a:ext cx="1018947" cy="512469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5" name="Freeform 27"/>
              <p:cNvSpPr>
                <a:spLocks/>
              </p:cNvSpPr>
              <p:nvPr/>
            </p:nvSpPr>
            <p:spPr bwMode="auto">
              <a:xfrm>
                <a:off x="3631747" y="1650479"/>
                <a:ext cx="1019856" cy="288008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6288" y="1970260"/>
                <a:ext cx="683540" cy="1803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600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TAP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</p:grpSp>
        <p:grpSp>
          <p:nvGrpSpPr>
            <p:cNvPr id="442" name="Group 25"/>
            <p:cNvGrpSpPr>
              <a:grpSpLocks/>
            </p:cNvGrpSpPr>
            <p:nvPr/>
          </p:nvGrpSpPr>
          <p:grpSpPr bwMode="auto">
            <a:xfrm>
              <a:off x="7019580" y="3717659"/>
              <a:ext cx="1368687" cy="475115"/>
              <a:chOff x="3498" y="3226"/>
              <a:chExt cx="1123" cy="500"/>
            </a:xfrm>
          </p:grpSpPr>
          <p:sp>
            <p:nvSpPr>
              <p:cNvPr id="443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4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5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600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46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7" name="TextBox 446"/>
            <p:cNvSpPr txBox="1"/>
            <p:nvPr/>
          </p:nvSpPr>
          <p:spPr>
            <a:xfrm>
              <a:off x="4454477" y="5546495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(Target)</a:t>
              </a:r>
              <a:endParaRPr lang="ko-K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50" name="그림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" y="3228062"/>
            <a:ext cx="3676650" cy="838200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55" y="4181733"/>
            <a:ext cx="3467913" cy="1800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8957" y="33548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120815" y="38410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396485" y="3286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내용 개체 틀 2"/>
          <p:cNvSpPr txBox="1">
            <a:spLocks/>
          </p:cNvSpPr>
          <p:nvPr/>
        </p:nvSpPr>
        <p:spPr>
          <a:xfrm>
            <a:off x="617389" y="696175"/>
            <a:ext cx="8189142" cy="176229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1" hangingPunct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45720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73152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00584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128016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Garamond" pitchFamily="18" charset="0"/>
              <a:buNone/>
            </a:pPr>
            <a:endParaRPr lang="en-US" altLang="ko-KR" dirty="0"/>
          </a:p>
          <a:p>
            <a:pPr marL="9525" indent="-9525">
              <a:lnSpc>
                <a:spcPct val="200000"/>
              </a:lnSpc>
            </a:pPr>
            <a:r>
              <a:rPr lang="ko-KR" altLang="en-US" sz="1700" dirty="0"/>
              <a:t>  </a:t>
            </a:r>
            <a:r>
              <a:rPr lang="en-US" altLang="ko-KR" sz="1700" dirty="0"/>
              <a:t>3</a:t>
            </a:r>
            <a:r>
              <a:rPr lang="ko-KR" altLang="en-US" sz="1700"/>
              <a:t>개의 포트로 구성 </a:t>
            </a:r>
            <a:endParaRPr lang="en-US" altLang="ko-KR" sz="1700" dirty="0"/>
          </a:p>
          <a:p>
            <a:r>
              <a:rPr lang="ko-KR" altLang="en-US" sz="1700" dirty="0"/>
              <a:t>양방향 </a:t>
            </a:r>
            <a:r>
              <a:rPr lang="ko-KR" altLang="en-US" sz="1700" dirty="0" err="1"/>
              <a:t>트래픽을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스니핑하기</a:t>
            </a:r>
            <a:r>
              <a:rPr lang="ko-KR" altLang="en-US" sz="1700" dirty="0"/>
              <a:t> 위한 물리적 모니터 포트를 하나만 갖고 있음 </a:t>
            </a:r>
            <a:endParaRPr lang="en-US" altLang="ko-KR" sz="1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5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2385849" y="3078472"/>
            <a:ext cx="5654565" cy="14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4888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TAP</a:t>
            </a:r>
            <a:endParaRPr lang="ko-KR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C8F9-1B7B-4208-8946-3C69B0991E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5077" y="1172184"/>
            <a:ext cx="796027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Network상의 In-Line 한 구간에 이동하는 Packet Data를 복사하여</a:t>
            </a:r>
            <a:r>
              <a:rPr kumimoji="0" lang="en-US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7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Monitor 장비로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보내주는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역할을 하는 가장 기본적인 TAP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381058" y="2890741"/>
            <a:ext cx="1357493" cy="420827"/>
            <a:chOff x="1112438" y="3203569"/>
            <a:chExt cx="1431064" cy="569646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1116115" y="3203569"/>
              <a:ext cx="1427387" cy="569646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112438" y="3203569"/>
              <a:ext cx="1428903" cy="32012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1272292" y="3216429"/>
              <a:ext cx="1172821" cy="27386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065" y="2539211"/>
            <a:ext cx="800411" cy="98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4310250" y="2903709"/>
            <a:ext cx="1290754" cy="411989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 TAP</a:t>
            </a:r>
            <a:endParaRPr lang="ko-KR" altLang="en-US" sz="1200" b="1" ker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WordArt 28"/>
          <p:cNvSpPr>
            <a:spLocks noChangeArrowheads="1" noChangeShapeType="1" noTextEdit="1"/>
          </p:cNvSpPr>
          <p:nvPr/>
        </p:nvSpPr>
        <p:spPr bwMode="auto">
          <a:xfrm>
            <a:off x="4343917" y="3166316"/>
            <a:ext cx="865984" cy="14525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endParaRPr lang="ko-KR" altLang="en-US" sz="1852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47" y="4361028"/>
            <a:ext cx="1548304" cy="18701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79501" y="6231136"/>
            <a:ext cx="77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90700" y="3039044"/>
            <a:ext cx="1133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b="1" ker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 descr="https://t1.daumcdn.net/cfile/tistory/21721F3751CD262D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37" y="4018504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s://t1.daumcdn.net/cfile/tistory/2210E34351CD262E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6" y="5468391"/>
            <a:ext cx="19145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s://t1.daumcdn.net/cfile/tistory/2716CA3651CD262D2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37" y="4726122"/>
            <a:ext cx="15240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796815" y="3786517"/>
            <a:ext cx="2440371" cy="22071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237186" y="3408376"/>
            <a:ext cx="944289" cy="3781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3"/>
          </p:cNvCxnSpPr>
          <p:nvPr/>
        </p:nvCxnSpPr>
        <p:spPr>
          <a:xfrm>
            <a:off x="4841452" y="3315698"/>
            <a:ext cx="9747" cy="1290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505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23383"/>
              </p:ext>
            </p:extLst>
          </p:nvPr>
        </p:nvGraphicFramePr>
        <p:xfrm>
          <a:off x="1476375" y="1230313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3" name="Rectangle 49"/>
          <p:cNvSpPr>
            <a:spLocks noChangeArrowheads="1"/>
          </p:cNvSpPr>
          <p:nvPr/>
        </p:nvSpPr>
        <p:spPr bwMode="auto">
          <a:xfrm>
            <a:off x="1063625" y="21542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054" name="Rectangle 50"/>
          <p:cNvSpPr>
            <a:spLocks noChangeArrowheads="1"/>
          </p:cNvSpPr>
          <p:nvPr/>
        </p:nvSpPr>
        <p:spPr bwMode="auto">
          <a:xfrm>
            <a:off x="1057275" y="14176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055" name="Rectangle 51"/>
          <p:cNvSpPr>
            <a:spLocks noChangeArrowheads="1"/>
          </p:cNvSpPr>
          <p:nvPr/>
        </p:nvSpPr>
        <p:spPr bwMode="auto">
          <a:xfrm>
            <a:off x="1063625" y="29035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056" name="Rectangle 52"/>
          <p:cNvSpPr>
            <a:spLocks noChangeArrowheads="1"/>
          </p:cNvSpPr>
          <p:nvPr/>
        </p:nvSpPr>
        <p:spPr bwMode="auto">
          <a:xfrm>
            <a:off x="1063625" y="36528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057" name="Rectangle 53"/>
          <p:cNvSpPr>
            <a:spLocks noChangeArrowheads="1"/>
          </p:cNvSpPr>
          <p:nvPr/>
        </p:nvSpPr>
        <p:spPr bwMode="auto">
          <a:xfrm>
            <a:off x="1063625" y="4402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058" name="Rectangle 54"/>
          <p:cNvSpPr>
            <a:spLocks noChangeArrowheads="1"/>
          </p:cNvSpPr>
          <p:nvPr/>
        </p:nvSpPr>
        <p:spPr bwMode="auto">
          <a:xfrm>
            <a:off x="1063625" y="5164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059" name="Rectangle 55"/>
          <p:cNvSpPr>
            <a:spLocks noChangeArrowheads="1"/>
          </p:cNvSpPr>
          <p:nvPr/>
        </p:nvSpPr>
        <p:spPr bwMode="auto">
          <a:xfrm>
            <a:off x="1063625" y="5926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60" name="AutoShape 56"/>
          <p:cNvSpPr>
            <a:spLocks noChangeArrowheads="1"/>
          </p:cNvSpPr>
          <p:nvPr/>
        </p:nvSpPr>
        <p:spPr bwMode="auto">
          <a:xfrm rot="5400000">
            <a:off x="3894138" y="2076450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4061" name="Rectangle 57"/>
          <p:cNvSpPr>
            <a:spLocks noChangeArrowheads="1"/>
          </p:cNvSpPr>
          <p:nvPr/>
        </p:nvSpPr>
        <p:spPr bwMode="auto">
          <a:xfrm>
            <a:off x="4825999" y="1597025"/>
            <a:ext cx="3291633" cy="16002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Code </a:t>
            </a:r>
            <a:r>
              <a:rPr lang="ko-KR" altLang="en-US" sz="1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변환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부호화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encoding)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압축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(Compression)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암호화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(Encryption</a:t>
            </a:r>
            <a:r>
              <a:rPr lang="en-US" altLang="ko-KR" sz="1600" dirty="0"/>
              <a:t>)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0286" y="395287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2943"/>
              </p:ext>
            </p:extLst>
          </p:nvPr>
        </p:nvGraphicFramePr>
        <p:xfrm>
          <a:off x="1474788" y="1076325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1062038" y="20002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1055688" y="12636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1062038" y="27495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1062038" y="34988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1062038" y="4248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1062038" y="5010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1062038" y="5772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auto">
          <a:xfrm rot="5400000">
            <a:off x="3892550" y="2671763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4842342" y="2332038"/>
            <a:ext cx="3772739" cy="1280738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End-to-End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사이에서 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Application(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연결설정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개시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), 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유지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해지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43" y="242093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528952" y="6471677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5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그룹 2"/>
          <p:cNvGrpSpPr>
            <a:grpSpLocks/>
          </p:cNvGrpSpPr>
          <p:nvPr/>
        </p:nvGrpSpPr>
        <p:grpSpPr bwMode="auto">
          <a:xfrm>
            <a:off x="1894743" y="1374537"/>
            <a:ext cx="942242" cy="937858"/>
            <a:chOff x="809159" y="4814047"/>
            <a:chExt cx="688975" cy="698254"/>
          </a:xfrm>
        </p:grpSpPr>
        <p:sp>
          <p:nvSpPr>
            <p:cNvPr id="4" name="Freeform 174"/>
            <p:cNvSpPr>
              <a:spLocks/>
            </p:cNvSpPr>
            <p:nvPr/>
          </p:nvSpPr>
          <p:spPr bwMode="auto">
            <a:xfrm rot="355818">
              <a:off x="1336338" y="5284272"/>
              <a:ext cx="61075" cy="36003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Freeform 175"/>
            <p:cNvSpPr>
              <a:spLocks/>
            </p:cNvSpPr>
            <p:nvPr/>
          </p:nvSpPr>
          <p:spPr bwMode="auto">
            <a:xfrm rot="355818" flipH="1">
              <a:off x="1385627" y="5317003"/>
              <a:ext cx="112507" cy="58915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176"/>
            <p:cNvSpPr>
              <a:spLocks/>
            </p:cNvSpPr>
            <p:nvPr/>
          </p:nvSpPr>
          <p:spPr bwMode="auto">
            <a:xfrm rot="355818">
              <a:off x="1380269" y="5337732"/>
              <a:ext cx="111436" cy="41458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reeform 177"/>
            <p:cNvSpPr>
              <a:spLocks/>
            </p:cNvSpPr>
            <p:nvPr/>
          </p:nvSpPr>
          <p:spPr bwMode="auto">
            <a:xfrm rot="355818" flipH="1">
              <a:off x="1408128" y="5313729"/>
              <a:ext cx="25716" cy="283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178"/>
            <p:cNvSpPr>
              <a:spLocks/>
            </p:cNvSpPr>
            <p:nvPr/>
          </p:nvSpPr>
          <p:spPr bwMode="auto">
            <a:xfrm rot="355818">
              <a:off x="1396342" y="5312639"/>
              <a:ext cx="35359" cy="5455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179"/>
            <p:cNvSpPr>
              <a:spLocks noChangeArrowheads="1"/>
            </p:cNvSpPr>
            <p:nvPr/>
          </p:nvSpPr>
          <p:spPr bwMode="auto">
            <a:xfrm rot="21219751">
              <a:off x="1412414" y="5310457"/>
              <a:ext cx="15001" cy="654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reeform 180"/>
            <p:cNvSpPr>
              <a:spLocks/>
            </p:cNvSpPr>
            <p:nvPr/>
          </p:nvSpPr>
          <p:spPr bwMode="auto">
            <a:xfrm rot="355818">
              <a:off x="1388841" y="5314821"/>
              <a:ext cx="30002" cy="24002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82"/>
            <p:cNvSpPr>
              <a:spLocks/>
            </p:cNvSpPr>
            <p:nvPr/>
          </p:nvSpPr>
          <p:spPr bwMode="auto">
            <a:xfrm flipH="1">
              <a:off x="995600" y="5304993"/>
              <a:ext cx="135077" cy="207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83"/>
            <p:cNvSpPr>
              <a:spLocks/>
            </p:cNvSpPr>
            <p:nvPr/>
          </p:nvSpPr>
          <p:spPr bwMode="auto">
            <a:xfrm flipH="1">
              <a:off x="1010601" y="5295174"/>
              <a:ext cx="135077" cy="207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84"/>
            <p:cNvSpPr>
              <a:spLocks/>
            </p:cNvSpPr>
            <p:nvPr/>
          </p:nvSpPr>
          <p:spPr bwMode="auto">
            <a:xfrm flipH="1">
              <a:off x="1026673" y="5336641"/>
              <a:ext cx="283948" cy="58915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85"/>
            <p:cNvSpPr>
              <a:spLocks/>
            </p:cNvSpPr>
            <p:nvPr/>
          </p:nvSpPr>
          <p:spPr bwMode="auto">
            <a:xfrm flipH="1">
              <a:off x="1098464" y="5351915"/>
              <a:ext cx="292520" cy="7964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86"/>
            <p:cNvSpPr>
              <a:spLocks/>
            </p:cNvSpPr>
            <p:nvPr/>
          </p:nvSpPr>
          <p:spPr bwMode="auto">
            <a:xfrm flipH="1">
              <a:off x="1043817" y="5396646"/>
              <a:ext cx="75005" cy="34912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7"/>
            <p:cNvSpPr>
              <a:spLocks/>
            </p:cNvSpPr>
            <p:nvPr/>
          </p:nvSpPr>
          <p:spPr bwMode="auto">
            <a:xfrm flipH="1">
              <a:off x="990242" y="5404283"/>
              <a:ext cx="88935" cy="5127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9"/>
            <p:cNvSpPr>
              <a:spLocks noChangeAspect="1"/>
            </p:cNvSpPr>
            <p:nvPr/>
          </p:nvSpPr>
          <p:spPr bwMode="auto">
            <a:xfrm>
              <a:off x="809159" y="5121712"/>
              <a:ext cx="118936" cy="249841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90"/>
            <p:cNvSpPr>
              <a:spLocks noChangeAspect="1"/>
            </p:cNvSpPr>
            <p:nvPr/>
          </p:nvSpPr>
          <p:spPr bwMode="auto">
            <a:xfrm>
              <a:off x="811302" y="5080253"/>
              <a:ext cx="508963" cy="204019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91"/>
            <p:cNvSpPr>
              <a:spLocks/>
            </p:cNvSpPr>
            <p:nvPr/>
          </p:nvSpPr>
          <p:spPr bwMode="auto">
            <a:xfrm>
              <a:off x="922738" y="5217720"/>
              <a:ext cx="393241" cy="151651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92"/>
            <p:cNvSpPr>
              <a:spLocks/>
            </p:cNvSpPr>
            <p:nvPr/>
          </p:nvSpPr>
          <p:spPr bwMode="auto">
            <a:xfrm>
              <a:off x="938810" y="5308275"/>
              <a:ext cx="117865" cy="425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193"/>
            <p:cNvSpPr>
              <a:spLocks noChangeArrowheads="1"/>
            </p:cNvSpPr>
            <p:nvPr/>
          </p:nvSpPr>
          <p:spPr bwMode="auto">
            <a:xfrm>
              <a:off x="1036317" y="5313729"/>
              <a:ext cx="12858" cy="1527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auto">
            <a:xfrm flipH="1">
              <a:off x="1218472" y="5250451"/>
              <a:ext cx="3214" cy="534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95"/>
            <p:cNvSpPr>
              <a:spLocks noChangeShapeType="1"/>
            </p:cNvSpPr>
            <p:nvPr/>
          </p:nvSpPr>
          <p:spPr bwMode="auto">
            <a:xfrm flipH="1">
              <a:off x="1209900" y="5251542"/>
              <a:ext cx="1071" cy="567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6"/>
            <p:cNvSpPr>
              <a:spLocks noChangeShapeType="1"/>
            </p:cNvSpPr>
            <p:nvPr/>
          </p:nvSpPr>
          <p:spPr bwMode="auto">
            <a:xfrm flipH="1">
              <a:off x="1229188" y="5249360"/>
              <a:ext cx="4286" cy="534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97"/>
            <p:cNvSpPr>
              <a:spLocks noChangeShapeType="1"/>
            </p:cNvSpPr>
            <p:nvPr/>
          </p:nvSpPr>
          <p:spPr bwMode="auto">
            <a:xfrm flipH="1">
              <a:off x="1238831" y="5248269"/>
              <a:ext cx="2143" cy="534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98"/>
            <p:cNvSpPr>
              <a:spLocks noChangeShapeType="1"/>
            </p:cNvSpPr>
            <p:nvPr/>
          </p:nvSpPr>
          <p:spPr bwMode="auto">
            <a:xfrm flipH="1">
              <a:off x="1246332" y="5247178"/>
              <a:ext cx="5357" cy="534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 flipH="1">
              <a:off x="1254904" y="5244996"/>
              <a:ext cx="5357" cy="5455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00"/>
            <p:cNvSpPr>
              <a:spLocks noChangeShapeType="1"/>
            </p:cNvSpPr>
            <p:nvPr/>
          </p:nvSpPr>
          <p:spPr bwMode="auto">
            <a:xfrm flipH="1">
              <a:off x="1264547" y="5244996"/>
              <a:ext cx="1072" cy="534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01"/>
            <p:cNvSpPr>
              <a:spLocks noChangeShapeType="1"/>
            </p:cNvSpPr>
            <p:nvPr/>
          </p:nvSpPr>
          <p:spPr bwMode="auto">
            <a:xfrm flipH="1">
              <a:off x="1272048" y="5240632"/>
              <a:ext cx="2143" cy="5564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202"/>
            <p:cNvSpPr>
              <a:spLocks noChangeShapeType="1"/>
            </p:cNvSpPr>
            <p:nvPr/>
          </p:nvSpPr>
          <p:spPr bwMode="auto">
            <a:xfrm flipH="1">
              <a:off x="1280620" y="5240632"/>
              <a:ext cx="1071" cy="534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03"/>
            <p:cNvSpPr>
              <a:spLocks noChangeShapeType="1"/>
            </p:cNvSpPr>
            <p:nvPr/>
          </p:nvSpPr>
          <p:spPr bwMode="auto">
            <a:xfrm flipH="1">
              <a:off x="1289192" y="5239541"/>
              <a:ext cx="1071" cy="5455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04"/>
            <p:cNvSpPr>
              <a:spLocks noChangeShapeType="1"/>
            </p:cNvSpPr>
            <p:nvPr/>
          </p:nvSpPr>
          <p:spPr bwMode="auto">
            <a:xfrm flipH="1">
              <a:off x="1298835" y="5238450"/>
              <a:ext cx="1072" cy="534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205"/>
            <p:cNvSpPr>
              <a:spLocks/>
            </p:cNvSpPr>
            <p:nvPr/>
          </p:nvSpPr>
          <p:spPr bwMode="auto">
            <a:xfrm>
              <a:off x="1092035" y="5272271"/>
              <a:ext cx="65361" cy="43640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6"/>
            <p:cNvSpPr>
              <a:spLocks noChangeShapeType="1"/>
            </p:cNvSpPr>
            <p:nvPr/>
          </p:nvSpPr>
          <p:spPr bwMode="auto">
            <a:xfrm flipH="1">
              <a:off x="1101679" y="5297364"/>
              <a:ext cx="0" cy="13092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7"/>
            <p:cNvSpPr>
              <a:spLocks noChangeShapeType="1"/>
            </p:cNvSpPr>
            <p:nvPr/>
          </p:nvSpPr>
          <p:spPr bwMode="auto">
            <a:xfrm flipH="1">
              <a:off x="1152039" y="5287545"/>
              <a:ext cx="0" cy="13092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8"/>
            <p:cNvSpPr>
              <a:spLocks noChangeShapeType="1"/>
            </p:cNvSpPr>
            <p:nvPr/>
          </p:nvSpPr>
          <p:spPr bwMode="auto">
            <a:xfrm flipH="1">
              <a:off x="1145610" y="5294091"/>
              <a:ext cx="0" cy="981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9"/>
            <p:cNvSpPr>
              <a:spLocks noChangeShapeType="1"/>
            </p:cNvSpPr>
            <p:nvPr/>
          </p:nvSpPr>
          <p:spPr bwMode="auto">
            <a:xfrm flipH="1">
              <a:off x="1109179" y="5302819"/>
              <a:ext cx="0" cy="872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10"/>
            <p:cNvSpPr>
              <a:spLocks noChangeShapeType="1"/>
            </p:cNvSpPr>
            <p:nvPr/>
          </p:nvSpPr>
          <p:spPr bwMode="auto">
            <a:xfrm flipV="1">
              <a:off x="1116680" y="5303911"/>
              <a:ext cx="21430" cy="4364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958097" y="5283181"/>
              <a:ext cx="82506" cy="25094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12"/>
            <p:cNvSpPr>
              <a:spLocks noChangeShapeType="1"/>
            </p:cNvSpPr>
            <p:nvPr/>
          </p:nvSpPr>
          <p:spPr bwMode="auto">
            <a:xfrm flipV="1">
              <a:off x="951668" y="5287545"/>
              <a:ext cx="92149" cy="15274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37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477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477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2" name="Oval 217"/>
            <p:cNvSpPr>
              <a:spLocks noChangeArrowheads="1"/>
            </p:cNvSpPr>
            <p:nvPr/>
          </p:nvSpPr>
          <p:spPr bwMode="auto">
            <a:xfrm>
              <a:off x="931310" y="5134804"/>
              <a:ext cx="245373" cy="6655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Oval 218"/>
            <p:cNvSpPr>
              <a:spLocks noChangeArrowheads="1"/>
            </p:cNvSpPr>
            <p:nvPr/>
          </p:nvSpPr>
          <p:spPr bwMode="auto">
            <a:xfrm>
              <a:off x="931310" y="5130440"/>
              <a:ext cx="245373" cy="6546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219"/>
            <p:cNvSpPr>
              <a:spLocks/>
            </p:cNvSpPr>
            <p:nvPr/>
          </p:nvSpPr>
          <p:spPr bwMode="auto">
            <a:xfrm flipH="1">
              <a:off x="916309" y="4815138"/>
              <a:ext cx="358953" cy="36003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20"/>
            <p:cNvSpPr>
              <a:spLocks/>
            </p:cNvSpPr>
            <p:nvPr/>
          </p:nvSpPr>
          <p:spPr bwMode="auto">
            <a:xfrm flipH="1">
              <a:off x="964526" y="5107529"/>
              <a:ext cx="294663" cy="67643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221"/>
            <p:cNvSpPr>
              <a:spLocks/>
            </p:cNvSpPr>
            <p:nvPr/>
          </p:nvSpPr>
          <p:spPr bwMode="auto">
            <a:xfrm flipH="1">
              <a:off x="905594" y="4856597"/>
              <a:ext cx="12858" cy="318575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222"/>
            <p:cNvSpPr>
              <a:spLocks noChangeArrowheads="1"/>
            </p:cNvSpPr>
            <p:nvPr/>
          </p:nvSpPr>
          <p:spPr bwMode="auto">
            <a:xfrm>
              <a:off x="1233474" y="5112984"/>
              <a:ext cx="10715" cy="1854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223"/>
            <p:cNvSpPr>
              <a:spLocks noChangeArrowheads="1"/>
            </p:cNvSpPr>
            <p:nvPr/>
          </p:nvSpPr>
          <p:spPr bwMode="auto">
            <a:xfrm>
              <a:off x="1214186" y="5117348"/>
              <a:ext cx="8572" cy="1527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24"/>
            <p:cNvSpPr>
              <a:spLocks noChangeArrowheads="1"/>
            </p:cNvSpPr>
            <p:nvPr/>
          </p:nvSpPr>
          <p:spPr bwMode="auto">
            <a:xfrm>
              <a:off x="1145610" y="5131531"/>
              <a:ext cx="11786" cy="1091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225"/>
            <p:cNvSpPr>
              <a:spLocks noChangeArrowheads="1"/>
            </p:cNvSpPr>
            <p:nvPr/>
          </p:nvSpPr>
          <p:spPr bwMode="auto">
            <a:xfrm>
              <a:off x="1125252" y="5134804"/>
              <a:ext cx="9644" cy="1309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226"/>
            <p:cNvSpPr>
              <a:spLocks noChangeArrowheads="1"/>
            </p:cNvSpPr>
            <p:nvPr/>
          </p:nvSpPr>
          <p:spPr bwMode="auto">
            <a:xfrm>
              <a:off x="1101679" y="5138077"/>
              <a:ext cx="11787" cy="1200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7"/>
            <p:cNvSpPr>
              <a:spLocks/>
            </p:cNvSpPr>
            <p:nvPr/>
          </p:nvSpPr>
          <p:spPr bwMode="auto">
            <a:xfrm flipH="1">
              <a:off x="950597" y="4841323"/>
              <a:ext cx="297877" cy="282571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28"/>
            <p:cNvSpPr>
              <a:spLocks/>
            </p:cNvSpPr>
            <p:nvPr/>
          </p:nvSpPr>
          <p:spPr bwMode="auto">
            <a:xfrm flipH="1">
              <a:off x="905594" y="4814047"/>
              <a:ext cx="368596" cy="44732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6323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38" y="801566"/>
            <a:ext cx="1271954" cy="163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직선 화살표 연결선 57"/>
          <p:cNvCxnSpPr/>
          <p:nvPr/>
        </p:nvCxnSpPr>
        <p:spPr>
          <a:xfrm flipV="1">
            <a:off x="2829659" y="1273420"/>
            <a:ext cx="4129454" cy="1172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839916" y="1821474"/>
            <a:ext cx="411919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6" name="TextBox 60"/>
          <p:cNvSpPr txBox="1">
            <a:spLocks noChangeArrowheads="1"/>
          </p:cNvSpPr>
          <p:nvPr/>
        </p:nvSpPr>
        <p:spPr bwMode="auto">
          <a:xfrm>
            <a:off x="4237892" y="871905"/>
            <a:ext cx="112242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25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ID/PW</a:t>
            </a:r>
            <a:endParaRPr lang="ko-KR" altLang="en-US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7" name="TextBox 61"/>
          <p:cNvSpPr txBox="1">
            <a:spLocks noChangeArrowheads="1"/>
          </p:cNvSpPr>
          <p:nvPr/>
        </p:nvSpPr>
        <p:spPr bwMode="auto">
          <a:xfrm>
            <a:off x="3590192" y="1481504"/>
            <a:ext cx="2432076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Session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값</a:t>
            </a:r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/ Cookie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값</a:t>
            </a:r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(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인증값</a:t>
            </a:r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)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 </a:t>
            </a:r>
          </a:p>
        </p:txBody>
      </p:sp>
      <p:sp>
        <p:nvSpPr>
          <p:cNvPr id="63" name="모서리가 접힌 도형 62"/>
          <p:cNvSpPr/>
          <p:nvPr/>
        </p:nvSpPr>
        <p:spPr>
          <a:xfrm>
            <a:off x="7326923" y="2596661"/>
            <a:ext cx="857250" cy="943708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ko-KR" altLang="en-US" sz="1662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860431" y="2228851"/>
            <a:ext cx="4239358" cy="107705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2839915" y="2356339"/>
            <a:ext cx="4344866" cy="216876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754924" y="2579077"/>
            <a:ext cx="4429858" cy="323556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접힌 도형 73"/>
          <p:cNvSpPr/>
          <p:nvPr/>
        </p:nvSpPr>
        <p:spPr>
          <a:xfrm>
            <a:off x="7359162" y="4157297"/>
            <a:ext cx="857250" cy="942242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endParaRPr lang="ko-KR" altLang="en-US" sz="1662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모서리가 접힌 도형 74"/>
          <p:cNvSpPr/>
          <p:nvPr/>
        </p:nvSpPr>
        <p:spPr>
          <a:xfrm>
            <a:off x="7326923" y="5373566"/>
            <a:ext cx="857250" cy="943708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</a:t>
            </a:r>
            <a:endParaRPr lang="ko-KR" altLang="en-US" sz="1662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34" name="TextBox 76"/>
          <p:cNvSpPr txBox="1">
            <a:spLocks noChangeArrowheads="1"/>
          </p:cNvSpPr>
          <p:nvPr/>
        </p:nvSpPr>
        <p:spPr bwMode="auto">
          <a:xfrm>
            <a:off x="723900" y="4353659"/>
            <a:ext cx="1675459" cy="111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endParaRPr lang="en-US" altLang="ko-KR" sz="3323" dirty="0" smtClean="0">
              <a:latin typeface="Times New Roman" panose="02020603050405020304" pitchFamily="18" charset="0"/>
              <a:ea typeface="함초롬바탕" pitchFamily="18" charset="-127"/>
              <a:cs typeface="Times New Roman" panose="02020603050405020304" pitchFamily="18" charset="0"/>
            </a:endParaRPr>
          </a:p>
          <a:p>
            <a:r>
              <a:rPr lang="en-US" altLang="ko-KR" sz="3323" dirty="0" smtClean="0">
                <a:latin typeface="Times New Roman" panose="02020603050405020304" pitchFamily="18" charset="0"/>
                <a:ea typeface="함초롬바탕" pitchFamily="18" charset="-127"/>
                <a:cs typeface="Times New Roman" panose="02020603050405020304" pitchFamily="18" charset="0"/>
              </a:rPr>
              <a:t>Stateless</a:t>
            </a:r>
            <a:endParaRPr lang="ko-KR" altLang="en-US" sz="3323" dirty="0">
              <a:latin typeface="Times New Roman" panose="02020603050405020304" pitchFamily="18" charset="0"/>
              <a:ea typeface="함초롬바탕" pitchFamily="18" charset="-127"/>
              <a:cs typeface="Times New Roman" panose="02020603050405020304" pitchFamily="18" charset="0"/>
            </a:endParaRPr>
          </a:p>
        </p:txBody>
      </p:sp>
      <p:sp>
        <p:nvSpPr>
          <p:cNvPr id="56335" name="TextBox 77"/>
          <p:cNvSpPr txBox="1">
            <a:spLocks noChangeArrowheads="1"/>
          </p:cNvSpPr>
          <p:nvPr/>
        </p:nvSpPr>
        <p:spPr bwMode="auto">
          <a:xfrm>
            <a:off x="4264269" y="2356339"/>
            <a:ext cx="1795684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Session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값</a:t>
            </a:r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/ Cookie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값</a:t>
            </a:r>
          </a:p>
        </p:txBody>
      </p:sp>
      <p:sp>
        <p:nvSpPr>
          <p:cNvPr id="56336" name="TextBox 78"/>
          <p:cNvSpPr txBox="1">
            <a:spLocks noChangeArrowheads="1"/>
          </p:cNvSpPr>
          <p:nvPr/>
        </p:nvSpPr>
        <p:spPr bwMode="auto">
          <a:xfrm>
            <a:off x="4894385" y="3371851"/>
            <a:ext cx="184537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Session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값</a:t>
            </a:r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/ Cookie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값 </a:t>
            </a:r>
          </a:p>
        </p:txBody>
      </p:sp>
      <p:sp>
        <p:nvSpPr>
          <p:cNvPr id="56337" name="TextBox 79"/>
          <p:cNvSpPr txBox="1">
            <a:spLocks noChangeArrowheads="1"/>
          </p:cNvSpPr>
          <p:nvPr/>
        </p:nvSpPr>
        <p:spPr bwMode="auto">
          <a:xfrm>
            <a:off x="4201259" y="5059974"/>
            <a:ext cx="184537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Session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값</a:t>
            </a:r>
            <a:r>
              <a:rPr lang="en-US" altLang="ko-KR" sz="1292">
                <a:latin typeface="함초롬바탕" pitchFamily="18" charset="-127"/>
                <a:ea typeface="함초롬바탕" pitchFamily="18" charset="-127"/>
              </a:rPr>
              <a:t>/ Cookie</a:t>
            </a:r>
            <a:r>
              <a:rPr lang="ko-KR" altLang="en-US" sz="1292">
                <a:latin typeface="함초롬바탕" pitchFamily="18" charset="-127"/>
                <a:ea typeface="함초롬바탕" pitchFamily="18" charset="-127"/>
              </a:rPr>
              <a:t>값 </a:t>
            </a:r>
          </a:p>
        </p:txBody>
      </p:sp>
      <p:sp>
        <p:nvSpPr>
          <p:cNvPr id="70" name="Rectangle 2"/>
          <p:cNvSpPr txBox="1">
            <a:spLocks noChangeArrowheads="1"/>
          </p:cNvSpPr>
          <p:nvPr/>
        </p:nvSpPr>
        <p:spPr>
          <a:xfrm>
            <a:off x="426743" y="242093"/>
            <a:ext cx="6448425" cy="3730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 Layer</a:t>
            </a: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TextBox 63"/>
          <p:cNvSpPr txBox="1">
            <a:spLocks noChangeArrowheads="1"/>
          </p:cNvSpPr>
          <p:nvPr/>
        </p:nvSpPr>
        <p:spPr bwMode="auto">
          <a:xfrm>
            <a:off x="929816" y="1515348"/>
            <a:ext cx="6618967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 값 할당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유지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지속적 인증 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해지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 값 만료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>
          <a:xfrm>
            <a:off x="856511" y="635285"/>
            <a:ext cx="6448425" cy="3730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 Layer</a:t>
            </a: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11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68860"/>
              </p:ext>
            </p:extLst>
          </p:nvPr>
        </p:nvGraphicFramePr>
        <p:xfrm>
          <a:off x="1476375" y="1077913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063625" y="20018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1057275" y="12652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063625" y="2751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1063625" y="35004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1063625" y="4249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1063625" y="5011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063625" y="5773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108" name="AutoShape 28"/>
          <p:cNvSpPr>
            <a:spLocks noChangeArrowheads="1"/>
          </p:cNvSpPr>
          <p:nvPr/>
        </p:nvSpPr>
        <p:spPr bwMode="auto">
          <a:xfrm rot="5400000">
            <a:off x="3894138" y="3435350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4826000" y="2955925"/>
            <a:ext cx="3376706" cy="16002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End-to-End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사이에 가상회선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(virtual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Circuit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유지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해지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593" y="314725"/>
            <a:ext cx="3211136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그룹 2"/>
          <p:cNvGrpSpPr>
            <a:grpSpLocks/>
          </p:cNvGrpSpPr>
          <p:nvPr/>
        </p:nvGrpSpPr>
        <p:grpSpPr bwMode="auto">
          <a:xfrm>
            <a:off x="1579333" y="3225316"/>
            <a:ext cx="940777" cy="936393"/>
            <a:chOff x="809159" y="4814047"/>
            <a:chExt cx="688975" cy="698255"/>
          </a:xfrm>
        </p:grpSpPr>
        <p:sp>
          <p:nvSpPr>
            <p:cNvPr id="4" name="Freeform 174"/>
            <p:cNvSpPr>
              <a:spLocks/>
            </p:cNvSpPr>
            <p:nvPr/>
          </p:nvSpPr>
          <p:spPr bwMode="auto">
            <a:xfrm rot="355818">
              <a:off x="1336086" y="5283915"/>
              <a:ext cx="61170" cy="37152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Freeform 175"/>
            <p:cNvSpPr>
              <a:spLocks/>
            </p:cNvSpPr>
            <p:nvPr/>
          </p:nvSpPr>
          <p:spPr bwMode="auto">
            <a:xfrm rot="355818" flipH="1">
              <a:off x="1385452" y="5317789"/>
              <a:ext cx="112682" cy="57914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176"/>
            <p:cNvSpPr>
              <a:spLocks/>
            </p:cNvSpPr>
            <p:nvPr/>
          </p:nvSpPr>
          <p:spPr bwMode="auto">
            <a:xfrm rot="355818">
              <a:off x="1381159" y="5337458"/>
              <a:ext cx="110536" cy="41523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reeform 177"/>
            <p:cNvSpPr>
              <a:spLocks/>
            </p:cNvSpPr>
            <p:nvPr/>
          </p:nvSpPr>
          <p:spPr bwMode="auto">
            <a:xfrm rot="355818" flipH="1">
              <a:off x="1407988" y="5314512"/>
              <a:ext cx="25756" cy="2731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178"/>
            <p:cNvSpPr>
              <a:spLocks/>
            </p:cNvSpPr>
            <p:nvPr/>
          </p:nvSpPr>
          <p:spPr bwMode="auto">
            <a:xfrm rot="355818">
              <a:off x="1396183" y="5313418"/>
              <a:ext cx="35414" cy="5464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179"/>
            <p:cNvSpPr>
              <a:spLocks noChangeArrowheads="1"/>
            </p:cNvSpPr>
            <p:nvPr/>
          </p:nvSpPr>
          <p:spPr bwMode="auto">
            <a:xfrm rot="21219751">
              <a:off x="1412280" y="5311233"/>
              <a:ext cx="15024" cy="655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reeform 180"/>
            <p:cNvSpPr>
              <a:spLocks/>
            </p:cNvSpPr>
            <p:nvPr/>
          </p:nvSpPr>
          <p:spPr bwMode="auto">
            <a:xfrm rot="355818">
              <a:off x="1388671" y="5315604"/>
              <a:ext cx="30049" cy="2294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82"/>
            <p:cNvSpPr>
              <a:spLocks/>
            </p:cNvSpPr>
            <p:nvPr/>
          </p:nvSpPr>
          <p:spPr bwMode="auto">
            <a:xfrm flipH="1">
              <a:off x="995891" y="5304669"/>
              <a:ext cx="135287" cy="207633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83"/>
            <p:cNvSpPr>
              <a:spLocks/>
            </p:cNvSpPr>
            <p:nvPr/>
          </p:nvSpPr>
          <p:spPr bwMode="auto">
            <a:xfrm flipH="1">
              <a:off x="1009842" y="5294835"/>
              <a:ext cx="135287" cy="207632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84"/>
            <p:cNvSpPr>
              <a:spLocks/>
            </p:cNvSpPr>
            <p:nvPr/>
          </p:nvSpPr>
          <p:spPr bwMode="auto">
            <a:xfrm flipH="1">
              <a:off x="1027013" y="5336366"/>
              <a:ext cx="283317" cy="5900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85"/>
            <p:cNvSpPr>
              <a:spLocks/>
            </p:cNvSpPr>
            <p:nvPr/>
          </p:nvSpPr>
          <p:spPr bwMode="auto">
            <a:xfrm flipH="1">
              <a:off x="1098915" y="5351664"/>
              <a:ext cx="291902" cy="79768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86"/>
            <p:cNvSpPr>
              <a:spLocks/>
            </p:cNvSpPr>
            <p:nvPr/>
          </p:nvSpPr>
          <p:spPr bwMode="auto">
            <a:xfrm flipH="1">
              <a:off x="1044184" y="5396465"/>
              <a:ext cx="74048" cy="34967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7"/>
            <p:cNvSpPr>
              <a:spLocks/>
            </p:cNvSpPr>
            <p:nvPr/>
          </p:nvSpPr>
          <p:spPr bwMode="auto">
            <a:xfrm flipH="1">
              <a:off x="990525" y="5405207"/>
              <a:ext cx="89073" cy="50265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9"/>
            <p:cNvSpPr>
              <a:spLocks noChangeAspect="1"/>
            </p:cNvSpPr>
            <p:nvPr/>
          </p:nvSpPr>
          <p:spPr bwMode="auto">
            <a:xfrm>
              <a:off x="809159" y="5122193"/>
              <a:ext cx="119122" cy="249140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90"/>
            <p:cNvSpPr>
              <a:spLocks noChangeAspect="1"/>
            </p:cNvSpPr>
            <p:nvPr/>
          </p:nvSpPr>
          <p:spPr bwMode="auto">
            <a:xfrm>
              <a:off x="811305" y="5080670"/>
              <a:ext cx="509756" cy="20324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91"/>
            <p:cNvSpPr>
              <a:spLocks/>
            </p:cNvSpPr>
            <p:nvPr/>
          </p:nvSpPr>
          <p:spPr bwMode="auto">
            <a:xfrm>
              <a:off x="922915" y="5218352"/>
              <a:ext cx="392780" cy="150795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92"/>
            <p:cNvSpPr>
              <a:spLocks/>
            </p:cNvSpPr>
            <p:nvPr/>
          </p:nvSpPr>
          <p:spPr bwMode="auto">
            <a:xfrm>
              <a:off x="937939" y="5307955"/>
              <a:ext cx="119122" cy="4261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193"/>
            <p:cNvSpPr>
              <a:spLocks noChangeArrowheads="1"/>
            </p:cNvSpPr>
            <p:nvPr/>
          </p:nvSpPr>
          <p:spPr bwMode="auto">
            <a:xfrm>
              <a:off x="1036671" y="5314512"/>
              <a:ext cx="12878" cy="142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auto">
            <a:xfrm flipH="1">
              <a:off x="1219110" y="5250041"/>
              <a:ext cx="2146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95"/>
            <p:cNvSpPr>
              <a:spLocks noChangeShapeType="1"/>
            </p:cNvSpPr>
            <p:nvPr/>
          </p:nvSpPr>
          <p:spPr bwMode="auto">
            <a:xfrm flipH="1">
              <a:off x="1209452" y="5251134"/>
              <a:ext cx="1073" cy="5682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6"/>
            <p:cNvSpPr>
              <a:spLocks noChangeShapeType="1"/>
            </p:cNvSpPr>
            <p:nvPr/>
          </p:nvSpPr>
          <p:spPr bwMode="auto">
            <a:xfrm flipH="1">
              <a:off x="1229842" y="5248948"/>
              <a:ext cx="3220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97"/>
            <p:cNvSpPr>
              <a:spLocks noChangeShapeType="1"/>
            </p:cNvSpPr>
            <p:nvPr/>
          </p:nvSpPr>
          <p:spPr bwMode="auto">
            <a:xfrm flipH="1">
              <a:off x="1238427" y="5247855"/>
              <a:ext cx="2146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98"/>
            <p:cNvSpPr>
              <a:spLocks noChangeShapeType="1"/>
            </p:cNvSpPr>
            <p:nvPr/>
          </p:nvSpPr>
          <p:spPr bwMode="auto">
            <a:xfrm flipH="1">
              <a:off x="1245939" y="5246763"/>
              <a:ext cx="5366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 flipH="1">
              <a:off x="1255598" y="5244578"/>
              <a:ext cx="5366" cy="5463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00"/>
            <p:cNvSpPr>
              <a:spLocks noChangeShapeType="1"/>
            </p:cNvSpPr>
            <p:nvPr/>
          </p:nvSpPr>
          <p:spPr bwMode="auto">
            <a:xfrm flipH="1">
              <a:off x="1264183" y="5244578"/>
              <a:ext cx="2146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01"/>
            <p:cNvSpPr>
              <a:spLocks noChangeShapeType="1"/>
            </p:cNvSpPr>
            <p:nvPr/>
          </p:nvSpPr>
          <p:spPr bwMode="auto">
            <a:xfrm flipH="1">
              <a:off x="1272768" y="5240207"/>
              <a:ext cx="1074" cy="5572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202"/>
            <p:cNvSpPr>
              <a:spLocks noChangeShapeType="1"/>
            </p:cNvSpPr>
            <p:nvPr/>
          </p:nvSpPr>
          <p:spPr bwMode="auto">
            <a:xfrm flipH="1">
              <a:off x="1280281" y="5240207"/>
              <a:ext cx="1073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03"/>
            <p:cNvSpPr>
              <a:spLocks noChangeShapeType="1"/>
            </p:cNvSpPr>
            <p:nvPr/>
          </p:nvSpPr>
          <p:spPr bwMode="auto">
            <a:xfrm flipH="1">
              <a:off x="1288866" y="5239114"/>
              <a:ext cx="2146" cy="5463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04"/>
            <p:cNvSpPr>
              <a:spLocks noChangeShapeType="1"/>
            </p:cNvSpPr>
            <p:nvPr/>
          </p:nvSpPr>
          <p:spPr bwMode="auto">
            <a:xfrm flipH="1">
              <a:off x="1298524" y="5238021"/>
              <a:ext cx="1074" cy="5354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205"/>
            <p:cNvSpPr>
              <a:spLocks/>
            </p:cNvSpPr>
            <p:nvPr/>
          </p:nvSpPr>
          <p:spPr bwMode="auto">
            <a:xfrm>
              <a:off x="1092476" y="5272988"/>
              <a:ext cx="65464" cy="43709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6"/>
            <p:cNvSpPr>
              <a:spLocks noChangeShapeType="1"/>
            </p:cNvSpPr>
            <p:nvPr/>
          </p:nvSpPr>
          <p:spPr bwMode="auto">
            <a:xfrm flipH="1">
              <a:off x="1101061" y="5297028"/>
              <a:ext cx="0" cy="1420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7"/>
            <p:cNvSpPr>
              <a:spLocks noChangeShapeType="1"/>
            </p:cNvSpPr>
            <p:nvPr/>
          </p:nvSpPr>
          <p:spPr bwMode="auto">
            <a:xfrm flipH="1">
              <a:off x="1152573" y="5287193"/>
              <a:ext cx="0" cy="13113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8"/>
            <p:cNvSpPr>
              <a:spLocks noChangeShapeType="1"/>
            </p:cNvSpPr>
            <p:nvPr/>
          </p:nvSpPr>
          <p:spPr bwMode="auto">
            <a:xfrm flipH="1">
              <a:off x="1146134" y="5293750"/>
              <a:ext cx="0" cy="983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9"/>
            <p:cNvSpPr>
              <a:spLocks noChangeShapeType="1"/>
            </p:cNvSpPr>
            <p:nvPr/>
          </p:nvSpPr>
          <p:spPr bwMode="auto">
            <a:xfrm flipH="1">
              <a:off x="1109647" y="5302491"/>
              <a:ext cx="0" cy="983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10"/>
            <p:cNvSpPr>
              <a:spLocks noChangeShapeType="1"/>
            </p:cNvSpPr>
            <p:nvPr/>
          </p:nvSpPr>
          <p:spPr bwMode="auto">
            <a:xfrm flipV="1">
              <a:off x="1117159" y="5303584"/>
              <a:ext cx="20390" cy="4371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958330" y="5282822"/>
              <a:ext cx="81561" cy="2513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12"/>
            <p:cNvSpPr>
              <a:spLocks noChangeShapeType="1"/>
            </p:cNvSpPr>
            <p:nvPr/>
          </p:nvSpPr>
          <p:spPr bwMode="auto">
            <a:xfrm flipV="1">
              <a:off x="951891" y="5287193"/>
              <a:ext cx="92293" cy="15298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43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477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6"/>
              <p:cNvSpPr>
                <a:spLocks/>
              </p:cNvSpPr>
              <p:nvPr/>
            </p:nvSpPr>
            <p:spPr bwMode="auto">
              <a:xfrm flipH="1">
                <a:off x="685" y="3142"/>
                <a:ext cx="69" cy="205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477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2" name="Oval 217"/>
            <p:cNvSpPr>
              <a:spLocks noChangeArrowheads="1"/>
            </p:cNvSpPr>
            <p:nvPr/>
          </p:nvSpPr>
          <p:spPr bwMode="auto">
            <a:xfrm>
              <a:off x="931500" y="5135306"/>
              <a:ext cx="245756" cy="655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Oval 218"/>
            <p:cNvSpPr>
              <a:spLocks noChangeArrowheads="1"/>
            </p:cNvSpPr>
            <p:nvPr/>
          </p:nvSpPr>
          <p:spPr bwMode="auto">
            <a:xfrm>
              <a:off x="931500" y="5130935"/>
              <a:ext cx="245756" cy="64470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219"/>
            <p:cNvSpPr>
              <a:spLocks/>
            </p:cNvSpPr>
            <p:nvPr/>
          </p:nvSpPr>
          <p:spPr bwMode="auto">
            <a:xfrm flipH="1">
              <a:off x="916476" y="4815139"/>
              <a:ext cx="358439" cy="360597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20"/>
            <p:cNvSpPr>
              <a:spLocks/>
            </p:cNvSpPr>
            <p:nvPr/>
          </p:nvSpPr>
          <p:spPr bwMode="auto">
            <a:xfrm flipH="1">
              <a:off x="964769" y="5106895"/>
              <a:ext cx="294049" cy="68841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221"/>
            <p:cNvSpPr>
              <a:spLocks/>
            </p:cNvSpPr>
            <p:nvPr/>
          </p:nvSpPr>
          <p:spPr bwMode="auto">
            <a:xfrm flipH="1">
              <a:off x="905744" y="4856663"/>
              <a:ext cx="12878" cy="319073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222"/>
            <p:cNvSpPr>
              <a:spLocks noChangeArrowheads="1"/>
            </p:cNvSpPr>
            <p:nvPr/>
          </p:nvSpPr>
          <p:spPr bwMode="auto">
            <a:xfrm>
              <a:off x="1233061" y="5112358"/>
              <a:ext cx="10732" cy="19669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223"/>
            <p:cNvSpPr>
              <a:spLocks noChangeArrowheads="1"/>
            </p:cNvSpPr>
            <p:nvPr/>
          </p:nvSpPr>
          <p:spPr bwMode="auto">
            <a:xfrm>
              <a:off x="1213744" y="5116729"/>
              <a:ext cx="8585" cy="1639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24"/>
            <p:cNvSpPr>
              <a:spLocks noChangeArrowheads="1"/>
            </p:cNvSpPr>
            <p:nvPr/>
          </p:nvSpPr>
          <p:spPr bwMode="auto">
            <a:xfrm>
              <a:off x="1146134" y="5132027"/>
              <a:ext cx="11805" cy="1092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225"/>
            <p:cNvSpPr>
              <a:spLocks noChangeArrowheads="1"/>
            </p:cNvSpPr>
            <p:nvPr/>
          </p:nvSpPr>
          <p:spPr bwMode="auto">
            <a:xfrm>
              <a:off x="1124671" y="5135306"/>
              <a:ext cx="10732" cy="120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226"/>
            <p:cNvSpPr>
              <a:spLocks noChangeArrowheads="1"/>
            </p:cNvSpPr>
            <p:nvPr/>
          </p:nvSpPr>
          <p:spPr bwMode="auto">
            <a:xfrm>
              <a:off x="1101061" y="5138584"/>
              <a:ext cx="11805" cy="1092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7"/>
            <p:cNvSpPr>
              <a:spLocks/>
            </p:cNvSpPr>
            <p:nvPr/>
          </p:nvSpPr>
          <p:spPr bwMode="auto">
            <a:xfrm flipH="1">
              <a:off x="950817" y="4841365"/>
              <a:ext cx="297268" cy="283014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28"/>
            <p:cNvSpPr>
              <a:spLocks/>
            </p:cNvSpPr>
            <p:nvPr/>
          </p:nvSpPr>
          <p:spPr bwMode="auto">
            <a:xfrm flipH="1">
              <a:off x="905744" y="4814047"/>
              <a:ext cx="368098" cy="44801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477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9395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429" y="2652347"/>
            <a:ext cx="1271954" cy="163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직선 화살표 연결선 57"/>
          <p:cNvCxnSpPr/>
          <p:nvPr/>
        </p:nvCxnSpPr>
        <p:spPr>
          <a:xfrm flipV="1">
            <a:off x="2543556" y="3433397"/>
            <a:ext cx="4129454" cy="131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33205" y="1424499"/>
            <a:ext cx="2475358" cy="124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Virtual Circuit(</a:t>
            </a:r>
            <a:r>
              <a:rPr lang="ko-KR" altLang="en-US" sz="1662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가상회선</a:t>
            </a:r>
            <a:r>
              <a:rPr lang="en-US" altLang="ko-KR" sz="1662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62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= Session Setup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62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662" u="sng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Channel </a:t>
            </a:r>
            <a:r>
              <a:rPr lang="en-US" altLang="ko-KR" sz="1662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Setting </a:t>
            </a:r>
            <a:endParaRPr lang="ko-KR" altLang="en-US" sz="1662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2540625" y="3808535"/>
            <a:ext cx="413824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99" name="TextBox 58"/>
          <p:cNvSpPr txBox="1">
            <a:spLocks noChangeArrowheads="1"/>
          </p:cNvSpPr>
          <p:nvPr/>
        </p:nvSpPr>
        <p:spPr bwMode="auto">
          <a:xfrm>
            <a:off x="1733199" y="4211516"/>
            <a:ext cx="764953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846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184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0" name="TextBox 75"/>
          <p:cNvSpPr txBox="1">
            <a:spLocks noChangeArrowheads="1"/>
          </p:cNvSpPr>
          <p:nvPr/>
        </p:nvSpPr>
        <p:spPr bwMode="auto">
          <a:xfrm>
            <a:off x="7005653" y="4227636"/>
            <a:ext cx="80342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846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84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1" name="TextBox 63"/>
          <p:cNvSpPr txBox="1">
            <a:spLocks noChangeArrowheads="1"/>
          </p:cNvSpPr>
          <p:nvPr/>
        </p:nvSpPr>
        <p:spPr bwMode="auto">
          <a:xfrm>
            <a:off x="1853360" y="4825476"/>
            <a:ext cx="6618967" cy="115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가상회선 설정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활성화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제공 가능 상태 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가상회선 유지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제공 유지  중 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가상회선 해지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중지  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5451" y="2740261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채널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논리적 통신로 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3593" y="314725"/>
            <a:ext cx="3211136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9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3686</TotalTime>
  <Words>2652</Words>
  <Application>Microsoft Office PowerPoint</Application>
  <PresentationFormat>화면 슬라이드 쇼(4:3)</PresentationFormat>
  <Paragraphs>621</Paragraphs>
  <Slides>35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55" baseType="lpstr">
      <vt:lpstr>HY울릉도L</vt:lpstr>
      <vt:lpstr>굴림</vt:lpstr>
      <vt:lpstr>나눔고딕</vt:lpstr>
      <vt:lpstr>다음_SemiBold</vt:lpstr>
      <vt:lpstr>돋움</vt:lpstr>
      <vt:lpstr>맑은 고딕</vt:lpstr>
      <vt:lpstr>바탕체</vt:lpstr>
      <vt:lpstr>함초롬바탕</vt:lpstr>
      <vt:lpstr>Arial</vt:lpstr>
      <vt:lpstr>Calibri</vt:lpstr>
      <vt:lpstr>Calibri Light</vt:lpstr>
      <vt:lpstr>Garamond</vt:lpstr>
      <vt:lpstr>Helvetica</vt:lpstr>
      <vt:lpstr>Tahoma</vt:lpstr>
      <vt:lpstr>Times</vt:lpstr>
      <vt:lpstr>Times New Roman</vt:lpstr>
      <vt:lpstr>Verdana</vt:lpstr>
      <vt:lpstr>Wingdings</vt:lpstr>
      <vt:lpstr>Wingdings 2</vt:lpstr>
      <vt:lpstr>Office 테마</vt:lpstr>
      <vt:lpstr>OSI 7 참조모델 </vt:lpstr>
      <vt:lpstr>OSI 7 참조모델 </vt:lpstr>
      <vt:lpstr>Application  Layer</vt:lpstr>
      <vt:lpstr>Presentation  Layer</vt:lpstr>
      <vt:lpstr>Session  Layer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Sniffing 환경구성</vt:lpstr>
      <vt:lpstr>PowerPoint 프레젠테이션</vt:lpstr>
      <vt:lpstr>무차별모드(Promiscuous mode) </vt:lpstr>
      <vt:lpstr>❶ 허브 환경에서의 스니핑 </vt:lpstr>
      <vt:lpstr>❷ 스위치 환경에서 스니핑 방법  </vt:lpstr>
      <vt:lpstr>포트 미러링 </vt:lpstr>
      <vt:lpstr>PowerPoint 프레젠테이션</vt:lpstr>
      <vt:lpstr>PowerPoint 프레젠테이션</vt:lpstr>
      <vt:lpstr>허빙 아웃(hubbing out)</vt:lpstr>
      <vt:lpstr>탭 사용 (tapping)</vt:lpstr>
      <vt:lpstr>스위치 환경에서의 스니핑 – Tap </vt:lpstr>
      <vt:lpstr>스위치 환경에서의 스니핑 – Aggregated Tap </vt:lpstr>
      <vt:lpstr>Network TAP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169</cp:revision>
  <cp:lastPrinted>2020-08-05T04:43:06Z</cp:lastPrinted>
  <dcterms:created xsi:type="dcterms:W3CDTF">2016-06-18T01:38:17Z</dcterms:created>
  <dcterms:modified xsi:type="dcterms:W3CDTF">2024-05-15T23:20:54Z</dcterms:modified>
</cp:coreProperties>
</file>