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  <p:sldMasterId id="2147483680" r:id="rId2"/>
  </p:sldMasterIdLst>
  <p:notesMasterIdLst>
    <p:notesMasterId r:id="rId78"/>
  </p:notesMasterIdLst>
  <p:sldIdLst>
    <p:sldId id="1962" r:id="rId3"/>
    <p:sldId id="2291" r:id="rId4"/>
    <p:sldId id="2293" r:id="rId5"/>
    <p:sldId id="2294" r:id="rId6"/>
    <p:sldId id="2292" r:id="rId7"/>
    <p:sldId id="1995" r:id="rId8"/>
    <p:sldId id="1970" r:id="rId9"/>
    <p:sldId id="1972" r:id="rId10"/>
    <p:sldId id="1973" r:id="rId11"/>
    <p:sldId id="1983" r:id="rId12"/>
    <p:sldId id="1974" r:id="rId13"/>
    <p:sldId id="1975" r:id="rId14"/>
    <p:sldId id="1976" r:id="rId15"/>
    <p:sldId id="2295" r:id="rId16"/>
    <p:sldId id="1977" r:id="rId17"/>
    <p:sldId id="1978" r:id="rId18"/>
    <p:sldId id="1979" r:id="rId19"/>
    <p:sldId id="1980" r:id="rId20"/>
    <p:sldId id="1560" r:id="rId21"/>
    <p:sldId id="1561" r:id="rId22"/>
    <p:sldId id="1563" r:id="rId23"/>
    <p:sldId id="1951" r:id="rId24"/>
    <p:sldId id="1981" r:id="rId25"/>
    <p:sldId id="1565" r:id="rId26"/>
    <p:sldId id="1982" r:id="rId27"/>
    <p:sldId id="1841" r:id="rId28"/>
    <p:sldId id="1566" r:id="rId29"/>
    <p:sldId id="1985" r:id="rId30"/>
    <p:sldId id="1984" r:id="rId31"/>
    <p:sldId id="1954" r:id="rId32"/>
    <p:sldId id="1956" r:id="rId33"/>
    <p:sldId id="1957" r:id="rId34"/>
    <p:sldId id="1958" r:id="rId35"/>
    <p:sldId id="1959" r:id="rId36"/>
    <p:sldId id="1960" r:id="rId37"/>
    <p:sldId id="1961" r:id="rId38"/>
    <p:sldId id="1857" r:id="rId39"/>
    <p:sldId id="1875" r:id="rId40"/>
    <p:sldId id="1876" r:id="rId41"/>
    <p:sldId id="1884" r:id="rId42"/>
    <p:sldId id="1885" r:id="rId43"/>
    <p:sldId id="1886" r:id="rId44"/>
    <p:sldId id="1887" r:id="rId45"/>
    <p:sldId id="1888" r:id="rId46"/>
    <p:sldId id="1889" r:id="rId47"/>
    <p:sldId id="1890" r:id="rId48"/>
    <p:sldId id="1891" r:id="rId49"/>
    <p:sldId id="1892" r:id="rId50"/>
    <p:sldId id="1893" r:id="rId51"/>
    <p:sldId id="2296" r:id="rId52"/>
    <p:sldId id="2297" r:id="rId53"/>
    <p:sldId id="2298" r:id="rId54"/>
    <p:sldId id="2299" r:id="rId55"/>
    <p:sldId id="2300" r:id="rId56"/>
    <p:sldId id="2301" r:id="rId57"/>
    <p:sldId id="2302" r:id="rId58"/>
    <p:sldId id="2303" r:id="rId59"/>
    <p:sldId id="2304" r:id="rId60"/>
    <p:sldId id="2305" r:id="rId61"/>
    <p:sldId id="2306" r:id="rId62"/>
    <p:sldId id="2307" r:id="rId63"/>
    <p:sldId id="2308" r:id="rId64"/>
    <p:sldId id="2309" r:id="rId65"/>
    <p:sldId id="2310" r:id="rId66"/>
    <p:sldId id="2311" r:id="rId67"/>
    <p:sldId id="2312" r:id="rId68"/>
    <p:sldId id="2313" r:id="rId69"/>
    <p:sldId id="2314" r:id="rId70"/>
    <p:sldId id="2315" r:id="rId71"/>
    <p:sldId id="2316" r:id="rId72"/>
    <p:sldId id="2317" r:id="rId73"/>
    <p:sldId id="2318" r:id="rId74"/>
    <p:sldId id="2319" r:id="rId75"/>
    <p:sldId id="2320" r:id="rId76"/>
    <p:sldId id="2321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2" clrIdx="0">
    <p:extLst>
      <p:ext uri="{19B8F6BF-5375-455C-9EA6-DF929625EA0E}">
        <p15:presenceInfo xmlns:p15="http://schemas.microsoft.com/office/powerpoint/2012/main" userId="6622d71374edf8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271" autoAdjust="0"/>
    <p:restoredTop sz="86716" autoAdjust="0"/>
  </p:normalViewPr>
  <p:slideViewPr>
    <p:cSldViewPr snapToGrid="0">
      <p:cViewPr varScale="1">
        <p:scale>
          <a:sx n="72" d="100"/>
          <a:sy n="72" d="100"/>
        </p:scale>
        <p:origin x="4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0994"/>
    </p:cViewPr>
  </p:sorterViewPr>
  <p:notesViewPr>
    <p:cSldViewPr snapToGrid="0">
      <p:cViewPr varScale="1">
        <p:scale>
          <a:sx n="64" d="100"/>
          <a:sy n="64" d="100"/>
        </p:scale>
        <p:origin x="226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219AD-7F87-45DC-8BC3-02A059A1C7A7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C72C7-0A15-402B-9DC4-6FB088AD8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1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부트스트랩 저장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운영체제를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주기억장치에 올리는 역할을 하는 프로그램이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들어있는 영역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슈퍼 블록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(Super Block)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파일 시스템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 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저장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사용가능한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 개수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블록의 크기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사용중인 블록 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 가능한 블록 수 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 리스트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-Node List)</a:t>
            </a:r>
            <a:r>
              <a:rPr lang="ko-KR" altLang="en-US" smtClean="0"/>
              <a:t/>
            </a:r>
            <a:br>
              <a:rPr lang="ko-KR" altLang="en-US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파일을 나타내는 모든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노드들의 리스트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블록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 block)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파일의 내용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저장하기 위한 블록들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-Node)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파일은 하나의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노드를 갖는다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파일에 대한 상태 정보를 가지고 있음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ex)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타입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 파일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디렉터리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블록장치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 장치 등</a:t>
            </a:r>
            <a:b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파일크기</a:t>
            </a:r>
            <a:b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사용권한</a:t>
            </a:r>
            <a:b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소유자 및 그룹</a:t>
            </a:r>
            <a:b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접근 및 갱신 기간</a:t>
            </a:r>
            <a:b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블록에 대한 포인터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C72C7-0A15-402B-9DC4-6FB088AD8F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732163" y="6051823"/>
            <a:ext cx="6305099" cy="57714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95030" indent="-95030">
              <a:lnSpc>
                <a:spcPct val="150000"/>
              </a:lnSpc>
              <a:buFontTx/>
              <a:buChar char="•"/>
            </a:pPr>
            <a:r>
              <a:rPr lang="ko-KR" altLang="en-US" dirty="0" smtClean="0"/>
              <a:t>시스템 관리자는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profil</a:t>
            </a:r>
            <a:r>
              <a:rPr lang="ko-KR" altLang="en-US" smtClean="0"/>
              <a:t>에 </a:t>
            </a:r>
            <a:r>
              <a:rPr lang="en-US" altLang="ko-KR" dirty="0" err="1" smtClean="0"/>
              <a:t>umask</a:t>
            </a:r>
            <a:r>
              <a:rPr lang="ko-KR" altLang="en-US" smtClean="0"/>
              <a:t>를 설정하여 전체 사용자에게 획일적인 </a:t>
            </a:r>
            <a:r>
              <a:rPr lang="en-US" altLang="ko-KR" dirty="0" err="1" smtClean="0"/>
              <a:t>umask</a:t>
            </a:r>
            <a:r>
              <a:rPr lang="ko-KR" altLang="en-US" smtClean="0"/>
              <a:t>값을 적용할 수 있다</a:t>
            </a:r>
            <a:r>
              <a:rPr lang="en-US" altLang="ko-KR" dirty="0" smtClean="0"/>
              <a:t>. </a:t>
            </a:r>
          </a:p>
          <a:p>
            <a:pPr marL="95030" indent="-95030">
              <a:lnSpc>
                <a:spcPct val="150000"/>
              </a:lnSpc>
              <a:buFontTx/>
              <a:buChar char="•"/>
            </a:pPr>
            <a:r>
              <a:rPr lang="en-US" altLang="ko-KR" dirty="0" err="1" smtClean="0"/>
              <a:t>umask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S는</a:t>
            </a:r>
            <a:r>
              <a:rPr lang="en-US" altLang="ko-KR" b="1" dirty="0" smtClean="0"/>
              <a:t> </a:t>
            </a:r>
            <a:r>
              <a:rPr lang="en-US" altLang="ko-KR" dirty="0" err="1" smtClean="0"/>
              <a:t>umask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값을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문자로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나타낸다</a:t>
            </a:r>
            <a:endParaRPr lang="en-US" altLang="ko-KR" dirty="0" smtClean="0"/>
          </a:p>
          <a:p>
            <a:pPr marL="95030" indent="-95030">
              <a:lnSpc>
                <a:spcPct val="150000"/>
              </a:lnSpc>
              <a:buFontTx/>
              <a:buChar char="•"/>
            </a:pPr>
            <a:r>
              <a:rPr lang="ko-KR" altLang="en-US" dirty="0" smtClean="0"/>
              <a:t>개별 설정에 대해 설정 시에는 </a:t>
            </a:r>
            <a:r>
              <a:rPr lang="en-US" altLang="ko-KR" dirty="0" smtClean="0"/>
              <a:t>/home </a:t>
            </a:r>
            <a:r>
              <a:rPr lang="ko-KR" altLang="en-US" smtClean="0"/>
              <a:t>디렉터리의 밑의 각 계정별로 </a:t>
            </a:r>
            <a:r>
              <a:rPr lang="en-US" altLang="ko-KR" dirty="0" smtClean="0"/>
              <a:t>.profile </a:t>
            </a:r>
            <a:r>
              <a:rPr lang="ko-KR" altLang="en-US" smtClean="0"/>
              <a:t>파일에</a:t>
            </a:r>
            <a:r>
              <a:rPr lang="en-US" altLang="ko-KR" dirty="0" smtClean="0"/>
              <a:t>, bash </a:t>
            </a:r>
            <a:r>
              <a:rPr lang="ko-KR" altLang="en-US" smtClean="0"/>
              <a:t>쉘을 사용할 경우에는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bashrc</a:t>
            </a:r>
            <a:r>
              <a:rPr lang="ko-KR" altLang="en-US" smtClean="0"/>
              <a:t>에</a:t>
            </a:r>
            <a:r>
              <a:rPr lang="en-US" altLang="ko-KR" dirty="0" smtClean="0"/>
              <a:t>, C</a:t>
            </a:r>
            <a:r>
              <a:rPr lang="ko-KR" altLang="en-US" smtClean="0"/>
              <a:t>쉘을 사용하는 경우에는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cshrc</a:t>
            </a:r>
            <a:r>
              <a:rPr lang="en-US" altLang="ko-KR" dirty="0" smtClean="0"/>
              <a:t> </a:t>
            </a:r>
            <a:r>
              <a:rPr lang="ko-KR" altLang="en-US" smtClean="0"/>
              <a:t>파일에 저장한다</a:t>
            </a:r>
            <a:r>
              <a:rPr lang="en-US" altLang="ko-KR" dirty="0" smtClean="0"/>
              <a:t>. </a:t>
            </a:r>
          </a:p>
          <a:p>
            <a:pPr marL="95030" indent="-95030">
              <a:lnSpc>
                <a:spcPct val="150000"/>
              </a:lnSpc>
              <a:buFontTx/>
              <a:buChar char="•"/>
            </a:pPr>
            <a:r>
              <a:rPr lang="ko-KR" altLang="en-US" dirty="0" smtClean="0"/>
              <a:t>파일이나 디렉터리 생성 시 디폴트 권한 값에서 설정한 </a:t>
            </a:r>
            <a:r>
              <a:rPr lang="en-US" altLang="ko-KR" dirty="0" err="1" smtClean="0"/>
              <a:t>umask</a:t>
            </a:r>
            <a:r>
              <a:rPr lang="en-US" altLang="ko-KR" dirty="0" smtClean="0"/>
              <a:t> </a:t>
            </a:r>
            <a:r>
              <a:rPr lang="ko-KR" altLang="en-US" smtClean="0"/>
              <a:t>값을 뺀 값을 기본 허가권으로 설정한다</a:t>
            </a:r>
            <a:r>
              <a:rPr lang="en-US" altLang="ko-KR" dirty="0" smtClean="0"/>
              <a:t>. </a:t>
            </a:r>
          </a:p>
          <a:p>
            <a:pPr marL="95030" indent="-95030">
              <a:lnSpc>
                <a:spcPct val="150000"/>
              </a:lnSpc>
              <a:buFontTx/>
              <a:buChar char="•"/>
            </a:pPr>
            <a:r>
              <a:rPr lang="ko-KR" altLang="en-US" dirty="0" smtClean="0"/>
              <a:t>기본 </a:t>
            </a:r>
            <a:r>
              <a:rPr lang="en-US" altLang="ko-KR" dirty="0" err="1" smtClean="0"/>
              <a:t>umask</a:t>
            </a:r>
            <a:r>
              <a:rPr lang="en-US" altLang="ko-KR" dirty="0" smtClean="0"/>
              <a:t> </a:t>
            </a:r>
            <a:r>
              <a:rPr lang="ko-KR" altLang="en-US" smtClean="0"/>
              <a:t>값은 </a:t>
            </a:r>
            <a:r>
              <a:rPr lang="en-US" altLang="ko-KR" dirty="0" smtClean="0"/>
              <a:t>0002</a:t>
            </a:r>
            <a:r>
              <a:rPr lang="ko-KR" altLang="en-US" smtClean="0"/>
              <a:t>이다</a:t>
            </a:r>
            <a:r>
              <a:rPr lang="en-US" altLang="ko-KR" dirty="0" smtClean="0"/>
              <a:t>. </a:t>
            </a:r>
            <a:r>
              <a:rPr lang="ko-KR" altLang="en-US" smtClean="0"/>
              <a:t>생성되는 파일 권한은 </a:t>
            </a:r>
            <a:r>
              <a:rPr lang="en-US" altLang="ko-KR" dirty="0" smtClean="0"/>
              <a:t>0664(0666-0002), </a:t>
            </a:r>
            <a:r>
              <a:rPr lang="ko-KR" altLang="en-US" smtClean="0"/>
              <a:t>디렉토리 권한은 </a:t>
            </a:r>
            <a:r>
              <a:rPr lang="en-US" altLang="ko-KR" dirty="0" smtClean="0"/>
              <a:t>0775( 0777-0002)</a:t>
            </a:r>
            <a:r>
              <a:rPr lang="ko-KR" altLang="en-US" smtClean="0"/>
              <a:t>이다</a:t>
            </a:r>
            <a:r>
              <a:rPr lang="en-US" altLang="ko-KR" dirty="0" smtClean="0"/>
              <a:t>. </a:t>
            </a:r>
            <a:endParaRPr lang="ko-KR" altLang="en-US" smtClean="0"/>
          </a:p>
          <a:p>
            <a:pPr marL="95030" indent="-95030">
              <a:lnSpc>
                <a:spcPct val="150000"/>
              </a:lnSpc>
              <a:buFontTx/>
              <a:buChar char="•"/>
            </a:pPr>
            <a:r>
              <a:rPr lang="ko-KR" altLang="en-US" dirty="0" smtClean="0"/>
              <a:t>예를 들어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umask</a:t>
            </a:r>
            <a:r>
              <a:rPr lang="ko-KR" altLang="en-US" smtClean="0"/>
              <a:t>가 </a:t>
            </a:r>
            <a:r>
              <a:rPr lang="en-US" altLang="ko-KR" dirty="0" smtClean="0"/>
              <a:t>0022 </a:t>
            </a:r>
            <a:r>
              <a:rPr lang="ko-KR" altLang="en-US" smtClean="0"/>
              <a:t>인 경우 디폴트 파일 권한은 </a:t>
            </a:r>
            <a:r>
              <a:rPr lang="en-US" altLang="ko-KR" dirty="0" smtClean="0"/>
              <a:t>0644(0666 - 0022), </a:t>
            </a:r>
            <a:r>
              <a:rPr lang="ko-KR" altLang="en-US" smtClean="0"/>
              <a:t>디폴트 디렉터리 권한은 </a:t>
            </a:r>
            <a:r>
              <a:rPr lang="en-US" altLang="ko-KR" dirty="0" smtClean="0"/>
              <a:t>755 (0777 - 0022)</a:t>
            </a:r>
            <a:r>
              <a:rPr lang="ko-KR" altLang="en-US" smtClean="0"/>
              <a:t>으로 변경된다</a:t>
            </a:r>
            <a:r>
              <a:rPr lang="en-US" altLang="ko-KR" dirty="0" smtClean="0"/>
              <a:t>. </a:t>
            </a:r>
            <a:endParaRPr lang="ko-KR" altLang="en-US" smtClean="0"/>
          </a:p>
          <a:p>
            <a:pPr marL="95030" indent="-95030">
              <a:lnSpc>
                <a:spcPct val="150000"/>
              </a:lnSpc>
              <a:buFontTx/>
              <a:buChar char="•"/>
            </a:pPr>
            <a:r>
              <a:rPr lang="en-US" altLang="ko-KR" dirty="0" err="1" smtClean="0"/>
              <a:t>Umask</a:t>
            </a:r>
            <a:r>
              <a:rPr lang="en-US" altLang="ko-KR" dirty="0" smtClean="0"/>
              <a:t> </a:t>
            </a:r>
            <a:r>
              <a:rPr lang="ko-KR" altLang="en-US" smtClean="0"/>
              <a:t>설정 관련 파일 </a:t>
            </a:r>
            <a:endParaRPr lang="en-US" altLang="ko-KR" dirty="0" smtClean="0"/>
          </a:p>
          <a:p>
            <a:pPr marL="95030" indent="-95030">
              <a:lnSpc>
                <a:spcPct val="150000"/>
              </a:lnSpc>
            </a:pPr>
            <a:r>
              <a:rPr lang="en-US" altLang="ko-KR" dirty="0" smtClean="0"/>
              <a:t>  -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/default/login</a:t>
            </a:r>
          </a:p>
          <a:p>
            <a:pPr marL="95030" indent="-95030">
              <a:lnSpc>
                <a:spcPct val="150000"/>
              </a:lnSpc>
            </a:pPr>
            <a:r>
              <a:rPr lang="en-US" altLang="ko-KR" dirty="0" smtClean="0"/>
              <a:t>  -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/profile</a:t>
            </a:r>
          </a:p>
          <a:p>
            <a:pPr marL="95030" indent="-95030">
              <a:lnSpc>
                <a:spcPct val="150000"/>
              </a:lnSpc>
            </a:pPr>
            <a:r>
              <a:rPr lang="en-US" altLang="ko-KR" dirty="0" smtClean="0"/>
              <a:t> - </a:t>
            </a:r>
            <a:r>
              <a:rPr lang="ko-KR" altLang="en-US" smtClean="0"/>
              <a:t>본쉘 계열의 사용일 경우 </a:t>
            </a:r>
            <a:r>
              <a:rPr lang="en-US" altLang="ko-KR" dirty="0" smtClean="0"/>
              <a:t>: $HOME/.profile</a:t>
            </a:r>
          </a:p>
          <a:p>
            <a:pPr marL="95030" indent="-95030">
              <a:lnSpc>
                <a:spcPct val="150000"/>
              </a:lnSpc>
            </a:pPr>
            <a:r>
              <a:rPr lang="en-US" altLang="ko-KR" dirty="0" smtClean="0"/>
              <a:t> - C</a:t>
            </a:r>
            <a:r>
              <a:rPr lang="ko-KR" altLang="en-US" smtClean="0"/>
              <a:t>쉘 계열의 사용자일 경우 </a:t>
            </a:r>
            <a:r>
              <a:rPr lang="en-US" altLang="ko-KR" dirty="0" smtClean="0"/>
              <a:t>: $HOME/.</a:t>
            </a:r>
            <a:r>
              <a:rPr lang="en-US" altLang="ko-KR" dirty="0" err="1" smtClean="0"/>
              <a:t>cshrc</a:t>
            </a:r>
            <a:endParaRPr lang="en-US" altLang="ko-KR" dirty="0" smtClean="0"/>
          </a:p>
          <a:p>
            <a:pPr marL="95030" indent="-95030">
              <a:lnSpc>
                <a:spcPct val="150000"/>
              </a:lnSpc>
            </a:pPr>
            <a:r>
              <a:rPr lang="en-US" altLang="ko-KR" dirty="0" smtClean="0"/>
              <a:t> - </a:t>
            </a:r>
            <a:r>
              <a:rPr lang="ko-KR" altLang="en-US" smtClean="0"/>
              <a:t>위의 파일들은 순서대로 적용된다</a:t>
            </a:r>
            <a:r>
              <a:rPr lang="en-US" altLang="ko-KR" dirty="0" smtClean="0"/>
              <a:t>. </a:t>
            </a:r>
          </a:p>
          <a:p>
            <a:pPr marL="95030" indent="-95030">
              <a:lnSpc>
                <a:spcPct val="150000"/>
              </a:lnSpc>
            </a:pPr>
            <a:endParaRPr lang="ko-KR" altLang="en-US" dirty="0" smtClean="0"/>
          </a:p>
        </p:txBody>
      </p:sp>
      <p:sp>
        <p:nvSpPr>
          <p:cNvPr id="1136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872042" indent="-33540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341602" indent="-26832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878244" indent="-26832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414885" indent="-26832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951526" indent="-2683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3488167" indent="-2683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4024808" indent="-2683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4561449" indent="-2683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E8840D4-280B-4C98-9BDB-C11150521708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93357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32161" y="6089609"/>
            <a:ext cx="6158667" cy="5771405"/>
          </a:xfrm>
        </p:spPr>
        <p:txBody>
          <a:bodyPr>
            <a:normAutofit fontScale="92500" lnSpcReduction="20000"/>
          </a:bodyPr>
          <a:lstStyle/>
          <a:p>
            <a:pPr indent="110088" defTabSz="111245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 smtClean="0"/>
              <a:t>SetUID</a:t>
            </a:r>
            <a:r>
              <a:rPr lang="ko-KR" altLang="en-US"/>
              <a:t>의 경우 사용자가 사용할 때만 소유자 권한으로 파일을 실행시키고</a:t>
            </a:r>
            <a:r>
              <a:rPr lang="en-US" altLang="ko-KR" dirty="0"/>
              <a:t>, </a:t>
            </a:r>
            <a:r>
              <a:rPr lang="en-US" altLang="ko-KR" dirty="0" err="1"/>
              <a:t>SetGID</a:t>
            </a:r>
            <a:r>
              <a:rPr lang="ko-KR" altLang="en-US"/>
              <a:t>의 경우 사용자가</a:t>
            </a:r>
            <a:endParaRPr lang="en-US" altLang="ko-KR" dirty="0"/>
          </a:p>
          <a:p>
            <a:pPr defTabSz="1112458">
              <a:lnSpc>
                <a:spcPct val="150000"/>
              </a:lnSpc>
              <a:defRPr/>
            </a:pPr>
            <a:r>
              <a:rPr lang="en-US" altLang="ko-KR" dirty="0" smtClean="0"/>
              <a:t>   </a:t>
            </a:r>
            <a:r>
              <a:rPr lang="ko-KR" altLang="en-US"/>
              <a:t> 사용할 때만 그룹 권한으로 파일을 실행한다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indent="11008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 smtClean="0"/>
              <a:t>SetUID</a:t>
            </a:r>
            <a:r>
              <a:rPr lang="en-US" altLang="ko-KR" dirty="0" smtClean="0"/>
              <a:t> </a:t>
            </a:r>
            <a:r>
              <a:rPr lang="ko-KR" altLang="en-US" smtClean="0"/>
              <a:t>비트를 가진 프로그램을 실행했을 때만 프로세스 안에서 잠시 일치하지 않는 상태가 발생한다</a:t>
            </a:r>
            <a:r>
              <a:rPr lang="en-US" altLang="ko-KR" dirty="0" smtClean="0"/>
              <a:t>. </a:t>
            </a:r>
          </a:p>
          <a:p>
            <a:pPr indent="11008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 smtClean="0"/>
              <a:t>SetUID</a:t>
            </a:r>
            <a:r>
              <a:rPr lang="ko-KR" altLang="en-US" smtClean="0"/>
              <a:t>비트가 설정된 파일은 모두 해킹 대상이 될 수 있다</a:t>
            </a:r>
            <a:r>
              <a:rPr lang="en-US" altLang="ko-KR" dirty="0" smtClean="0"/>
              <a:t>. </a:t>
            </a:r>
          </a:p>
          <a:p>
            <a:pPr marL="110088">
              <a:lnSpc>
                <a:spcPct val="150000"/>
              </a:lnSpc>
              <a:defRPr/>
            </a:pPr>
            <a:r>
              <a:rPr lang="en-US" altLang="ko-KR" dirty="0" smtClean="0"/>
              <a:t> - </a:t>
            </a:r>
            <a:r>
              <a:rPr lang="ko-KR" altLang="en-US" smtClean="0"/>
              <a:t>파일은 백도어 및 버퍼오버플로우 등 여러 공격에 이용된다</a:t>
            </a:r>
            <a:r>
              <a:rPr lang="en-US" altLang="ko-KR" dirty="0" smtClean="0"/>
              <a:t>. </a:t>
            </a:r>
          </a:p>
          <a:p>
            <a:pPr marL="110088">
              <a:lnSpc>
                <a:spcPct val="150000"/>
              </a:lnSpc>
              <a:defRPr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SetUID</a:t>
            </a:r>
            <a:r>
              <a:rPr lang="en-US" altLang="ko-KR" dirty="0" smtClean="0"/>
              <a:t> </a:t>
            </a:r>
            <a:r>
              <a:rPr lang="ko-KR" altLang="en-US" smtClean="0"/>
              <a:t>비트가 설정된 파일을 목록화하여 관리하는 작업이 필요하다</a:t>
            </a:r>
            <a:r>
              <a:rPr lang="en-US" altLang="ko-KR" dirty="0" smtClean="0"/>
              <a:t>. </a:t>
            </a:r>
          </a:p>
          <a:p>
            <a:pPr indent="110088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 smtClean="0"/>
              <a:t>SetUID</a:t>
            </a:r>
            <a:r>
              <a:rPr lang="en-US" altLang="ko-KR" dirty="0" smtClean="0"/>
              <a:t> </a:t>
            </a:r>
            <a:r>
              <a:rPr lang="ko-KR" altLang="en-US" smtClean="0"/>
              <a:t>설정 시 중의 사항과 </a:t>
            </a:r>
            <a:r>
              <a:rPr lang="en-US" altLang="ko-KR" dirty="0" err="1" smtClean="0"/>
              <a:t>SetUID</a:t>
            </a:r>
            <a:endParaRPr lang="en-US" altLang="ko-KR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SetUID</a:t>
            </a:r>
            <a:r>
              <a:rPr lang="ko-KR" altLang="en-US" smtClean="0"/>
              <a:t>가 설정되어 있는 프로그램을 실행하는 경우</a:t>
            </a:r>
            <a:r>
              <a:rPr lang="en-US" altLang="ko-KR" dirty="0" smtClean="0"/>
              <a:t>, </a:t>
            </a:r>
            <a:r>
              <a:rPr lang="ko-KR" altLang="en-US" smtClean="0"/>
              <a:t>이 프로세스가 갖는 권한은 프로그램을 실행한</a:t>
            </a:r>
            <a:endParaRPr lang="en-US" altLang="ko-KR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smtClean="0"/>
              <a:t> 사용자의 권한이 아닌 프로그램 소유주의 권한이 된다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/>
              <a:t> - </a:t>
            </a:r>
            <a:r>
              <a:rPr lang="ko-KR" altLang="en-US" smtClean="0"/>
              <a:t>슈퍼유저 </a:t>
            </a:r>
            <a:r>
              <a:rPr lang="en-US" altLang="ko-KR" dirty="0" smtClean="0"/>
              <a:t>root</a:t>
            </a:r>
            <a:r>
              <a:rPr lang="ko-KR" altLang="en-US" smtClean="0"/>
              <a:t>만 접근 할 수 있는 파일이나 명령에 일반 사용자로 접근하는 것이 기능상 필요하다면</a:t>
            </a:r>
            <a:endParaRPr lang="en-US" altLang="ko-KR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smtClean="0"/>
              <a:t> </a:t>
            </a:r>
            <a:r>
              <a:rPr lang="en-US" altLang="ko-KR" dirty="0" err="1" smtClean="0"/>
              <a:t>SetUID</a:t>
            </a:r>
            <a:r>
              <a:rPr lang="ko-KR" altLang="en-US" smtClean="0"/>
              <a:t>을 적용하는 것이 시스템 운영면에서 효율적이다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/>
              <a:t> - root</a:t>
            </a:r>
            <a:r>
              <a:rPr lang="ko-KR" altLang="en-US" smtClean="0"/>
              <a:t>권한이 필요없는 프로그램에 소유주가 </a:t>
            </a:r>
            <a:r>
              <a:rPr lang="en-US" altLang="ko-KR" dirty="0" smtClean="0"/>
              <a:t>root</a:t>
            </a:r>
            <a:r>
              <a:rPr lang="ko-KR" altLang="en-US" smtClean="0"/>
              <a:t>로 되어 있으면서 </a:t>
            </a:r>
            <a:r>
              <a:rPr lang="en-US" altLang="ko-KR" dirty="0" err="1" smtClean="0"/>
              <a:t>SetUID</a:t>
            </a:r>
            <a:r>
              <a:rPr lang="ko-KR" altLang="en-US" smtClean="0"/>
              <a:t>가 설정된 경우에는 시스템</a:t>
            </a:r>
            <a:endParaRPr lang="en-US" altLang="ko-KR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smtClean="0"/>
              <a:t>의 보안에 허점을 초래하게 된다</a:t>
            </a:r>
            <a:r>
              <a:rPr lang="en-US" altLang="ko-KR" dirty="0" smtClean="0"/>
              <a:t>. </a:t>
            </a:r>
            <a:r>
              <a:rPr lang="ko-KR" altLang="en-US" smtClean="0"/>
              <a:t>이런 이유로 시스템 관리자는 주기적으로 </a:t>
            </a:r>
            <a:r>
              <a:rPr lang="en-US" altLang="ko-KR" dirty="0" err="1" smtClean="0"/>
              <a:t>SetUID</a:t>
            </a:r>
            <a:r>
              <a:rPr lang="ko-KR" altLang="en-US" smtClean="0"/>
              <a:t>가 설정된 프로그</a:t>
            </a:r>
            <a:endParaRPr lang="en-US" altLang="ko-KR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smtClean="0"/>
              <a:t>램을 확인할 필요가 없다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/>
              <a:t> - </a:t>
            </a:r>
            <a:r>
              <a:rPr lang="ko-KR" altLang="en-US" smtClean="0"/>
              <a:t>실행 파일에 설정된 </a:t>
            </a:r>
            <a:r>
              <a:rPr lang="en-US" altLang="ko-KR" dirty="0" err="1" smtClean="0"/>
              <a:t>SetGID</a:t>
            </a:r>
            <a:r>
              <a:rPr lang="ko-KR" altLang="en-US" smtClean="0"/>
              <a:t>는 </a:t>
            </a:r>
            <a:r>
              <a:rPr lang="en-US" altLang="ko-KR" dirty="0" err="1" smtClean="0"/>
              <a:t>SetUID</a:t>
            </a:r>
            <a:r>
              <a:rPr lang="ko-KR" altLang="en-US" smtClean="0"/>
              <a:t>와 기능이 유사하다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SetGID</a:t>
            </a:r>
            <a:r>
              <a:rPr lang="ko-KR" altLang="en-US" smtClean="0"/>
              <a:t>가 설정된 명령 또는 프로그램은 실</a:t>
            </a:r>
            <a:endParaRPr lang="en-US" altLang="ko-KR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smtClean="0"/>
              <a:t>행 중인 프로세스의 </a:t>
            </a:r>
            <a:r>
              <a:rPr lang="en-US" altLang="ko-KR" dirty="0" smtClean="0"/>
              <a:t>EGID</a:t>
            </a:r>
            <a:r>
              <a:rPr lang="ko-KR" altLang="en-US" smtClean="0"/>
              <a:t>를 소유주의 그룹 </a:t>
            </a:r>
            <a:r>
              <a:rPr lang="en-US" altLang="ko-KR" dirty="0" smtClean="0"/>
              <a:t>ID</a:t>
            </a:r>
            <a:r>
              <a:rPr lang="ko-KR" altLang="en-US" smtClean="0"/>
              <a:t>로 변경한다</a:t>
            </a:r>
            <a:r>
              <a:rPr lang="en-US" altLang="ko-KR" dirty="0" smtClean="0"/>
              <a:t>. </a:t>
            </a:r>
            <a:r>
              <a:rPr lang="ko-KR" altLang="en-US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SetGID</a:t>
            </a:r>
            <a:r>
              <a:rPr lang="ko-KR" altLang="en-US" smtClean="0"/>
              <a:t>가 설정되어 있다면 실행 중인 </a:t>
            </a:r>
            <a:endParaRPr lang="en-US" altLang="ko-KR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smtClean="0"/>
              <a:t>프로세스는 사용자가 속한 그룹의 권한이 아닌 소유주의 그룹권한을 갖게 된다</a:t>
            </a:r>
            <a:r>
              <a:rPr lang="en-US" altLang="ko-KR" dirty="0" smtClean="0"/>
              <a:t>. </a:t>
            </a:r>
            <a:endParaRPr lang="ko-KR" altLang="en-US"/>
          </a:p>
        </p:txBody>
      </p:sp>
      <p:sp>
        <p:nvSpPr>
          <p:cNvPr id="1167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872042" indent="-33540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341602" indent="-26832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878244" indent="-26832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414885" indent="-26832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951526" indent="-2683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3488167" indent="-2683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4024808" indent="-2683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4561449" indent="-2683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5DE3D6C-ACD4-4095-9BD9-28E0712CA251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83454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78136" y="6089609"/>
            <a:ext cx="6569018" cy="5771405"/>
          </a:xfrm>
        </p:spPr>
        <p:txBody>
          <a:bodyPr>
            <a:normAutofit/>
          </a:bodyPr>
          <a:lstStyle/>
          <a:p>
            <a:pPr marL="98499" indent="-98499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일반적으로 </a:t>
            </a:r>
            <a:r>
              <a:rPr lang="ko-KR" altLang="en-US" dirty="0"/>
              <a:t>공용 디렉터리를 사용할 때 </a:t>
            </a:r>
            <a:r>
              <a:rPr lang="en-US" altLang="ko-KR" dirty="0"/>
              <a:t>sticky bit</a:t>
            </a:r>
            <a:r>
              <a:rPr lang="ko-KR" altLang="en-US"/>
              <a:t>를 설정하여 사용한다</a:t>
            </a:r>
            <a:r>
              <a:rPr lang="en-US" altLang="ko-KR" dirty="0"/>
              <a:t>. </a:t>
            </a:r>
          </a:p>
          <a:p>
            <a:pPr marL="98499" indent="-98499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smtClean="0"/>
              <a:t>Sticky </a:t>
            </a:r>
            <a:r>
              <a:rPr lang="en-US" altLang="ko-KR" dirty="0"/>
              <a:t>bit</a:t>
            </a:r>
            <a:r>
              <a:rPr lang="ko-KR" altLang="en-US"/>
              <a:t>가 설정되어 있는 디렉터리 안의 내용은 해당 파일의 소유자나 </a:t>
            </a:r>
            <a:r>
              <a:rPr lang="en-US" altLang="ko-KR" dirty="0"/>
              <a:t>root </a:t>
            </a:r>
            <a:r>
              <a:rPr lang="ko-KR" altLang="en-US"/>
              <a:t>만이 변경이 가능하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/>
              <a:t>  여 </a:t>
            </a:r>
            <a:r>
              <a:rPr lang="ko-KR" altLang="en-US" dirty="0"/>
              <a:t>공용 디렉터리라도 권한의 제약을 두어 다른 사용자들의 파일을 보고하기 위한 목적으로 </a:t>
            </a:r>
            <a:r>
              <a:rPr lang="ko-KR" altLang="en-US" dirty="0" smtClean="0"/>
              <a:t>만든 것이다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marL="98499" indent="-98499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사용자 </a:t>
            </a:r>
            <a:r>
              <a:rPr lang="ko-KR" altLang="en-US" dirty="0"/>
              <a:t>권한을 지정하기 어려운 프로그램들이 일시적으로 특정 디렉터리에 파일을 생성하고 삭제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 smtClean="0"/>
              <a:t>   하도록 </a:t>
            </a:r>
            <a:r>
              <a:rPr lang="ko-KR" altLang="en-US" dirty="0"/>
              <a:t>이용된다</a:t>
            </a:r>
            <a:r>
              <a:rPr lang="en-US" altLang="ko-KR" dirty="0"/>
              <a:t>.</a:t>
            </a:r>
            <a:endParaRPr lang="ko-KR" altLang="en-US"/>
          </a:p>
          <a:p>
            <a:pPr marL="98499" indent="-98499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특정 </a:t>
            </a:r>
            <a:r>
              <a:rPr lang="ko-KR" altLang="en-US" dirty="0"/>
              <a:t>응용 프로그램이 다른 응용 프로그램에서 생성한 파일을 삭제하지 못하는 권한 설정을 한다</a:t>
            </a:r>
            <a:r>
              <a:rPr lang="en-US" altLang="ko-KR" dirty="0"/>
              <a:t>. </a:t>
            </a:r>
            <a:endParaRPr lang="ko-KR" altLang="en-US"/>
          </a:p>
          <a:p>
            <a:pPr marL="98499" indent="-98499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설정된 </a:t>
            </a:r>
            <a:r>
              <a:rPr lang="ko-KR" altLang="en-US" dirty="0"/>
              <a:t>디렉터리에는 누구든 접근 가능하고 파일을 생성해 낼 수 있다</a:t>
            </a:r>
            <a:r>
              <a:rPr lang="en-US" altLang="ko-KR" dirty="0"/>
              <a:t>. </a:t>
            </a:r>
            <a:endParaRPr lang="ko-KR" altLang="en-US"/>
          </a:p>
          <a:p>
            <a:pPr marL="98499" indent="-98499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생성된 </a:t>
            </a:r>
            <a:r>
              <a:rPr lang="en-US" altLang="ko-KR" dirty="0"/>
              <a:t>sticky bit </a:t>
            </a:r>
            <a:r>
              <a:rPr lang="ko-KR" altLang="en-US"/>
              <a:t>파일을 삭제 시에는 소유자</a:t>
            </a:r>
            <a:r>
              <a:rPr lang="en-US" altLang="ko-KR" dirty="0"/>
              <a:t>(</a:t>
            </a:r>
            <a:r>
              <a:rPr lang="ko-KR" altLang="en-US"/>
              <a:t>파일 생성자</a:t>
            </a:r>
            <a:r>
              <a:rPr lang="en-US" altLang="ko-KR" dirty="0"/>
              <a:t>)</a:t>
            </a:r>
            <a:r>
              <a:rPr lang="ko-KR" altLang="en-US"/>
              <a:t>와 관리자만 지울 수 있다</a:t>
            </a:r>
            <a:r>
              <a:rPr lang="en-US" altLang="ko-KR" dirty="0"/>
              <a:t>. </a:t>
            </a:r>
            <a:r>
              <a:rPr lang="ko-KR" altLang="en-US"/>
              <a:t>다른 사용자 는 </a:t>
            </a:r>
            <a:endParaRPr lang="en-US" altLang="ko-KR" dirty="0" smtClean="0"/>
          </a:p>
          <a:p>
            <a:pPr>
              <a:lnSpc>
                <a:spcPct val="150000"/>
              </a:lnSpc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smtClean="0"/>
              <a:t>자신의 </a:t>
            </a:r>
            <a:r>
              <a:rPr lang="ko-KR" altLang="en-US"/>
              <a:t>소유가 아닌 파일을 삭제 할 수 없다</a:t>
            </a:r>
            <a:r>
              <a:rPr lang="en-US" altLang="ko-KR" dirty="0"/>
              <a:t>. </a:t>
            </a:r>
            <a:endParaRPr lang="ko-KR" altLang="en-US"/>
          </a:p>
          <a:p>
            <a:pPr marL="110088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/>
              <a:t>  sticky </a:t>
            </a:r>
            <a:r>
              <a:rPr lang="en-US" altLang="ko-KR" dirty="0"/>
              <a:t>bit</a:t>
            </a:r>
            <a:r>
              <a:rPr lang="ko-KR" altLang="en-US"/>
              <a:t>가 적용된 디렉터리 내에 파일을 생성하는 것은 누구나 가능하지만 삭제는 생성자 본인 </a:t>
            </a:r>
            <a:endParaRPr lang="en-US" altLang="ko-KR" dirty="0" smtClean="0"/>
          </a:p>
          <a:p>
            <a:pPr marL="110088">
              <a:lnSpc>
                <a:spcPct val="150000"/>
              </a:lnSpc>
              <a:defRPr/>
            </a:pPr>
            <a:r>
              <a:rPr lang="en-US" altLang="ko-KR" dirty="0" smtClean="0"/>
              <a:t>    </a:t>
            </a:r>
            <a:r>
              <a:rPr lang="ko-KR" altLang="en-US" smtClean="0"/>
              <a:t>과 관리자만 </a:t>
            </a:r>
            <a:r>
              <a:rPr lang="ko-KR" altLang="en-US" dirty="0"/>
              <a:t>가능하게 된다</a:t>
            </a:r>
            <a:r>
              <a:rPr lang="en-US" altLang="ko-KR" dirty="0"/>
              <a:t>. </a:t>
            </a:r>
            <a:endParaRPr lang="ko-KR" altLang="en-US"/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/>
              <a:t>   - </a:t>
            </a:r>
            <a:r>
              <a:rPr lang="ko-KR" altLang="en-US"/>
              <a:t>일반적으로 </a:t>
            </a:r>
            <a:r>
              <a:rPr lang="en-US" altLang="ko-KR" dirty="0"/>
              <a:t>sticky bit</a:t>
            </a:r>
            <a:r>
              <a:rPr lang="ko-KR" altLang="en-US"/>
              <a:t>로 설정되는 디렉터리는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/>
              <a:t>안에 생성한다</a:t>
            </a:r>
            <a:r>
              <a:rPr lang="en-US" altLang="ko-KR" dirty="0"/>
              <a:t>. </a:t>
            </a:r>
            <a:endParaRPr lang="ko-KR" altLang="en-US"/>
          </a:p>
          <a:p>
            <a:pPr>
              <a:lnSpc>
                <a:spcPct val="150000"/>
              </a:lnSpc>
              <a:defRPr/>
            </a:pPr>
            <a:endParaRPr lang="ko-KR" altLang="en-US" dirty="0"/>
          </a:p>
        </p:txBody>
      </p:sp>
      <p:sp>
        <p:nvSpPr>
          <p:cNvPr id="1208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872042" indent="-33540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341602" indent="-26832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878244" indent="-26832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414885" indent="-26832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951526" indent="-2683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3488167" indent="-2683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4024808" indent="-2683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4561449" indent="-2683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3213074-2185-4277-B056-EBA207B35D65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17007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/ -user root –perm -4000 &gt;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SetUID_Save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C72C7-0A15-402B-9DC4-6FB088AD8FD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53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026821">
              <a:defRPr/>
            </a:pP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“.”(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현재디렉터리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명령어들이 위치하고 있는 디렉터리보다 우선하여 위치하고 있을 경우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root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계정의 인가자가 특정 명령을 실행하면</a:t>
            </a:r>
            <a:endParaRPr lang="en-US" altLang="ko-KR" sz="1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defTabSz="1026821">
              <a:defRPr/>
            </a:pPr>
            <a:r>
              <a:rPr lang="ko-KR" altLang="en-US" sz="13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비인가자가</a:t>
            </a:r>
            <a:r>
              <a:rPr lang="ko-KR" altLang="en-US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불법적으로 위치시킨 파일을 실행하여 예기치 않는 결과를 가져올 수 있음</a:t>
            </a:r>
            <a:endParaRPr lang="en-US" altLang="ko-KR" sz="1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defTabSz="1026821">
              <a:defRPr/>
            </a:pPr>
            <a:endParaRPr lang="en-US" altLang="ko-KR" sz="1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defTabSz="1026821">
              <a:defRPr/>
            </a:pP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PATH 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환경변수에 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“.”(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현재 디렉터리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포함되어 있으면 의도하지 않게 현재 디렉터리에 위치하고 있는 명령어를 실행 할 수 있다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defTabSz="1026821">
              <a:defRPr/>
            </a:pPr>
            <a:r>
              <a:rPr lang="ko-KR" altLang="en-US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즉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“.”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en-US" altLang="ko-KR" sz="13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usr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/bin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이나 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/bin, /</a:t>
            </a:r>
            <a:r>
              <a:rPr lang="en-US" altLang="ko-KR" sz="13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sbin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등 명령어들이 위치하고 있는 디렉터리보다 우선하여 위치할 경우 예기치 않은 결과를 초래할 수 있다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defTabSz="1026821">
              <a:defRPr/>
            </a:pPr>
            <a:r>
              <a:rPr lang="ko-KR" altLang="en-US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해결 방안은 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“.”dl 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맨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앞 또는 중간에 위치하고 있으면 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root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의도하지 않은 명령이 실행 될 수 있으므로 제거하거나 필요시 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PATH 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환경 환경변수의 마지막으로 이동시킨다</a:t>
            </a:r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C5D68D-D604-46E7-A9B5-FE832D1D4122}" type="slidenum">
              <a:rPr lang="en-US" altLang="ko-KR" smtClean="0"/>
              <a:pPr>
                <a:defRPr/>
              </a:pPr>
              <a:t>50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3482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&lt;&lt;</a:t>
            </a:r>
            <a:r>
              <a:rPr lang="ko-KR" altLang="en-US" smtClean="0"/>
              <a:t>환경설정 파일 적용 순서</a:t>
            </a:r>
            <a:r>
              <a:rPr lang="en-US" altLang="ko-KR" dirty="0" smtClean="0"/>
              <a:t>&gt;&gt; 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/profile -&gt; ~/.</a:t>
            </a:r>
            <a:r>
              <a:rPr lang="en-US" altLang="ko-KR" dirty="0" err="1" smtClean="0"/>
              <a:t>bash_profile</a:t>
            </a:r>
            <a:r>
              <a:rPr lang="en-US" altLang="ko-KR" dirty="0" smtClean="0"/>
              <a:t> -&gt; ~/.</a:t>
            </a:r>
            <a:r>
              <a:rPr lang="en-US" altLang="ko-KR" dirty="0" err="1" smtClean="0"/>
              <a:t>bashrc</a:t>
            </a:r>
            <a:r>
              <a:rPr lang="en-US" altLang="ko-KR" dirty="0" smtClean="0"/>
              <a:t> -&gt;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bashrc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/profile</a:t>
            </a:r>
          </a:p>
          <a:p>
            <a:r>
              <a:rPr lang="en-US" altLang="ko-KR" dirty="0" smtClean="0"/>
              <a:t> - </a:t>
            </a:r>
            <a:r>
              <a:rPr lang="ko-KR" altLang="en-US" smtClean="0"/>
              <a:t>시스템 전역</a:t>
            </a:r>
            <a:r>
              <a:rPr lang="en-US" altLang="ko-KR" dirty="0" smtClean="0"/>
              <a:t>(</a:t>
            </a:r>
            <a:r>
              <a:rPr lang="ko-KR" altLang="en-US" smtClean="0"/>
              <a:t>모든 사용자</a:t>
            </a:r>
            <a:r>
              <a:rPr lang="en-US" altLang="ko-KR" dirty="0" smtClean="0"/>
              <a:t>)</a:t>
            </a:r>
            <a:r>
              <a:rPr lang="ko-KR" altLang="en-US" smtClean="0"/>
              <a:t>에 대한 환경설정 파일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smtClean="0"/>
              <a:t>부팅 후 적용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~/.</a:t>
            </a:r>
            <a:r>
              <a:rPr lang="en-US" altLang="ko-KR" dirty="0" err="1" smtClean="0"/>
              <a:t>bash_profile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smtClean="0"/>
              <a:t>개인에 대한 환경설정 파일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smtClean="0"/>
              <a:t>로그인 시 적용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C72C7-0A15-402B-9DC4-6FB088AD8FD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45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소유자가 존재하지 않는 파일 및 디렉터리는 퇴직자의 자료이거나 관리 소홀로 인해 생긴 파일인 경우 또는 해킹으로 인한 공격자가 만들어 놓은 악의적인 파일인 경우가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C72C7-0A15-402B-9DC4-6FB088AD8FD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82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&lt;&lt;</a:t>
            </a:r>
            <a:r>
              <a:rPr lang="ko-KR" altLang="en-US" smtClean="0"/>
              <a:t>환경설정 파일 적용 순서</a:t>
            </a:r>
            <a:r>
              <a:rPr lang="en-US" altLang="ko-KR" dirty="0" smtClean="0"/>
              <a:t>&gt;&gt; </a:t>
            </a:r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/profile -&gt; ~/.</a:t>
            </a:r>
            <a:r>
              <a:rPr lang="en-US" altLang="ko-KR" dirty="0" err="1" smtClean="0"/>
              <a:t>bash_profile</a:t>
            </a:r>
            <a:r>
              <a:rPr lang="en-US" altLang="ko-KR" dirty="0" smtClean="0"/>
              <a:t> -&gt; ~/.</a:t>
            </a:r>
            <a:r>
              <a:rPr lang="en-US" altLang="ko-KR" dirty="0" err="1" smtClean="0"/>
              <a:t>bashrc</a:t>
            </a:r>
            <a:r>
              <a:rPr lang="en-US" altLang="ko-KR" dirty="0" smtClean="0"/>
              <a:t> -&gt;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bashrc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/profile</a:t>
            </a:r>
          </a:p>
          <a:p>
            <a:r>
              <a:rPr lang="en-US" altLang="ko-KR" dirty="0" smtClean="0"/>
              <a:t> - </a:t>
            </a:r>
            <a:r>
              <a:rPr lang="ko-KR" altLang="en-US" smtClean="0"/>
              <a:t>시스템 전역</a:t>
            </a:r>
            <a:r>
              <a:rPr lang="en-US" altLang="ko-KR" dirty="0" smtClean="0"/>
              <a:t>(</a:t>
            </a:r>
            <a:r>
              <a:rPr lang="ko-KR" altLang="en-US" smtClean="0"/>
              <a:t>모든 사용자</a:t>
            </a:r>
            <a:r>
              <a:rPr lang="en-US" altLang="ko-KR" dirty="0" smtClean="0"/>
              <a:t>)</a:t>
            </a:r>
            <a:r>
              <a:rPr lang="ko-KR" altLang="en-US" smtClean="0"/>
              <a:t>에 대한 환경설정 파일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smtClean="0"/>
              <a:t>부팅 후 적용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~/.</a:t>
            </a:r>
            <a:r>
              <a:rPr lang="en-US" altLang="ko-KR" dirty="0" err="1" smtClean="0"/>
              <a:t>bash_profile</a:t>
            </a:r>
            <a:endParaRPr lang="en-US" altLang="ko-KR" dirty="0" smtClean="0"/>
          </a:p>
          <a:p>
            <a:r>
              <a:rPr lang="en-US" altLang="ko-KR" dirty="0" smtClean="0"/>
              <a:t>  - </a:t>
            </a:r>
            <a:r>
              <a:rPr lang="ko-KR" altLang="en-US" smtClean="0"/>
              <a:t>개인에 대한 환경설정 파일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smtClean="0"/>
              <a:t>로그인 시 적용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C72C7-0A15-402B-9DC4-6FB088AD8FD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45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소유자가 존재하지 않는 파일 및 디렉터리는 퇴직자의 자료이거나 관리 소홀로 인해 생긴 파일인 경우 또는 해킹으로 인한 공격자가 만들어 놓은 악의적인 파일인 경우가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C72C7-0A15-402B-9DC4-6FB088AD8FD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235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소유자가 존재하지 않는 파일 및 디렉터리는 퇴직자의 자료이거나 관리 소홀로 인해 생긴 파일인 경우 또는 해킹으로 인한 공격자가 만들어 놓은 악의적인 파일인 경우가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C72C7-0A15-402B-9DC4-6FB088AD8FD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7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srgbClr val="212529"/>
                </a:solidFill>
                <a:latin typeface="-apple-system"/>
              </a:rPr>
              <a:t>파일에 대한 상태 정보를 가지고 있음</a:t>
            </a:r>
            <a:r>
              <a:rPr lang="en-US" altLang="ko-KR" dirty="0" smtClean="0">
                <a:solidFill>
                  <a:srgbClr val="212529"/>
                </a:solidFill>
                <a:latin typeface="-apple-system"/>
              </a:rPr>
              <a:t>.</a:t>
            </a:r>
            <a:br>
              <a:rPr lang="en-US" altLang="ko-KR" dirty="0" smtClean="0">
                <a:solidFill>
                  <a:srgbClr val="212529"/>
                </a:solidFill>
                <a:latin typeface="-apple-system"/>
              </a:rPr>
            </a:br>
            <a:r>
              <a:rPr lang="en-US" altLang="ko-KR" dirty="0" smtClean="0">
                <a:solidFill>
                  <a:srgbClr val="212529"/>
                </a:solidFill>
                <a:latin typeface="-apple-system"/>
              </a:rPr>
              <a:t>ex) </a:t>
            </a:r>
            <a:r>
              <a:rPr lang="ko-KR" altLang="en-US" smtClean="0">
                <a:solidFill>
                  <a:srgbClr val="212529"/>
                </a:solidFill>
                <a:latin typeface="-apple-system"/>
              </a:rPr>
              <a:t>파일 타입 </a:t>
            </a:r>
            <a:r>
              <a:rPr lang="en-US" altLang="ko-KR" dirty="0" smtClean="0">
                <a:solidFill>
                  <a:srgbClr val="212529"/>
                </a:solidFill>
                <a:latin typeface="-apple-system"/>
              </a:rPr>
              <a:t>: </a:t>
            </a:r>
            <a:r>
              <a:rPr lang="ko-KR" altLang="en-US" smtClean="0">
                <a:solidFill>
                  <a:srgbClr val="212529"/>
                </a:solidFill>
                <a:latin typeface="-apple-system"/>
              </a:rPr>
              <a:t>일반 파일</a:t>
            </a:r>
            <a:r>
              <a:rPr lang="en-US" altLang="ko-KR" dirty="0" smtClean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smtClean="0">
                <a:solidFill>
                  <a:srgbClr val="212529"/>
                </a:solidFill>
                <a:latin typeface="-apple-system"/>
              </a:rPr>
              <a:t>디렉터리</a:t>
            </a:r>
            <a:r>
              <a:rPr lang="en-US" altLang="ko-KR" dirty="0" smtClean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smtClean="0">
                <a:solidFill>
                  <a:srgbClr val="212529"/>
                </a:solidFill>
                <a:latin typeface="-apple-system"/>
              </a:rPr>
              <a:t>블록장치</a:t>
            </a:r>
            <a:r>
              <a:rPr lang="en-US" altLang="ko-KR" dirty="0" smtClean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smtClean="0">
                <a:solidFill>
                  <a:srgbClr val="212529"/>
                </a:solidFill>
                <a:latin typeface="-apple-system"/>
              </a:rPr>
              <a:t>문자 장치 등</a:t>
            </a:r>
            <a:br>
              <a:rPr lang="ko-KR" altLang="en-US" smtClean="0">
                <a:solidFill>
                  <a:srgbClr val="212529"/>
                </a:solidFill>
                <a:latin typeface="-apple-system"/>
              </a:rPr>
            </a:br>
            <a:r>
              <a:rPr lang="ko-KR" altLang="en-US" smtClean="0">
                <a:solidFill>
                  <a:srgbClr val="212529"/>
                </a:solidFill>
                <a:latin typeface="-apple-system"/>
              </a:rPr>
              <a:t>파일크기</a:t>
            </a:r>
            <a:r>
              <a:rPr lang="en-US" altLang="ko-KR" dirty="0" smtClean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smtClean="0">
                <a:solidFill>
                  <a:srgbClr val="212529"/>
                </a:solidFill>
                <a:latin typeface="-apple-system"/>
              </a:rPr>
              <a:t>사용권한</a:t>
            </a:r>
            <a:r>
              <a:rPr lang="en-US" altLang="ko-KR" dirty="0" smtClean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smtClean="0">
                <a:solidFill>
                  <a:srgbClr val="212529"/>
                </a:solidFill>
                <a:latin typeface="-apple-system"/>
              </a:rPr>
              <a:t>파일 소유자 및 그룹</a:t>
            </a:r>
            <a:br>
              <a:rPr lang="ko-KR" altLang="en-US" smtClean="0">
                <a:solidFill>
                  <a:srgbClr val="212529"/>
                </a:solidFill>
                <a:latin typeface="-apple-system"/>
              </a:rPr>
            </a:br>
            <a:r>
              <a:rPr lang="ko-KR" altLang="en-US" smtClean="0">
                <a:solidFill>
                  <a:srgbClr val="212529"/>
                </a:solidFill>
                <a:latin typeface="-apple-system"/>
              </a:rPr>
              <a:t>접근 및 갱신 기간</a:t>
            </a:r>
            <a:br>
              <a:rPr lang="ko-KR" altLang="en-US" smtClean="0">
                <a:solidFill>
                  <a:srgbClr val="212529"/>
                </a:solidFill>
                <a:latin typeface="-apple-system"/>
              </a:rPr>
            </a:br>
            <a:r>
              <a:rPr lang="ko-KR" altLang="en-US" smtClean="0">
                <a:solidFill>
                  <a:srgbClr val="212529"/>
                </a:solidFill>
                <a:latin typeface="-apple-system"/>
              </a:rPr>
              <a:t>데이터 블록에 대한 포인터</a:t>
            </a:r>
            <a:r>
              <a:rPr lang="en-US" altLang="ko-KR" dirty="0" smtClean="0">
                <a:solidFill>
                  <a:srgbClr val="212529"/>
                </a:solidFill>
                <a:latin typeface="-apple-system"/>
              </a:rPr>
              <a:t>(</a:t>
            </a:r>
            <a:r>
              <a:rPr lang="ko-KR" altLang="en-US" smtClean="0">
                <a:solidFill>
                  <a:srgbClr val="212529"/>
                </a:solidFill>
                <a:latin typeface="-apple-system"/>
              </a:rPr>
              <a:t>주소</a:t>
            </a:r>
            <a:r>
              <a:rPr lang="en-US" altLang="ko-KR" dirty="0" smtClean="0">
                <a:solidFill>
                  <a:srgbClr val="212529"/>
                </a:solidFill>
                <a:latin typeface="-apple-system"/>
              </a:rPr>
              <a:t>) </a:t>
            </a:r>
            <a:r>
              <a:rPr lang="ko-KR" altLang="en-US" smtClean="0">
                <a:solidFill>
                  <a:srgbClr val="212529"/>
                </a:solidFill>
                <a:latin typeface="-apple-system"/>
              </a:rPr>
              <a:t>등</a:t>
            </a:r>
            <a:endParaRPr lang="ko-KR" altLang="en-US" b="0" i="0" smtClean="0">
              <a:solidFill>
                <a:srgbClr val="212529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C72C7-0A15-402B-9DC4-6FB088AD8F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82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passwd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 권한 적절성 점검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관리자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(root)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 사용자가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passwd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파일의 사용자 정보를 변조하여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shell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변경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 추가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삭제 등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포함한 사용자 권한 획득 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C72C7-0A15-402B-9DC4-6FB088AD8FD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13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공격자는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hosts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파일에 악의적인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시스템을 등록하여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이를 통해 정상적인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DNS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우회하여 악성사이</a:t>
            </a:r>
          </a:p>
          <a:p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트로의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접속을 유도하는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파밍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(Pharming)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공격 등에 악용될 수 있음</a:t>
            </a:r>
            <a:endParaRPr lang="en-US" altLang="ko-KR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C5D68D-D604-46E7-A9B5-FE832D1D4122}" type="slidenum">
              <a:rPr lang="en-US" altLang="ko-KR" smtClean="0"/>
              <a:pPr>
                <a:defRPr/>
              </a:pPr>
              <a:t>59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4519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불필요하거나 악의적인 파일에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SUID, SGID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설정 여부 점검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불필요한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SUID, SGID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설정 제거로 악의적인 사용자의 권한상승을 방지하기 위함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C72C7-0A15-402B-9DC4-6FB088AD8FD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32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홈 디렉터리 내의 환경변수 파일의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소유자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 접근권한이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관리자 또는 해당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계정으로 설정되어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있는지 점검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홈 디렉터리 내의 환경변수 파일의 접근권한 설정이 적절하지 않을 경우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비인가자가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환경변수파일을 변조하여 정상 사용중인 사용자의 서비스가 제한 될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C72C7-0A15-402B-9DC4-6FB088AD8FD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48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불필요한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 writable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 존재 여부 점검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 writable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파일의 내용을 소유자나 그룹 외 모든 사용자에 대해 쓰기가 허용된 파일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rwxrwxrwx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root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파일명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&gt;)</a:t>
            </a: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시스템 파일과 같은 중요 파일에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 writable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설정이 될 경우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일반사용자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비인가된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사용자가 해당 파일을 임의로 수정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삭제가 가능함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/ -type f -perm –4 –exec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–l {} \;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/ -type f -perm –2 –exec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–l {} \;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/ -type f -perm -1 -exec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-l {} \;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C72C7-0A15-402B-9DC4-6FB088AD8FD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75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존재하지 않는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 존재 여부 점검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공격자는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rootkit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설정파일들을 서버 관리자가 쉽게 발견하지 못하도록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파일인 것처럼 위장하는 수법을 많이 사용함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디렉터리 내 불필요한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파일이 존재할 삭제 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major, minor number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가지지 않는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</a:t>
            </a:r>
            <a:r>
              <a:rPr lang="ko-KR" alt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 제거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C72C7-0A15-402B-9DC4-6FB088AD8FD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44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디바이스 접근</a:t>
            </a:r>
            <a:r>
              <a:rPr lang="ko-KR" altLang="en-US" baseline="0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smtClean="0"/>
              <a:t>커널은 메이저 번호로 어떤 디바이스 드라이버를 사용할지를 결정</a:t>
            </a:r>
            <a:endParaRPr lang="en-US" altLang="ko-KR" dirty="0" smtClean="0"/>
          </a:p>
          <a:p>
            <a:r>
              <a:rPr lang="ko-KR" altLang="en-US" dirty="0" smtClean="0"/>
              <a:t>디바이스 드라이버는 </a:t>
            </a:r>
            <a:r>
              <a:rPr lang="ko-KR" altLang="en-US" dirty="0" err="1" smtClean="0"/>
              <a:t>커널로부터</a:t>
            </a:r>
            <a:r>
              <a:rPr lang="ko-KR" altLang="en-US" dirty="0" smtClean="0"/>
              <a:t> 받은 정보 중 마이너 번호가 할당된 장치 중 어떤 장치를 제어할 지를 결정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C72C7-0A15-402B-9DC4-6FB088AD8FD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826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md5sum data</a:t>
            </a:r>
          </a:p>
          <a:p>
            <a:r>
              <a:rPr lang="en-US" altLang="ko-KR" dirty="0" smtClean="0"/>
              <a:t>cat data | md5sum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sha256sum data</a:t>
            </a:r>
          </a:p>
          <a:p>
            <a:r>
              <a:rPr lang="en-US" altLang="ko-KR" smtClean="0"/>
              <a:t>cat data | sha256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C72C7-0A15-402B-9DC4-6FB088AD8FD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06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C72C7-0A15-402B-9DC4-6FB088AD8FD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6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불법적으로 생성되었거나 숨겨진 의심스러운 파일로부터 침입자는 정보 습득이 가능 하며 파일을 임의로 변경할 수 있기에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C5D68D-D604-46E7-A9B5-FE832D1D4122}" type="slidenum">
              <a:rPr lang="en-US" altLang="ko-KR" smtClean="0"/>
              <a:pPr>
                <a:defRPr/>
              </a:pPr>
              <a:t>73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911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파일명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파일명은 사용자가 파일을 구분하고 접근 및 조작하는데 필요한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I-node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모든 파일(디렉터리)은 1개의 inode를 가짐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정보 저장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I-node에 저장되는 정보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inumber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메타데이타(header)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데이타블록레퍼런스 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블록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블록은 실제 파일의 내용이 저장되는 공간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파일명 </a:t>
            </a:r>
            <a:r>
              <a:rPr lang="en-US" altLang="ko-KR" dirty="0" smtClean="0"/>
              <a:t>: </a:t>
            </a:r>
            <a:r>
              <a:rPr lang="ko-KR" altLang="en-US" smtClean="0"/>
              <a:t>파일명은 </a:t>
            </a:r>
            <a:r>
              <a:rPr lang="ko-KR" altLang="en-US" dirty="0" smtClean="0"/>
              <a:t>사용자가 파일을 구분하고 접근 및 조작하는데 필요한 요소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I-node </a:t>
            </a:r>
            <a:r>
              <a:rPr lang="en-US" altLang="ko-KR" dirty="0" smtClean="0"/>
              <a:t>: </a:t>
            </a:r>
            <a:r>
              <a:rPr lang="ko-KR" altLang="en-US" smtClean="0"/>
              <a:t>파일 </a:t>
            </a:r>
            <a:r>
              <a:rPr lang="ko-KR" altLang="en-US" dirty="0" smtClean="0"/>
              <a:t>정보 저장,  모든 파일(디렉터리)은 1개의 inode를 가짐</a:t>
            </a:r>
          </a:p>
          <a:p>
            <a:r>
              <a:rPr lang="ko-KR" altLang="en-US" dirty="0" smtClean="0"/>
              <a:t>I-node에 저장되는 정보 </a:t>
            </a:r>
          </a:p>
          <a:p>
            <a:r>
              <a:rPr lang="ko-KR" altLang="en-US" dirty="0" smtClean="0"/>
              <a:t>  - inumber : i-list에 등록된 inode에게 부여된 고유번호(일종의 주민번호)</a:t>
            </a:r>
          </a:p>
          <a:p>
            <a:r>
              <a:rPr lang="ko-KR" altLang="en-US" dirty="0" smtClean="0"/>
              <a:t>  - </a:t>
            </a:r>
            <a:r>
              <a:rPr lang="ko-KR" altLang="en-US" dirty="0" err="1" smtClean="0"/>
              <a:t>메타데이타</a:t>
            </a:r>
            <a:r>
              <a:rPr lang="ko-KR" altLang="en-US" dirty="0" smtClean="0"/>
              <a:t>(header) : 파일 모드(rwx), </a:t>
            </a:r>
            <a:r>
              <a:rPr lang="ko-KR" altLang="en-US" dirty="0" err="1" smtClean="0"/>
              <a:t>링크수</a:t>
            </a:r>
            <a:r>
              <a:rPr lang="ko-KR" altLang="en-US" dirty="0" smtClean="0"/>
              <a:t>, 소유자, 그룹, 파일크기, 파일주소</a:t>
            </a:r>
          </a:p>
          <a:p>
            <a:r>
              <a:rPr lang="ko-KR" altLang="en-US" dirty="0" smtClean="0"/>
              <a:t>                                파일의 마지막 접근시간, 마지막 수정시간 등</a:t>
            </a:r>
          </a:p>
          <a:p>
            <a:r>
              <a:rPr lang="ko-KR" altLang="en-US" dirty="0" smtClean="0"/>
              <a:t>  - </a:t>
            </a:r>
            <a:r>
              <a:rPr lang="ko-KR" altLang="en-US" dirty="0" err="1" smtClean="0"/>
              <a:t>데이타블록레퍼런스</a:t>
            </a:r>
            <a:r>
              <a:rPr lang="ko-KR" altLang="en-US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데이터 블록 </a:t>
            </a:r>
            <a:r>
              <a:rPr lang="en-US" altLang="ko-KR" dirty="0" smtClean="0"/>
              <a:t>: </a:t>
            </a:r>
            <a:r>
              <a:rPr lang="ko-KR" altLang="en-US" smtClean="0"/>
              <a:t>데이터 </a:t>
            </a:r>
            <a:r>
              <a:rPr lang="ko-KR" altLang="en-US" dirty="0" smtClean="0"/>
              <a:t>블록은 실제 파일의 내용이 저장되는 공간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C72C7-0A15-402B-9DC4-6FB088AD8FD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471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UNIX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시스템이 제공하는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Telnet, FTP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등 많은 네트워크 서비스를 통한 외부 비인가자의 불법적인 접근 및 시스템 침해사고를 방지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C5D68D-D604-46E7-A9B5-FE832D1D4122}" type="slidenum">
              <a:rPr lang="en-US" altLang="ko-KR" smtClean="0"/>
              <a:pPr>
                <a:defRPr/>
              </a:pPr>
              <a:t>75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01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0B175-50B7-496C-B63E-4B4F03E0721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4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0B175-50B7-496C-B63E-4B4F03E0721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78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1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하드 링크</a:t>
            </a:r>
            <a:endParaRPr lang="en-US" altLang="ko-KR" smtClean="0"/>
          </a:p>
          <a:p>
            <a:pPr marL="0" lvl="2">
              <a:lnSpc>
                <a:spcPct val="150000"/>
              </a:lnSpc>
            </a:pPr>
            <a:r>
              <a:rPr lang="ko-KR" altLang="en-US" smtClean="0"/>
              <a:t>두 파일중 하나를 삭제하면 파일의 내용은 바뀌지 않고 링크의 숫자만 하나 줄어듬 하드링크는 두 파일이 각각 동일한 수준의 데이터를 가지면서 로그데이터 동기화</a:t>
            </a:r>
            <a:r>
              <a:rPr lang="en-US" altLang="ko-KR" smtClean="0"/>
              <a:t>  </a:t>
            </a:r>
            <a:r>
              <a:rPr lang="ko-KR" altLang="en-US" smtClean="0"/>
              <a:t>하드링크 제약 </a:t>
            </a:r>
            <a:r>
              <a:rPr lang="en-US" altLang="ko-KR" smtClean="0"/>
              <a:t>: </a:t>
            </a:r>
            <a:r>
              <a:rPr lang="ko-KR" altLang="en-US" smtClean="0"/>
              <a:t>링크하고자 하는 파일이 다른 파티션에 존재하면 안됨</a:t>
            </a:r>
          </a:p>
          <a:p>
            <a:pPr>
              <a:lnSpc>
                <a:spcPct val="150000"/>
              </a:lnSpc>
            </a:pPr>
            <a:endParaRPr lang="ko-KR" altLang="en-US" smtClean="0"/>
          </a:p>
        </p:txBody>
      </p:sp>
      <p:sp>
        <p:nvSpPr>
          <p:cNvPr id="2816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835870" indent="-321621">
              <a:defRPr kumimoji="1" sz="2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286483" indent="-256265">
              <a:defRPr kumimoji="1" sz="2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802453" indent="-256265">
              <a:defRPr kumimoji="1" sz="2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316702" indent="-256265">
              <a:defRPr kumimoji="1" sz="2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812033" indent="-256265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3307363" indent="-256265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802694" indent="-256265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4298024" indent="-256265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fld id="{DFF1D081-4F00-4E64-B79F-3EA9825E96DC}" type="slidenum">
              <a:rPr kumimoji="0" lang="ko-KR" altLang="en-US" sz="1000">
                <a:ea typeface="함초롬바탕" panose="02030504000101010101" pitchFamily="18" charset="-127"/>
              </a:rPr>
              <a:pPr/>
              <a:t>10</a:t>
            </a:fld>
            <a:endParaRPr kumimoji="0" lang="ko-KR" altLang="en-US" sz="1000">
              <a:ea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85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0B175-50B7-496C-B63E-4B4F03E0721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3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0B175-50B7-496C-B63E-4B4F03E0721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17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chage</a:t>
            </a:r>
            <a:r>
              <a:rPr lang="en-US" altLang="ko-KR" dirty="0" smtClean="0"/>
              <a:t> –l </a:t>
            </a:r>
            <a:r>
              <a:rPr lang="en-US" altLang="ko-KR" dirty="0" err="1" smtClean="0"/>
              <a:t>ssg</a:t>
            </a:r>
            <a:r>
              <a:rPr lang="en-US" altLang="ko-KR" dirty="0" smtClean="0"/>
              <a:t> 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사용자에 설정된 사항을 확인</a:t>
            </a:r>
            <a:endParaRPr lang="en-US" altLang="ko-KR" baseline="0" dirty="0" smtClean="0"/>
          </a:p>
          <a:p>
            <a:r>
              <a:rPr lang="en-US" altLang="ko-KR" dirty="0" err="1" smtClean="0"/>
              <a:t>chage</a:t>
            </a:r>
            <a:r>
              <a:rPr lang="en-US" altLang="ko-KR" dirty="0" smtClean="0"/>
              <a:t> –m 2 </a:t>
            </a:r>
            <a:r>
              <a:rPr lang="en-US" altLang="ko-KR" dirty="0" err="1" smtClean="0"/>
              <a:t>ssg</a:t>
            </a:r>
            <a:r>
              <a:rPr lang="en-US" altLang="ko-KR" dirty="0" smtClean="0"/>
              <a:t>  </a:t>
            </a:r>
            <a:r>
              <a:rPr lang="ko-KR" altLang="en-US" smtClean="0"/>
              <a:t>설정된 암호를 사용해야 하는 최소 일자</a:t>
            </a:r>
            <a:r>
              <a:rPr lang="en-US" altLang="ko-KR" dirty="0" smtClean="0"/>
              <a:t>, </a:t>
            </a:r>
            <a:r>
              <a:rPr lang="ko-KR" altLang="en-US" smtClean="0"/>
              <a:t>변경 후 최소 </a:t>
            </a:r>
            <a:r>
              <a:rPr lang="en-US" altLang="ko-KR" dirty="0" smtClean="0"/>
              <a:t>2</a:t>
            </a:r>
            <a:r>
              <a:rPr lang="ko-KR" altLang="en-US" smtClean="0"/>
              <a:t>일은 사용</a:t>
            </a:r>
            <a:endParaRPr lang="en-US" altLang="ko-KR" dirty="0" smtClean="0"/>
          </a:p>
          <a:p>
            <a:r>
              <a:rPr lang="en-US" altLang="ko-KR" dirty="0" err="1" smtClean="0"/>
              <a:t>chage</a:t>
            </a:r>
            <a:r>
              <a:rPr lang="en-US" altLang="ko-KR" dirty="0" smtClean="0"/>
              <a:t> –M 30 </a:t>
            </a:r>
            <a:r>
              <a:rPr lang="en-US" altLang="ko-KR" dirty="0" err="1" smtClean="0"/>
              <a:t>ssg</a:t>
            </a:r>
            <a:r>
              <a:rPr lang="en-US" altLang="ko-KR" dirty="0" smtClean="0"/>
              <a:t> </a:t>
            </a:r>
            <a:r>
              <a:rPr lang="ko-KR" altLang="en-US" smtClean="0"/>
              <a:t>설정된 패스워드를 사용할 수 있는 최대 일자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변경 후 최대 </a:t>
            </a:r>
            <a:r>
              <a:rPr lang="en-US" altLang="ko-KR" baseline="0" dirty="0" smtClean="0"/>
              <a:t>30</a:t>
            </a:r>
            <a:r>
              <a:rPr lang="ko-KR" altLang="en-US" baseline="0" smtClean="0"/>
              <a:t>일까지 사용</a:t>
            </a:r>
            <a:endParaRPr lang="en-US" altLang="ko-KR" baseline="0" dirty="0" smtClean="0"/>
          </a:p>
          <a:p>
            <a:r>
              <a:rPr lang="en-US" altLang="ko-KR" dirty="0" err="1" smtClean="0"/>
              <a:t>chage</a:t>
            </a:r>
            <a:r>
              <a:rPr lang="en-US" altLang="ko-KR" dirty="0" smtClean="0"/>
              <a:t> –E 2019/12/31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ssg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설정한 암호가 만료되는 날짜</a:t>
            </a:r>
            <a:r>
              <a:rPr lang="en-US" altLang="ko-KR" baseline="0" dirty="0" smtClean="0"/>
              <a:t>, 2019/12/31</a:t>
            </a:r>
            <a:r>
              <a:rPr lang="ko-KR" altLang="en-US" baseline="0" smtClean="0"/>
              <a:t>까지만 패스워드 사용 가능</a:t>
            </a:r>
            <a:endParaRPr lang="en-US" altLang="ko-KR" baseline="0" dirty="0" smtClean="0"/>
          </a:p>
          <a:p>
            <a:r>
              <a:rPr lang="en-US" altLang="ko-KR" dirty="0" err="1" smtClean="0"/>
              <a:t>chage</a:t>
            </a:r>
            <a:r>
              <a:rPr lang="en-US" altLang="ko-KR" dirty="0" smtClean="0"/>
              <a:t> –W 10 </a:t>
            </a:r>
            <a:r>
              <a:rPr lang="en-US" altLang="ko-KR" dirty="0" err="1" smtClean="0"/>
              <a:t>ssg</a:t>
            </a:r>
            <a:r>
              <a:rPr lang="en-US" altLang="ko-KR" dirty="0" smtClean="0"/>
              <a:t>  </a:t>
            </a:r>
            <a:r>
              <a:rPr lang="ko-KR" altLang="en-US" smtClean="0"/>
              <a:t>설정된 암호가 만료되기 전에 경고하는 기간</a:t>
            </a:r>
            <a:r>
              <a:rPr lang="en-US" altLang="ko-KR" dirty="0" smtClean="0"/>
              <a:t>, </a:t>
            </a:r>
            <a:r>
              <a:rPr lang="ko-KR" altLang="en-US" smtClean="0"/>
              <a:t>지정하지 않았을 경우 기본값은 </a:t>
            </a:r>
            <a:r>
              <a:rPr lang="en-US" altLang="ko-KR" dirty="0" smtClean="0"/>
              <a:t>7</a:t>
            </a:r>
            <a:r>
              <a:rPr lang="ko-KR" altLang="en-US" smtClean="0"/>
              <a:t>일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smtClean="0"/>
              <a:t>암호가 만료되기 </a:t>
            </a:r>
            <a:r>
              <a:rPr lang="en-US" altLang="ko-KR" dirty="0" smtClean="0"/>
              <a:t>10</a:t>
            </a:r>
            <a:r>
              <a:rPr lang="ko-KR" altLang="en-US" smtClean="0"/>
              <a:t>일 전부터 경고 메시지가 나감</a:t>
            </a:r>
            <a:r>
              <a:rPr lang="en-US" altLang="ko-KR" dirty="0" smtClean="0"/>
              <a:t>)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0B175-50B7-496C-B63E-4B4F03E0721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1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6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5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5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  <a:lvl2pPr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2pPr>
            <a:lvl3pPr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3pPr>
            <a:lvl4pPr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4pPr>
            <a:lvl5pPr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9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243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94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48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779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856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00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46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38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02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4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42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97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  <a:lvl2pPr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2pPr>
            <a:lvl3pPr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3pPr>
            <a:lvl4pPr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4pPr>
            <a:lvl5pPr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6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290927"/>
            <a:ext cx="10081120" cy="40772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268760"/>
            <a:ext cx="11522207" cy="523537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18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/>
              </a:buClr>
              <a:defRPr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SzPct val="96000"/>
              <a:defRPr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4pPr>
            <a:lvl5pPr marL="990600" indent="-180975">
              <a:lnSpc>
                <a:spcPct val="150000"/>
              </a:lnSpc>
              <a:defRPr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10801351" y="6503988"/>
            <a:ext cx="1115483" cy="354012"/>
          </a:xfrm>
        </p:spPr>
        <p:txBody>
          <a:bodyPr/>
          <a:lstStyle>
            <a:lvl1pPr>
              <a:defRPr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pPr>
              <a:defRPr/>
            </a:pPr>
            <a:fld id="{BB7377F3-62C5-495C-BEF6-EAF92B8C310E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355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9403" y="1124745"/>
            <a:ext cx="10561173" cy="5001419"/>
          </a:xfrm>
        </p:spPr>
        <p:txBody>
          <a:bodyPr/>
          <a:lstStyle>
            <a:lvl1pPr algn="just"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  <a:lvl2pPr algn="just"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2pPr>
            <a:lvl3pPr marL="981075" indent="-228600" algn="just"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3pPr>
            <a:lvl4pPr algn="just"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4pPr>
            <a:lvl5pPr algn="just"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44021" y="6431005"/>
            <a:ext cx="2844800" cy="365125"/>
          </a:xfrm>
        </p:spPr>
        <p:txBody>
          <a:bodyPr/>
          <a:lstStyle>
            <a:lvl1pPr>
              <a:defRPr sz="10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5DC1D29-70A3-4759-9D6D-98753CD5BF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91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9403" y="1124745"/>
            <a:ext cx="10561173" cy="5001419"/>
          </a:xfrm>
        </p:spPr>
        <p:txBody>
          <a:bodyPr/>
          <a:lstStyle>
            <a:lvl1pPr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  <a:lvl2pPr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2pPr>
            <a:lvl3pPr marL="981075" indent="-228600"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3pPr>
            <a:lvl4pPr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4pPr>
            <a:lvl5pPr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44021" y="6431005"/>
            <a:ext cx="2844800" cy="365125"/>
          </a:xfrm>
        </p:spPr>
        <p:txBody>
          <a:bodyPr/>
          <a:lstStyle>
            <a:lvl1pPr>
              <a:defRPr sz="10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5DC1D29-70A3-4759-9D6D-98753CD5BF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15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9403" y="1124745"/>
            <a:ext cx="10561173" cy="5001419"/>
          </a:xfrm>
        </p:spPr>
        <p:txBody>
          <a:bodyPr/>
          <a:lstStyle>
            <a:lvl1pPr algn="just"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  <a:lvl2pPr algn="just"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2pPr>
            <a:lvl3pPr marL="981075" indent="-228600" algn="just"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3pPr>
            <a:lvl4pPr algn="just"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4pPr>
            <a:lvl5pPr algn="just">
              <a:defRPr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44021" y="6431005"/>
            <a:ext cx="2844800" cy="365125"/>
          </a:xfrm>
        </p:spPr>
        <p:txBody>
          <a:bodyPr/>
          <a:lstStyle>
            <a:lvl1pPr>
              <a:defRPr sz="10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5DC1D29-70A3-4759-9D6D-98753CD5BFD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70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6000" y="260648"/>
            <a:ext cx="11520000" cy="46709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585">
                <a:solidFill>
                  <a:schemeClr val="tx2">
                    <a:lumMod val="5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36000" y="1046976"/>
            <a:ext cx="11520000" cy="5400477"/>
          </a:xfrm>
          <a:prstGeom prst="rect">
            <a:avLst/>
          </a:prstGeom>
          <a:ln w="1270">
            <a:noFill/>
          </a:ln>
        </p:spPr>
        <p:txBody>
          <a:bodyPr lIns="72000" tIns="0" rIns="72000" bIns="72000"/>
          <a:lstStyle>
            <a:lvl1pPr marL="332316" indent="-332316" algn="just">
              <a:lnSpc>
                <a:spcPct val="150000"/>
              </a:lnSpc>
              <a:spcBef>
                <a:spcPts val="0"/>
              </a:spcBef>
              <a:spcAft>
                <a:spcPts val="369"/>
              </a:spcAft>
              <a:buClr>
                <a:schemeClr val="tx2"/>
              </a:buClr>
              <a:buFontTx/>
              <a:buBlip>
                <a:blip r:embed="rId2"/>
              </a:buBlip>
              <a:defRPr sz="1662" b="1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  <a:lvl2pPr marL="498474" indent="-199390" algn="just">
              <a:lnSpc>
                <a:spcPct val="150000"/>
              </a:lnSpc>
              <a:spcBef>
                <a:spcPts val="0"/>
              </a:spcBef>
              <a:spcAft>
                <a:spcPts val="369"/>
              </a:spcAft>
              <a:buFont typeface="Wingdings" panose="05000000000000000000" pitchFamily="2" charset="2"/>
              <a:buChar char="l"/>
              <a:defRPr sz="166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2pPr>
            <a:lvl3pPr marL="697864" indent="-199390" algn="just">
              <a:lnSpc>
                <a:spcPct val="150000"/>
              </a:lnSpc>
              <a:spcBef>
                <a:spcPts val="0"/>
              </a:spcBef>
              <a:spcAft>
                <a:spcPts val="369"/>
              </a:spcAft>
              <a:buFont typeface="Wingdings" panose="05000000000000000000" pitchFamily="2" charset="2"/>
              <a:buChar char="Ø"/>
              <a:defRPr sz="166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3pPr>
            <a:lvl4pPr marL="930485" indent="-199390" algn="just">
              <a:lnSpc>
                <a:spcPct val="150000"/>
              </a:lnSpc>
              <a:spcBef>
                <a:spcPts val="0"/>
              </a:spcBef>
              <a:spcAft>
                <a:spcPts val="369"/>
              </a:spcAft>
              <a:buFont typeface="Wingdings" panose="05000000000000000000" pitchFamily="2" charset="2"/>
              <a:buChar char="ü"/>
              <a:defRPr sz="166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4pPr>
            <a:lvl5pPr marL="1096643" indent="-166158" algn="just">
              <a:lnSpc>
                <a:spcPct val="150000"/>
              </a:lnSpc>
              <a:spcBef>
                <a:spcPts val="0"/>
              </a:spcBef>
              <a:spcAft>
                <a:spcPts val="369"/>
              </a:spcAft>
              <a:buFont typeface="Arial" panose="020B0604020202020204" pitchFamily="34" charset="0"/>
              <a:buChar char="•"/>
              <a:defRPr sz="166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398824" y="6397359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F001FED-F3CD-46B8-B0BA-A6FE3044932B}" type="slidenum">
              <a:rPr lang="ko-KR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503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2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6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64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8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46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8624-3C71-406F-B980-3EA7D9577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C5FE9-59FF-4223-9A3A-0E131141A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67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4" r:id="rId12"/>
    <p:sldLayoutId id="2147483713" r:id="rId13"/>
    <p:sldLayoutId id="2147483675" r:id="rId14"/>
    <p:sldLayoutId id="2147483676" r:id="rId15"/>
    <p:sldLayoutId id="2147483679" r:id="rId16"/>
    <p:sldLayoutId id="214748381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1775254" y="1210670"/>
            <a:ext cx="7886700" cy="952500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2. </a:t>
            </a:r>
            <a:r>
              <a:rPr lang="ko-KR" altLang="en-US" sz="32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및 디렉터리 관리 </a:t>
            </a:r>
            <a:endParaRPr lang="ko-KR" altLang="en-US" sz="3200" b="1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1775254" y="2330358"/>
            <a:ext cx="7886700" cy="2349500"/>
          </a:xfrm>
        </p:spPr>
        <p:txBody>
          <a:bodyPr>
            <a:normAutofit/>
          </a:bodyPr>
          <a:lstStyle/>
          <a:p>
            <a:pPr marL="182562" indent="0">
              <a:lnSpc>
                <a:spcPct val="150000"/>
              </a:lnSpc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2.1 </a:t>
            </a:r>
            <a:r>
              <a:rPr lang="ko-KR" altLang="en-US" sz="24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파일 및 디렉터리 관리 명령어  </a:t>
            </a:r>
            <a:endParaRPr lang="en-US" altLang="ko-KR" sz="2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82562" indent="0">
              <a:lnSpc>
                <a:spcPct val="150000"/>
              </a:lnSpc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2.2 </a:t>
            </a:r>
            <a:r>
              <a:rPr lang="ko-KR" altLang="en-US" sz="24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공격 실습 </a:t>
            </a:r>
            <a:endParaRPr lang="en-US" altLang="ko-KR" sz="2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1588430"/>
            <a:ext cx="5025886" cy="15871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487" y="4716617"/>
            <a:ext cx="4716699" cy="1654365"/>
          </a:xfrm>
          <a:prstGeom prst="rect">
            <a:avLst/>
          </a:prstGeom>
        </p:spPr>
      </p:pic>
      <p:sp>
        <p:nvSpPr>
          <p:cNvPr id="10" name="Rectangle 3"/>
          <p:cNvSpPr txBox="1">
            <a:spLocks/>
          </p:cNvSpPr>
          <p:nvPr/>
        </p:nvSpPr>
        <p:spPr>
          <a:xfrm>
            <a:off x="433898" y="3575606"/>
            <a:ext cx="11244689" cy="1540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</a:pPr>
            <a:r>
              <a:rPr lang="ko-KR" altLang="en-US" sz="1800" dirty="0" err="1" smtClean="0">
                <a:latin typeface="맑은 고딕" panose="020B0503020000020004" pitchFamily="50" charset="-127"/>
              </a:rPr>
              <a:t>심볼릭</a:t>
            </a:r>
            <a:r>
              <a:rPr lang="ko-KR" altLang="en-US" sz="1800" dirty="0" smtClean="0">
                <a:latin typeface="맑은 고딕" panose="020B0503020000020004" pitchFamily="50" charset="-127"/>
              </a:rPr>
              <a:t> 링크는 하드 </a:t>
            </a:r>
            <a:r>
              <a:rPr lang="ko-KR" altLang="en-US" sz="1800" dirty="0">
                <a:latin typeface="맑은 고딕" panose="020B0503020000020004" pitchFamily="50" charset="-127"/>
              </a:rPr>
              <a:t>링크와 달리 실제 두 파일을 생성 링크하지 않음</a:t>
            </a:r>
          </a:p>
          <a:p>
            <a:pPr lvl="2">
              <a:lnSpc>
                <a:spcPct val="150000"/>
              </a:lnSpc>
            </a:pPr>
            <a:r>
              <a:rPr lang="ko-KR" altLang="en-US" sz="1800" dirty="0">
                <a:latin typeface="맑은 고딕" panose="020B0503020000020004" pitchFamily="50" charset="-127"/>
              </a:rPr>
              <a:t>데이터가 있는 </a:t>
            </a:r>
            <a:r>
              <a:rPr lang="ko-KR" altLang="en-US" sz="1800" dirty="0" smtClean="0">
                <a:latin typeface="맑은 고딕" panose="020B0503020000020004" pitchFamily="50" charset="-127"/>
              </a:rPr>
              <a:t>파일은 </a:t>
            </a:r>
            <a:r>
              <a:rPr lang="ko-KR" altLang="en-US" sz="1800" dirty="0">
                <a:latin typeface="맑은 고딕" panose="020B0503020000020004" pitchFamily="50" charset="-127"/>
              </a:rPr>
              <a:t>처음부터 </a:t>
            </a:r>
            <a:r>
              <a:rPr lang="ko-KR" altLang="en-US" sz="1800" dirty="0" smtClean="0">
                <a:latin typeface="맑은 고딕" panose="020B0503020000020004" pitchFamily="50" charset="-127"/>
              </a:rPr>
              <a:t>하나뿐이고  </a:t>
            </a:r>
            <a:r>
              <a:rPr lang="ko-KR" altLang="en-US" sz="1800" dirty="0">
                <a:latin typeface="맑은 고딕" panose="020B0503020000020004" pitchFamily="50" charset="-127"/>
              </a:rPr>
              <a:t>원본 파일 데이터 가리키는 링크 정보만을 가짐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371" y="352742"/>
            <a:ext cx="4507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2) Hard link</a:t>
            </a:r>
            <a:r>
              <a:rPr lang="ko-KR" altLang="en-US" sz="2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Symbolic link </a:t>
            </a:r>
            <a:endParaRPr lang="ko-KR" altLang="en-US" sz="280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42371" y="352742"/>
            <a:ext cx="4507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3) Hard link</a:t>
            </a:r>
            <a:r>
              <a:rPr lang="ko-KR" altLang="en-US" sz="2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Symbolic link </a:t>
            </a:r>
            <a:endParaRPr lang="ko-KR" altLang="en-US" sz="280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1707378" y="1925180"/>
            <a:ext cx="4230842" cy="43492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Hello~~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aaa_hl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aaa_hl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6688170" y="1925180"/>
            <a:ext cx="3832808" cy="43492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Hello~~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Gidlong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aaa_hl</a:t>
            </a:r>
            <a:endParaRPr lang="ko-KR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160" y="121590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❶ 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Hard link 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1169495" y="1149892"/>
            <a:ext cx="4607361" cy="507978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aaa_cp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aaa_cp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aaa_hl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9495" y="52741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❶ 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Hard link 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668" y="1149892"/>
            <a:ext cx="5536532" cy="4932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42371" y="352742"/>
            <a:ext cx="4507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2) Hard link</a:t>
            </a:r>
            <a:r>
              <a:rPr lang="ko-KR" altLang="en-US" sz="2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Symbolic link </a:t>
            </a:r>
            <a:endParaRPr lang="ko-KR" altLang="en-US" sz="280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0160" y="1215905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❷ 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Symbolic link 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85" y="655762"/>
            <a:ext cx="5492473" cy="5883262"/>
          </a:xfrm>
          <a:prstGeom prst="rect">
            <a:avLst/>
          </a:prstGeom>
        </p:spPr>
      </p:pic>
      <p:sp>
        <p:nvSpPr>
          <p:cNvPr id="8" name="내용 개체 틀 3"/>
          <p:cNvSpPr txBox="1">
            <a:spLocks/>
          </p:cNvSpPr>
          <p:nvPr/>
        </p:nvSpPr>
        <p:spPr>
          <a:xfrm>
            <a:off x="1447029" y="1955958"/>
            <a:ext cx="4110715" cy="41722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–s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aaa_sl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Hong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Gildong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aaa_cp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aaa_hl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aaa_sl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ko-KR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모서리가 접힌 도형 5"/>
          <p:cNvSpPr/>
          <p:nvPr/>
        </p:nvSpPr>
        <p:spPr>
          <a:xfrm>
            <a:off x="893140" y="499730"/>
            <a:ext cx="797442" cy="946297"/>
          </a:xfrm>
          <a:prstGeom prst="foldedCorner">
            <a:avLst>
              <a:gd name="adj" fmla="val 19334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모서리가 접힌 도형 6"/>
          <p:cNvSpPr/>
          <p:nvPr/>
        </p:nvSpPr>
        <p:spPr>
          <a:xfrm>
            <a:off x="2519921" y="489096"/>
            <a:ext cx="797442" cy="946297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aaa_hl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68110"/>
              </p:ext>
            </p:extLst>
          </p:nvPr>
        </p:nvGraphicFramePr>
        <p:xfrm>
          <a:off x="1223931" y="2137145"/>
          <a:ext cx="1551172" cy="504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172"/>
              </a:tblGrid>
              <a:tr h="50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Inode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1234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직선 화살표 연결선 9"/>
          <p:cNvCxnSpPr>
            <a:stCxn id="6" idx="2"/>
          </p:cNvCxnSpPr>
          <p:nvPr/>
        </p:nvCxnSpPr>
        <p:spPr>
          <a:xfrm>
            <a:off x="1291861" y="1446027"/>
            <a:ext cx="207335" cy="65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2"/>
          </p:cNvCxnSpPr>
          <p:nvPr/>
        </p:nvCxnSpPr>
        <p:spPr>
          <a:xfrm flipH="1">
            <a:off x="2519921" y="1435393"/>
            <a:ext cx="398721" cy="66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접힌 도형 13"/>
          <p:cNvSpPr/>
          <p:nvPr/>
        </p:nvSpPr>
        <p:spPr>
          <a:xfrm>
            <a:off x="1031365" y="3838353"/>
            <a:ext cx="797442" cy="946297"/>
          </a:xfrm>
          <a:prstGeom prst="foldedCorner">
            <a:avLst>
              <a:gd name="adj" fmla="val 19334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2658145" y="3827719"/>
            <a:ext cx="999461" cy="946297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aaa_cp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93888"/>
              </p:ext>
            </p:extLst>
          </p:nvPr>
        </p:nvGraphicFramePr>
        <p:xfrm>
          <a:off x="745468" y="5443870"/>
          <a:ext cx="1551172" cy="504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172"/>
              </a:tblGrid>
              <a:tr h="50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Inode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1234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직선 화살표 연결선 16"/>
          <p:cNvCxnSpPr>
            <a:stCxn id="14" idx="2"/>
          </p:cNvCxnSpPr>
          <p:nvPr/>
        </p:nvCxnSpPr>
        <p:spPr>
          <a:xfrm>
            <a:off x="1430086" y="4784650"/>
            <a:ext cx="2" cy="65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5" idx="2"/>
          </p:cNvCxnSpPr>
          <p:nvPr/>
        </p:nvCxnSpPr>
        <p:spPr>
          <a:xfrm>
            <a:off x="3157876" y="4774016"/>
            <a:ext cx="1" cy="66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72984"/>
              </p:ext>
            </p:extLst>
          </p:nvPr>
        </p:nvGraphicFramePr>
        <p:xfrm>
          <a:off x="2658145" y="5443870"/>
          <a:ext cx="1551172" cy="504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172"/>
              </a:tblGrid>
              <a:tr h="50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Inode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5678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모서리가 접힌 도형 22"/>
          <p:cNvSpPr/>
          <p:nvPr/>
        </p:nvSpPr>
        <p:spPr>
          <a:xfrm>
            <a:off x="5943606" y="1775634"/>
            <a:ext cx="797442" cy="946297"/>
          </a:xfrm>
          <a:prstGeom prst="foldedCorner">
            <a:avLst>
              <a:gd name="adj" fmla="val 19334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모서리가 접힌 도형 23"/>
          <p:cNvSpPr/>
          <p:nvPr/>
        </p:nvSpPr>
        <p:spPr>
          <a:xfrm>
            <a:off x="10111567" y="1775634"/>
            <a:ext cx="999461" cy="946297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aaa_sl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99636"/>
              </p:ext>
            </p:extLst>
          </p:nvPr>
        </p:nvGraphicFramePr>
        <p:xfrm>
          <a:off x="5657709" y="3381151"/>
          <a:ext cx="1551172" cy="504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172"/>
              </a:tblGrid>
              <a:tr h="50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Inode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1234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직선 화살표 연결선 25"/>
          <p:cNvCxnSpPr>
            <a:stCxn id="23" idx="2"/>
          </p:cNvCxnSpPr>
          <p:nvPr/>
        </p:nvCxnSpPr>
        <p:spPr>
          <a:xfrm>
            <a:off x="6342327" y="2721931"/>
            <a:ext cx="2" cy="65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4" idx="2"/>
          </p:cNvCxnSpPr>
          <p:nvPr/>
        </p:nvCxnSpPr>
        <p:spPr>
          <a:xfrm>
            <a:off x="10611298" y="2721931"/>
            <a:ext cx="1" cy="66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1593"/>
              </p:ext>
            </p:extLst>
          </p:nvPr>
        </p:nvGraphicFramePr>
        <p:xfrm>
          <a:off x="10111567" y="3391785"/>
          <a:ext cx="1551172" cy="100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172"/>
              </a:tblGrid>
              <a:tr h="50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Inode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5678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5045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1234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자유형 28"/>
          <p:cNvSpPr/>
          <p:nvPr/>
        </p:nvSpPr>
        <p:spPr>
          <a:xfrm>
            <a:off x="7187609" y="3561905"/>
            <a:ext cx="2913321" cy="606056"/>
          </a:xfrm>
          <a:custGeom>
            <a:avLst/>
            <a:gdLst>
              <a:gd name="connsiteX0" fmla="*/ 2913321 w 2913321"/>
              <a:gd name="connsiteY0" fmla="*/ 595423 h 606056"/>
              <a:gd name="connsiteX1" fmla="*/ 1307805 w 2913321"/>
              <a:gd name="connsiteY1" fmla="*/ 606056 h 606056"/>
              <a:gd name="connsiteX2" fmla="*/ 1307805 w 2913321"/>
              <a:gd name="connsiteY2" fmla="*/ 0 h 606056"/>
              <a:gd name="connsiteX3" fmla="*/ 0 w 2913321"/>
              <a:gd name="connsiteY3" fmla="*/ 31898 h 60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3321" h="606056">
                <a:moveTo>
                  <a:pt x="2913321" y="595423"/>
                </a:moveTo>
                <a:lnTo>
                  <a:pt x="1307805" y="606056"/>
                </a:lnTo>
                <a:lnTo>
                  <a:pt x="1307805" y="0"/>
                </a:lnTo>
                <a:lnTo>
                  <a:pt x="0" y="31898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8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75" y="1100461"/>
            <a:ext cx="6031233" cy="5183381"/>
          </a:xfrm>
          <a:prstGeom prst="rect">
            <a:avLst/>
          </a:prstGeom>
        </p:spPr>
      </p:pic>
      <p:sp>
        <p:nvSpPr>
          <p:cNvPr id="3" name="내용 개체 틀 3"/>
          <p:cNvSpPr txBox="1">
            <a:spLocks/>
          </p:cNvSpPr>
          <p:nvPr/>
        </p:nvSpPr>
        <p:spPr>
          <a:xfrm>
            <a:off x="1250492" y="1817734"/>
            <a:ext cx="3587322" cy="33071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aaa_cp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aaa_sl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aaa_sl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ko-KR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2371" y="352742"/>
            <a:ext cx="4507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3) Hard link</a:t>
            </a:r>
            <a:r>
              <a:rPr lang="ko-KR" altLang="en-US" sz="2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Symbolic link </a:t>
            </a:r>
            <a:endParaRPr lang="ko-KR" altLang="en-US" sz="280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414" y="1146793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❷ 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Symbolic link 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1069737" y="1806668"/>
            <a:ext cx="4565519" cy="47638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./*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&gt;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Hello~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#cat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aaa_hl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–s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aaa_sl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aaa_cp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–s /TEST/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/TEST/aaa_sl2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ko-KR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60893" y="276029"/>
            <a:ext cx="4507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3) Hard link</a:t>
            </a:r>
            <a:r>
              <a:rPr lang="ko-KR" altLang="en-US" sz="2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Symbolic link </a:t>
            </a:r>
            <a:endParaRPr lang="ko-KR" altLang="en-US" sz="280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414" y="1146793"/>
            <a:ext cx="434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❸ 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Hard link 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&amp; Symbolic link 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0" y="3428992"/>
            <a:ext cx="20" cy="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748" y="860804"/>
            <a:ext cx="6296607" cy="580537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2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3"/>
          <p:cNvSpPr txBox="1">
            <a:spLocks/>
          </p:cNvSpPr>
          <p:nvPr/>
        </p:nvSpPr>
        <p:spPr>
          <a:xfrm>
            <a:off x="870955" y="2084964"/>
            <a:ext cx="3342774" cy="1622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#mv aaa_s1 /root/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#mv aaa_sl2 /root/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/root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ko-KR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2371" y="352742"/>
            <a:ext cx="4507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3) Hard link</a:t>
            </a:r>
            <a:r>
              <a:rPr lang="ko-KR" altLang="en-US" sz="2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Symbolic link </a:t>
            </a:r>
            <a:endParaRPr lang="ko-KR" altLang="en-US" sz="280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07" y="3707287"/>
            <a:ext cx="20" cy="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809" y="2084963"/>
            <a:ext cx="7286984" cy="24381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0955" y="1375393"/>
            <a:ext cx="434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❸ 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Hard link 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&amp; Symbolic link 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1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6" y="-10366276"/>
            <a:ext cx="2" cy="5990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759" y="1430767"/>
            <a:ext cx="5605667" cy="46316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2371" y="352742"/>
            <a:ext cx="4507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3) Hard link</a:t>
            </a:r>
            <a:r>
              <a:rPr lang="ko-KR" altLang="en-US" sz="2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Symbolic link </a:t>
            </a:r>
            <a:endParaRPr lang="ko-KR" altLang="en-US" sz="280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207" y="1199935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❹ 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link  </a:t>
            </a:r>
            <a:r>
              <a:rPr lang="ko-KR" altLang="en-US" sz="240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검색 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119433" y="1985574"/>
            <a:ext cx="3342774" cy="1622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#cd /root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#find ./ -type l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ko-KR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 idx="4294967295"/>
          </p:nvPr>
        </p:nvSpPr>
        <p:spPr>
          <a:xfrm>
            <a:off x="2376384" y="1291938"/>
            <a:ext cx="8229600" cy="642937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</a:t>
            </a:r>
            <a:r>
              <a:rPr lang="ko-KR" altLang="en-US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파일과 </a:t>
            </a:r>
            <a:r>
              <a:rPr lang="ko-KR" altLang="en-US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디렉터리의 소유와 허가권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DA389DF-D1B3-4523-A8CA-CFCB397E2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094" y="2702130"/>
            <a:ext cx="6912768" cy="35813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638" y="2059600"/>
            <a:ext cx="6905676" cy="3798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42371" y="352742"/>
            <a:ext cx="2526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4) </a:t>
            </a:r>
            <a:r>
              <a:rPr lang="ko-KR" altLang="en-US" sz="32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권한 설정 </a:t>
            </a:r>
            <a:endParaRPr lang="ko-KR" altLang="en-US" sz="3200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5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61485"/>
              </p:ext>
            </p:extLst>
          </p:nvPr>
        </p:nvGraphicFramePr>
        <p:xfrm>
          <a:off x="2136932" y="1064440"/>
          <a:ext cx="812799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Partition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Partition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Partition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30263"/>
              </p:ext>
            </p:extLst>
          </p:nvPr>
        </p:nvGraphicFramePr>
        <p:xfrm>
          <a:off x="1045886" y="2394477"/>
          <a:ext cx="9917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468"/>
                <a:gridCol w="1902940"/>
                <a:gridCol w="2467420"/>
                <a:gridCol w="39797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Boot</a:t>
                      </a:r>
                      <a:r>
                        <a:rPr lang="en-US" altLang="ko-KR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Block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SuperBlock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-list</a:t>
                      </a:r>
                      <a:endParaRPr lang="ko-KR" altLang="en-US" b="0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Directory</a:t>
                      </a:r>
                      <a:r>
                        <a:rPr lang="en-US" altLang="ko-KR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block &amp; Data block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 flipH="1">
            <a:off x="1040114" y="1435819"/>
            <a:ext cx="1080654" cy="9871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749669" y="1435819"/>
            <a:ext cx="6192981" cy="9871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61847" y="3342990"/>
            <a:ext cx="10583919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Boot Block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부트스트랩 저장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슈퍼 블록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Super Block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: 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시스템에 대한 정보를 저장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총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블록수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사용가능한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노드 개수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블록의 크기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사용중인 블록 수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 가능한 블록 수 등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노드 리스트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-Node List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: :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파일을 나타내는 모든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노드들의 리스트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블록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Data block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: :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파일의 내용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저장하기 위한 블록들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7524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238560" y="1148163"/>
            <a:ext cx="5648672" cy="71400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ko-KR" altLang="en-US" sz="2000" dirty="0" smtClean="0">
                <a:ln w="0"/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 </a:t>
            </a:r>
            <a:r>
              <a:rPr lang="ko-KR" altLang="en-US" sz="20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파일 </a:t>
            </a:r>
            <a:r>
              <a:rPr lang="ko-KR" altLang="en-US" sz="2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유형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91237"/>
              </p:ext>
            </p:extLst>
          </p:nvPr>
        </p:nvGraphicFramePr>
        <p:xfrm>
          <a:off x="1490822" y="1842767"/>
          <a:ext cx="9485025" cy="4545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7224"/>
                <a:gridCol w="8327801"/>
              </a:tblGrid>
              <a:tr h="494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일반 파일</a:t>
                      </a:r>
                      <a:endParaRPr lang="ko-KR" altLang="en-US" sz="1700" dirty="0"/>
                    </a:p>
                  </a:txBody>
                  <a:tcPr anchor="ctr"/>
                </a:tc>
              </a:tr>
              <a:tr h="5202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디렉터리 </a:t>
                      </a:r>
                      <a:endParaRPr lang="ko-KR" altLang="en-US" sz="1700" dirty="0"/>
                    </a:p>
                  </a:txBody>
                  <a:tcPr anchor="ctr"/>
                </a:tc>
              </a:tr>
              <a:tr h="547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b</a:t>
                      </a:r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블록 디바이스   </a:t>
                      </a:r>
                      <a:r>
                        <a:rPr lang="en-US" altLang="ko-KR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7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</a:t>
                      </a:r>
                      <a:r>
                        <a:rPr lang="en-US" altLang="ko-KR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7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하드디스크</a:t>
                      </a:r>
                      <a:r>
                        <a:rPr lang="en-US" altLang="ko-KR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CD/DVD </a:t>
                      </a:r>
                      <a:r>
                        <a:rPr lang="ko-KR" altLang="en-US" sz="17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 저장 장치 </a:t>
                      </a:r>
                      <a:endParaRPr lang="ko-KR" altLang="en-US" sz="1700"/>
                    </a:p>
                  </a:txBody>
                  <a:tcPr anchor="ctr"/>
                </a:tc>
              </a:tr>
              <a:tr h="64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c</a:t>
                      </a:r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문자</a:t>
                      </a:r>
                      <a:r>
                        <a:rPr lang="en-US" altLang="ko-KR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7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디바이스   </a:t>
                      </a:r>
                      <a:r>
                        <a:rPr lang="en-US" altLang="ko-KR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7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예</a:t>
                      </a:r>
                      <a:r>
                        <a:rPr lang="en-US" altLang="ko-KR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7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마우스</a:t>
                      </a:r>
                      <a:r>
                        <a:rPr lang="en-US" altLang="ko-KR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7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키보드 등 입출력 장치 </a:t>
                      </a:r>
                      <a:endParaRPr lang="ko-KR" altLang="en-US" sz="1700"/>
                    </a:p>
                  </a:txBody>
                  <a:tcPr anchor="ctr"/>
                </a:tc>
              </a:tr>
              <a:tr h="556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l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링크 파일 </a:t>
                      </a:r>
                      <a:endParaRPr lang="ko-KR" altLang="en-US" sz="1700" dirty="0"/>
                    </a:p>
                  </a:txBody>
                  <a:tcPr anchor="ctr"/>
                </a:tc>
              </a:tr>
              <a:tr h="64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파이프 파일  </a:t>
                      </a:r>
                      <a:r>
                        <a:rPr lang="en-US" altLang="ko-KR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7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특정 </a:t>
                      </a:r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프로그램의 출력을 다른 파일의 입력으로 사용하는 파일</a:t>
                      </a:r>
                      <a:endParaRPr lang="ko-KR" altLang="en-US" sz="1700" dirty="0"/>
                    </a:p>
                  </a:txBody>
                  <a:tcPr anchor="ctr"/>
                </a:tc>
              </a:tr>
              <a:tr h="1135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소켓 파일</a:t>
                      </a:r>
                      <a:r>
                        <a:rPr lang="en-US" altLang="ko-KR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7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특정 컴퓨터 사이의 </a:t>
                      </a:r>
                      <a:r>
                        <a:rPr lang="ko-KR" altLang="en-US" sz="1700" b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정보를 전달하는 통로 역할</a:t>
                      </a:r>
                      <a:r>
                        <a:rPr lang="en-US" altLang="ko-KR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네트워크 입출력을 담당하는 </a:t>
                      </a:r>
                      <a:r>
                        <a:rPr lang="en-US" altLang="ko-KR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API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238560" y="432255"/>
            <a:ext cx="2526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4) </a:t>
            </a:r>
            <a:r>
              <a:rPr lang="ko-KR" altLang="en-US" sz="32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권한 설정 </a:t>
            </a:r>
            <a:endParaRPr lang="ko-KR" altLang="en-US" sz="3200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1298743" y="1306560"/>
            <a:ext cx="7920880" cy="336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ko-KR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❶ 명령어 </a:t>
            </a:r>
            <a:r>
              <a:rPr lang="en-US" altLang="ko-KR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chmod</a:t>
            </a:r>
            <a:r>
              <a:rPr lang="en-US" altLang="ko-KR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chown</a:t>
            </a:r>
            <a:r>
              <a:rPr lang="en-US" altLang="ko-KR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chgrp</a:t>
            </a:r>
            <a:endParaRPr lang="en-US" altLang="ko-KR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70156"/>
              </p:ext>
            </p:extLst>
          </p:nvPr>
        </p:nvGraphicFramePr>
        <p:xfrm>
          <a:off x="1748218" y="1970394"/>
          <a:ext cx="9455808" cy="4154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5920"/>
                <a:gridCol w="6999888"/>
              </a:tblGrid>
              <a:tr h="1918434"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8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명령어</a:t>
                      </a:r>
                      <a:r>
                        <a:rPr lang="ko-KR" alt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chmod</a:t>
                      </a:r>
                      <a:endParaRPr lang="ko-KR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eaLnBrk="1" hangingPunct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8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 허가권 변경 명령어</a:t>
                      </a:r>
                      <a:endParaRPr lang="en-US" altLang="ko-KR" sz="18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457200" lvl="1" indent="0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chmod</a:t>
                      </a:r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777 sample.txt</a:t>
                      </a:r>
                      <a:endParaRPr lang="ko-KR" altLang="en-US"/>
                    </a:p>
                  </a:txBody>
                  <a:tcPr anchor="ctr"/>
                </a:tc>
              </a:tr>
              <a:tr h="2236223"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8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명령어</a:t>
                      </a:r>
                      <a:r>
                        <a:rPr lang="ko-KR" alt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chown</a:t>
                      </a:r>
                      <a:r>
                        <a:rPr lang="en-US" altLang="ko-KR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8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chgrp</a:t>
                      </a:r>
                      <a:endParaRPr lang="ko-KR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eaLnBrk="1" hangingPunct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8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파일의 소유권을 바꾸는 명령어</a:t>
                      </a:r>
                      <a:endParaRPr lang="en-US" altLang="ko-KR" sz="18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457200" lvl="1" indent="0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chown</a:t>
                      </a:r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centos.centos</a:t>
                      </a:r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sample.txt  </a:t>
                      </a:r>
                      <a:endParaRPr lang="en-US" altLang="ko-KR" sz="1800" dirty="0" smtClean="0"/>
                    </a:p>
                    <a:p>
                      <a:pPr lvl="1" eaLnBrk="1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en-US" altLang="ko-KR" sz="1800" dirty="0" smtClean="0"/>
                        <a:t>  </a:t>
                      </a:r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chown</a:t>
                      </a:r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centos sample.txt  </a:t>
                      </a:r>
                    </a:p>
                    <a:p>
                      <a:pPr lvl="1" eaLnBrk="1" hangingPunct="1">
                        <a:lnSpc>
                          <a:spcPct val="150000"/>
                        </a:lnSpc>
                        <a:buNone/>
                        <a:defRPr/>
                      </a:pPr>
                      <a:r>
                        <a:rPr lang="ko-KR" altLang="en-US" sz="1800" dirty="0" smtClean="0"/>
                        <a:t>  </a:t>
                      </a:r>
                      <a:r>
                        <a:rPr lang="en-US" altLang="ko-KR" sz="1800" dirty="0" smtClean="0"/>
                        <a:t># </a:t>
                      </a:r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chgrp</a:t>
                      </a:r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centos sample.txt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238560" y="432255"/>
            <a:ext cx="2526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4) </a:t>
            </a:r>
            <a:r>
              <a:rPr lang="ko-KR" altLang="en-US" sz="32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권한 설정 </a:t>
            </a:r>
            <a:endParaRPr lang="ko-KR" altLang="en-US" sz="3200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47121" y="1017708"/>
            <a:ext cx="4693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1210" y="312716"/>
            <a:ext cx="2526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4) </a:t>
            </a:r>
            <a:r>
              <a:rPr lang="ko-KR" altLang="en-US" sz="32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권한 설정 </a:t>
            </a:r>
            <a:endParaRPr lang="ko-KR" altLang="en-US" sz="3200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581210" y="1759303"/>
            <a:ext cx="2644868" cy="46187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adduser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gildong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gildong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addgroup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hong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#cd /TEST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./*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#touch TEST02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–l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155" y="1017707"/>
            <a:ext cx="5146550" cy="5586029"/>
          </a:xfrm>
          <a:prstGeom prst="rect">
            <a:avLst/>
          </a:prstGeom>
        </p:spPr>
      </p:pic>
      <p:sp>
        <p:nvSpPr>
          <p:cNvPr id="9" name="내용 개체 틀 3"/>
          <p:cNvSpPr txBox="1">
            <a:spLocks/>
          </p:cNvSpPr>
          <p:nvPr/>
        </p:nvSpPr>
        <p:spPr>
          <a:xfrm>
            <a:off x="3585009" y="1759303"/>
            <a:ext cx="2924880" cy="46187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u-x TEST01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–l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gildong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–l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chgrp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hog TEST01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-l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44586" y="1208767"/>
            <a:ext cx="7920880" cy="336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ko-KR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❶ 명령어 </a:t>
            </a:r>
            <a:r>
              <a:rPr lang="en-US" altLang="ko-KR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chmod</a:t>
            </a:r>
            <a:r>
              <a:rPr lang="en-US" altLang="ko-KR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chown</a:t>
            </a:r>
            <a:r>
              <a:rPr lang="en-US" altLang="ko-KR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sz="2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chgrp</a:t>
            </a:r>
            <a:endParaRPr lang="en-US" altLang="ko-KR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0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959871" y="1125929"/>
            <a:ext cx="8642350" cy="523557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ko-KR" altLang="en-US" sz="2200" dirty="0" smtClean="0"/>
              <a:t>❷ 명령어 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umask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44" name="_x234637336" descr="EMB000032a0bc71"/>
          <p:cNvSpPr>
            <a:spLocks noChangeAspect="1" noChangeArrowheads="1"/>
          </p:cNvSpPr>
          <p:nvPr/>
        </p:nvSpPr>
        <p:spPr bwMode="auto">
          <a:xfrm>
            <a:off x="4660569" y="2879323"/>
            <a:ext cx="7202487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umask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0022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경우 생성되는 파일과 디렉터리의 기본권한 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0666                       0777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 0022                    - 0022</a:t>
            </a:r>
          </a:p>
          <a:p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-------------    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---------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0644  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0755 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00181" y="1146401"/>
            <a:ext cx="8169275" cy="15881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5499" indent="-189040" algn="just">
              <a:lnSpc>
                <a:spcPct val="18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명령어</a:t>
            </a:r>
            <a:r>
              <a:rPr lang="ko-KR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umask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는 디폴트 권한 값을 변경</a:t>
            </a:r>
            <a:endParaRPr lang="en-US" altLang="ko-KR" kern="0" dirty="0"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marL="275499" indent="-189040" algn="just">
              <a:lnSpc>
                <a:spcPct val="18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새로 생성되는 파일이나 디렉터리의 기본 허가권 값을 지정</a:t>
            </a:r>
            <a:endParaRPr lang="ko-KR" altLang="en-US" kern="0" dirty="0">
              <a:solidFill>
                <a:srgbClr val="000000"/>
              </a:solidFill>
            </a:endParaRPr>
          </a:p>
          <a:p>
            <a:pPr marL="275499" indent="-189040" algn="just">
              <a:lnSpc>
                <a:spcPct val="18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파일의 기본 권한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666, </a:t>
            </a:r>
            <a:r>
              <a:rPr lang="ko-KR" altLang="en-US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디렉터리의 기본 권한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777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  <p:sp>
        <p:nvSpPr>
          <p:cNvPr id="8" name="_x234637336" descr="EMB000032a0bc71"/>
          <p:cNvSpPr>
            <a:spLocks noChangeAspect="1" noChangeArrowheads="1"/>
          </p:cNvSpPr>
          <p:nvPr/>
        </p:nvSpPr>
        <p:spPr bwMode="auto">
          <a:xfrm>
            <a:off x="4660569" y="4788460"/>
            <a:ext cx="7202487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umask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0755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경우 생성되는 파일과 디렉터리의 기본권한 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0666                       0777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-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0755                    - 0755</a:t>
            </a:r>
          </a:p>
          <a:p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-------------    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---------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?????                  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0022 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1481" y="541154"/>
            <a:ext cx="2526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4) </a:t>
            </a:r>
            <a:r>
              <a:rPr lang="ko-KR" altLang="en-US" sz="32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권한 설정 </a:t>
            </a:r>
            <a:endParaRPr lang="ko-KR" altLang="en-US" sz="3200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7377F3-62C5-495C-BEF6-EAF92B8C310E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200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922105" y="1827872"/>
            <a:ext cx="7993063" cy="4216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ko-KR" kern="100" dirty="0">
                <a:ea typeface="맑은 고딕" panose="020B0503020000020004" pitchFamily="50" charset="-127"/>
                <a:cs typeface="함초롬바탕" panose="02030504000101010101" pitchFamily="18" charset="-127"/>
              </a:rPr>
              <a:t>∙</a:t>
            </a:r>
            <a:r>
              <a:rPr lang="ko-KR" altLang="ko-KR" kern="100" dirty="0">
                <a:ea typeface="함초롬바탕" panose="02030504000101010101" pitchFamily="18" charset="-127"/>
                <a:cs typeface="Times New Roman" panose="02020603050405020304" pitchFamily="18" charset="0"/>
              </a:rPr>
              <a:t> 허가권</a:t>
            </a:r>
            <a:r>
              <a:rPr lang="en-US" altLang="ko-KR" kern="100" dirty="0"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umask</a:t>
            </a:r>
            <a:r>
              <a:rPr lang="en-US" altLang="ko-KR" kern="100" dirty="0"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ea typeface="함초롬바탕" panose="02030504000101010101" pitchFamily="18" charset="-127"/>
                <a:cs typeface="Times New Roman" panose="02020603050405020304" pitchFamily="18" charset="0"/>
              </a:rPr>
              <a:t>값에 보수를 취한 다음에</a:t>
            </a:r>
            <a:r>
              <a:rPr lang="en-US" altLang="ko-KR" kern="100" dirty="0"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AND</a:t>
            </a:r>
            <a:r>
              <a:rPr lang="en-US" altLang="ko-KR" kern="100" dirty="0"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ea typeface="함초롬바탕" panose="02030504000101010101" pitchFamily="18" charset="-127"/>
                <a:cs typeface="Times New Roman" panose="02020603050405020304" pitchFamily="18" charset="0"/>
              </a:rPr>
              <a:t>연산으로 </a:t>
            </a:r>
            <a:r>
              <a:rPr lang="ko-KR" altLang="ko-KR" kern="100">
                <a:ea typeface="함초롬바탕" panose="02030504000101010101" pitchFamily="18" charset="-127"/>
                <a:cs typeface="Times New Roman" panose="02020603050405020304" pitchFamily="18" charset="0"/>
              </a:rPr>
              <a:t>권한 </a:t>
            </a:r>
            <a:r>
              <a:rPr lang="ko-KR" altLang="ko-KR" kern="100" smtClean="0">
                <a:ea typeface="함초롬바탕" panose="02030504000101010101" pitchFamily="18" charset="-127"/>
                <a:cs typeface="Times New Roman" panose="02020603050405020304" pitchFamily="18" charset="0"/>
              </a:rPr>
              <a:t>설정</a:t>
            </a:r>
            <a:endParaRPr lang="ko-KR" altLang="ko-KR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50773" y="2439644"/>
            <a:ext cx="2903359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kern="100" dirty="0" smtClean="0"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kern="100" smtClean="0">
                <a:ea typeface="함초롬바탕" panose="02030504000101010101" pitchFamily="18" charset="-127"/>
                <a:cs typeface="Times New Roman" panose="02020603050405020304" pitchFamily="18" charset="0"/>
              </a:rPr>
              <a:t>예</a:t>
            </a:r>
            <a:r>
              <a:rPr lang="en-US" altLang="ko-KR" kern="100" dirty="0" smtClean="0">
                <a:ea typeface="함초롬바탕" panose="02030504000101010101" pitchFamily="18" charset="-127"/>
                <a:cs typeface="Times New Roman" panose="02020603050405020304" pitchFamily="18" charset="0"/>
              </a:rPr>
              <a:t>) </a:t>
            </a:r>
            <a:r>
              <a:rPr lang="en-US" altLang="ko-KR" sz="2000" kern="1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umask</a:t>
            </a:r>
            <a:r>
              <a:rPr lang="ko-KR" altLang="ko-KR" kern="100">
                <a:ea typeface="함초롬바탕" panose="02030504000101010101" pitchFamily="18" charset="-127"/>
                <a:cs typeface="Times New Roman" panose="02020603050405020304" pitchFamily="18" charset="0"/>
              </a:rPr>
              <a:t>가</a:t>
            </a:r>
            <a:r>
              <a:rPr lang="en-US" altLang="ko-KR" kern="100" dirty="0"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0775</a:t>
            </a:r>
            <a:r>
              <a:rPr lang="ko-KR" altLang="ko-KR" kern="100">
                <a:ea typeface="함초롬바탕" panose="02030504000101010101" pitchFamily="18" charset="-127"/>
                <a:cs typeface="Times New Roman" panose="02020603050405020304" pitchFamily="18" charset="0"/>
              </a:rPr>
              <a:t>인 경우 </a:t>
            </a:r>
            <a:endParaRPr lang="ko-KR" altLang="ko-KR" sz="1200" kern="10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745116"/>
              </p:ext>
            </p:extLst>
          </p:nvPr>
        </p:nvGraphicFramePr>
        <p:xfrm>
          <a:off x="2086700" y="3072716"/>
          <a:ext cx="8601620" cy="34613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33043"/>
                <a:gridCol w="4168577"/>
              </a:tblGrid>
              <a:tr h="5782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 권한</a:t>
                      </a:r>
                    </a:p>
                  </a:txBody>
                  <a:tcPr marL="68582" marR="68582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디렉터리 권한</a:t>
                      </a:r>
                    </a:p>
                  </a:txBody>
                  <a:tcPr marL="68582" marR="68582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3111">
                <a:tc>
                  <a:txBody>
                    <a:bodyPr/>
                    <a:lstStyle/>
                    <a:p>
                      <a:pPr indent="7391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kern="100" dirty="0" smtClean="0"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indent="7391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kern="100" dirty="0" smtClean="0"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indent="73914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000 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000  010   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kern="100" dirty="0" err="1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Umask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indent="449263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110 110  110  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ko-KR" sz="2000" kern="10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파일권한 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20066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   --------------------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20066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000 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000  010 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11176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        (--- 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--- -w-) 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ko-KR" altLang="ko-KR" sz="2000" kern="10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권한표시</a:t>
                      </a:r>
                      <a:r>
                        <a:rPr lang="en-US" altLang="ko-KR" sz="2000" kern="10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 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487680" indent="147955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kern="100" dirty="0" smtClean="0"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487680" indent="147955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000" kern="100" dirty="0" smtClean="0"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487680" indent="147955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000 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000  010    </a:t>
                      </a:r>
                      <a:r>
                        <a:rPr lang="en-US" sz="2000" kern="100" dirty="0" err="1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Umask</a:t>
                      </a:r>
                      <a:endParaRPr lang="en-US" sz="2000" kern="100" dirty="0" smtClean="0"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487363" indent="-1270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 &amp; 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111 111  111   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2000" kern="10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디렉터리권한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48768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--------------------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48768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  000 000  010 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indent="7366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000" kern="10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ko-KR" sz="2000" kern="100" baseline="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   (--- 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--- -w-) </a:t>
                      </a: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ko-KR" altLang="en-US" sz="2000" kern="100" dirty="0" smtClean="0"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권한표시 </a:t>
                      </a:r>
                      <a:endParaRPr lang="ko-KR" sz="2000" kern="100" dirty="0"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75798" y="399202"/>
            <a:ext cx="2526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4) </a:t>
            </a:r>
            <a:r>
              <a:rPr lang="ko-KR" altLang="en-US" sz="32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권한 설정 </a:t>
            </a:r>
            <a:endParaRPr lang="ko-KR" altLang="en-US" sz="3200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81405" y="983977"/>
            <a:ext cx="2287806" cy="6692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200" dirty="0"/>
              <a:t>❷ </a:t>
            </a:r>
            <a:r>
              <a:rPr lang="ko-KR" altLang="en-US" sz="2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명령어</a:t>
            </a:r>
            <a:r>
              <a:rPr lang="ko-KR" altLang="en-US" sz="2200" b="1" dirty="0"/>
              <a:t> </a:t>
            </a:r>
            <a:r>
              <a:rPr lang="en-US" altLang="ko-K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umask</a:t>
            </a: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7377F3-62C5-495C-BEF6-EAF92B8C310E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5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167192" y="6346411"/>
            <a:ext cx="2743200" cy="365125"/>
          </a:xfrm>
        </p:spPr>
        <p:txBody>
          <a:bodyPr/>
          <a:lstStyle/>
          <a:p>
            <a:fld id="{0A2C5FE9-59FF-4223-9A3A-0E131141A25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307" y="1927365"/>
            <a:ext cx="5864085" cy="42234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95222" y="983977"/>
            <a:ext cx="2287806" cy="6692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200" dirty="0"/>
              <a:t>❷ </a:t>
            </a:r>
            <a:r>
              <a:rPr lang="ko-KR" altLang="en-US" sz="2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명령어</a:t>
            </a:r>
            <a:r>
              <a:rPr lang="ko-KR" altLang="en-US" sz="2200" b="1" dirty="0"/>
              <a:t> </a:t>
            </a:r>
            <a:r>
              <a:rPr lang="en-US" altLang="ko-K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umask</a:t>
            </a: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5798" y="399202"/>
            <a:ext cx="25266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4) </a:t>
            </a:r>
            <a:r>
              <a:rPr lang="ko-KR" altLang="en-US" sz="32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권한 설정 </a:t>
            </a:r>
            <a:endParaRPr lang="ko-KR" altLang="en-US" sz="3200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379070" y="1927365"/>
            <a:ext cx="4246764" cy="42758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#cd /TEST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./*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umask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#touch TEST02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umask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0755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TEST03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#touch TEST04</a:t>
            </a:r>
          </a:p>
        </p:txBody>
      </p:sp>
    </p:spTree>
    <p:extLst>
      <p:ext uri="{BB962C8B-B14F-4D97-AF65-F5344CB8AC3E}">
        <p14:creationId xmlns:p14="http://schemas.microsoft.com/office/powerpoint/2010/main" val="5605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7227" y="432038"/>
            <a:ext cx="7920880" cy="3365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5) </a:t>
            </a:r>
            <a:r>
              <a:rPr lang="ko-KR" alt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특수 </a:t>
            </a: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권한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1D29-70A3-4759-9D6D-98753CD5BFDD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534629"/>
              </p:ext>
            </p:extLst>
          </p:nvPr>
        </p:nvGraphicFramePr>
        <p:xfrm>
          <a:off x="1305854" y="1292949"/>
          <a:ext cx="9938217" cy="4788330"/>
        </p:xfrm>
        <a:graphic>
          <a:graphicData uri="http://schemas.openxmlformats.org/drawingml/2006/table">
            <a:tbl>
              <a:tblPr/>
              <a:tblGrid>
                <a:gridCol w="1355211"/>
                <a:gridCol w="8583006"/>
              </a:tblGrid>
              <a:tr h="4021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특수 권한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 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53141">
                <a:tc>
                  <a:txBody>
                    <a:bodyPr/>
                    <a:lstStyle/>
                    <a:p>
                      <a:pPr marL="0" marR="0" indent="2921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Set-UID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b="0" i="0" kern="0" spc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Set-UID</a:t>
                      </a:r>
                      <a:r>
                        <a:rPr lang="ko-KR" altLang="en-US" sz="17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 부여된 파일을 </a:t>
                      </a:r>
                      <a:r>
                        <a:rPr lang="ko-KR" altLang="en-US" sz="1700" b="0" i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 시</a:t>
                      </a:r>
                      <a:r>
                        <a:rPr lang="en-US" altLang="ko-KR" sz="1700" b="0" i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700" b="0" i="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 소유자권한으로 인식</a:t>
                      </a:r>
                      <a:endParaRPr lang="en-US" altLang="ko-KR" sz="1700" b="0" i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74386">
                <a:tc>
                  <a:txBody>
                    <a:bodyPr/>
                    <a:lstStyle/>
                    <a:p>
                      <a:pPr marL="0" marR="0" indent="2921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Set-GID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b="0" kern="0" spc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Set-GID</a:t>
                      </a:r>
                      <a:r>
                        <a:rPr lang="ko-KR" altLang="en-US" sz="1700" b="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 파일에 </a:t>
                      </a:r>
                      <a:r>
                        <a:rPr lang="ko-KR" altLang="en-US" sz="17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설정되어 </a:t>
                      </a:r>
                      <a:r>
                        <a:rPr lang="ko-KR" altLang="en-US" sz="17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있을 </a:t>
                      </a:r>
                      <a:r>
                        <a:rPr lang="ko-KR" altLang="en-US" sz="1700" b="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경우 소유한 </a:t>
                      </a:r>
                      <a:r>
                        <a:rPr lang="ko-KR" altLang="en-US" sz="17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그룹 </a:t>
                      </a:r>
                      <a:r>
                        <a:rPr lang="ko-KR" altLang="en-US" sz="1700" b="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권한으로 인식</a:t>
                      </a:r>
                      <a:endParaRPr lang="en-US" altLang="ko-KR" sz="17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b="0" kern="0" spc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Set-GID</a:t>
                      </a:r>
                      <a:r>
                        <a:rPr lang="ko-KR" altLang="en-US" sz="17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주로 </a:t>
                      </a:r>
                      <a:r>
                        <a:rPr lang="ko-KR" altLang="en-US" sz="17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디렉터리에 </a:t>
                      </a:r>
                      <a:r>
                        <a:rPr lang="ko-KR" altLang="en-US" sz="1700" b="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설정</a:t>
                      </a:r>
                      <a:endParaRPr lang="en-US" altLang="ko-KR" sz="17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7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-</a:t>
                      </a:r>
                      <a:r>
                        <a:rPr lang="ko-KR" altLang="en-US" sz="1700" b="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사용자가 </a:t>
                      </a:r>
                      <a:r>
                        <a:rPr lang="ko-KR" altLang="en-US" sz="17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속한 그룹에 상관없이 디렉터리 소유 </a:t>
                      </a:r>
                      <a:r>
                        <a:rPr lang="ko-KR" altLang="en-US" sz="1700" b="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그룹권한으로 </a:t>
                      </a:r>
                      <a:r>
                        <a:rPr lang="ko-KR" altLang="en-US" sz="1700" b="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만들어짐</a:t>
                      </a:r>
                      <a:endParaRPr lang="en-US" altLang="ko-KR" sz="17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10461">
                <a:tc>
                  <a:txBody>
                    <a:bodyPr/>
                    <a:lstStyle/>
                    <a:p>
                      <a:pPr marL="0" marR="0" indent="2921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Sticky-Bit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공유디렉터리로 사용</a:t>
                      </a:r>
                      <a:endParaRPr lang="en-US" altLang="ko-KR" sz="17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4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제목 1"/>
          <p:cNvSpPr>
            <a:spLocks noGrp="1"/>
          </p:cNvSpPr>
          <p:nvPr>
            <p:ph type="title"/>
          </p:nvPr>
        </p:nvSpPr>
        <p:spPr>
          <a:xfrm>
            <a:off x="1094409" y="551060"/>
            <a:ext cx="7561263" cy="407987"/>
          </a:xfrm>
        </p:spPr>
        <p:txBody>
          <a:bodyPr>
            <a:noAutofit/>
          </a:bodyPr>
          <a:lstStyle/>
          <a:p>
            <a:r>
              <a:rPr lang="en-US" altLang="ko-KR" b="0" dirty="0" smtClean="0">
                <a:cs typeface="Times New Roman" panose="02020603050405020304" pitchFamily="18" charset="0"/>
              </a:rPr>
              <a:t>5) </a:t>
            </a:r>
            <a:r>
              <a:rPr lang="ko-KR" altLang="en-US" b="0" smtClean="0">
                <a:cs typeface="Times New Roman" panose="02020603050405020304" pitchFamily="18" charset="0"/>
              </a:rPr>
              <a:t>특수 </a:t>
            </a:r>
            <a:r>
              <a:rPr lang="ko-KR" altLang="en-US" b="0" dirty="0" smtClean="0">
                <a:cs typeface="Times New Roman" panose="02020603050405020304" pitchFamily="18" charset="0"/>
              </a:rPr>
              <a:t>권한 </a:t>
            </a:r>
            <a:r>
              <a:rPr lang="en-US" altLang="ko-KR" b="0" dirty="0" smtClean="0">
                <a:cs typeface="Times New Roman" panose="02020603050405020304" pitchFamily="18" charset="0"/>
              </a:rPr>
              <a:t>(</a:t>
            </a:r>
            <a:r>
              <a:rPr lang="ko-KR" altLang="en-US" b="0" smtClean="0">
                <a:cs typeface="Times New Roman" panose="02020603050405020304" pitchFamily="18" charset="0"/>
              </a:rPr>
              <a:t>권한 상승</a:t>
            </a:r>
            <a:r>
              <a:rPr lang="en-US" altLang="ko-KR" b="0" dirty="0">
                <a:cs typeface="Times New Roman" panose="02020603050405020304" pitchFamily="18" charset="0"/>
              </a:rPr>
              <a:t>)</a:t>
            </a:r>
            <a:endParaRPr lang="ko-KR" altLang="en-US" b="0" dirty="0" smtClean="0">
              <a:cs typeface="Times New Roman" panose="02020603050405020304" pitchFamily="18" charset="0"/>
            </a:endParaRPr>
          </a:p>
        </p:txBody>
      </p:sp>
      <p:sp>
        <p:nvSpPr>
          <p:cNvPr id="7" name="내용 개체 틀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1609081" y="1013737"/>
            <a:ext cx="8642350" cy="523557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2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SetUID</a:t>
            </a:r>
            <a:r>
              <a:rPr lang="en-US" altLang="ko-KR" sz="2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2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SetGID</a:t>
            </a:r>
            <a:endParaRPr lang="ko-KR" altLang="en-US" sz="22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716" name="_x46539032" descr="EMB000032a0bbcd"/>
          <p:cNvSpPr>
            <a:spLocks noChangeAspect="1" noChangeArrowheads="1"/>
          </p:cNvSpPr>
          <p:nvPr/>
        </p:nvSpPr>
        <p:spPr bwMode="auto">
          <a:xfrm>
            <a:off x="3602659" y="2751706"/>
            <a:ext cx="5053013" cy="342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32257" y="1639652"/>
            <a:ext cx="7445375" cy="1371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3776" indent="-177316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62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프로세스가 실행되는 동안 해당 프로세스의 </a:t>
            </a:r>
            <a:r>
              <a:rPr lang="en-US" altLang="ko-KR" sz="1662" kern="0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root </a:t>
            </a:r>
            <a:r>
              <a:rPr lang="ko-KR" altLang="en-US" sz="1662" ker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권한을 임시 가져오는 기능</a:t>
            </a:r>
            <a:endParaRPr lang="en-US" altLang="ko-KR" sz="1662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63776" indent="-177316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62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프로세스가</a:t>
            </a:r>
            <a:r>
              <a:rPr lang="en-US" altLang="ko-KR" sz="166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62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사용자</a:t>
            </a:r>
            <a:r>
              <a:rPr lang="en-US" altLang="ko-KR" sz="166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62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보다</a:t>
            </a:r>
            <a:r>
              <a:rPr lang="en-US" altLang="ko-KR" sz="166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62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높은</a:t>
            </a:r>
            <a:r>
              <a:rPr lang="en-US" altLang="ko-KR" sz="166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62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수준의</a:t>
            </a:r>
            <a:r>
              <a:rPr lang="en-US" altLang="ko-KR" sz="166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62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접근을</a:t>
            </a:r>
            <a:r>
              <a:rPr lang="en-US" altLang="ko-KR" sz="166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62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요구</a:t>
            </a:r>
            <a:r>
              <a:rPr lang="en-US" altLang="ko-KR" sz="166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할 때 </a:t>
            </a:r>
            <a:r>
              <a:rPr lang="ko-KR" altLang="en-US" sz="166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사용</a:t>
            </a:r>
            <a:endParaRPr lang="en-US" altLang="ko-KR" sz="1662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63776" indent="-263776" algn="just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lang="ko-KR" altLang="en-US" sz="1662" kern="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349" y="2642326"/>
            <a:ext cx="9017462" cy="381746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7377F3-62C5-495C-BEF6-EAF92B8C310E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440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_x46539112" descr="EMB000032a0bbd3"/>
          <p:cNvSpPr>
            <a:spLocks noChangeAspect="1" noChangeArrowheads="1"/>
          </p:cNvSpPr>
          <p:nvPr/>
        </p:nvSpPr>
        <p:spPr bwMode="auto">
          <a:xfrm>
            <a:off x="3328989" y="4500564"/>
            <a:ext cx="5449887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95800"/>
              </p:ext>
            </p:extLst>
          </p:nvPr>
        </p:nvGraphicFramePr>
        <p:xfrm>
          <a:off x="1669113" y="1836496"/>
          <a:ext cx="8985634" cy="3421222"/>
        </p:xfrm>
        <a:graphic>
          <a:graphicData uri="http://schemas.openxmlformats.org/drawingml/2006/table">
            <a:tbl>
              <a:tblPr/>
              <a:tblGrid>
                <a:gridCol w="1535611"/>
                <a:gridCol w="703986"/>
                <a:gridCol w="1329752"/>
                <a:gridCol w="2424841"/>
                <a:gridCol w="2991444"/>
              </a:tblGrid>
              <a:tr h="5886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코드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절대값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특수권한 설정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특수파일 검색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1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SetUID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chmod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4777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 / -perm 4000 –print</a:t>
                      </a:r>
                      <a:r>
                        <a:rPr lang="en-US" altLang="ko-KR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1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SetGID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chmod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2777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 / -perm 2000 –print</a:t>
                      </a:r>
                      <a:r>
                        <a:rPr lang="en-US" altLang="ko-KR" sz="1800" kern="0" spc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1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Sticky </a:t>
                      </a:r>
                      <a:r>
                        <a:rPr lang="en-US" sz="1800" kern="0" spc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bit(1)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chmod</a:t>
                      </a: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1777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spc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 / -perm 1000 –print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790" marR="59790" marT="16523" marB="1652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>
          <a:xfrm>
            <a:off x="1147228" y="524739"/>
            <a:ext cx="7920880" cy="336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  <a:lvl2pPr marL="44767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2pPr>
            <a:lvl3pPr marL="62865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3pPr>
            <a:lvl4pPr marL="809625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SzPct val="96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4pPr>
            <a:lvl5pPr marL="990600" indent="-180975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ko-K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5) </a:t>
            </a:r>
            <a:r>
              <a:rPr lang="ko-KR" altLang="en-US" sz="3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특수 권한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7377F3-62C5-495C-BEF6-EAF92B8C310E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841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1419" y="1196507"/>
            <a:ext cx="4383156" cy="517064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#cd /TEST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./*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umask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0022</a:t>
            </a:r>
          </a:p>
          <a:p>
            <a:endParaRPr lang="en-US" altLang="ko-KR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#touch AAA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#touch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BBB</a:t>
            </a:r>
            <a:endParaRPr lang="ko-KR" alt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#touch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–l</a:t>
            </a:r>
          </a:p>
          <a:p>
            <a:endParaRPr lang="en-US" altLang="ko-KR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4666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2666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BBB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1666 CCC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–l</a:t>
            </a:r>
          </a:p>
          <a:p>
            <a:endParaRPr lang="en-US" altLang="ko-KR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4777 AAA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2777 BBB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1777 CCC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-l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95739" y="355518"/>
            <a:ext cx="7561263" cy="4079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5) </a:t>
            </a:r>
            <a:r>
              <a:rPr lang="ko-KR" altLang="en-US" sz="32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특수 권한 </a:t>
            </a:r>
            <a:endParaRPr lang="ko-KR" altLang="en-US" sz="3200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878" y="273599"/>
            <a:ext cx="4701209" cy="631604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522515" y="6367153"/>
            <a:ext cx="2743200" cy="365125"/>
          </a:xfrm>
        </p:spPr>
        <p:txBody>
          <a:bodyPr/>
          <a:lstStyle/>
          <a:p>
            <a:pPr algn="l"/>
            <a:fld id="{0A2C5FE9-59FF-4223-9A3A-0E131141A25B}" type="slidenum">
              <a:rPr lang="ko-KR" altLang="en-US" smtClean="0"/>
              <a:pPr algn="l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0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91685"/>
              </p:ext>
            </p:extLst>
          </p:nvPr>
        </p:nvGraphicFramePr>
        <p:xfrm>
          <a:off x="1014355" y="597208"/>
          <a:ext cx="9917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468"/>
                <a:gridCol w="1902940"/>
                <a:gridCol w="2467420"/>
                <a:gridCol w="39797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Boot</a:t>
                      </a:r>
                      <a:r>
                        <a:rPr lang="en-US" altLang="ko-KR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Block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SuperBlock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-list</a:t>
                      </a:r>
                      <a:endParaRPr lang="ko-KR" altLang="en-US" b="1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Directory</a:t>
                      </a:r>
                      <a:r>
                        <a:rPr lang="en-US" altLang="ko-KR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block &amp; Data block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11157"/>
              </p:ext>
            </p:extLst>
          </p:nvPr>
        </p:nvGraphicFramePr>
        <p:xfrm>
          <a:off x="3163613" y="1518452"/>
          <a:ext cx="6786180" cy="37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36"/>
                <a:gridCol w="1357236"/>
                <a:gridCol w="1357236"/>
                <a:gridCol w="1357236"/>
                <a:gridCol w="1357236"/>
              </a:tblGrid>
              <a:tr h="37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 flipH="1">
            <a:off x="3216166" y="945931"/>
            <a:ext cx="1282262" cy="5570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905297" y="945931"/>
            <a:ext cx="3026979" cy="5885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64542"/>
              </p:ext>
            </p:extLst>
          </p:nvPr>
        </p:nvGraphicFramePr>
        <p:xfrm>
          <a:off x="1422400" y="2895304"/>
          <a:ext cx="2245709" cy="2979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709"/>
              </a:tblGrid>
              <a:tr h="496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파일정보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직접블록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포인트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직접블록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포인트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간접블록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포인트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간접블록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포인트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이중간접블록포인트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 flipH="1">
            <a:off x="1439917" y="1902372"/>
            <a:ext cx="1713187" cy="9774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3636579" y="1902372"/>
            <a:ext cx="861849" cy="9774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64505"/>
              </p:ext>
            </p:extLst>
          </p:nvPr>
        </p:nvGraphicFramePr>
        <p:xfrm>
          <a:off x="6905297" y="3376372"/>
          <a:ext cx="2245709" cy="2979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709"/>
              </a:tblGrid>
              <a:tr h="496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데이타블록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데이타블록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직접블록포인트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간접블록포인트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직접블록포인트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6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데이타블록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>
            <a:off x="3636579" y="3593432"/>
            <a:ext cx="3268718" cy="160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636579" y="4636169"/>
            <a:ext cx="326871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3636579" y="5128219"/>
            <a:ext cx="3268718" cy="4920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87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69" y="428481"/>
            <a:ext cx="7245223" cy="60411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98657" y="568272"/>
            <a:ext cx="26513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#find / -perm 4000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#find / -perm -4000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27197" y="1475149"/>
            <a:ext cx="38653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#vi test01.sh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echo “============“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ate   +%Y-%m-%d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“============“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744 test01.sh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#./test01.sh</a:t>
            </a:r>
            <a:endParaRPr lang="ko-KR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5" y="1497630"/>
            <a:ext cx="6412997" cy="33015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085" y="829857"/>
            <a:ext cx="18133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❶ </a:t>
            </a:r>
            <a:r>
              <a:rPr lang="en-US" altLang="ko-KR" sz="2600" b="1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SetUID</a:t>
            </a:r>
            <a:r>
              <a:rPr lang="en-US" altLang="ko-KR" sz="26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endParaRPr lang="ko-KR" altLang="en-US" sz="2600" b="1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8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23" y="796786"/>
            <a:ext cx="5424488" cy="57935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2178" y="1428252"/>
            <a:ext cx="469301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test01.sh test02.sh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test01.sh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test03.sh</a:t>
            </a:r>
          </a:p>
          <a:p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4744 test02.sh</a:t>
            </a:r>
            <a:b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4755 test03.sh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–l</a:t>
            </a:r>
          </a:p>
          <a:p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gildong</a:t>
            </a:r>
            <a:endParaRPr lang="en-US" altLang="ko-K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$./test01.sh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$./test02.sh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./test03.sh</a:t>
            </a:r>
            <a:endParaRPr lang="ko-KR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2178" y="680770"/>
            <a:ext cx="18133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❶ </a:t>
            </a:r>
            <a:r>
              <a:rPr lang="en-US" altLang="ko-KR" sz="2600" b="1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SetUID</a:t>
            </a:r>
            <a:r>
              <a:rPr lang="en-US" altLang="ko-KR" sz="26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endParaRPr lang="ko-KR" altLang="en-US" sz="2600" b="1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7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44" y="1678376"/>
            <a:ext cx="5705475" cy="3307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6991" y="636401"/>
            <a:ext cx="20377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❷ Sticky bit </a:t>
            </a:r>
            <a:endParaRPr lang="ko-KR" altLang="en-US" sz="2600" b="1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1232" y="1678376"/>
            <a:ext cx="469301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#cd /TEST/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DIR01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#cd /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TEST/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DIR02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777 /TEST/DIR01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1777 /TEST/DIR02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ko-KR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07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625" y="375349"/>
            <a:ext cx="6231375" cy="378599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349"/>
            <a:ext cx="5817477" cy="37859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37417" y="5087291"/>
            <a:ext cx="3424335" cy="8778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777 DIR01  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3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자가 생성과 삭제 모두 가능 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232" y="4233563"/>
            <a:ext cx="46930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gildong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–l /TEST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DIR01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 TST01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–l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TST02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1992" y="4233565"/>
            <a:ext cx="46930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hong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–l /TEST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DIR01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 TST02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–l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TST01 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1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1" y="278524"/>
            <a:ext cx="5925315" cy="33691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78525"/>
            <a:ext cx="5882640" cy="33691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354" y="3902640"/>
            <a:ext cx="469301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gildong</a:t>
            </a:r>
            <a:endParaRPr lang="en-US" altLang="ko-KR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–l /TEST </a:t>
            </a: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DIR02</a:t>
            </a: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 TST01</a:t>
            </a:r>
          </a:p>
          <a:p>
            <a:pPr>
              <a:lnSpc>
                <a:spcPct val="150000"/>
              </a:lnSpc>
            </a:pP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–l</a:t>
            </a:r>
          </a:p>
          <a:p>
            <a:pPr>
              <a:lnSpc>
                <a:spcPct val="150000"/>
              </a:lnSpc>
            </a:pPr>
            <a:r>
              <a:rPr lang="en-US" altLang="ko-K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TST02</a:t>
            </a:r>
            <a:endParaRPr lang="en-US" altLang="ko-K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3272" y="3829816"/>
            <a:ext cx="469301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hong</a:t>
            </a:r>
            <a:endParaRPr lang="en-US" altLang="ko-KR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–l /TEST </a:t>
            </a: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DIR02</a:t>
            </a: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 TST02</a:t>
            </a:r>
          </a:p>
          <a:p>
            <a:pPr>
              <a:lnSpc>
                <a:spcPct val="150000"/>
              </a:lnSpc>
            </a:pP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–l</a:t>
            </a:r>
          </a:p>
          <a:p>
            <a:pPr>
              <a:lnSpc>
                <a:spcPct val="150000"/>
              </a:lnSpc>
            </a:pPr>
            <a:r>
              <a:rPr lang="en-US" altLang="ko-K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TST01 </a:t>
            </a:r>
            <a:endParaRPr lang="en-US" altLang="ko-K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1" y="583324"/>
            <a:ext cx="5878597" cy="34515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429" y="583324"/>
            <a:ext cx="5784946" cy="34515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446" y="5107430"/>
            <a:ext cx="8520758" cy="1088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3129" y="4427581"/>
            <a:ext cx="69541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1777 DIR02 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3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자가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read 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가능하지만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삭제는 불가능 가능 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0309" y="635388"/>
            <a:ext cx="9246204" cy="5720961"/>
          </a:xfrm>
        </p:spPr>
        <p:txBody>
          <a:bodyPr>
            <a:normAutofit/>
          </a:bodyPr>
          <a:lstStyle/>
          <a:p>
            <a:pPr marL="57150" indent="0" algn="just">
              <a:buNone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ko-KR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명령어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</a:t>
            </a:r>
          </a:p>
          <a:p>
            <a:pPr marL="57150" indent="0" algn="just">
              <a:lnSpc>
                <a:spcPct val="100000"/>
              </a:lnSpc>
              <a:buNone/>
            </a:pP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파일이나 파일 시스템의 상태를 출력해주는 명령</a:t>
            </a:r>
            <a:endParaRPr lang="en-US" altLang="ko-KR" sz="1800" dirty="0"/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보통 파일의 타임스탬프 정보를 확인할 때 사용</a:t>
            </a:r>
            <a:endParaRPr lang="en-US" altLang="ko-KR" sz="1800" dirty="0"/>
          </a:p>
          <a:p>
            <a:pPr marL="457200" lvl="1" indent="0" algn="just">
              <a:buNone/>
            </a:pPr>
            <a:endParaRPr lang="en-US" altLang="ko-KR" sz="1800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sz="1800" b="1" dirty="0" smtClean="0"/>
              <a:t>                                 [</a:t>
            </a:r>
            <a:r>
              <a:rPr lang="ko-KR" altLang="en-US" sz="1800" b="1"/>
              <a:t>사용법</a:t>
            </a:r>
            <a:r>
              <a:rPr lang="en-US" altLang="ko-KR" sz="1800" b="1" dirty="0"/>
              <a:t>] 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 [option] </a:t>
            </a:r>
            <a:r>
              <a:rPr lang="ko-KR" altLang="en-US" sz="1800" b="1" dirty="0"/>
              <a:t>파일명</a:t>
            </a:r>
            <a:endParaRPr lang="en-US" altLang="ko-KR" sz="1800" b="1" dirty="0"/>
          </a:p>
          <a:p>
            <a:pPr marL="457200" lvl="1" indent="0" algn="just">
              <a:buNone/>
            </a:pPr>
            <a:endParaRPr lang="en-US" altLang="ko-KR" sz="1800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stat 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ko-KR" altLang="en-US" sz="1700"/>
              <a:t>파일의 </a:t>
            </a:r>
            <a:r>
              <a:rPr lang="ko-KR" altLang="en-US" sz="1700" dirty="0"/>
              <a:t>크기</a:t>
            </a:r>
            <a:r>
              <a:rPr lang="en-US" altLang="ko-KR" sz="1700" dirty="0"/>
              <a:t>, </a:t>
            </a:r>
            <a:r>
              <a:rPr lang="ko-KR" altLang="en-US" sz="1700" dirty="0"/>
              <a:t>파일 타입</a:t>
            </a:r>
            <a:r>
              <a:rPr lang="en-US" altLang="ko-KR" sz="1700" dirty="0"/>
              <a:t>, </a:t>
            </a:r>
            <a:r>
              <a:rPr lang="ko-KR" altLang="en-US" sz="1700" dirty="0"/>
              <a:t>타임스탬프 정보 </a:t>
            </a:r>
            <a:r>
              <a:rPr lang="ko-KR" altLang="en-US" sz="1700"/>
              <a:t>등을 출력</a:t>
            </a:r>
            <a:endParaRPr lang="en-US" altLang="ko-KR" sz="1700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stat –f 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000" dirty="0"/>
              <a:t> </a:t>
            </a:r>
            <a:r>
              <a:rPr lang="en-US" altLang="ko-KR" sz="1800" dirty="0"/>
              <a:t>→ </a:t>
            </a:r>
            <a:r>
              <a:rPr lang="ko-KR" altLang="en-US" sz="1700"/>
              <a:t>파일의 </a:t>
            </a:r>
            <a:r>
              <a:rPr lang="ko-KR" altLang="en-US" sz="1700" dirty="0"/>
              <a:t>크기</a:t>
            </a:r>
            <a:r>
              <a:rPr lang="en-US" altLang="ko-KR" sz="1700" dirty="0"/>
              <a:t>, </a:t>
            </a:r>
            <a:r>
              <a:rPr lang="ko-KR" altLang="en-US" sz="1700" dirty="0"/>
              <a:t>파일 타입</a:t>
            </a:r>
            <a:r>
              <a:rPr lang="en-US" altLang="ko-KR" sz="1700" dirty="0"/>
              <a:t>, </a:t>
            </a:r>
            <a:r>
              <a:rPr lang="ko-KR" altLang="en-US" sz="1700" dirty="0"/>
              <a:t>타임스탬프 정보 </a:t>
            </a:r>
            <a:r>
              <a:rPr lang="ko-KR" altLang="en-US" sz="1700"/>
              <a:t>등을 출력</a:t>
            </a:r>
            <a:endParaRPr lang="en-US" altLang="ko-KR" sz="1700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stat –c %U 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ko-KR" altLang="en-US" sz="1700"/>
              <a:t>파일의 </a:t>
            </a:r>
            <a:r>
              <a:rPr lang="ko-KR" altLang="en-US" sz="1700" dirty="0"/>
              <a:t>소유자 </a:t>
            </a:r>
            <a:r>
              <a:rPr lang="ko-KR" altLang="en-US" sz="1700"/>
              <a:t>이름을 출력</a:t>
            </a:r>
            <a:endParaRPr lang="ko-KR" altLang="en-US" sz="17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1D29-70A3-4759-9D6D-98753CD5BFD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1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2224" y="403328"/>
            <a:ext cx="7920880" cy="16184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  <a:r>
              <a:rPr lang="ko-KR" altLang="en-US" sz="20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타임스탬프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관리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09563" lvl="2" indent="0" algn="just">
              <a:lnSpc>
                <a:spcPct val="150000"/>
              </a:lnSpc>
              <a:buNone/>
              <a:tabLst>
                <a:tab pos="538163" algn="l"/>
              </a:tabLst>
            </a:pPr>
            <a:r>
              <a:rPr lang="ko-KR" altLang="en-US" sz="1800" dirty="0" smtClean="0"/>
              <a:t>   </a:t>
            </a:r>
            <a:r>
              <a:rPr lang="en-US" altLang="ko-KR" sz="1800" dirty="0" smtClean="0"/>
              <a:t>- </a:t>
            </a:r>
            <a:r>
              <a:rPr lang="ko-KR" altLang="en-US" sz="1800" smtClean="0"/>
              <a:t>타임스탬프</a:t>
            </a:r>
            <a:r>
              <a:rPr lang="en-US" altLang="ko-KR" sz="1800" dirty="0" smtClean="0"/>
              <a:t>: </a:t>
            </a:r>
            <a:r>
              <a:rPr lang="ko-KR" altLang="en-US" sz="1800"/>
              <a:t>파일에 대한 시간 관련 </a:t>
            </a:r>
            <a:r>
              <a:rPr lang="ko-KR" altLang="en-US" sz="1800" smtClean="0"/>
              <a:t>정보</a:t>
            </a:r>
            <a:endParaRPr lang="en-US" altLang="ko-KR" sz="1800" dirty="0" smtClean="0"/>
          </a:p>
          <a:p>
            <a:pPr marL="309563" lvl="2" indent="0" algn="just">
              <a:lnSpc>
                <a:spcPct val="150000"/>
              </a:lnSpc>
              <a:buNone/>
              <a:tabLst>
                <a:tab pos="538163" algn="l"/>
              </a:tabLst>
            </a:pPr>
            <a:r>
              <a:rPr lang="en-US" altLang="ko-KR" sz="1800" dirty="0" smtClean="0"/>
              <a:t>   - </a:t>
            </a: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Time, Modify time, Change Time</a:t>
            </a:r>
            <a:r>
              <a:rPr lang="ko-KR" altLang="en-US" sz="1800" smtClean="0"/>
              <a:t>으로 구분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1D29-70A3-4759-9D6D-98753CD5BFDD}" type="slidenum">
              <a:rPr lang="ko-KR" altLang="en-US" smtClean="0"/>
              <a:t>38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671444"/>
              </p:ext>
            </p:extLst>
          </p:nvPr>
        </p:nvGraphicFramePr>
        <p:xfrm>
          <a:off x="2070770" y="2153262"/>
          <a:ext cx="8673429" cy="4112674"/>
        </p:xfrm>
        <a:graphic>
          <a:graphicData uri="http://schemas.openxmlformats.org/drawingml/2006/table">
            <a:tbl>
              <a:tblPr/>
              <a:tblGrid>
                <a:gridCol w="1886625"/>
                <a:gridCol w="6786804"/>
              </a:tblGrid>
              <a:tr h="4605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종류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768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Access Time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파일의 내용을 읽었을 때 바뀌는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파일의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내용을 수정하면 다른 시간들과 같이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바뀜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68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Modify Time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파일의 내용을 변경했을 때 바뀌는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altLang="ko-KR" sz="1600" b="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–l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명령의 결과로 </a:t>
                      </a: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나타나는 </a:t>
                      </a:r>
                      <a:r>
                        <a:rPr lang="ko-KR" altLang="en-US" sz="1600" b="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2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Change Time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파일의 내용을 변경했을 때 바뀌는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</a:t>
                      </a:r>
                      <a:endParaRPr lang="en-US" altLang="ko-KR" sz="1600" b="1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Modify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과 같은 </a:t>
                      </a: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값을 </a:t>
                      </a:r>
                      <a:r>
                        <a:rPr lang="ko-KR" altLang="en-US" sz="1600" b="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가짐</a:t>
                      </a:r>
                      <a:endParaRPr lang="en-US" altLang="ko-KR" sz="16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Modify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touch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명령을 사용하여 시간 </a:t>
                      </a: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변경이 </a:t>
                      </a:r>
                      <a:r>
                        <a:rPr lang="ko-KR" altLang="en-US" sz="1600" b="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가능</a:t>
                      </a:r>
                      <a:endParaRPr lang="en-US" altLang="ko-KR" sz="16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Change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touch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명령을 사용한 시간 </a:t>
                      </a:r>
                      <a:r>
                        <a:rPr lang="ko-KR" altLang="en-US" sz="1600" b="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변경이 </a:t>
                      </a:r>
                      <a:r>
                        <a:rPr lang="ko-KR" altLang="en-US" sz="1600" b="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불가능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0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366" y="357469"/>
            <a:ext cx="7865129" cy="3854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1110296" y="4373533"/>
            <a:ext cx="10955807" cy="24844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700" dirty="0"/>
              <a:t>타임스탬프 정보는 </a:t>
            </a:r>
            <a:r>
              <a:rPr lang="en-US" altLang="ko-KR" sz="1700" dirty="0"/>
              <a:t>stat </a:t>
            </a:r>
            <a:r>
              <a:rPr lang="ko-KR" altLang="en-US" sz="1700"/>
              <a:t>명령으로 확인 가능</a:t>
            </a:r>
            <a:endParaRPr lang="en-US" altLang="ko-KR" sz="1700" dirty="0"/>
          </a:p>
          <a:p>
            <a:pPr algn="just">
              <a:lnSpc>
                <a:spcPct val="150000"/>
              </a:lnSpc>
            </a:pP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</a:t>
            </a:r>
            <a:r>
              <a:rPr lang="ko-KR" altLang="en-US" sz="1700"/>
              <a:t>명령을 이용하여 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Time</a:t>
            </a:r>
            <a:r>
              <a:rPr lang="ko-KR" altLang="en-US" sz="1700"/>
              <a:t>을 변경한 후에 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 </a:t>
            </a:r>
            <a:r>
              <a:rPr lang="ko-KR" altLang="en-US" sz="1700"/>
              <a:t>명령으로 확인</a:t>
            </a:r>
            <a:endParaRPr lang="en-US" altLang="ko-KR" sz="1700" dirty="0"/>
          </a:p>
          <a:p>
            <a:pPr algn="just">
              <a:lnSpc>
                <a:spcPct val="150000"/>
              </a:lnSpc>
            </a:pP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ko-KR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–l’ </a:t>
            </a:r>
            <a:r>
              <a:rPr lang="ko-KR" altLang="en-US" sz="1700"/>
              <a:t>명령의 결과로 나타나는 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Time</a:t>
            </a:r>
            <a:r>
              <a:rPr lang="ko-KR" altLang="en-US" sz="1700"/>
              <a:t>이 변경되어 지정한 과거 시간으로 되돌아간 것을 알 수 있으나</a:t>
            </a:r>
            <a:r>
              <a:rPr lang="en-US" altLang="ko-KR" sz="1700" dirty="0"/>
              <a:t>, 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Time</a:t>
            </a:r>
            <a:r>
              <a:rPr lang="ko-KR" altLang="en-US" sz="1700"/>
              <a:t>은 바뀌지 않음</a:t>
            </a:r>
            <a:endParaRPr lang="en-US" altLang="ko-KR" sz="1700" dirty="0"/>
          </a:p>
          <a:p>
            <a:pPr algn="just">
              <a:lnSpc>
                <a:spcPct val="150000"/>
              </a:lnSpc>
            </a:pPr>
            <a:r>
              <a:rPr lang="ko-KR" altLang="en-US" sz="1700" dirty="0"/>
              <a:t>보안을 위해 시간 기반으로 검색할 경우에는 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Time</a:t>
            </a:r>
            <a:r>
              <a:rPr lang="ko-KR" altLang="en-US" sz="1700"/>
              <a:t>을 기준으로 검색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3733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38" y="769339"/>
            <a:ext cx="1090930" cy="111690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231238"/>
              </p:ext>
            </p:extLst>
          </p:nvPr>
        </p:nvGraphicFramePr>
        <p:xfrm>
          <a:off x="250817" y="2287785"/>
          <a:ext cx="116576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491"/>
                <a:gridCol w="1574925"/>
                <a:gridCol w="2115879"/>
                <a:gridCol w="6124352"/>
              </a:tblGrid>
              <a:tr h="348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Boot</a:t>
                      </a:r>
                      <a:r>
                        <a:rPr lang="en-US" altLang="ko-KR" b="0" i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Block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SuperBlock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-list</a:t>
                      </a:r>
                      <a:endParaRPr lang="ko-KR" altLang="en-US" b="1" i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33662"/>
              </p:ext>
            </p:extLst>
          </p:nvPr>
        </p:nvGraphicFramePr>
        <p:xfrm>
          <a:off x="1355938" y="3193556"/>
          <a:ext cx="492790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581"/>
                <a:gridCol w="985581"/>
                <a:gridCol w="985581"/>
                <a:gridCol w="985581"/>
                <a:gridCol w="985581"/>
              </a:tblGrid>
              <a:tr h="335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…….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-node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 flipH="1">
            <a:off x="1355938" y="2636508"/>
            <a:ext cx="2378953" cy="5885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741582" y="2636508"/>
            <a:ext cx="563525" cy="5885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205979"/>
              </p:ext>
            </p:extLst>
          </p:nvPr>
        </p:nvGraphicFramePr>
        <p:xfrm>
          <a:off x="1355938" y="3561434"/>
          <a:ext cx="972593" cy="1715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593"/>
              </a:tblGrid>
              <a:tr h="27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File1.txt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3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rw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-r—r-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54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a234f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525217"/>
              </p:ext>
            </p:extLst>
          </p:nvPr>
        </p:nvGraphicFramePr>
        <p:xfrm>
          <a:off x="7855533" y="2296305"/>
          <a:ext cx="134814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46"/>
              </a:tblGrid>
              <a:tr h="34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Hello~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38002" y="2636508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a234f</a:t>
            </a:r>
            <a:endParaRPr lang="ko-KR" altLang="en-US" dirty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77538" y="1886244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block &amp; Data block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2330579" y="2923954"/>
            <a:ext cx="6101040" cy="2056364"/>
          </a:xfrm>
          <a:custGeom>
            <a:avLst/>
            <a:gdLst>
              <a:gd name="connsiteX0" fmla="*/ 0 w 4890976"/>
              <a:gd name="connsiteY0" fmla="*/ 3051544 h 3094074"/>
              <a:gd name="connsiteX1" fmla="*/ 4890976 w 4890976"/>
              <a:gd name="connsiteY1" fmla="*/ 3094074 h 3094074"/>
              <a:gd name="connsiteX2" fmla="*/ 4880344 w 4890976"/>
              <a:gd name="connsiteY2" fmla="*/ 0 h 309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0976" h="3094074">
                <a:moveTo>
                  <a:pt x="0" y="3051544"/>
                </a:moveTo>
                <a:lnTo>
                  <a:pt x="4890976" y="3094074"/>
                </a:lnTo>
                <a:lnTo>
                  <a:pt x="4880344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81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6496" y="1433181"/>
            <a:ext cx="10515600" cy="685077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Rootkit</a:t>
            </a:r>
            <a:endParaRPr lang="ko-KR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6496" y="2138862"/>
            <a:ext cx="10515600" cy="4351338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8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루트킷이라는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용어는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"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root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"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"kit"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ko-KR" altLang="en-US" sz="1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합성어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컴퓨터 소프트웨어 중에서 악의적인 것들의 모음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시스템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침입 후 침입 사실을 숨긴 채 차후의 침입을 위한 </a:t>
            </a:r>
            <a:r>
              <a:rPr lang="ko-KR" altLang="en-US" sz="1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백도어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(Backdoor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), 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트로이목마 설치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그리고 원격접근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 사용흔적 삭제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관리자권한 획득 등 주로 불법적인 해킹에 사용되는 기능들을 제공하는 프로그램들의 모음을 </a:t>
            </a:r>
            <a:r>
              <a:rPr lang="ko-KR" altLang="en-US" sz="1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의미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시스템의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루트 권한을 얻어 유저 행동을 감시하거나 개인정보 탈취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해커는 </a:t>
            </a:r>
            <a:r>
              <a:rPr lang="ko-KR" altLang="en-US" sz="1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루트킷을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활용해 자신의 존재를 철저히 숨기면서 시스템을 조작하고 컴퓨터에 백신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프로그램 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또는 </a:t>
            </a:r>
            <a:r>
              <a:rPr lang="ko-KR" altLang="en-US" sz="1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안티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멀웨어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(malware)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프로그램을 강제 종료할 수 </a:t>
            </a:r>
            <a:r>
              <a:rPr lang="ko-KR" altLang="en-US" sz="1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있음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B2EB-7244-45A0-B2A2-6BD3D2A9A415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444638"/>
            <a:ext cx="10515600" cy="5989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2.2 </a:t>
            </a:r>
            <a:r>
              <a:rPr lang="ko-KR" altLang="en-US" sz="36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공격 실습 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36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83444" y="458820"/>
          <a:ext cx="11177007" cy="59992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777"/>
                <a:gridCol w="9436230"/>
              </a:tblGrid>
              <a:tr h="1229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멀웨어</a:t>
                      </a:r>
                      <a:r>
                        <a:rPr lang="ko-KR" altLang="en-US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감염</a:t>
                      </a:r>
                    </a:p>
                    <a:p>
                      <a:pPr latinLnBrk="1"/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사용자와 백신 프로그램의 감시를 피해 시스템에 추가적인 </a:t>
                      </a:r>
                      <a:r>
                        <a:rPr lang="ko-KR" altLang="en-US" sz="16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멀웨어를</a:t>
                      </a: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다운로드 받을 수 있도록 허용</a:t>
                      </a:r>
                      <a:endParaRPr lang="en-US" altLang="ko-KR" sz="16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사용자가 인지 못 하게 백신 프로그램을 원격으로 강제 종료하여 사이버 공격에 취약하게 만들 수 있음</a:t>
                      </a:r>
                      <a:endParaRPr lang="en-US" altLang="ko-KR" sz="16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8350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정보 탈취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기업 또는 개인의 민감성 정보와 기밀정보를 탈취</a:t>
                      </a:r>
                      <a:endParaRPr lang="en-US" altLang="ko-KR" sz="16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</a:t>
                      </a:r>
                      <a:r>
                        <a:rPr lang="ko-KR" altLang="en-US" sz="16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유저명</a:t>
                      </a:r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6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비밀번호</a:t>
                      </a:r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6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신용카드 정보 그리고 금융정보와 같은 민감정보를 훔치는데 용이</a:t>
                      </a:r>
                      <a:endParaRPr lang="ko-KR" altLang="en-US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8350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 삭제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운영체제에 비인가</a:t>
                      </a:r>
                      <a:r>
                        <a:rPr lang="ko-KR" altLang="en-US" sz="16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액</a:t>
                      </a: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세스 권한을 얻어 </a:t>
                      </a:r>
                      <a:r>
                        <a:rPr lang="ko-KR" altLang="en-US" sz="16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디렉토리</a:t>
                      </a:r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6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인증키 그리고 다양한 파일을 삭제할 수 있게 되며 심지어 운영체제의 시스템 코드까지 삭제할 수 있음</a:t>
                      </a:r>
                      <a:endParaRPr lang="en-US" altLang="ko-KR" sz="16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8350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도청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개인정보와 사용자 간의 대화를 도청 및 유출하는 데 활용될 수도 있음</a:t>
                      </a:r>
                      <a:endParaRPr lang="en-US" altLang="ko-KR" sz="16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6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사용자의 </a:t>
                      </a: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메시지와 </a:t>
                      </a:r>
                      <a:r>
                        <a:rPr lang="ko-KR" altLang="en-US" sz="16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이메일</a:t>
                      </a: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등을 훔쳐보고 배포할 수 있다는 것을 의미</a:t>
                      </a:r>
                      <a:endParaRPr lang="ko-KR" altLang="en-US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6412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 원격 실행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백신 프로그램의 감시를 우회하기 때문에 탐지되지 않은 상태에서 원격으로 파일을 실행시킴</a:t>
                      </a:r>
                      <a:endParaRPr lang="ko-KR" altLang="en-US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1623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원격 액세스</a:t>
                      </a:r>
                    </a:p>
                    <a:p>
                      <a:pPr latinLnBrk="1"/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 구성을 변조할 수 있게 함</a:t>
                      </a:r>
                      <a:endParaRPr lang="en-US" altLang="ko-KR" sz="16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방화벽</a:t>
                      </a:r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안에서 </a:t>
                      </a:r>
                      <a:r>
                        <a:rPr lang="en-US" altLang="ko-KR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TCP</a:t>
                      </a:r>
                      <a:r>
                        <a:rPr lang="ko-KR" altLang="en-US" sz="16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포트를 열 수 있으며 시스템 시작 스크립트를 변경할 수 있음</a:t>
                      </a:r>
                      <a:endParaRPr lang="en-US" altLang="ko-KR" sz="16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이를 통해 원격 접근권한을 얻고 시스템을 악용할 수 있음</a:t>
                      </a:r>
                      <a:endParaRPr lang="ko-KR" altLang="en-US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B2EB-7244-45A0-B2A2-6BD3D2A9A41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94" y="2030053"/>
            <a:ext cx="5323061" cy="32387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69110" y="1176892"/>
            <a:ext cx="9862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Local backdoor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일반 계정으로 로그인하여 특정 프로그램을 실행시켜 관리자 권한 탈취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45518" y="257185"/>
            <a:ext cx="11036174" cy="697437"/>
          </a:xfrm>
          <a:prstGeom prst="roundRect">
            <a:avLst>
              <a:gd name="adj" fmla="val 1241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705792" y="423453"/>
            <a:ext cx="10515600" cy="53116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5. </a:t>
            </a:r>
            <a:r>
              <a:rPr lang="en-US" altLang="ko-KR" sz="2400" b="1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SetUID</a:t>
            </a:r>
            <a:r>
              <a:rPr lang="ko-KR" altLang="en-US" sz="24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이용한 </a:t>
            </a:r>
            <a:r>
              <a:rPr lang="en-US" altLang="ko-KR" sz="2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local Backdoor </a:t>
            </a:r>
            <a:r>
              <a:rPr lang="ko-KR" altLang="en-US" sz="24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생성과 </a:t>
            </a:r>
            <a:r>
              <a:rPr lang="en-US" altLang="ko-KR" sz="2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root</a:t>
            </a:r>
            <a:r>
              <a:rPr lang="en-US" altLang="ko-KR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권한 탈취</a:t>
            </a:r>
            <a:endParaRPr lang="ko-KR" altLang="en-US" sz="24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25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5777" y="2030053"/>
            <a:ext cx="344937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Backdoor 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생성</a:t>
            </a:r>
            <a:endParaRPr lang="en-US" altLang="ko-KR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#cd /home/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gildong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#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nano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backdoor.c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66916" y="3351451"/>
            <a:ext cx="5133315" cy="2071575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B2EB-7244-45A0-B2A2-6BD3D2A9A41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9" y="1233958"/>
            <a:ext cx="6859829" cy="43610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04910" y="1233958"/>
            <a:ext cx="38205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SetUID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생성</a:t>
            </a:r>
            <a:endParaRPr lang="en-US" altLang="ko-KR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#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gcc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–o backdoor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backdoor.c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#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chmod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4755 backdoor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#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su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gildong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#id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B2EB-7244-45A0-B2A2-6BD3D2A9A41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8" y="605559"/>
            <a:ext cx="7192022" cy="56051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75279" y="817499"/>
            <a:ext cx="382056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root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권한 탈취</a:t>
            </a:r>
            <a:endParaRPr lang="en-US" altLang="ko-KR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$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pwd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$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ls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–l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$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mkdir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/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gildongHome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$./backdoor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#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pwd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#id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#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mkdir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/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gildongHome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B2EB-7244-45A0-B2A2-6BD3D2A9A41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18" y="2797069"/>
            <a:ext cx="7233719" cy="37889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18" y="1414180"/>
            <a:ext cx="4490519" cy="99943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5518" y="257185"/>
            <a:ext cx="11036174" cy="697437"/>
          </a:xfrm>
          <a:prstGeom prst="roundRect">
            <a:avLst>
              <a:gd name="adj" fmla="val 1241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05792" y="423453"/>
            <a:ext cx="10515600" cy="53116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6. </a:t>
            </a:r>
            <a:r>
              <a:rPr lang="en-US" altLang="ko-KR" sz="2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Backdoor </a:t>
            </a:r>
            <a:r>
              <a:rPr lang="ko-KR" altLang="en-US" sz="2400" b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숨기기  </a:t>
            </a:r>
            <a:endParaRPr lang="ko-KR" altLang="en-US" sz="24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25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05608" y="435465"/>
            <a:ext cx="68760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백도어가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마치 시스템 상의 중요한 </a:t>
            </a:r>
            <a:r>
              <a:rPr lang="en-US" altLang="ko-KR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setuid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파일인 것처럼 위장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4707" y="1414180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위장할 파일 조회하기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53743" y="1935794"/>
            <a:ext cx="3235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#find / -user root –perm -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4000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#cd /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sbin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–l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pppd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#./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pppd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B2EB-7244-45A0-B2A2-6BD3D2A9A41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0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61" y="2234714"/>
            <a:ext cx="10289310" cy="416829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19431" y="5359651"/>
            <a:ext cx="10706866" cy="697117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19019" y="496634"/>
            <a:ext cx="35108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❷ 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Backdoor </a:t>
            </a: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</a:t>
            </a:r>
            <a:r>
              <a:rPr lang="ko-KR" altLang="en-US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내용 수정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96554" y="360884"/>
            <a:ext cx="3235105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#cd /home/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gildong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backexec.c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~~~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B2EB-7244-45A0-B2A2-6BD3D2A9A41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76" y="2595627"/>
            <a:ext cx="9234535" cy="401558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96705" y="297458"/>
            <a:ext cx="32800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❸ </a:t>
            </a:r>
            <a:r>
              <a:rPr lang="ko-KR" altLang="en-US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컴파일 후 권한 재설정</a:t>
            </a:r>
            <a:endParaRPr lang="ko-KR" altLang="en-US" sz="2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61166" y="604177"/>
            <a:ext cx="44573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#cd /home/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gildong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–o </a:t>
            </a:r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backexec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backexec.c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4755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backexec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#./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backexec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B2EB-7244-45A0-B2A2-6BD3D2A9A41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69" y="1265079"/>
            <a:ext cx="6130848" cy="39428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25269" y="523794"/>
            <a:ext cx="40446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❹ 정상 파일을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Backdoor</a:t>
            </a: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변환</a:t>
            </a:r>
            <a:endParaRPr lang="ko-KR" altLang="en-US" sz="2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03953" y="1156438"/>
            <a:ext cx="4457322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#cd /home/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gildong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sbin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pppd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sbin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pppd.bak</a:t>
            </a:r>
            <a:endParaRPr lang="en-US" altLang="ko-K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#mv 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backexec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sbin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pppd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#cd /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/bin</a:t>
            </a: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–l 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pppd</a:t>
            </a:r>
            <a:endParaRPr lang="ko-KR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B2EB-7244-45A0-B2A2-6BD3D2A9A41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56271" y="541901"/>
            <a:ext cx="22445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❺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Backdoor </a:t>
            </a:r>
            <a:r>
              <a:rPr lang="ko-KR" altLang="en-US" sz="22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실행</a:t>
            </a:r>
            <a:endParaRPr lang="ko-KR" altLang="en-US" sz="2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165126" y="1092684"/>
            <a:ext cx="2830716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gildong</a:t>
            </a:r>
            <a:endParaRPr lang="en-US" altLang="ko-KR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$cd /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sbin</a:t>
            </a:r>
            <a:endParaRPr lang="en-US" altLang="ko-KR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$./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pppd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whoami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$./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pppd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testhome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testhome</a:t>
            </a:r>
            <a:endParaRPr lang="en-US" altLang="ko-KR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$./</a:t>
            </a:r>
            <a:r>
              <a:rPr lang="en-US" altLang="ko-K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pppd</a:t>
            </a:r>
            <a:r>
              <a:rPr lang="en-US" altLang="ko-K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“id”</a:t>
            </a:r>
            <a:endParaRPr lang="ko-KR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71" y="1103130"/>
            <a:ext cx="8350108" cy="4903844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B2EB-7244-45A0-B2A2-6BD3D2A9A41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7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 descr="https://t1.daumcdn.net/cfile/tistory/999E0A445ACFA108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04" y="826972"/>
            <a:ext cx="10766562" cy="413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793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9629" y="891528"/>
            <a:ext cx="10789200" cy="5895352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패스 디렉터리 권한 및 </a:t>
            </a:r>
            <a:r>
              <a:rPr lang="ko-KR" altLang="en-US" sz="2000" smtClean="0"/>
              <a:t>패스 설정</a:t>
            </a:r>
            <a:endParaRPr lang="en-US" altLang="ko-KR" sz="20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>
              <a:lnSpc>
                <a:spcPct val="100000"/>
              </a:lnSpc>
            </a:pPr>
            <a:endParaRPr lang="en-US" altLang="ko-KR" sz="1800" dirty="0"/>
          </a:p>
          <a:p>
            <a:pPr lvl="1"/>
            <a:r>
              <a:rPr lang="ko-KR" altLang="en-US" sz="1800" dirty="0"/>
              <a:t>보안 정책 설정</a:t>
            </a:r>
            <a:endParaRPr lang="en-US" altLang="ko-KR" sz="1800" dirty="0"/>
          </a:p>
          <a:p>
            <a:pPr lvl="2"/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계정의 설정파일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(~/.profile </a:t>
            </a:r>
            <a:r>
              <a:rPr lang="ko-KR" altLang="en-US" sz="1800" dirty="0"/>
              <a:t>과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/profile)</a:t>
            </a:r>
            <a:r>
              <a:rPr lang="ko-KR" altLang="en-US" sz="1800" dirty="0"/>
              <a:t>을 수정</a:t>
            </a:r>
            <a:endParaRPr lang="en-US" altLang="ko-KR" sz="1800" dirty="0"/>
          </a:p>
          <a:p>
            <a:pPr marL="731095" lvl="3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수정 전</a:t>
            </a:r>
            <a:r>
              <a:rPr lang="en-US" altLang="ko-KR" sz="1800" dirty="0"/>
              <a:t>)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PATH=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:$PATH:$HOME/bin</a:t>
            </a:r>
          </a:p>
          <a:p>
            <a:pPr marL="731095" lvl="3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수정 후</a:t>
            </a:r>
            <a:r>
              <a:rPr lang="en-US" altLang="ko-KR" sz="1800" dirty="0"/>
              <a:t>)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PATH=$PATH:$HOME/bin</a:t>
            </a:r>
          </a:p>
          <a:p>
            <a:pPr lvl="2"/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79629" y="1465102"/>
          <a:ext cx="11087828" cy="2688597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8204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674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599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0">
                        <a:lnSpc>
                          <a:spcPct val="150000"/>
                        </a:lnSpc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2088" marR="0" indent="-192088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잘못된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PATH 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우선순위 등이 침해사고에 이용될 </a:t>
                      </a:r>
                      <a:r>
                        <a:rPr lang="ko-KR" altLang="en-US" sz="1800" b="0" baseline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 있음</a:t>
                      </a:r>
                      <a:endParaRPr lang="en-US" altLang="ko-KR" sz="1800" b="0" baseline="0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92088" marR="0" indent="-192088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baseline="0" dirty="0" err="1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비인가자가</a:t>
                      </a:r>
                      <a:r>
                        <a:rPr lang="ko-KR" altLang="en-US" sz="1800" b="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불법적으로 생성한 디렉터리 및 명령어를 우선으로 실행되지 않도록 설정하기 위해 환경변수 점검이 필요함</a:t>
                      </a:r>
                      <a:endParaRPr lang="en-US" altLang="ko-KR" sz="1800" b="0" baseline="0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286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정책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176213" indent="-176213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PATH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환경변수에 “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.”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마침표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포함되어 있는지 점검</a:t>
                      </a:r>
                      <a:r>
                        <a:rPr lang="en-US" altLang="ko-KR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</a:t>
                      </a:r>
                      <a:endParaRPr lang="en-US" altLang="ko-KR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76213" marR="0" indent="-176213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“/</a:t>
                      </a:r>
                      <a:r>
                        <a:rPr lang="en-US" altLang="ko-KR" sz="1800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/profile”, root</a:t>
                      </a:r>
                      <a:r>
                        <a:rPr lang="ko-KR" altLang="en-US" sz="1800" kern="1200" baseline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계정의 환경변수 파일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800" kern="1200" baseline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일반계정의 환경변수 파일을 순차적으로 확인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679629" y="238874"/>
            <a:ext cx="10789200" cy="523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2585" kern="1200">
                <a:solidFill>
                  <a:schemeClr val="tx2">
                    <a:lumMod val="5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b="1" dirty="0" smtClean="0"/>
              <a:t>파일 및 디렉터리 관리 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0498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97474"/>
            <a:ext cx="10515600" cy="573338"/>
          </a:xfrm>
        </p:spPr>
        <p:txBody>
          <a:bodyPr/>
          <a:lstStyle/>
          <a:p>
            <a:r>
              <a:rPr lang="ko-KR" altLang="en-US" sz="32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환경설정 </a:t>
            </a:r>
            <a:r>
              <a:rPr lang="ko-KR" altLang="en-US" sz="3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적용 </a:t>
            </a:r>
            <a:r>
              <a:rPr lang="ko-KR" altLang="en-US" sz="32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순서</a:t>
            </a:r>
            <a:endParaRPr lang="ko-KR" altLang="en-US" sz="3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11969" y="218757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sz="2000" b="1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2000" b="1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/profile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</a:t>
            </a:r>
            <a:r>
              <a:rPr lang="ko-KR" altLang="en-US"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시스템 전역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모든 사용자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대한 환경설정 파일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부팅 후 적용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~/.</a:t>
            </a:r>
            <a:r>
              <a:rPr lang="en-US" altLang="ko-KR" sz="2000" b="1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bash_profile</a:t>
            </a:r>
            <a:endParaRPr lang="en-US" altLang="ko-KR" sz="2000" b="1" dirty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- </a:t>
            </a:r>
            <a:r>
              <a:rPr lang="ko-KR" altLang="en-US"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개인에 대한 환경설정 파일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로그인 시 적용 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71989" y="1398360"/>
            <a:ext cx="7930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/profile </a:t>
            </a:r>
            <a:r>
              <a:rPr lang="en-US" altLang="ko-KR" sz="24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⟶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~/.</a:t>
            </a:r>
            <a:r>
              <a:rPr lang="en-US" altLang="ko-K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bash_profile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⟶ 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~/.</a:t>
            </a:r>
            <a:r>
              <a:rPr lang="en-US" altLang="ko-K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⟶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endParaRPr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7298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6145" y="1158835"/>
            <a:ext cx="11328773" cy="109037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파일 및 디렉터리 소유자 설정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9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36656" y="1753968"/>
          <a:ext cx="11011628" cy="3251134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830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807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3404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0">
                        <a:lnSpc>
                          <a:spcPct val="2000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2088" marR="0" indent="-192088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소유자 불분명한 파일이나 디렉터리가 존재하는지 여부를 점검 </a:t>
                      </a:r>
                      <a:endParaRPr lang="en-US" altLang="ko-KR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2088" marR="0" indent="-192088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소유자가 존재하지 않는 파일의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UID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와 동일한 값으로 특정계정의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UID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값을 변경하면 해당 파일의 소유자가 되어 모든 작업이 가능함</a:t>
                      </a:r>
                      <a:endParaRPr lang="en-US" altLang="ko-KR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2088" marR="0" indent="-192088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소유자가 존재하지 않는 파일 및 디렉터리</a:t>
                      </a:r>
                      <a:endParaRPr lang="en-US" altLang="ko-KR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- 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퇴직자의 </a:t>
                      </a:r>
                      <a:r>
                        <a:rPr lang="ko-KR" altLang="en-US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자료이거나 관리 소홀로 인해 생긴 파일인 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경우 </a:t>
                      </a:r>
                      <a:endParaRPr lang="en-US" altLang="ko-KR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- 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해킹으로 </a:t>
                      </a:r>
                      <a:r>
                        <a:rPr lang="ko-KR" altLang="en-US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인한 공격자가 만들어 놓은 악의적인 파일인 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경우가 있음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79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정책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192088" indent="-192088" algn="just" latinLnBrk="1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소유자가 존재하지 않는 파일 및 디렉터리 삭제 또는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소유자 변경</a:t>
                      </a:r>
                      <a:endParaRPr lang="ko-KR" altLang="en-US" sz="1800" b="0" kern="1200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526145" y="336846"/>
            <a:ext cx="11024724" cy="523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2585" kern="1200">
                <a:solidFill>
                  <a:schemeClr val="tx2">
                    <a:lumMod val="5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b="1" dirty="0" smtClean="0"/>
              <a:t>파일 및 디렉터리 관리 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4562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1521" y="1112209"/>
            <a:ext cx="3769894" cy="1049114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useradd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worker01</a:t>
            </a:r>
          </a:p>
          <a:p>
            <a:pPr>
              <a:lnSpc>
                <a:spcPct val="100000"/>
              </a:lnSpc>
            </a:pPr>
            <a:r>
              <a:rPr lang="en-US" altLang="ko-KR" sz="2400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p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asswd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worker01</a:t>
            </a:r>
          </a:p>
          <a:p>
            <a:pPr>
              <a:lnSpc>
                <a:spcPct val="100000"/>
              </a:lnSpc>
            </a:pPr>
            <a:endParaRPr lang="ko-KR" altLang="en-US" sz="2400" dirty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8254"/>
          </a:xfrm>
        </p:spPr>
        <p:txBody>
          <a:bodyPr/>
          <a:lstStyle/>
          <a:p>
            <a:r>
              <a:rPr lang="ko-KR" altLang="en-US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소유자가 없는 파일</a:t>
            </a:r>
            <a:r>
              <a:rPr lang="en-US" altLang="ko-KR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2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디렉터리 </a:t>
            </a:r>
            <a:endParaRPr lang="ko-KR" altLang="en-US" sz="28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725653" y="1101701"/>
            <a:ext cx="3769894" cy="19268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su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– worker01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cd /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tmp</a:t>
            </a:r>
            <a:endParaRPr lang="en-US" altLang="ko-KR" sz="2400" dirty="0" smtClean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touch work01data</a:t>
            </a:r>
          </a:p>
          <a:p>
            <a:pPr>
              <a:lnSpc>
                <a:spcPct val="100000"/>
              </a:lnSpc>
            </a:pP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ls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–l</a:t>
            </a:r>
          </a:p>
          <a:p>
            <a:pPr>
              <a:lnSpc>
                <a:spcPct val="100000"/>
              </a:lnSpc>
            </a:pPr>
            <a:endParaRPr lang="en-US" altLang="ko-KR" sz="2400" dirty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ko-KR" altLang="en-US" sz="2400" dirty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131521" y="3269472"/>
            <a:ext cx="3769894" cy="6933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userdel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–r worker01</a:t>
            </a:r>
          </a:p>
          <a:p>
            <a:pPr>
              <a:lnSpc>
                <a:spcPct val="150000"/>
              </a:lnSpc>
            </a:pPr>
            <a:endParaRPr lang="ko-KR" altLang="en-US" sz="2400" dirty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>
            <a:stCxn id="3" idx="3"/>
          </p:cNvCxnSpPr>
          <p:nvPr/>
        </p:nvCxnSpPr>
        <p:spPr>
          <a:xfrm>
            <a:off x="4901415" y="1636766"/>
            <a:ext cx="18242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 txBox="1">
            <a:spLocks/>
          </p:cNvSpPr>
          <p:nvPr/>
        </p:nvSpPr>
        <p:spPr>
          <a:xfrm>
            <a:off x="6725653" y="3370937"/>
            <a:ext cx="3769894" cy="4904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ls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–l</a:t>
            </a:r>
          </a:p>
          <a:p>
            <a:pPr>
              <a:lnSpc>
                <a:spcPct val="100000"/>
              </a:lnSpc>
            </a:pPr>
            <a:endParaRPr lang="en-US" altLang="ko-KR" sz="2400" dirty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ko-KR" altLang="en-US" sz="2400" dirty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901415" y="3606609"/>
            <a:ext cx="182423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14" y="4386650"/>
            <a:ext cx="7479079" cy="13643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4066535" y="5068805"/>
            <a:ext cx="1881352" cy="51383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69210" y="5927071"/>
            <a:ext cx="695735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lang="ko-KR" altLang="en-US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소유자 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그룹이 없는 파일은 파일 속성 필드에 숫자로 표시됨 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1895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2011680"/>
            <a:ext cx="8802053" cy="42195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404937" y="460699"/>
            <a:ext cx="3769894" cy="134524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[</a:t>
            </a:r>
            <a:r>
              <a:rPr lang="ko-KR" altLang="en-US" sz="2400" b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점검 명령어</a:t>
            </a:r>
            <a:r>
              <a:rPr lang="en-US" altLang="ko-KR" sz="2400" b="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]</a:t>
            </a:r>
          </a:p>
          <a:p>
            <a:pPr marL="331788" indent="-14922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find / -</a:t>
            </a:r>
            <a:r>
              <a:rPr lang="en-US" altLang="ko-KR" sz="2400" b="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nouser</a:t>
            </a:r>
            <a:endParaRPr lang="en-US" altLang="ko-KR" sz="2400" b="0" dirty="0" smtClean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  <a:p>
            <a:pPr marL="331788" indent="-14922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find / -</a:t>
            </a:r>
            <a:r>
              <a:rPr lang="en-US" altLang="ko-KR" sz="2400" b="0" dirty="0" err="1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nogroup</a:t>
            </a:r>
            <a:endParaRPr lang="en-US" altLang="ko-KR" sz="2400" b="0" dirty="0" smtClean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2400" b="0" dirty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95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3806" y="421009"/>
            <a:ext cx="11328773" cy="531685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pPr lvl="1"/>
            <a:r>
              <a:rPr lang="ko-KR" altLang="en-US" sz="2000" dirty="0" smtClean="0"/>
              <a:t>보안 </a:t>
            </a:r>
            <a:r>
              <a:rPr lang="ko-KR" altLang="en-US" sz="2000" dirty="0"/>
              <a:t>정책 설정</a:t>
            </a:r>
            <a:endParaRPr lang="en-US" altLang="ko-KR" sz="2000" dirty="0"/>
          </a:p>
          <a:p>
            <a:pPr lvl="2"/>
            <a:r>
              <a:rPr lang="ko-KR" altLang="en-US" sz="2000" dirty="0"/>
              <a:t>소유자가 존재하지 않는 파일이나 디렉터리가 불필요한 경우 </a:t>
            </a:r>
            <a:r>
              <a:rPr lang="en-US" altLang="ko-KR" sz="2000" dirty="0" err="1"/>
              <a:t>rm</a:t>
            </a:r>
            <a:r>
              <a:rPr lang="en-US" altLang="ko-KR" sz="2000" dirty="0"/>
              <a:t> </a:t>
            </a:r>
            <a:r>
              <a:rPr lang="ko-KR" altLang="en-US" sz="2000" dirty="0"/>
              <a:t>명령으로 삭제</a:t>
            </a:r>
            <a:endParaRPr lang="en-US" altLang="ko-KR" sz="2000" dirty="0"/>
          </a:p>
          <a:p>
            <a:pPr marL="731095" lvl="3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731095" lvl="3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directory_name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731095" lvl="3" indent="0">
              <a:buNone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ko-KR" altLang="en-US" sz="2000" dirty="0"/>
              <a:t>필요한 경우 </a:t>
            </a:r>
            <a:r>
              <a:rPr lang="en-US" altLang="ko-KR" sz="2000" dirty="0" err="1"/>
              <a:t>chown</a:t>
            </a:r>
            <a:r>
              <a:rPr lang="en-US" altLang="ko-KR" sz="2000" dirty="0"/>
              <a:t> </a:t>
            </a:r>
            <a:r>
              <a:rPr lang="ko-KR" altLang="en-US" sz="2000" dirty="0"/>
              <a:t>명령으로 소유자 및 그룹 변경</a:t>
            </a:r>
            <a:endParaRPr lang="en-US" altLang="ko-KR" sz="2000" dirty="0"/>
          </a:p>
          <a:p>
            <a:pPr marL="731095" lvl="3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user_name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6400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743" y="1033045"/>
            <a:ext cx="10661248" cy="5098859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 smtClean="0"/>
              <a:t>파일 소유자 및 </a:t>
            </a:r>
            <a:r>
              <a:rPr lang="ko-KR" altLang="en-US" sz="2000" smtClean="0"/>
              <a:t>권한 설정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보안 정책 설정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ko-KR" altLang="en-US" sz="2000" dirty="0"/>
              <a:t>파일의 소유자 및 권한 변경 </a:t>
            </a:r>
            <a:r>
              <a:rPr lang="en-US" altLang="ko-KR" sz="2000" dirty="0"/>
              <a:t>(</a:t>
            </a:r>
            <a:r>
              <a:rPr lang="ko-KR" altLang="en-US" sz="2000" dirty="0"/>
              <a:t>소유자 </a:t>
            </a:r>
            <a:r>
              <a:rPr lang="en-US" altLang="ko-KR" sz="2000" dirty="0"/>
              <a:t>root, </a:t>
            </a:r>
            <a:r>
              <a:rPr lang="ko-KR" altLang="en-US" sz="2000" dirty="0"/>
              <a:t>권한 </a:t>
            </a:r>
            <a:r>
              <a:rPr lang="en-US" altLang="ko-KR" sz="2000" dirty="0"/>
              <a:t>644)</a:t>
            </a:r>
          </a:p>
          <a:p>
            <a:pPr marL="731095" lvl="3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 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31095" lvl="3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644 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68988" y="1611061"/>
          <a:ext cx="10588955" cy="2199458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1948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941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337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0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passwd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 권한 적절성 점검</a:t>
                      </a:r>
                      <a:endParaRPr lang="en-US" altLang="ko-KR" sz="1800" b="0" i="0" u="none" strike="noStrike" kern="1200" baseline="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관리자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root)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외 사용자가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"/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passwd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”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파일의 사용자 정보를 변조하여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shell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변경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사용자 추가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 등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root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포함한 사용자 권한 획득 가능</a:t>
                      </a:r>
                      <a:endParaRPr lang="ko-KR" altLang="en-US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15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정책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“/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etc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passwd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파일의 소유자 및 권한 변경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소유자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root,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권한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644)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668743" y="325961"/>
            <a:ext cx="10789200" cy="523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2585" kern="1200">
                <a:solidFill>
                  <a:schemeClr val="tx2">
                    <a:lumMod val="5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b="1" dirty="0" smtClean="0"/>
              <a:t>파일 및 디렉터리 관리 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100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905" y="876935"/>
            <a:ext cx="4933950" cy="2563495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 /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sora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:x:1001:1001 ~</a:t>
            </a:r>
          </a:p>
          <a:p>
            <a:pPr marL="0" indent="0"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sora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x:0:1001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</a:p>
          <a:p>
            <a:pPr marL="0" indent="0">
              <a:buNone/>
            </a:pP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795135" y="1622107"/>
            <a:ext cx="3630930" cy="5734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sora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316855" y="1897380"/>
            <a:ext cx="1478280" cy="1143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2616" y="2480310"/>
            <a:ext cx="1973617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*Shell </a:t>
            </a:r>
            <a:r>
              <a:rPr lang="ko-KR" altLang="en-US" sz="2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상태 확인</a:t>
            </a:r>
            <a:endParaRPr lang="ko-KR" altLang="en-US" sz="20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947" y="3541161"/>
            <a:ext cx="5732358" cy="11451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33793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1400" y="991422"/>
            <a:ext cx="10500000" cy="5098859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/shadow </a:t>
            </a:r>
            <a:r>
              <a:rPr lang="ko-KR" altLang="en-US" sz="2000" dirty="0" smtClean="0"/>
              <a:t>파일 소유자 및 </a:t>
            </a:r>
            <a:r>
              <a:rPr lang="ko-KR" altLang="en-US" sz="2000" smtClean="0"/>
              <a:t>권한 설정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ko-KR" altLang="en-US" sz="2000" dirty="0"/>
              <a:t>보안 정책 설정</a:t>
            </a:r>
          </a:p>
          <a:p>
            <a:pPr lvl="2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/shadow” </a:t>
            </a:r>
            <a:r>
              <a:rPr lang="ko-KR" altLang="en-US" sz="2000" dirty="0"/>
              <a:t>파일의 소유자 및 권한 변경 </a:t>
            </a:r>
            <a:r>
              <a:rPr lang="en-US" altLang="ko-KR" sz="2000" dirty="0"/>
              <a:t>(</a:t>
            </a:r>
            <a:r>
              <a:rPr lang="ko-KR" altLang="en-US" sz="2000" dirty="0"/>
              <a:t>소유자 </a:t>
            </a:r>
            <a:r>
              <a:rPr lang="en-US" altLang="ko-KR" sz="2000" dirty="0"/>
              <a:t>root, </a:t>
            </a:r>
            <a:r>
              <a:rPr lang="ko-KR" altLang="en-US" sz="2000" dirty="0"/>
              <a:t>권한 </a:t>
            </a:r>
            <a:r>
              <a:rPr lang="en-US" altLang="ko-KR" sz="2000" dirty="0"/>
              <a:t>644)</a:t>
            </a:r>
          </a:p>
          <a:p>
            <a:pPr marL="731095" lvl="3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 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/shadow</a:t>
            </a:r>
          </a:p>
          <a:p>
            <a:pPr marL="731095" lvl="3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400 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/shadow</a:t>
            </a:r>
          </a:p>
          <a:p>
            <a:pPr lvl="2"/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91417" y="1730964"/>
          <a:ext cx="10399183" cy="219877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806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924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3566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0">
                        <a:lnSpc>
                          <a:spcPct val="150000"/>
                        </a:lnSpc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“/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etc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/shadow”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800" baseline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파일은 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root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계정을 제외한 모든 사용자의 </a:t>
                      </a:r>
                      <a:r>
                        <a:rPr lang="ko-KR" altLang="en-US" sz="1800" baseline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접근을 제한</a:t>
                      </a:r>
                      <a:endParaRPr lang="en-US" altLang="ko-KR" sz="1800" baseline="0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해당 파일에 대한 관리가 이루어지지 않을 경우 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ID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및 패스워드 정보가 외부로 노출될 수 있는 </a:t>
                      </a:r>
                      <a:r>
                        <a:rPr lang="ko-KR" altLang="en-US" sz="1800" baseline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위험이 존재</a:t>
                      </a:r>
                      <a:endParaRPr lang="ko-KR" altLang="en-US" sz="1800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208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정책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285750" indent="-2857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“/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etc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/shadow”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파일의 소유자 및 권한 변경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소유자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root,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권한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400)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701400" y="293303"/>
            <a:ext cx="10789200" cy="523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2585" kern="1200">
                <a:solidFill>
                  <a:schemeClr val="tx2">
                    <a:lumMod val="5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b="1" dirty="0" smtClean="0"/>
              <a:t>파일 및 디렉터리 관리 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892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6285" y="1002308"/>
            <a:ext cx="10372457" cy="5098859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/hosts </a:t>
            </a:r>
            <a:r>
              <a:rPr lang="ko-KR" altLang="en-US" sz="2000" dirty="0" smtClean="0"/>
              <a:t>파일 소유자 및 </a:t>
            </a:r>
            <a:r>
              <a:rPr lang="ko-KR" altLang="en-US" sz="2000" smtClean="0"/>
              <a:t>권한 설정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8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보안 정책 설정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/hosts” </a:t>
            </a:r>
            <a:r>
              <a:rPr lang="ko-KR" altLang="en-US" sz="2000" dirty="0"/>
              <a:t>파일의 소유자 및 권한 변경 </a:t>
            </a:r>
            <a:r>
              <a:rPr lang="en-US" altLang="ko-KR" sz="2000" dirty="0"/>
              <a:t>(</a:t>
            </a:r>
            <a:r>
              <a:rPr lang="ko-KR" altLang="en-US" sz="2000" dirty="0"/>
              <a:t>소유자 </a:t>
            </a:r>
            <a:r>
              <a:rPr lang="en-US" altLang="ko-KR" sz="2000" dirty="0"/>
              <a:t>root, </a:t>
            </a:r>
            <a:r>
              <a:rPr lang="ko-KR" altLang="en-US" sz="2000" dirty="0"/>
              <a:t>권한 </a:t>
            </a:r>
            <a:r>
              <a:rPr lang="en-US" altLang="ko-KR" sz="2000" dirty="0"/>
              <a:t>600)</a:t>
            </a:r>
          </a:p>
          <a:p>
            <a:pPr marL="731095" lvl="3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 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/hosts</a:t>
            </a:r>
          </a:p>
          <a:p>
            <a:pPr marL="731095" lvl="3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600 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/hosts</a:t>
            </a:r>
          </a:p>
          <a:p>
            <a:pPr lvl="2"/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71675" y="1582755"/>
          <a:ext cx="10338582" cy="2577765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8504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88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77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0">
                        <a:lnSpc>
                          <a:spcPct val="150000"/>
                        </a:lnSpc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01613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/hosts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파일의 권한 적절성 점검</a:t>
                      </a:r>
                      <a:endParaRPr lang="ko-KR" altLang="en-US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84137" marR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   - /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/hosts</a:t>
                      </a:r>
                      <a:r>
                        <a:rPr lang="ko-KR" altLang="en-US" sz="18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파일은 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IP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주소와 호스트네임을 </a:t>
                      </a:r>
                      <a:r>
                        <a:rPr lang="ko-KR" altLang="en-US" sz="1800" baseline="0" dirty="0" err="1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매핑하는데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800" baseline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사용되는 파일</a:t>
                      </a:r>
                      <a:endParaRPr lang="en-US" altLang="ko-KR" sz="1800" baseline="0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공격자는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hosts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파일에 악의적인 시스템을 등록하여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이를 통해 정상적인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DNS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우회하여 악성사이 트로의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접속을 유도하는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파밍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Pharming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공격 등에 악용될 수 있음</a:t>
                      </a:r>
                      <a:endParaRPr lang="en-US" altLang="ko-KR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614315" y="325961"/>
            <a:ext cx="10789200" cy="523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2585" kern="1200">
                <a:solidFill>
                  <a:schemeClr val="tx2">
                    <a:lumMod val="5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b="1" dirty="0" smtClean="0"/>
              <a:t>파일 및 디렉터리 관리 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0279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2530" y="1655143"/>
            <a:ext cx="11089870" cy="4695838"/>
          </a:xfrm>
        </p:spPr>
        <p:txBody>
          <a:bodyPr>
            <a:noAutofit/>
          </a:bodyPr>
          <a:lstStyle/>
          <a:p>
            <a:pPr marL="866775" lvl="2" indent="-171450" algn="just">
              <a:lnSpc>
                <a:spcPct val="150000"/>
              </a:lnSpc>
            </a:pPr>
            <a:r>
              <a:rPr lang="ko-KR" altLang="en-US" sz="1800" dirty="0" smtClean="0"/>
              <a:t>파일의 </a:t>
            </a:r>
            <a:r>
              <a:rPr lang="ko-KR" altLang="en-US" sz="1800" dirty="0"/>
              <a:t>최종 접근 시간</a:t>
            </a:r>
            <a:r>
              <a:rPr lang="en-US" altLang="ko-KR" sz="1800" dirty="0"/>
              <a:t>, </a:t>
            </a:r>
            <a:r>
              <a:rPr lang="ko-KR" altLang="en-US" sz="1800" dirty="0"/>
              <a:t>수정시간 등 타임스탬프</a:t>
            </a:r>
            <a:r>
              <a:rPr lang="en-US" altLang="ko-KR" sz="1800" dirty="0"/>
              <a:t>(T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imestamp</a:t>
            </a:r>
            <a:r>
              <a:rPr lang="en-US" altLang="ko-KR" sz="1800" dirty="0"/>
              <a:t>)</a:t>
            </a:r>
            <a:r>
              <a:rPr lang="ko-KR" altLang="en-US" sz="1800"/>
              <a:t>를 변경</a:t>
            </a:r>
            <a:endParaRPr lang="en-US" altLang="ko-KR" sz="1800" dirty="0"/>
          </a:p>
          <a:p>
            <a:pPr marL="866775" lvl="2" indent="-171450" algn="just">
              <a:lnSpc>
                <a:spcPct val="150000"/>
              </a:lnSpc>
            </a:pPr>
            <a:r>
              <a:rPr lang="ko-KR" altLang="en-US" sz="1800" dirty="0"/>
              <a:t>파일의 크기가 </a:t>
            </a:r>
            <a:r>
              <a:rPr lang="en-US" altLang="ko-KR" sz="1800" dirty="0"/>
              <a:t>0</a:t>
            </a:r>
            <a:r>
              <a:rPr lang="ko-KR" altLang="en-US" sz="1800" dirty="0"/>
              <a:t>인 빈</a:t>
            </a:r>
            <a:r>
              <a:rPr lang="en-US" altLang="ko-KR" sz="1800" dirty="0"/>
              <a:t>(empty) </a:t>
            </a:r>
            <a:r>
              <a:rPr lang="ko-KR" altLang="en-US" sz="1800"/>
              <a:t>파일을 생성</a:t>
            </a:r>
            <a:endParaRPr lang="en-US" altLang="ko-KR" sz="1800" dirty="0"/>
          </a:p>
          <a:p>
            <a:pPr marL="695325" lvl="2" indent="0" algn="just">
              <a:lnSpc>
                <a:spcPct val="150000"/>
              </a:lnSpc>
              <a:buNone/>
            </a:pPr>
            <a:r>
              <a:rPr lang="en-US" altLang="ko-KR" sz="1800" b="1" dirty="0" smtClean="0"/>
              <a:t>                                   [</a:t>
            </a:r>
            <a:r>
              <a:rPr lang="ko-KR" altLang="en-US" sz="1800" b="1"/>
              <a:t>사용법</a:t>
            </a:r>
            <a:r>
              <a:rPr lang="en-US" altLang="ko-KR" sz="1800" b="1" dirty="0"/>
              <a:t>] </a:t>
            </a: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 </a:t>
            </a:r>
            <a:r>
              <a:rPr lang="en-US" altLang="ko-K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[option] </a:t>
            </a:r>
            <a:r>
              <a:rPr lang="ko-KR" altLang="en-US" sz="1800" b="1" dirty="0"/>
              <a:t>파일명</a:t>
            </a:r>
            <a:endParaRPr lang="en-US" altLang="ko-KR" sz="1800" b="1" dirty="0"/>
          </a:p>
          <a:p>
            <a:pPr marL="695325" lvl="2" indent="0" algn="just">
              <a:lnSpc>
                <a:spcPct val="150000"/>
              </a:lnSpc>
              <a:buNone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❶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a.txt</a:t>
            </a:r>
          </a:p>
          <a:p>
            <a:pPr marL="1074738" lvl="2" indent="-379413" algn="just">
              <a:lnSpc>
                <a:spcPct val="150000"/>
              </a:lnSpc>
              <a:buNone/>
            </a:pPr>
            <a:r>
              <a:rPr lang="en-US" altLang="ko-KR" sz="1800" dirty="0"/>
              <a:t> → </a:t>
            </a:r>
            <a:r>
              <a:rPr lang="ko-KR" altLang="en-US" sz="1800"/>
              <a:t>파일이 </a:t>
            </a:r>
            <a:r>
              <a:rPr lang="ko-KR" altLang="en-US" sz="1800" dirty="0"/>
              <a:t>존재하면 파일의 수정 시간</a:t>
            </a:r>
            <a:r>
              <a:rPr lang="en-US" altLang="ko-KR" sz="1800" dirty="0"/>
              <a:t>(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Time</a:t>
            </a:r>
            <a:r>
              <a:rPr lang="en-US" altLang="ko-KR" sz="1800" dirty="0"/>
              <a:t>)</a:t>
            </a:r>
            <a:r>
              <a:rPr lang="ko-KR" altLang="en-US" sz="1800" dirty="0"/>
              <a:t>을 바꾸고 파일이 없을 </a:t>
            </a:r>
            <a:r>
              <a:rPr lang="ko-KR" altLang="en-US" sz="1800"/>
              <a:t>경우에는 </a:t>
            </a:r>
            <a:r>
              <a:rPr lang="ko-KR" altLang="en-US" sz="1800" smtClean="0"/>
              <a:t>크기가 </a:t>
            </a:r>
            <a:r>
              <a:rPr lang="en-US" altLang="ko-KR" sz="1800" dirty="0"/>
              <a:t>0</a:t>
            </a:r>
            <a:r>
              <a:rPr lang="ko-KR" altLang="en-US" sz="1800" dirty="0"/>
              <a:t>인 </a:t>
            </a:r>
            <a:r>
              <a:rPr lang="ko-KR" altLang="en-US" sz="1800"/>
              <a:t>빈 </a:t>
            </a:r>
            <a:r>
              <a:rPr lang="ko-KR" altLang="en-US" sz="1800" smtClean="0"/>
              <a:t>파일 </a:t>
            </a:r>
            <a:r>
              <a:rPr lang="ko-KR" altLang="en-US" sz="1800"/>
              <a:t>생성</a:t>
            </a:r>
            <a:endParaRPr lang="en-US" altLang="ko-KR" sz="1800" dirty="0"/>
          </a:p>
          <a:p>
            <a:pPr marL="695325" lvl="2" indent="0" algn="just">
              <a:lnSpc>
                <a:spcPct val="150000"/>
              </a:lnSpc>
              <a:buNone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❷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-t 201212222105 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738" lvl="2" indent="-379413" algn="just">
              <a:lnSpc>
                <a:spcPct val="150000"/>
              </a:lnSpc>
              <a:buNone/>
            </a:pPr>
            <a:r>
              <a:rPr lang="en-US" altLang="ko-KR" sz="1800" dirty="0"/>
              <a:t> →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800" dirty="0"/>
              <a:t>파일의 수정 시간</a:t>
            </a:r>
            <a:r>
              <a:rPr lang="en-US" altLang="ko-KR" sz="1800" dirty="0"/>
              <a:t>(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Time</a:t>
            </a:r>
            <a:r>
              <a:rPr lang="en-US" altLang="ko-KR" sz="1800" dirty="0"/>
              <a:t>)</a:t>
            </a:r>
            <a:r>
              <a:rPr lang="ko-KR" altLang="en-US" sz="1800"/>
              <a:t>을 지정된 시간으로 변경</a:t>
            </a:r>
            <a:endParaRPr lang="en-US" altLang="ko-KR" sz="1800" dirty="0"/>
          </a:p>
          <a:p>
            <a:pPr marL="695325" lvl="2" indent="0" algn="just">
              <a:lnSpc>
                <a:spcPct val="150000"/>
              </a:lnSpc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❸ touch -r a.txt b.txt</a:t>
            </a:r>
          </a:p>
          <a:p>
            <a:pPr marL="1135063" lvl="2" indent="-439738" algn="just">
              <a:lnSpc>
                <a:spcPct val="150000"/>
              </a:lnSpc>
              <a:buNone/>
            </a:pPr>
            <a:r>
              <a:rPr lang="en-US" altLang="ko-KR" sz="1800" dirty="0"/>
              <a:t> →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a.txt</a:t>
            </a:r>
            <a:r>
              <a:rPr lang="ko-KR" altLang="en-US" sz="1800" dirty="0"/>
              <a:t>의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time </a:t>
            </a:r>
            <a:r>
              <a:rPr lang="ko-KR" altLang="en-US" sz="1800" dirty="0"/>
              <a:t>및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time</a:t>
            </a:r>
            <a:r>
              <a:rPr lang="ko-KR" altLang="en-US" sz="1800" dirty="0"/>
              <a:t>으로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b.txt </a:t>
            </a:r>
            <a:r>
              <a:rPr lang="ko-KR" altLang="en-US" sz="1800" dirty="0"/>
              <a:t>파일의 </a:t>
            </a:r>
            <a:r>
              <a:rPr lang="ko-KR" altLang="en-US" sz="1800"/>
              <a:t>시간을 </a:t>
            </a:r>
            <a:r>
              <a:rPr lang="ko-KR" altLang="en-US" sz="1800" smtClean="0"/>
              <a:t>변경  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37373" y="6168419"/>
            <a:ext cx="2743200" cy="365125"/>
          </a:xfrm>
        </p:spPr>
        <p:txBody>
          <a:bodyPr/>
          <a:lstStyle/>
          <a:p>
            <a:fld id="{65DC1D29-70A3-4759-9D6D-98753CD5BF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03024" y="1123618"/>
            <a:ext cx="7561263" cy="4079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lang="ko-KR" altLang="en-US" sz="2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명령어 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touch</a:t>
            </a:r>
            <a:endParaRPr lang="ko-KR" altLang="en-US" sz="2400" dirty="0" smtClean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677587" y="271523"/>
            <a:ext cx="7886700" cy="8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2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2.1 </a:t>
            </a:r>
            <a:r>
              <a:rPr lang="ko-KR" altLang="en-US" b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파일 및 디렉터리 관리 명령어  </a:t>
            </a:r>
            <a:endParaRPr lang="en-US" altLang="ko-KR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" y="2927710"/>
            <a:ext cx="11108268" cy="23872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00075" y="945515"/>
            <a:ext cx="4933950" cy="107759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–l /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/hosts</a:t>
            </a:r>
          </a:p>
          <a:p>
            <a:pPr>
              <a:lnSpc>
                <a:spcPct val="100000"/>
              </a:lnSpc>
            </a:pP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600 /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/hosts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379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9628" y="958765"/>
            <a:ext cx="10674171" cy="5507349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syslog.conf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 소유자 및 </a:t>
            </a:r>
            <a:r>
              <a:rPr lang="ko-KR" altLang="en-US" sz="2000" smtClean="0"/>
              <a:t>권한 설정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보안 정책 설정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syslog.conf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ko-KR" altLang="en-US" sz="2000" dirty="0"/>
              <a:t>파일의 소유자 및 권한 변경 </a:t>
            </a:r>
            <a:r>
              <a:rPr lang="en-US" altLang="ko-KR" sz="2000" dirty="0"/>
              <a:t>(</a:t>
            </a:r>
            <a:r>
              <a:rPr lang="ko-KR" altLang="en-US" sz="2000" dirty="0"/>
              <a:t>소유자 </a:t>
            </a:r>
            <a:r>
              <a:rPr lang="en-US" altLang="ko-KR" sz="2000" dirty="0"/>
              <a:t>root, </a:t>
            </a:r>
            <a:r>
              <a:rPr lang="ko-KR" altLang="en-US" sz="2000" dirty="0"/>
              <a:t>권한 </a:t>
            </a:r>
            <a:r>
              <a:rPr lang="en-US" altLang="ko-KR" sz="2000" dirty="0"/>
              <a:t>644)</a:t>
            </a:r>
          </a:p>
          <a:p>
            <a:pPr marL="731095" lvl="3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 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syslog.conf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095" lvl="3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644 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syslog.conf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4399" y="1484783"/>
          <a:ext cx="10554429" cy="2836845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124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419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348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0">
                        <a:lnSpc>
                          <a:spcPct val="150000"/>
                        </a:lnSpc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indent="952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“/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etc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syslog.conf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파일은 시스템 운영 중 발생하는 주요 로그 기록을 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설정하는 파일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84138" marR="0" indent="952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만약 해당 파일의 접근 권한이 적절하지 않을 경우 시스템 로그가 정상적으로 기록되지 않아  침입자의 흔적 또는 시스템 오류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사항을 정확히 분석할 수 없음</a:t>
                      </a:r>
                      <a:endParaRPr lang="en-US" altLang="ko-KR" sz="1800" baseline="0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84138" marR="0" indent="9525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일반 사용자는 해당 파일을 변경할 수 없도록 설정해야 함 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19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정책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285750" indent="-201613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“/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etc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syslog.conf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파일의 소유자 및 권한 변경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소유자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root,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권한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644)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679629" y="315075"/>
            <a:ext cx="10789200" cy="523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2585" kern="1200">
                <a:solidFill>
                  <a:schemeClr val="tx2">
                    <a:lumMod val="5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b="1" dirty="0" smtClean="0"/>
              <a:t>파일 및 디렉터리 관리 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662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0515" y="1100279"/>
            <a:ext cx="8640000" cy="5098859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SUID, SGID, Sticky bit </a:t>
            </a:r>
            <a:r>
              <a:rPr lang="ko-KR" altLang="en-US" sz="2000" smtClean="0"/>
              <a:t>설정파일 점검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90515" y="1737058"/>
          <a:ext cx="10848342" cy="2813528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8793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690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4290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0">
                        <a:lnSpc>
                          <a:spcPct val="150000"/>
                        </a:lnSpc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불필요하거나 악의적인 파일에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SUID, SGID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설정 여부 점검</a:t>
                      </a:r>
                      <a:endParaRPr lang="en-US" altLang="ko-KR" sz="1800" b="0" i="0" u="none" strike="noStrike" kern="1200" baseline="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불필요한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SUID, SGID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설정 제거로 악의적인 사용자의 권한상승을 방지하기 위함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844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정책</a:t>
                      </a:r>
                      <a:endParaRPr lang="en-US" altLang="ko-KR" sz="1800" b="0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196850" indent="-1968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불필요한 </a:t>
                      </a:r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SUID,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SGID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파일을 제거하고 애플리케이션에서 생성한 파일이나 </a:t>
                      </a:r>
                      <a:r>
                        <a:rPr lang="ko-KR" altLang="en-US" sz="1800" b="0" kern="1200" baseline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사용자가 임의로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생성한 파일 등 의심스럽거나 특이한 파일 발견 시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SUID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제거 </a:t>
                      </a:r>
                      <a:endParaRPr lang="ko-KR" altLang="en-US" sz="1800" b="0" kern="1200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690515" y="358618"/>
            <a:ext cx="10789200" cy="523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2585" kern="1200">
                <a:solidFill>
                  <a:schemeClr val="tx2">
                    <a:lumMod val="5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b="1" dirty="0" smtClean="0"/>
              <a:t>파일 및 디렉터리 관리 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5549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56623" y="1106924"/>
            <a:ext cx="6085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/ -perm -4000 -exec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-l {} \;&gt;  1.txt</a:t>
            </a:r>
            <a:endParaRPr lang="ko-KR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389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1400" y="935712"/>
            <a:ext cx="10543543" cy="5664233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사용자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시스템 시작파일 및 환경파일 소유자 및 </a:t>
            </a:r>
            <a:r>
              <a:rPr lang="ko-KR" altLang="en-US" sz="2000" smtClean="0"/>
              <a:t>권한 설정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lvl="1"/>
            <a:r>
              <a:rPr lang="ko-KR" altLang="en-US" sz="2000" dirty="0" smtClean="0"/>
              <a:t>보안 정책 설정</a:t>
            </a:r>
          </a:p>
          <a:p>
            <a:pPr lvl="2"/>
            <a:r>
              <a:rPr lang="ko-KR" altLang="en-US" sz="2000" dirty="0" smtClean="0"/>
              <a:t>소유자 </a:t>
            </a:r>
            <a:r>
              <a:rPr lang="ko-KR" altLang="en-US" sz="2000" dirty="0"/>
              <a:t>변경 </a:t>
            </a:r>
            <a:r>
              <a:rPr lang="ko-KR" altLang="en-US" sz="2000" dirty="0" smtClean="0"/>
              <a:t>방법                       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user_name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lvl="2"/>
            <a:r>
              <a:rPr lang="ko-KR" altLang="en-US" sz="2000" dirty="0" smtClean="0"/>
              <a:t>일반 </a:t>
            </a:r>
            <a:r>
              <a:rPr lang="ko-KR" altLang="en-US" sz="2000" dirty="0"/>
              <a:t>사용자 쓰기 권한 제거 </a:t>
            </a:r>
            <a:r>
              <a:rPr lang="ko-KR" altLang="en-US" sz="2000" dirty="0" smtClean="0"/>
              <a:t>방법 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o-w &lt;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23418" y="1534470"/>
          <a:ext cx="10567182" cy="328898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253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418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8637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0">
                        <a:lnSpc>
                          <a:spcPct val="150000"/>
                        </a:lnSpc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홈 디렉터리 내의 환경변수 파일의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소유자 및 접근권한이 관리자 또는 해당 계정으로 설정되어 있는지 점검</a:t>
                      </a:r>
                      <a:endParaRPr lang="en-US" altLang="ko-KR" sz="1800" b="0" i="0" u="none" strike="noStrike" kern="1200" baseline="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홈 디렉터리 내의 환경변수 파일의 접근권한 설정이 적절하지 않을 경우 </a:t>
                      </a:r>
                      <a:r>
                        <a:rPr lang="ko-KR" alt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비인가자가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환경변수파일을 변조하여 정상 사용중인 사용자의 서비스가 제한 될 수 있음</a:t>
                      </a:r>
                      <a:endParaRPr lang="ko-KR" altLang="en-US" sz="18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252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정책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201613" indent="-201613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환경변수 파일의 권한 중 타 사용자 쓰기 권한 제거 등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01613" indent="-201613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(“.profile”, “.</a:t>
                      </a:r>
                      <a:r>
                        <a:rPr lang="en-US" altLang="ko-KR" sz="20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kshrc</a:t>
                      </a:r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”, “.</a:t>
                      </a:r>
                      <a:r>
                        <a:rPr lang="en-US" altLang="ko-KR" sz="20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cshrc</a:t>
                      </a:r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”, “.</a:t>
                      </a:r>
                      <a:r>
                        <a:rPr lang="en-US" altLang="ko-KR" sz="20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bashrc</a:t>
                      </a:r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”, “.</a:t>
                      </a:r>
                      <a:r>
                        <a:rPr lang="en-US" altLang="ko-KR" sz="20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bash_prof</a:t>
                      </a:r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20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ile</a:t>
                      </a:r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”, “.login", “.</a:t>
                      </a:r>
                      <a:r>
                        <a:rPr lang="en-US" altLang="ko-KR" sz="20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exrc</a:t>
                      </a:r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”, “.</a:t>
                      </a:r>
                      <a:r>
                        <a:rPr lang="en-US" altLang="ko-KR" sz="20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netrc</a:t>
                      </a:r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” ) </a:t>
                      </a:r>
                      <a:endParaRPr lang="ko-KR" altLang="en-US" sz="20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701400" y="195332"/>
            <a:ext cx="10789200" cy="523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2585" kern="1200">
                <a:solidFill>
                  <a:schemeClr val="tx2">
                    <a:lumMod val="5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b="1" dirty="0" smtClean="0"/>
              <a:t>파일 및 디렉터리 관리 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1866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1400" y="861571"/>
            <a:ext cx="10543543" cy="5664233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Writable </a:t>
            </a:r>
            <a:r>
              <a:rPr lang="ko-KR" altLang="en-US" sz="2000" smtClean="0"/>
              <a:t>파일</a:t>
            </a:r>
            <a:r>
              <a:rPr lang="en-US" altLang="ko-KR" sz="2000" dirty="0"/>
              <a:t> </a:t>
            </a:r>
            <a:r>
              <a:rPr lang="ko-KR" altLang="en-US" sz="2000" smtClean="0"/>
              <a:t>점검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lvl="1"/>
            <a:r>
              <a:rPr lang="ko-KR" altLang="en-US" sz="2000" dirty="0" smtClean="0"/>
              <a:t>보안 정책 설정</a:t>
            </a:r>
          </a:p>
          <a:p>
            <a:pPr lvl="2"/>
            <a:r>
              <a:rPr lang="ko-KR" altLang="en-US" sz="2000" dirty="0" smtClean="0"/>
              <a:t>일반 </a:t>
            </a:r>
            <a:r>
              <a:rPr lang="ko-KR" altLang="en-US" sz="2000" dirty="0"/>
              <a:t>사용자 쓰기 권한 제거 </a:t>
            </a:r>
            <a:r>
              <a:rPr lang="ko-KR" altLang="en-US" sz="2000" dirty="0" smtClean="0"/>
              <a:t>방법   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o-w &lt;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/>
            <a:r>
              <a:rPr lang="ko-KR" altLang="en-US" sz="2000" dirty="0" smtClean="0"/>
              <a:t>파일 삭제 방법 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                          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world writable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파일명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23418" y="1349119"/>
          <a:ext cx="10567182" cy="3544738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253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418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24669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0">
                        <a:lnSpc>
                          <a:spcPct val="150000"/>
                        </a:lnSpc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불필요한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world writable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 존재 여부 점검</a:t>
                      </a:r>
                      <a:endParaRPr lang="en-US" altLang="ko-KR" sz="1800" b="0" i="0" u="none" strike="noStrike" kern="1200" baseline="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-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world writable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파일의 내용을 소유자나 그룹 외 모든 사용자에 대해 쓰기가 허용된 파일 </a:t>
                      </a:r>
                      <a:endParaRPr lang="en-US" altLang="ko-KR" sz="1800" b="0" i="0" u="none" strike="noStrike" kern="1200" baseline="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(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rwxrwxrwx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root 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root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&lt;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파일명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&gt;)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중요 시스템 파일에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world writable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설정이 될 경우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일반사용자 및 비인가된 사용자가 해당 파일을 임의로 수정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삭제가 가능함</a:t>
                      </a:r>
                      <a:endParaRPr lang="en-US" altLang="ko-KR" sz="1800" b="0" i="0" u="none" strike="noStrike" kern="1200" baseline="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9804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정책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world writable“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 존재 시 사용 목적을 확실히 알고 불필요 시 삭제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필요 시 아래의 보안설정방법에 </a:t>
                      </a: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따라 설정을 변경함</a:t>
                      </a:r>
                      <a:endParaRPr lang="en-US" altLang="ko-KR" sz="1800" b="0" i="0" u="none" strike="noStrike" kern="1200" baseline="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701400" y="195332"/>
            <a:ext cx="10789200" cy="523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2585" kern="1200">
                <a:solidFill>
                  <a:schemeClr val="tx2">
                    <a:lumMod val="5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b="1" dirty="0" smtClean="0"/>
              <a:t>파일 및 디렉터리 관리 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83451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56623" y="1106924"/>
            <a:ext cx="5732660" cy="1953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/ -type f -perm –4 –exec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 {} \;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/ -type f -perm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–2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–exec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 {} \;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-type f -perm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–1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–exec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 {} \;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6623" y="3800697"/>
            <a:ext cx="685155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/ -type f -perm –4 –exec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 {}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\;  &gt; 2.txt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/ -type f -perm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–2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–exec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 {}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\;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2.txt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-type f -perm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–1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–exec </a:t>
            </a:r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 {}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\;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2.txt</a:t>
            </a:r>
          </a:p>
        </p:txBody>
      </p:sp>
    </p:spTree>
    <p:extLst>
      <p:ext uri="{BB962C8B-B14F-4D97-AF65-F5344CB8AC3E}">
        <p14:creationId xmlns:p14="http://schemas.microsoft.com/office/powerpoint/2010/main" val="18493318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1400" y="917143"/>
            <a:ext cx="10271400" cy="5619409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/dev</a:t>
            </a:r>
            <a:r>
              <a:rPr lang="ko-KR" altLang="en-US" sz="2000" dirty="0" smtClean="0"/>
              <a:t>에 존재하지 않는 </a:t>
            </a:r>
            <a:r>
              <a:rPr lang="en-US" altLang="ko-KR" sz="2000" dirty="0" smtClean="0"/>
              <a:t>device </a:t>
            </a:r>
            <a:r>
              <a:rPr lang="ko-KR" altLang="en-US" sz="2000" smtClean="0"/>
              <a:t>파일 점검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2000" dirty="0" smtClean="0"/>
              <a:t>보안 정책 설정</a:t>
            </a:r>
          </a:p>
          <a:p>
            <a:pPr lvl="2"/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dev</a:t>
            </a:r>
            <a:r>
              <a:rPr lang="en-US" altLang="ko-KR" sz="2000" dirty="0" smtClean="0"/>
              <a:t> </a:t>
            </a:r>
            <a:r>
              <a:rPr lang="ko-KR" altLang="en-US" sz="2000" smtClean="0"/>
              <a:t>디렉터리 파일 </a:t>
            </a:r>
            <a:r>
              <a:rPr lang="ko-KR" altLang="en-US" sz="2000" dirty="0" smtClean="0"/>
              <a:t>점검</a:t>
            </a:r>
            <a:endParaRPr lang="en-US" altLang="ko-KR" sz="2000" dirty="0"/>
          </a:p>
          <a:p>
            <a:pPr marL="731095" lvl="3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#find /dev -type f -exec ls -l {} \; </a:t>
            </a:r>
          </a:p>
          <a:p>
            <a:pPr lvl="2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major, minor, number</a:t>
            </a:r>
            <a:r>
              <a:rPr lang="ko-KR" altLang="en-US" sz="2000" dirty="0"/>
              <a:t>를 가지지 않는 </a:t>
            </a:r>
            <a:r>
              <a:rPr lang="en-US" altLang="ko-KR" sz="2000" dirty="0"/>
              <a:t>device</a:t>
            </a:r>
            <a:r>
              <a:rPr lang="ko-KR" altLang="en-US" sz="2000" dirty="0"/>
              <a:t>일 경우 삭제</a:t>
            </a:r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01851" y="1560983"/>
          <a:ext cx="10588749" cy="2584658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268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619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72752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0">
                        <a:lnSpc>
                          <a:spcPct val="150000"/>
                        </a:lnSpc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존재하지 않는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device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 존재 여부 점검</a:t>
                      </a:r>
                      <a:endParaRPr lang="en-US" altLang="ko-KR" sz="1800" b="0" i="0" u="none" strike="noStrike" kern="1200" baseline="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공격자는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rootkit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설정파일들을 서버 관리자가 쉽게 발견하지 못하도록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dev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에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device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파일인 것처럼 위장하는 수법을 많이 사용함</a:t>
                      </a:r>
                      <a:endParaRPr lang="en-US" altLang="ko-KR" sz="1800" b="0" i="0" u="none" strike="noStrike" kern="1200" baseline="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718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정책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0" marR="0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dev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디렉터리 내 불필요한 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device</a:t>
                      </a:r>
                      <a:r>
                        <a:rPr lang="en-US" altLang="ko-K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800" b="0" i="0" u="none" strike="noStrike" kern="1200" baseline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파일이 존재할 삭제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indent="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major,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minor, number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가지지 않는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device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 제거 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701400" y="195332"/>
            <a:ext cx="10789200" cy="523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2585" kern="1200">
                <a:solidFill>
                  <a:schemeClr val="tx2">
                    <a:lumMod val="5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b="1" dirty="0" smtClean="0"/>
              <a:t>파일 및 디렉터리 관리 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0864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39265"/>
            <a:ext cx="10515600" cy="611059"/>
          </a:xfrm>
        </p:spPr>
        <p:txBody>
          <a:bodyPr/>
          <a:lstStyle/>
          <a:p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디바이스 드라이버</a:t>
            </a:r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32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device driver</a:t>
            </a:r>
            <a:r>
              <a:rPr lang="en-US" altLang="ko-KR" sz="3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 </a:t>
            </a:r>
            <a:endParaRPr lang="ko-KR" altLang="en-US" sz="32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678" y="1306641"/>
            <a:ext cx="1148251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컴퓨터에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접속하는 주변장치를 제어하기 위한 운영체제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(OS)</a:t>
            </a:r>
            <a:r>
              <a:rPr lang="ko-KR" altLang="en-US"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일부를 이루는 </a:t>
            </a:r>
            <a:r>
              <a:rPr lang="ko-KR" altLang="en-US" sz="2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외부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장치에 대한 일반적인 </a:t>
            </a:r>
            <a:r>
              <a:rPr lang="ko-KR" altLang="en-US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연결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 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애플리케이션</a:t>
            </a:r>
            <a:r>
              <a:rPr lang="ko-KR" altLang="en-US" sz="20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lang="en-US" altLang="ko-KR" sz="2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&lt;--&gt; </a:t>
            </a:r>
            <a:r>
              <a:rPr lang="ko-KR" altLang="en-US" sz="20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디바이스 드라이버 </a:t>
            </a:r>
            <a:r>
              <a:rPr lang="en-US" altLang="ko-KR" sz="2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&lt;--&gt; </a:t>
            </a:r>
            <a:r>
              <a:rPr lang="ko-KR" altLang="en-US" sz="20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하드웨어</a:t>
            </a:r>
            <a:endParaRPr lang="en-US" altLang="ko-KR" sz="2000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</a:t>
            </a:r>
            <a:r>
              <a:rPr lang="ko-KR" altLang="en-US" sz="2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애플리케이션</a:t>
            </a:r>
            <a:r>
              <a:rPr lang="ko-KR" altLang="en-US"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</a:t>
            </a:r>
            <a:r>
              <a:rPr lang="ko-KR" altLang="en-US" sz="2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직접 하드웨어를 제어하는 것이 아니라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디바이스 드라이버를 통해 </a:t>
            </a:r>
            <a:r>
              <a:rPr lang="ko-KR" altLang="en-US" sz="2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제어 </a:t>
            </a:r>
            <a:r>
              <a:rPr lang="ko-KR" altLang="en-US"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lang="en-US" altLang="ko-KR" sz="2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68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148605"/>
            <a:ext cx="24" cy="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679" y="3201917"/>
            <a:ext cx="7714748" cy="102394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5336053" y="4225858"/>
            <a:ext cx="496336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095988" y="4225858"/>
            <a:ext cx="496336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60475" y="4234910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주번호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부번호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major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)   (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minor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5487" y="4902971"/>
            <a:ext cx="10841001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응용프로그램이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사용하고자 하는 디바이스 종류를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구분 짓기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위해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커널의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주번호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major </a:t>
            </a:r>
            <a:r>
              <a:rPr lang="en-US" altLang="ko-KR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num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사용하고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같은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종류의 디바이스가 여러개 있을 때 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 하나를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선택하기 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부번호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minor </a:t>
            </a:r>
            <a:r>
              <a:rPr lang="en-US" altLang="ko-KR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num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사용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1962" y="5679709"/>
            <a:ext cx="11205519" cy="64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디바이스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접근 시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커널은 메이저 번호로 어떤 디바이스 드라이버를 사용할지를 </a:t>
            </a:r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결정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디바이스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드라이버는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커널로부터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받은 정보 중 마이너 번호가 할당된 장치 중 어떤 장치를 제어할 지를 결정</a:t>
            </a:r>
          </a:p>
        </p:txBody>
      </p:sp>
    </p:spTree>
    <p:extLst>
      <p:ext uri="{BB962C8B-B14F-4D97-AF65-F5344CB8AC3E}">
        <p14:creationId xmlns:p14="http://schemas.microsoft.com/office/powerpoint/2010/main" val="14790505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1400" y="897294"/>
            <a:ext cx="8317270" cy="5682161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UMASK </a:t>
            </a:r>
            <a:r>
              <a:rPr lang="ko-KR" altLang="en-US" sz="2000" smtClean="0"/>
              <a:t>설정 관리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sz="2000" dirty="0" smtClean="0"/>
              <a:t>보안 정책 설정</a:t>
            </a:r>
          </a:p>
          <a:p>
            <a:pPr lvl="2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“/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/profile”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dirty="0" smtClean="0"/>
              <a:t>파일 수정 및 신규 삽입</a:t>
            </a:r>
            <a:endParaRPr lang="en-US" altLang="ko-KR" sz="2000" dirty="0" smtClean="0"/>
          </a:p>
          <a:p>
            <a:pPr marL="731095" lvl="3" indent="0">
              <a:buNone/>
            </a:pP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umask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022</a:t>
            </a:r>
          </a:p>
          <a:p>
            <a:pPr marL="905630" lvl="3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umask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57943" y="1538793"/>
          <a:ext cx="10667999" cy="247042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817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509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7725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0">
                        <a:lnSpc>
                          <a:spcPct val="150000"/>
                        </a:lnSpc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indent="-84138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시스템 내에서 사용자가 새로 생성하는 파일의 접근권한은 </a:t>
                      </a:r>
                      <a:r>
                        <a:rPr lang="en-US" altLang="ko-KR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UMASK 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값에 </a:t>
                      </a:r>
                      <a:r>
                        <a:rPr lang="ko-KR" altLang="en-US" sz="18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따라 정해짐</a:t>
                      </a:r>
                      <a:endParaRPr lang="en-US" altLang="ko-KR" sz="18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84138" marR="0" indent="-84138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계정의 </a:t>
                      </a:r>
                      <a:r>
                        <a:rPr lang="en-US" altLang="ko-KR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Start Profile</a:t>
                      </a:r>
                      <a:r>
                        <a:rPr lang="ko-KR" altLang="en-US" sz="18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 </a:t>
                      </a:r>
                      <a:r>
                        <a:rPr lang="en-US" altLang="ko-KR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UMASK </a:t>
                      </a:r>
                      <a:r>
                        <a:rPr lang="ko-KR" altLang="en-US" sz="18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명령을 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추가하면</a:t>
                      </a:r>
                      <a:r>
                        <a:rPr lang="en-US" altLang="ko-KR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사용자가 로그인 한 후에도 변경된 </a:t>
                      </a:r>
                      <a:r>
                        <a:rPr lang="en-US" altLang="ko-KR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UMASK 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값을 적용 </a:t>
                      </a:r>
                      <a:r>
                        <a:rPr lang="ko-KR" altLang="en-US" sz="18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받게 됨</a:t>
                      </a:r>
                      <a:endParaRPr lang="en-US" altLang="ko-KR" sz="18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84138" marR="0" indent="-84138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잘못 설정된 </a:t>
                      </a:r>
                      <a:r>
                        <a:rPr lang="en-US" altLang="ko-KR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UMASK 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값은 잘못된 권한의 </a:t>
                      </a:r>
                      <a:r>
                        <a:rPr lang="ko-KR" altLang="en-US" sz="18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파일을 생성</a:t>
                      </a:r>
                      <a:endParaRPr lang="en-US" altLang="ko-KR" sz="18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792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정책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84138" indent="-84138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설정파일에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UMASKK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값을 </a:t>
                      </a:r>
                      <a:r>
                        <a:rPr lang="en-US" altLang="ko-KR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“027” </a:t>
                      </a:r>
                      <a:r>
                        <a:rPr lang="ko-KR" altLang="en-US" sz="18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또는 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“022”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설정</a:t>
                      </a:r>
                      <a:endParaRPr lang="ko-KR" altLang="en-US" sz="1800" kern="1200" dirty="0" smtClean="0">
                        <a:solidFill>
                          <a:schemeClr val="dk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701400" y="195332"/>
            <a:ext cx="10789200" cy="523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2585" kern="1200">
                <a:solidFill>
                  <a:schemeClr val="tx2">
                    <a:lumMod val="5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b="1" dirty="0" smtClean="0"/>
              <a:t>파일 및 디렉터리 관리 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89180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 idx="4294967295"/>
          </p:nvPr>
        </p:nvSpPr>
        <p:spPr>
          <a:xfrm>
            <a:off x="1113182" y="1162709"/>
            <a:ext cx="8229600" cy="642937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또는 디렉터리 검색 명령어 </a:t>
            </a: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8275" y="461322"/>
            <a:ext cx="3352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lang="ko-KR" altLang="en-US" sz="2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 명령어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find</a:t>
            </a:r>
            <a:r>
              <a:rPr lang="en-US" altLang="ko-KR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28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7895" y="2943957"/>
            <a:ext cx="440857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20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경로 </a:t>
            </a:r>
            <a:r>
              <a:rPr lang="en-US" altLang="ko-KR" sz="2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[</a:t>
            </a:r>
            <a:r>
              <a:rPr lang="ko-KR" altLang="en-US" sz="20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</a:t>
            </a:r>
            <a:r>
              <a:rPr lang="en-US" altLang="ko-KR" sz="2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[</a:t>
            </a:r>
            <a:r>
              <a:rPr lang="ko-KR" altLang="en-US" sz="20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아큐먼트</a:t>
            </a:r>
            <a:r>
              <a:rPr lang="en-US" altLang="ko-KR" sz="2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[</a:t>
            </a:r>
            <a:r>
              <a:rPr lang="ko-KR" altLang="en-US" sz="20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액션</a:t>
            </a:r>
            <a:r>
              <a:rPr lang="en-US" altLang="ko-KR" sz="2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 </a:t>
            </a:r>
            <a:endParaRPr lang="ko-KR" altLang="en-US" sz="2000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895" y="3676416"/>
            <a:ext cx="5440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/ </a:t>
            </a:r>
            <a:r>
              <a:rPr lang="en-US" altLang="ko-KR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-name </a:t>
            </a:r>
            <a:r>
              <a:rPr lang="en-US" altLang="ko-KR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–exec </a:t>
            </a:r>
            <a:r>
              <a:rPr lang="en-US" altLang="ko-KR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ko-KR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sz="2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altLang="ko-KR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{}\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</a:t>
            </a:r>
            <a:r>
              <a:rPr lang="ko-KR" altLang="en-US" sz="2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조건             액션 </a:t>
            </a:r>
            <a:r>
              <a:rPr lang="en-US" altLang="ko-KR" sz="2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20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73695"/>
              </p:ext>
            </p:extLst>
          </p:nvPr>
        </p:nvGraphicFramePr>
        <p:xfrm>
          <a:off x="6327914" y="385364"/>
          <a:ext cx="5231655" cy="410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909"/>
                <a:gridCol w="4103746"/>
              </a:tblGrid>
              <a:tr h="386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조건 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 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05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-name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이름으로 검색 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</a:tr>
              <a:tr h="405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-type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 타입으로 검색</a:t>
                      </a: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 d :</a:t>
                      </a:r>
                      <a:r>
                        <a:rPr lang="en-US" altLang="ko-KR" sz="16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600" baseline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디렉터리</a:t>
                      </a:r>
                      <a:r>
                        <a:rPr lang="en-US" altLang="ko-KR" sz="16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f:</a:t>
                      </a:r>
                      <a:r>
                        <a:rPr lang="ko-KR" altLang="en-US" sz="1600" baseline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</a:t>
                      </a:r>
                      <a:r>
                        <a:rPr lang="en-US" altLang="ko-KR" sz="16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 </a:t>
                      </a:r>
                      <a:endParaRPr lang="ko-KR" altLang="en-US" sz="160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</a:tr>
              <a:tr h="405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-perm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권한으로 검색 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</a:tr>
              <a:tr h="405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-user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소유자로 검색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</a:tr>
              <a:tr h="734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-size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 크기로 검색 </a:t>
                      </a: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(+: </a:t>
                      </a:r>
                      <a:r>
                        <a:rPr lang="ko-KR" altLang="en-US" sz="16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이상</a:t>
                      </a: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-:</a:t>
                      </a:r>
                      <a:r>
                        <a:rPr lang="ko-KR" altLang="en-US" sz="16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이하</a:t>
                      </a: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C, K, M ,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 G 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5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파일의 마지막 접근 시간으로 검색</a:t>
                      </a:r>
                      <a:endParaRPr lang="en-US" altLang="ko-KR" sz="16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</a:tr>
              <a:tr h="53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mtime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파일의 마지막 수정 시간으로 검색</a:t>
                      </a:r>
                      <a:endParaRPr lang="en-US" altLang="ko-KR" sz="16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69171"/>
              </p:ext>
            </p:extLst>
          </p:nvPr>
        </p:nvGraphicFramePr>
        <p:xfrm>
          <a:off x="6327914" y="4747948"/>
          <a:ext cx="5330686" cy="1760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333"/>
                <a:gridCol w="4266353"/>
              </a:tblGrid>
              <a:tr h="457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Action</a:t>
                      </a: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 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799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결과</a:t>
                      </a: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60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출력 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</a:tr>
              <a:tr h="479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-exec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검색한 파일을 특정 명령어로 실행</a:t>
                      </a:r>
                      <a:endParaRPr lang="en-US" altLang="ko-KR" sz="160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exec</a:t>
                      </a:r>
                      <a:r>
                        <a:rPr lang="en-US" altLang="ko-KR" sz="160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</a:t>
                      </a:r>
                      <a:r>
                        <a:rPr lang="ko-KR" altLang="en-US" sz="1600" baseline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실행명령어</a:t>
                      </a:r>
                      <a:r>
                        <a:rPr lang="ko-KR" altLang="en-US" sz="1600" baseline="0" smtClean="0"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{}\;</a:t>
                      </a:r>
                      <a:r>
                        <a:rPr lang="ko-KR" altLang="en-US" sz="1600" smtClean="0"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5FE9-59FF-4223-9A3A-0E131141A25B}" type="slidenum">
              <a:rPr lang="ko-KR" altLang="en-US" smtClean="0"/>
              <a:t>70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56" y="852158"/>
            <a:ext cx="7648665" cy="48293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56102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7915" y="945958"/>
            <a:ext cx="8218659" cy="509885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홈 디렉터리 소유자 및 권한 설정</a:t>
            </a:r>
            <a:endParaRPr lang="en-US" altLang="ko-KR" sz="20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>
              <a:lnSpc>
                <a:spcPct val="100000"/>
              </a:lnSpc>
            </a:pPr>
            <a:endParaRPr lang="en-US" altLang="ko-KR" sz="1800" dirty="0" smtClean="0"/>
          </a:p>
          <a:p>
            <a:pPr lvl="1"/>
            <a:r>
              <a:rPr lang="ko-KR" altLang="en-US" sz="1800" dirty="0" smtClean="0"/>
              <a:t>보안 정책 설정</a:t>
            </a:r>
          </a:p>
          <a:p>
            <a:pPr lvl="2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“/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800" dirty="0" smtClean="0"/>
              <a:t>파일 소유자 및 권한 변경</a:t>
            </a:r>
            <a:endParaRPr lang="en-US" altLang="ko-KR" sz="1800" dirty="0" smtClean="0"/>
          </a:p>
          <a:p>
            <a:pPr marL="731095" lvl="3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user_name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user_home_directory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731095" lvl="3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o-w &lt;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user_home_directory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37400" y="1563547"/>
          <a:ext cx="10555885" cy="267021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724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833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7628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0">
                        <a:lnSpc>
                          <a:spcPct val="150000"/>
                        </a:lnSpc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indent="-84138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사용자 홈 디렉터리 내 설정파일이 </a:t>
                      </a:r>
                      <a:r>
                        <a:rPr lang="ko-KR" altLang="en-US" sz="18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비인가자에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의해 변조되면 정상적인 사용자 서비스가 제한됨</a:t>
                      </a:r>
                      <a:endParaRPr lang="en-US" altLang="ko-KR" sz="18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84138" marR="0" indent="-84138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홈 디렉터리의 소유자 외 일반 사용자들이 해당 홈 디렉터리를 수정할 수 없도록 제한하고 있는지 점검하여 정상적인 사용자 환경 구성 및 서비스 제공 유무를 확인함</a:t>
                      </a:r>
                      <a:endParaRPr lang="en-US" altLang="ko-KR" sz="18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72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정책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201613" indent="-201613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사용자별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홈 디렉터리 소유주를 해당 계정으로 변경하고 타사용자의 쓰기 권한 제거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01613" indent="-201613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(“/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etc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passwd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”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파일에서 홈 디렉터리 확인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진단 보고서에 조치할 홈 디렉터리 확인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800" kern="1200" dirty="0" smtClean="0">
                        <a:solidFill>
                          <a:schemeClr val="dk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701400" y="195332"/>
            <a:ext cx="10789200" cy="523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2585" kern="1200">
                <a:solidFill>
                  <a:schemeClr val="tx2">
                    <a:lumMod val="5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b="1" dirty="0" smtClean="0"/>
              <a:t>파일 및 디렉터리 관리 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6341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1400" y="998465"/>
            <a:ext cx="9901286" cy="5282592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홈 디렉터리로 지정한 디렉터리 존재 관리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1000" dirty="0"/>
          </a:p>
          <a:p>
            <a:pPr lvl="1"/>
            <a:r>
              <a:rPr lang="ko-KR" altLang="en-US" sz="1800" dirty="0"/>
              <a:t>보안 정책 설정</a:t>
            </a:r>
          </a:p>
          <a:p>
            <a:pPr lvl="2"/>
            <a:r>
              <a:rPr lang="ko-KR" altLang="en-US" sz="1800" dirty="0"/>
              <a:t>홈 디렉터리가 없는 사용자 계정 삭제</a:t>
            </a:r>
            <a:endParaRPr lang="en-US" altLang="ko-KR" sz="1800" dirty="0"/>
          </a:p>
          <a:p>
            <a:pPr marL="731095" lvl="3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userdel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user_name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/>
            <a:r>
              <a:rPr lang="ko-KR" altLang="en-US" sz="1800" dirty="0"/>
              <a:t>홈 디렉터리가 없는 사용자 계정에 홈 디렉터리 지정</a:t>
            </a:r>
            <a:endParaRPr lang="en-US" altLang="ko-KR" sz="1800" dirty="0"/>
          </a:p>
          <a:p>
            <a:pPr marL="731095" lvl="3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#vi /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095" lvl="3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#test:x:501:501::/home/test:/bin/bash (/home/test</a:t>
            </a:r>
            <a:r>
              <a:rPr lang="en-US" altLang="ko-KR" sz="1800" dirty="0"/>
              <a:t>=</a:t>
            </a:r>
            <a:r>
              <a:rPr lang="ko-KR" altLang="en-US" sz="1800" dirty="0"/>
              <a:t>홈 디렉터리</a:t>
            </a:r>
            <a:r>
              <a:rPr lang="en-US" altLang="ko-KR" sz="1800" dirty="0"/>
              <a:t>)</a:t>
            </a:r>
          </a:p>
          <a:p>
            <a:pPr marL="731095" lvl="3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#test:x:501:501::/data:/bin/bash </a:t>
            </a:r>
            <a:r>
              <a:rPr lang="en-US" altLang="ko-KR" sz="1800" dirty="0"/>
              <a:t>(</a:t>
            </a:r>
            <a:r>
              <a:rPr lang="ko-KR" altLang="en-US" sz="1800" dirty="0"/>
              <a:t>홈 디렉터리 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수정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/home/test -&gt; /data</a:t>
            </a:r>
            <a:r>
              <a:rPr lang="en-US" altLang="ko-KR" sz="1800" dirty="0"/>
              <a:t>)</a:t>
            </a:r>
          </a:p>
          <a:p>
            <a:pPr lvl="2">
              <a:lnSpc>
                <a:spcPct val="100000"/>
              </a:lnSpc>
            </a:pPr>
            <a:endParaRPr lang="en-US" altLang="ko-KR" sz="20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232931" y="1604526"/>
          <a:ext cx="8858126" cy="1508788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488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093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5439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0">
                        <a:lnSpc>
                          <a:spcPct val="150000"/>
                        </a:lnSpc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01613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홈 디렉터리의 부재로 보안상 문제가 발생될 수 있음</a:t>
                      </a:r>
                      <a:endParaRPr lang="en-US" altLang="ko-KR" sz="18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439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정책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285750" indent="-201613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홈 디렉터리가 존재하지 않는 계정에 홈 디렉터리 설정 또는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계정 삭제</a:t>
                      </a:r>
                      <a:endParaRPr lang="ko-KR" altLang="en-US" sz="1800" kern="1200" dirty="0" smtClean="0">
                        <a:solidFill>
                          <a:schemeClr val="dk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701400" y="195332"/>
            <a:ext cx="10789200" cy="523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2585" kern="1200">
                <a:solidFill>
                  <a:schemeClr val="tx2">
                    <a:lumMod val="5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b="1" dirty="0" smtClean="0"/>
              <a:t>파일 및 디렉터리 관리 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70144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085" y="1072745"/>
            <a:ext cx="10642971" cy="509885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숨겨진 파일 및 디렉터리 검색 및 제거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ko-KR" altLang="en-US" sz="1800" dirty="0"/>
              <a:t>보안 정책 설정</a:t>
            </a:r>
          </a:p>
          <a:p>
            <a:pPr lvl="2">
              <a:lnSpc>
                <a:spcPct val="200000"/>
              </a:lnSpc>
            </a:pPr>
            <a:r>
              <a:rPr lang="ko-KR" altLang="en-US" sz="1800" dirty="0"/>
              <a:t>숨겨진 파일 목록에서 불필요한 파일 삭제</a:t>
            </a:r>
            <a:endParaRPr lang="en-US" altLang="ko-KR" sz="1800" dirty="0"/>
          </a:p>
          <a:p>
            <a:pPr lvl="2">
              <a:lnSpc>
                <a:spcPct val="200000"/>
              </a:lnSpc>
            </a:pPr>
            <a:r>
              <a:rPr lang="ko-KR" altLang="en-US" sz="1800" dirty="0"/>
              <a:t>마지막으로 변경된 시간에 따라</a:t>
            </a:r>
            <a:r>
              <a:rPr lang="en-US" altLang="ko-KR" sz="1800" dirty="0"/>
              <a:t>. </a:t>
            </a:r>
            <a:r>
              <a:rPr lang="ko-KR" altLang="en-US" sz="1800" dirty="0"/>
              <a:t>최근 작업한 파일 확인 시 </a:t>
            </a:r>
            <a:r>
              <a:rPr lang="en-US" altLang="ko-KR" sz="1800" dirty="0"/>
              <a:t>[-t] </a:t>
            </a:r>
            <a:r>
              <a:rPr lang="ko-KR" altLang="en-US" sz="1800" dirty="0"/>
              <a:t>플래그 사용</a:t>
            </a:r>
            <a:endParaRPr lang="en-US" altLang="ko-KR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287773" y="1886565"/>
          <a:ext cx="9793884" cy="1673064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827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659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365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0">
                        <a:lnSpc>
                          <a:spcPct val="150000"/>
                        </a:lnSpc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1613" marR="0" indent="-201613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[.]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으로 시작하는 숨겨진 파일 존재 여부 확인</a:t>
                      </a:r>
                      <a:r>
                        <a:rPr lang="ko-KR" altLang="en-US" sz="18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후 불법적이거나 의심스러운 </a:t>
                      </a:r>
                      <a:r>
                        <a:rPr lang="ko-KR" altLang="en-US" sz="18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파일을 삭제</a:t>
                      </a:r>
                      <a:endParaRPr lang="en-US" altLang="ko-KR" sz="18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65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정책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179388" indent="-179388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ls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–al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명령어로 숨겨진 파일 존재 파악 후 불법적이거나 의심스러운 파일을 삭제함 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701400" y="369503"/>
            <a:ext cx="10789200" cy="523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2585" kern="1200">
                <a:solidFill>
                  <a:schemeClr val="tx2">
                    <a:lumMod val="5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b="1" dirty="0" smtClean="0"/>
              <a:t>파일 및 디렉터리 관리 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7427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1400" y="1034965"/>
            <a:ext cx="10500000" cy="5098859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etc</a:t>
            </a:r>
            <a:r>
              <a:rPr lang="en-US" altLang="ko-KR" sz="2000" dirty="0" smtClean="0"/>
              <a:t>/services </a:t>
            </a:r>
            <a:r>
              <a:rPr lang="ko-KR" altLang="en-US" sz="2000" dirty="0" smtClean="0"/>
              <a:t>파일 소유자 및 </a:t>
            </a:r>
            <a:r>
              <a:rPr lang="ko-KR" altLang="en-US" sz="2000" smtClean="0"/>
              <a:t>권한 설정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보안 정책 설정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/services” </a:t>
            </a:r>
            <a:r>
              <a:rPr lang="ko-KR" altLang="en-US" sz="2000" dirty="0"/>
              <a:t>파일의 소유자 및 권한 변경 </a:t>
            </a:r>
            <a:r>
              <a:rPr lang="en-US" altLang="ko-KR" sz="2000" dirty="0"/>
              <a:t>(</a:t>
            </a:r>
            <a:r>
              <a:rPr lang="ko-KR" altLang="en-US" sz="2000" dirty="0"/>
              <a:t>소유자 </a:t>
            </a:r>
            <a:r>
              <a:rPr lang="en-US" altLang="ko-KR" sz="2000" dirty="0"/>
              <a:t>root, </a:t>
            </a:r>
            <a:r>
              <a:rPr lang="ko-KR" altLang="en-US" sz="2000" dirty="0"/>
              <a:t>권한 </a:t>
            </a:r>
            <a:r>
              <a:rPr lang="en-US" altLang="ko-KR" sz="2000" dirty="0"/>
              <a:t>644)</a:t>
            </a:r>
          </a:p>
          <a:p>
            <a:pPr marL="731095" lvl="3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 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/services</a:t>
            </a:r>
          </a:p>
          <a:p>
            <a:pPr marL="731095" lvl="3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644 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/services</a:t>
            </a:r>
          </a:p>
          <a:p>
            <a:pPr lvl="2"/>
            <a:endParaRPr lang="en-US" altLang="ko-KR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60787" y="1728461"/>
          <a:ext cx="10686927" cy="2593167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858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010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83075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0">
                        <a:lnSpc>
                          <a:spcPct val="150000"/>
                        </a:lnSpc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indent="-179388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etc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/services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은 서비스를 관리하기 위해 사용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9388" marR="0" indent="-179388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일반 사용자에 의해 접근 및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변경이 가능하면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정상적인 서비스를 제한하거나 허용되지 않은 서비스를 악의적으로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실행시켜 침해사고를 발생시킬 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 있음</a:t>
                      </a:r>
                      <a:endParaRPr lang="en-US" altLang="ko-KR" sz="1800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179388" marR="0" indent="-179388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소유자 권한 설정을 통해 접근을 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제한하여야 함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.</a:t>
                      </a: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24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정책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201613" indent="-201613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“/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etc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/services”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파일의 소유자 및 권한 변경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소유자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root,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권한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644)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701400" y="325961"/>
            <a:ext cx="10789200" cy="523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2585" kern="1200">
                <a:solidFill>
                  <a:schemeClr val="tx2">
                    <a:lumMod val="5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b="1" dirty="0" smtClean="0"/>
              <a:t>파일 및 디렉터리 관리 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9725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1399" y="954923"/>
            <a:ext cx="10597971" cy="5098859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접속 </a:t>
            </a:r>
            <a:r>
              <a:rPr lang="en-US" altLang="ko-KR" sz="2000" dirty="0" smtClean="0"/>
              <a:t>IP </a:t>
            </a:r>
            <a:r>
              <a:rPr lang="ko-KR" altLang="en-US" sz="2000" dirty="0" smtClean="0"/>
              <a:t>및 </a:t>
            </a:r>
            <a:r>
              <a:rPr lang="ko-KR" altLang="en-US" sz="2000" smtClean="0"/>
              <a:t>포트 제한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 lvl="1"/>
            <a:r>
              <a:rPr lang="ko-KR" altLang="en-US" sz="1800" dirty="0"/>
              <a:t>보안 정책 설정</a:t>
            </a:r>
          </a:p>
          <a:p>
            <a:pPr lvl="2"/>
            <a:r>
              <a:rPr lang="en-US" altLang="ko-KR" sz="1800" dirty="0"/>
              <a:t>“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hosts.deny</a:t>
            </a:r>
            <a:r>
              <a:rPr lang="en-US" altLang="ko-KR" sz="1800" dirty="0"/>
              <a:t>”  </a:t>
            </a:r>
            <a:r>
              <a:rPr lang="ko-KR" altLang="en-US" sz="1800" dirty="0"/>
              <a:t>파일 수정 및 신규삽입 </a:t>
            </a:r>
            <a:r>
              <a:rPr lang="en-US" altLang="ko-KR" sz="1800" dirty="0"/>
              <a:t>(</a:t>
            </a:r>
            <a:r>
              <a:rPr lang="ko-KR" altLang="en-US" sz="1800" dirty="0"/>
              <a:t>해당 파일이 없을 경우 새로 생성</a:t>
            </a:r>
            <a:r>
              <a:rPr lang="en-US" altLang="ko-KR" sz="1800" dirty="0"/>
              <a:t>)</a:t>
            </a:r>
          </a:p>
          <a:p>
            <a:pPr marL="731095" lvl="3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수정 전</a:t>
            </a:r>
            <a:r>
              <a:rPr lang="en-US" altLang="ko-KR" sz="1800" dirty="0"/>
              <a:t>) </a:t>
            </a:r>
            <a:r>
              <a:rPr lang="ko-KR" altLang="en-US" sz="1800" dirty="0"/>
              <a:t>설정 없음</a:t>
            </a:r>
            <a:endParaRPr lang="en-US" altLang="ko-KR" sz="1800" dirty="0"/>
          </a:p>
          <a:p>
            <a:pPr marL="731095" lvl="3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수정 후</a:t>
            </a:r>
            <a:r>
              <a:rPr lang="en-US" altLang="ko-KR" sz="1800" dirty="0"/>
              <a:t>)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ALL:ALL</a:t>
            </a:r>
          </a:p>
          <a:p>
            <a:pPr lvl="2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“/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hosts.allow</a:t>
            </a:r>
            <a:r>
              <a:rPr lang="en-US" altLang="ko-KR" sz="1800" dirty="0"/>
              <a:t>” </a:t>
            </a:r>
            <a:r>
              <a:rPr lang="ko-KR" altLang="en-US" sz="1800" dirty="0"/>
              <a:t>파일 수정 및 신규삽입 </a:t>
            </a:r>
            <a:r>
              <a:rPr lang="en-US" altLang="ko-KR" sz="1800" dirty="0"/>
              <a:t>(</a:t>
            </a:r>
            <a:r>
              <a:rPr lang="ko-KR" altLang="en-US" sz="1800" dirty="0"/>
              <a:t>해당 파일이 없을 경우 새로 생성</a:t>
            </a:r>
            <a:r>
              <a:rPr lang="en-US" altLang="ko-KR" sz="1800" dirty="0"/>
              <a:t>)</a:t>
            </a:r>
          </a:p>
          <a:p>
            <a:pPr marL="731095" lvl="3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수정 전</a:t>
            </a:r>
            <a:r>
              <a:rPr lang="en-US" altLang="ko-KR" sz="1800" dirty="0"/>
              <a:t>) </a:t>
            </a:r>
            <a:r>
              <a:rPr lang="ko-KR" altLang="en-US" sz="1800" dirty="0"/>
              <a:t>설정 없음</a:t>
            </a:r>
            <a:endParaRPr lang="en-US" altLang="ko-KR" sz="1800" dirty="0"/>
          </a:p>
          <a:p>
            <a:pPr marL="731095" lvl="3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수정 후</a:t>
            </a:r>
            <a:r>
              <a:rPr lang="en-US" altLang="ko-KR" sz="1800" dirty="0"/>
              <a:t>)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sshd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192.168.0.148, 192.168.0.6</a:t>
            </a:r>
            <a:r>
              <a:rPr lang="en-US" altLang="ko-KR" sz="1800" dirty="0"/>
              <a:t>(</a:t>
            </a:r>
            <a:r>
              <a:rPr lang="ko-KR" altLang="en-US" sz="1800" dirty="0"/>
              <a:t>다른 서비스도 동일한 방식으로 설정</a:t>
            </a:r>
            <a:r>
              <a:rPr lang="en-US" altLang="ko-KR" sz="1800" dirty="0"/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80531" y="1542635"/>
          <a:ext cx="9837840" cy="1582712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8427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95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643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0">
                        <a:lnSpc>
                          <a:spcPct val="150000"/>
                        </a:lnSpc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indent="-84138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800" baseline="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Wrapper</a:t>
                      </a:r>
                      <a:r>
                        <a:rPr lang="ko-KR" altLang="en-US" sz="18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를 이용하여 제한된 </a:t>
                      </a:r>
                      <a:r>
                        <a:rPr lang="en-US" altLang="ko-KR" sz="18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IP </a:t>
                      </a:r>
                      <a:r>
                        <a:rPr lang="ko-KR" altLang="en-US" sz="18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주소에서만 접속할 수 있도록 설정하여야 함</a:t>
                      </a:r>
                      <a:endParaRPr lang="en-US" altLang="ko-KR" sz="180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12" marR="84412" marT="42165" marB="42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832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정책</a:t>
                      </a:r>
                      <a:endParaRPr lang="en-US" altLang="ko-KR" sz="1800" b="1" dirty="0" smtClean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-윤고딕330"/>
                          <a:ea typeface="-윤고딕330"/>
                        </a:defRPr>
                      </a:lvl9pPr>
                    </a:lstStyle>
                    <a:p>
                      <a:pPr marL="95250" indent="-95250" algn="just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hosts.deny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파일에 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ALL Deny 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설정 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후 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80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80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hosts.allow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파일에 접근 허용  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등록</a:t>
                      </a:r>
                      <a:endParaRPr lang="ko-KR" altLang="en-US" sz="1800" kern="1200" dirty="0" smtClean="0">
                        <a:solidFill>
                          <a:schemeClr val="dk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701400" y="195332"/>
            <a:ext cx="10789200" cy="523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150000"/>
              </a:lnSpc>
              <a:spcBef>
                <a:spcPct val="0"/>
              </a:spcBef>
              <a:buNone/>
              <a:defRPr sz="2585" kern="1200">
                <a:solidFill>
                  <a:schemeClr val="tx2">
                    <a:lumMod val="50000"/>
                  </a:schemeClr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2800" b="1" dirty="0" smtClean="0"/>
              <a:t>파일 및 디렉터리 관리 </a:t>
            </a:r>
            <a:endParaRPr kumimoji="1"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7259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721884" y="501829"/>
            <a:ext cx="3352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lang="ko-KR" altLang="en-US" sz="2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 명령어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find</a:t>
            </a:r>
            <a:r>
              <a:rPr lang="en-US" altLang="ko-KR" sz="2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28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02746" y="1373805"/>
            <a:ext cx="4024257" cy="2176218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ClassA</a:t>
            </a:r>
            <a:endPara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 /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ClassA</a:t>
            </a:r>
            <a:endPara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ouch 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endPara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ouch 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bbb</a:t>
            </a:r>
            <a:endPara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 ccc </a:t>
            </a:r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5700657" y="1373805"/>
            <a:ext cx="5637903" cy="43492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ko-KR" alt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-name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endParaRPr lang="en-US" altLang="ko-KR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/ -name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–type f 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/ -name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passwd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–type d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/ -size +100M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./ -name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./ -name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–exec 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ko-KR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US" altLang="ko-K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\; </a:t>
            </a:r>
            <a:endParaRPr lang="ko-KR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98202" y="491889"/>
            <a:ext cx="4507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3) Hard link</a:t>
            </a:r>
            <a:r>
              <a:rPr lang="ko-KR" altLang="en-US" sz="2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Symbolic link </a:t>
            </a:r>
            <a:endParaRPr lang="ko-KR" altLang="en-US" sz="280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115645" y="15327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Hard link 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특정 파일 또는 디렉터리에 접근을 쉽게 할 수 있도록 하는 방법</a:t>
            </a: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시스템이 물리적인 장치인 하드 디스크 상에 저장되어 있는 특정 파일의 위치를 가리키는 것 </a:t>
            </a: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Symbolic link 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윈도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바로가기 개념</a:t>
            </a: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디스크 상의 파일을 가리키는 것이 아니라 파일 시스템 상의 특정 파일을 가리키는 것 </a:t>
            </a:r>
            <a:endParaRPr lang="ko-KR" altLang="en-US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8624-3C71-406F-B980-3EA7D9577B9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6645</TotalTime>
  <Words>5411</Words>
  <Application>Microsoft Office PowerPoint</Application>
  <PresentationFormat>와이드스크린</PresentationFormat>
  <Paragraphs>1063</Paragraphs>
  <Slides>75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75</vt:i4>
      </vt:variant>
    </vt:vector>
  </HeadingPairs>
  <TitlesOfParts>
    <vt:vector size="87" baseType="lpstr">
      <vt:lpstr>-apple-system</vt:lpstr>
      <vt:lpstr>굴림</vt:lpstr>
      <vt:lpstr>돋움</vt:lpstr>
      <vt:lpstr>맑은 고딕</vt:lpstr>
      <vt:lpstr>함초롬바탕</vt:lpstr>
      <vt:lpstr>Arial</vt:lpstr>
      <vt:lpstr>Calibri</vt:lpstr>
      <vt:lpstr>Calibri Light</vt:lpstr>
      <vt:lpstr>Times New Roman</vt:lpstr>
      <vt:lpstr>Wingdings</vt:lpstr>
      <vt:lpstr>디자인 사용자 지정</vt:lpstr>
      <vt:lpstr>Office 테마</vt:lpstr>
      <vt:lpstr> 2. 파일 및 디렉터리 관리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⋅파일 또는 디렉터리 검색 명령어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⋅파일과 디렉터리의 소유와 허가권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5) 특수 권한 (권한 상승)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Rootkit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환경설정 파일 적용 순서</vt:lpstr>
      <vt:lpstr>PowerPoint 프레젠테이션</vt:lpstr>
      <vt:lpstr>소유자가 없는 파일/디렉터리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디바이스 드라이버(device driver)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 Kwon</dc:creator>
  <cp:lastModifiedBy>Microsoft 계정</cp:lastModifiedBy>
  <cp:revision>600</cp:revision>
  <dcterms:created xsi:type="dcterms:W3CDTF">2022-06-13T21:21:35Z</dcterms:created>
  <dcterms:modified xsi:type="dcterms:W3CDTF">2023-10-23T23:53:46Z</dcterms:modified>
</cp:coreProperties>
</file>