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1407" r:id="rId2"/>
    <p:sldId id="1235" r:id="rId3"/>
    <p:sldId id="1337" r:id="rId4"/>
    <p:sldId id="1237" r:id="rId5"/>
    <p:sldId id="1239" r:id="rId6"/>
    <p:sldId id="1240" r:id="rId7"/>
    <p:sldId id="1241" r:id="rId8"/>
    <p:sldId id="1242" r:id="rId9"/>
    <p:sldId id="1243" r:id="rId10"/>
    <p:sldId id="1244" r:id="rId11"/>
    <p:sldId id="1245" r:id="rId12"/>
    <p:sldId id="1246" r:id="rId13"/>
    <p:sldId id="1338" r:id="rId14"/>
    <p:sldId id="1267" r:id="rId15"/>
    <p:sldId id="1248" r:id="rId16"/>
    <p:sldId id="1249" r:id="rId17"/>
    <p:sldId id="1339" r:id="rId18"/>
    <p:sldId id="1250" r:id="rId19"/>
    <p:sldId id="1340" r:id="rId20"/>
    <p:sldId id="1251" r:id="rId21"/>
    <p:sldId id="1252" r:id="rId22"/>
    <p:sldId id="1255" r:id="rId23"/>
    <p:sldId id="1256" r:id="rId24"/>
    <p:sldId id="1268" r:id="rId25"/>
    <p:sldId id="1269" r:id="rId26"/>
    <p:sldId id="1342" r:id="rId27"/>
    <p:sldId id="1259" r:id="rId28"/>
    <p:sldId id="1260" r:id="rId29"/>
    <p:sldId id="1261" r:id="rId30"/>
    <p:sldId id="1274" r:id="rId31"/>
    <p:sldId id="1345" r:id="rId32"/>
    <p:sldId id="1344" r:id="rId33"/>
    <p:sldId id="1262" r:id="rId34"/>
    <p:sldId id="1263" r:id="rId35"/>
    <p:sldId id="1264" r:id="rId36"/>
    <p:sldId id="1346" r:id="rId37"/>
    <p:sldId id="1343" r:id="rId38"/>
    <p:sldId id="1406" r:id="rId39"/>
    <p:sldId id="1349" r:id="rId40"/>
    <p:sldId id="1352" r:id="rId41"/>
    <p:sldId id="1353" r:id="rId42"/>
    <p:sldId id="1354" r:id="rId43"/>
    <p:sldId id="1356" r:id="rId44"/>
    <p:sldId id="1357" r:id="rId45"/>
    <p:sldId id="1358" r:id="rId46"/>
    <p:sldId id="1359" r:id="rId47"/>
    <p:sldId id="1351" r:id="rId48"/>
    <p:sldId id="1102" r:id="rId49"/>
    <p:sldId id="1103" r:id="rId50"/>
    <p:sldId id="1149" r:id="rId51"/>
    <p:sldId id="1148" r:id="rId52"/>
    <p:sldId id="1104" r:id="rId5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93" autoAdjust="0"/>
    <p:restoredTop sz="86148" autoAdjust="0"/>
  </p:normalViewPr>
  <p:slideViewPr>
    <p:cSldViewPr snapToGrid="0">
      <p:cViewPr varScale="1">
        <p:scale>
          <a:sx n="73" d="100"/>
          <a:sy n="73" d="100"/>
        </p:scale>
        <p:origin x="21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2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73030"/>
            <a:ext cx="5681980" cy="4029879"/>
          </a:xfrm>
        </p:spPr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트래픽을 전송하게 되면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255.255.255.255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가진 모든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컴퓨터들에게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52438" y="898525"/>
            <a:ext cx="6027737" cy="45196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2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7075" y="657225"/>
            <a:ext cx="5659438" cy="42433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166903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제조회사번호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일련번호로 구성되어 있다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구조는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 즉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 번호는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고정된 주소값을 갖게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변환되고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체계인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154.65.60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진수로 변환하여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 채워진다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0100.5E1A.4132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5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0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5463" y="657225"/>
            <a:ext cx="6078537" cy="4557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295"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943295"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5775" y="673100"/>
            <a:ext cx="6059488" cy="4543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077" y="5586393"/>
            <a:ext cx="5681980" cy="4029879"/>
          </a:xfrm>
        </p:spPr>
        <p:txBody>
          <a:bodyPr/>
          <a:lstStyle/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9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08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장비들의 특성을 학습하기 이전에 </a:t>
            </a:r>
            <a:r>
              <a:rPr lang="ko-KR" altLang="en-US" dirty="0" err="1" smtClean="0"/>
              <a:t>포워딩과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플러딩</a:t>
            </a:r>
            <a:r>
              <a:rPr lang="ko-KR" altLang="en-US" dirty="0" smtClean="0"/>
              <a:t> 개념을 알아보도록 하겠습니다</a:t>
            </a:r>
            <a:r>
              <a:rPr lang="en-US" altLang="ko-KR" dirty="0" smtClean="0"/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Forwarding(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하나의 송신지 포트에서 하나의 수신지 포트로 트래픽 전송하는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번포트로 트래픽이 송신되면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번포트에게만 트래픽을 수신하며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Flooding(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송신지 포트를 제외한 나머지 포트들로 트래픽 전송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번포트를 제외한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2,3,4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포트로 트래픽을 수신합니다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2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4168898" y="10882178"/>
            <a:ext cx="3186768" cy="5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61" tIns="49079" rIns="98161" bIns="49079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C2F74EA4-8F57-42B8-B03D-928D41EADCBC}" type="slidenum">
              <a:rPr kumimoji="1" lang="en-US" altLang="ko-KR" sz="1200">
                <a:latin typeface="Tahoma" pitchFamily="34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4</a:t>
            </a:fld>
            <a:endParaRPr kumimoji="1" lang="en-US" altLang="ko-KR" sz="1200" dirty="0">
              <a:latin typeface="Tahoma" pitchFamily="34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415" y="5442006"/>
            <a:ext cx="5394841" cy="5154521"/>
          </a:xfrm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85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8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7550" y="831850"/>
            <a:ext cx="5667375" cy="4251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351850"/>
            <a:ext cx="5681980" cy="12793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라우터의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라우팅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테이블에 수신지로 향하는 네트워크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주소가 있으면 포워딩 방식으로 패킷을 전송하지만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향하는 네트워크 주소가 없으면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패킷은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전송되지 않는다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17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 kumimoji="1" sz="900" b="1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맑은 고딕" panose="020B0503020000020004" pitchFamily="50" charset="-127"/>
              <a:buChar char="-"/>
              <a:defRPr kumimoji="1" sz="9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798AC2-C6AB-4598-8BF9-25BC4D17F11C}" type="slidenum"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b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일반적으로 대부분의 </a:t>
            </a:r>
            <a:r>
              <a:rPr lang="en-US" altLang="ko-KR" smtClean="0"/>
              <a:t>LAN </a:t>
            </a:r>
            <a:r>
              <a:rPr lang="ko-KR" altLang="en-US" smtClean="0"/>
              <a:t>환경에서는 </a:t>
            </a:r>
            <a:r>
              <a:rPr lang="en-US" altLang="ko-KR" smtClean="0"/>
              <a:t>Switch</a:t>
            </a:r>
            <a:r>
              <a:rPr lang="ko-KR" altLang="en-US" smtClean="0"/>
              <a:t>가 많이 사용되며 기능과 용도에 따라 세분화 되어 사용되고 있다</a:t>
            </a:r>
            <a:r>
              <a:rPr lang="en-US" altLang="ko-KR" smtClean="0"/>
              <a:t>.</a:t>
            </a:r>
          </a:p>
        </p:txBody>
      </p:sp>
      <p:grpSp>
        <p:nvGrpSpPr>
          <p:cNvPr id="235525" name="Group 8"/>
          <p:cNvGrpSpPr>
            <a:grpSpLocks/>
          </p:cNvGrpSpPr>
          <p:nvPr/>
        </p:nvGrpSpPr>
        <p:grpSpPr bwMode="auto">
          <a:xfrm>
            <a:off x="333375" y="395288"/>
            <a:ext cx="6299200" cy="360362"/>
            <a:chOff x="210" y="249"/>
            <a:chExt cx="3968" cy="227"/>
          </a:xfrm>
        </p:grpSpPr>
        <p:sp>
          <p:nvSpPr>
            <p:cNvPr id="235526" name="Rectangle 9"/>
            <p:cNvSpPr>
              <a:spLocks noChangeArrowheads="1"/>
            </p:cNvSpPr>
            <p:nvPr/>
          </p:nvSpPr>
          <p:spPr bwMode="auto">
            <a:xfrm>
              <a:off x="210" y="249"/>
              <a:ext cx="39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 sz="900" b="1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9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맑은 고딕" panose="020B0503020000020004" pitchFamily="50" charset="-127"/>
                <a:buChar char="-"/>
                <a:defRPr kumimoji="1" sz="9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3pPr>
              <a:lvl4pPr marL="1600200" indent="-228600">
                <a:lnSpc>
                  <a:spcPct val="150000"/>
                </a:lnSpc>
                <a:spcBef>
                  <a:spcPct val="30000"/>
                </a:spcBef>
                <a:buChar char="•"/>
                <a:defRPr kumimoji="1" sz="12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800" b="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235527" name="Line 10"/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80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0075" y="860425"/>
            <a:ext cx="5892800" cy="4419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94291" y="5646597"/>
            <a:ext cx="5681980" cy="76759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62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63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95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9900" y="893763"/>
            <a:ext cx="5832475" cy="4375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6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34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03263"/>
            <a:ext cx="5375275" cy="4030662"/>
          </a:xfrm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송신자는 데이터를 보내는 측이며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수신자는 데이터를 받는 측이다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입장에서는 수신자가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 또는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있느냐에 따라 수신지에 데이터 전송 시 사용되는 장비와 운영방식이 달라진다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3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90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838200"/>
            <a:ext cx="5653087" cy="423862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5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7050" y="919163"/>
            <a:ext cx="6002338" cy="450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76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3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5963" y="757238"/>
            <a:ext cx="5851525" cy="43878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577639"/>
            <a:ext cx="5681980" cy="4029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68E2-CDE6-4F6A-A608-447A9CD5632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768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8813" y="892175"/>
            <a:ext cx="5876925" cy="44069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7C89-EC23-4363-8DBA-44C34D1F4A5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747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0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46154"/>
            <a:ext cx="5681980" cy="4029879"/>
          </a:xfrm>
        </p:spPr>
        <p:txBody>
          <a:bodyPr/>
          <a:lstStyle/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구성된다면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이러한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트래픽이라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21996" y="6478364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10071" y="5380386"/>
            <a:ext cx="1183340" cy="1115634"/>
            <a:chOff x="7543946" y="573868"/>
            <a:chExt cx="838200" cy="1011237"/>
          </a:xfrm>
        </p:grpSpPr>
        <p:sp>
          <p:nvSpPr>
            <p:cNvPr id="4" name="Freeform 174"/>
            <p:cNvSpPr>
              <a:spLocks/>
            </p:cNvSpPr>
            <p:nvPr/>
          </p:nvSpPr>
          <p:spPr bwMode="auto">
            <a:xfrm rot="355818">
              <a:off x="8185296" y="1240618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175"/>
            <p:cNvSpPr>
              <a:spLocks/>
            </p:cNvSpPr>
            <p:nvPr/>
          </p:nvSpPr>
          <p:spPr bwMode="auto">
            <a:xfrm rot="355818" flipH="1">
              <a:off x="8245621" y="1288243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76"/>
            <p:cNvSpPr>
              <a:spLocks/>
            </p:cNvSpPr>
            <p:nvPr/>
          </p:nvSpPr>
          <p:spPr bwMode="auto">
            <a:xfrm rot="355818">
              <a:off x="8239271" y="1316818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7"/>
            <p:cNvSpPr>
              <a:spLocks/>
            </p:cNvSpPr>
            <p:nvPr/>
          </p:nvSpPr>
          <p:spPr bwMode="auto">
            <a:xfrm rot="355818" flipH="1">
              <a:off x="8272609" y="1283480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8"/>
            <p:cNvSpPr>
              <a:spLocks/>
            </p:cNvSpPr>
            <p:nvPr/>
          </p:nvSpPr>
          <p:spPr bwMode="auto">
            <a:xfrm rot="355818">
              <a:off x="8258321" y="1281893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179"/>
            <p:cNvSpPr>
              <a:spLocks noChangeArrowheads="1"/>
            </p:cNvSpPr>
            <p:nvPr/>
          </p:nvSpPr>
          <p:spPr bwMode="auto">
            <a:xfrm rot="21219751">
              <a:off x="8277371" y="1278718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80"/>
            <p:cNvSpPr>
              <a:spLocks/>
            </p:cNvSpPr>
            <p:nvPr/>
          </p:nvSpPr>
          <p:spPr bwMode="auto">
            <a:xfrm rot="355818">
              <a:off x="8248796" y="1285068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82"/>
            <p:cNvSpPr>
              <a:spLocks/>
            </p:cNvSpPr>
            <p:nvPr/>
          </p:nvSpPr>
          <p:spPr bwMode="auto">
            <a:xfrm flipH="1">
              <a:off x="7770959" y="1250143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3"/>
            <p:cNvSpPr>
              <a:spLocks/>
            </p:cNvSpPr>
            <p:nvPr/>
          </p:nvSpPr>
          <p:spPr bwMode="auto">
            <a:xfrm flipH="1">
              <a:off x="7788421" y="1237443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4"/>
            <p:cNvSpPr>
              <a:spLocks/>
            </p:cNvSpPr>
            <p:nvPr/>
          </p:nvSpPr>
          <p:spPr bwMode="auto">
            <a:xfrm flipH="1">
              <a:off x="7809059" y="1315230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5"/>
            <p:cNvSpPr>
              <a:spLocks/>
            </p:cNvSpPr>
            <p:nvPr/>
          </p:nvSpPr>
          <p:spPr bwMode="auto">
            <a:xfrm flipH="1">
              <a:off x="7896371" y="1337455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6"/>
            <p:cNvSpPr>
              <a:spLocks/>
            </p:cNvSpPr>
            <p:nvPr/>
          </p:nvSpPr>
          <p:spPr bwMode="auto">
            <a:xfrm flipH="1">
              <a:off x="7829696" y="1400955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7"/>
            <p:cNvSpPr>
              <a:spLocks/>
            </p:cNvSpPr>
            <p:nvPr/>
          </p:nvSpPr>
          <p:spPr bwMode="auto">
            <a:xfrm flipH="1">
              <a:off x="7764609" y="1412068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9"/>
            <p:cNvSpPr>
              <a:spLocks noChangeAspect="1"/>
            </p:cNvSpPr>
            <p:nvPr/>
          </p:nvSpPr>
          <p:spPr bwMode="auto">
            <a:xfrm>
              <a:off x="7543946" y="1010430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90"/>
            <p:cNvSpPr>
              <a:spLocks noChangeAspect="1"/>
            </p:cNvSpPr>
            <p:nvPr/>
          </p:nvSpPr>
          <p:spPr bwMode="auto">
            <a:xfrm>
              <a:off x="7547121" y="951693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7682059" y="1146955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2"/>
            <p:cNvSpPr>
              <a:spLocks/>
            </p:cNvSpPr>
            <p:nvPr/>
          </p:nvSpPr>
          <p:spPr bwMode="auto">
            <a:xfrm>
              <a:off x="7701109" y="1275543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193"/>
            <p:cNvSpPr>
              <a:spLocks noChangeArrowheads="1"/>
            </p:cNvSpPr>
            <p:nvPr/>
          </p:nvSpPr>
          <p:spPr bwMode="auto">
            <a:xfrm>
              <a:off x="7820171" y="1283480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auto">
            <a:xfrm flipH="1">
              <a:off x="8042421" y="1192993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95"/>
            <p:cNvSpPr>
              <a:spLocks noChangeShapeType="1"/>
            </p:cNvSpPr>
            <p:nvPr/>
          </p:nvSpPr>
          <p:spPr bwMode="auto">
            <a:xfrm flipH="1">
              <a:off x="8031309" y="1194580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6"/>
            <p:cNvSpPr>
              <a:spLocks noChangeShapeType="1"/>
            </p:cNvSpPr>
            <p:nvPr/>
          </p:nvSpPr>
          <p:spPr bwMode="auto">
            <a:xfrm flipH="1">
              <a:off x="8055121" y="1191405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7"/>
            <p:cNvSpPr>
              <a:spLocks noChangeShapeType="1"/>
            </p:cNvSpPr>
            <p:nvPr/>
          </p:nvSpPr>
          <p:spPr bwMode="auto">
            <a:xfrm flipH="1">
              <a:off x="8066234" y="1189818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8"/>
            <p:cNvSpPr>
              <a:spLocks noChangeShapeType="1"/>
            </p:cNvSpPr>
            <p:nvPr/>
          </p:nvSpPr>
          <p:spPr bwMode="auto">
            <a:xfrm flipH="1">
              <a:off x="8075759" y="1188230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 flipH="1">
              <a:off x="8086871" y="1185055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200"/>
            <p:cNvSpPr>
              <a:spLocks noChangeShapeType="1"/>
            </p:cNvSpPr>
            <p:nvPr/>
          </p:nvSpPr>
          <p:spPr bwMode="auto">
            <a:xfrm flipH="1">
              <a:off x="8097984" y="1185055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201"/>
            <p:cNvSpPr>
              <a:spLocks noChangeShapeType="1"/>
            </p:cNvSpPr>
            <p:nvPr/>
          </p:nvSpPr>
          <p:spPr bwMode="auto">
            <a:xfrm flipH="1">
              <a:off x="8107509" y="1178705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2"/>
            <p:cNvSpPr>
              <a:spLocks noChangeShapeType="1"/>
            </p:cNvSpPr>
            <p:nvPr/>
          </p:nvSpPr>
          <p:spPr bwMode="auto">
            <a:xfrm flipH="1">
              <a:off x="8117034" y="1178705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3"/>
            <p:cNvSpPr>
              <a:spLocks noChangeShapeType="1"/>
            </p:cNvSpPr>
            <p:nvPr/>
          </p:nvSpPr>
          <p:spPr bwMode="auto">
            <a:xfrm flipH="1">
              <a:off x="8128146" y="1177118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4"/>
            <p:cNvSpPr>
              <a:spLocks noChangeShapeType="1"/>
            </p:cNvSpPr>
            <p:nvPr/>
          </p:nvSpPr>
          <p:spPr bwMode="auto">
            <a:xfrm flipH="1">
              <a:off x="8139259" y="1175530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7888434" y="1224743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6"/>
            <p:cNvSpPr>
              <a:spLocks noChangeShapeType="1"/>
            </p:cNvSpPr>
            <p:nvPr/>
          </p:nvSpPr>
          <p:spPr bwMode="auto">
            <a:xfrm flipH="1">
              <a:off x="7899546" y="1259668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7"/>
            <p:cNvSpPr>
              <a:spLocks noChangeShapeType="1"/>
            </p:cNvSpPr>
            <p:nvPr/>
          </p:nvSpPr>
          <p:spPr bwMode="auto">
            <a:xfrm flipH="1">
              <a:off x="7961459" y="1245380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8"/>
            <p:cNvSpPr>
              <a:spLocks noChangeShapeType="1"/>
            </p:cNvSpPr>
            <p:nvPr/>
          </p:nvSpPr>
          <p:spPr bwMode="auto">
            <a:xfrm flipH="1">
              <a:off x="7953521" y="1254905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9"/>
            <p:cNvSpPr>
              <a:spLocks noChangeShapeType="1"/>
            </p:cNvSpPr>
            <p:nvPr/>
          </p:nvSpPr>
          <p:spPr bwMode="auto">
            <a:xfrm flipH="1">
              <a:off x="7909071" y="1267605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10"/>
            <p:cNvSpPr>
              <a:spLocks noChangeShapeType="1"/>
            </p:cNvSpPr>
            <p:nvPr/>
          </p:nvSpPr>
          <p:spPr bwMode="auto">
            <a:xfrm flipV="1">
              <a:off x="7918596" y="1269193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7724921" y="1239030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2"/>
            <p:cNvSpPr>
              <a:spLocks noChangeShapeType="1"/>
            </p:cNvSpPr>
            <p:nvPr/>
          </p:nvSpPr>
          <p:spPr bwMode="auto">
            <a:xfrm flipV="1">
              <a:off x="7716984" y="1245380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1" name="Group 150"/>
            <p:cNvGrpSpPr>
              <a:grpSpLocks/>
            </p:cNvGrpSpPr>
            <p:nvPr/>
          </p:nvGrpSpPr>
          <p:grpSpPr bwMode="auto">
            <a:xfrm>
              <a:off x="7609034" y="631018"/>
              <a:ext cx="328612" cy="369887"/>
              <a:chOff x="685" y="3115"/>
              <a:chExt cx="207" cy="233"/>
            </a:xfrm>
          </p:grpSpPr>
          <p:sp>
            <p:nvSpPr>
              <p:cNvPr id="5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2" name="Oval 217"/>
            <p:cNvSpPr>
              <a:spLocks noChangeArrowheads="1"/>
            </p:cNvSpPr>
            <p:nvPr/>
          </p:nvSpPr>
          <p:spPr bwMode="auto">
            <a:xfrm>
              <a:off x="7693171" y="1029480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7693171" y="1023130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 flipH="1">
              <a:off x="7674121" y="575455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 flipH="1">
              <a:off x="7732859" y="989793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 flipH="1">
              <a:off x="7661421" y="634193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222"/>
            <p:cNvSpPr>
              <a:spLocks noChangeArrowheads="1"/>
            </p:cNvSpPr>
            <p:nvPr/>
          </p:nvSpPr>
          <p:spPr bwMode="auto">
            <a:xfrm>
              <a:off x="8059884" y="997730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Oval 223"/>
            <p:cNvSpPr>
              <a:spLocks noChangeArrowheads="1"/>
            </p:cNvSpPr>
            <p:nvPr/>
          </p:nvSpPr>
          <p:spPr bwMode="auto">
            <a:xfrm>
              <a:off x="8036071" y="1004080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4"/>
            <p:cNvSpPr>
              <a:spLocks noChangeArrowheads="1"/>
            </p:cNvSpPr>
            <p:nvPr/>
          </p:nvSpPr>
          <p:spPr bwMode="auto">
            <a:xfrm>
              <a:off x="7953521" y="1024718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5"/>
            <p:cNvSpPr>
              <a:spLocks noChangeArrowheads="1"/>
            </p:cNvSpPr>
            <p:nvPr/>
          </p:nvSpPr>
          <p:spPr bwMode="auto">
            <a:xfrm>
              <a:off x="7928121" y="1029480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6"/>
            <p:cNvSpPr>
              <a:spLocks noChangeArrowheads="1"/>
            </p:cNvSpPr>
            <p:nvPr/>
          </p:nvSpPr>
          <p:spPr bwMode="auto">
            <a:xfrm>
              <a:off x="7899546" y="1034243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27"/>
            <p:cNvSpPr>
              <a:spLocks/>
            </p:cNvSpPr>
            <p:nvPr/>
          </p:nvSpPr>
          <p:spPr bwMode="auto">
            <a:xfrm flipH="1">
              <a:off x="7715396" y="626255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28"/>
            <p:cNvSpPr>
              <a:spLocks/>
            </p:cNvSpPr>
            <p:nvPr/>
          </p:nvSpPr>
          <p:spPr bwMode="auto">
            <a:xfrm flipH="1">
              <a:off x="7661421" y="573868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68" y="5290205"/>
            <a:ext cx="1523853" cy="14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063311" y="1994490"/>
            <a:ext cx="2901227" cy="3350268"/>
          </a:xfrm>
          <a:prstGeom prst="roundRect">
            <a:avLst>
              <a:gd name="adj" fmla="val 63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2317" y="1944163"/>
            <a:ext cx="2827950" cy="3175708"/>
          </a:xfrm>
          <a:prstGeom prst="roundRect">
            <a:avLst>
              <a:gd name="adj" fmla="val 63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13901" y="4951300"/>
            <a:ext cx="1576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PC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47318" y="5100374"/>
            <a:ext cx="1123378" cy="379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구름 61"/>
          <p:cNvSpPr/>
          <p:nvPr/>
        </p:nvSpPr>
        <p:spPr>
          <a:xfrm>
            <a:off x="3339184" y="2820432"/>
            <a:ext cx="2665152" cy="161781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1611" y="2317569"/>
            <a:ext cx="864806" cy="2404012"/>
          </a:xfrm>
          <a:prstGeom prst="roundRect">
            <a:avLst>
              <a:gd name="adj" fmla="val 111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Kernel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10673" y="2474104"/>
            <a:ext cx="1471567" cy="840532"/>
          </a:xfrm>
          <a:prstGeom prst="roundRect">
            <a:avLst>
              <a:gd name="adj" fmla="val 111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38716" y="3533641"/>
            <a:ext cx="1215609" cy="577703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 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30495" y="3803535"/>
            <a:ext cx="1546965" cy="790158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38717" y="2446583"/>
            <a:ext cx="1215608" cy="879381"/>
          </a:xfrm>
          <a:prstGeom prst="roundRect">
            <a:avLst>
              <a:gd name="adj" fmla="val 111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38716" y="4247472"/>
            <a:ext cx="1215609" cy="577703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55829" y="1554319"/>
            <a:ext cx="103145" cy="8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수행의 시작/종료 74"/>
          <p:cNvSpPr/>
          <p:nvPr/>
        </p:nvSpPr>
        <p:spPr>
          <a:xfrm>
            <a:off x="264558" y="1362678"/>
            <a:ext cx="2232212" cy="45256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28507" y="137309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Hacking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576073" y="1419013"/>
            <a:ext cx="2232212" cy="452561"/>
            <a:chOff x="3835941" y="970936"/>
            <a:chExt cx="2232212" cy="452561"/>
          </a:xfrm>
        </p:grpSpPr>
        <p:sp>
          <p:nvSpPr>
            <p:cNvPr id="77" name="순서도: 수행의 시작/종료 76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30952" y="1016871"/>
              <a:ext cx="1442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853024" y="4881300"/>
            <a:ext cx="2232212" cy="452561"/>
            <a:chOff x="3835941" y="970936"/>
            <a:chExt cx="2232212" cy="452561"/>
          </a:xfrm>
        </p:grpSpPr>
        <p:sp>
          <p:nvSpPr>
            <p:cNvPr id="81" name="순서도: 수행의 시작/종료 80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06916" y="1012550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2953167" y="1871574"/>
            <a:ext cx="1192567" cy="57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11455" y="1855170"/>
            <a:ext cx="1448687" cy="60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1" idx="0"/>
          </p:cNvCxnSpPr>
          <p:nvPr/>
        </p:nvCxnSpPr>
        <p:spPr>
          <a:xfrm flipH="1" flipV="1">
            <a:off x="4835003" y="4263213"/>
            <a:ext cx="134127" cy="618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2079080" y="5665828"/>
            <a:ext cx="2611411" cy="452561"/>
            <a:chOff x="3835941" y="970936"/>
            <a:chExt cx="2343365" cy="452561"/>
          </a:xfrm>
        </p:grpSpPr>
        <p:sp>
          <p:nvSpPr>
            <p:cNvPr id="94" name="순서도: 수행의 시작/종료 93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06916" y="1012550"/>
              <a:ext cx="2172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6" name="직선 화살표 연결선 95"/>
          <p:cNvCxnSpPr>
            <a:stCxn id="94" idx="0"/>
          </p:cNvCxnSpPr>
          <p:nvPr/>
        </p:nvCxnSpPr>
        <p:spPr>
          <a:xfrm flipH="1" flipV="1">
            <a:off x="3067690" y="4599592"/>
            <a:ext cx="255162" cy="106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왼쪽 대괄호 97"/>
          <p:cNvSpPr/>
          <p:nvPr/>
        </p:nvSpPr>
        <p:spPr>
          <a:xfrm>
            <a:off x="6369533" y="3822492"/>
            <a:ext cx="169184" cy="881442"/>
          </a:xfrm>
          <a:prstGeom prst="leftBracke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/오른쪽 화살표 98"/>
          <p:cNvSpPr/>
          <p:nvPr/>
        </p:nvSpPr>
        <p:spPr>
          <a:xfrm>
            <a:off x="3142859" y="3938504"/>
            <a:ext cx="3226674" cy="234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/오른쪽 화살표 99"/>
          <p:cNvSpPr/>
          <p:nvPr/>
        </p:nvSpPr>
        <p:spPr>
          <a:xfrm>
            <a:off x="3131291" y="2967548"/>
            <a:ext cx="3407425" cy="259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제목 1"/>
          <p:cNvSpPr txBox="1">
            <a:spLocks/>
          </p:cNvSpPr>
          <p:nvPr/>
        </p:nvSpPr>
        <p:spPr>
          <a:xfrm>
            <a:off x="449652" y="43371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종류</a:t>
            </a:r>
            <a:r>
              <a:rPr lang="ko-KR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903376" y="2465136"/>
            <a:ext cx="969098" cy="2360039"/>
          </a:xfrm>
          <a:prstGeom prst="roundRect">
            <a:avLst>
              <a:gd name="adj" fmla="val 111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Kernel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8284780" y="1639360"/>
            <a:ext cx="103145" cy="8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923545" y="1419944"/>
            <a:ext cx="2232212" cy="45256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187494" y="143035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Hacking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762785" y="1890414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568366" y="4229984"/>
            <a:ext cx="838200" cy="864739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0" name="Text Box 142"/>
          <p:cNvSpPr txBox="1">
            <a:spLocks noChangeArrowheads="1"/>
          </p:cNvSpPr>
          <p:nvPr/>
        </p:nvSpPr>
        <p:spPr bwMode="auto">
          <a:xfrm>
            <a:off x="761235" y="5352567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수신지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18" y="407681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20141" y="1395238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38942"/>
              </p:ext>
            </p:extLst>
          </p:nvPr>
        </p:nvGraphicFramePr>
        <p:xfrm>
          <a:off x="197139" y="3752778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270"/>
              </p:ext>
            </p:extLst>
          </p:nvPr>
        </p:nvGraphicFramePr>
        <p:xfrm>
          <a:off x="5426616" y="3692881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568389" y="4105643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778427" y="1888723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149318" y="4082436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308" y="5537233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832286" y="1978623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637867" y="4318193"/>
            <a:ext cx="838200" cy="792813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19" y="416502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89642" y="1483447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5598"/>
              </p:ext>
            </p:extLst>
          </p:nvPr>
        </p:nvGraphicFramePr>
        <p:xfrm>
          <a:off x="266640" y="3840987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54322"/>
              </p:ext>
            </p:extLst>
          </p:nvPr>
        </p:nvGraphicFramePr>
        <p:xfrm>
          <a:off x="5496117" y="3781090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637890" y="419385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847928" y="1976932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218819" y="4170645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Box 142"/>
          <p:cNvSpPr txBox="1">
            <a:spLocks noChangeArrowheads="1"/>
          </p:cNvSpPr>
          <p:nvPr/>
        </p:nvSpPr>
        <p:spPr bwMode="auto">
          <a:xfrm>
            <a:off x="5534556" y="5693739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6" y="1293664"/>
            <a:ext cx="7988168" cy="4877544"/>
          </a:xfrm>
          <a:prstGeom prst="rect">
            <a:avLst/>
          </a:prstGeom>
        </p:spPr>
      </p:pic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112" y="241152"/>
            <a:ext cx="8183562" cy="105251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&amp; ARP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900363" y="18305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23333" y="234617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8485" y="3860353"/>
            <a:ext cx="87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            1 : 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        1 : m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         1 : n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546" y="316105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250295" y="4154235"/>
            <a:ext cx="2692434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896974" y="4146925"/>
            <a:ext cx="2383238" cy="7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942397" y="4146925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0698" y="380268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6459" y="3846885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9503" y="384645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89328"/>
              </p:ext>
            </p:extLst>
          </p:nvPr>
        </p:nvGraphicFramePr>
        <p:xfrm>
          <a:off x="275336" y="4584819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429" y="4263886"/>
            <a:ext cx="784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3525" y="2203602"/>
            <a:ext cx="190103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95" y="181627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52754" y="218888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037957" y="464921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5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870" y="46890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553046" y="4186879"/>
            <a:ext cx="2688286" cy="134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190212" y="4173943"/>
            <a:ext cx="22147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23070" y="4166206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8967" y="3897066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2775" y="3892543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9841" y="3858429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327"/>
              </p:ext>
            </p:extLst>
          </p:nvPr>
        </p:nvGraphicFramePr>
        <p:xfrm>
          <a:off x="556009" y="4604100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400" dirty="0"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6124" y="4318743"/>
            <a:ext cx="742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4544" y="5463151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8474" y="5488615"/>
            <a:ext cx="8435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➋ DNS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7445" y="5531460"/>
            <a:ext cx="820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ARP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342556" y="5082378"/>
            <a:ext cx="5889" cy="3495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60946" y="5051514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30038" y="5067035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55103" y="2250828"/>
            <a:ext cx="19009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10" y="1863496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957" y="221786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258559" y="464920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3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119" y="251572"/>
            <a:ext cx="7886700" cy="745988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05516" y="1121810"/>
            <a:ext cx="788670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Limited Broadcast(local broadcast) : 255.255.255.255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Directed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: 192.168.1.255/24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MAC </a:t>
            </a:r>
            <a:r>
              <a:rPr lang="ko-KR" altLang="en-US" sz="1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1365"/>
              </p:ext>
            </p:extLst>
          </p:nvPr>
        </p:nvGraphicFramePr>
        <p:xfrm>
          <a:off x="551995" y="5535720"/>
          <a:ext cx="8372498" cy="44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353"/>
                <a:gridCol w="1344706"/>
                <a:gridCol w="1264023"/>
                <a:gridCol w="1416062"/>
                <a:gridCol w="673840"/>
                <a:gridCol w="519038"/>
                <a:gridCol w="1720476"/>
              </a:tblGrid>
              <a:tr h="447044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en-US" altLang="ko-KR" sz="14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 Data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8807" y="5215454"/>
            <a:ext cx="7678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993854" y="4677556"/>
            <a:ext cx="0" cy="576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48748" y="5449186"/>
            <a:ext cx="3056965" cy="60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061242" y="6004999"/>
            <a:ext cx="2250141" cy="414861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251431" y="5963629"/>
            <a:ext cx="3662436" cy="456230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7235" y="3941247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pic>
        <p:nvPicPr>
          <p:cNvPr id="1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69" y="3415599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90665" y="3872182"/>
            <a:ext cx="1110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Sever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25369" y="6388769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96903" y="5619801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8215" y="3941247"/>
            <a:ext cx="1106434" cy="1039802"/>
            <a:chOff x="1533695" y="4087365"/>
            <a:chExt cx="838200" cy="1011237"/>
          </a:xfrm>
        </p:grpSpPr>
        <p:sp>
          <p:nvSpPr>
            <p:cNvPr id="19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79477" y="3597391"/>
            <a:ext cx="4333521" cy="187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6873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1" y="2910682"/>
            <a:ext cx="1262731" cy="137341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989333" y="3281807"/>
            <a:ext cx="1417430" cy="652288"/>
            <a:chOff x="2610322" y="5109168"/>
            <a:chExt cx="1495425" cy="742950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6712999" y="1198922"/>
            <a:ext cx="824089" cy="3979984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722040" y="3138336"/>
            <a:ext cx="651358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90894" y="4329846"/>
            <a:ext cx="21442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송신자</a:t>
            </a:r>
            <a:endParaRPr lang="en-US" altLang="ko-KR" sz="14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12353"/>
              </p:ext>
            </p:extLst>
          </p:nvPr>
        </p:nvGraphicFramePr>
        <p:xfrm>
          <a:off x="238464" y="2195549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32269" y="1863238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5538" y="1611004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47721" y="3655182"/>
            <a:ext cx="20183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  <a:p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449" y="5607778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62194" y="6442094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17</a:t>
            </a:fld>
            <a:endParaRPr lang="ko-KR" altLang="en-US" dirty="0"/>
          </a:p>
        </p:txBody>
      </p:sp>
      <p:grpSp>
        <p:nvGrpSpPr>
          <p:cNvPr id="21" name="Group 172"/>
          <p:cNvGrpSpPr>
            <a:grpSpLocks/>
          </p:cNvGrpSpPr>
          <p:nvPr/>
        </p:nvGrpSpPr>
        <p:grpSpPr bwMode="auto">
          <a:xfrm flipH="1">
            <a:off x="7373398" y="839038"/>
            <a:ext cx="773620" cy="835586"/>
            <a:chOff x="1460" y="1679"/>
            <a:chExt cx="973" cy="1143"/>
          </a:xfrm>
        </p:grpSpPr>
        <p:grpSp>
          <p:nvGrpSpPr>
            <p:cNvPr id="2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172"/>
          <p:cNvGrpSpPr>
            <a:grpSpLocks/>
          </p:cNvGrpSpPr>
          <p:nvPr/>
        </p:nvGrpSpPr>
        <p:grpSpPr bwMode="auto">
          <a:xfrm flipH="1">
            <a:off x="7409972" y="2752582"/>
            <a:ext cx="773620" cy="835586"/>
            <a:chOff x="1460" y="1679"/>
            <a:chExt cx="973" cy="1143"/>
          </a:xfrm>
        </p:grpSpPr>
        <p:grpSp>
          <p:nvGrpSpPr>
            <p:cNvPr id="9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9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3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9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7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5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6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6" name="Group 172"/>
          <p:cNvGrpSpPr>
            <a:grpSpLocks/>
          </p:cNvGrpSpPr>
          <p:nvPr/>
        </p:nvGrpSpPr>
        <p:grpSpPr bwMode="auto">
          <a:xfrm flipH="1">
            <a:off x="7516649" y="4906470"/>
            <a:ext cx="773620" cy="835586"/>
            <a:chOff x="1460" y="1679"/>
            <a:chExt cx="973" cy="1143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5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161" y="-371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48745" y="1108602"/>
            <a:ext cx="78867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 </a:t>
            </a:r>
            <a:r>
              <a:rPr lang="en-US" altLang="ko-KR" sz="18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224-239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.X.X.X   (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230.10.10.10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3" y="3270687"/>
            <a:ext cx="1262731" cy="137341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512015" y="2578295"/>
            <a:ext cx="2800907" cy="8601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560704" y="2692697"/>
            <a:ext cx="2839386" cy="878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17334" y="4490020"/>
            <a:ext cx="2919656" cy="1400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352845" y="4546920"/>
            <a:ext cx="3077785" cy="1477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1212" y="24595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547" y="597969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70855" y="6335674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28" y="2656661"/>
            <a:ext cx="1351765" cy="511636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12" y="1884757"/>
            <a:ext cx="637696" cy="6191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47" y="5406597"/>
            <a:ext cx="637696" cy="619122"/>
          </a:xfrm>
          <a:prstGeom prst="rect">
            <a:avLst/>
          </a:prstGeom>
        </p:spPr>
      </p:pic>
      <p:grpSp>
        <p:nvGrpSpPr>
          <p:cNvPr id="35" name="Group 172"/>
          <p:cNvGrpSpPr>
            <a:grpSpLocks/>
          </p:cNvGrpSpPr>
          <p:nvPr/>
        </p:nvGrpSpPr>
        <p:grpSpPr bwMode="auto">
          <a:xfrm flipH="1">
            <a:off x="6512169" y="2179944"/>
            <a:ext cx="773620" cy="835586"/>
            <a:chOff x="1460" y="1679"/>
            <a:chExt cx="973" cy="1143"/>
          </a:xfrm>
        </p:grpSpPr>
        <p:grpSp>
          <p:nvGrpSpPr>
            <p:cNvPr id="3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4" name="Group 172"/>
          <p:cNvGrpSpPr>
            <a:grpSpLocks/>
          </p:cNvGrpSpPr>
          <p:nvPr/>
        </p:nvGrpSpPr>
        <p:grpSpPr bwMode="auto">
          <a:xfrm flipH="1">
            <a:off x="6442964" y="3465266"/>
            <a:ext cx="773620" cy="835586"/>
            <a:chOff x="1460" y="1679"/>
            <a:chExt cx="973" cy="1143"/>
          </a:xfrm>
        </p:grpSpPr>
        <p:grpSp>
          <p:nvGrpSpPr>
            <p:cNvPr id="9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6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8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1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1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1" name="Group 172"/>
          <p:cNvGrpSpPr>
            <a:grpSpLocks/>
          </p:cNvGrpSpPr>
          <p:nvPr/>
        </p:nvGrpSpPr>
        <p:grpSpPr bwMode="auto">
          <a:xfrm flipH="1">
            <a:off x="6429870" y="4486084"/>
            <a:ext cx="773620" cy="835586"/>
            <a:chOff x="1460" y="1679"/>
            <a:chExt cx="973" cy="1143"/>
          </a:xfrm>
        </p:grpSpPr>
        <p:grpSp>
          <p:nvGrpSpPr>
            <p:cNvPr id="15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0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3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5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7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8" name="Group 172"/>
          <p:cNvGrpSpPr>
            <a:grpSpLocks/>
          </p:cNvGrpSpPr>
          <p:nvPr/>
        </p:nvGrpSpPr>
        <p:grpSpPr bwMode="auto">
          <a:xfrm flipH="1">
            <a:off x="6412751" y="5736418"/>
            <a:ext cx="773620" cy="835586"/>
            <a:chOff x="1460" y="1679"/>
            <a:chExt cx="973" cy="1143"/>
          </a:xfrm>
        </p:grpSpPr>
        <p:grpSp>
          <p:nvGrpSpPr>
            <p:cNvPr id="2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0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252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8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19113" y="4125558"/>
            <a:ext cx="3773716" cy="2238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483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1" y="3654345"/>
            <a:ext cx="1262731" cy="13734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1" y="496839"/>
            <a:ext cx="1026262" cy="8255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79" y="2336546"/>
            <a:ext cx="1026262" cy="8255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29" y="3814632"/>
            <a:ext cx="1026262" cy="825596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6092830" y="794120"/>
            <a:ext cx="824089" cy="5123145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18" idx="1"/>
          </p:cNvCxnSpPr>
          <p:nvPr/>
        </p:nvCxnSpPr>
        <p:spPr>
          <a:xfrm>
            <a:off x="6140796" y="2749344"/>
            <a:ext cx="71098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9274" y="5073508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200.10.10.10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2222.4444.6666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라디오서버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96800" y="2473684"/>
            <a:ext cx="2218342" cy="8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86162" y="2482648"/>
            <a:ext cx="2012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49941" y="215144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5317" y="222348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6844" y="2939212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227.154.65.50</a:t>
                      </a:r>
                      <a:endParaRPr lang="ko-KR" altLang="en-US" sz="14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200.10.10.10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2222.4444.6666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0100.5E1A.4132</a:t>
                      </a:r>
                      <a:endParaRPr lang="en-US" altLang="ko-KR" sz="1400" u="none" dirty="0" smtClean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0649" y="2606901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5769" y="1267440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56" y="322654"/>
            <a:ext cx="799810" cy="5412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8" y="5603146"/>
            <a:ext cx="1026262" cy="8255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27054" y="6281131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111387" y="4162857"/>
            <a:ext cx="7109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80" y="3890745"/>
            <a:ext cx="799810" cy="5412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35768" y="4570758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5058" y="3094049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2250" y="1128198"/>
            <a:ext cx="8921750" cy="5451269"/>
            <a:chOff x="222250" y="1128198"/>
            <a:chExt cx="8921750" cy="5451269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1321206" y="3747699"/>
              <a:ext cx="3755" cy="122232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952507" y="2617751"/>
              <a:ext cx="1046124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1758371" y="3599973"/>
              <a:ext cx="950462" cy="101782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5850288" y="1645392"/>
              <a:ext cx="1308802" cy="172678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2158709" y="1645392"/>
              <a:ext cx="1154439" cy="259855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129073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83265" y="1650422"/>
              <a:ext cx="1096964" cy="41912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127431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1728918" y="1157748"/>
              <a:ext cx="196149" cy="7422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1562273" y="1090005"/>
              <a:ext cx="192795" cy="7570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1632045" y="5570207"/>
              <a:ext cx="77182" cy="5532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1694447" y="5620502"/>
              <a:ext cx="141226" cy="87177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1687879" y="5650678"/>
              <a:ext cx="139584" cy="6202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1722364" y="5615472"/>
              <a:ext cx="32843" cy="41913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1707584" y="5613796"/>
              <a:ext cx="44339" cy="8382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1727290" y="5610443"/>
              <a:ext cx="19706" cy="1005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1697731" y="5617149"/>
              <a:ext cx="37770" cy="35206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1203441" y="5597871"/>
              <a:ext cx="191092" cy="31852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1221505" y="5582783"/>
              <a:ext cx="191092" cy="31852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1242853" y="5649001"/>
              <a:ext cx="356349" cy="88854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1274875" y="5551610"/>
              <a:ext cx="367844" cy="11903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1205904" y="5618669"/>
              <a:ext cx="93604" cy="51971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138576" y="5630405"/>
              <a:ext cx="111667" cy="75441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968612" y="5327117"/>
              <a:ext cx="149437" cy="373856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971896" y="5265088"/>
              <a:ext cx="640443" cy="305120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111480" y="5471294"/>
              <a:ext cx="494290" cy="226326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131186" y="5607090"/>
              <a:ext cx="149436" cy="6370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1254348" y="5615472"/>
              <a:ext cx="16422" cy="217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1484250" y="5519913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1472756" y="5521589"/>
              <a:ext cx="1642" cy="8550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1497388" y="5518236"/>
              <a:ext cx="4927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1508883" y="5516560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1518736" y="5514883"/>
              <a:ext cx="6569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1530231" y="5511530"/>
              <a:ext cx="6569" cy="8214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1541727" y="5511530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1551580" y="5504824"/>
              <a:ext cx="1642" cy="838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1561433" y="5504824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1572927" y="5503148"/>
              <a:ext cx="1643" cy="821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1584423" y="5501471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1324961" y="5553442"/>
              <a:ext cx="82108" cy="6538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1336456" y="5590325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1400501" y="5575236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1392289" y="5585295"/>
              <a:ext cx="0" cy="1508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1346309" y="5598707"/>
              <a:ext cx="0" cy="1341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1356162" y="5600384"/>
              <a:ext cx="26275" cy="6706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155818" y="5568530"/>
              <a:ext cx="103457" cy="3856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147608" y="5575236"/>
              <a:ext cx="116593" cy="2347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035941" y="4926438"/>
              <a:ext cx="339927" cy="390620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122975" y="5347235"/>
              <a:ext cx="308726" cy="98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122975" y="5340529"/>
              <a:ext cx="308726" cy="9723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103269" y="4867761"/>
              <a:ext cx="451595" cy="53982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1164029" y="5305323"/>
              <a:ext cx="371129" cy="102265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090132" y="4929791"/>
              <a:ext cx="16422" cy="47779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1502315" y="5313705"/>
              <a:ext cx="13137" cy="28501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1477682" y="5320411"/>
              <a:ext cx="11496" cy="2347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1392289" y="5342206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1366015" y="5347235"/>
              <a:ext cx="13137" cy="184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1336456" y="5352265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145965" y="4921408"/>
              <a:ext cx="374413" cy="424150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090132" y="4866085"/>
              <a:ext cx="463090" cy="6705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626571" y="2964783"/>
              <a:ext cx="1546916" cy="784593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23287" y="2964783"/>
              <a:ext cx="1548559" cy="440914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75836" y="3454316"/>
              <a:ext cx="1037846" cy="2766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766156" y="2976518"/>
              <a:ext cx="1271033" cy="37720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222250" y="5769553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gateway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1436157" y="2331072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1480497" y="2087983"/>
              <a:ext cx="100828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7467128" y="3989044"/>
              <a:ext cx="3973" cy="9956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6906198" y="3206127"/>
              <a:ext cx="1546916" cy="782917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6902913" y="3206127"/>
              <a:ext cx="1548559" cy="440915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945609" y="3672189"/>
              <a:ext cx="1037846" cy="2749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7044139" y="3217863"/>
              <a:ext cx="1274317" cy="378885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7641824" y="5477516"/>
              <a:ext cx="93603" cy="519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27546" y="4807468"/>
              <a:ext cx="919611" cy="991932"/>
              <a:chOff x="7018338" y="3922713"/>
              <a:chExt cx="889000" cy="1097754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18846"/>
                <a:ext cx="184731" cy="30162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704558"/>
                <a:ext cx="184731" cy="301621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 smtClean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  <a:endPara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7679353" y="2007512"/>
              <a:ext cx="1946" cy="1222498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7139385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177155" y="1658804"/>
              <a:ext cx="1096964" cy="42079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137743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7740906" y="1157748"/>
              <a:ext cx="192795" cy="742257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7574260" y="1090005"/>
              <a:ext cx="189443" cy="757037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7687717" y="2143394"/>
              <a:ext cx="613865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7647973" y="2349515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69" name="구름 168"/>
            <p:cNvSpPr/>
            <p:nvPr/>
          </p:nvSpPr>
          <p:spPr>
            <a:xfrm>
              <a:off x="3255673" y="1128198"/>
              <a:ext cx="2671797" cy="14120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5796034" y="5799400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IP 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192.168.5.254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14828" y="4237406"/>
              <a:ext cx="707772" cy="900098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2554590" y="3422682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address           192.168.1.20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192.168.1.254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17" name="Rectangle 2"/>
          <p:cNvSpPr txBox="1">
            <a:spLocks noChangeArrowheads="1"/>
          </p:cNvSpPr>
          <p:nvPr/>
        </p:nvSpPr>
        <p:spPr>
          <a:xfrm>
            <a:off x="222250" y="229100"/>
            <a:ext cx="8189913" cy="546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개요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5" y="2562415"/>
            <a:ext cx="8027567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7174" y="1779188"/>
            <a:ext cx="785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대한 </a:t>
            </a: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address Mapping 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 예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8844" y="565913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1A.4132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7174" y="509964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104082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1035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73654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73716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14490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66628" y="3369479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104082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709335" y="3369479"/>
            <a:ext cx="147310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773654" y="3369479"/>
            <a:ext cx="36163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12017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514491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04930" y="3369479"/>
            <a:ext cx="14297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065" y="71108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Multicast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MAC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주소 형식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XX.XXXX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864787" y="1049290"/>
            <a:ext cx="6050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ddress 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- 192.168.1.10/ MAC 1111.2222.1111</a:t>
            </a: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- 255.255.255.255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- 192.168.1.255 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224.0.0.22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IGMPv3)/01-00-5e-00-00-16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- 239.255.255.250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(Device discovery)/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01-00-5e-7f-ff-fa 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17176" y="1747821"/>
            <a:ext cx="1775011" cy="1542225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6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288" y="1330805"/>
            <a:ext cx="8485712" cy="4680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대응 되는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 변환해 주는 서비스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종류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송신지가 수신지의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보내는 질의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방식으로 운영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❷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대해  응답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유니캐스트 방식으로 운영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86" y="497274"/>
            <a:ext cx="540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ARP(Address Resolution Protocol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989" y="478339"/>
            <a:ext cx="7559920" cy="6755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Cache Table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8085" y="1088265"/>
            <a:ext cx="8289680" cy="1450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테이블 확인 명령어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-a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8" y="2308098"/>
            <a:ext cx="6330690" cy="381703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669695" y="963729"/>
            <a:ext cx="0" cy="1943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503348" y="266114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" y="207333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43" y="351523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47" y="232259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527" y="358911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3689" y="275217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754" y="2461236"/>
            <a:ext cx="1887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2930"/>
              </p:ext>
            </p:extLst>
          </p:nvPr>
        </p:nvGraphicFramePr>
        <p:xfrm>
          <a:off x="1946516" y="6193852"/>
          <a:ext cx="7087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05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6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00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51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339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9071" y="5935067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1389" y="3990398"/>
            <a:ext cx="15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3348" y="4844474"/>
            <a:ext cx="192009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70787"/>
              </p:ext>
            </p:extLst>
          </p:nvPr>
        </p:nvGraphicFramePr>
        <p:xfrm>
          <a:off x="2808730" y="5220048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407812" y="5331186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063579" y="243354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8991" y="339361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18" y="494348"/>
            <a:ext cx="1094561" cy="8805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60279" y="426333"/>
            <a:ext cx="178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192.168.1.30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3333.3333.3333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</a:p>
          <a:p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41108" y="130896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9738" y="1025741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8194" y="4931126"/>
            <a:ext cx="494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Protocol                ARP Header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165" y="5206538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2047" y="1270660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47121" y="2598224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44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39960" y="333226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" y="274445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5" y="418635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259" y="299371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139" y="426023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1176" y="3381649"/>
            <a:ext cx="2932755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192.168.1.20   2222.2222.2222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745" y="3061766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8559"/>
              </p:ext>
            </p:extLst>
          </p:nvPr>
        </p:nvGraphicFramePr>
        <p:xfrm>
          <a:off x="1798272" y="5803902"/>
          <a:ext cx="720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80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4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7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18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6141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20008" y="5546287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5020" y="4589447"/>
            <a:ext cx="148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33669"/>
              </p:ext>
            </p:extLst>
          </p:nvPr>
        </p:nvGraphicFramePr>
        <p:xfrm>
          <a:off x="727429" y="946432"/>
          <a:ext cx="57629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4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2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15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8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</a:t>
                      </a:r>
                      <a:endParaRPr lang="ko-KR" altLang="en-US" sz="12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4400191" y="310466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603" y="406473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181" y="1980088"/>
            <a:ext cx="2837937" cy="73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192.168.1.10   1111.1111.1111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97" y="1690376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608" y="647671"/>
            <a:ext cx="5612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                    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            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수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504341" y="1057725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490" y="933077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184" y="92661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5031" y="413387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2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902548" y="2897121"/>
            <a:ext cx="3069072" cy="2561802"/>
            <a:chOff x="836909" y="2820692"/>
            <a:chExt cx="3069072" cy="2561802"/>
          </a:xfrm>
        </p:grpSpPr>
        <p:grpSp>
          <p:nvGrpSpPr>
            <p:cNvPr id="8" name="그룹 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2" name="직사각형 1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10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6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60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9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0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1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2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3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4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5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64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5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6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0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4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5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6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7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8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9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0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5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6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7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4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5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6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7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8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9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0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01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14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15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2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7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8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9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0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1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2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3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0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2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3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4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5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6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7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8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9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0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1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2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3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4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5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7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8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9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0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1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2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3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4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5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6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7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8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9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0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1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2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3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4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55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68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69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6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7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1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2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3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4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5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5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6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7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8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9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0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1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2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3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4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6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7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8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9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0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2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09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222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23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0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5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6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7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8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9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0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1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/>
            <p:cNvCxnSpPr>
              <a:stCxn id="4" idx="2"/>
              <a:endCxn id="62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endCxn id="114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>
              <a:endCxn id="170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>
              <a:endCxn id="224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7" name="그룹 236"/>
          <p:cNvGrpSpPr/>
          <p:nvPr/>
        </p:nvGrpSpPr>
        <p:grpSpPr>
          <a:xfrm>
            <a:off x="5412555" y="2866124"/>
            <a:ext cx="3069072" cy="2561802"/>
            <a:chOff x="836909" y="2820692"/>
            <a:chExt cx="3069072" cy="2561802"/>
          </a:xfrm>
        </p:grpSpPr>
        <p:grpSp>
          <p:nvGrpSpPr>
            <p:cNvPr id="238" name="그룹 23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459" name="직사각형 458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407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8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9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0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1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2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3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4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5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6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7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8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9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0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1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2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3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4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5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6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7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8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9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0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1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2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3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4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5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6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7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8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9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0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1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3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44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57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58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5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6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7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8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9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0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1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2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3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4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5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6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355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6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7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8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9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0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1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8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9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0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1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2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3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4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5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6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7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8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9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0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1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2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3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4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5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6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7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8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9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0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1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92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05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06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93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4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5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6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7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8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9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0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1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2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3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4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303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4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5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7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8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9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0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2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3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4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5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6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7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8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9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0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1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2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3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4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5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6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7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8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9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0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1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2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3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4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5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6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7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8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9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40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53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54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1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2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3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4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5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6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7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8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9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0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1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2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251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2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3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4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5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6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4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5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6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7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8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9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0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1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2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3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4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5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6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7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8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9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0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1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2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3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4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5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6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7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88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01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02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0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1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2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3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4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5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6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7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8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9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0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/>
            <p:cNvCxnSpPr>
              <a:stCxn id="460" idx="2"/>
              <a:endCxn id="240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endCxn id="405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endCxn id="244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>
              <a:endCxn id="246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4" name="Rectangle 30"/>
          <p:cNvSpPr txBox="1">
            <a:spLocks noChangeArrowheads="1"/>
          </p:cNvSpPr>
          <p:nvPr/>
        </p:nvSpPr>
        <p:spPr bwMode="auto">
          <a:xfrm>
            <a:off x="576344" y="323851"/>
            <a:ext cx="8134350" cy="5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</a:t>
            </a:r>
            <a:r>
              <a:rPr lang="ko-KR" altLang="en-US" kern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466" name="직선 화살표 연결선 465"/>
          <p:cNvCxnSpPr/>
          <p:nvPr/>
        </p:nvCxnSpPr>
        <p:spPr bwMode="auto">
          <a:xfrm flipV="1">
            <a:off x="1073075" y="337679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37423" y="3391824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36940" y="329961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1200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59089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19363" y="3391824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6" name="TextBox 475"/>
          <p:cNvSpPr txBox="1"/>
          <p:nvPr/>
        </p:nvSpPr>
        <p:spPr>
          <a:xfrm>
            <a:off x="1438635" y="554854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897383" y="5604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87506" y="1258925"/>
            <a:ext cx="77941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송신지 포트에서 하나의 수신지 포트로 트래픽 전송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sz="20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포트를 제외한 나머지 포트들로 트래픽 전송 </a:t>
            </a:r>
            <a:endParaRPr lang="ko-KR" altLang="en-US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057881" y="276844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799028" y="280249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3606" y="2802247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297117" y="2818662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0411" y="279923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71558" y="2833296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96136" y="2833045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69647" y="284946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38540" y="3240720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07544" y="5030294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71413" y="5037534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59950" y="5037527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31032" y="5044767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542569" y="5023060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506437" y="503030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287622" y="4990822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251491" y="499806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직선 연결선 225"/>
          <p:cNvCxnSpPr>
            <a:stCxn id="4" idx="2"/>
            <a:endCxn id="62" idx="0"/>
          </p:cNvCxnSpPr>
          <p:nvPr/>
        </p:nvCxnSpPr>
        <p:spPr bwMode="auto">
          <a:xfrm flipH="1">
            <a:off x="1202594" y="3682421"/>
            <a:ext cx="53662" cy="13551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029626" y="3648152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>
            <a:endCxn id="170" idx="0"/>
          </p:cNvCxnSpPr>
          <p:nvPr/>
        </p:nvCxnSpPr>
        <p:spPr bwMode="auto">
          <a:xfrm>
            <a:off x="2759650" y="3587708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>
            <a:endCxn id="224" idx="0"/>
          </p:cNvCxnSpPr>
          <p:nvPr/>
        </p:nvCxnSpPr>
        <p:spPr bwMode="auto">
          <a:xfrm>
            <a:off x="3496147" y="3568404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8" name="그룹 237"/>
          <p:cNvGrpSpPr/>
          <p:nvPr/>
        </p:nvGrpSpPr>
        <p:grpSpPr>
          <a:xfrm>
            <a:off x="5448547" y="3209722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417551" y="4999308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5381420" y="500653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6269957" y="5006541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241038" y="501377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7052576" y="4992075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016444" y="499930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797629" y="4959836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761498" y="49670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5712601" y="3651423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6539633" y="361715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7269657" y="3556711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8006154" y="3537407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078071" y="372039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42419" y="373542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41936" y="3643218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6197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64085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24359" y="3735422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07107" y="31479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804024" y="31460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8602" y="3145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302113" y="31622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4527" y="31262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58784" y="31337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83362" y="31335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56873" y="31499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480601" y="347620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86434" y="1795716"/>
            <a:ext cx="2905345" cy="1243545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38925" y="1408692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/>
          <p:cNvSpPr/>
          <p:nvPr/>
        </p:nvSpPr>
        <p:spPr bwMode="auto">
          <a:xfrm>
            <a:off x="5415061" y="1811465"/>
            <a:ext cx="2905345" cy="1268398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5667551" y="1424441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2687"/>
              </p:ext>
            </p:extLst>
          </p:nvPr>
        </p:nvGraphicFramePr>
        <p:xfrm>
          <a:off x="391821" y="5858782"/>
          <a:ext cx="13392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0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56382" y="6167292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63801" y="1861209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816978" y="1877037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7642"/>
              </p:ext>
            </p:extLst>
          </p:nvPr>
        </p:nvGraphicFramePr>
        <p:xfrm>
          <a:off x="4855255" y="5865888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4966389" y="618342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0" name="슬라이드 번호 개체 틀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79121" y="3053795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8124" y="4843370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0530" y="4850603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683149" y="4836137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428202" y="4803897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6" name="직선 연결선 225"/>
          <p:cNvCxnSpPr>
            <a:stCxn id="4" idx="2"/>
          </p:cNvCxnSpPr>
          <p:nvPr/>
        </p:nvCxnSpPr>
        <p:spPr bwMode="auto">
          <a:xfrm flipH="1">
            <a:off x="1350390" y="3495496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170206" y="3461228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/>
          <p:nvPr/>
        </p:nvCxnSpPr>
        <p:spPr bwMode="auto">
          <a:xfrm>
            <a:off x="2900231" y="3400784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/>
          <p:nvPr/>
        </p:nvCxnSpPr>
        <p:spPr bwMode="auto">
          <a:xfrm>
            <a:off x="3636727" y="3381480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218652" y="3533470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783000" y="354849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93728" y="29795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979877" y="29860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669182" y="29589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442694" y="2975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37119" y="391051"/>
            <a:ext cx="7839805" cy="5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28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079122" y="1715306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32118" y="137239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10478"/>
              </p:ext>
            </p:extLst>
          </p:nvPr>
        </p:nvGraphicFramePr>
        <p:xfrm>
          <a:off x="179294" y="5922759"/>
          <a:ext cx="2615658" cy="3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8"/>
                <a:gridCol w="1271350"/>
              </a:tblGrid>
              <a:tr h="30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80212" y="6213312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53478" y="1780798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3177" y="552338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2587399" y="54986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659344" y="460509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5606654" y="2988302"/>
            <a:ext cx="2913681" cy="619932"/>
            <a:chOff x="666427" y="2820692"/>
            <a:chExt cx="2913681" cy="619932"/>
          </a:xfrm>
        </p:grpSpPr>
        <p:sp>
          <p:nvSpPr>
            <p:cNvPr id="496" name="직사각형 495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5575657" y="4777877"/>
            <a:ext cx="688994" cy="799797"/>
            <a:chOff x="809159" y="4814047"/>
            <a:chExt cx="688975" cy="732719"/>
          </a:xfrm>
        </p:grpSpPr>
        <p:sp>
          <p:nvSpPr>
            <p:cNvPr id="50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6428063" y="4785110"/>
            <a:ext cx="688994" cy="799797"/>
            <a:chOff x="809159" y="4814047"/>
            <a:chExt cx="688975" cy="732719"/>
          </a:xfrm>
        </p:grpSpPr>
        <p:sp>
          <p:nvSpPr>
            <p:cNvPr id="5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7210683" y="4770643"/>
            <a:ext cx="688994" cy="799797"/>
            <a:chOff x="809159" y="4814047"/>
            <a:chExt cx="688975" cy="732719"/>
          </a:xfrm>
        </p:grpSpPr>
        <p:sp>
          <p:nvSpPr>
            <p:cNvPr id="60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955735" y="4738405"/>
            <a:ext cx="688994" cy="799797"/>
            <a:chOff x="809159" y="4814047"/>
            <a:chExt cx="688975" cy="732719"/>
          </a:xfrm>
        </p:grpSpPr>
        <p:sp>
          <p:nvSpPr>
            <p:cNvPr id="66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8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9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9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1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3" name="직선 연결선 712"/>
          <p:cNvCxnSpPr>
            <a:stCxn id="497" idx="2"/>
          </p:cNvCxnSpPr>
          <p:nvPr/>
        </p:nvCxnSpPr>
        <p:spPr bwMode="auto">
          <a:xfrm flipH="1">
            <a:off x="5877922" y="3430003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4" name="직선 연결선 713"/>
          <p:cNvCxnSpPr>
            <a:endCxn id="605" idx="2"/>
          </p:cNvCxnSpPr>
          <p:nvPr/>
        </p:nvCxnSpPr>
        <p:spPr bwMode="auto">
          <a:xfrm>
            <a:off x="6697739" y="339573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5" name="직선 연결선 714"/>
          <p:cNvCxnSpPr/>
          <p:nvPr/>
        </p:nvCxnSpPr>
        <p:spPr bwMode="auto">
          <a:xfrm>
            <a:off x="7427764" y="3335292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6" name="직선 연결선 715"/>
          <p:cNvCxnSpPr/>
          <p:nvPr/>
        </p:nvCxnSpPr>
        <p:spPr bwMode="auto">
          <a:xfrm>
            <a:off x="8164259" y="3315987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" name="직선 화살표 연결선 716"/>
          <p:cNvCxnSpPr/>
          <p:nvPr/>
        </p:nvCxnSpPr>
        <p:spPr bwMode="auto">
          <a:xfrm flipV="1">
            <a:off x="5746184" y="3467977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19" name="TextBox 718"/>
          <p:cNvSpPr txBox="1"/>
          <p:nvPr/>
        </p:nvSpPr>
        <p:spPr>
          <a:xfrm>
            <a:off x="5730942" y="2905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6474762" y="291063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7216826" y="29198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8009236" y="29190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직사각형 722"/>
          <p:cNvSpPr/>
          <p:nvPr/>
        </p:nvSpPr>
        <p:spPr bwMode="auto">
          <a:xfrm>
            <a:off x="5606654" y="1649813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6178170" y="12993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5" name="표 7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82039"/>
              </p:ext>
            </p:extLst>
          </p:nvPr>
        </p:nvGraphicFramePr>
        <p:xfrm>
          <a:off x="4866072" y="5910796"/>
          <a:ext cx="274413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28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" name="TextBox 725"/>
          <p:cNvSpPr txBox="1"/>
          <p:nvPr/>
        </p:nvSpPr>
        <p:spPr>
          <a:xfrm>
            <a:off x="5362703" y="6181001"/>
            <a:ext cx="184537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5881012" y="1715305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5299073" y="548361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7187879" y="44022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6076744" y="438088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폭발 2 234"/>
          <p:cNvSpPr/>
          <p:nvPr/>
        </p:nvSpPr>
        <p:spPr bwMode="auto">
          <a:xfrm>
            <a:off x="5731996" y="3114715"/>
            <a:ext cx="611657" cy="419268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3284768" y="481796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642835" y="551627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226" y="4350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145" y="176066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9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3450014" y="2027368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3419018" y="3816954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382887" y="382418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4271424" y="3824187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4242505" y="383141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5054043" y="3809721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5017911" y="381695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5799096" y="3777482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5762965" y="3784711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3714068" y="2469069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4541100" y="2434801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5271124" y="2374357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6007621" y="2355053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3543403" y="246086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5137664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5865552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4425826" y="2553068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3" name="TextBox 482"/>
          <p:cNvSpPr txBox="1"/>
          <p:nvPr/>
        </p:nvSpPr>
        <p:spPr>
          <a:xfrm>
            <a:off x="3636874" y="196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4378021" y="1994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5102599" y="1994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5876110" y="2010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24613" y="556290"/>
            <a:ext cx="7839805" cy="5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9387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20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5764"/>
              </p:ext>
            </p:extLst>
          </p:nvPr>
        </p:nvGraphicFramePr>
        <p:xfrm>
          <a:off x="3080972" y="5064726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3080972" y="539690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264447" y="442879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3717190" y="455279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6483604" y="437489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5025614" y="456176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7" name="표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60213"/>
              </p:ext>
            </p:extLst>
          </p:nvPr>
        </p:nvGraphicFramePr>
        <p:xfrm>
          <a:off x="336837" y="5064726"/>
          <a:ext cx="2744135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8" name="TextBox 497"/>
          <p:cNvSpPr txBox="1"/>
          <p:nvPr/>
        </p:nvSpPr>
        <p:spPr>
          <a:xfrm>
            <a:off x="688034" y="5413128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332" name="Group 8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408663" y="1490499"/>
          <a:ext cx="8388495" cy="43847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1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9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92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9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92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425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54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 7</a:t>
                      </a:r>
                      <a:r>
                        <a:rPr kumimoji="1" lang="ko-KR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(MAC Address)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(Network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(Session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(Content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81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Learning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Forwarding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Filtering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Switch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Switch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인식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8684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주요 용도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SLB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388854" y="507724"/>
            <a:ext cx="7581283" cy="313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1579" indent="-331579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25220" algn="l"/>
              </a:tabLst>
            </a:pPr>
            <a:r>
              <a:rPr lang="en-US" altLang="ko-K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Multilayer Switch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60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다계층스위치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60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31579" indent="-331579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25220" algn="l"/>
              </a:tabLst>
            </a:pPr>
            <a:endParaRPr lang="en-US" altLang="ko-KR" sz="32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2217165" y="4351088"/>
            <a:ext cx="710259" cy="398329"/>
            <a:chOff x="3379" y="965"/>
            <a:chExt cx="367" cy="190"/>
          </a:xfrm>
        </p:grpSpPr>
        <p:pic>
          <p:nvPicPr>
            <p:cNvPr id="7" name="Picture 1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9" y="965"/>
              <a:ext cx="36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125"/>
            <p:cNvSpPr>
              <a:spLocks noChangeArrowheads="1"/>
            </p:cNvSpPr>
            <p:nvPr/>
          </p:nvSpPr>
          <p:spPr bwMode="auto">
            <a:xfrm>
              <a:off x="3493" y="1036"/>
              <a:ext cx="4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49" tIns="20524" rIns="41049" bIns="20524">
              <a:spAutoFit/>
            </a:bodyPr>
            <a:lstStyle/>
            <a:p>
              <a:pPr algn="ctr" defTabSz="182680">
                <a:defRPr/>
              </a:pPr>
              <a:endParaRPr lang="ko-KR" altLang="ko-KR" sz="1354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4066046" y="4142096"/>
            <a:ext cx="553902" cy="715681"/>
            <a:chOff x="3577" y="1478"/>
            <a:chExt cx="415" cy="567"/>
          </a:xfrm>
        </p:grpSpPr>
        <p:grpSp>
          <p:nvGrpSpPr>
            <p:cNvPr id="10" name="Group 187"/>
            <p:cNvGrpSpPr>
              <a:grpSpLocks/>
            </p:cNvGrpSpPr>
            <p:nvPr/>
          </p:nvGrpSpPr>
          <p:grpSpPr bwMode="auto">
            <a:xfrm>
              <a:off x="3581" y="1641"/>
              <a:ext cx="410" cy="404"/>
              <a:chOff x="3581" y="1641"/>
              <a:chExt cx="410" cy="404"/>
            </a:xfrm>
          </p:grpSpPr>
          <p:pic>
            <p:nvPicPr>
              <p:cNvPr id="12" name="Picture 18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81" y="1641"/>
                <a:ext cx="41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ectangle 189"/>
              <p:cNvSpPr>
                <a:spLocks noChangeArrowheads="1"/>
              </p:cNvSpPr>
              <p:nvPr/>
            </p:nvSpPr>
            <p:spPr bwMode="auto">
              <a:xfrm>
                <a:off x="3602" y="1721"/>
                <a:ext cx="12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9350" tIns="39676" rIns="79350" bIns="39676">
                <a:spAutoFit/>
              </a:bodyPr>
              <a:lstStyle/>
              <a:p>
                <a:pPr defTabSz="1205073">
                  <a:spcBef>
                    <a:spcPct val="50000"/>
                  </a:spcBef>
                </a:pPr>
                <a:endParaRPr lang="ko-KR" altLang="ko-KR" sz="1354" b="1">
                  <a:solidFill>
                    <a:schemeClr val="hlink"/>
                  </a:solidFill>
                  <a:latin typeface="Times New Roman" pitchFamily="18" charset="0"/>
                  <a:ea typeface="돋움" pitchFamily="50" charset="-127"/>
                  <a:cs typeface="Times New Roman" pitchFamily="18" charset="0"/>
                </a:endParaRPr>
              </a:p>
            </p:txBody>
          </p:sp>
        </p:grpSp>
        <p:pic>
          <p:nvPicPr>
            <p:cNvPr id="11" name="Picture 19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77" y="1478"/>
              <a:ext cx="41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87"/>
          <p:cNvGrpSpPr>
            <a:grpSpLocks/>
          </p:cNvGrpSpPr>
          <p:nvPr/>
        </p:nvGrpSpPr>
        <p:grpSpPr bwMode="auto">
          <a:xfrm>
            <a:off x="5758570" y="4211273"/>
            <a:ext cx="684034" cy="572663"/>
            <a:chOff x="3581" y="1641"/>
            <a:chExt cx="410" cy="404"/>
          </a:xfrm>
        </p:grpSpPr>
        <p:pic>
          <p:nvPicPr>
            <p:cNvPr id="15" name="Picture 18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" y="1641"/>
              <a:ext cx="4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89"/>
            <p:cNvSpPr>
              <a:spLocks noChangeArrowheads="1"/>
            </p:cNvSpPr>
            <p:nvPr/>
          </p:nvSpPr>
          <p:spPr bwMode="auto">
            <a:xfrm>
              <a:off x="3602" y="1721"/>
              <a:ext cx="1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9350" tIns="39676" rIns="79350" bIns="39676">
              <a:spAutoFit/>
            </a:bodyPr>
            <a:lstStyle/>
            <a:p>
              <a:pPr defTabSz="1205073">
                <a:spcBef>
                  <a:spcPct val="50000"/>
                </a:spcBef>
              </a:pPr>
              <a:endParaRPr lang="ko-KR" altLang="ko-KR" sz="1354" b="1">
                <a:solidFill>
                  <a:schemeClr val="hlink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7" name="Group 187"/>
          <p:cNvGrpSpPr>
            <a:grpSpLocks/>
          </p:cNvGrpSpPr>
          <p:nvPr/>
        </p:nvGrpSpPr>
        <p:grpSpPr bwMode="auto">
          <a:xfrm>
            <a:off x="7508617" y="4232434"/>
            <a:ext cx="684034" cy="572663"/>
            <a:chOff x="3581" y="1641"/>
            <a:chExt cx="410" cy="404"/>
          </a:xfrm>
        </p:grpSpPr>
        <p:pic>
          <p:nvPicPr>
            <p:cNvPr id="18" name="Picture 18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" y="1641"/>
              <a:ext cx="4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9"/>
            <p:cNvSpPr>
              <a:spLocks noChangeArrowheads="1"/>
            </p:cNvSpPr>
            <p:nvPr/>
          </p:nvSpPr>
          <p:spPr bwMode="auto">
            <a:xfrm>
              <a:off x="3602" y="1721"/>
              <a:ext cx="1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9350" tIns="39676" rIns="79350" bIns="39676">
              <a:spAutoFit/>
            </a:bodyPr>
            <a:lstStyle/>
            <a:p>
              <a:pPr defTabSz="1205073">
                <a:spcBef>
                  <a:spcPct val="50000"/>
                </a:spcBef>
              </a:pPr>
              <a:endParaRPr lang="ko-KR" altLang="ko-KR" sz="1354" b="1">
                <a:solidFill>
                  <a:schemeClr val="hlink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5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직선 연결선 93"/>
          <p:cNvCxnSpPr/>
          <p:nvPr/>
        </p:nvCxnSpPr>
        <p:spPr>
          <a:xfrm>
            <a:off x="1142672" y="2954044"/>
            <a:ext cx="1719905" cy="66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240699" y="3790572"/>
            <a:ext cx="1719905" cy="44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17176" y="4551061"/>
            <a:ext cx="1099394" cy="112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381354" y="2855622"/>
            <a:ext cx="1099394" cy="112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6381354" y="1327349"/>
            <a:ext cx="1446576" cy="4854222"/>
          </a:xfrm>
          <a:custGeom>
            <a:avLst/>
            <a:gdLst>
              <a:gd name="connsiteX0" fmla="*/ 688622 w 1354666"/>
              <a:gd name="connsiteY0" fmla="*/ 0 h 4854222"/>
              <a:gd name="connsiteX1" fmla="*/ 0 w 1354666"/>
              <a:gd name="connsiteY1" fmla="*/ 0 h 4854222"/>
              <a:gd name="connsiteX2" fmla="*/ 22577 w 1354666"/>
              <a:gd name="connsiteY2" fmla="*/ 4831645 h 4854222"/>
              <a:gd name="connsiteX3" fmla="*/ 982133 w 1354666"/>
              <a:gd name="connsiteY3" fmla="*/ 4831645 h 4854222"/>
              <a:gd name="connsiteX4" fmla="*/ 982133 w 1354666"/>
              <a:gd name="connsiteY4" fmla="*/ 4831645 h 4854222"/>
              <a:gd name="connsiteX5" fmla="*/ 1354666 w 1354666"/>
              <a:gd name="connsiteY5" fmla="*/ 4854222 h 485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6" h="4854222">
                <a:moveTo>
                  <a:pt x="688622" y="0"/>
                </a:moveTo>
                <a:lnTo>
                  <a:pt x="0" y="0"/>
                </a:lnTo>
                <a:lnTo>
                  <a:pt x="22577" y="4831645"/>
                </a:lnTo>
                <a:lnTo>
                  <a:pt x="982133" y="4831645"/>
                </a:lnTo>
                <a:lnTo>
                  <a:pt x="982133" y="4831645"/>
                </a:lnTo>
                <a:lnTo>
                  <a:pt x="1354666" y="4854222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3036703" y="3647312"/>
            <a:ext cx="1716388" cy="7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4150" y="2427761"/>
            <a:ext cx="632257" cy="932397"/>
          </a:xfrm>
          <a:prstGeom prst="rect">
            <a:avLst/>
          </a:prstGeom>
          <a:noFill/>
        </p:spPr>
      </p:pic>
      <p:pic>
        <p:nvPicPr>
          <p:cNvPr id="5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29" y="4078865"/>
            <a:ext cx="655701" cy="966970"/>
          </a:xfrm>
          <a:prstGeom prst="rect">
            <a:avLst/>
          </a:prstGeom>
          <a:noFill/>
        </p:spPr>
      </p:pic>
      <p:pic>
        <p:nvPicPr>
          <p:cNvPr id="6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8420" y="5651745"/>
            <a:ext cx="639510" cy="943092"/>
          </a:xfrm>
          <a:prstGeom prst="rect">
            <a:avLst/>
          </a:prstGeom>
          <a:noFill/>
        </p:spPr>
      </p:pic>
      <p:grpSp>
        <p:nvGrpSpPr>
          <p:cNvPr id="7" name="그룹 79"/>
          <p:cNvGrpSpPr/>
          <p:nvPr/>
        </p:nvGrpSpPr>
        <p:grpSpPr>
          <a:xfrm>
            <a:off x="4230186" y="3250514"/>
            <a:ext cx="802068" cy="791047"/>
            <a:chOff x="3995738" y="404813"/>
            <a:chExt cx="1476375" cy="145097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95738" y="404813"/>
              <a:ext cx="1476375" cy="145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95738" y="558801"/>
              <a:ext cx="1298575" cy="1285875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000501" y="563563"/>
              <a:ext cx="1289050" cy="1276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995738" y="404813"/>
              <a:ext cx="1465263" cy="153988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4" y="0"/>
                </a:cxn>
                <a:cxn ang="0">
                  <a:pos x="923" y="0"/>
                </a:cxn>
                <a:cxn ang="0">
                  <a:pos x="818" y="97"/>
                </a:cxn>
                <a:cxn ang="0">
                  <a:pos x="0" y="97"/>
                </a:cxn>
              </a:cxnLst>
              <a:rect l="0" t="0" r="r" b="b"/>
              <a:pathLst>
                <a:path w="923" h="97">
                  <a:moveTo>
                    <a:pt x="0" y="97"/>
                  </a:moveTo>
                  <a:lnTo>
                    <a:pt x="104" y="0"/>
                  </a:lnTo>
                  <a:lnTo>
                    <a:pt x="923" y="0"/>
                  </a:lnTo>
                  <a:lnTo>
                    <a:pt x="818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995738" y="404813"/>
              <a:ext cx="1465263" cy="153988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4" y="0"/>
                </a:cxn>
                <a:cxn ang="0">
                  <a:pos x="923" y="0"/>
                </a:cxn>
                <a:cxn ang="0">
                  <a:pos x="818" y="97"/>
                </a:cxn>
                <a:cxn ang="0">
                  <a:pos x="0" y="97"/>
                </a:cxn>
              </a:cxnLst>
              <a:rect l="0" t="0" r="r" b="b"/>
              <a:pathLst>
                <a:path w="923" h="97">
                  <a:moveTo>
                    <a:pt x="0" y="97"/>
                  </a:moveTo>
                  <a:lnTo>
                    <a:pt x="104" y="0"/>
                  </a:lnTo>
                  <a:lnTo>
                    <a:pt x="923" y="0"/>
                  </a:lnTo>
                  <a:lnTo>
                    <a:pt x="818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294313" y="404813"/>
              <a:ext cx="166688" cy="14271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5" y="0"/>
                </a:cxn>
                <a:cxn ang="0">
                  <a:pos x="105" y="803"/>
                </a:cxn>
                <a:cxn ang="0">
                  <a:pos x="0" y="899"/>
                </a:cxn>
                <a:cxn ang="0">
                  <a:pos x="0" y="97"/>
                </a:cxn>
              </a:cxnLst>
              <a:rect l="0" t="0" r="r" b="b"/>
              <a:pathLst>
                <a:path w="105" h="899">
                  <a:moveTo>
                    <a:pt x="0" y="97"/>
                  </a:moveTo>
                  <a:lnTo>
                    <a:pt x="105" y="0"/>
                  </a:lnTo>
                  <a:lnTo>
                    <a:pt x="105" y="803"/>
                  </a:lnTo>
                  <a:lnTo>
                    <a:pt x="0" y="899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294313" y="404813"/>
              <a:ext cx="166688" cy="14271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5" y="0"/>
                </a:cxn>
                <a:cxn ang="0">
                  <a:pos x="105" y="803"/>
                </a:cxn>
                <a:cxn ang="0">
                  <a:pos x="0" y="899"/>
                </a:cxn>
                <a:cxn ang="0">
                  <a:pos x="0" y="97"/>
                </a:cxn>
              </a:cxnLst>
              <a:rect l="0" t="0" r="r" b="b"/>
              <a:pathLst>
                <a:path w="105" h="899">
                  <a:moveTo>
                    <a:pt x="0" y="97"/>
                  </a:moveTo>
                  <a:lnTo>
                    <a:pt x="105" y="0"/>
                  </a:lnTo>
                  <a:lnTo>
                    <a:pt x="105" y="803"/>
                  </a:lnTo>
                  <a:lnTo>
                    <a:pt x="0" y="899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4476" y="1089026"/>
              <a:ext cx="449263" cy="200025"/>
            </a:xfrm>
            <a:custGeom>
              <a:avLst/>
              <a:gdLst/>
              <a:ahLst/>
              <a:cxnLst>
                <a:cxn ang="0">
                  <a:pos x="283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67" y="126"/>
                </a:cxn>
                <a:cxn ang="0">
                  <a:pos x="67" y="97"/>
                </a:cxn>
                <a:cxn ang="0">
                  <a:pos x="283" y="97"/>
                </a:cxn>
                <a:cxn ang="0">
                  <a:pos x="283" y="30"/>
                </a:cxn>
              </a:cxnLst>
              <a:rect l="0" t="0" r="r" b="b"/>
              <a:pathLst>
                <a:path w="283" h="126">
                  <a:moveTo>
                    <a:pt x="283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67" y="126"/>
                  </a:lnTo>
                  <a:lnTo>
                    <a:pt x="67" y="97"/>
                  </a:lnTo>
                  <a:lnTo>
                    <a:pt x="283" y="97"/>
                  </a:lnTo>
                  <a:lnTo>
                    <a:pt x="28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054476" y="1089026"/>
              <a:ext cx="449263" cy="200025"/>
            </a:xfrm>
            <a:custGeom>
              <a:avLst/>
              <a:gdLst/>
              <a:ahLst/>
              <a:cxnLst>
                <a:cxn ang="0">
                  <a:pos x="283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67" y="126"/>
                </a:cxn>
                <a:cxn ang="0">
                  <a:pos x="67" y="97"/>
                </a:cxn>
                <a:cxn ang="0">
                  <a:pos x="283" y="97"/>
                </a:cxn>
                <a:cxn ang="0">
                  <a:pos x="283" y="30"/>
                </a:cxn>
              </a:cxnLst>
              <a:rect l="0" t="0" r="r" b="b"/>
              <a:pathLst>
                <a:path w="283" h="126">
                  <a:moveTo>
                    <a:pt x="283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67" y="126"/>
                  </a:lnTo>
                  <a:lnTo>
                    <a:pt x="67" y="97"/>
                  </a:lnTo>
                  <a:lnTo>
                    <a:pt x="283" y="97"/>
                  </a:lnTo>
                  <a:lnTo>
                    <a:pt x="28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19576" y="782638"/>
              <a:ext cx="355600" cy="354013"/>
            </a:xfrm>
            <a:custGeom>
              <a:avLst/>
              <a:gdLst/>
              <a:ahLst/>
              <a:cxnLst>
                <a:cxn ang="0">
                  <a:pos x="224" y="178"/>
                </a:cxn>
                <a:cxn ang="0">
                  <a:pos x="67" y="22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3" y="67"/>
                </a:cxn>
                <a:cxn ang="0">
                  <a:pos x="179" y="223"/>
                </a:cxn>
                <a:cxn ang="0">
                  <a:pos x="224" y="178"/>
                </a:cxn>
              </a:cxnLst>
              <a:rect l="0" t="0" r="r" b="b"/>
              <a:pathLst>
                <a:path w="224" h="223">
                  <a:moveTo>
                    <a:pt x="224" y="178"/>
                  </a:moveTo>
                  <a:lnTo>
                    <a:pt x="67" y="2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3" y="67"/>
                  </a:lnTo>
                  <a:lnTo>
                    <a:pt x="179" y="223"/>
                  </a:lnTo>
                  <a:lnTo>
                    <a:pt x="22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19576" y="782638"/>
              <a:ext cx="355600" cy="354013"/>
            </a:xfrm>
            <a:custGeom>
              <a:avLst/>
              <a:gdLst/>
              <a:ahLst/>
              <a:cxnLst>
                <a:cxn ang="0">
                  <a:pos x="224" y="178"/>
                </a:cxn>
                <a:cxn ang="0">
                  <a:pos x="67" y="22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3" y="67"/>
                </a:cxn>
                <a:cxn ang="0">
                  <a:pos x="179" y="223"/>
                </a:cxn>
                <a:cxn ang="0">
                  <a:pos x="224" y="178"/>
                </a:cxn>
              </a:cxnLst>
              <a:rect l="0" t="0" r="r" b="b"/>
              <a:pathLst>
                <a:path w="224" h="223">
                  <a:moveTo>
                    <a:pt x="224" y="178"/>
                  </a:moveTo>
                  <a:lnTo>
                    <a:pt x="67" y="2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3" y="67"/>
                  </a:lnTo>
                  <a:lnTo>
                    <a:pt x="179" y="223"/>
                  </a:lnTo>
                  <a:lnTo>
                    <a:pt x="22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27551" y="617538"/>
              <a:ext cx="200025" cy="447675"/>
            </a:xfrm>
            <a:custGeom>
              <a:avLst/>
              <a:gdLst/>
              <a:ahLst/>
              <a:cxnLst>
                <a:cxn ang="0">
                  <a:pos x="97" y="282"/>
                </a:cxn>
                <a:cxn ang="0">
                  <a:pos x="97" y="59"/>
                </a:cxn>
                <a:cxn ang="0">
                  <a:pos x="126" y="59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30" y="59"/>
                </a:cxn>
                <a:cxn ang="0">
                  <a:pos x="30" y="282"/>
                </a:cxn>
                <a:cxn ang="0">
                  <a:pos x="97" y="282"/>
                </a:cxn>
              </a:cxnLst>
              <a:rect l="0" t="0" r="r" b="b"/>
              <a:pathLst>
                <a:path w="126" h="282">
                  <a:moveTo>
                    <a:pt x="97" y="282"/>
                  </a:moveTo>
                  <a:lnTo>
                    <a:pt x="97" y="59"/>
                  </a:lnTo>
                  <a:lnTo>
                    <a:pt x="126" y="59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30" y="59"/>
                  </a:lnTo>
                  <a:lnTo>
                    <a:pt x="30" y="282"/>
                  </a:lnTo>
                  <a:lnTo>
                    <a:pt x="9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527551" y="617538"/>
              <a:ext cx="200025" cy="447675"/>
            </a:xfrm>
            <a:custGeom>
              <a:avLst/>
              <a:gdLst/>
              <a:ahLst/>
              <a:cxnLst>
                <a:cxn ang="0">
                  <a:pos x="97" y="282"/>
                </a:cxn>
                <a:cxn ang="0">
                  <a:pos x="97" y="59"/>
                </a:cxn>
                <a:cxn ang="0">
                  <a:pos x="126" y="59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30" y="59"/>
                </a:cxn>
                <a:cxn ang="0">
                  <a:pos x="30" y="282"/>
                </a:cxn>
                <a:cxn ang="0">
                  <a:pos x="97" y="282"/>
                </a:cxn>
              </a:cxnLst>
              <a:rect l="0" t="0" r="r" b="b"/>
              <a:pathLst>
                <a:path w="126" h="282">
                  <a:moveTo>
                    <a:pt x="97" y="282"/>
                  </a:moveTo>
                  <a:lnTo>
                    <a:pt x="97" y="59"/>
                  </a:lnTo>
                  <a:lnTo>
                    <a:pt x="126" y="59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30" y="59"/>
                  </a:lnTo>
                  <a:lnTo>
                    <a:pt x="30" y="282"/>
                  </a:lnTo>
                  <a:lnTo>
                    <a:pt x="9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681538" y="782638"/>
              <a:ext cx="354013" cy="354013"/>
            </a:xfrm>
            <a:custGeom>
              <a:avLst/>
              <a:gdLst/>
              <a:ahLst/>
              <a:cxnLst>
                <a:cxn ang="0">
                  <a:pos x="44" y="223"/>
                </a:cxn>
                <a:cxn ang="0">
                  <a:pos x="200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3" y="0"/>
                </a:cxn>
                <a:cxn ang="0">
                  <a:pos x="156" y="22"/>
                </a:cxn>
                <a:cxn ang="0">
                  <a:pos x="0" y="178"/>
                </a:cxn>
                <a:cxn ang="0">
                  <a:pos x="44" y="223"/>
                </a:cxn>
              </a:cxnLst>
              <a:rect l="0" t="0" r="r" b="b"/>
              <a:pathLst>
                <a:path w="223" h="223">
                  <a:moveTo>
                    <a:pt x="44" y="223"/>
                  </a:moveTo>
                  <a:lnTo>
                    <a:pt x="200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3" y="0"/>
                  </a:lnTo>
                  <a:lnTo>
                    <a:pt x="156" y="22"/>
                  </a:lnTo>
                  <a:lnTo>
                    <a:pt x="0" y="178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681538" y="782638"/>
              <a:ext cx="354013" cy="354013"/>
            </a:xfrm>
            <a:custGeom>
              <a:avLst/>
              <a:gdLst/>
              <a:ahLst/>
              <a:cxnLst>
                <a:cxn ang="0">
                  <a:pos x="44" y="223"/>
                </a:cxn>
                <a:cxn ang="0">
                  <a:pos x="200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3" y="0"/>
                </a:cxn>
                <a:cxn ang="0">
                  <a:pos x="156" y="22"/>
                </a:cxn>
                <a:cxn ang="0">
                  <a:pos x="0" y="178"/>
                </a:cxn>
                <a:cxn ang="0">
                  <a:pos x="44" y="223"/>
                </a:cxn>
              </a:cxnLst>
              <a:rect l="0" t="0" r="r" b="b"/>
              <a:pathLst>
                <a:path w="223" h="223">
                  <a:moveTo>
                    <a:pt x="44" y="223"/>
                  </a:moveTo>
                  <a:lnTo>
                    <a:pt x="200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3" y="0"/>
                  </a:lnTo>
                  <a:lnTo>
                    <a:pt x="156" y="22"/>
                  </a:lnTo>
                  <a:lnTo>
                    <a:pt x="0" y="178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751388" y="1089026"/>
              <a:ext cx="449263" cy="200025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6"/>
                </a:cxn>
                <a:cxn ang="0">
                  <a:pos x="283" y="59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3" h="126">
                  <a:moveTo>
                    <a:pt x="0" y="97"/>
                  </a:moveTo>
                  <a:lnTo>
                    <a:pt x="223" y="97"/>
                  </a:lnTo>
                  <a:lnTo>
                    <a:pt x="223" y="126"/>
                  </a:lnTo>
                  <a:lnTo>
                    <a:pt x="283" y="59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751388" y="1089026"/>
              <a:ext cx="449263" cy="200025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6"/>
                </a:cxn>
                <a:cxn ang="0">
                  <a:pos x="283" y="59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3" h="126">
                  <a:moveTo>
                    <a:pt x="0" y="97"/>
                  </a:moveTo>
                  <a:lnTo>
                    <a:pt x="223" y="97"/>
                  </a:lnTo>
                  <a:lnTo>
                    <a:pt x="223" y="126"/>
                  </a:lnTo>
                  <a:lnTo>
                    <a:pt x="283" y="59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681538" y="1243013"/>
              <a:ext cx="354013" cy="354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200"/>
                </a:cxn>
                <a:cxn ang="0">
                  <a:pos x="133" y="223"/>
                </a:cxn>
                <a:cxn ang="0">
                  <a:pos x="223" y="215"/>
                </a:cxn>
                <a:cxn ang="0">
                  <a:pos x="223" y="133"/>
                </a:cxn>
                <a:cxn ang="0">
                  <a:pos x="200" y="156"/>
                </a:cxn>
                <a:cxn ang="0">
                  <a:pos x="44" y="0"/>
                </a:cxn>
                <a:cxn ang="0">
                  <a:pos x="0" y="44"/>
                </a:cxn>
              </a:cxnLst>
              <a:rect l="0" t="0" r="r" b="b"/>
              <a:pathLst>
                <a:path w="223" h="223">
                  <a:moveTo>
                    <a:pt x="0" y="44"/>
                  </a:moveTo>
                  <a:lnTo>
                    <a:pt x="156" y="200"/>
                  </a:lnTo>
                  <a:lnTo>
                    <a:pt x="133" y="223"/>
                  </a:lnTo>
                  <a:lnTo>
                    <a:pt x="223" y="215"/>
                  </a:lnTo>
                  <a:lnTo>
                    <a:pt x="223" y="133"/>
                  </a:lnTo>
                  <a:lnTo>
                    <a:pt x="200" y="156"/>
                  </a:lnTo>
                  <a:lnTo>
                    <a:pt x="44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4681538" y="1243013"/>
              <a:ext cx="354013" cy="354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200"/>
                </a:cxn>
                <a:cxn ang="0">
                  <a:pos x="133" y="223"/>
                </a:cxn>
                <a:cxn ang="0">
                  <a:pos x="223" y="215"/>
                </a:cxn>
                <a:cxn ang="0">
                  <a:pos x="223" y="133"/>
                </a:cxn>
                <a:cxn ang="0">
                  <a:pos x="200" y="156"/>
                </a:cxn>
                <a:cxn ang="0">
                  <a:pos x="44" y="0"/>
                </a:cxn>
                <a:cxn ang="0">
                  <a:pos x="0" y="44"/>
                </a:cxn>
              </a:cxnLst>
              <a:rect l="0" t="0" r="r" b="b"/>
              <a:pathLst>
                <a:path w="223" h="223">
                  <a:moveTo>
                    <a:pt x="0" y="44"/>
                  </a:moveTo>
                  <a:lnTo>
                    <a:pt x="156" y="200"/>
                  </a:lnTo>
                  <a:lnTo>
                    <a:pt x="133" y="223"/>
                  </a:lnTo>
                  <a:lnTo>
                    <a:pt x="223" y="215"/>
                  </a:lnTo>
                  <a:lnTo>
                    <a:pt x="223" y="133"/>
                  </a:lnTo>
                  <a:lnTo>
                    <a:pt x="200" y="156"/>
                  </a:lnTo>
                  <a:lnTo>
                    <a:pt x="44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527551" y="1312863"/>
              <a:ext cx="200025" cy="4492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3"/>
                </a:cxn>
                <a:cxn ang="0">
                  <a:pos x="126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6" h="283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3"/>
                  </a:lnTo>
                  <a:lnTo>
                    <a:pt x="126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527551" y="1312863"/>
              <a:ext cx="200025" cy="4492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3"/>
                </a:cxn>
                <a:cxn ang="0">
                  <a:pos x="126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6" h="283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3"/>
                  </a:lnTo>
                  <a:lnTo>
                    <a:pt x="126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219576" y="1243013"/>
              <a:ext cx="355600" cy="35401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3" y="156"/>
                </a:cxn>
                <a:cxn ang="0">
                  <a:pos x="0" y="133"/>
                </a:cxn>
                <a:cxn ang="0">
                  <a:pos x="0" y="223"/>
                </a:cxn>
                <a:cxn ang="0">
                  <a:pos x="90" y="223"/>
                </a:cxn>
                <a:cxn ang="0">
                  <a:pos x="67" y="200"/>
                </a:cxn>
                <a:cxn ang="0">
                  <a:pos x="224" y="44"/>
                </a:cxn>
                <a:cxn ang="0">
                  <a:pos x="179" y="0"/>
                </a:cxn>
              </a:cxnLst>
              <a:rect l="0" t="0" r="r" b="b"/>
              <a:pathLst>
                <a:path w="224" h="223">
                  <a:moveTo>
                    <a:pt x="179" y="0"/>
                  </a:moveTo>
                  <a:lnTo>
                    <a:pt x="23" y="156"/>
                  </a:lnTo>
                  <a:lnTo>
                    <a:pt x="0" y="133"/>
                  </a:lnTo>
                  <a:lnTo>
                    <a:pt x="0" y="223"/>
                  </a:lnTo>
                  <a:lnTo>
                    <a:pt x="90" y="223"/>
                  </a:lnTo>
                  <a:lnTo>
                    <a:pt x="67" y="200"/>
                  </a:lnTo>
                  <a:lnTo>
                    <a:pt x="224" y="4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219576" y="1243013"/>
              <a:ext cx="355600" cy="35401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3" y="156"/>
                </a:cxn>
                <a:cxn ang="0">
                  <a:pos x="0" y="133"/>
                </a:cxn>
                <a:cxn ang="0">
                  <a:pos x="0" y="223"/>
                </a:cxn>
                <a:cxn ang="0">
                  <a:pos x="90" y="223"/>
                </a:cxn>
                <a:cxn ang="0">
                  <a:pos x="67" y="200"/>
                </a:cxn>
                <a:cxn ang="0">
                  <a:pos x="224" y="44"/>
                </a:cxn>
                <a:cxn ang="0">
                  <a:pos x="179" y="0"/>
                </a:cxn>
              </a:cxnLst>
              <a:rect l="0" t="0" r="r" b="b"/>
              <a:pathLst>
                <a:path w="224" h="223">
                  <a:moveTo>
                    <a:pt x="179" y="0"/>
                  </a:moveTo>
                  <a:lnTo>
                    <a:pt x="23" y="156"/>
                  </a:lnTo>
                  <a:lnTo>
                    <a:pt x="0" y="133"/>
                  </a:lnTo>
                  <a:lnTo>
                    <a:pt x="0" y="223"/>
                  </a:lnTo>
                  <a:lnTo>
                    <a:pt x="90" y="223"/>
                  </a:lnTo>
                  <a:lnTo>
                    <a:pt x="67" y="200"/>
                  </a:lnTo>
                  <a:lnTo>
                    <a:pt x="224" y="4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067176" y="1100138"/>
              <a:ext cx="447675" cy="201613"/>
            </a:xfrm>
            <a:custGeom>
              <a:avLst/>
              <a:gdLst/>
              <a:ahLst/>
              <a:cxnLst>
                <a:cxn ang="0">
                  <a:pos x="282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67" y="127"/>
                </a:cxn>
                <a:cxn ang="0">
                  <a:pos x="67" y="97"/>
                </a:cxn>
                <a:cxn ang="0">
                  <a:pos x="282" y="97"/>
                </a:cxn>
                <a:cxn ang="0">
                  <a:pos x="282" y="30"/>
                </a:cxn>
              </a:cxnLst>
              <a:rect l="0" t="0" r="r" b="b"/>
              <a:pathLst>
                <a:path w="282" h="127">
                  <a:moveTo>
                    <a:pt x="282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67" y="127"/>
                  </a:lnTo>
                  <a:lnTo>
                    <a:pt x="67" y="97"/>
                  </a:lnTo>
                  <a:lnTo>
                    <a:pt x="282" y="97"/>
                  </a:lnTo>
                  <a:lnTo>
                    <a:pt x="28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067176" y="1100138"/>
              <a:ext cx="447675" cy="201613"/>
            </a:xfrm>
            <a:custGeom>
              <a:avLst/>
              <a:gdLst/>
              <a:ahLst/>
              <a:cxnLst>
                <a:cxn ang="0">
                  <a:pos x="282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67" y="127"/>
                </a:cxn>
                <a:cxn ang="0">
                  <a:pos x="67" y="97"/>
                </a:cxn>
                <a:cxn ang="0">
                  <a:pos x="282" y="97"/>
                </a:cxn>
                <a:cxn ang="0">
                  <a:pos x="282" y="30"/>
                </a:cxn>
              </a:cxnLst>
              <a:rect l="0" t="0" r="r" b="b"/>
              <a:pathLst>
                <a:path w="282" h="127">
                  <a:moveTo>
                    <a:pt x="282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67" y="127"/>
                  </a:lnTo>
                  <a:lnTo>
                    <a:pt x="67" y="97"/>
                  </a:lnTo>
                  <a:lnTo>
                    <a:pt x="282" y="97"/>
                  </a:lnTo>
                  <a:lnTo>
                    <a:pt x="28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276" y="793751"/>
              <a:ext cx="354013" cy="354013"/>
            </a:xfrm>
            <a:custGeom>
              <a:avLst/>
              <a:gdLst/>
              <a:ahLst/>
              <a:cxnLst>
                <a:cxn ang="0">
                  <a:pos x="223" y="179"/>
                </a:cxn>
                <a:cxn ang="0">
                  <a:pos x="67" y="23"/>
                </a:cxn>
                <a:cxn ang="0">
                  <a:pos x="89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2" y="67"/>
                </a:cxn>
                <a:cxn ang="0">
                  <a:pos x="178" y="223"/>
                </a:cxn>
                <a:cxn ang="0">
                  <a:pos x="223" y="179"/>
                </a:cxn>
              </a:cxnLst>
              <a:rect l="0" t="0" r="r" b="b"/>
              <a:pathLst>
                <a:path w="223" h="223">
                  <a:moveTo>
                    <a:pt x="223" y="179"/>
                  </a:moveTo>
                  <a:lnTo>
                    <a:pt x="67" y="23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2" y="67"/>
                  </a:lnTo>
                  <a:lnTo>
                    <a:pt x="178" y="223"/>
                  </a:lnTo>
                  <a:lnTo>
                    <a:pt x="223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232276" y="793751"/>
              <a:ext cx="354013" cy="354013"/>
            </a:xfrm>
            <a:custGeom>
              <a:avLst/>
              <a:gdLst/>
              <a:ahLst/>
              <a:cxnLst>
                <a:cxn ang="0">
                  <a:pos x="223" y="179"/>
                </a:cxn>
                <a:cxn ang="0">
                  <a:pos x="67" y="23"/>
                </a:cxn>
                <a:cxn ang="0">
                  <a:pos x="89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2" y="67"/>
                </a:cxn>
                <a:cxn ang="0">
                  <a:pos x="178" y="223"/>
                </a:cxn>
                <a:cxn ang="0">
                  <a:pos x="223" y="179"/>
                </a:cxn>
              </a:cxnLst>
              <a:rect l="0" t="0" r="r" b="b"/>
              <a:pathLst>
                <a:path w="223" h="223">
                  <a:moveTo>
                    <a:pt x="223" y="179"/>
                  </a:moveTo>
                  <a:lnTo>
                    <a:pt x="67" y="23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2" y="67"/>
                  </a:lnTo>
                  <a:lnTo>
                    <a:pt x="178" y="223"/>
                  </a:lnTo>
                  <a:lnTo>
                    <a:pt x="223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538663" y="628651"/>
              <a:ext cx="201613" cy="449263"/>
            </a:xfrm>
            <a:custGeom>
              <a:avLst/>
              <a:gdLst/>
              <a:ahLst/>
              <a:cxnLst>
                <a:cxn ang="0">
                  <a:pos x="97" y="283"/>
                </a:cxn>
                <a:cxn ang="0">
                  <a:pos x="97" y="60"/>
                </a:cxn>
                <a:cxn ang="0">
                  <a:pos x="127" y="6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30" y="60"/>
                </a:cxn>
                <a:cxn ang="0">
                  <a:pos x="30" y="283"/>
                </a:cxn>
                <a:cxn ang="0">
                  <a:pos x="97" y="283"/>
                </a:cxn>
              </a:cxnLst>
              <a:rect l="0" t="0" r="r" b="b"/>
              <a:pathLst>
                <a:path w="127" h="283">
                  <a:moveTo>
                    <a:pt x="97" y="283"/>
                  </a:moveTo>
                  <a:lnTo>
                    <a:pt x="97" y="60"/>
                  </a:lnTo>
                  <a:lnTo>
                    <a:pt x="127" y="6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30" y="283"/>
                  </a:lnTo>
                  <a:lnTo>
                    <a:pt x="97" y="2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538663" y="628651"/>
              <a:ext cx="201613" cy="449263"/>
            </a:xfrm>
            <a:custGeom>
              <a:avLst/>
              <a:gdLst/>
              <a:ahLst/>
              <a:cxnLst>
                <a:cxn ang="0">
                  <a:pos x="97" y="283"/>
                </a:cxn>
                <a:cxn ang="0">
                  <a:pos x="97" y="60"/>
                </a:cxn>
                <a:cxn ang="0">
                  <a:pos x="127" y="6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30" y="60"/>
                </a:cxn>
                <a:cxn ang="0">
                  <a:pos x="30" y="283"/>
                </a:cxn>
                <a:cxn ang="0">
                  <a:pos x="97" y="283"/>
                </a:cxn>
              </a:cxnLst>
              <a:rect l="0" t="0" r="r" b="b"/>
              <a:pathLst>
                <a:path w="127" h="283">
                  <a:moveTo>
                    <a:pt x="97" y="283"/>
                  </a:moveTo>
                  <a:lnTo>
                    <a:pt x="97" y="60"/>
                  </a:lnTo>
                  <a:lnTo>
                    <a:pt x="127" y="6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30" y="283"/>
                  </a:lnTo>
                  <a:lnTo>
                    <a:pt x="97" y="2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692651" y="793751"/>
              <a:ext cx="354013" cy="354013"/>
            </a:xfrm>
            <a:custGeom>
              <a:avLst/>
              <a:gdLst/>
              <a:ahLst/>
              <a:cxnLst>
                <a:cxn ang="0">
                  <a:pos x="45" y="223"/>
                </a:cxn>
                <a:cxn ang="0">
                  <a:pos x="201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4" y="0"/>
                </a:cxn>
                <a:cxn ang="0">
                  <a:pos x="156" y="23"/>
                </a:cxn>
                <a:cxn ang="0">
                  <a:pos x="0" y="179"/>
                </a:cxn>
                <a:cxn ang="0">
                  <a:pos x="45" y="223"/>
                </a:cxn>
              </a:cxnLst>
              <a:rect l="0" t="0" r="r" b="b"/>
              <a:pathLst>
                <a:path w="223" h="223">
                  <a:moveTo>
                    <a:pt x="45" y="223"/>
                  </a:moveTo>
                  <a:lnTo>
                    <a:pt x="201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4" y="0"/>
                  </a:lnTo>
                  <a:lnTo>
                    <a:pt x="156" y="23"/>
                  </a:lnTo>
                  <a:lnTo>
                    <a:pt x="0" y="179"/>
                  </a:lnTo>
                  <a:lnTo>
                    <a:pt x="45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692651" y="793751"/>
              <a:ext cx="354013" cy="354013"/>
            </a:xfrm>
            <a:custGeom>
              <a:avLst/>
              <a:gdLst/>
              <a:ahLst/>
              <a:cxnLst>
                <a:cxn ang="0">
                  <a:pos x="45" y="223"/>
                </a:cxn>
                <a:cxn ang="0">
                  <a:pos x="201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4" y="0"/>
                </a:cxn>
                <a:cxn ang="0">
                  <a:pos x="156" y="23"/>
                </a:cxn>
                <a:cxn ang="0">
                  <a:pos x="0" y="179"/>
                </a:cxn>
                <a:cxn ang="0">
                  <a:pos x="45" y="223"/>
                </a:cxn>
              </a:cxnLst>
              <a:rect l="0" t="0" r="r" b="b"/>
              <a:pathLst>
                <a:path w="223" h="223">
                  <a:moveTo>
                    <a:pt x="45" y="223"/>
                  </a:moveTo>
                  <a:lnTo>
                    <a:pt x="201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4" y="0"/>
                  </a:lnTo>
                  <a:lnTo>
                    <a:pt x="156" y="23"/>
                  </a:lnTo>
                  <a:lnTo>
                    <a:pt x="0" y="179"/>
                  </a:lnTo>
                  <a:lnTo>
                    <a:pt x="45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764088" y="1100138"/>
              <a:ext cx="447675" cy="20161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7"/>
                </a:cxn>
                <a:cxn ang="0">
                  <a:pos x="282" y="60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2" h="127">
                  <a:moveTo>
                    <a:pt x="0" y="97"/>
                  </a:moveTo>
                  <a:lnTo>
                    <a:pt x="223" y="97"/>
                  </a:lnTo>
                  <a:lnTo>
                    <a:pt x="223" y="127"/>
                  </a:lnTo>
                  <a:lnTo>
                    <a:pt x="282" y="60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764088" y="1100138"/>
              <a:ext cx="447675" cy="20161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7"/>
                </a:cxn>
                <a:cxn ang="0">
                  <a:pos x="282" y="60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2" h="127">
                  <a:moveTo>
                    <a:pt x="0" y="97"/>
                  </a:moveTo>
                  <a:lnTo>
                    <a:pt x="223" y="97"/>
                  </a:lnTo>
                  <a:lnTo>
                    <a:pt x="223" y="127"/>
                  </a:lnTo>
                  <a:lnTo>
                    <a:pt x="282" y="60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4692651" y="1254126"/>
              <a:ext cx="354013" cy="35401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56" y="201"/>
                </a:cxn>
                <a:cxn ang="0">
                  <a:pos x="134" y="223"/>
                </a:cxn>
                <a:cxn ang="0">
                  <a:pos x="223" y="216"/>
                </a:cxn>
                <a:cxn ang="0">
                  <a:pos x="223" y="134"/>
                </a:cxn>
                <a:cxn ang="0">
                  <a:pos x="201" y="156"/>
                </a:cxn>
                <a:cxn ang="0">
                  <a:pos x="45" y="0"/>
                </a:cxn>
                <a:cxn ang="0">
                  <a:pos x="0" y="45"/>
                </a:cxn>
              </a:cxnLst>
              <a:rect l="0" t="0" r="r" b="b"/>
              <a:pathLst>
                <a:path w="223" h="223">
                  <a:moveTo>
                    <a:pt x="0" y="45"/>
                  </a:moveTo>
                  <a:lnTo>
                    <a:pt x="156" y="201"/>
                  </a:lnTo>
                  <a:lnTo>
                    <a:pt x="134" y="223"/>
                  </a:lnTo>
                  <a:lnTo>
                    <a:pt x="223" y="216"/>
                  </a:lnTo>
                  <a:lnTo>
                    <a:pt x="223" y="134"/>
                  </a:lnTo>
                  <a:lnTo>
                    <a:pt x="201" y="156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92651" y="1254126"/>
              <a:ext cx="354013" cy="35401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56" y="201"/>
                </a:cxn>
                <a:cxn ang="0">
                  <a:pos x="134" y="223"/>
                </a:cxn>
                <a:cxn ang="0">
                  <a:pos x="223" y="216"/>
                </a:cxn>
                <a:cxn ang="0">
                  <a:pos x="223" y="134"/>
                </a:cxn>
                <a:cxn ang="0">
                  <a:pos x="201" y="156"/>
                </a:cxn>
                <a:cxn ang="0">
                  <a:pos x="45" y="0"/>
                </a:cxn>
                <a:cxn ang="0">
                  <a:pos x="0" y="45"/>
                </a:cxn>
              </a:cxnLst>
              <a:rect l="0" t="0" r="r" b="b"/>
              <a:pathLst>
                <a:path w="223" h="223">
                  <a:moveTo>
                    <a:pt x="0" y="45"/>
                  </a:moveTo>
                  <a:lnTo>
                    <a:pt x="156" y="201"/>
                  </a:lnTo>
                  <a:lnTo>
                    <a:pt x="134" y="223"/>
                  </a:lnTo>
                  <a:lnTo>
                    <a:pt x="223" y="216"/>
                  </a:lnTo>
                  <a:lnTo>
                    <a:pt x="223" y="134"/>
                  </a:lnTo>
                  <a:lnTo>
                    <a:pt x="201" y="156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4538663" y="1325563"/>
              <a:ext cx="201613" cy="44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2"/>
                </a:cxn>
                <a:cxn ang="0">
                  <a:pos x="127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7" h="282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2"/>
                  </a:lnTo>
                  <a:lnTo>
                    <a:pt x="127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538663" y="1325563"/>
              <a:ext cx="201613" cy="44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2"/>
                </a:cxn>
                <a:cxn ang="0">
                  <a:pos x="127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7" h="282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2"/>
                  </a:lnTo>
                  <a:lnTo>
                    <a:pt x="127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232276" y="1254126"/>
              <a:ext cx="354013" cy="3540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22" y="156"/>
                </a:cxn>
                <a:cxn ang="0">
                  <a:pos x="0" y="134"/>
                </a:cxn>
                <a:cxn ang="0">
                  <a:pos x="0" y="223"/>
                </a:cxn>
                <a:cxn ang="0">
                  <a:pos x="89" y="223"/>
                </a:cxn>
                <a:cxn ang="0">
                  <a:pos x="67" y="201"/>
                </a:cxn>
                <a:cxn ang="0">
                  <a:pos x="223" y="45"/>
                </a:cxn>
                <a:cxn ang="0">
                  <a:pos x="178" y="0"/>
                </a:cxn>
              </a:cxnLst>
              <a:rect l="0" t="0" r="r" b="b"/>
              <a:pathLst>
                <a:path w="223" h="223">
                  <a:moveTo>
                    <a:pt x="178" y="0"/>
                  </a:moveTo>
                  <a:lnTo>
                    <a:pt x="22" y="156"/>
                  </a:lnTo>
                  <a:lnTo>
                    <a:pt x="0" y="134"/>
                  </a:lnTo>
                  <a:lnTo>
                    <a:pt x="0" y="223"/>
                  </a:lnTo>
                  <a:lnTo>
                    <a:pt x="89" y="223"/>
                  </a:lnTo>
                  <a:lnTo>
                    <a:pt x="67" y="201"/>
                  </a:lnTo>
                  <a:lnTo>
                    <a:pt x="223" y="45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232276" y="1254126"/>
              <a:ext cx="354013" cy="3540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22" y="156"/>
                </a:cxn>
                <a:cxn ang="0">
                  <a:pos x="0" y="134"/>
                </a:cxn>
                <a:cxn ang="0">
                  <a:pos x="0" y="223"/>
                </a:cxn>
                <a:cxn ang="0">
                  <a:pos x="89" y="223"/>
                </a:cxn>
                <a:cxn ang="0">
                  <a:pos x="67" y="201"/>
                </a:cxn>
                <a:cxn ang="0">
                  <a:pos x="223" y="45"/>
                </a:cxn>
                <a:cxn ang="0">
                  <a:pos x="178" y="0"/>
                </a:cxn>
              </a:cxnLst>
              <a:rect l="0" t="0" r="r" b="b"/>
              <a:pathLst>
                <a:path w="223" h="223">
                  <a:moveTo>
                    <a:pt x="178" y="0"/>
                  </a:moveTo>
                  <a:lnTo>
                    <a:pt x="22" y="156"/>
                  </a:lnTo>
                  <a:lnTo>
                    <a:pt x="0" y="134"/>
                  </a:lnTo>
                  <a:lnTo>
                    <a:pt x="0" y="223"/>
                  </a:lnTo>
                  <a:lnTo>
                    <a:pt x="89" y="223"/>
                  </a:lnTo>
                  <a:lnTo>
                    <a:pt x="67" y="201"/>
                  </a:lnTo>
                  <a:lnTo>
                    <a:pt x="223" y="45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4432301" y="1006476"/>
              <a:ext cx="390525" cy="3889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4456113" y="1030288"/>
              <a:ext cx="390525" cy="38893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4445001" y="1017588"/>
              <a:ext cx="388938" cy="390525"/>
            </a:xfrm>
            <a:prstGeom prst="ellipse">
              <a:avLst/>
            </a:pr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5032254" y="3646038"/>
            <a:ext cx="1349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84678" y="1170114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3120" y="2781451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4686" y="4489074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29" y="1013666"/>
            <a:ext cx="632257" cy="9323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142629" y="4003480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200.1.1.10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70094" y="67090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25210" y="2139146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192.168.10.20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12198" y="380398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192.168.10.30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6773" y="542193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192.168.10.40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99" y="2435163"/>
            <a:ext cx="823518" cy="81405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798130" y="6060956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Web#4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7762"/>
              </p:ext>
            </p:extLst>
          </p:nvPr>
        </p:nvGraphicFramePr>
        <p:xfrm>
          <a:off x="3465085" y="4399002"/>
          <a:ext cx="2722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05"/>
                <a:gridCol w="1474573"/>
              </a:tblGrid>
              <a:tr h="2721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200.1.1.10:80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192.168.10.20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200.1.1.10:443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192.168.10.40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9" name="구름 88"/>
          <p:cNvSpPr/>
          <p:nvPr/>
        </p:nvSpPr>
        <p:spPr>
          <a:xfrm>
            <a:off x="2423794" y="3304885"/>
            <a:ext cx="1194487" cy="7852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54823" y="2350080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http://200.1.1.10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2361" y="467348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https://200.1.1.10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5"/>
          <p:cNvSpPr>
            <a:spLocks noChangeArrowheads="1"/>
          </p:cNvSpPr>
          <p:nvPr/>
        </p:nvSpPr>
        <p:spPr bwMode="auto">
          <a:xfrm>
            <a:off x="470697" y="318536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L4 Switch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604267" y="3937837"/>
            <a:ext cx="851871" cy="740464"/>
            <a:chOff x="809159" y="4814047"/>
            <a:chExt cx="688975" cy="732719"/>
          </a:xfrm>
        </p:grpSpPr>
        <p:sp>
          <p:nvSpPr>
            <p:cNvPr id="13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8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573476" y="2632083"/>
            <a:ext cx="851871" cy="740464"/>
            <a:chOff x="809159" y="4814047"/>
            <a:chExt cx="688975" cy="732719"/>
          </a:xfrm>
        </p:grpSpPr>
        <p:sp>
          <p:nvSpPr>
            <p:cNvPr id="18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3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15571" y="1340334"/>
            <a:ext cx="81967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이상의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출발지에서 목적지까지 가는 동안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거칠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때마다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endParaRPr lang="en-US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(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변경</a:t>
            </a:r>
            <a:endParaRPr lang="en-US" altLang="ko-KR" kern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- 3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(IP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 없음 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스위칭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환경에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34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11692" y="2866292"/>
            <a:ext cx="0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956151" y="2866292"/>
            <a:ext cx="14343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2606" y="343949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8162" y="36241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16529"/>
              </p:ext>
            </p:extLst>
          </p:nvPr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3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4250"/>
              </p:ext>
            </p:extLst>
          </p:nvPr>
        </p:nvGraphicFramePr>
        <p:xfrm>
          <a:off x="358589" y="1317812"/>
          <a:ext cx="8556256" cy="3009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25"/>
                <a:gridCol w="1724410"/>
                <a:gridCol w="1827566"/>
                <a:gridCol w="1624329"/>
                <a:gridCol w="1989926"/>
              </a:tblGrid>
              <a:tr h="5378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IP 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PC-1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RB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12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36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3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/>
          <p:cNvCxnSpPr>
            <a:endCxn id="209" idx="1"/>
          </p:cNvCxnSpPr>
          <p:nvPr/>
        </p:nvCxnSpPr>
        <p:spPr bwMode="auto">
          <a:xfrm flipH="1">
            <a:off x="4418180" y="475492"/>
            <a:ext cx="150150" cy="78940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2957498" y="593554"/>
            <a:ext cx="850729" cy="7461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>
            <a:cxnSpLocks noChangeShapeType="1"/>
          </p:cNvCxnSpPr>
          <p:nvPr/>
        </p:nvCxnSpPr>
        <p:spPr bwMode="auto">
          <a:xfrm flipH="1">
            <a:off x="4263209" y="1748426"/>
            <a:ext cx="4859" cy="1309945"/>
          </a:xfrm>
          <a:prstGeom prst="line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" name="직선 연결선 5"/>
          <p:cNvCxnSpPr/>
          <p:nvPr/>
        </p:nvCxnSpPr>
        <p:spPr bwMode="auto">
          <a:xfrm>
            <a:off x="4855460" y="3603775"/>
            <a:ext cx="1149056" cy="79272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74"/>
          <p:cNvSpPr>
            <a:spLocks/>
          </p:cNvSpPr>
          <p:nvPr/>
        </p:nvSpPr>
        <p:spPr bwMode="auto">
          <a:xfrm rot="355818">
            <a:off x="4090025" y="5460807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75"/>
          <p:cNvSpPr>
            <a:spLocks/>
          </p:cNvSpPr>
          <p:nvPr/>
        </p:nvSpPr>
        <p:spPr bwMode="auto">
          <a:xfrm rot="355818" flipH="1">
            <a:off x="4139611" y="5494367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76"/>
          <p:cNvSpPr>
            <a:spLocks/>
          </p:cNvSpPr>
          <p:nvPr/>
        </p:nvSpPr>
        <p:spPr bwMode="auto">
          <a:xfrm rot="355818">
            <a:off x="4134391" y="5514501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77"/>
          <p:cNvSpPr>
            <a:spLocks/>
          </p:cNvSpPr>
          <p:nvPr/>
        </p:nvSpPr>
        <p:spPr bwMode="auto">
          <a:xfrm rot="355818" flipH="1">
            <a:off x="4161794" y="5491010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8"/>
          <p:cNvSpPr>
            <a:spLocks/>
          </p:cNvSpPr>
          <p:nvPr/>
        </p:nvSpPr>
        <p:spPr bwMode="auto">
          <a:xfrm rot="355818">
            <a:off x="4150049" y="5489892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9"/>
          <p:cNvSpPr>
            <a:spLocks noChangeArrowheads="1"/>
          </p:cNvSpPr>
          <p:nvPr/>
        </p:nvSpPr>
        <p:spPr bwMode="auto">
          <a:xfrm rot="21219751">
            <a:off x="4165707" y="5487655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0"/>
          <p:cNvSpPr>
            <a:spLocks/>
          </p:cNvSpPr>
          <p:nvPr/>
        </p:nvSpPr>
        <p:spPr bwMode="auto">
          <a:xfrm rot="355818">
            <a:off x="4142219" y="5492129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82"/>
          <p:cNvSpPr>
            <a:spLocks/>
          </p:cNvSpPr>
          <p:nvPr/>
        </p:nvSpPr>
        <p:spPr bwMode="auto">
          <a:xfrm flipH="1">
            <a:off x="3749453" y="5434723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183"/>
          <p:cNvSpPr>
            <a:spLocks/>
          </p:cNvSpPr>
          <p:nvPr/>
        </p:nvSpPr>
        <p:spPr bwMode="auto">
          <a:xfrm flipH="1">
            <a:off x="3763806" y="5424656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184"/>
          <p:cNvSpPr>
            <a:spLocks/>
          </p:cNvSpPr>
          <p:nvPr/>
        </p:nvSpPr>
        <p:spPr bwMode="auto">
          <a:xfrm flipH="1">
            <a:off x="3780769" y="5513382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185"/>
          <p:cNvSpPr>
            <a:spLocks/>
          </p:cNvSpPr>
          <p:nvPr/>
        </p:nvSpPr>
        <p:spPr bwMode="auto">
          <a:xfrm flipH="1">
            <a:off x="3852537" y="5529044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186"/>
          <p:cNvSpPr>
            <a:spLocks/>
          </p:cNvSpPr>
          <p:nvPr/>
        </p:nvSpPr>
        <p:spPr bwMode="auto">
          <a:xfrm flipH="1">
            <a:off x="3797732" y="5573789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187"/>
          <p:cNvSpPr>
            <a:spLocks/>
          </p:cNvSpPr>
          <p:nvPr/>
        </p:nvSpPr>
        <p:spPr bwMode="auto">
          <a:xfrm flipH="1">
            <a:off x="3744232" y="5581621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189"/>
          <p:cNvSpPr>
            <a:spLocks noChangeAspect="1"/>
          </p:cNvSpPr>
          <p:nvPr/>
        </p:nvSpPr>
        <p:spPr bwMode="auto">
          <a:xfrm>
            <a:off x="3591339" y="5335053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190"/>
          <p:cNvSpPr>
            <a:spLocks noChangeAspect="1"/>
          </p:cNvSpPr>
          <p:nvPr/>
        </p:nvSpPr>
        <p:spPr bwMode="auto">
          <a:xfrm>
            <a:off x="3593949" y="5293664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191"/>
          <p:cNvSpPr>
            <a:spLocks/>
          </p:cNvSpPr>
          <p:nvPr/>
        </p:nvSpPr>
        <p:spPr bwMode="auto">
          <a:xfrm>
            <a:off x="3676379" y="5394807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192"/>
          <p:cNvSpPr>
            <a:spLocks/>
          </p:cNvSpPr>
          <p:nvPr/>
        </p:nvSpPr>
        <p:spPr bwMode="auto">
          <a:xfrm>
            <a:off x="3692038" y="5485417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193"/>
          <p:cNvSpPr>
            <a:spLocks noChangeArrowheads="1"/>
          </p:cNvSpPr>
          <p:nvPr/>
        </p:nvSpPr>
        <p:spPr bwMode="auto">
          <a:xfrm>
            <a:off x="3789904" y="5491010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94"/>
          <p:cNvSpPr>
            <a:spLocks noChangeShapeType="1"/>
          </p:cNvSpPr>
          <p:nvPr/>
        </p:nvSpPr>
        <p:spPr bwMode="auto">
          <a:xfrm flipH="1">
            <a:off x="3972585" y="5427248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95"/>
          <p:cNvSpPr>
            <a:spLocks noChangeShapeType="1"/>
          </p:cNvSpPr>
          <p:nvPr/>
        </p:nvSpPr>
        <p:spPr bwMode="auto">
          <a:xfrm flipH="1">
            <a:off x="3963452" y="5428366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96"/>
          <p:cNvSpPr>
            <a:spLocks noChangeShapeType="1"/>
          </p:cNvSpPr>
          <p:nvPr/>
        </p:nvSpPr>
        <p:spPr bwMode="auto">
          <a:xfrm flipH="1">
            <a:off x="3983025" y="5426129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97"/>
          <p:cNvSpPr>
            <a:spLocks noChangeShapeType="1"/>
          </p:cNvSpPr>
          <p:nvPr/>
        </p:nvSpPr>
        <p:spPr bwMode="auto">
          <a:xfrm flipH="1">
            <a:off x="3992159" y="542501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98"/>
          <p:cNvSpPr>
            <a:spLocks noChangeShapeType="1"/>
          </p:cNvSpPr>
          <p:nvPr/>
        </p:nvSpPr>
        <p:spPr bwMode="auto">
          <a:xfrm flipH="1">
            <a:off x="3999989" y="5423891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99"/>
          <p:cNvSpPr>
            <a:spLocks noChangeShapeType="1"/>
          </p:cNvSpPr>
          <p:nvPr/>
        </p:nvSpPr>
        <p:spPr bwMode="auto">
          <a:xfrm flipH="1">
            <a:off x="4009122" y="5421654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00"/>
          <p:cNvSpPr>
            <a:spLocks noChangeShapeType="1"/>
          </p:cNvSpPr>
          <p:nvPr/>
        </p:nvSpPr>
        <p:spPr bwMode="auto">
          <a:xfrm flipH="1">
            <a:off x="4018256" y="5421655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1"/>
          <p:cNvSpPr>
            <a:spLocks noChangeShapeType="1"/>
          </p:cNvSpPr>
          <p:nvPr/>
        </p:nvSpPr>
        <p:spPr bwMode="auto">
          <a:xfrm flipH="1">
            <a:off x="4026087" y="5417180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2"/>
          <p:cNvSpPr>
            <a:spLocks noChangeShapeType="1"/>
          </p:cNvSpPr>
          <p:nvPr/>
        </p:nvSpPr>
        <p:spPr bwMode="auto">
          <a:xfrm flipH="1">
            <a:off x="4033915" y="5417180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 flipH="1">
            <a:off x="4043050" y="5416062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4"/>
          <p:cNvSpPr>
            <a:spLocks noChangeShapeType="1"/>
          </p:cNvSpPr>
          <p:nvPr/>
        </p:nvSpPr>
        <p:spPr bwMode="auto">
          <a:xfrm flipH="1">
            <a:off x="4052183" y="541494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205"/>
          <p:cNvSpPr>
            <a:spLocks/>
          </p:cNvSpPr>
          <p:nvPr/>
        </p:nvSpPr>
        <p:spPr bwMode="auto">
          <a:xfrm>
            <a:off x="3846014" y="5449621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6"/>
          <p:cNvSpPr>
            <a:spLocks noChangeShapeType="1"/>
          </p:cNvSpPr>
          <p:nvPr/>
        </p:nvSpPr>
        <p:spPr bwMode="auto">
          <a:xfrm flipH="1">
            <a:off x="3855146" y="5474231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7"/>
          <p:cNvSpPr>
            <a:spLocks noChangeShapeType="1"/>
          </p:cNvSpPr>
          <p:nvPr/>
        </p:nvSpPr>
        <p:spPr bwMode="auto">
          <a:xfrm flipH="1">
            <a:off x="3906037" y="5464163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H="1">
            <a:off x="3899512" y="5470874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09"/>
          <p:cNvSpPr>
            <a:spLocks noChangeShapeType="1"/>
          </p:cNvSpPr>
          <p:nvPr/>
        </p:nvSpPr>
        <p:spPr bwMode="auto">
          <a:xfrm flipH="1">
            <a:off x="3862976" y="5479824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210"/>
          <p:cNvSpPr>
            <a:spLocks noChangeShapeType="1"/>
          </p:cNvSpPr>
          <p:nvPr/>
        </p:nvSpPr>
        <p:spPr bwMode="auto">
          <a:xfrm flipV="1">
            <a:off x="3870805" y="5480943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211"/>
          <p:cNvSpPr>
            <a:spLocks/>
          </p:cNvSpPr>
          <p:nvPr/>
        </p:nvSpPr>
        <p:spPr bwMode="auto">
          <a:xfrm>
            <a:off x="3711610" y="5459688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12"/>
          <p:cNvSpPr>
            <a:spLocks noChangeShapeType="1"/>
          </p:cNvSpPr>
          <p:nvPr/>
        </p:nvSpPr>
        <p:spPr bwMode="auto">
          <a:xfrm flipV="1">
            <a:off x="3705087" y="5464163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150"/>
          <p:cNvGrpSpPr>
            <a:grpSpLocks/>
          </p:cNvGrpSpPr>
          <p:nvPr/>
        </p:nvGrpSpPr>
        <p:grpSpPr bwMode="auto">
          <a:xfrm>
            <a:off x="3644840" y="5067698"/>
            <a:ext cx="270109" cy="260643"/>
            <a:chOff x="685" y="3115"/>
            <a:chExt cx="207" cy="233"/>
          </a:xfrm>
        </p:grpSpPr>
        <p:sp>
          <p:nvSpPr>
            <p:cNvPr id="52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3685512" y="5312027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18"/>
          <p:cNvSpPr>
            <a:spLocks noChangeArrowheads="1"/>
          </p:cNvSpPr>
          <p:nvPr/>
        </p:nvSpPr>
        <p:spPr bwMode="auto">
          <a:xfrm>
            <a:off x="3713997" y="5344002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reeform 219"/>
          <p:cNvSpPr>
            <a:spLocks/>
          </p:cNvSpPr>
          <p:nvPr/>
        </p:nvSpPr>
        <p:spPr bwMode="auto">
          <a:xfrm flipH="1">
            <a:off x="3698339" y="5028545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220"/>
          <p:cNvSpPr>
            <a:spLocks/>
          </p:cNvSpPr>
          <p:nvPr/>
        </p:nvSpPr>
        <p:spPr bwMode="auto">
          <a:xfrm flipH="1">
            <a:off x="3746620" y="5320511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reeform 221"/>
          <p:cNvSpPr>
            <a:spLocks/>
          </p:cNvSpPr>
          <p:nvPr/>
        </p:nvSpPr>
        <p:spPr bwMode="auto">
          <a:xfrm flipH="1">
            <a:off x="3687901" y="5069934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222"/>
          <p:cNvSpPr>
            <a:spLocks noChangeArrowheads="1"/>
          </p:cNvSpPr>
          <p:nvPr/>
        </p:nvSpPr>
        <p:spPr bwMode="auto">
          <a:xfrm>
            <a:off x="4015425" y="5326104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223"/>
          <p:cNvSpPr>
            <a:spLocks noChangeArrowheads="1"/>
          </p:cNvSpPr>
          <p:nvPr/>
        </p:nvSpPr>
        <p:spPr bwMode="auto">
          <a:xfrm>
            <a:off x="3995851" y="5330578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224"/>
          <p:cNvSpPr>
            <a:spLocks noChangeArrowheads="1"/>
          </p:cNvSpPr>
          <p:nvPr/>
        </p:nvSpPr>
        <p:spPr bwMode="auto">
          <a:xfrm>
            <a:off x="3899513" y="5308671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225"/>
          <p:cNvSpPr>
            <a:spLocks noChangeArrowheads="1"/>
          </p:cNvSpPr>
          <p:nvPr/>
        </p:nvSpPr>
        <p:spPr bwMode="auto">
          <a:xfrm>
            <a:off x="3878635" y="5312028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226"/>
          <p:cNvSpPr>
            <a:spLocks noChangeArrowheads="1"/>
          </p:cNvSpPr>
          <p:nvPr/>
        </p:nvSpPr>
        <p:spPr bwMode="auto">
          <a:xfrm>
            <a:off x="3855147" y="5315383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227"/>
          <p:cNvSpPr>
            <a:spLocks/>
          </p:cNvSpPr>
          <p:nvPr/>
        </p:nvSpPr>
        <p:spPr bwMode="auto">
          <a:xfrm flipH="1">
            <a:off x="3732705" y="5054552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228"/>
          <p:cNvSpPr>
            <a:spLocks/>
          </p:cNvSpPr>
          <p:nvPr/>
        </p:nvSpPr>
        <p:spPr bwMode="auto">
          <a:xfrm flipH="1">
            <a:off x="3687900" y="5027427"/>
            <a:ext cx="367975" cy="44746"/>
          </a:xfrm>
          <a:custGeom>
            <a:avLst/>
            <a:gdLst>
              <a:gd name="T0" fmla="*/ 0 w 1660"/>
              <a:gd name="T1" fmla="*/ 10 h 214"/>
              <a:gd name="T2" fmla="*/ 68 w 1660"/>
              <a:gd name="T3" fmla="*/ 0 h 214"/>
              <a:gd name="T4" fmla="*/ 1660 w 1660"/>
              <a:gd name="T5" fmla="*/ 199 h 214"/>
              <a:gd name="T6" fmla="*/ 1613 w 1660"/>
              <a:gd name="T7" fmla="*/ 214 h 214"/>
              <a:gd name="T8" fmla="*/ 0 w 1660"/>
              <a:gd name="T9" fmla="*/ 1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0"/>
              <a:gd name="T16" fmla="*/ 0 h 214"/>
              <a:gd name="T17" fmla="*/ 1660 w 166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0" h="214">
                <a:moveTo>
                  <a:pt x="0" y="10"/>
                </a:moveTo>
                <a:lnTo>
                  <a:pt x="68" y="0"/>
                </a:lnTo>
                <a:lnTo>
                  <a:pt x="1660" y="199"/>
                </a:lnTo>
                <a:lnTo>
                  <a:pt x="1613" y="214"/>
                </a:lnTo>
                <a:lnTo>
                  <a:pt x="0" y="1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H="1">
            <a:off x="3852630" y="3770736"/>
            <a:ext cx="8903" cy="126628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3613427" y="3019236"/>
            <a:ext cx="1495425" cy="742950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3610251" y="3019236"/>
            <a:ext cx="1497013" cy="417512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777777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WordArt 28"/>
          <p:cNvSpPr>
            <a:spLocks noChangeArrowheads="1" noChangeShapeType="1" noTextEdit="1"/>
          </p:cNvSpPr>
          <p:nvPr/>
        </p:nvSpPr>
        <p:spPr bwMode="auto">
          <a:xfrm>
            <a:off x="3661051" y="3482787"/>
            <a:ext cx="1003300" cy="26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3748365" y="3030348"/>
            <a:ext cx="1228725" cy="357188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42"/>
          <p:cNvSpPr txBox="1">
            <a:spLocks noChangeArrowheads="1"/>
          </p:cNvSpPr>
          <p:nvPr/>
        </p:nvSpPr>
        <p:spPr bwMode="auto">
          <a:xfrm>
            <a:off x="4151300" y="4850008"/>
            <a:ext cx="21574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192.168.1.10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SM 255.255.255.0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72" name="Text Box 143"/>
          <p:cNvSpPr txBox="1">
            <a:spLocks noChangeArrowheads="1"/>
          </p:cNvSpPr>
          <p:nvPr/>
        </p:nvSpPr>
        <p:spPr bwMode="auto">
          <a:xfrm>
            <a:off x="4263209" y="1693402"/>
            <a:ext cx="12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R.M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 Box 142"/>
          <p:cNvSpPr txBox="1">
            <a:spLocks noChangeArrowheads="1"/>
          </p:cNvSpPr>
          <p:nvPr/>
        </p:nvSpPr>
        <p:spPr bwMode="auto">
          <a:xfrm>
            <a:off x="6369444" y="4108479"/>
            <a:ext cx="1946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192.168.1.20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192.168.1.254</a:t>
            </a:r>
          </a:p>
        </p:txBody>
      </p:sp>
      <p:sp>
        <p:nvSpPr>
          <p:cNvPr id="206" name="AutoShape 20"/>
          <p:cNvSpPr>
            <a:spLocks noChangeArrowheads="1"/>
          </p:cNvSpPr>
          <p:nvPr/>
        </p:nvSpPr>
        <p:spPr bwMode="auto">
          <a:xfrm>
            <a:off x="3766993" y="120445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7" name="WordArt 21"/>
          <p:cNvSpPr>
            <a:spLocks noChangeArrowheads="1" noChangeShapeType="1" noTextEdit="1"/>
          </p:cNvSpPr>
          <p:nvPr/>
        </p:nvSpPr>
        <p:spPr bwMode="auto">
          <a:xfrm>
            <a:off x="3803505" y="139757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err="1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GateWay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Oval 22"/>
          <p:cNvSpPr>
            <a:spLocks noChangeArrowheads="1"/>
          </p:cNvSpPr>
          <p:nvPr/>
        </p:nvSpPr>
        <p:spPr bwMode="auto">
          <a:xfrm>
            <a:off x="3762287" y="1193889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9" name="AutoShape 23"/>
          <p:cNvSpPr>
            <a:spLocks noChangeArrowheads="1"/>
          </p:cNvSpPr>
          <p:nvPr/>
        </p:nvSpPr>
        <p:spPr bwMode="auto">
          <a:xfrm rot="5400000">
            <a:off x="4387877" y="966307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0" name="AutoShape 24"/>
          <p:cNvSpPr>
            <a:spLocks noChangeArrowheads="1"/>
          </p:cNvSpPr>
          <p:nvPr/>
        </p:nvSpPr>
        <p:spPr bwMode="auto">
          <a:xfrm rot="-5400000">
            <a:off x="4142375" y="927906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Freeform 174"/>
          <p:cNvSpPr>
            <a:spLocks/>
          </p:cNvSpPr>
          <p:nvPr/>
        </p:nvSpPr>
        <p:spPr bwMode="auto">
          <a:xfrm rot="355818">
            <a:off x="6241565" y="4691930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Freeform 175"/>
          <p:cNvSpPr>
            <a:spLocks/>
          </p:cNvSpPr>
          <p:nvPr/>
        </p:nvSpPr>
        <p:spPr bwMode="auto">
          <a:xfrm rot="355818" flipH="1">
            <a:off x="6291151" y="4725490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Freeform 176"/>
          <p:cNvSpPr>
            <a:spLocks/>
          </p:cNvSpPr>
          <p:nvPr/>
        </p:nvSpPr>
        <p:spPr bwMode="auto">
          <a:xfrm rot="355818">
            <a:off x="6285931" y="4745624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Freeform 177"/>
          <p:cNvSpPr>
            <a:spLocks/>
          </p:cNvSpPr>
          <p:nvPr/>
        </p:nvSpPr>
        <p:spPr bwMode="auto">
          <a:xfrm rot="355818" flipH="1">
            <a:off x="6313334" y="4722133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Freeform 178"/>
          <p:cNvSpPr>
            <a:spLocks/>
          </p:cNvSpPr>
          <p:nvPr/>
        </p:nvSpPr>
        <p:spPr bwMode="auto">
          <a:xfrm rot="355818">
            <a:off x="6301589" y="4721015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Oval 179"/>
          <p:cNvSpPr>
            <a:spLocks noChangeArrowheads="1"/>
          </p:cNvSpPr>
          <p:nvPr/>
        </p:nvSpPr>
        <p:spPr bwMode="auto">
          <a:xfrm rot="21219751">
            <a:off x="6317247" y="4718778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Freeform 180"/>
          <p:cNvSpPr>
            <a:spLocks/>
          </p:cNvSpPr>
          <p:nvPr/>
        </p:nvSpPr>
        <p:spPr bwMode="auto">
          <a:xfrm rot="355818">
            <a:off x="6293759" y="4723252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Freeform 182"/>
          <p:cNvSpPr>
            <a:spLocks/>
          </p:cNvSpPr>
          <p:nvPr/>
        </p:nvSpPr>
        <p:spPr bwMode="auto">
          <a:xfrm flipH="1">
            <a:off x="5900993" y="4665846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Freeform 183"/>
          <p:cNvSpPr>
            <a:spLocks/>
          </p:cNvSpPr>
          <p:nvPr/>
        </p:nvSpPr>
        <p:spPr bwMode="auto">
          <a:xfrm flipH="1">
            <a:off x="5915346" y="4655779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Freeform 184"/>
          <p:cNvSpPr>
            <a:spLocks/>
          </p:cNvSpPr>
          <p:nvPr/>
        </p:nvSpPr>
        <p:spPr bwMode="auto">
          <a:xfrm flipH="1">
            <a:off x="5932309" y="4744505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Freeform 185"/>
          <p:cNvSpPr>
            <a:spLocks/>
          </p:cNvSpPr>
          <p:nvPr/>
        </p:nvSpPr>
        <p:spPr bwMode="auto">
          <a:xfrm flipH="1">
            <a:off x="6004077" y="4760167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Freeform 186"/>
          <p:cNvSpPr>
            <a:spLocks/>
          </p:cNvSpPr>
          <p:nvPr/>
        </p:nvSpPr>
        <p:spPr bwMode="auto">
          <a:xfrm flipH="1">
            <a:off x="5949272" y="4804912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Freeform 187"/>
          <p:cNvSpPr>
            <a:spLocks/>
          </p:cNvSpPr>
          <p:nvPr/>
        </p:nvSpPr>
        <p:spPr bwMode="auto">
          <a:xfrm flipH="1">
            <a:off x="5895772" y="4812744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Freeform 189"/>
          <p:cNvSpPr>
            <a:spLocks noChangeAspect="1"/>
          </p:cNvSpPr>
          <p:nvPr/>
        </p:nvSpPr>
        <p:spPr bwMode="auto">
          <a:xfrm>
            <a:off x="5714394" y="452972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Freeform 190"/>
          <p:cNvSpPr>
            <a:spLocks noChangeAspect="1"/>
          </p:cNvSpPr>
          <p:nvPr/>
        </p:nvSpPr>
        <p:spPr bwMode="auto">
          <a:xfrm>
            <a:off x="5717004" y="448833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Freeform 191"/>
          <p:cNvSpPr>
            <a:spLocks/>
          </p:cNvSpPr>
          <p:nvPr/>
        </p:nvSpPr>
        <p:spPr bwMode="auto">
          <a:xfrm>
            <a:off x="5827919" y="4625930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Freeform 192"/>
          <p:cNvSpPr>
            <a:spLocks/>
          </p:cNvSpPr>
          <p:nvPr/>
        </p:nvSpPr>
        <p:spPr bwMode="auto">
          <a:xfrm>
            <a:off x="5843578" y="4716540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Oval 193"/>
          <p:cNvSpPr>
            <a:spLocks noChangeArrowheads="1"/>
          </p:cNvSpPr>
          <p:nvPr/>
        </p:nvSpPr>
        <p:spPr bwMode="auto">
          <a:xfrm>
            <a:off x="5941444" y="4722133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Line 194"/>
          <p:cNvSpPr>
            <a:spLocks noChangeShapeType="1"/>
          </p:cNvSpPr>
          <p:nvPr/>
        </p:nvSpPr>
        <p:spPr bwMode="auto">
          <a:xfrm flipH="1">
            <a:off x="6124125" y="465837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Line 195"/>
          <p:cNvSpPr>
            <a:spLocks noChangeShapeType="1"/>
          </p:cNvSpPr>
          <p:nvPr/>
        </p:nvSpPr>
        <p:spPr bwMode="auto">
          <a:xfrm flipH="1">
            <a:off x="6114992" y="4659489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 flipH="1">
            <a:off x="6134565" y="4657252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Line 197"/>
          <p:cNvSpPr>
            <a:spLocks noChangeShapeType="1"/>
          </p:cNvSpPr>
          <p:nvPr/>
        </p:nvSpPr>
        <p:spPr bwMode="auto">
          <a:xfrm flipH="1">
            <a:off x="6143699" y="4656134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Line 198"/>
          <p:cNvSpPr>
            <a:spLocks noChangeShapeType="1"/>
          </p:cNvSpPr>
          <p:nvPr/>
        </p:nvSpPr>
        <p:spPr bwMode="auto">
          <a:xfrm flipH="1">
            <a:off x="6151529" y="4655014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Line 199"/>
          <p:cNvSpPr>
            <a:spLocks noChangeShapeType="1"/>
          </p:cNvSpPr>
          <p:nvPr/>
        </p:nvSpPr>
        <p:spPr bwMode="auto">
          <a:xfrm flipH="1">
            <a:off x="6160662" y="4652777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Line 200"/>
          <p:cNvSpPr>
            <a:spLocks noChangeShapeType="1"/>
          </p:cNvSpPr>
          <p:nvPr/>
        </p:nvSpPr>
        <p:spPr bwMode="auto">
          <a:xfrm flipH="1">
            <a:off x="6169796" y="4652778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Line 201"/>
          <p:cNvSpPr>
            <a:spLocks noChangeShapeType="1"/>
          </p:cNvSpPr>
          <p:nvPr/>
        </p:nvSpPr>
        <p:spPr bwMode="auto">
          <a:xfrm flipH="1">
            <a:off x="6177627" y="4648303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Line 202"/>
          <p:cNvSpPr>
            <a:spLocks noChangeShapeType="1"/>
          </p:cNvSpPr>
          <p:nvPr/>
        </p:nvSpPr>
        <p:spPr bwMode="auto">
          <a:xfrm flipH="1">
            <a:off x="6185455" y="464830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Line 203"/>
          <p:cNvSpPr>
            <a:spLocks noChangeShapeType="1"/>
          </p:cNvSpPr>
          <p:nvPr/>
        </p:nvSpPr>
        <p:spPr bwMode="auto">
          <a:xfrm flipH="1">
            <a:off x="6194590" y="4647185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Line 204"/>
          <p:cNvSpPr>
            <a:spLocks noChangeShapeType="1"/>
          </p:cNvSpPr>
          <p:nvPr/>
        </p:nvSpPr>
        <p:spPr bwMode="auto">
          <a:xfrm flipH="1">
            <a:off x="6203723" y="4646066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reeform 205"/>
          <p:cNvSpPr>
            <a:spLocks/>
          </p:cNvSpPr>
          <p:nvPr/>
        </p:nvSpPr>
        <p:spPr bwMode="auto">
          <a:xfrm>
            <a:off x="5997554" y="4680744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Line 206"/>
          <p:cNvSpPr>
            <a:spLocks noChangeShapeType="1"/>
          </p:cNvSpPr>
          <p:nvPr/>
        </p:nvSpPr>
        <p:spPr bwMode="auto">
          <a:xfrm flipH="1">
            <a:off x="6006686" y="4705354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Line 207"/>
          <p:cNvSpPr>
            <a:spLocks noChangeShapeType="1"/>
          </p:cNvSpPr>
          <p:nvPr/>
        </p:nvSpPr>
        <p:spPr bwMode="auto">
          <a:xfrm flipH="1">
            <a:off x="6057577" y="4695286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Line 208"/>
          <p:cNvSpPr>
            <a:spLocks noChangeShapeType="1"/>
          </p:cNvSpPr>
          <p:nvPr/>
        </p:nvSpPr>
        <p:spPr bwMode="auto">
          <a:xfrm flipH="1">
            <a:off x="6051052" y="4701997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Line 209"/>
          <p:cNvSpPr>
            <a:spLocks noChangeShapeType="1"/>
          </p:cNvSpPr>
          <p:nvPr/>
        </p:nvSpPr>
        <p:spPr bwMode="auto">
          <a:xfrm flipH="1">
            <a:off x="6014516" y="4710947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Line 210"/>
          <p:cNvSpPr>
            <a:spLocks noChangeShapeType="1"/>
          </p:cNvSpPr>
          <p:nvPr/>
        </p:nvSpPr>
        <p:spPr bwMode="auto">
          <a:xfrm flipV="1">
            <a:off x="6022345" y="4712066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Freeform 211"/>
          <p:cNvSpPr>
            <a:spLocks/>
          </p:cNvSpPr>
          <p:nvPr/>
        </p:nvSpPr>
        <p:spPr bwMode="auto">
          <a:xfrm>
            <a:off x="5863150" y="4690811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Line 212"/>
          <p:cNvSpPr>
            <a:spLocks noChangeShapeType="1"/>
          </p:cNvSpPr>
          <p:nvPr/>
        </p:nvSpPr>
        <p:spPr bwMode="auto">
          <a:xfrm flipV="1">
            <a:off x="5856627" y="4695286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4" name="Group 150"/>
          <p:cNvGrpSpPr>
            <a:grpSpLocks/>
          </p:cNvGrpSpPr>
          <p:nvPr/>
        </p:nvGrpSpPr>
        <p:grpSpPr bwMode="auto">
          <a:xfrm>
            <a:off x="5767895" y="4262372"/>
            <a:ext cx="270109" cy="260643"/>
            <a:chOff x="685" y="3115"/>
            <a:chExt cx="207" cy="233"/>
          </a:xfrm>
        </p:grpSpPr>
        <p:sp>
          <p:nvSpPr>
            <p:cNvPr id="265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7" name="Oval 217"/>
          <p:cNvSpPr>
            <a:spLocks noChangeArrowheads="1"/>
          </p:cNvSpPr>
          <p:nvPr/>
        </p:nvSpPr>
        <p:spPr bwMode="auto">
          <a:xfrm>
            <a:off x="5837052" y="4543150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Oval 218"/>
          <p:cNvSpPr>
            <a:spLocks noChangeArrowheads="1"/>
          </p:cNvSpPr>
          <p:nvPr/>
        </p:nvSpPr>
        <p:spPr bwMode="auto">
          <a:xfrm>
            <a:off x="5837052" y="453867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Freeform 219"/>
          <p:cNvSpPr>
            <a:spLocks/>
          </p:cNvSpPr>
          <p:nvPr/>
        </p:nvSpPr>
        <p:spPr bwMode="auto">
          <a:xfrm flipH="1">
            <a:off x="5821394" y="422321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Freeform 220"/>
          <p:cNvSpPr>
            <a:spLocks/>
          </p:cNvSpPr>
          <p:nvPr/>
        </p:nvSpPr>
        <p:spPr bwMode="auto">
          <a:xfrm flipH="1">
            <a:off x="5869675" y="451518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Freeform 221"/>
          <p:cNvSpPr>
            <a:spLocks/>
          </p:cNvSpPr>
          <p:nvPr/>
        </p:nvSpPr>
        <p:spPr bwMode="auto">
          <a:xfrm flipH="1">
            <a:off x="5810956" y="4264608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Oval 222"/>
          <p:cNvSpPr>
            <a:spLocks noChangeArrowheads="1"/>
          </p:cNvSpPr>
          <p:nvPr/>
        </p:nvSpPr>
        <p:spPr bwMode="auto">
          <a:xfrm>
            <a:off x="6138480" y="452077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Oval 223"/>
          <p:cNvSpPr>
            <a:spLocks noChangeArrowheads="1"/>
          </p:cNvSpPr>
          <p:nvPr/>
        </p:nvSpPr>
        <p:spPr bwMode="auto">
          <a:xfrm>
            <a:off x="6118906" y="452525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24"/>
          <p:cNvSpPr>
            <a:spLocks noChangeArrowheads="1"/>
          </p:cNvSpPr>
          <p:nvPr/>
        </p:nvSpPr>
        <p:spPr bwMode="auto">
          <a:xfrm>
            <a:off x="6051053" y="4539794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Oval 225"/>
          <p:cNvSpPr>
            <a:spLocks noChangeArrowheads="1"/>
          </p:cNvSpPr>
          <p:nvPr/>
        </p:nvSpPr>
        <p:spPr bwMode="auto">
          <a:xfrm>
            <a:off x="6030175" y="4543151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Oval 226"/>
          <p:cNvSpPr>
            <a:spLocks noChangeArrowheads="1"/>
          </p:cNvSpPr>
          <p:nvPr/>
        </p:nvSpPr>
        <p:spPr bwMode="auto">
          <a:xfrm>
            <a:off x="6006687" y="4546506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Freeform 227"/>
          <p:cNvSpPr>
            <a:spLocks/>
          </p:cNvSpPr>
          <p:nvPr/>
        </p:nvSpPr>
        <p:spPr bwMode="auto">
          <a:xfrm flipH="1">
            <a:off x="5855760" y="424922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1665430" y="2813589"/>
            <a:ext cx="1769527" cy="1036261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724070" y="3850107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754689" y="2879089"/>
            <a:ext cx="168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32750" y="37018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759901" y="3600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281072" y="2741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5117664" y="477071"/>
            <a:ext cx="2274496" cy="1042342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616798" y="197822"/>
            <a:ext cx="12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298245" y="504675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985516" y="1707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3216"/>
              </p:ext>
            </p:extLst>
          </p:nvPr>
        </p:nvGraphicFramePr>
        <p:xfrm>
          <a:off x="1704262" y="5958732"/>
          <a:ext cx="479717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66"/>
                <a:gridCol w="1398494"/>
                <a:gridCol w="1048871"/>
                <a:gridCol w="927847"/>
              </a:tblGrid>
              <a:tr h="25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R.M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2021811" y="6281434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474806" y="6281434"/>
            <a:ext cx="2135521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ko-KR" altLang="en-US" sz="1292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18849" y="11904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76629" y="832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9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945" y="318759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9613" y="1020434"/>
            <a:ext cx="8434387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u="sng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존재하는지 확인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4771"/>
            <a:ext cx="8189913" cy="84137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논리적 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</a:t>
            </a:r>
            <a:r>
              <a:rPr lang="ko-KR" altLang="en-US" sz="32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0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28" y="1719417"/>
            <a:ext cx="7239000" cy="41148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  Network ID + Host ID</a:t>
            </a:r>
          </a:p>
          <a:p>
            <a:pPr marL="0" indent="0" eaLnBrk="1" hangingPunct="1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Subnet Mask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- IP address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Network ID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구분 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0597" y="4636117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IP address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Subnet mask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9761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7531" y="546711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427" y="4636116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6844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7806" y="54671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8402" y="4728449"/>
            <a:ext cx="90601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255==1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== 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99069" y="2852614"/>
            <a:ext cx="5818095" cy="1488736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1671422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84" y="3935329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9630" y="4592171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86" y="215948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7165" y="413265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58018" y="2386350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2552"/>
              </p:ext>
            </p:extLst>
          </p:nvPr>
        </p:nvGraphicFramePr>
        <p:xfrm>
          <a:off x="1696142" y="5669813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79618" y="5432081"/>
            <a:ext cx="701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094" y="327792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0786" y="3553194"/>
            <a:ext cx="225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 sz="2000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279200" y="5632108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492485" y="966171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5260" y="1353285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624066" y="16455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8618" y="5432081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6142" y="5471996"/>
            <a:ext cx="1220000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69237" y="2358338"/>
            <a:ext cx="5961047" cy="1473925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3" y="1177147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08" y="3350420"/>
            <a:ext cx="1233642" cy="992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7871" y="2240463"/>
            <a:ext cx="1786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54" y="166520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3756" y="340152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28186" y="1892075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05588" y="492126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89064" y="4683528"/>
            <a:ext cx="701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262" y="278365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410" y="264465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DNS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이용하여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 </a:t>
            </a:r>
            <a:r>
              <a:rPr lang="en-US" altLang="ko-KR" sz="2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1880" y="5555486"/>
            <a:ext cx="5541098" cy="113107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ⓐ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ⓑ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ⓒ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Request/Response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5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554332" y="5309786"/>
            <a:ext cx="16507" cy="2457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7915" y="380348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388646" y="4883555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622410" y="554573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4115" y="884213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702921" y="1176462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8064" y="4683528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139726" y="638434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46780" y="1821784"/>
            <a:ext cx="5818095" cy="1227139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3" y="83756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76" y="2559433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283" y="145388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657" y="275675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44084" y="153556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78479"/>
              </p:ext>
            </p:extLst>
          </p:nvPr>
        </p:nvGraphicFramePr>
        <p:xfrm>
          <a:off x="1972053" y="399150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72053" y="4256604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344" y="247308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344" y="291490"/>
            <a:ext cx="7659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en-US" altLang="ko-KR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ko-KR" altLang="en-US" sz="2000" b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8394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961390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30752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107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2104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1466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70997" y="4905619"/>
            <a:ext cx="2987756" cy="1630229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85869" y="4632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98612" y="5230911"/>
            <a:ext cx="688975" cy="745366"/>
            <a:chOff x="809159" y="4814047"/>
            <a:chExt cx="688975" cy="745367"/>
          </a:xfrm>
        </p:grpSpPr>
        <p:sp>
          <p:nvSpPr>
            <p:cNvPr id="3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71753" y="595187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66278" y="6028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0859" y="5033445"/>
            <a:ext cx="946084" cy="10322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284257" y="3854681"/>
            <a:ext cx="2043309" cy="678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1140" y="6106963"/>
            <a:ext cx="5724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동일한 경우 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245" y="6517167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21689" y="1584637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76151" y="2554775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0" y="129789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5" y="3371082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403" y="3964749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621" y="168840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1927" y="348068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73455" y="226855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756698" y="530459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44525" y="5011554"/>
            <a:ext cx="697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175" y="2980089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020" y="33389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23682" y="2521070"/>
            <a:ext cx="1667640" cy="76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40961" y="2523440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4650" y="6016238"/>
            <a:ext cx="3582344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sz="15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56695" y="4968181"/>
            <a:ext cx="1166951" cy="748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5259" y="6057439"/>
            <a:ext cx="3591799" cy="417766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H="1" flipV="1">
            <a:off x="2340171" y="5716967"/>
            <a:ext cx="64599" cy="3404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18361" y="215247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2513" y="2824150"/>
            <a:ext cx="36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4862945" y="1537855"/>
            <a:ext cx="2901142" cy="1396538"/>
          </a:xfrm>
          <a:custGeom>
            <a:avLst/>
            <a:gdLst>
              <a:gd name="connsiteX0" fmla="*/ 0 w 2901142"/>
              <a:gd name="connsiteY0" fmla="*/ 1396538 h 1396538"/>
              <a:gd name="connsiteX1" fmla="*/ 16626 w 2901142"/>
              <a:gd name="connsiteY1" fmla="*/ 0 h 1396538"/>
              <a:gd name="connsiteX2" fmla="*/ 2901142 w 2901142"/>
              <a:gd name="connsiteY2" fmla="*/ 8312 h 139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1142" h="1396538">
                <a:moveTo>
                  <a:pt x="0" y="1396538"/>
                </a:moveTo>
                <a:lnTo>
                  <a:pt x="16626" y="0"/>
                </a:lnTo>
                <a:lnTo>
                  <a:pt x="2901142" y="8312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601089" y="3012142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8" y="1755265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13" y="3828449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2543" y="4405862"/>
            <a:ext cx="127317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192.168.1.10/24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59" y="214576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9184" y="3934055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98393" y="2725926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41040"/>
              </p:ext>
            </p:extLst>
          </p:nvPr>
        </p:nvGraphicFramePr>
        <p:xfrm>
          <a:off x="1993262" y="610425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01296" y="6411215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113" y="3437456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828" y="23787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67560" y="488940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93259" y="5976851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45" y="723528"/>
            <a:ext cx="1375794" cy="11067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469224" y="2422947"/>
            <a:ext cx="2090063" cy="922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1380" y="2144267"/>
            <a:ext cx="1657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316779" y="5311707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>
          <a:xfrm rot="10800000">
            <a:off x="2930635" y="5418732"/>
            <a:ext cx="365843" cy="24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49248" y="916123"/>
            <a:ext cx="124989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192.168.1.30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2297" y="341950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3098" y="299633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5931" y="24157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26932" y="2487630"/>
            <a:ext cx="18349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   fa0/1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   fa0/2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   fa0/3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862945" y="3524596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946073" y="1596044"/>
            <a:ext cx="2119745" cy="856211"/>
          </a:xfrm>
          <a:custGeom>
            <a:avLst/>
            <a:gdLst>
              <a:gd name="connsiteX0" fmla="*/ 0 w 2119745"/>
              <a:gd name="connsiteY0" fmla="*/ 856211 h 856211"/>
              <a:gd name="connsiteX1" fmla="*/ 0 w 2119745"/>
              <a:gd name="connsiteY1" fmla="*/ 8312 h 856211"/>
              <a:gd name="connsiteX2" fmla="*/ 2119745 w 2119745"/>
              <a:gd name="connsiteY2" fmla="*/ 0 h 85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745" h="856211">
                <a:moveTo>
                  <a:pt x="0" y="856211"/>
                </a:moveTo>
                <a:lnTo>
                  <a:pt x="0" y="8312"/>
                </a:lnTo>
                <a:lnTo>
                  <a:pt x="2119745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772000" y="2934393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69934" y="387355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175874" y="6332597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84858" y="3929069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7" y="2672192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2" y="4745376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9589" y="5322789"/>
            <a:ext cx="12498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28" y="3062694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377" y="4859745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2162" y="3642853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62569"/>
              </p:ext>
            </p:extLst>
          </p:nvPr>
        </p:nvGraphicFramePr>
        <p:xfrm>
          <a:off x="2052171" y="5994144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60205" y="6301109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082" y="4228803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828" y="23787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52168" y="5866745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6886" y="2560317"/>
            <a:ext cx="2090063" cy="922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93875" y="2299823"/>
            <a:ext cx="1657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65436"/>
              </p:ext>
            </p:extLst>
          </p:nvPr>
        </p:nvGraphicFramePr>
        <p:xfrm>
          <a:off x="294106" y="1169700"/>
          <a:ext cx="53932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5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5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3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1111.2222.2222/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>
          <a:xfrm>
            <a:off x="5699492" y="1283243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06066" y="433643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6867" y="39132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24594" y="2625000"/>
            <a:ext cx="18349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   fa0/1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   fa0/2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   fa0/3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146714" y="4441523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055769" y="3851320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14803" y="3901073"/>
            <a:ext cx="1461666" cy="40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328" y="2107847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0570" y="187535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6038" y="2172348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192.168.1.10  1111.2222.3333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640" y="205818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403" y="21278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ⓐ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6500" y="34730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ⓑ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83874" y="6395546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45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90059" y="875331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9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10583" y="322827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2" y="1971396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07" y="4044580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314" y="4621993"/>
            <a:ext cx="12498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53" y="236189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8678" y="4150186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07887" y="2942057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68201" y="558573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6235" y="5892697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807" y="3528007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748" y="437958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68198" y="5458333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31791" y="363563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2592" y="321247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872439" y="3740727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781494" y="3150524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52074" y="3497156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93451" y="322918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71213" y="3561706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192.168.1.20  1111.2222.2222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386" y="344748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25423" y="49496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ⓑ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644421" y="1433581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0131" y="1498082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192.168.1.10  1111.2222.3333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7733" y="138391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94953" y="39756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ⓐ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4084" y="1182403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94388" y="4149836"/>
            <a:ext cx="1461666" cy="40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875742" y="3952074"/>
            <a:ext cx="225166" cy="28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25217" y="3977388"/>
            <a:ext cx="4025370" cy="14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600" y="379188"/>
            <a:ext cx="7886700" cy="7016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949" y="1216208"/>
            <a:ext cx="8382782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43802" y="2833496"/>
            <a:ext cx="5681815" cy="1471403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2" y="1426799"/>
            <a:ext cx="1476410" cy="1792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17" y="391621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1588" y="2958194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75" y="211964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1898" y="411353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99560" y="5406576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99559" y="5671680"/>
            <a:ext cx="660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672" y="332637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➊ DNS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785651" y="6014826"/>
            <a:ext cx="0" cy="4965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91412" y="2433205"/>
            <a:ext cx="1165169" cy="535478"/>
            <a:chOff x="4191412" y="2433205"/>
            <a:chExt cx="1165169" cy="5354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9555" y="3184236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2855" y="3025952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8660" y="228709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22277" y="2198302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7" y="941425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73" y="293595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688" y="3619170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748" y="133192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154" y="313327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77845" y="4360914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7845" y="4626018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2311" y="258275"/>
            <a:ext cx="653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이용하여 수신자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 b="1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4258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172.16. 2.10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527254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6616" y="59539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172.16. 2.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4971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027968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97330" y="5953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806229" y="4127832"/>
            <a:ext cx="1258529" cy="216309"/>
          </a:xfrm>
          <a:custGeom>
            <a:avLst/>
            <a:gdLst>
              <a:gd name="connsiteX0" fmla="*/ 9832 w 1258529"/>
              <a:gd name="connsiteY0" fmla="*/ 196645 h 216309"/>
              <a:gd name="connsiteX1" fmla="*/ 0 w 1258529"/>
              <a:gd name="connsiteY1" fmla="*/ 0 h 216309"/>
              <a:gd name="connsiteX2" fmla="*/ 1258529 w 1258529"/>
              <a:gd name="connsiteY2" fmla="*/ 9832 h 216309"/>
              <a:gd name="connsiteX3" fmla="*/ 1248696 w 1258529"/>
              <a:gd name="connsiteY3" fmla="*/ 216309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529" h="216309">
                <a:moveTo>
                  <a:pt x="9832" y="196645"/>
                </a:moveTo>
                <a:lnTo>
                  <a:pt x="0" y="0"/>
                </a:lnTo>
                <a:lnTo>
                  <a:pt x="1258529" y="9832"/>
                </a:lnTo>
                <a:lnTo>
                  <a:pt x="1248696" y="2163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93617" y="2490211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5909" y="2539633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82018" y="164177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auto">
          <a:xfrm>
            <a:off x="4627746" y="1890812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WordArt 21"/>
          <p:cNvSpPr>
            <a:spLocks noChangeArrowheads="1" noChangeShapeType="1" noTextEdit="1"/>
          </p:cNvSpPr>
          <p:nvPr/>
        </p:nvSpPr>
        <p:spPr bwMode="auto">
          <a:xfrm>
            <a:off x="4664258" y="2083931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4623040" y="1880247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23"/>
          <p:cNvSpPr>
            <a:spLocks noChangeArrowheads="1"/>
          </p:cNvSpPr>
          <p:nvPr/>
        </p:nvSpPr>
        <p:spPr bwMode="auto">
          <a:xfrm rot="5400000">
            <a:off x="5248630" y="1652665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 rot="-5400000">
            <a:off x="5003128" y="1614264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3966" y="388328"/>
            <a:ext cx="8190034" cy="841131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내부망과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354" y="2371603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3387" y="2371602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2172" y="20511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733" y="20332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92971" y="3054485"/>
            <a:ext cx="688975" cy="745366"/>
            <a:chOff x="809159" y="4814047"/>
            <a:chExt cx="688975" cy="745367"/>
          </a:xfrm>
        </p:grpSpPr>
        <p:sp>
          <p:nvSpPr>
            <p:cNvPr id="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flipH="1">
            <a:off x="6423641" y="3020646"/>
            <a:ext cx="742323" cy="745366"/>
            <a:chOff x="809159" y="4814047"/>
            <a:chExt cx="688975" cy="745367"/>
          </a:xfrm>
        </p:grpSpPr>
        <p:sp>
          <p:nvSpPr>
            <p:cNvPr id="7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 flipH="1">
              <a:off x="976145" y="5257793"/>
              <a:ext cx="171455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 flipH="1">
              <a:off x="990498" y="5247727"/>
              <a:ext cx="171455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2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6323" y="3773328"/>
            <a:ext cx="1005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91233" y="377332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352127" y="373506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6514" y="2766831"/>
            <a:ext cx="946084" cy="103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52428" y="4605999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6288799" y="4601282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72" y="1278525"/>
            <a:ext cx="6995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보내는 측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받는 측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3872" y="5313252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송수신자가 동일한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송수신지가 서로 다른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2930" y="3149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415217" y="2524097"/>
            <a:ext cx="4638929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6558" y="1089972"/>
            <a:ext cx="4190504" cy="2924376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1298689" y="2675170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8" y="1418293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4" y="3529255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04" y="1968329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868" y="3603136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713" y="3100484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4781" y="2772887"/>
            <a:ext cx="2285874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89491" y="248589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932" y="2941815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9371" y="218393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70839" y="2395849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3812982" y="2570078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771764" y="2366394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397354" y="2138812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151852" y="2100411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60861"/>
              </p:ext>
            </p:extLst>
          </p:nvPr>
        </p:nvGraphicFramePr>
        <p:xfrm>
          <a:off x="1298689" y="545162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77694" y="5192837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3340370" y="4292290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76327" y="3955302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0784" y="5170106"/>
            <a:ext cx="1311159" cy="6406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36671" y="3397884"/>
            <a:ext cx="4528110" cy="1772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4781" y="28068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5710" y="1704606"/>
            <a:ext cx="40644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테이블에서 조회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3769" y="366154"/>
            <a:ext cx="536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게이트웨이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</p:spTree>
    <p:extLst>
      <p:ext uri="{BB962C8B-B14F-4D97-AF65-F5344CB8AC3E}">
        <p14:creationId xmlns:p14="http://schemas.microsoft.com/office/powerpoint/2010/main" val="1646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357552" y="1988638"/>
            <a:ext cx="4638929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893" y="554513"/>
            <a:ext cx="4190504" cy="2924376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1241024" y="2139711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" y="882834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9" y="2993796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39" y="143287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203" y="3067677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048" y="2565025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07116" y="2237428"/>
            <a:ext cx="2285874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31826" y="195043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1267" y="2406356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1706" y="1648473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13174" y="1860390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3755317" y="2034619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714099" y="1830935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339689" y="1603353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094187" y="1564952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52"/>
              </p:ext>
            </p:extLst>
          </p:nvPr>
        </p:nvGraphicFramePr>
        <p:xfrm>
          <a:off x="1623409" y="580976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02414" y="5550975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3665090" y="4650428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18662" y="3419843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5504" y="5528244"/>
            <a:ext cx="1311159" cy="6406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84917" y="436213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07762"/>
              </p:ext>
            </p:extLst>
          </p:nvPr>
        </p:nvGraphicFramePr>
        <p:xfrm>
          <a:off x="2941486" y="4835487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555342" y="4942512"/>
            <a:ext cx="365843" cy="24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61782" y="1085145"/>
            <a:ext cx="470897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Request/Reply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4456446" y="2438476"/>
            <a:ext cx="2435629" cy="1005840"/>
          </a:xfrm>
          <a:custGeom>
            <a:avLst/>
            <a:gdLst>
              <a:gd name="connsiteX0" fmla="*/ 2435629 w 2435629"/>
              <a:gd name="connsiteY0" fmla="*/ 1005840 h 1005840"/>
              <a:gd name="connsiteX1" fmla="*/ 8313 w 2435629"/>
              <a:gd name="connsiteY1" fmla="*/ 997527 h 1005840"/>
              <a:gd name="connsiteX2" fmla="*/ 0 w 2435629"/>
              <a:gd name="connsiteY2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5629" h="1005840">
                <a:moveTo>
                  <a:pt x="2435629" y="1005840"/>
                </a:moveTo>
                <a:lnTo>
                  <a:pt x="8313" y="997527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39081" y="6395670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395302" y="2706454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1" y="144957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16" y="352276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1712" y="4127322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2" y="184007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1078" y="3632363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326" y="313176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61679" y="3019635"/>
            <a:ext cx="2236573" cy="45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42835" y="270664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25545" y="297309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291" y="2206694"/>
            <a:ext cx="157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183183" y="2417930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4219695" y="2611049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4178477" y="2407365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804067" y="2179783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558565" y="2141382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87209"/>
              </p:ext>
            </p:extLst>
          </p:nvPr>
        </p:nvGraphicFramePr>
        <p:xfrm>
          <a:off x="2108225" y="494211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08225" y="5207222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4268799" y="4015665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171" y="518677"/>
            <a:ext cx="571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➍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</a:t>
            </a:r>
            <a:r>
              <a:rPr lang="ko-KR" altLang="en-US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 이용하여 데이터 전송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8504" y="31116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245" y="345539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 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8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463" y="1296194"/>
            <a:ext cx="8785225" cy="525621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Interface Card (NIC )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Ethernet Card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데이터링크계층의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 의해 사용되는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48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비트의 하드웨어 주소</a:t>
            </a:r>
          </a:p>
          <a:p>
            <a:pPr eaLnBrk="1" hangingPunct="1">
              <a:lnSpc>
                <a:spcPct val="150000"/>
              </a:lnSpc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166495" y="4340225"/>
            <a:ext cx="6902450" cy="623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166495" y="4403725"/>
            <a:ext cx="6761163" cy="314325"/>
          </a:xfrm>
          <a:prstGeom prst="rect">
            <a:avLst/>
          </a:prstGeom>
          <a:solidFill>
            <a:srgbClr val="FF66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0000  0000      0100 0000   1101 0000    0001 0101   1000 0001   1100 0101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2411095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411095" y="4840287"/>
            <a:ext cx="317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542983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542983" y="4840287"/>
            <a:ext cx="15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6748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674870" y="4840287"/>
            <a:ext cx="15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58051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5805170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937058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937058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16649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674870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06894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1166495" y="3867150"/>
            <a:ext cx="350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4674870" y="3867150"/>
            <a:ext cx="339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1971358" y="2714364"/>
            <a:ext cx="463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표현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kumimoji="1"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00-40-D0-15-81-C5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971358" y="3397250"/>
            <a:ext cx="172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제조회사 식별번호 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579745" y="3492500"/>
            <a:ext cx="192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카드의 일련번호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1877695" y="5673090"/>
            <a:ext cx="499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Intel: 00-A0-C9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3Com: 00-50-DA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Realtek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 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179195" y="5295265"/>
            <a:ext cx="292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대표적인 제조회사 식별 번호의 예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166495" y="3924300"/>
            <a:ext cx="701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1                                24  25                               48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166495" y="5206365"/>
            <a:ext cx="6902450" cy="8731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2" y="2476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Fully Qualified Domain Name (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FQDN, 7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624138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80035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35413" y="1573213"/>
            <a:ext cx="7543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Name + Domain Name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ko-KR" altLang="en-US" sz="2000" dirty="0">
                <a:latin typeface="+mn-ea"/>
                <a:cs typeface="Times New Roman" pitchFamily="18" charset="0"/>
              </a:rPr>
              <a:t>예</a:t>
            </a:r>
            <a:r>
              <a:rPr lang="en-US" altLang="ko-KR" sz="2000" dirty="0" smtClean="0">
                <a:latin typeface="+mn-ea"/>
                <a:cs typeface="Times New Roman" pitchFamily="18" charset="0"/>
              </a:rPr>
              <a:t>) 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www.test.com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76800" y="3334525"/>
            <a:ext cx="3782450" cy="3173851"/>
          </a:xfrm>
          <a:prstGeom prst="roundRect">
            <a:avLst>
              <a:gd name="adj" fmla="val 4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3631645"/>
            <a:ext cx="940350" cy="1141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4026" y="3649490"/>
            <a:ext cx="930241" cy="1142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76" y="5292180"/>
            <a:ext cx="1132546" cy="911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5109342"/>
            <a:ext cx="940350" cy="1141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3623" y="470141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5598" y="47410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3623" y="6196117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00" y="613063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3200" y="298657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test.com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59" y="3469599"/>
            <a:ext cx="1363743" cy="1656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958" y="554292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3333.4444.5555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4" y="3785363"/>
            <a:ext cx="1399028" cy="112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183" y="571030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6117" y="51291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7183" y="489140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PC A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28792" y="1280074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일련번호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호스트명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도메인명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5223266" y="1536586"/>
            <a:ext cx="227276" cy="134191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0542" y="202287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그룹주소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고유번호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792" y="445230"/>
            <a:ext cx="7280031" cy="12235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itchFamily="18" charset="0"/>
              </a:rPr>
              <a:t>MAC/IP/FQDN </a:t>
            </a:r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45867" y="3280254"/>
            <a:ext cx="5652772" cy="3287451"/>
          </a:xfrm>
          <a:prstGeom prst="roundRect">
            <a:avLst>
              <a:gd name="adj" fmla="val 7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82784" y="6202580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포트번호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19809" y="1337809"/>
            <a:ext cx="8785225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송수신 번호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번호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애플리케이션 번호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애플리케이션에서 부착해 전송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- Well-Known Port : 1-1023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Registered Port : 1024-49151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Dynamic Port : 49152-65535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6528</TotalTime>
  <Words>3118</Words>
  <Application>Microsoft Office PowerPoint</Application>
  <PresentationFormat>화면 슬라이드 쇼(4:3)</PresentationFormat>
  <Paragraphs>1060</Paragraphs>
  <Slides>52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8" baseType="lpstr">
      <vt:lpstr>굴림</vt:lpstr>
      <vt:lpstr>나눔고딕</vt:lpstr>
      <vt:lpstr>다음_SemiBold</vt:lpstr>
      <vt:lpstr>돋움</vt:lpstr>
      <vt:lpstr>맑은 고딕</vt:lpstr>
      <vt:lpstr>바탕</vt:lpstr>
      <vt:lpstr>함초롬바탕</vt:lpstr>
      <vt:lpstr>Arial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1) 네트워크 주소 </vt:lpstr>
      <vt:lpstr>논리적 주소(3계층주소) </vt:lpstr>
      <vt:lpstr>내부망과 외부망 </vt:lpstr>
      <vt:lpstr>물리적 주소(2계층주소) </vt:lpstr>
      <vt:lpstr>Fully Qualified Domain Name (FQDN, 7계층 주소)</vt:lpstr>
      <vt:lpstr>PowerPoint 프레젠테이션</vt:lpstr>
      <vt:lpstr>PowerPoint 프레젠테이션</vt:lpstr>
      <vt:lpstr>PowerPoint 프레젠테이션</vt:lpstr>
      <vt:lpstr>PowerPoint 프레젠테이션</vt:lpstr>
      <vt:lpstr>DNS &amp; ARP </vt:lpstr>
      <vt:lpstr>2) 전송모드</vt:lpstr>
      <vt:lpstr>PowerPoint 프레젠테이션</vt:lpstr>
      <vt:lpstr>PowerPoint 프레젠테이션</vt:lpstr>
      <vt:lpstr>Broadcast 전송모드 </vt:lpstr>
      <vt:lpstr>브로드캐스트 전송 예제 </vt:lpstr>
      <vt:lpstr>Multicast 전송모드</vt:lpstr>
      <vt:lpstr>멀티캐스트 전송 예제 </vt:lpstr>
      <vt:lpstr>PowerPoint 프레젠테이션</vt:lpstr>
      <vt:lpstr>PowerPoint 프레젠테이션</vt:lpstr>
      <vt:lpstr>PowerPoint 프레젠테이션</vt:lpstr>
      <vt:lpstr>   ARP Cache Table </vt:lpstr>
      <vt:lpstr>PowerPoint 프레젠테이션</vt:lpstr>
      <vt:lpstr>PowerPoint 프레젠테이션</vt:lpstr>
      <vt:lpstr>3) 계층별 장비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트래픽 흐름 </vt:lpstr>
      <vt:lpstr>트래픽 흐름(내부망)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트래픽 흐름(외부망)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382</cp:revision>
  <cp:lastPrinted>2020-07-19T23:44:49Z</cp:lastPrinted>
  <dcterms:created xsi:type="dcterms:W3CDTF">2016-06-18T01:38:17Z</dcterms:created>
  <dcterms:modified xsi:type="dcterms:W3CDTF">2023-03-13T23:05:47Z</dcterms:modified>
</cp:coreProperties>
</file>