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643" r:id="rId2"/>
    <p:sldId id="1644" r:id="rId3"/>
    <p:sldId id="1600" r:id="rId4"/>
    <p:sldId id="1601" r:id="rId5"/>
    <p:sldId id="1602" r:id="rId6"/>
    <p:sldId id="1607" r:id="rId7"/>
    <p:sldId id="1520" r:id="rId8"/>
    <p:sldId id="1528" r:id="rId9"/>
    <p:sldId id="1530" r:id="rId10"/>
    <p:sldId id="1544" r:id="rId11"/>
    <p:sldId id="1545" r:id="rId12"/>
    <p:sldId id="1546" r:id="rId13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4493" autoAdjust="0"/>
    <p:restoredTop sz="95326" autoAdjust="0"/>
  </p:normalViewPr>
  <p:slideViewPr>
    <p:cSldViewPr snapToGrid="0">
      <p:cViewPr>
        <p:scale>
          <a:sx n="91" d="100"/>
          <a:sy n="91" d="100"/>
        </p:scale>
        <p:origin x="1622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 검사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stateful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inspection)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방화벽을 통과하는 모든 패킷에 대하여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및 포트 정보가 보는 것이 아니라 일정 시간 프로토콜 연결 상태 정보를 유지하여 추적하는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1944-C09D-40AD-A756-3B56302354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4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7850" y="781050"/>
            <a:ext cx="5340350" cy="40052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lnSpc>
                <a:spcPct val="150000"/>
              </a:lnSpc>
            </a:pP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L4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스위치의 인터페이스들은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IP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주소를 가지로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라우터로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동작</a:t>
            </a:r>
          </a:p>
          <a:p>
            <a:pPr latinLnBrk="1">
              <a:lnSpc>
                <a:spcPct val="150000"/>
              </a:lnSpc>
            </a:pP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스태틱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라우팅을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사용할 수 있지만 인접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라우팅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기능을 하는 장비가 직접 연결되지 않고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트랜스패런트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모드 장비나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L2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스위치를 통해 연결되었을 경우 건너편 링크에 고장이 나면 문제 발생 </a:t>
            </a:r>
          </a:p>
          <a:p>
            <a:pPr latinLnBrk="1">
              <a:lnSpc>
                <a:spcPct val="150000"/>
              </a:lnSpc>
            </a:pP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L4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스위치와 방화벽 사이에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L2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스위치를 생략하면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L4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스위치와 방화벽에 다수 개의 망을 형성해야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하므</a:t>
            </a:r>
            <a:endParaRPr lang="ko-KR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망 자체가 복잡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46895" y="9755902"/>
            <a:ext cx="2815955" cy="525587"/>
          </a:xfrm>
          <a:prstGeom prst="rect">
            <a:avLst/>
          </a:prstGeom>
        </p:spPr>
        <p:txBody>
          <a:bodyPr lIns="88222" tIns="44111" rIns="88222" bIns="44111"/>
          <a:lstStyle/>
          <a:p>
            <a:fld id="{F298AAD4-CBAB-4212-B430-61DF040C9DE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1350" y="804863"/>
            <a:ext cx="5503863" cy="41290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lnSpc>
                <a:spcPct val="150000"/>
              </a:lnSpc>
            </a:pP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방화벽의 주요 기능은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필터링과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NAT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기능을 서로 다른 방화벽에서 수행 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-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바깥쪽에서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필터링을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하여 외부 공격에 대비 </a:t>
            </a:r>
          </a:p>
          <a:p>
            <a:pPr latinLnBrk="1">
              <a:lnSpc>
                <a:spcPct val="150000"/>
              </a:lnSpc>
            </a:pP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이 구성은 각 장비에서의 지연은 줄어들지만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패킷이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통과해야 할 장비의 대수를 늘려 효과적이지는 않음 </a:t>
            </a:r>
          </a:p>
          <a:p>
            <a:pPr latinLnBrk="1">
              <a:lnSpc>
                <a:spcPct val="150000"/>
              </a:lnSpc>
            </a:pP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두 단계의 방화벽을 거쳐야 하기 때문에 보안을 강화한 구성으로 볼 수 있음 </a:t>
            </a:r>
          </a:p>
          <a:p>
            <a:pPr latinLnBrk="1">
              <a:lnSpc>
                <a:spcPct val="150000"/>
              </a:lnSpc>
            </a:pP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느린 방화벽에서의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병목점을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해결하기 위해서는 방화벽을 두 단계로 배치하는 대신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라우터에서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NAT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수행하고 방화벽에서는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필터링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등의 보안 기능을 구현하는 것이 효과적임 </a:t>
            </a:r>
          </a:p>
          <a:p>
            <a:pPr latinLnBrk="1">
              <a:lnSpc>
                <a:spcPct val="150000"/>
              </a:lnSpc>
            </a:pP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∙ 방화벽을 종으로 늘려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패킷이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통과하는 장비의 수를 늘리는 것보다 횡으로 늘려서 각각의 방화벽이 감당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하는 </a:t>
            </a:r>
            <a:r>
              <a:rPr lang="ko-KR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트래픽의</a:t>
            </a:r>
            <a:r>
              <a:rPr lang="ko-KR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양을 줄여주는 것이 좀 더 효과적임 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84868" y="10055364"/>
            <a:ext cx="2942219" cy="541720"/>
          </a:xfrm>
          <a:prstGeom prst="rect">
            <a:avLst/>
          </a:prstGeom>
        </p:spPr>
        <p:txBody>
          <a:bodyPr lIns="91441" tIns="45720" rIns="91441" bIns="45720"/>
          <a:lstStyle/>
          <a:p>
            <a:fld id="{F298AAD4-CBAB-4212-B430-61DF040C9DE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1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821934" y="6408475"/>
            <a:ext cx="20574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167"/>
            <a:ext cx="9029727" cy="560669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3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53351" y="1334275"/>
            <a:ext cx="8819350" cy="4940553"/>
            <a:chOff x="63393" y="1251148"/>
            <a:chExt cx="8819350" cy="4940553"/>
          </a:xfrm>
        </p:grpSpPr>
        <p:cxnSp>
          <p:nvCxnSpPr>
            <p:cNvPr id="58" name="직선 연결선 57"/>
            <p:cNvCxnSpPr/>
            <p:nvPr/>
          </p:nvCxnSpPr>
          <p:spPr bwMode="auto">
            <a:xfrm>
              <a:off x="2416063" y="1828832"/>
              <a:ext cx="0" cy="660731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4540939" y="4158770"/>
              <a:ext cx="1709262" cy="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모서리가 둥근 직사각형 28"/>
            <p:cNvSpPr/>
            <p:nvPr/>
          </p:nvSpPr>
          <p:spPr bwMode="auto">
            <a:xfrm>
              <a:off x="4494176" y="1946357"/>
              <a:ext cx="4388567" cy="1242646"/>
            </a:xfrm>
            <a:prstGeom prst="roundRect">
              <a:avLst/>
            </a:prstGeom>
            <a:noFill/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63393" y="1251148"/>
              <a:ext cx="3773558" cy="1937854"/>
            </a:xfrm>
            <a:prstGeom prst="roundRect">
              <a:avLst/>
            </a:prstGeom>
            <a:noFill/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 bwMode="auto">
            <a:xfrm>
              <a:off x="4165563" y="2765643"/>
              <a:ext cx="13580" cy="252179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 flipV="1">
              <a:off x="833586" y="2659210"/>
              <a:ext cx="7787900" cy="10812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69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6951" y="2263203"/>
              <a:ext cx="657225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1733966" y="2478510"/>
              <a:ext cx="908523" cy="460200"/>
              <a:chOff x="3779912" y="1124744"/>
              <a:chExt cx="1499235" cy="742950"/>
            </a:xfrm>
          </p:grpSpPr>
          <p:sp>
            <p:nvSpPr>
              <p:cNvPr id="6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9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10" name="Picture 1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034" y="2428303"/>
              <a:ext cx="685800" cy="620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그룹 10"/>
            <p:cNvGrpSpPr/>
            <p:nvPr/>
          </p:nvGrpSpPr>
          <p:grpSpPr>
            <a:xfrm>
              <a:off x="3711301" y="3960965"/>
              <a:ext cx="908523" cy="460200"/>
              <a:chOff x="3779912" y="1124744"/>
              <a:chExt cx="1499235" cy="742950"/>
            </a:xfrm>
          </p:grpSpPr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15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7809733" y="2461523"/>
              <a:ext cx="863133" cy="416163"/>
              <a:chOff x="1328738" y="1820863"/>
              <a:chExt cx="1162050" cy="792162"/>
            </a:xfrm>
          </p:grpSpPr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1330325" y="1828800"/>
                <a:ext cx="1160463" cy="784225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9020"/>
                      <a:invGamma/>
                    </a:srgbClr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2713" y="2141538"/>
                <a:ext cx="1060450" cy="396875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54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777777"/>
                    </a:solidFill>
                    <a:latin typeface="Tahoma"/>
                    <a:cs typeface="Tahoma"/>
                  </a:rPr>
                  <a:t>ROUTER</a:t>
                </a:r>
                <a:endParaRPr lang="ko-KR" altLang="en-US" sz="54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1328738" y="1820863"/>
                <a:ext cx="1162050" cy="396875"/>
              </a:xfrm>
              <a:prstGeom prst="ellipse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33333"/>
                      <a:invGamma/>
                    </a:srgbClr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AutoShape 23"/>
              <p:cNvSpPr>
                <a:spLocks noChangeArrowheads="1"/>
              </p:cNvSpPr>
              <p:nvPr/>
            </p:nvSpPr>
            <p:spPr bwMode="auto">
              <a:xfrm rot="5400000">
                <a:off x="1912144" y="1667669"/>
                <a:ext cx="185738" cy="7175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7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6 w 21600"/>
                  <a:gd name="T19" fmla="*/ 3162 h 21600"/>
                  <a:gd name="T20" fmla="*/ 18434 w 21600"/>
                  <a:gd name="T21" fmla="*/ 1843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AutoShape 24"/>
              <p:cNvSpPr>
                <a:spLocks noChangeArrowheads="1"/>
              </p:cNvSpPr>
              <p:nvPr/>
            </p:nvSpPr>
            <p:spPr bwMode="auto">
              <a:xfrm rot="16200000">
                <a:off x="1751013" y="1603375"/>
                <a:ext cx="182562" cy="7318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8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221 w 21600"/>
                  <a:gd name="T19" fmla="*/ 3142 h 21600"/>
                  <a:gd name="T20" fmla="*/ 18379 w 21600"/>
                  <a:gd name="T21" fmla="*/ 1845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 bwMode="auto">
            <a:xfrm>
              <a:off x="3464988" y="3350943"/>
              <a:ext cx="3914020" cy="2804714"/>
            </a:xfrm>
            <a:prstGeom prst="roundRect">
              <a:avLst/>
            </a:prstGeom>
            <a:noFill/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31" name="Picture 2" descr="C:\Users\Toshiba\AppData\Local\Microsoft\Windows\Temporary Internet Files\Content.IE5\TBE21NJN\MC900434845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3432" y="5014294"/>
              <a:ext cx="936104" cy="936104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234838" y="1316880"/>
              <a:ext cx="1342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0" dirty="0" smtClean="0"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내부 네트워크 </a:t>
              </a:r>
              <a:endParaRPr lang="ko-KR" altLang="en-US" sz="14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95997" y="1663201"/>
              <a:ext cx="1342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0" dirty="0" smtClean="0"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외부 네트워크 </a:t>
              </a:r>
              <a:endParaRPr lang="ko-KR" altLang="en-US" sz="14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11484" y="582236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 dirty="0" smtClean="0">
                  <a:latin typeface="Times New Roman" panose="02020603050405020304" pitchFamily="18" charset="0"/>
                  <a:ea typeface="함초롬돋움"/>
                  <a:cs typeface="Times New Roman" panose="02020603050405020304" pitchFamily="18" charset="0"/>
                </a:rPr>
                <a:t>HIDS/Server</a:t>
              </a:r>
              <a:endParaRPr lang="ko-KR" altLang="en-US" b="0" dirty="0">
                <a:latin typeface="Times New Roman" panose="02020603050405020304" pitchFamily="18" charset="0"/>
                <a:ea typeface="함초롬돋움"/>
                <a:cs typeface="Times New Roman" panose="02020603050405020304" pitchFamily="18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990651" y="3942669"/>
              <a:ext cx="908523" cy="460200"/>
              <a:chOff x="6603737" y="3570295"/>
              <a:chExt cx="908523" cy="460200"/>
            </a:xfrm>
          </p:grpSpPr>
          <p:sp>
            <p:nvSpPr>
              <p:cNvPr id="44" name="AutoShape 26"/>
              <p:cNvSpPr>
                <a:spLocks noChangeArrowheads="1"/>
              </p:cNvSpPr>
              <p:nvPr/>
            </p:nvSpPr>
            <p:spPr bwMode="auto">
              <a:xfrm>
                <a:off x="6603737" y="3570295"/>
                <a:ext cx="906214" cy="4602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27"/>
              <p:cNvSpPr>
                <a:spLocks/>
              </p:cNvSpPr>
              <p:nvPr/>
            </p:nvSpPr>
            <p:spPr bwMode="auto">
              <a:xfrm>
                <a:off x="6605084" y="3570295"/>
                <a:ext cx="907176" cy="258616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6635868" y="3857428"/>
                <a:ext cx="607991" cy="162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b="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NIDS</a:t>
                </a:r>
                <a:endParaRPr lang="ko-KR" altLang="en-US" sz="3600" b="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1847251" y="1486157"/>
              <a:ext cx="908523" cy="460200"/>
              <a:chOff x="6603737" y="3570295"/>
              <a:chExt cx="908523" cy="460200"/>
            </a:xfrm>
          </p:grpSpPr>
          <p:sp>
            <p:nvSpPr>
              <p:cNvPr id="55" name="AutoShape 26"/>
              <p:cNvSpPr>
                <a:spLocks noChangeArrowheads="1"/>
              </p:cNvSpPr>
              <p:nvPr/>
            </p:nvSpPr>
            <p:spPr bwMode="auto">
              <a:xfrm>
                <a:off x="6603737" y="3570295"/>
                <a:ext cx="906214" cy="4602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27"/>
              <p:cNvSpPr>
                <a:spLocks/>
              </p:cNvSpPr>
              <p:nvPr/>
            </p:nvSpPr>
            <p:spPr bwMode="auto">
              <a:xfrm>
                <a:off x="6605084" y="3570295"/>
                <a:ext cx="907176" cy="258616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6635868" y="3857428"/>
                <a:ext cx="607991" cy="162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b="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IDS</a:t>
                </a:r>
                <a:endParaRPr lang="ko-KR" altLang="en-US" sz="3600" b="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795939" y="2456819"/>
              <a:ext cx="908523" cy="460200"/>
              <a:chOff x="6603737" y="3570295"/>
              <a:chExt cx="908523" cy="460200"/>
            </a:xfrm>
          </p:grpSpPr>
          <p:sp>
            <p:nvSpPr>
              <p:cNvPr id="43" name="AutoShape 26"/>
              <p:cNvSpPr>
                <a:spLocks noChangeArrowheads="1"/>
              </p:cNvSpPr>
              <p:nvPr/>
            </p:nvSpPr>
            <p:spPr bwMode="auto">
              <a:xfrm>
                <a:off x="6603737" y="3570295"/>
                <a:ext cx="906214" cy="4602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27"/>
              <p:cNvSpPr>
                <a:spLocks/>
              </p:cNvSpPr>
              <p:nvPr/>
            </p:nvSpPr>
            <p:spPr bwMode="auto">
              <a:xfrm>
                <a:off x="6605084" y="3570295"/>
                <a:ext cx="907176" cy="258616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6635868" y="3857428"/>
                <a:ext cx="607991" cy="1622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b="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IPS</a:t>
                </a:r>
                <a:endParaRPr lang="ko-KR" altLang="en-US" sz="3600" b="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5877888" y="2175126"/>
              <a:ext cx="894797" cy="301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0" dirty="0" smtClean="0">
                  <a:latin typeface="Times New Roman" pitchFamily="18" charset="0"/>
                  <a:ea typeface="함초롬돋움"/>
                  <a:cs typeface="Times New Roman" pitchFamily="18" charset="0"/>
                </a:rPr>
                <a:t>Filtering</a:t>
              </a:r>
              <a:endParaRPr lang="ko-KR" altLang="en-US" sz="1600" b="0" dirty="0">
                <a:latin typeface="Times New Roman" pitchFamily="18" charset="0"/>
                <a:ea typeface="함초롬돋움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73462" y="2008386"/>
              <a:ext cx="581891" cy="301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0" dirty="0" smtClean="0">
                  <a:latin typeface="Times New Roman" pitchFamily="18" charset="0"/>
                  <a:ea typeface="함초롬돋움"/>
                  <a:cs typeface="Times New Roman" pitchFamily="18" charset="0"/>
                </a:rPr>
                <a:t>NAT</a:t>
              </a:r>
              <a:endParaRPr lang="ko-KR" altLang="en-US" sz="1600" b="0" dirty="0">
                <a:latin typeface="Times New Roman" pitchFamily="18" charset="0"/>
                <a:ea typeface="함초롬돋움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86332" y="2906202"/>
              <a:ext cx="1141467" cy="301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0" dirty="0" smtClean="0">
                  <a:latin typeface="Times New Roman" pitchFamily="18" charset="0"/>
                  <a:ea typeface="함초롬돋움"/>
                  <a:cs typeface="Times New Roman" pitchFamily="18" charset="0"/>
                </a:rPr>
                <a:t>Wire Speed</a:t>
              </a:r>
              <a:endParaRPr lang="ko-KR" altLang="en-US" sz="1600" b="0" dirty="0">
                <a:latin typeface="Times New Roman" pitchFamily="18" charset="0"/>
                <a:ea typeface="함초롬돋움"/>
                <a:cs typeface="Times New Roman" pitchFamily="18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0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91181" y="6292405"/>
            <a:ext cx="2057400" cy="365125"/>
          </a:xfrm>
        </p:spPr>
        <p:txBody>
          <a:bodyPr/>
          <a:lstStyle/>
          <a:p>
            <a:fld id="{4B2C3621-FE1A-460C-8E89-833D2DCCABB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원통 2"/>
          <p:cNvSpPr/>
          <p:nvPr/>
        </p:nvSpPr>
        <p:spPr>
          <a:xfrm rot="16200000">
            <a:off x="457200" y="1435474"/>
            <a:ext cx="1472454" cy="793376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 rot="16200000">
            <a:off x="1647264" y="1435473"/>
            <a:ext cx="1472454" cy="79337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 rot="16200000">
            <a:off x="2837328" y="1435473"/>
            <a:ext cx="1472454" cy="793376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통 5"/>
          <p:cNvSpPr/>
          <p:nvPr/>
        </p:nvSpPr>
        <p:spPr>
          <a:xfrm rot="16200000">
            <a:off x="3913096" y="1435473"/>
            <a:ext cx="1472454" cy="79337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 rot="16200000">
            <a:off x="5163672" y="1435473"/>
            <a:ext cx="1472454" cy="793376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 rot="16200000">
            <a:off x="6377268" y="1435473"/>
            <a:ext cx="1472454" cy="79337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 rot="16200000">
            <a:off x="7469841" y="1435472"/>
            <a:ext cx="1472454" cy="793376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171448" y="1250576"/>
            <a:ext cx="484094" cy="20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58001" y="1452282"/>
            <a:ext cx="484094" cy="20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158001" y="1734668"/>
            <a:ext cx="484094" cy="20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71448" y="2010329"/>
            <a:ext cx="484094" cy="20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71448" y="2292715"/>
            <a:ext cx="484094" cy="20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659906" y="1734668"/>
            <a:ext cx="484094" cy="20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33784" y="165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3491" y="165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4517" y="1640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2057" y="165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0774" y="165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3392" y="1661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8802" y="1666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>
          <a:xfrm>
            <a:off x="292102" y="307051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침입 차단 시스템 필터들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92101" y="2801222"/>
          <a:ext cx="8656479" cy="3856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359"/>
                <a:gridCol w="7925120"/>
              </a:tblGrid>
              <a:tr h="39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필터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1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방화벽필터 </a:t>
                      </a:r>
                      <a:endParaRPr lang="en-US" altLang="ko-KR" sz="16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액세스 </a:t>
                      </a: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제어 및 </a:t>
                      </a:r>
                      <a:r>
                        <a:rPr lang="ko-KR" altLang="en-US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</a:t>
                      </a: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필터링</a:t>
                      </a: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기능 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(IP,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포트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 패킷 필드별로 막을 패킷 정의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</a:tr>
              <a:tr h="621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트래픽</a:t>
                      </a: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모니터링 및 </a:t>
                      </a:r>
                      <a:r>
                        <a:rPr lang="en-US" altLang="ko-KR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QoS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필터 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프로토콜별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서비스별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IP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영역별 </a:t>
                      </a:r>
                      <a:r>
                        <a:rPr lang="en-US" altLang="ko-KR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QoS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 제공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</a:tr>
              <a:tr h="621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프로토콜 </a:t>
                      </a:r>
                      <a:r>
                        <a:rPr lang="ko-KR" altLang="en-US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무결성</a:t>
                      </a: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확인 필터 </a:t>
                      </a:r>
                      <a:endParaRPr lang="en-US" altLang="ko-KR" sz="16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- FTP,</a:t>
                      </a:r>
                      <a:r>
                        <a:rPr lang="en-US" altLang="ko-KR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DNS, </a:t>
                      </a:r>
                      <a:r>
                        <a:rPr lang="ko-KR" altLang="en-US" sz="1600" baseline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메일</a:t>
                      </a:r>
                      <a:r>
                        <a:rPr lang="en-US" altLang="ko-KR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600" baseline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웹 등 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TCP/IP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프로토콜 동작 표준에 위반하는 패킷 조사 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</a:tr>
              <a:tr h="398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Signature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이상 감시 필터 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악성 코드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취약성</a:t>
                      </a:r>
                      <a:r>
                        <a:rPr lang="en-US" altLang="ko-KR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600" baseline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웜에 대한 탐지 및 차단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</a:tr>
              <a:tr h="398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DoS</a:t>
                      </a:r>
                      <a:r>
                        <a:rPr lang="en-US" altLang="ko-KR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/DDoS </a:t>
                      </a:r>
                      <a:r>
                        <a:rPr lang="ko-KR" altLang="en-US" sz="1600" baseline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스캔 필터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</a:tr>
              <a:tr h="398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L7</a:t>
                      </a:r>
                      <a:r>
                        <a:rPr lang="en-US" altLang="ko-KR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필터 </a:t>
                      </a:r>
                      <a:r>
                        <a:rPr lang="en-US" altLang="ko-KR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TCP /IP </a:t>
                      </a:r>
                      <a:r>
                        <a:rPr lang="ko-KR" altLang="en-US" sz="1600" baseline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단편화</a:t>
                      </a:r>
                      <a:r>
                        <a:rPr lang="en-US" altLang="ko-KR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600" baseline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웹 우회 공격 등 </a:t>
                      </a:r>
                      <a:r>
                        <a:rPr lang="en-US" altLang="ko-KR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L7 </a:t>
                      </a:r>
                      <a:r>
                        <a:rPr lang="ko-KR" altLang="en-US" sz="1600" baseline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프로토콜 디코딩을 통한 필터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</a:tr>
              <a:tr h="398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</a:t>
                      </a:r>
                      <a:endParaRPr lang="ko-KR" altLang="en-US" sz="160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 </a:t>
                      </a:r>
                      <a:r>
                        <a:rPr lang="ko-KR" altLang="en-US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콘텐츠</a:t>
                      </a:r>
                      <a:r>
                        <a:rPr lang="ko-KR" altLang="en-US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내용을 기준으로 </a:t>
                      </a:r>
                      <a:r>
                        <a:rPr lang="ko-KR" altLang="en-US" sz="1600" baseline="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필터링</a:t>
                      </a:r>
                      <a:r>
                        <a:rPr lang="ko-KR" altLang="en-US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여부 결정 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27" y="1076721"/>
            <a:ext cx="7985663" cy="482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030"/>
            <a:ext cx="9144000" cy="56877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8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629760" y="6511870"/>
            <a:ext cx="1295400" cy="246062"/>
          </a:xfrm>
        </p:spPr>
        <p:txBody>
          <a:bodyPr/>
          <a:lstStyle/>
          <a:p>
            <a:pPr algn="r">
              <a:defRPr/>
            </a:pPr>
            <a:fld id="{334C5E76-0582-45D8-A764-6B78B59B938F}" type="slidenum">
              <a:rPr lang="en-US" altLang="ko-KR" smtClean="0"/>
              <a:pPr algn="r">
                <a:defRPr/>
              </a:pPr>
              <a:t>3</a:t>
            </a:fld>
            <a:endParaRPr lang="en-US" altLang="ko-KR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85449" y="2238272"/>
            <a:ext cx="3929890" cy="1242646"/>
          </a:xfrm>
          <a:prstGeom prst="roundRect">
            <a:avLst>
              <a:gd name="adj" fmla="val 7289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865682" y="2289088"/>
            <a:ext cx="4156694" cy="1159520"/>
          </a:xfrm>
          <a:prstGeom prst="roundRect">
            <a:avLst>
              <a:gd name="adj" fmla="val 7289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 bwMode="auto">
          <a:xfrm>
            <a:off x="4589929" y="2941385"/>
            <a:ext cx="11270" cy="263796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endCxn id="17" idx="2"/>
          </p:cNvCxnSpPr>
          <p:nvPr/>
        </p:nvCxnSpPr>
        <p:spPr bwMode="auto">
          <a:xfrm>
            <a:off x="833565" y="2941385"/>
            <a:ext cx="5114967" cy="8957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6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07" y="2555119"/>
            <a:ext cx="657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156022" y="2770426"/>
            <a:ext cx="908523" cy="460200"/>
            <a:chOff x="3779912" y="1124744"/>
            <a:chExt cx="1499235" cy="742950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947353" y="2740175"/>
            <a:ext cx="863133" cy="416163"/>
            <a:chOff x="1328738" y="1820863"/>
            <a:chExt cx="1162050" cy="792162"/>
          </a:xfrm>
        </p:grpSpPr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1330325" y="1828800"/>
              <a:ext cx="1160463" cy="784225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382713" y="2141538"/>
              <a:ext cx="1060450" cy="39687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ahoma"/>
                  <a:cs typeface="Tahoma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ahoma"/>
                <a:cs typeface="Tahoma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1328738" y="1820863"/>
              <a:ext cx="1162050" cy="39687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 rot="5400000">
              <a:off x="1912144" y="1667669"/>
              <a:ext cx="185738" cy="717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 rot="16200000">
              <a:off x="1751013" y="1603375"/>
              <a:ext cx="182562" cy="7318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 bwMode="auto">
          <a:xfrm>
            <a:off x="3887044" y="3642860"/>
            <a:ext cx="1428311" cy="2248036"/>
          </a:xfrm>
          <a:prstGeom prst="roundRect">
            <a:avLst>
              <a:gd name="adj" fmla="val 5997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8386" y="4838488"/>
            <a:ext cx="936104" cy="93610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339517" y="3937981"/>
            <a:ext cx="3052439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Intranet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Private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Trust 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193675" indent="-104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물리적으로 분리된 망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물리적망분리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193675" indent="-104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접근 통제시스템에 의해 인터넷으로 </a:t>
            </a:r>
            <a:endParaRPr lang="en-US" altLang="ko-KR" sz="13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3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직접 </a:t>
            </a:r>
            <a:r>
              <a:rPr lang="ko-KR" altLang="en-US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접근이 </a:t>
            </a:r>
            <a:r>
              <a:rPr lang="ko-KR" altLang="en-US" sz="13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불가능하도록 통제</a:t>
            </a:r>
            <a:r>
              <a:rPr lang="en-US" altLang="ko-KR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3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차단</a:t>
            </a:r>
            <a:endParaRPr lang="en-US" altLang="ko-KR" sz="13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되어 있는 구간  </a:t>
            </a:r>
            <a:endParaRPr lang="ko-KR" altLang="en-US" sz="13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4866" y="1301315"/>
            <a:ext cx="3975922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Internet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Untrust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marL="182563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인터넷을 통해 외부에서 직접 접근이 가능한 구간</a:t>
            </a:r>
            <a:r>
              <a:rPr lang="ko-KR" altLang="en-US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3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93799" y="3974986"/>
            <a:ext cx="3331361" cy="1915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DMZ(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/S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ervice Zone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193675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외부망과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사이에 위치한 중간지점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93675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접근 통제시스템을 통해 접근 통제 수행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93675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외부에 서비스를 제공하면서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자원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시스템을 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보호하기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위해 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외내부망 사이에  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접근 통제를 수행</a:t>
            </a:r>
            <a:endParaRPr lang="ko-KR" altLang="en-US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541776" y="3503799"/>
            <a:ext cx="27167" cy="4341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899654" y="2021066"/>
            <a:ext cx="109659" cy="2526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315355" y="4500084"/>
            <a:ext cx="2784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구름 27"/>
          <p:cNvSpPr/>
          <p:nvPr/>
        </p:nvSpPr>
        <p:spPr>
          <a:xfrm>
            <a:off x="7259479" y="2551610"/>
            <a:ext cx="1721309" cy="794128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KT, LGU+,SKB</a:t>
            </a:r>
            <a:endParaRPr lang="ko-KR" alt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reeform 4"/>
          <p:cNvSpPr>
            <a:spLocks/>
          </p:cNvSpPr>
          <p:nvPr/>
        </p:nvSpPr>
        <p:spPr bwMode="auto">
          <a:xfrm flipV="1">
            <a:off x="6835794" y="2931732"/>
            <a:ext cx="464662" cy="97310"/>
          </a:xfrm>
          <a:custGeom>
            <a:avLst/>
            <a:gdLst>
              <a:gd name="T0" fmla="*/ 1375 w 1376"/>
              <a:gd name="T1" fmla="*/ 0 h 64"/>
              <a:gd name="T2" fmla="*/ 593 w 1376"/>
              <a:gd name="T3" fmla="*/ 0 h 64"/>
              <a:gd name="T4" fmla="*/ 765 w 1376"/>
              <a:gd name="T5" fmla="*/ 63 h 64"/>
              <a:gd name="T6" fmla="*/ 0 w 1376"/>
              <a:gd name="T7" fmla="*/ 63 h 64"/>
              <a:gd name="T8" fmla="*/ 0 60000 65536"/>
              <a:gd name="T9" fmla="*/ 0 60000 65536"/>
              <a:gd name="T10" fmla="*/ 0 60000 65536"/>
              <a:gd name="T11" fmla="*/ 0 60000 65536"/>
              <a:gd name="T12" fmla="*/ 0 w 1376"/>
              <a:gd name="T13" fmla="*/ 0 h 64"/>
              <a:gd name="T14" fmla="*/ 1376 w 1376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6" h="64">
                <a:moveTo>
                  <a:pt x="1375" y="0"/>
                </a:moveTo>
                <a:lnTo>
                  <a:pt x="593" y="0"/>
                </a:lnTo>
                <a:lnTo>
                  <a:pt x="765" y="63"/>
                </a:lnTo>
                <a:lnTo>
                  <a:pt x="0" y="63"/>
                </a:lnTo>
              </a:path>
            </a:pathLst>
          </a:custGeom>
          <a:noFill/>
          <a:ln w="38100" cap="rnd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rot="10800000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600" b="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03188" y="2656359"/>
            <a:ext cx="688975" cy="745366"/>
            <a:chOff x="809159" y="4814047"/>
            <a:chExt cx="688975" cy="745367"/>
          </a:xfrm>
        </p:grpSpPr>
        <p:sp>
          <p:nvSpPr>
            <p:cNvPr id="4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9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1" name="제목 1"/>
          <p:cNvSpPr txBox="1">
            <a:spLocks/>
          </p:cNvSpPr>
          <p:nvPr/>
        </p:nvSpPr>
        <p:spPr>
          <a:xfrm>
            <a:off x="448746" y="536152"/>
            <a:ext cx="7772400" cy="7757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보안망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구성도 </a:t>
            </a:r>
            <a:endParaRPr lang="ko-KR" altLang="en-US" sz="28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6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구름 98"/>
          <p:cNvSpPr/>
          <p:nvPr/>
        </p:nvSpPr>
        <p:spPr>
          <a:xfrm>
            <a:off x="109339" y="920886"/>
            <a:ext cx="3119756" cy="163211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768086" y="1705018"/>
            <a:ext cx="3878352" cy="613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629760" y="6511870"/>
            <a:ext cx="1295400" cy="246062"/>
          </a:xfrm>
        </p:spPr>
        <p:txBody>
          <a:bodyPr/>
          <a:lstStyle/>
          <a:p>
            <a:pPr algn="r">
              <a:defRPr/>
            </a:pPr>
            <a:fld id="{334C5E76-0582-45D8-A764-6B78B59B938F}" type="slidenum">
              <a:rPr lang="en-US" altLang="ko-KR" smtClean="0"/>
              <a:pPr algn="r">
                <a:defRPr/>
              </a:pPr>
              <a:t>4</a:t>
            </a:fld>
            <a:endParaRPr lang="en-US" altLang="ko-KR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85449" y="2740296"/>
            <a:ext cx="3929890" cy="1242646"/>
          </a:xfrm>
          <a:prstGeom prst="roundRect">
            <a:avLst>
              <a:gd name="adj" fmla="val 7289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865682" y="2791112"/>
            <a:ext cx="4156694" cy="1159520"/>
          </a:xfrm>
          <a:prstGeom prst="roundRect">
            <a:avLst>
              <a:gd name="adj" fmla="val 7289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 bwMode="auto">
          <a:xfrm flipH="1">
            <a:off x="4601199" y="1710769"/>
            <a:ext cx="50720" cy="437060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endCxn id="17" idx="2"/>
          </p:cNvCxnSpPr>
          <p:nvPr/>
        </p:nvCxnSpPr>
        <p:spPr bwMode="auto">
          <a:xfrm>
            <a:off x="833565" y="3443409"/>
            <a:ext cx="5114967" cy="8957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6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07" y="3057143"/>
            <a:ext cx="657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156022" y="3272450"/>
            <a:ext cx="908523" cy="460200"/>
            <a:chOff x="3779912" y="1124744"/>
            <a:chExt cx="1499235" cy="742950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53000" y="1495711"/>
            <a:ext cx="908523" cy="460200"/>
            <a:chOff x="3779912" y="1124744"/>
            <a:chExt cx="1499235" cy="742950"/>
          </a:xfrm>
        </p:grpSpPr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947353" y="3242199"/>
            <a:ext cx="863133" cy="416163"/>
            <a:chOff x="1328738" y="1820863"/>
            <a:chExt cx="1162050" cy="792162"/>
          </a:xfrm>
        </p:grpSpPr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1330325" y="1828800"/>
              <a:ext cx="1160463" cy="784225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382713" y="2141538"/>
              <a:ext cx="1060450" cy="39687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ahoma"/>
                  <a:cs typeface="Tahoma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ahoma"/>
                <a:cs typeface="Tahoma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1328738" y="1820863"/>
              <a:ext cx="1162050" cy="39687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 rot="5400000">
              <a:off x="1912144" y="1667669"/>
              <a:ext cx="185738" cy="717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 rot="16200000">
              <a:off x="1751013" y="1603375"/>
              <a:ext cx="182562" cy="7318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 bwMode="auto">
          <a:xfrm>
            <a:off x="3887044" y="4144884"/>
            <a:ext cx="1428311" cy="2248036"/>
          </a:xfrm>
          <a:prstGeom prst="roundRect">
            <a:avLst>
              <a:gd name="adj" fmla="val 5997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8386" y="5340512"/>
            <a:ext cx="936104" cy="93610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339517" y="4440005"/>
            <a:ext cx="3052439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Intranet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Private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Trust 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193675" indent="-104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물리적으로 분리된 망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물리적망분리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193675" indent="-104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접근 통제시스템에 의해 인터넷으로 </a:t>
            </a:r>
            <a:endParaRPr lang="en-US" altLang="ko-KR" sz="13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3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직접 </a:t>
            </a:r>
            <a:r>
              <a:rPr lang="ko-KR" altLang="en-US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접근이 </a:t>
            </a:r>
            <a:r>
              <a:rPr lang="ko-KR" altLang="en-US" sz="13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불가능하도록 통제</a:t>
            </a:r>
            <a:r>
              <a:rPr lang="en-US" altLang="ko-KR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3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차단</a:t>
            </a:r>
            <a:endParaRPr lang="en-US" altLang="ko-KR" sz="13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되어 있는 구간  </a:t>
            </a:r>
            <a:endParaRPr lang="ko-KR" altLang="en-US" sz="13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4866" y="1803339"/>
            <a:ext cx="3975922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Internet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Untrust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marL="182563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인터넷을 통해 외부에서 직접 접근이 가능한 구간</a:t>
            </a:r>
            <a:r>
              <a:rPr lang="ko-KR" altLang="en-US" sz="13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3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93799" y="4477010"/>
            <a:ext cx="3331361" cy="1915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DMZ(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Public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/S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ervice Zone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193675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외부망과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사이에 위치한 중간지점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93675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접근 통제시스템을 통해 접근 통제 수행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93675" indent="-1936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외부에 서비스를 제공하면서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자원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시스템을 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보호하기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위해 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외내부망 사이에  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접근 통제를 수행</a:t>
            </a:r>
            <a:endParaRPr lang="ko-KR" altLang="en-US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541776" y="4005823"/>
            <a:ext cx="27167" cy="4341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899654" y="2523090"/>
            <a:ext cx="109659" cy="2526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315355" y="5002108"/>
            <a:ext cx="2784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구름 27"/>
          <p:cNvSpPr/>
          <p:nvPr/>
        </p:nvSpPr>
        <p:spPr>
          <a:xfrm>
            <a:off x="7259479" y="3053634"/>
            <a:ext cx="1721309" cy="794128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KT, LGU+,SKB</a:t>
            </a:r>
            <a:endParaRPr lang="ko-KR" alt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reeform 4"/>
          <p:cNvSpPr>
            <a:spLocks/>
          </p:cNvSpPr>
          <p:nvPr/>
        </p:nvSpPr>
        <p:spPr bwMode="auto">
          <a:xfrm flipV="1">
            <a:off x="6835794" y="3433756"/>
            <a:ext cx="464662" cy="97310"/>
          </a:xfrm>
          <a:custGeom>
            <a:avLst/>
            <a:gdLst>
              <a:gd name="T0" fmla="*/ 1375 w 1376"/>
              <a:gd name="T1" fmla="*/ 0 h 64"/>
              <a:gd name="T2" fmla="*/ 593 w 1376"/>
              <a:gd name="T3" fmla="*/ 0 h 64"/>
              <a:gd name="T4" fmla="*/ 765 w 1376"/>
              <a:gd name="T5" fmla="*/ 63 h 64"/>
              <a:gd name="T6" fmla="*/ 0 w 1376"/>
              <a:gd name="T7" fmla="*/ 63 h 64"/>
              <a:gd name="T8" fmla="*/ 0 60000 65536"/>
              <a:gd name="T9" fmla="*/ 0 60000 65536"/>
              <a:gd name="T10" fmla="*/ 0 60000 65536"/>
              <a:gd name="T11" fmla="*/ 0 60000 65536"/>
              <a:gd name="T12" fmla="*/ 0 w 1376"/>
              <a:gd name="T13" fmla="*/ 0 h 64"/>
              <a:gd name="T14" fmla="*/ 1376 w 1376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6" h="64">
                <a:moveTo>
                  <a:pt x="1375" y="0"/>
                </a:moveTo>
                <a:lnTo>
                  <a:pt x="593" y="0"/>
                </a:lnTo>
                <a:lnTo>
                  <a:pt x="765" y="63"/>
                </a:lnTo>
                <a:lnTo>
                  <a:pt x="0" y="63"/>
                </a:lnTo>
              </a:path>
            </a:pathLst>
          </a:custGeom>
          <a:noFill/>
          <a:ln w="38100" cap="rnd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rot="10800000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600" b="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03188" y="3158383"/>
            <a:ext cx="688975" cy="745366"/>
            <a:chOff x="809159" y="4814047"/>
            <a:chExt cx="688975" cy="745367"/>
          </a:xfrm>
        </p:grpSpPr>
        <p:sp>
          <p:nvSpPr>
            <p:cNvPr id="4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9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7" name="그림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6" y="1136472"/>
            <a:ext cx="717615" cy="1047212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1205718" y="120954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Co-Company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76102" y="313128"/>
            <a:ext cx="6161822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Extranet 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대외망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182563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회사 대 회사로 서비스 연동이 필요한 경우 인터넷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전용선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VPN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등으로 연동</a:t>
            </a:r>
            <a:endParaRPr lang="ko-KR" altLang="en-US" sz="13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3159214" y="1054088"/>
            <a:ext cx="109659" cy="2526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 bwMode="auto">
          <a:xfrm>
            <a:off x="4855964" y="920085"/>
            <a:ext cx="13580" cy="252179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35545" y="6381841"/>
            <a:ext cx="2057400" cy="365125"/>
          </a:xfrm>
        </p:spPr>
        <p:txBody>
          <a:bodyPr/>
          <a:lstStyle/>
          <a:p>
            <a:fld id="{4B2C3621-FE1A-460C-8E89-833D2DCCABB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727258" y="2630122"/>
            <a:ext cx="3929890" cy="1242646"/>
          </a:xfrm>
          <a:prstGeom prst="round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059631" y="2630123"/>
            <a:ext cx="2877320" cy="1242646"/>
          </a:xfrm>
          <a:prstGeom prst="round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4829428" y="3449409"/>
            <a:ext cx="13580" cy="252179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>
            <a:endCxn id="21" idx="2"/>
          </p:cNvCxnSpPr>
          <p:nvPr/>
        </p:nvCxnSpPr>
        <p:spPr bwMode="auto">
          <a:xfrm flipV="1">
            <a:off x="1430642" y="3379326"/>
            <a:ext cx="5396422" cy="1305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16" y="2946969"/>
            <a:ext cx="657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397831" y="3162276"/>
            <a:ext cx="908523" cy="460200"/>
            <a:chOff x="3779912" y="1124744"/>
            <a:chExt cx="1499235" cy="742950"/>
          </a:xfrm>
        </p:grpSpPr>
        <p:sp>
          <p:nvSpPr>
            <p:cNvPr id="10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4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899" y="3112069"/>
            <a:ext cx="6858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4"/>
          <p:cNvGrpSpPr/>
          <p:nvPr/>
        </p:nvGrpSpPr>
        <p:grpSpPr>
          <a:xfrm>
            <a:off x="4375166" y="4644731"/>
            <a:ext cx="908523" cy="460200"/>
            <a:chOff x="3779912" y="1124744"/>
            <a:chExt cx="1499235" cy="742950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25885" y="3169159"/>
            <a:ext cx="863133" cy="416163"/>
            <a:chOff x="1328738" y="1820863"/>
            <a:chExt cx="1162050" cy="792162"/>
          </a:xfrm>
        </p:grpSpPr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1330325" y="1828800"/>
              <a:ext cx="1160463" cy="784225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382713" y="2141538"/>
              <a:ext cx="1060450" cy="39687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ahoma"/>
                  <a:cs typeface="Tahoma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ahoma"/>
                <a:cs typeface="Tahoma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328738" y="1820863"/>
              <a:ext cx="1162050" cy="39687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 rot="5400000">
              <a:off x="1912144" y="1667669"/>
              <a:ext cx="185738" cy="717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 rot="16200000">
              <a:off x="1751013" y="1603375"/>
              <a:ext cx="182562" cy="7318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 bwMode="auto">
          <a:xfrm>
            <a:off x="4128853" y="4034709"/>
            <a:ext cx="1428311" cy="2686767"/>
          </a:xfrm>
          <a:prstGeom prst="round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5805" y="5530540"/>
            <a:ext cx="936104" cy="93610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727258" y="2307987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 네트워크 </a:t>
            </a:r>
            <a:endParaRPr lang="ko-KR" altLang="en-US" sz="16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3055" y="2289295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 네트워크 </a:t>
            </a:r>
            <a:endParaRPr lang="ko-KR" altLang="en-US" sz="16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6941" y="5060916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DMZ </a:t>
            </a:r>
            <a:r>
              <a:rPr lang="ko-KR" altLang="en-US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</a:p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(Servers)</a:t>
            </a:r>
            <a:r>
              <a:rPr lang="ko-KR" altLang="en-US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402024" y="1561336"/>
            <a:ext cx="908523" cy="460200"/>
            <a:chOff x="3779912" y="1124744"/>
            <a:chExt cx="1499235" cy="742950"/>
          </a:xfrm>
        </p:grpSpPr>
        <p:sp>
          <p:nvSpPr>
            <p:cNvPr id="37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4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4155" y="220147"/>
            <a:ext cx="936104" cy="936104"/>
          </a:xfrm>
          <a:prstGeom prst="rect">
            <a:avLst/>
          </a:prstGeom>
          <a:noFill/>
        </p:spPr>
      </p:pic>
      <p:pic>
        <p:nvPicPr>
          <p:cNvPr id="4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7753" y="5628300"/>
            <a:ext cx="936104" cy="936104"/>
          </a:xfrm>
          <a:prstGeom prst="rect">
            <a:avLst/>
          </a:prstGeom>
          <a:noFill/>
        </p:spPr>
      </p:pic>
      <p:sp>
        <p:nvSpPr>
          <p:cNvPr id="45" name="모서리가 둥근 직사각형 44"/>
          <p:cNvSpPr/>
          <p:nvPr/>
        </p:nvSpPr>
        <p:spPr bwMode="auto">
          <a:xfrm>
            <a:off x="4141271" y="146540"/>
            <a:ext cx="1428311" cy="2367407"/>
          </a:xfrm>
          <a:prstGeom prst="round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32523" y="564811"/>
            <a:ext cx="1195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20559" y="63868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5433137" y="1974119"/>
            <a:ext cx="1089212" cy="1178653"/>
          </a:xfrm>
          <a:custGeom>
            <a:avLst/>
            <a:gdLst>
              <a:gd name="connsiteX0" fmla="*/ 1089212 w 1089212"/>
              <a:gd name="connsiteY0" fmla="*/ 1102659 h 1178653"/>
              <a:gd name="connsiteX1" fmla="*/ 188259 w 1089212"/>
              <a:gd name="connsiteY1" fmla="*/ 1062318 h 1178653"/>
              <a:gd name="connsiteX2" fmla="*/ 0 w 1089212"/>
              <a:gd name="connsiteY2" fmla="*/ 0 h 117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212" h="1178653">
                <a:moveTo>
                  <a:pt x="1089212" y="1102659"/>
                </a:moveTo>
                <a:cubicBezTo>
                  <a:pt x="729503" y="1174377"/>
                  <a:pt x="369794" y="1246095"/>
                  <a:pt x="188259" y="1062318"/>
                </a:cubicBezTo>
                <a:cubicBezTo>
                  <a:pt x="6724" y="878541"/>
                  <a:pt x="3362" y="439270"/>
                  <a:pt x="0" y="0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406882" y="2347661"/>
            <a:ext cx="12903" cy="2196151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4730132" y="2324729"/>
            <a:ext cx="10275" cy="2135294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5166790" y="2042861"/>
            <a:ext cx="1124809" cy="1286966"/>
          </a:xfrm>
          <a:custGeom>
            <a:avLst/>
            <a:gdLst>
              <a:gd name="connsiteX0" fmla="*/ 89386 w 1124809"/>
              <a:gd name="connsiteY0" fmla="*/ 0 h 1286966"/>
              <a:gd name="connsiteX1" fmla="*/ 102833 w 1124809"/>
              <a:gd name="connsiteY1" fmla="*/ 1129553 h 1286966"/>
              <a:gd name="connsiteX2" fmla="*/ 1124809 w 1124809"/>
              <a:gd name="connsiteY2" fmla="*/ 1250577 h 128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809" h="1286966">
                <a:moveTo>
                  <a:pt x="89386" y="0"/>
                </a:moveTo>
                <a:cubicBezTo>
                  <a:pt x="9824" y="460562"/>
                  <a:pt x="-69738" y="921124"/>
                  <a:pt x="102833" y="1129553"/>
                </a:cubicBezTo>
                <a:cubicBezTo>
                  <a:pt x="275404" y="1337983"/>
                  <a:pt x="700106" y="1294280"/>
                  <a:pt x="1124809" y="125057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645795" y="93794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DMZ </a:t>
            </a:r>
            <a:r>
              <a:rPr lang="ko-KR" altLang="en-US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</a:p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(Servers)</a:t>
            </a:r>
            <a:r>
              <a:rPr lang="ko-KR" altLang="en-US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2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 bwMode="auto">
          <a:xfrm>
            <a:off x="2732311" y="1833020"/>
            <a:ext cx="0" cy="660731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4810424" y="3840228"/>
            <a:ext cx="1709262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모서리가 둥근 직사각형 28"/>
          <p:cNvSpPr/>
          <p:nvPr/>
        </p:nvSpPr>
        <p:spPr bwMode="auto">
          <a:xfrm>
            <a:off x="4642356" y="1950545"/>
            <a:ext cx="3859593" cy="1242646"/>
          </a:xfrm>
          <a:prstGeom prst="roundRect">
            <a:avLst>
              <a:gd name="adj" fmla="val 12339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61674" y="1310289"/>
            <a:ext cx="3881232" cy="1937854"/>
          </a:xfrm>
          <a:prstGeom prst="roundRect">
            <a:avLst>
              <a:gd name="adj" fmla="val 6181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 bwMode="auto">
          <a:xfrm>
            <a:off x="4481811" y="2769831"/>
            <a:ext cx="13580" cy="252179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 flipV="1">
            <a:off x="1149834" y="2663398"/>
            <a:ext cx="7787900" cy="10812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6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99" y="2267391"/>
            <a:ext cx="657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135171" y="2489523"/>
            <a:ext cx="908523" cy="460200"/>
            <a:chOff x="3779912" y="1124744"/>
            <a:chExt cx="1499235" cy="742950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990888" y="4371152"/>
            <a:ext cx="908523" cy="460200"/>
            <a:chOff x="3779912" y="1124744"/>
            <a:chExt cx="1499235" cy="742950"/>
          </a:xfrm>
        </p:grpSpPr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25981" y="2465711"/>
            <a:ext cx="863133" cy="416163"/>
            <a:chOff x="1328738" y="1820863"/>
            <a:chExt cx="1162050" cy="792162"/>
          </a:xfrm>
        </p:grpSpPr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1330325" y="1828800"/>
              <a:ext cx="1160463" cy="784225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382713" y="2141538"/>
              <a:ext cx="1060450" cy="39687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54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ahoma"/>
                  <a:cs typeface="Tahoma"/>
                </a:rPr>
                <a:t>ROUTER</a:t>
              </a:r>
              <a:endParaRPr lang="ko-KR" altLang="en-US" sz="54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ahoma"/>
                <a:cs typeface="Tahoma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1328738" y="1820863"/>
              <a:ext cx="1162050" cy="39687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 rot="5400000">
              <a:off x="1912144" y="1667669"/>
              <a:ext cx="185738" cy="717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 rot="16200000">
              <a:off x="1751013" y="1603375"/>
              <a:ext cx="182562" cy="7318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 bwMode="auto">
          <a:xfrm>
            <a:off x="3781236" y="3355130"/>
            <a:ext cx="3914020" cy="2964853"/>
          </a:xfrm>
          <a:prstGeom prst="roundRect">
            <a:avLst>
              <a:gd name="adj" fmla="val 4853"/>
            </a:avLst>
          </a:prstGeom>
          <a:noFill/>
          <a:ln w="9525" cap="flat" cmpd="sng" algn="ctr">
            <a:solidFill>
              <a:srgbClr val="5F5F5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2648" y="5245482"/>
            <a:ext cx="936104" cy="93610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592521" y="1015449"/>
            <a:ext cx="19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Intranet(Trust Zone)</a:t>
            </a:r>
            <a:r>
              <a:rPr lang="ko-KR" altLang="en-US" sz="1400" b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b="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33605" y="1638480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Internet(</a:t>
            </a:r>
            <a:r>
              <a:rPr lang="en-US" altLang="ko-KR" sz="1400" b="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Untrust</a:t>
            </a:r>
            <a:r>
              <a:rPr lang="en-US" altLang="ko-KR" sz="14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Zone</a:t>
            </a:r>
            <a:endParaRPr lang="ko-KR" altLang="en-US" sz="1400" b="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1059" y="5027077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Times New Roman" panose="02020603050405020304" pitchFamily="18" charset="0"/>
                <a:ea typeface="함초롬돋움"/>
                <a:cs typeface="Times New Roman" panose="02020603050405020304" pitchFamily="18" charset="0"/>
              </a:rPr>
              <a:t>HIDS/Server</a:t>
            </a:r>
            <a:endParaRPr lang="ko-KR" altLang="en-US" sz="1400" b="0" dirty="0">
              <a:latin typeface="Times New Roman" panose="02020603050405020304" pitchFamily="18" charset="0"/>
              <a:ea typeface="함초롬돋움"/>
              <a:cs typeface="Times New Roman" panose="02020603050405020304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70256" y="3625095"/>
            <a:ext cx="908523" cy="460200"/>
            <a:chOff x="6603737" y="3570295"/>
            <a:chExt cx="908523" cy="460200"/>
          </a:xfrm>
        </p:grpSpPr>
        <p:sp>
          <p:nvSpPr>
            <p:cNvPr id="44" name="AutoShape 26"/>
            <p:cNvSpPr>
              <a:spLocks noChangeArrowheads="1"/>
            </p:cNvSpPr>
            <p:nvPr/>
          </p:nvSpPr>
          <p:spPr bwMode="auto">
            <a:xfrm>
              <a:off x="6603737" y="3570295"/>
              <a:ext cx="906214" cy="4602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6605084" y="3570295"/>
              <a:ext cx="907176" cy="258616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635868" y="3857428"/>
              <a:ext cx="607991" cy="1622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b="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NIDS</a:t>
              </a:r>
              <a:endParaRPr lang="ko-KR" altLang="en-US" sz="3600" b="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78049" y="1472267"/>
            <a:ext cx="908523" cy="460200"/>
            <a:chOff x="6603737" y="3570295"/>
            <a:chExt cx="908523" cy="460200"/>
          </a:xfrm>
        </p:grpSpPr>
        <p:sp>
          <p:nvSpPr>
            <p:cNvPr id="55" name="AutoShape 26"/>
            <p:cNvSpPr>
              <a:spLocks noChangeArrowheads="1"/>
            </p:cNvSpPr>
            <p:nvPr/>
          </p:nvSpPr>
          <p:spPr bwMode="auto">
            <a:xfrm>
              <a:off x="6603737" y="3570295"/>
              <a:ext cx="906214" cy="4602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6605084" y="3570295"/>
              <a:ext cx="907176" cy="258616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635868" y="3857428"/>
              <a:ext cx="607991" cy="1622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b="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IDS</a:t>
              </a:r>
              <a:endParaRPr lang="ko-KR" altLang="en-US" sz="3600" b="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12187" y="2461007"/>
            <a:ext cx="908523" cy="460200"/>
            <a:chOff x="6603737" y="3570295"/>
            <a:chExt cx="908523" cy="460200"/>
          </a:xfrm>
        </p:grpSpPr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6603737" y="3570295"/>
              <a:ext cx="906214" cy="4602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6605084" y="3570295"/>
              <a:ext cx="907176" cy="258616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635868" y="3857428"/>
              <a:ext cx="607991" cy="1622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b="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IPS</a:t>
              </a:r>
              <a:endParaRPr lang="ko-KR" altLang="en-US" sz="3600" b="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194136" y="217931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b="0" dirty="0">
              <a:latin typeface="Times New Roman" pitchFamily="18" charset="0"/>
              <a:ea typeface="함초롬돋움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4174" y="2176571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b="1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방식</a:t>
            </a:r>
            <a:endParaRPr lang="ko-KR" altLang="en-US" sz="1400" b="1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38246" y="6319984"/>
            <a:ext cx="2292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DMZ(Service Zone)</a:t>
            </a:r>
            <a:r>
              <a:rPr lang="ko-KR" altLang="en-US" sz="14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041547" y="3680089"/>
            <a:ext cx="841287" cy="292093"/>
            <a:chOff x="3779912" y="1124744"/>
            <a:chExt cx="1499235" cy="742950"/>
          </a:xfrm>
        </p:grpSpPr>
        <p:sp>
          <p:nvSpPr>
            <p:cNvPr id="53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TAP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880696" y="356657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Out-of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ko-KR" altLang="en-US" sz="1400" b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방식</a:t>
            </a:r>
            <a:endParaRPr lang="en-US" altLang="ko-KR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(Mirror</a:t>
            </a:r>
            <a:r>
              <a:rPr lang="ko-KR" altLang="en-US" sz="1400" b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방식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en-US" sz="1400" b="1">
              <a:solidFill>
                <a:srgbClr val="FF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4" name="제목 3"/>
          <p:cNvSpPr txBox="1">
            <a:spLocks/>
          </p:cNvSpPr>
          <p:nvPr/>
        </p:nvSpPr>
        <p:spPr>
          <a:xfrm>
            <a:off x="246521" y="2973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보안 장비 설치 모드 </a:t>
            </a:r>
            <a:endParaRPr lang="ko-KR" altLang="en-US" sz="24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754" y="3912228"/>
            <a:ext cx="2884123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285750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In-Line</a:t>
            </a:r>
            <a:r>
              <a:rPr lang="en-US" altLang="ko-KR" sz="1600" dirty="0" smtClean="0"/>
              <a:t>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모드</a:t>
            </a:r>
            <a:r>
              <a:rPr lang="ko-KR" altLang="en-US" sz="1600" smtClean="0"/>
              <a:t> </a:t>
            </a:r>
            <a:endParaRPr lang="en-US" altLang="ko-KR" sz="1600" dirty="0" smtClean="0"/>
          </a:p>
          <a:p>
            <a:pPr marL="285750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Out-of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Path(Mirroring)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모드</a:t>
            </a:r>
            <a:r>
              <a:rPr lang="ko-KR" altLang="en-US" sz="1600" smtClean="0"/>
              <a:t> </a:t>
            </a:r>
            <a:endParaRPr lang="ko-KR" altLang="en-US" sz="16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96726" y="6299359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683754" y="2346837"/>
            <a:ext cx="688975" cy="745366"/>
            <a:chOff x="809159" y="4814047"/>
            <a:chExt cx="688975" cy="745367"/>
          </a:xfrm>
        </p:grpSpPr>
        <p:sp>
          <p:nvSpPr>
            <p:cNvPr id="66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3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4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1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86600" y="6504482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72714" y="1279520"/>
          <a:ext cx="8706299" cy="53784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509"/>
                <a:gridCol w="1288977"/>
                <a:gridCol w="1077767"/>
                <a:gridCol w="221643"/>
                <a:gridCol w="1155032"/>
                <a:gridCol w="1411705"/>
                <a:gridCol w="1427747"/>
                <a:gridCol w="941919"/>
              </a:tblGrid>
              <a:tr h="579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트래픽방향</a:t>
                      </a:r>
                      <a:endParaRPr lang="ko-KR" sz="1500" b="1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</a:t>
                      </a:r>
                      <a:endParaRPr lang="ko-KR" sz="1500" b="1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송신지</a:t>
                      </a:r>
                      <a:r>
                        <a:rPr lang="en-US" sz="1500" b="1" kern="100" dirty="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IP</a:t>
                      </a:r>
                      <a:endParaRPr lang="ko-KR" sz="1500" b="1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수신지</a:t>
                      </a:r>
                      <a:r>
                        <a:rPr lang="en-US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IP </a:t>
                      </a:r>
                      <a:endParaRPr lang="ko-KR" sz="1500" b="1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허용포트 </a:t>
                      </a:r>
                      <a:endParaRPr lang="ko-KR" sz="1500" b="1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시간대 </a:t>
                      </a:r>
                      <a:endParaRPr lang="ko-KR" sz="1500" b="1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Permit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/Deny</a:t>
                      </a:r>
                      <a:endParaRPr lang="ko-KR" sz="1500" b="1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838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외부→내부 </a:t>
                      </a:r>
                      <a:endParaRPr lang="ko-KR" sz="1500" b="1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몇몇 서비스를 제외한 모든 서비스 불가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687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외부→</a:t>
                      </a:r>
                      <a:r>
                        <a:rPr lang="en-US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DMZ</a:t>
                      </a:r>
                      <a:endParaRPr lang="ko-KR" sz="1500" b="1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모든사용자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네트워크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DMZ </a:t>
                      </a:r>
                      <a:endParaRPr lang="en-US" sz="1400" kern="100" dirty="0" smtClean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네트워크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HTTP, SMTP</a:t>
                      </a:r>
                      <a:endParaRPr lang="ko-KR" sz="14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POP3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시간대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Permit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</a:tr>
              <a:tr h="12813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내부→외부 </a:t>
                      </a:r>
                      <a:endParaRPr lang="ko-KR" sz="1500" b="1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내부 네트워크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사용자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내부 네트워크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</a:t>
                      </a:r>
                      <a:endParaRPr lang="en-US" altLang="ko-KR" sz="1400" kern="100" dirty="0" smtClean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네트워크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의심포트 권고 사항을 제외한 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대부분 모든 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포트 허용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특정 커뮤니티 웹 사이트 근무 시간대 제외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687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내부→</a:t>
                      </a:r>
                      <a:r>
                        <a:rPr lang="en-US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DMZ</a:t>
                      </a:r>
                      <a:endParaRPr lang="ko-KR" sz="1500" b="1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인증을 거친 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내부 네트워크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DMZ </a:t>
                      </a:r>
                      <a:endParaRPr lang="en-US" sz="1400" kern="100" dirty="0" smtClean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네트워크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HTTP, SMTP</a:t>
                      </a:r>
                      <a:endParaRPr lang="ko-KR" sz="14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POP3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시간대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687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DMZ</a:t>
                      </a:r>
                      <a:r>
                        <a:rPr lang="ko-KR" sz="1500" b="1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→외부 </a:t>
                      </a:r>
                      <a:endParaRPr lang="ko-KR" sz="1500" b="1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DMZ </a:t>
                      </a: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네트워크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DMZ </a:t>
                      </a: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네트워크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</a:t>
                      </a:r>
                      <a:endParaRPr lang="en-US" altLang="ko-KR" sz="1400" kern="100" dirty="0" smtClean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네트워크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HTTP, SMTP</a:t>
                      </a:r>
                      <a:endParaRPr lang="ko-KR" sz="14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POP3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시간대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838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DMZ</a:t>
                      </a:r>
                      <a:r>
                        <a:rPr lang="ko-KR" sz="1500" b="1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→내부</a:t>
                      </a:r>
                      <a:endParaRPr lang="ko-KR" sz="1500" b="1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VOIP SIP</a:t>
                      </a:r>
                      <a:r>
                        <a:rPr lang="ko-KR" sz="14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제외한 모든 서비스 불가 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제목 5"/>
          <p:cNvSpPr txBox="1">
            <a:spLocks/>
          </p:cNvSpPr>
          <p:nvPr/>
        </p:nvSpPr>
        <p:spPr bwMode="auto">
          <a:xfrm>
            <a:off x="272714" y="267943"/>
            <a:ext cx="7559919" cy="5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방화벽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Firewall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정책 설정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rule set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예제 표</a:t>
            </a:r>
            <a:endParaRPr lang="ko-KR" altLang="en-US" sz="2800" b="1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5905" y="870421"/>
            <a:ext cx="3308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검사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stateful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inspection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 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6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25314" y="1028621"/>
            <a:ext cx="8751449" cy="5138504"/>
            <a:chOff x="72914" y="647621"/>
            <a:chExt cx="8751449" cy="5138504"/>
          </a:xfrm>
        </p:grpSpPr>
        <p:cxnSp>
          <p:nvCxnSpPr>
            <p:cNvPr id="105" name="직선 연결선 104"/>
            <p:cNvCxnSpPr/>
            <p:nvPr/>
          </p:nvCxnSpPr>
          <p:spPr>
            <a:xfrm flipH="1" flipV="1">
              <a:off x="7415932" y="2522076"/>
              <a:ext cx="744596" cy="1121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5893703" y="4257577"/>
              <a:ext cx="814" cy="623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 flipV="1">
              <a:off x="3768673" y="2628842"/>
              <a:ext cx="813229" cy="1194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3682423" y="2584350"/>
              <a:ext cx="849539" cy="1203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2363336" y="2650533"/>
              <a:ext cx="849539" cy="1203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96837" y="3987757"/>
              <a:ext cx="7518042" cy="6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32563" y="2426822"/>
              <a:ext cx="7518042" cy="6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777332" y="3972128"/>
              <a:ext cx="1364783" cy="26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906860" y="1418747"/>
              <a:ext cx="814" cy="623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구름 7"/>
            <p:cNvSpPr/>
            <p:nvPr/>
          </p:nvSpPr>
          <p:spPr>
            <a:xfrm>
              <a:off x="125549" y="3711056"/>
              <a:ext cx="1005735" cy="55998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219732" y="2218127"/>
              <a:ext cx="908523" cy="450881"/>
              <a:chOff x="3779912" y="1124744"/>
              <a:chExt cx="1499235" cy="742950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9367" y="3852251"/>
              <a:ext cx="971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인터넷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(KT)</a:t>
              </a:r>
              <a:endPara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74380" y="3758487"/>
              <a:ext cx="863133" cy="407736"/>
              <a:chOff x="1328738" y="1820863"/>
              <a:chExt cx="1162050" cy="792162"/>
            </a:xfrm>
          </p:grpSpPr>
          <p:sp>
            <p:nvSpPr>
              <p:cNvPr id="14" name="AutoShape 20"/>
              <p:cNvSpPr>
                <a:spLocks noChangeArrowheads="1"/>
              </p:cNvSpPr>
              <p:nvPr/>
            </p:nvSpPr>
            <p:spPr bwMode="auto">
              <a:xfrm>
                <a:off x="1330325" y="1828800"/>
                <a:ext cx="1160463" cy="784225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9020"/>
                      <a:invGamma/>
                    </a:srgbClr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2713" y="2141538"/>
                <a:ext cx="1060450" cy="396875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54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777777"/>
                    </a:solidFill>
                    <a:latin typeface="Tahoma"/>
                    <a:cs typeface="Tahoma"/>
                  </a:rPr>
                  <a:t>ROUTER</a:t>
                </a:r>
                <a:endParaRPr lang="ko-KR" altLang="en-US" sz="54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auto">
              <a:xfrm>
                <a:off x="1328738" y="1820863"/>
                <a:ext cx="1162050" cy="396875"/>
              </a:xfrm>
              <a:prstGeom prst="ellipse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33333"/>
                      <a:invGamma/>
                    </a:srgbClr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AutoShape 23"/>
              <p:cNvSpPr>
                <a:spLocks noChangeArrowheads="1"/>
              </p:cNvSpPr>
              <p:nvPr/>
            </p:nvSpPr>
            <p:spPr bwMode="auto">
              <a:xfrm rot="5400000">
                <a:off x="1912144" y="1667669"/>
                <a:ext cx="185738" cy="7175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7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6 w 21600"/>
                  <a:gd name="T19" fmla="*/ 3162 h 21600"/>
                  <a:gd name="T20" fmla="*/ 18434 w 21600"/>
                  <a:gd name="T21" fmla="*/ 1843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 rot="16200000">
                <a:off x="1751013" y="1603375"/>
                <a:ext cx="182562" cy="7318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8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221 w 21600"/>
                  <a:gd name="T19" fmla="*/ 3142 h 21600"/>
                  <a:gd name="T20" fmla="*/ 18379 w 21600"/>
                  <a:gd name="T21" fmla="*/ 1845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3" name="Picture 158" descr="multilayer switch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300" y="2133232"/>
              <a:ext cx="702379" cy="61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구름 24"/>
            <p:cNvSpPr/>
            <p:nvPr/>
          </p:nvSpPr>
          <p:spPr>
            <a:xfrm>
              <a:off x="72914" y="2077147"/>
              <a:ext cx="1134459" cy="66799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6986" y="2254648"/>
              <a:ext cx="971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인터넷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(LG)</a:t>
              </a:r>
              <a:endPara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589107" y="2227167"/>
              <a:ext cx="863133" cy="407736"/>
              <a:chOff x="1328738" y="1820863"/>
              <a:chExt cx="1162050" cy="792162"/>
            </a:xfrm>
          </p:grpSpPr>
          <p:sp>
            <p:nvSpPr>
              <p:cNvPr id="28" name="AutoShape 20"/>
              <p:cNvSpPr>
                <a:spLocks noChangeArrowheads="1"/>
              </p:cNvSpPr>
              <p:nvPr/>
            </p:nvSpPr>
            <p:spPr bwMode="auto">
              <a:xfrm>
                <a:off x="1330325" y="1828800"/>
                <a:ext cx="1160463" cy="784225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9020"/>
                      <a:invGamma/>
                    </a:srgbClr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2713" y="2141538"/>
                <a:ext cx="1060450" cy="396875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54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777777"/>
                    </a:solidFill>
                    <a:latin typeface="Tahoma"/>
                    <a:cs typeface="Tahoma"/>
                  </a:rPr>
                  <a:t>ROUTER</a:t>
                </a:r>
                <a:endParaRPr lang="ko-KR" altLang="en-US" sz="54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1328738" y="1820863"/>
                <a:ext cx="1162050" cy="396875"/>
              </a:xfrm>
              <a:prstGeom prst="ellipse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33333"/>
                      <a:invGamma/>
                    </a:srgbClr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AutoShape 23"/>
              <p:cNvSpPr>
                <a:spLocks noChangeArrowheads="1"/>
              </p:cNvSpPr>
              <p:nvPr/>
            </p:nvSpPr>
            <p:spPr bwMode="auto">
              <a:xfrm rot="5400000">
                <a:off x="1912144" y="1667669"/>
                <a:ext cx="185738" cy="7175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7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6 w 21600"/>
                  <a:gd name="T19" fmla="*/ 3162 h 21600"/>
                  <a:gd name="T20" fmla="*/ 18434 w 21600"/>
                  <a:gd name="T21" fmla="*/ 1843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AutoShape 24"/>
              <p:cNvSpPr>
                <a:spLocks noChangeArrowheads="1"/>
              </p:cNvSpPr>
              <p:nvPr/>
            </p:nvSpPr>
            <p:spPr bwMode="auto">
              <a:xfrm rot="16200000">
                <a:off x="1751013" y="1603375"/>
                <a:ext cx="182562" cy="7318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8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221 w 21600"/>
                  <a:gd name="T19" fmla="*/ 3142 h 21600"/>
                  <a:gd name="T20" fmla="*/ 18379 w 21600"/>
                  <a:gd name="T21" fmla="*/ 1845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59" name="Picture 158" descr="multilayer switch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619" y="3711855"/>
              <a:ext cx="702379" cy="61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그룹 51"/>
            <p:cNvGrpSpPr/>
            <p:nvPr/>
          </p:nvGrpSpPr>
          <p:grpSpPr>
            <a:xfrm>
              <a:off x="4220350" y="3729322"/>
              <a:ext cx="908523" cy="450881"/>
              <a:chOff x="3779912" y="1124744"/>
              <a:chExt cx="1499235" cy="742950"/>
            </a:xfrm>
          </p:grpSpPr>
          <p:sp>
            <p:nvSpPr>
              <p:cNvPr id="53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58" name="Picture 158" descr="multilayer switch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789" y="2133599"/>
              <a:ext cx="702379" cy="61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58" descr="multilayer switch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1984" y="3566587"/>
              <a:ext cx="702379" cy="61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그룹 61"/>
            <p:cNvGrpSpPr/>
            <p:nvPr/>
          </p:nvGrpSpPr>
          <p:grpSpPr>
            <a:xfrm>
              <a:off x="6704731" y="2180555"/>
              <a:ext cx="908523" cy="450881"/>
              <a:chOff x="3779912" y="1124744"/>
              <a:chExt cx="1499235" cy="742950"/>
            </a:xfrm>
          </p:grpSpPr>
          <p:sp>
            <p:nvSpPr>
              <p:cNvPr id="64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717751" y="3697427"/>
              <a:ext cx="908523" cy="450881"/>
              <a:chOff x="3779912" y="1124744"/>
              <a:chExt cx="1499235" cy="742950"/>
            </a:xfrm>
          </p:grpSpPr>
          <p:sp>
            <p:nvSpPr>
              <p:cNvPr id="78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81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9752" y="1998477"/>
              <a:ext cx="685800" cy="783898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2280" y="3559456"/>
              <a:ext cx="685800" cy="783898"/>
            </a:xfrm>
            <a:prstGeom prst="rect">
              <a:avLst/>
            </a:prstGeom>
          </p:spPr>
        </p:pic>
        <p:cxnSp>
          <p:nvCxnSpPr>
            <p:cNvPr id="90" name="직선 연결선 89"/>
            <p:cNvCxnSpPr/>
            <p:nvPr/>
          </p:nvCxnSpPr>
          <p:spPr>
            <a:xfrm flipH="1" flipV="1">
              <a:off x="2287072" y="2628842"/>
              <a:ext cx="813229" cy="1194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92"/>
            <p:cNvGrpSpPr/>
            <p:nvPr/>
          </p:nvGrpSpPr>
          <p:grpSpPr>
            <a:xfrm>
              <a:off x="5454566" y="4883451"/>
              <a:ext cx="908523" cy="450881"/>
              <a:chOff x="3779912" y="1124744"/>
              <a:chExt cx="1499235" cy="742950"/>
            </a:xfrm>
          </p:grpSpPr>
          <p:sp>
            <p:nvSpPr>
              <p:cNvPr id="94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97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58390" y="1015510"/>
              <a:ext cx="908523" cy="450881"/>
              <a:chOff x="3779912" y="1124744"/>
              <a:chExt cx="1499235" cy="742950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102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 flipV="1">
              <a:off x="7505709" y="2675690"/>
              <a:ext cx="643747" cy="1006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5188889" y="4646554"/>
              <a:ext cx="1515842" cy="113957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065027" y="5429992"/>
              <a:ext cx="5261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DMZ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201909" y="647621"/>
              <a:ext cx="1515842" cy="102912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91257" y="710793"/>
              <a:ext cx="5261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DMZ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951282" y="6329457"/>
            <a:ext cx="2057400" cy="365125"/>
          </a:xfrm>
        </p:spPr>
        <p:txBody>
          <a:bodyPr/>
          <a:lstStyle/>
          <a:p>
            <a:pPr algn="r">
              <a:defRPr/>
            </a:pPr>
            <a:fld id="{55039F87-4339-4CB4-BF1F-37AA21ADD955}" type="slidenum">
              <a:rPr lang="en-US" altLang="ko-KR" smtClean="0"/>
              <a:pPr algn="r"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52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84910" y="1984669"/>
            <a:ext cx="8926286" cy="2993731"/>
            <a:chOff x="31039" y="1489528"/>
            <a:chExt cx="9110723" cy="3181452"/>
          </a:xfrm>
        </p:grpSpPr>
        <p:cxnSp>
          <p:nvCxnSpPr>
            <p:cNvPr id="120" name="직선 연결선 119"/>
            <p:cNvCxnSpPr/>
            <p:nvPr/>
          </p:nvCxnSpPr>
          <p:spPr>
            <a:xfrm flipH="1" flipV="1">
              <a:off x="2773877" y="2587963"/>
              <a:ext cx="813229" cy="1194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2729402" y="2633591"/>
              <a:ext cx="849539" cy="1203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 flipV="1">
              <a:off x="1574375" y="2574571"/>
              <a:ext cx="813229" cy="1194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 flipV="1">
              <a:off x="7776004" y="2640614"/>
              <a:ext cx="744596" cy="1121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 flipV="1">
              <a:off x="3547831" y="2469651"/>
              <a:ext cx="1034071" cy="1353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3682423" y="2584349"/>
              <a:ext cx="849539" cy="1203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1516868" y="2568440"/>
              <a:ext cx="849539" cy="1203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796837" y="3937596"/>
              <a:ext cx="7809281" cy="50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732563" y="2421090"/>
              <a:ext cx="7873555" cy="5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구름 7"/>
            <p:cNvSpPr/>
            <p:nvPr/>
          </p:nvSpPr>
          <p:spPr>
            <a:xfrm>
              <a:off x="31039" y="3699481"/>
              <a:ext cx="883609" cy="54841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148460" y="2141349"/>
              <a:ext cx="908523" cy="460200"/>
              <a:chOff x="3779912" y="1124744"/>
              <a:chExt cx="1499235" cy="742950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8400" y="3851689"/>
              <a:ext cx="971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인터넷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(KT)</a:t>
              </a:r>
              <a:endPara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252041" y="3744838"/>
              <a:ext cx="658161" cy="407359"/>
              <a:chOff x="1328738" y="1820863"/>
              <a:chExt cx="1162050" cy="792162"/>
            </a:xfrm>
          </p:grpSpPr>
          <p:sp>
            <p:nvSpPr>
              <p:cNvPr id="14" name="AutoShape 20"/>
              <p:cNvSpPr>
                <a:spLocks noChangeArrowheads="1"/>
              </p:cNvSpPr>
              <p:nvPr/>
            </p:nvSpPr>
            <p:spPr bwMode="auto">
              <a:xfrm>
                <a:off x="1330325" y="1828800"/>
                <a:ext cx="1160463" cy="784225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9020"/>
                      <a:invGamma/>
                    </a:srgbClr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2713" y="2141538"/>
                <a:ext cx="1060450" cy="396875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54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777777"/>
                    </a:solidFill>
                    <a:latin typeface="Tahoma"/>
                    <a:cs typeface="Tahoma"/>
                  </a:rPr>
                  <a:t>ROUTER</a:t>
                </a:r>
                <a:endParaRPr lang="ko-KR" altLang="en-US" sz="54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auto">
              <a:xfrm>
                <a:off x="1328738" y="1820863"/>
                <a:ext cx="1162050" cy="396875"/>
              </a:xfrm>
              <a:prstGeom prst="ellipse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33333"/>
                      <a:invGamma/>
                    </a:srgbClr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AutoShape 23"/>
              <p:cNvSpPr>
                <a:spLocks noChangeArrowheads="1"/>
              </p:cNvSpPr>
              <p:nvPr/>
            </p:nvSpPr>
            <p:spPr bwMode="auto">
              <a:xfrm rot="5400000">
                <a:off x="1912144" y="1667669"/>
                <a:ext cx="185738" cy="7175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7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6 w 21600"/>
                  <a:gd name="T19" fmla="*/ 3162 h 21600"/>
                  <a:gd name="T20" fmla="*/ 18434 w 21600"/>
                  <a:gd name="T21" fmla="*/ 1843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 rot="16200000">
                <a:off x="1751013" y="1603375"/>
                <a:ext cx="182562" cy="7318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8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221 w 21600"/>
                  <a:gd name="T19" fmla="*/ 3142 h 21600"/>
                  <a:gd name="T20" fmla="*/ 18379 w 21600"/>
                  <a:gd name="T21" fmla="*/ 1845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3" name="Picture 158" descr="multilayer switch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017" y="2089338"/>
              <a:ext cx="702379" cy="62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구름 24"/>
            <p:cNvSpPr/>
            <p:nvPr/>
          </p:nvSpPr>
          <p:spPr>
            <a:xfrm>
              <a:off x="72915" y="2063341"/>
              <a:ext cx="893770" cy="58674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44" y="2258903"/>
              <a:ext cx="971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인터넷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(LG)</a:t>
              </a:r>
              <a:endPara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Picture 158" descr="multilayer switch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055" y="3643858"/>
              <a:ext cx="702379" cy="62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그룹 51"/>
            <p:cNvGrpSpPr/>
            <p:nvPr/>
          </p:nvGrpSpPr>
          <p:grpSpPr>
            <a:xfrm>
              <a:off x="2146954" y="3755160"/>
              <a:ext cx="908523" cy="460200"/>
              <a:chOff x="3779912" y="1124744"/>
              <a:chExt cx="1499235" cy="742950"/>
            </a:xfrm>
          </p:grpSpPr>
          <p:sp>
            <p:nvSpPr>
              <p:cNvPr id="53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58" name="Picture 158" descr="multilayer switch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383" y="2101915"/>
              <a:ext cx="702379" cy="62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58" descr="multilayer switch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382" y="3608262"/>
              <a:ext cx="702379" cy="62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그룹 61"/>
            <p:cNvGrpSpPr/>
            <p:nvPr/>
          </p:nvGrpSpPr>
          <p:grpSpPr>
            <a:xfrm>
              <a:off x="7241606" y="2223576"/>
              <a:ext cx="908523" cy="460200"/>
              <a:chOff x="3779912" y="1124744"/>
              <a:chExt cx="1499235" cy="742950"/>
            </a:xfrm>
          </p:grpSpPr>
          <p:sp>
            <p:nvSpPr>
              <p:cNvPr id="64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240933" y="3755211"/>
              <a:ext cx="908523" cy="460200"/>
              <a:chOff x="3779912" y="1124744"/>
              <a:chExt cx="1499235" cy="742950"/>
            </a:xfrm>
          </p:grpSpPr>
          <p:sp>
            <p:nvSpPr>
              <p:cNvPr id="78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81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1898" y="1973526"/>
              <a:ext cx="473339" cy="702163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9480" y="3567158"/>
              <a:ext cx="458888" cy="662307"/>
            </a:xfrm>
            <a:prstGeom prst="rect">
              <a:avLst/>
            </a:prstGeom>
          </p:spPr>
        </p:pic>
        <p:cxnSp>
          <p:nvCxnSpPr>
            <p:cNvPr id="104" name="직선 연결선 103"/>
            <p:cNvCxnSpPr/>
            <p:nvPr/>
          </p:nvCxnSpPr>
          <p:spPr>
            <a:xfrm flipV="1">
              <a:off x="7788230" y="2714999"/>
              <a:ext cx="817888" cy="103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4306707" y="3718299"/>
              <a:ext cx="908523" cy="460200"/>
              <a:chOff x="3779912" y="1124744"/>
              <a:chExt cx="1499235" cy="742950"/>
            </a:xfrm>
          </p:grpSpPr>
          <p:sp>
            <p:nvSpPr>
              <p:cNvPr id="83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343335" y="2189884"/>
              <a:ext cx="908523" cy="460200"/>
              <a:chOff x="3779912" y="1124744"/>
              <a:chExt cx="1499235" cy="742950"/>
            </a:xfrm>
          </p:grpSpPr>
          <p:sp>
            <p:nvSpPr>
              <p:cNvPr id="89" name="AutoShape 26"/>
              <p:cNvSpPr>
                <a:spLocks noChangeArrowheads="1"/>
              </p:cNvSpPr>
              <p:nvPr/>
            </p:nvSpPr>
            <p:spPr bwMode="auto">
              <a:xfrm>
                <a:off x="3779912" y="1124744"/>
                <a:ext cx="1495425" cy="74295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3782134" y="1124744"/>
                <a:ext cx="1497013" cy="417512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934" y="1588294"/>
                <a:ext cx="1003300" cy="2619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36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111" name="Freeform 29"/>
              <p:cNvSpPr>
                <a:spLocks/>
              </p:cNvSpPr>
              <p:nvPr/>
            </p:nvSpPr>
            <p:spPr bwMode="auto">
              <a:xfrm>
                <a:off x="3920247" y="1135856"/>
                <a:ext cx="1228725" cy="357188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1225858" y="2147247"/>
              <a:ext cx="658161" cy="407359"/>
              <a:chOff x="1328738" y="1820863"/>
              <a:chExt cx="1162050" cy="792162"/>
            </a:xfrm>
          </p:grpSpPr>
          <p:sp>
            <p:nvSpPr>
              <p:cNvPr id="113" name="AutoShape 20"/>
              <p:cNvSpPr>
                <a:spLocks noChangeArrowheads="1"/>
              </p:cNvSpPr>
              <p:nvPr/>
            </p:nvSpPr>
            <p:spPr bwMode="auto">
              <a:xfrm>
                <a:off x="1330325" y="1828800"/>
                <a:ext cx="1160463" cy="784225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9020"/>
                      <a:invGamma/>
                    </a:srgbClr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2713" y="2141538"/>
                <a:ext cx="1060450" cy="396875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>
                  <a:buNone/>
                </a:pPr>
                <a:r>
                  <a:rPr lang="en-US" altLang="ko-KR" sz="5400" kern="10" dirty="0" smtClean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777777"/>
                    </a:solidFill>
                    <a:latin typeface="Tahoma"/>
                    <a:cs typeface="Tahoma"/>
                  </a:rPr>
                  <a:t>ROUTER</a:t>
                </a:r>
                <a:endParaRPr lang="ko-KR" altLang="en-US" sz="54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115" name="Oval 22"/>
              <p:cNvSpPr>
                <a:spLocks noChangeArrowheads="1"/>
              </p:cNvSpPr>
              <p:nvPr/>
            </p:nvSpPr>
            <p:spPr bwMode="auto">
              <a:xfrm>
                <a:off x="1328738" y="1820863"/>
                <a:ext cx="1162050" cy="396875"/>
              </a:xfrm>
              <a:prstGeom prst="ellipse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33333"/>
                      <a:invGamma/>
                    </a:srgbClr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" name="AutoShape 23"/>
              <p:cNvSpPr>
                <a:spLocks noChangeArrowheads="1"/>
              </p:cNvSpPr>
              <p:nvPr/>
            </p:nvSpPr>
            <p:spPr bwMode="auto">
              <a:xfrm rot="5400000">
                <a:off x="1912144" y="1667669"/>
                <a:ext cx="185738" cy="7175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7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6 w 21600"/>
                  <a:gd name="T19" fmla="*/ 3162 h 21600"/>
                  <a:gd name="T20" fmla="*/ 18434 w 21600"/>
                  <a:gd name="T21" fmla="*/ 1843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7" name="AutoShape 24"/>
              <p:cNvSpPr>
                <a:spLocks noChangeArrowheads="1"/>
              </p:cNvSpPr>
              <p:nvPr/>
            </p:nvSpPr>
            <p:spPr bwMode="auto">
              <a:xfrm rot="16200000">
                <a:off x="1751013" y="1603375"/>
                <a:ext cx="182562" cy="7318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8 h 21600"/>
                  <a:gd name="T4" fmla="*/ 0 w 21600"/>
                  <a:gd name="T5" fmla="*/ 2 h 21600"/>
                  <a:gd name="T6" fmla="*/ 1 w 21600"/>
                  <a:gd name="T7" fmla="*/ 5 h 21600"/>
                  <a:gd name="T8" fmla="*/ 1 w 21600"/>
                  <a:gd name="T9" fmla="*/ 8 h 21600"/>
                  <a:gd name="T10" fmla="*/ 0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221 w 21600"/>
                  <a:gd name="T19" fmla="*/ 3142 h 21600"/>
                  <a:gd name="T20" fmla="*/ 18379 w 21600"/>
                  <a:gd name="T21" fmla="*/ 1845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370" y="10242"/>
                    </a:moveTo>
                    <a:cubicBezTo>
                      <a:pt x="17080" y="6828"/>
                      <a:pt x="14225" y="4206"/>
                      <a:pt x="10800" y="4206"/>
                    </a:cubicBezTo>
                    <a:cubicBezTo>
                      <a:pt x="7158" y="4206"/>
                      <a:pt x="4206" y="7158"/>
                      <a:pt x="4206" y="10800"/>
                    </a:cubicBezTo>
                    <a:cubicBezTo>
                      <a:pt x="4205" y="12133"/>
                      <a:pt x="4610" y="13436"/>
                      <a:pt x="5366" y="14535"/>
                    </a:cubicBezTo>
                    <a:lnTo>
                      <a:pt x="1900" y="16918"/>
                    </a:lnTo>
                    <a:cubicBezTo>
                      <a:pt x="662" y="15117"/>
                      <a:pt x="0" y="1298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410" y="-1"/>
                      <a:pt x="21086" y="4295"/>
                      <a:pt x="21561" y="9886"/>
                    </a:cubicBezTo>
                    <a:lnTo>
                      <a:pt x="24251" y="9657"/>
                    </a:lnTo>
                    <a:lnTo>
                      <a:pt x="19871" y="14849"/>
                    </a:lnTo>
                    <a:lnTo>
                      <a:pt x="14680" y="10470"/>
                    </a:lnTo>
                    <a:lnTo>
                      <a:pt x="17370" y="10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25400" dir="54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7373" y="3578587"/>
              <a:ext cx="458888" cy="662307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3131" y="2003972"/>
              <a:ext cx="458888" cy="66230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355856" y="1815353"/>
              <a:ext cx="733470" cy="25549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257662" y="1815353"/>
              <a:ext cx="733470" cy="25549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26586" y="1489528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err="1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필터링</a:t>
              </a:r>
              <a:r>
                <a:rPr lang="ko-KR" altLang="en-US" sz="12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 수행 방화벽</a:t>
              </a:r>
              <a:endPara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89326" y="4393981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NAT</a:t>
              </a:r>
              <a:r>
                <a:rPr lang="ko-KR" altLang="en-US" sz="12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 수행 방화벽</a:t>
              </a:r>
              <a:endParaRPr lang="ko-KR" altLang="en-US" sz="12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8016" y="6383245"/>
            <a:ext cx="2057400" cy="365125"/>
          </a:xfrm>
        </p:spPr>
        <p:txBody>
          <a:bodyPr/>
          <a:lstStyle/>
          <a:p>
            <a:pPr algn="r">
              <a:defRPr/>
            </a:pPr>
            <a:fld id="{55039F87-4339-4CB4-BF1F-37AA21ADD955}" type="slidenum">
              <a:rPr lang="en-US" altLang="ko-KR" smtClean="0"/>
              <a:pPr algn="r"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8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6827</TotalTime>
  <Words>728</Words>
  <Application>Microsoft Office PowerPoint</Application>
  <PresentationFormat>화면 슬라이드 쇼(4:3)</PresentationFormat>
  <Paragraphs>211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맑은 고딕</vt:lpstr>
      <vt:lpstr>함초롬돋움</vt:lpstr>
      <vt:lpstr>함초롬바탕</vt:lpstr>
      <vt:lpstr>Arial</vt:lpstr>
      <vt:lpstr>Calibri</vt:lpstr>
      <vt:lpstr>Calibri Light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406</cp:revision>
  <cp:lastPrinted>2020-07-19T23:44:49Z</cp:lastPrinted>
  <dcterms:created xsi:type="dcterms:W3CDTF">2016-06-18T01:38:17Z</dcterms:created>
  <dcterms:modified xsi:type="dcterms:W3CDTF">2023-12-28T06:58:07Z</dcterms:modified>
</cp:coreProperties>
</file>