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1414" r:id="rId2"/>
    <p:sldId id="1415" r:id="rId3"/>
    <p:sldId id="1416" r:id="rId4"/>
    <p:sldId id="1417" r:id="rId5"/>
    <p:sldId id="1418" r:id="rId6"/>
    <p:sldId id="1420" r:id="rId7"/>
    <p:sldId id="1423" r:id="rId8"/>
    <p:sldId id="1424" r:id="rId9"/>
    <p:sldId id="1422" r:id="rId10"/>
    <p:sldId id="1427" r:id="rId11"/>
    <p:sldId id="1426" r:id="rId12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86148" autoAdjust="0"/>
  </p:normalViewPr>
  <p:slideViewPr>
    <p:cSldViewPr snapToGrid="0">
      <p:cViewPr varScale="1">
        <p:scale>
          <a:sx n="72" d="100"/>
          <a:sy n="72" d="100"/>
        </p:scale>
        <p:origin x="136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 txBox="1">
            <a:spLocks noGrp="1" noChangeArrowheads="1"/>
          </p:cNvSpPr>
          <p:nvPr/>
        </p:nvSpPr>
        <p:spPr bwMode="auto">
          <a:xfrm>
            <a:off x="3676189" y="9296813"/>
            <a:ext cx="3185343" cy="57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687" tIns="48843" rIns="97687" bIns="48843" anchor="b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fld id="{2FA2C64C-3D9A-48BD-98FD-8E5EAEE6F119}" type="slidenum">
              <a:rPr kumimoji="1"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t>1</a:t>
            </a:fld>
            <a:endParaRPr kumimoji="1"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4863" y="958850"/>
            <a:ext cx="5686425" cy="4265613"/>
          </a:xfrm>
          <a:ln/>
        </p:spPr>
      </p:sp>
    </p:spTree>
    <p:extLst>
      <p:ext uri="{BB962C8B-B14F-4D97-AF65-F5344CB8AC3E}">
        <p14:creationId xmlns:p14="http://schemas.microsoft.com/office/powerpoint/2010/main" val="204533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879475"/>
            <a:ext cx="5921375" cy="4441825"/>
          </a:xfrm>
          <a:ln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252" y="5481450"/>
            <a:ext cx="5392429" cy="1998849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변환하는 주소 필드가 무엇이냐에 따라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SNAT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DNAT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분류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SNAT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송신지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필드에 주소를 다른 주소로 변환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DNAT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필드에 주소를 다른 주소으로 변환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2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2300" y="796925"/>
            <a:ext cx="5926138" cy="4445000"/>
          </a:xfrm>
          <a:ln/>
        </p:spPr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8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738188"/>
            <a:ext cx="5707063" cy="4279900"/>
          </a:xfrm>
          <a:ln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113" y="5281461"/>
            <a:ext cx="5720152" cy="2846028"/>
          </a:xfrm>
          <a:noFill/>
        </p:spPr>
        <p:txBody>
          <a:bodyPr/>
          <a:lstStyle/>
          <a:p>
            <a:pPr eaLnBrk="1" hangingPunct="1"/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192.168.1.30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이라는 사설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30.1.120.8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이라는 공인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변환하여 웹서버에 서비스를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eaLnBrk="1" hangingPunct="1"/>
            <a:r>
              <a:rPr lang="en-US" altLang="ko-KR" baseline="0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35" y="430441"/>
            <a:ext cx="8486417" cy="663574"/>
          </a:xfrm>
        </p:spPr>
        <p:txBody>
          <a:bodyPr anchor="t"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SoHo(</a:t>
            </a:r>
            <a:r>
              <a:rPr lang="en-US" altLang="ko-KR" sz="36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office/home office</a:t>
            </a:r>
            <a:r>
              <a:rPr lang="en-US" altLang="ko-KR" sz="3600" dirty="0">
                <a:solidFill>
                  <a:srgbClr val="3C4043"/>
                </a:solidFill>
              </a:rPr>
              <a:t>)</a:t>
            </a:r>
            <a:r>
              <a:rPr lang="ko-KR" altLang="en-US" sz="3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에서의 </a:t>
            </a:r>
            <a:r>
              <a:rPr lang="en-US" altLang="ko-KR" sz="3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NAT </a:t>
            </a:r>
            <a:endParaRPr lang="ko-KR" altLang="en-US" sz="3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7116" y="605432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유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무선 공유기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1272" y="60508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모뎀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624" y="605080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❶ 컴퓨터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45" y="2431300"/>
            <a:ext cx="7600950" cy="3619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2894" y="1365771"/>
            <a:ext cx="2763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8" indent="-2619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공유기 기능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538160" indent="-204787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Routing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538160" indent="-204787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DHCP </a:t>
            </a:r>
          </a:p>
          <a:p>
            <a:pPr marL="538160" indent="-204787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NAT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38065" y="6412417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8457" y="2783073"/>
            <a:ext cx="1015851" cy="1200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4466" y="4884588"/>
            <a:ext cx="922654" cy="1090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708" y="1798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192.168.1.10:80</a:t>
            </a:r>
            <a:endParaRPr lang="ko-KR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708" y="399741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192.168.1.20:21</a:t>
            </a:r>
            <a:endParaRPr lang="ko-KR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0320" y="6029153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RDP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192.168.1.30:3389</a:t>
            </a:r>
            <a:endParaRPr lang="ko-KR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757158" y="1124332"/>
            <a:ext cx="2945218" cy="19910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007614" y="3264809"/>
            <a:ext cx="6573400" cy="1923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725260" y="3342147"/>
            <a:ext cx="2977116" cy="23569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12" y="2414820"/>
            <a:ext cx="1556340" cy="1202308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20663"/>
              </p:ext>
            </p:extLst>
          </p:nvPr>
        </p:nvGraphicFramePr>
        <p:xfrm>
          <a:off x="2056645" y="4235702"/>
          <a:ext cx="3615154" cy="152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577"/>
                <a:gridCol w="1807577"/>
              </a:tblGrid>
              <a:tr h="380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외부주소</a:t>
                      </a:r>
                      <a:endParaRPr lang="ko-KR" altLang="en-US" sz="16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내부주소</a:t>
                      </a:r>
                      <a:endParaRPr lang="ko-KR" altLang="en-US" sz="16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192.168.1.10:80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200.1.1.10:21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192.168.1.20:21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200.1.1.10:3389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192.168.1.30:3389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8458" y="587389"/>
            <a:ext cx="1041990" cy="1231292"/>
          </a:xfrm>
          <a:prstGeom prst="rect">
            <a:avLst/>
          </a:prstGeom>
        </p:spPr>
      </p:pic>
      <p:grpSp>
        <p:nvGrpSpPr>
          <p:cNvPr id="23" name="Group 172"/>
          <p:cNvGrpSpPr>
            <a:grpSpLocks/>
          </p:cNvGrpSpPr>
          <p:nvPr/>
        </p:nvGrpSpPr>
        <p:grpSpPr bwMode="auto">
          <a:xfrm>
            <a:off x="320136" y="2837238"/>
            <a:ext cx="918903" cy="911858"/>
            <a:chOff x="1460" y="1680"/>
            <a:chExt cx="971" cy="1058"/>
          </a:xfrm>
        </p:grpSpPr>
        <p:grpSp>
          <p:nvGrpSpPr>
            <p:cNvPr id="24" name="Group 173"/>
            <p:cNvGrpSpPr>
              <a:grpSpLocks/>
            </p:cNvGrpSpPr>
            <p:nvPr/>
          </p:nvGrpSpPr>
          <p:grpSpPr bwMode="auto">
            <a:xfrm rot="20775601" flipH="1">
              <a:off x="2221" y="2374"/>
              <a:ext cx="210" cy="162"/>
              <a:chOff x="3499" y="2336"/>
              <a:chExt cx="1848" cy="1427"/>
            </a:xfrm>
          </p:grpSpPr>
          <p:sp>
            <p:nvSpPr>
              <p:cNvPr id="73" name="Freeform 174"/>
              <p:cNvSpPr>
                <a:spLocks/>
              </p:cNvSpPr>
              <p:nvPr/>
            </p:nvSpPr>
            <p:spPr bwMode="auto">
              <a:xfrm rot="20419783" flipH="1">
                <a:off x="4677" y="2330"/>
                <a:ext cx="783" cy="460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Freeform 175"/>
              <p:cNvSpPr>
                <a:spLocks/>
              </p:cNvSpPr>
              <p:nvPr/>
            </p:nvSpPr>
            <p:spPr bwMode="auto">
              <a:xfrm rot="-1180217">
                <a:off x="3532" y="2934"/>
                <a:ext cx="1464" cy="698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Freeform 176"/>
              <p:cNvSpPr>
                <a:spLocks/>
              </p:cNvSpPr>
              <p:nvPr/>
            </p:nvSpPr>
            <p:spPr bwMode="auto">
              <a:xfrm rot="20419783" flipH="1">
                <a:off x="3661" y="3116"/>
                <a:ext cx="1413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Freeform 177"/>
              <p:cNvSpPr>
                <a:spLocks/>
              </p:cNvSpPr>
              <p:nvPr/>
            </p:nvSpPr>
            <p:spPr bwMode="auto">
              <a:xfrm rot="-1180217">
                <a:off x="4358" y="2814"/>
                <a:ext cx="323" cy="375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Freeform 178"/>
              <p:cNvSpPr>
                <a:spLocks/>
              </p:cNvSpPr>
              <p:nvPr/>
            </p:nvSpPr>
            <p:spPr bwMode="auto">
              <a:xfrm rot="20419783" flipH="1">
                <a:off x="4324" y="2821"/>
                <a:ext cx="443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282" y="2827"/>
                <a:ext cx="187" cy="3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Freeform 180"/>
              <p:cNvSpPr>
                <a:spLocks/>
              </p:cNvSpPr>
              <p:nvPr/>
            </p:nvSpPr>
            <p:spPr bwMode="auto">
              <a:xfrm rot="20419783" flipH="1">
                <a:off x="4481" y="2789"/>
                <a:ext cx="409" cy="272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81"/>
            <p:cNvGrpSpPr>
              <a:grpSpLocks/>
            </p:cNvGrpSpPr>
            <p:nvPr/>
          </p:nvGrpSpPr>
          <p:grpSpPr bwMode="auto">
            <a:xfrm flipH="1">
              <a:off x="1661" y="2401"/>
              <a:ext cx="623" cy="337"/>
              <a:chOff x="909" y="3187"/>
              <a:chExt cx="828" cy="448"/>
            </a:xfrm>
          </p:grpSpPr>
          <p:sp>
            <p:nvSpPr>
              <p:cNvPr id="67" name="Freeform 182"/>
              <p:cNvSpPr>
                <a:spLocks/>
              </p:cNvSpPr>
              <p:nvPr/>
            </p:nvSpPr>
            <p:spPr bwMode="auto">
              <a:xfrm>
                <a:off x="909" y="3207"/>
                <a:ext cx="299" cy="428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183"/>
              <p:cNvSpPr>
                <a:spLocks/>
              </p:cNvSpPr>
              <p:nvPr/>
            </p:nvSpPr>
            <p:spPr bwMode="auto">
              <a:xfrm>
                <a:off x="934" y="3187"/>
                <a:ext cx="299" cy="428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Freeform 184"/>
              <p:cNvSpPr>
                <a:spLocks/>
              </p:cNvSpPr>
              <p:nvPr/>
            </p:nvSpPr>
            <p:spPr bwMode="auto">
              <a:xfrm>
                <a:off x="1133" y="3276"/>
                <a:ext cx="535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Freeform 185"/>
              <p:cNvSpPr>
                <a:spLocks/>
              </p:cNvSpPr>
              <p:nvPr/>
            </p:nvSpPr>
            <p:spPr bwMode="auto">
              <a:xfrm>
                <a:off x="981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Freeform 186"/>
              <p:cNvSpPr>
                <a:spLocks/>
              </p:cNvSpPr>
              <p:nvPr/>
            </p:nvSpPr>
            <p:spPr bwMode="auto">
              <a:xfrm>
                <a:off x="1495" y="3396"/>
                <a:ext cx="139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188"/>
            <p:cNvGrpSpPr>
              <a:grpSpLocks/>
            </p:cNvGrpSpPr>
            <p:nvPr/>
          </p:nvGrpSpPr>
          <p:grpSpPr bwMode="auto">
            <a:xfrm>
              <a:off x="1460" y="2079"/>
              <a:ext cx="724" cy="441"/>
              <a:chOff x="1460" y="2079"/>
              <a:chExt cx="724" cy="441"/>
            </a:xfrm>
          </p:grpSpPr>
          <p:sp>
            <p:nvSpPr>
              <p:cNvPr id="43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7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0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44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3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13"/>
            <p:cNvGrpSpPr>
              <a:grpSpLocks/>
            </p:cNvGrpSpPr>
            <p:nvPr/>
          </p:nvGrpSpPr>
          <p:grpSpPr bwMode="auto">
            <a:xfrm flipH="1">
              <a:off x="1536" y="1680"/>
              <a:ext cx="585" cy="583"/>
              <a:chOff x="1829" y="1130"/>
              <a:chExt cx="1859" cy="1865"/>
            </a:xfrm>
          </p:grpSpPr>
          <p:grpSp>
            <p:nvGrpSpPr>
              <p:cNvPr id="28" name="Group 214"/>
              <p:cNvGrpSpPr>
                <a:grpSpLocks/>
              </p:cNvGrpSpPr>
              <p:nvPr/>
            </p:nvGrpSpPr>
            <p:grpSpPr bwMode="auto">
              <a:xfrm>
                <a:off x="2470" y="1323"/>
                <a:ext cx="1218" cy="1259"/>
                <a:chOff x="2601" y="1199"/>
                <a:chExt cx="1218" cy="1408"/>
              </a:xfrm>
            </p:grpSpPr>
            <p:sp>
              <p:nvSpPr>
                <p:cNvPr id="41" name="Freeform 215"/>
                <p:cNvSpPr>
                  <a:spLocks/>
                </p:cNvSpPr>
                <p:nvPr/>
              </p:nvSpPr>
              <p:spPr bwMode="auto">
                <a:xfrm>
                  <a:off x="2598" y="1201"/>
                  <a:ext cx="1217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Freeform 216"/>
                <p:cNvSpPr>
                  <a:spLocks/>
                </p:cNvSpPr>
                <p:nvPr/>
              </p:nvSpPr>
              <p:spPr bwMode="auto">
                <a:xfrm>
                  <a:off x="3415" y="1360"/>
                  <a:ext cx="406" cy="1245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Oval 217"/>
              <p:cNvSpPr>
                <a:spLocks noChangeArrowheads="1"/>
              </p:cNvSpPr>
              <p:nvPr/>
            </p:nvSpPr>
            <p:spPr bwMode="auto">
              <a:xfrm flipH="1">
                <a:off x="2270" y="2679"/>
                <a:ext cx="1106" cy="31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218"/>
              <p:cNvSpPr>
                <a:spLocks noChangeArrowheads="1"/>
              </p:cNvSpPr>
              <p:nvPr/>
            </p:nvSpPr>
            <p:spPr bwMode="auto">
              <a:xfrm flipH="1">
                <a:off x="2270" y="2654"/>
                <a:ext cx="1106" cy="315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eform 219"/>
              <p:cNvSpPr>
                <a:spLocks/>
              </p:cNvSpPr>
              <p:nvPr/>
            </p:nvSpPr>
            <p:spPr bwMode="auto">
              <a:xfrm>
                <a:off x="1827" y="1139"/>
                <a:ext cx="1623" cy="1732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reeform 220"/>
              <p:cNvSpPr>
                <a:spLocks/>
              </p:cNvSpPr>
              <p:nvPr/>
            </p:nvSpPr>
            <p:spPr bwMode="auto">
              <a:xfrm>
                <a:off x="1895" y="2543"/>
                <a:ext cx="1334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Freeform 221"/>
              <p:cNvSpPr>
                <a:spLocks/>
              </p:cNvSpPr>
              <p:nvPr/>
            </p:nvSpPr>
            <p:spPr bwMode="auto">
              <a:xfrm>
                <a:off x="3438" y="1337"/>
                <a:ext cx="55" cy="1534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222"/>
              <p:cNvSpPr>
                <a:spLocks noChangeArrowheads="1"/>
              </p:cNvSpPr>
              <p:nvPr/>
            </p:nvSpPr>
            <p:spPr bwMode="auto">
              <a:xfrm flipH="1">
                <a:off x="1969" y="2568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223"/>
              <p:cNvSpPr>
                <a:spLocks noChangeArrowheads="1"/>
              </p:cNvSpPr>
              <p:nvPr/>
            </p:nvSpPr>
            <p:spPr bwMode="auto">
              <a:xfrm flipH="1">
                <a:off x="2061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224"/>
              <p:cNvSpPr>
                <a:spLocks noChangeArrowheads="1"/>
              </p:cNvSpPr>
              <p:nvPr/>
            </p:nvSpPr>
            <p:spPr bwMode="auto">
              <a:xfrm flipH="1">
                <a:off x="2356" y="266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225"/>
              <p:cNvSpPr>
                <a:spLocks noChangeArrowheads="1"/>
              </p:cNvSpPr>
              <p:nvPr/>
            </p:nvSpPr>
            <p:spPr bwMode="auto">
              <a:xfrm flipH="1">
                <a:off x="2454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226"/>
              <p:cNvSpPr>
                <a:spLocks noChangeArrowheads="1"/>
              </p:cNvSpPr>
              <p:nvPr/>
            </p:nvSpPr>
            <p:spPr bwMode="auto">
              <a:xfrm flipH="1">
                <a:off x="2553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2 w 1345"/>
                  <a:gd name="T1" fmla="*/ 167 h 1366"/>
                  <a:gd name="T2" fmla="*/ 0 w 1345"/>
                  <a:gd name="T3" fmla="*/ 0 h 1366"/>
                  <a:gd name="T4" fmla="*/ 0 w 1345"/>
                  <a:gd name="T5" fmla="*/ 1139 h 1366"/>
                  <a:gd name="T6" fmla="*/ 1327 w 1345"/>
                  <a:gd name="T7" fmla="*/ 1348 h 1366"/>
                  <a:gd name="T8" fmla="*/ 1312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en-US" sz="16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reeform 228"/>
              <p:cNvSpPr>
                <a:spLocks/>
              </p:cNvSpPr>
              <p:nvPr/>
            </p:nvSpPr>
            <p:spPr bwMode="auto">
              <a:xfrm>
                <a:off x="1833" y="1133"/>
                <a:ext cx="1660" cy="21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134136" y="226554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http://200:1.1.10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2099" y="3843935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&lt;&lt;Port Fording Table&gt;&gt;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5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38065" y="6412417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8457" y="2783073"/>
            <a:ext cx="1015851" cy="1200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4466" y="4884588"/>
            <a:ext cx="922654" cy="1090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708" y="179885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192.168.1.10:5000</a:t>
            </a:r>
            <a:endParaRPr lang="ko-KR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708" y="399741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192.168.1.20:5001</a:t>
            </a:r>
            <a:endParaRPr lang="ko-KR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8855" y="59748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192.168.1.30:5002</a:t>
            </a:r>
            <a:endParaRPr lang="ko-KR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757158" y="1124332"/>
            <a:ext cx="2945218" cy="19910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007614" y="3264809"/>
            <a:ext cx="6573400" cy="1923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725260" y="3342147"/>
            <a:ext cx="2977116" cy="23569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12" y="2414820"/>
            <a:ext cx="1556340" cy="1202308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74525"/>
              </p:ext>
            </p:extLst>
          </p:nvPr>
        </p:nvGraphicFramePr>
        <p:xfrm>
          <a:off x="2056645" y="4235702"/>
          <a:ext cx="3615154" cy="152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577"/>
                <a:gridCol w="1807577"/>
              </a:tblGrid>
              <a:tr h="380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외부주소</a:t>
                      </a:r>
                      <a:endParaRPr lang="ko-KR" altLang="en-US" sz="16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내부주소</a:t>
                      </a:r>
                      <a:endParaRPr lang="ko-KR" altLang="en-US" sz="16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200.1.1.10:4000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192.168.1.10:5000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200.1.1.10:4001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192.168.1.20:5001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200.1.1.10:4002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192.168.1.30:5002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8458" y="587389"/>
            <a:ext cx="1041990" cy="1231292"/>
          </a:xfrm>
          <a:prstGeom prst="rect">
            <a:avLst/>
          </a:prstGeom>
        </p:spPr>
      </p:pic>
      <p:grpSp>
        <p:nvGrpSpPr>
          <p:cNvPr id="23" name="Group 172"/>
          <p:cNvGrpSpPr>
            <a:grpSpLocks/>
          </p:cNvGrpSpPr>
          <p:nvPr/>
        </p:nvGrpSpPr>
        <p:grpSpPr bwMode="auto">
          <a:xfrm>
            <a:off x="320136" y="2837238"/>
            <a:ext cx="918903" cy="911858"/>
            <a:chOff x="1460" y="1680"/>
            <a:chExt cx="971" cy="1058"/>
          </a:xfrm>
        </p:grpSpPr>
        <p:grpSp>
          <p:nvGrpSpPr>
            <p:cNvPr id="24" name="Group 173"/>
            <p:cNvGrpSpPr>
              <a:grpSpLocks/>
            </p:cNvGrpSpPr>
            <p:nvPr/>
          </p:nvGrpSpPr>
          <p:grpSpPr bwMode="auto">
            <a:xfrm rot="20775601" flipH="1">
              <a:off x="2221" y="2374"/>
              <a:ext cx="210" cy="162"/>
              <a:chOff x="3499" y="2336"/>
              <a:chExt cx="1848" cy="1427"/>
            </a:xfrm>
          </p:grpSpPr>
          <p:sp>
            <p:nvSpPr>
              <p:cNvPr id="73" name="Freeform 174"/>
              <p:cNvSpPr>
                <a:spLocks/>
              </p:cNvSpPr>
              <p:nvPr/>
            </p:nvSpPr>
            <p:spPr bwMode="auto">
              <a:xfrm rot="20419783" flipH="1">
                <a:off x="4677" y="2330"/>
                <a:ext cx="783" cy="460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Freeform 175"/>
              <p:cNvSpPr>
                <a:spLocks/>
              </p:cNvSpPr>
              <p:nvPr/>
            </p:nvSpPr>
            <p:spPr bwMode="auto">
              <a:xfrm rot="-1180217">
                <a:off x="3532" y="2934"/>
                <a:ext cx="1464" cy="698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Freeform 176"/>
              <p:cNvSpPr>
                <a:spLocks/>
              </p:cNvSpPr>
              <p:nvPr/>
            </p:nvSpPr>
            <p:spPr bwMode="auto">
              <a:xfrm rot="20419783" flipH="1">
                <a:off x="3661" y="3116"/>
                <a:ext cx="1413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Freeform 177"/>
              <p:cNvSpPr>
                <a:spLocks/>
              </p:cNvSpPr>
              <p:nvPr/>
            </p:nvSpPr>
            <p:spPr bwMode="auto">
              <a:xfrm rot="-1180217">
                <a:off x="4358" y="2814"/>
                <a:ext cx="323" cy="375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Freeform 178"/>
              <p:cNvSpPr>
                <a:spLocks/>
              </p:cNvSpPr>
              <p:nvPr/>
            </p:nvSpPr>
            <p:spPr bwMode="auto">
              <a:xfrm rot="20419783" flipH="1">
                <a:off x="4324" y="2821"/>
                <a:ext cx="443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282" y="2827"/>
                <a:ext cx="187" cy="3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Freeform 180"/>
              <p:cNvSpPr>
                <a:spLocks/>
              </p:cNvSpPr>
              <p:nvPr/>
            </p:nvSpPr>
            <p:spPr bwMode="auto">
              <a:xfrm rot="20419783" flipH="1">
                <a:off x="4481" y="2789"/>
                <a:ext cx="409" cy="272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81"/>
            <p:cNvGrpSpPr>
              <a:grpSpLocks/>
            </p:cNvGrpSpPr>
            <p:nvPr/>
          </p:nvGrpSpPr>
          <p:grpSpPr bwMode="auto">
            <a:xfrm flipH="1">
              <a:off x="1661" y="2401"/>
              <a:ext cx="623" cy="337"/>
              <a:chOff x="909" y="3187"/>
              <a:chExt cx="828" cy="448"/>
            </a:xfrm>
          </p:grpSpPr>
          <p:sp>
            <p:nvSpPr>
              <p:cNvPr id="67" name="Freeform 182"/>
              <p:cNvSpPr>
                <a:spLocks/>
              </p:cNvSpPr>
              <p:nvPr/>
            </p:nvSpPr>
            <p:spPr bwMode="auto">
              <a:xfrm>
                <a:off x="909" y="3207"/>
                <a:ext cx="299" cy="428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183"/>
              <p:cNvSpPr>
                <a:spLocks/>
              </p:cNvSpPr>
              <p:nvPr/>
            </p:nvSpPr>
            <p:spPr bwMode="auto">
              <a:xfrm>
                <a:off x="934" y="3187"/>
                <a:ext cx="299" cy="428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Freeform 184"/>
              <p:cNvSpPr>
                <a:spLocks/>
              </p:cNvSpPr>
              <p:nvPr/>
            </p:nvSpPr>
            <p:spPr bwMode="auto">
              <a:xfrm>
                <a:off x="1133" y="3276"/>
                <a:ext cx="535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Freeform 185"/>
              <p:cNvSpPr>
                <a:spLocks/>
              </p:cNvSpPr>
              <p:nvPr/>
            </p:nvSpPr>
            <p:spPr bwMode="auto">
              <a:xfrm>
                <a:off x="981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Freeform 186"/>
              <p:cNvSpPr>
                <a:spLocks/>
              </p:cNvSpPr>
              <p:nvPr/>
            </p:nvSpPr>
            <p:spPr bwMode="auto">
              <a:xfrm>
                <a:off x="1495" y="3396"/>
                <a:ext cx="139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188"/>
            <p:cNvGrpSpPr>
              <a:grpSpLocks/>
            </p:cNvGrpSpPr>
            <p:nvPr/>
          </p:nvGrpSpPr>
          <p:grpSpPr bwMode="auto">
            <a:xfrm>
              <a:off x="1460" y="2079"/>
              <a:ext cx="724" cy="441"/>
              <a:chOff x="1460" y="2079"/>
              <a:chExt cx="724" cy="441"/>
            </a:xfrm>
          </p:grpSpPr>
          <p:sp>
            <p:nvSpPr>
              <p:cNvPr id="43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7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0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44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3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13"/>
            <p:cNvGrpSpPr>
              <a:grpSpLocks/>
            </p:cNvGrpSpPr>
            <p:nvPr/>
          </p:nvGrpSpPr>
          <p:grpSpPr bwMode="auto">
            <a:xfrm flipH="1">
              <a:off x="1536" y="1680"/>
              <a:ext cx="585" cy="583"/>
              <a:chOff x="1829" y="1130"/>
              <a:chExt cx="1859" cy="1865"/>
            </a:xfrm>
          </p:grpSpPr>
          <p:grpSp>
            <p:nvGrpSpPr>
              <p:cNvPr id="28" name="Group 214"/>
              <p:cNvGrpSpPr>
                <a:grpSpLocks/>
              </p:cNvGrpSpPr>
              <p:nvPr/>
            </p:nvGrpSpPr>
            <p:grpSpPr bwMode="auto">
              <a:xfrm>
                <a:off x="2470" y="1323"/>
                <a:ext cx="1218" cy="1259"/>
                <a:chOff x="2601" y="1199"/>
                <a:chExt cx="1218" cy="1408"/>
              </a:xfrm>
            </p:grpSpPr>
            <p:sp>
              <p:nvSpPr>
                <p:cNvPr id="41" name="Freeform 215"/>
                <p:cNvSpPr>
                  <a:spLocks/>
                </p:cNvSpPr>
                <p:nvPr/>
              </p:nvSpPr>
              <p:spPr bwMode="auto">
                <a:xfrm>
                  <a:off x="2598" y="1201"/>
                  <a:ext cx="1217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Freeform 216"/>
                <p:cNvSpPr>
                  <a:spLocks/>
                </p:cNvSpPr>
                <p:nvPr/>
              </p:nvSpPr>
              <p:spPr bwMode="auto">
                <a:xfrm>
                  <a:off x="3415" y="1360"/>
                  <a:ext cx="406" cy="1245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Oval 217"/>
              <p:cNvSpPr>
                <a:spLocks noChangeArrowheads="1"/>
              </p:cNvSpPr>
              <p:nvPr/>
            </p:nvSpPr>
            <p:spPr bwMode="auto">
              <a:xfrm flipH="1">
                <a:off x="2270" y="2679"/>
                <a:ext cx="1106" cy="31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218"/>
              <p:cNvSpPr>
                <a:spLocks noChangeArrowheads="1"/>
              </p:cNvSpPr>
              <p:nvPr/>
            </p:nvSpPr>
            <p:spPr bwMode="auto">
              <a:xfrm flipH="1">
                <a:off x="2270" y="2654"/>
                <a:ext cx="1106" cy="315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eform 219"/>
              <p:cNvSpPr>
                <a:spLocks/>
              </p:cNvSpPr>
              <p:nvPr/>
            </p:nvSpPr>
            <p:spPr bwMode="auto">
              <a:xfrm>
                <a:off x="1827" y="1139"/>
                <a:ext cx="1623" cy="1732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reeform 220"/>
              <p:cNvSpPr>
                <a:spLocks/>
              </p:cNvSpPr>
              <p:nvPr/>
            </p:nvSpPr>
            <p:spPr bwMode="auto">
              <a:xfrm>
                <a:off x="1895" y="2543"/>
                <a:ext cx="1334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Freeform 221"/>
              <p:cNvSpPr>
                <a:spLocks/>
              </p:cNvSpPr>
              <p:nvPr/>
            </p:nvSpPr>
            <p:spPr bwMode="auto">
              <a:xfrm>
                <a:off x="3438" y="1337"/>
                <a:ext cx="55" cy="1534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222"/>
              <p:cNvSpPr>
                <a:spLocks noChangeArrowheads="1"/>
              </p:cNvSpPr>
              <p:nvPr/>
            </p:nvSpPr>
            <p:spPr bwMode="auto">
              <a:xfrm flipH="1">
                <a:off x="1969" y="2568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223"/>
              <p:cNvSpPr>
                <a:spLocks noChangeArrowheads="1"/>
              </p:cNvSpPr>
              <p:nvPr/>
            </p:nvSpPr>
            <p:spPr bwMode="auto">
              <a:xfrm flipH="1">
                <a:off x="2061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224"/>
              <p:cNvSpPr>
                <a:spLocks noChangeArrowheads="1"/>
              </p:cNvSpPr>
              <p:nvPr/>
            </p:nvSpPr>
            <p:spPr bwMode="auto">
              <a:xfrm flipH="1">
                <a:off x="2356" y="266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225"/>
              <p:cNvSpPr>
                <a:spLocks noChangeArrowheads="1"/>
              </p:cNvSpPr>
              <p:nvPr/>
            </p:nvSpPr>
            <p:spPr bwMode="auto">
              <a:xfrm flipH="1">
                <a:off x="2454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226"/>
              <p:cNvSpPr>
                <a:spLocks noChangeArrowheads="1"/>
              </p:cNvSpPr>
              <p:nvPr/>
            </p:nvSpPr>
            <p:spPr bwMode="auto">
              <a:xfrm flipH="1">
                <a:off x="2553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2 w 1345"/>
                  <a:gd name="T1" fmla="*/ 167 h 1366"/>
                  <a:gd name="T2" fmla="*/ 0 w 1345"/>
                  <a:gd name="T3" fmla="*/ 0 h 1366"/>
                  <a:gd name="T4" fmla="*/ 0 w 1345"/>
                  <a:gd name="T5" fmla="*/ 1139 h 1366"/>
                  <a:gd name="T6" fmla="*/ 1327 w 1345"/>
                  <a:gd name="T7" fmla="*/ 1348 h 1366"/>
                  <a:gd name="T8" fmla="*/ 1312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en-US" sz="16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reeform 228"/>
              <p:cNvSpPr>
                <a:spLocks/>
              </p:cNvSpPr>
              <p:nvPr/>
            </p:nvSpPr>
            <p:spPr bwMode="auto">
              <a:xfrm>
                <a:off x="1833" y="1133"/>
                <a:ext cx="1660" cy="21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242155" y="2318362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200:1.1.10:4000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2099" y="3843935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&lt;&lt;Port Fording Table&gt;&gt;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7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1" y="444153"/>
            <a:ext cx="7886700" cy="663574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ko-KR" sz="3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NAT </a:t>
            </a:r>
            <a:r>
              <a:rPr lang="ko-KR" altLang="en-US" sz="36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 </a:t>
            </a:r>
            <a:r>
              <a:rPr lang="en-US" altLang="ko-KR" sz="3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3600" b="1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1" y="142803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주소 변환 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 Address Translation)</a:t>
            </a:r>
            <a:endParaRPr lang="en-US" altLang="ko-KR" sz="1846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또는 수신지 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address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다른 주소로 변환</a:t>
            </a:r>
            <a:endParaRPr lang="en-US" altLang="ko-KR" sz="1846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Source NAT(SNAT)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Destination NAT(DNAT)</a:t>
            </a:r>
            <a:endParaRPr lang="ko-KR" altLang="en-US" sz="1846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57948" y="3686010"/>
          <a:ext cx="3551464" cy="587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57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200.10.10.10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0089" y="328402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903" y="33003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153409" y="3686010"/>
          <a:ext cx="3551464" cy="587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57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200.10.10.10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25550" y="328402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5364" y="33003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57948" y="5412048"/>
          <a:ext cx="3551464" cy="587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57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172.16.1.10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200.10.10.10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153409" y="5381375"/>
          <a:ext cx="3551464" cy="587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57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10.10.10.10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1419078" y="4441637"/>
            <a:ext cx="358873" cy="78377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594353" y="4386126"/>
            <a:ext cx="358873" cy="78377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3547" y="4593347"/>
            <a:ext cx="10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1664" y="4623340"/>
            <a:ext cx="111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68402" y="3501970"/>
            <a:ext cx="4303340" cy="2228324"/>
          </a:xfrm>
          <a:prstGeom prst="roundRect">
            <a:avLst>
              <a:gd name="adj" fmla="val 70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7" name="직선 연결선 186"/>
          <p:cNvCxnSpPr/>
          <p:nvPr/>
        </p:nvCxnSpPr>
        <p:spPr>
          <a:xfrm flipH="1" flipV="1">
            <a:off x="7739743" y="2540636"/>
            <a:ext cx="681718" cy="124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69" y="2228156"/>
            <a:ext cx="3630385" cy="1701743"/>
          </a:xfrm>
          <a:prstGeom prst="rect">
            <a:avLst/>
          </a:prstGeom>
        </p:spPr>
      </p:pic>
      <p:cxnSp>
        <p:nvCxnSpPr>
          <p:cNvPr id="9" name="직선 연결선 8"/>
          <p:cNvCxnSpPr>
            <a:endCxn id="75" idx="1"/>
          </p:cNvCxnSpPr>
          <p:nvPr/>
        </p:nvCxnSpPr>
        <p:spPr>
          <a:xfrm flipH="1">
            <a:off x="861895" y="3441487"/>
            <a:ext cx="414991" cy="1186429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03124" y="3501970"/>
            <a:ext cx="283968" cy="113125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63069" y="3441486"/>
            <a:ext cx="1023734" cy="1141908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구름 19"/>
          <p:cNvSpPr/>
          <p:nvPr/>
        </p:nvSpPr>
        <p:spPr>
          <a:xfrm>
            <a:off x="4376054" y="747273"/>
            <a:ext cx="4139297" cy="21717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ko-KR" altLang="en-US" sz="2400" b="1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4229101" y="2363801"/>
            <a:ext cx="277585" cy="1306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7522" y="3284778"/>
            <a:ext cx="1175657" cy="129024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12433" y="4627913"/>
            <a:ext cx="688975" cy="745366"/>
            <a:chOff x="809159" y="4814047"/>
            <a:chExt cx="688975" cy="745367"/>
          </a:xfrm>
        </p:grpSpPr>
        <p:sp>
          <p:nvSpPr>
            <p:cNvPr id="26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3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7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488929" y="4618404"/>
            <a:ext cx="688975" cy="745366"/>
            <a:chOff x="809159" y="4814047"/>
            <a:chExt cx="688975" cy="745367"/>
          </a:xfrm>
        </p:grpSpPr>
        <p:sp>
          <p:nvSpPr>
            <p:cNvPr id="8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3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 flipH="1">
            <a:off x="2413298" y="4607498"/>
            <a:ext cx="811294" cy="745366"/>
            <a:chOff x="809159" y="4814047"/>
            <a:chExt cx="688975" cy="745367"/>
          </a:xfrm>
        </p:grpSpPr>
        <p:sp>
          <p:nvSpPr>
            <p:cNvPr id="13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 182"/>
            <p:cNvSpPr>
              <a:spLocks/>
            </p:cNvSpPr>
            <p:nvPr/>
          </p:nvSpPr>
          <p:spPr bwMode="auto">
            <a:xfrm flipH="1">
              <a:off x="990721" y="5257793"/>
              <a:ext cx="156879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 183"/>
            <p:cNvSpPr>
              <a:spLocks/>
            </p:cNvSpPr>
            <p:nvPr/>
          </p:nvSpPr>
          <p:spPr bwMode="auto">
            <a:xfrm flipH="1">
              <a:off x="1005073" y="5247727"/>
              <a:ext cx="156879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8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1380" name="TextBox 101379"/>
          <p:cNvSpPr txBox="1"/>
          <p:nvPr/>
        </p:nvSpPr>
        <p:spPr>
          <a:xfrm>
            <a:off x="7349021" y="4536838"/>
            <a:ext cx="1794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</a:t>
            </a:r>
            <a:endParaRPr lang="ko-KR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8402" y="5272434"/>
            <a:ext cx="13292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670486" y="5222956"/>
            <a:ext cx="13292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192.168.1.20</a:t>
            </a:r>
            <a:endParaRPr lang="ko-KR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075205" y="4947483"/>
            <a:ext cx="13292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192.168.1.30</a:t>
            </a:r>
            <a:endParaRPr lang="ko-KR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1267" y="2825985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ko-KR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4452" y="403470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사설망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7915" y="3522140"/>
            <a:ext cx="4400306" cy="2228324"/>
          </a:xfrm>
          <a:prstGeom prst="roundRect">
            <a:avLst>
              <a:gd name="adj" fmla="val 70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7" name="직선 연결선 186"/>
          <p:cNvCxnSpPr/>
          <p:nvPr/>
        </p:nvCxnSpPr>
        <p:spPr>
          <a:xfrm flipH="1" flipV="1">
            <a:off x="7766222" y="2560806"/>
            <a:ext cx="681718" cy="124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48" y="2248326"/>
            <a:ext cx="3630385" cy="1701743"/>
          </a:xfrm>
          <a:prstGeom prst="rect">
            <a:avLst/>
          </a:prstGeom>
        </p:spPr>
      </p:pic>
      <p:cxnSp>
        <p:nvCxnSpPr>
          <p:cNvPr id="9" name="직선 연결선 8"/>
          <p:cNvCxnSpPr>
            <a:endCxn id="75" idx="1"/>
          </p:cNvCxnSpPr>
          <p:nvPr/>
        </p:nvCxnSpPr>
        <p:spPr>
          <a:xfrm flipH="1">
            <a:off x="888374" y="3461657"/>
            <a:ext cx="414991" cy="1186429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29603" y="3522140"/>
            <a:ext cx="283968" cy="113125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89549" y="3461656"/>
            <a:ext cx="1023734" cy="1141908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구름 19"/>
          <p:cNvSpPr/>
          <p:nvPr/>
        </p:nvSpPr>
        <p:spPr>
          <a:xfrm>
            <a:off x="4402533" y="767443"/>
            <a:ext cx="4139297" cy="21717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ko-KR" altLang="en-US" sz="2400" b="1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4255580" y="2383971"/>
            <a:ext cx="277585" cy="1306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4000" y="3304948"/>
            <a:ext cx="1175657" cy="129024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38911" y="4648083"/>
            <a:ext cx="688975" cy="745366"/>
            <a:chOff x="809159" y="4814047"/>
            <a:chExt cx="688975" cy="745367"/>
          </a:xfrm>
        </p:grpSpPr>
        <p:sp>
          <p:nvSpPr>
            <p:cNvPr id="26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3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7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15407" y="4638574"/>
            <a:ext cx="688975" cy="745366"/>
            <a:chOff x="809159" y="4814047"/>
            <a:chExt cx="688975" cy="745367"/>
          </a:xfrm>
        </p:grpSpPr>
        <p:sp>
          <p:nvSpPr>
            <p:cNvPr id="8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3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 flipH="1">
            <a:off x="2439777" y="4627668"/>
            <a:ext cx="811294" cy="745366"/>
            <a:chOff x="809159" y="4814047"/>
            <a:chExt cx="688975" cy="745367"/>
          </a:xfrm>
        </p:grpSpPr>
        <p:sp>
          <p:nvSpPr>
            <p:cNvPr id="13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 182"/>
            <p:cNvSpPr>
              <a:spLocks/>
            </p:cNvSpPr>
            <p:nvPr/>
          </p:nvSpPr>
          <p:spPr bwMode="auto">
            <a:xfrm flipH="1">
              <a:off x="990721" y="5257793"/>
              <a:ext cx="156879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 183"/>
            <p:cNvSpPr>
              <a:spLocks/>
            </p:cNvSpPr>
            <p:nvPr/>
          </p:nvSpPr>
          <p:spPr bwMode="auto">
            <a:xfrm flipH="1">
              <a:off x="1005073" y="5247727"/>
              <a:ext cx="156879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8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1380" name="TextBox 101379"/>
          <p:cNvSpPr txBox="1"/>
          <p:nvPr/>
        </p:nvSpPr>
        <p:spPr>
          <a:xfrm>
            <a:off x="7375500" y="4557008"/>
            <a:ext cx="1794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</a:t>
            </a:r>
            <a:endParaRPr lang="ko-KR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0" y="5308632"/>
            <a:ext cx="13292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321699" y="5308524"/>
            <a:ext cx="13292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192.168.1.20</a:t>
            </a:r>
            <a:endParaRPr lang="ko-KR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119491" y="5065431"/>
            <a:ext cx="13292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192.168.1.30</a:t>
            </a:r>
            <a:endParaRPr lang="ko-KR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159" y="54391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사설망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3399" y="1409004"/>
          <a:ext cx="2909970" cy="1648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9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49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변환 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변환 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30.1.120.8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192.168.1.30</a:t>
                      </a:r>
                      <a:endParaRPr lang="ko-KR" altLang="en-US" sz="16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7132" y="1029045"/>
            <a:ext cx="1328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NAT</a:t>
            </a:r>
            <a:r>
              <a:rPr lang="en-US" altLang="ko-KR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테이블 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77938" y="3042435"/>
            <a:ext cx="78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endParaRPr lang="ko-KR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>
            <p:extLst/>
          </p:nvPr>
        </p:nvGraphicFramePr>
        <p:xfrm>
          <a:off x="3272386" y="4588317"/>
          <a:ext cx="2736678" cy="345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3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3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192.168.1.30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200.10.10.10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698" y="4281525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IP(A)        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6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193" name="표 192"/>
          <p:cNvGraphicFramePr>
            <a:graphicFrameLocks noGrp="1"/>
          </p:cNvGraphicFramePr>
          <p:nvPr>
            <p:extLst/>
          </p:nvPr>
        </p:nvGraphicFramePr>
        <p:xfrm>
          <a:off x="4329678" y="2711107"/>
          <a:ext cx="2736678" cy="345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3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3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30.1.120.8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200.10.10.10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TextBox 193"/>
          <p:cNvSpPr txBox="1"/>
          <p:nvPr/>
        </p:nvSpPr>
        <p:spPr>
          <a:xfrm>
            <a:off x="4533165" y="3055790"/>
            <a:ext cx="236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IP(B)    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6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0725" y="5489436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사설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공인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주소로 변환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252178" y="2420068"/>
            <a:ext cx="8258706" cy="43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구름 5"/>
          <p:cNvSpPr/>
          <p:nvPr/>
        </p:nvSpPr>
        <p:spPr>
          <a:xfrm>
            <a:off x="4258034" y="2129855"/>
            <a:ext cx="1381758" cy="6362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172"/>
          <p:cNvGrpSpPr>
            <a:grpSpLocks/>
          </p:cNvGrpSpPr>
          <p:nvPr/>
        </p:nvGrpSpPr>
        <p:grpSpPr bwMode="auto">
          <a:xfrm>
            <a:off x="199954" y="2142812"/>
            <a:ext cx="672801" cy="644597"/>
            <a:chOff x="1460" y="1680"/>
            <a:chExt cx="971" cy="1058"/>
          </a:xfrm>
        </p:grpSpPr>
        <p:grpSp>
          <p:nvGrpSpPr>
            <p:cNvPr id="36" name="Group 173"/>
            <p:cNvGrpSpPr>
              <a:grpSpLocks/>
            </p:cNvGrpSpPr>
            <p:nvPr/>
          </p:nvGrpSpPr>
          <p:grpSpPr bwMode="auto">
            <a:xfrm rot="20775601" flipH="1">
              <a:off x="2221" y="2374"/>
              <a:ext cx="210" cy="162"/>
              <a:chOff x="3499" y="2336"/>
              <a:chExt cx="1848" cy="1427"/>
            </a:xfrm>
          </p:grpSpPr>
          <p:sp>
            <p:nvSpPr>
              <p:cNvPr id="85" name="Freeform 174"/>
              <p:cNvSpPr>
                <a:spLocks/>
              </p:cNvSpPr>
              <p:nvPr/>
            </p:nvSpPr>
            <p:spPr bwMode="auto">
              <a:xfrm rot="20419783" flipH="1">
                <a:off x="4677" y="2330"/>
                <a:ext cx="783" cy="460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Freeform 175"/>
              <p:cNvSpPr>
                <a:spLocks/>
              </p:cNvSpPr>
              <p:nvPr/>
            </p:nvSpPr>
            <p:spPr bwMode="auto">
              <a:xfrm rot="-1180217">
                <a:off x="3532" y="2934"/>
                <a:ext cx="1464" cy="698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Freeform 176"/>
              <p:cNvSpPr>
                <a:spLocks/>
              </p:cNvSpPr>
              <p:nvPr/>
            </p:nvSpPr>
            <p:spPr bwMode="auto">
              <a:xfrm rot="20419783" flipH="1">
                <a:off x="3661" y="3116"/>
                <a:ext cx="1413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Freeform 177"/>
              <p:cNvSpPr>
                <a:spLocks/>
              </p:cNvSpPr>
              <p:nvPr/>
            </p:nvSpPr>
            <p:spPr bwMode="auto">
              <a:xfrm rot="-1180217">
                <a:off x="4358" y="2814"/>
                <a:ext cx="323" cy="375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Freeform 178"/>
              <p:cNvSpPr>
                <a:spLocks/>
              </p:cNvSpPr>
              <p:nvPr/>
            </p:nvSpPr>
            <p:spPr bwMode="auto">
              <a:xfrm rot="20419783" flipH="1">
                <a:off x="4324" y="2821"/>
                <a:ext cx="443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282" y="2827"/>
                <a:ext cx="187" cy="3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Freeform 180"/>
              <p:cNvSpPr>
                <a:spLocks/>
              </p:cNvSpPr>
              <p:nvPr/>
            </p:nvSpPr>
            <p:spPr bwMode="auto">
              <a:xfrm rot="20419783" flipH="1">
                <a:off x="4481" y="2789"/>
                <a:ext cx="409" cy="272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181"/>
            <p:cNvGrpSpPr>
              <a:grpSpLocks/>
            </p:cNvGrpSpPr>
            <p:nvPr/>
          </p:nvGrpSpPr>
          <p:grpSpPr bwMode="auto">
            <a:xfrm flipH="1">
              <a:off x="1661" y="2401"/>
              <a:ext cx="623" cy="337"/>
              <a:chOff x="909" y="3187"/>
              <a:chExt cx="828" cy="448"/>
            </a:xfrm>
          </p:grpSpPr>
          <p:sp>
            <p:nvSpPr>
              <p:cNvPr id="79" name="Freeform 182"/>
              <p:cNvSpPr>
                <a:spLocks/>
              </p:cNvSpPr>
              <p:nvPr/>
            </p:nvSpPr>
            <p:spPr bwMode="auto">
              <a:xfrm>
                <a:off x="909" y="3207"/>
                <a:ext cx="299" cy="428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Freeform 183"/>
              <p:cNvSpPr>
                <a:spLocks/>
              </p:cNvSpPr>
              <p:nvPr/>
            </p:nvSpPr>
            <p:spPr bwMode="auto">
              <a:xfrm>
                <a:off x="934" y="3187"/>
                <a:ext cx="299" cy="428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Freeform 184"/>
              <p:cNvSpPr>
                <a:spLocks/>
              </p:cNvSpPr>
              <p:nvPr/>
            </p:nvSpPr>
            <p:spPr bwMode="auto">
              <a:xfrm>
                <a:off x="1133" y="3276"/>
                <a:ext cx="535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Freeform 185"/>
              <p:cNvSpPr>
                <a:spLocks/>
              </p:cNvSpPr>
              <p:nvPr/>
            </p:nvSpPr>
            <p:spPr bwMode="auto">
              <a:xfrm>
                <a:off x="981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Freeform 186"/>
              <p:cNvSpPr>
                <a:spLocks/>
              </p:cNvSpPr>
              <p:nvPr/>
            </p:nvSpPr>
            <p:spPr bwMode="auto">
              <a:xfrm>
                <a:off x="1495" y="3396"/>
                <a:ext cx="139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Group 188"/>
            <p:cNvGrpSpPr>
              <a:grpSpLocks/>
            </p:cNvGrpSpPr>
            <p:nvPr/>
          </p:nvGrpSpPr>
          <p:grpSpPr bwMode="auto">
            <a:xfrm>
              <a:off x="1460" y="2079"/>
              <a:ext cx="724" cy="441"/>
              <a:chOff x="1460" y="2079"/>
              <a:chExt cx="724" cy="441"/>
            </a:xfrm>
          </p:grpSpPr>
          <p:sp>
            <p:nvSpPr>
              <p:cNvPr id="5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7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0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44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3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213"/>
            <p:cNvGrpSpPr>
              <a:grpSpLocks/>
            </p:cNvGrpSpPr>
            <p:nvPr/>
          </p:nvGrpSpPr>
          <p:grpSpPr bwMode="auto">
            <a:xfrm flipH="1">
              <a:off x="1536" y="1680"/>
              <a:ext cx="585" cy="583"/>
              <a:chOff x="1829" y="1130"/>
              <a:chExt cx="1859" cy="1865"/>
            </a:xfrm>
          </p:grpSpPr>
          <p:grpSp>
            <p:nvGrpSpPr>
              <p:cNvPr id="40" name="Group 214"/>
              <p:cNvGrpSpPr>
                <a:grpSpLocks/>
              </p:cNvGrpSpPr>
              <p:nvPr/>
            </p:nvGrpSpPr>
            <p:grpSpPr bwMode="auto">
              <a:xfrm>
                <a:off x="2470" y="1323"/>
                <a:ext cx="1218" cy="1259"/>
                <a:chOff x="2601" y="1199"/>
                <a:chExt cx="1218" cy="1408"/>
              </a:xfrm>
            </p:grpSpPr>
            <p:sp>
              <p:nvSpPr>
                <p:cNvPr id="53" name="Freeform 215"/>
                <p:cNvSpPr>
                  <a:spLocks/>
                </p:cNvSpPr>
                <p:nvPr/>
              </p:nvSpPr>
              <p:spPr bwMode="auto">
                <a:xfrm>
                  <a:off x="2598" y="1201"/>
                  <a:ext cx="1217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Freeform 216"/>
                <p:cNvSpPr>
                  <a:spLocks/>
                </p:cNvSpPr>
                <p:nvPr/>
              </p:nvSpPr>
              <p:spPr bwMode="auto">
                <a:xfrm>
                  <a:off x="3415" y="1360"/>
                  <a:ext cx="406" cy="1245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Oval 217"/>
              <p:cNvSpPr>
                <a:spLocks noChangeArrowheads="1"/>
              </p:cNvSpPr>
              <p:nvPr/>
            </p:nvSpPr>
            <p:spPr bwMode="auto">
              <a:xfrm flipH="1">
                <a:off x="2270" y="2679"/>
                <a:ext cx="1106" cy="31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218"/>
              <p:cNvSpPr>
                <a:spLocks noChangeArrowheads="1"/>
              </p:cNvSpPr>
              <p:nvPr/>
            </p:nvSpPr>
            <p:spPr bwMode="auto">
              <a:xfrm flipH="1">
                <a:off x="2270" y="2654"/>
                <a:ext cx="1106" cy="315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Freeform 219"/>
              <p:cNvSpPr>
                <a:spLocks/>
              </p:cNvSpPr>
              <p:nvPr/>
            </p:nvSpPr>
            <p:spPr bwMode="auto">
              <a:xfrm>
                <a:off x="1827" y="1139"/>
                <a:ext cx="1623" cy="1732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 220"/>
              <p:cNvSpPr>
                <a:spLocks/>
              </p:cNvSpPr>
              <p:nvPr/>
            </p:nvSpPr>
            <p:spPr bwMode="auto">
              <a:xfrm>
                <a:off x="1895" y="2543"/>
                <a:ext cx="1334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Freeform 221"/>
              <p:cNvSpPr>
                <a:spLocks/>
              </p:cNvSpPr>
              <p:nvPr/>
            </p:nvSpPr>
            <p:spPr bwMode="auto">
              <a:xfrm>
                <a:off x="3438" y="1337"/>
                <a:ext cx="55" cy="1534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222"/>
              <p:cNvSpPr>
                <a:spLocks noChangeArrowheads="1"/>
              </p:cNvSpPr>
              <p:nvPr/>
            </p:nvSpPr>
            <p:spPr bwMode="auto">
              <a:xfrm flipH="1">
                <a:off x="1969" y="2568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223"/>
              <p:cNvSpPr>
                <a:spLocks noChangeArrowheads="1"/>
              </p:cNvSpPr>
              <p:nvPr/>
            </p:nvSpPr>
            <p:spPr bwMode="auto">
              <a:xfrm flipH="1">
                <a:off x="2061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224"/>
              <p:cNvSpPr>
                <a:spLocks noChangeArrowheads="1"/>
              </p:cNvSpPr>
              <p:nvPr/>
            </p:nvSpPr>
            <p:spPr bwMode="auto">
              <a:xfrm flipH="1">
                <a:off x="2356" y="266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225"/>
              <p:cNvSpPr>
                <a:spLocks noChangeArrowheads="1"/>
              </p:cNvSpPr>
              <p:nvPr/>
            </p:nvSpPr>
            <p:spPr bwMode="auto">
              <a:xfrm flipH="1">
                <a:off x="2454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226"/>
              <p:cNvSpPr>
                <a:spLocks noChangeArrowheads="1"/>
              </p:cNvSpPr>
              <p:nvPr/>
            </p:nvSpPr>
            <p:spPr bwMode="auto">
              <a:xfrm flipH="1">
                <a:off x="2553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2 w 1345"/>
                  <a:gd name="T1" fmla="*/ 167 h 1366"/>
                  <a:gd name="T2" fmla="*/ 0 w 1345"/>
                  <a:gd name="T3" fmla="*/ 0 h 1366"/>
                  <a:gd name="T4" fmla="*/ 0 w 1345"/>
                  <a:gd name="T5" fmla="*/ 1139 h 1366"/>
                  <a:gd name="T6" fmla="*/ 1327 w 1345"/>
                  <a:gd name="T7" fmla="*/ 1348 h 1366"/>
                  <a:gd name="T8" fmla="*/ 1312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en-US" sz="16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228"/>
              <p:cNvSpPr>
                <a:spLocks/>
              </p:cNvSpPr>
              <p:nvPr/>
            </p:nvSpPr>
            <p:spPr bwMode="auto">
              <a:xfrm>
                <a:off x="1833" y="1133"/>
                <a:ext cx="1660" cy="21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92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3492" y="1971495"/>
            <a:ext cx="594785" cy="952938"/>
          </a:xfrm>
          <a:prstGeom prst="rect">
            <a:avLst/>
          </a:prstGeom>
          <a:noFill/>
        </p:spPr>
      </p:pic>
      <p:grpSp>
        <p:nvGrpSpPr>
          <p:cNvPr id="98" name="그룹 97"/>
          <p:cNvGrpSpPr/>
          <p:nvPr/>
        </p:nvGrpSpPr>
        <p:grpSpPr>
          <a:xfrm>
            <a:off x="1474288" y="2272053"/>
            <a:ext cx="594318" cy="301505"/>
            <a:chOff x="1993293" y="2564030"/>
            <a:chExt cx="807572" cy="288942"/>
          </a:xfrm>
        </p:grpSpPr>
        <p:sp>
          <p:nvSpPr>
            <p:cNvPr id="104" name="AutoShape 26"/>
            <p:cNvSpPr>
              <a:spLocks noChangeArrowheads="1"/>
            </p:cNvSpPr>
            <p:nvPr/>
          </p:nvSpPr>
          <p:spPr bwMode="auto">
            <a:xfrm>
              <a:off x="1993293" y="2564030"/>
              <a:ext cx="807572" cy="28894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009917" y="2728044"/>
              <a:ext cx="584994" cy="1249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0" y="277885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192.168.1.10/24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32227" y="2924433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22.22.22.22/24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roup 19"/>
          <p:cNvGrpSpPr>
            <a:grpSpLocks/>
          </p:cNvGrpSpPr>
          <p:nvPr/>
        </p:nvGrpSpPr>
        <p:grpSpPr bwMode="auto">
          <a:xfrm>
            <a:off x="2862355" y="2314452"/>
            <a:ext cx="720590" cy="276802"/>
            <a:chOff x="3682" y="2312"/>
            <a:chExt cx="786" cy="497"/>
          </a:xfrm>
        </p:grpSpPr>
        <p:sp>
          <p:nvSpPr>
            <p:cNvPr id="95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2" name="Group 19"/>
          <p:cNvGrpSpPr>
            <a:grpSpLocks/>
          </p:cNvGrpSpPr>
          <p:nvPr/>
        </p:nvGrpSpPr>
        <p:grpSpPr bwMode="auto">
          <a:xfrm>
            <a:off x="6199190" y="2287142"/>
            <a:ext cx="720590" cy="276802"/>
            <a:chOff x="3682" y="2312"/>
            <a:chExt cx="786" cy="497"/>
          </a:xfrm>
        </p:grpSpPr>
        <p:sp>
          <p:nvSpPr>
            <p:cNvPr id="103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087323" y="1824757"/>
            <a:ext cx="165942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 → 11.11.11.11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558" y="1538363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 Table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1" name="표 200"/>
          <p:cNvGraphicFramePr>
            <a:graphicFrameLocks noGrp="1"/>
          </p:cNvGraphicFramePr>
          <p:nvPr>
            <p:extLst/>
          </p:nvPr>
        </p:nvGraphicFramePr>
        <p:xfrm>
          <a:off x="79329" y="3132685"/>
          <a:ext cx="262486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4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5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62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3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22.22.22.22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" name="TextBox 201"/>
          <p:cNvSpPr txBox="1"/>
          <p:nvPr/>
        </p:nvSpPr>
        <p:spPr>
          <a:xfrm>
            <a:off x="0" y="3370704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     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          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</a:t>
            </a:r>
            <a:endParaRPr lang="ko-KR" altLang="en-US" sz="1100" dirty="0"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</p:txBody>
      </p:sp>
      <p:graphicFrame>
        <p:nvGraphicFramePr>
          <p:cNvPr id="203" name="표 202"/>
          <p:cNvGraphicFramePr>
            <a:graphicFrameLocks noGrp="1"/>
          </p:cNvGraphicFramePr>
          <p:nvPr>
            <p:extLst/>
          </p:nvPr>
        </p:nvGraphicFramePr>
        <p:xfrm>
          <a:off x="2945603" y="1828207"/>
          <a:ext cx="262486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4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5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62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3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22.22.22.22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11.11.11.11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" name="TextBox 203"/>
          <p:cNvSpPr txBox="1"/>
          <p:nvPr/>
        </p:nvSpPr>
        <p:spPr>
          <a:xfrm>
            <a:off x="2896276" y="1563307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     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          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</a:t>
            </a:r>
            <a:endParaRPr lang="ko-KR" altLang="en-US" sz="1100" dirty="0"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25" y="460755"/>
            <a:ext cx="197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NAT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186799" y="5088182"/>
            <a:ext cx="8258706" cy="43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구름 95"/>
          <p:cNvSpPr/>
          <p:nvPr/>
        </p:nvSpPr>
        <p:spPr>
          <a:xfrm>
            <a:off x="3928907" y="4775548"/>
            <a:ext cx="1381758" cy="6362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Group 172"/>
          <p:cNvGrpSpPr>
            <a:grpSpLocks/>
          </p:cNvGrpSpPr>
          <p:nvPr/>
        </p:nvGrpSpPr>
        <p:grpSpPr bwMode="auto">
          <a:xfrm>
            <a:off x="134575" y="4810926"/>
            <a:ext cx="672801" cy="644597"/>
            <a:chOff x="1460" y="1680"/>
            <a:chExt cx="971" cy="1058"/>
          </a:xfrm>
        </p:grpSpPr>
        <p:grpSp>
          <p:nvGrpSpPr>
            <p:cNvPr id="111" name="Group 173"/>
            <p:cNvGrpSpPr>
              <a:grpSpLocks/>
            </p:cNvGrpSpPr>
            <p:nvPr/>
          </p:nvGrpSpPr>
          <p:grpSpPr bwMode="auto">
            <a:xfrm rot="20775601" flipH="1">
              <a:off x="2221" y="2374"/>
              <a:ext cx="210" cy="162"/>
              <a:chOff x="3499" y="2336"/>
              <a:chExt cx="1848" cy="1427"/>
            </a:xfrm>
          </p:grpSpPr>
          <p:sp>
            <p:nvSpPr>
              <p:cNvPr id="162" name="Freeform 174"/>
              <p:cNvSpPr>
                <a:spLocks/>
              </p:cNvSpPr>
              <p:nvPr/>
            </p:nvSpPr>
            <p:spPr bwMode="auto">
              <a:xfrm rot="20419783" flipH="1">
                <a:off x="4677" y="2330"/>
                <a:ext cx="783" cy="460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Freeform 175"/>
              <p:cNvSpPr>
                <a:spLocks/>
              </p:cNvSpPr>
              <p:nvPr/>
            </p:nvSpPr>
            <p:spPr bwMode="auto">
              <a:xfrm rot="-1180217">
                <a:off x="3532" y="2934"/>
                <a:ext cx="1464" cy="698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Freeform 176"/>
              <p:cNvSpPr>
                <a:spLocks/>
              </p:cNvSpPr>
              <p:nvPr/>
            </p:nvSpPr>
            <p:spPr bwMode="auto">
              <a:xfrm rot="20419783" flipH="1">
                <a:off x="3661" y="3116"/>
                <a:ext cx="1413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Freeform 177"/>
              <p:cNvSpPr>
                <a:spLocks/>
              </p:cNvSpPr>
              <p:nvPr/>
            </p:nvSpPr>
            <p:spPr bwMode="auto">
              <a:xfrm rot="-1180217">
                <a:off x="4358" y="2814"/>
                <a:ext cx="323" cy="375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Freeform 178"/>
              <p:cNvSpPr>
                <a:spLocks/>
              </p:cNvSpPr>
              <p:nvPr/>
            </p:nvSpPr>
            <p:spPr bwMode="auto">
              <a:xfrm rot="20419783" flipH="1">
                <a:off x="4324" y="2821"/>
                <a:ext cx="443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282" y="2827"/>
                <a:ext cx="187" cy="3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Freeform 180"/>
              <p:cNvSpPr>
                <a:spLocks/>
              </p:cNvSpPr>
              <p:nvPr/>
            </p:nvSpPr>
            <p:spPr bwMode="auto">
              <a:xfrm rot="20419783" flipH="1">
                <a:off x="4481" y="2789"/>
                <a:ext cx="409" cy="272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" name="Group 181"/>
            <p:cNvGrpSpPr>
              <a:grpSpLocks/>
            </p:cNvGrpSpPr>
            <p:nvPr/>
          </p:nvGrpSpPr>
          <p:grpSpPr bwMode="auto">
            <a:xfrm flipH="1">
              <a:off x="1661" y="2401"/>
              <a:ext cx="623" cy="337"/>
              <a:chOff x="909" y="3187"/>
              <a:chExt cx="828" cy="448"/>
            </a:xfrm>
          </p:grpSpPr>
          <p:sp>
            <p:nvSpPr>
              <p:cNvPr id="156" name="Freeform 182"/>
              <p:cNvSpPr>
                <a:spLocks/>
              </p:cNvSpPr>
              <p:nvPr/>
            </p:nvSpPr>
            <p:spPr bwMode="auto">
              <a:xfrm>
                <a:off x="909" y="3207"/>
                <a:ext cx="299" cy="428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Freeform 183"/>
              <p:cNvSpPr>
                <a:spLocks/>
              </p:cNvSpPr>
              <p:nvPr/>
            </p:nvSpPr>
            <p:spPr bwMode="auto">
              <a:xfrm>
                <a:off x="934" y="3187"/>
                <a:ext cx="299" cy="428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Freeform 184"/>
              <p:cNvSpPr>
                <a:spLocks/>
              </p:cNvSpPr>
              <p:nvPr/>
            </p:nvSpPr>
            <p:spPr bwMode="auto">
              <a:xfrm>
                <a:off x="1133" y="3276"/>
                <a:ext cx="535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Freeform 185"/>
              <p:cNvSpPr>
                <a:spLocks/>
              </p:cNvSpPr>
              <p:nvPr/>
            </p:nvSpPr>
            <p:spPr bwMode="auto">
              <a:xfrm>
                <a:off x="981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Freeform 186"/>
              <p:cNvSpPr>
                <a:spLocks/>
              </p:cNvSpPr>
              <p:nvPr/>
            </p:nvSpPr>
            <p:spPr bwMode="auto">
              <a:xfrm>
                <a:off x="1495" y="3396"/>
                <a:ext cx="139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" name="Group 188"/>
            <p:cNvGrpSpPr>
              <a:grpSpLocks/>
            </p:cNvGrpSpPr>
            <p:nvPr/>
          </p:nvGrpSpPr>
          <p:grpSpPr bwMode="auto">
            <a:xfrm>
              <a:off x="1460" y="2079"/>
              <a:ext cx="724" cy="441"/>
              <a:chOff x="1460" y="2079"/>
              <a:chExt cx="724" cy="441"/>
            </a:xfrm>
          </p:grpSpPr>
          <p:sp>
            <p:nvSpPr>
              <p:cNvPr id="13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7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0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44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3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Group 213"/>
            <p:cNvGrpSpPr>
              <a:grpSpLocks/>
            </p:cNvGrpSpPr>
            <p:nvPr/>
          </p:nvGrpSpPr>
          <p:grpSpPr bwMode="auto">
            <a:xfrm flipH="1">
              <a:off x="1536" y="1680"/>
              <a:ext cx="585" cy="583"/>
              <a:chOff x="1829" y="1130"/>
              <a:chExt cx="1859" cy="1865"/>
            </a:xfrm>
          </p:grpSpPr>
          <p:grpSp>
            <p:nvGrpSpPr>
              <p:cNvPr id="117" name="Group 214"/>
              <p:cNvGrpSpPr>
                <a:grpSpLocks/>
              </p:cNvGrpSpPr>
              <p:nvPr/>
            </p:nvGrpSpPr>
            <p:grpSpPr bwMode="auto">
              <a:xfrm>
                <a:off x="2470" y="1323"/>
                <a:ext cx="1218" cy="1259"/>
                <a:chOff x="2601" y="1199"/>
                <a:chExt cx="1218" cy="1408"/>
              </a:xfrm>
            </p:grpSpPr>
            <p:sp>
              <p:nvSpPr>
                <p:cNvPr id="130" name="Freeform 215"/>
                <p:cNvSpPr>
                  <a:spLocks/>
                </p:cNvSpPr>
                <p:nvPr/>
              </p:nvSpPr>
              <p:spPr bwMode="auto">
                <a:xfrm>
                  <a:off x="2598" y="1201"/>
                  <a:ext cx="1217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Freeform 216"/>
                <p:cNvSpPr>
                  <a:spLocks/>
                </p:cNvSpPr>
                <p:nvPr/>
              </p:nvSpPr>
              <p:spPr bwMode="auto">
                <a:xfrm>
                  <a:off x="3415" y="1360"/>
                  <a:ext cx="406" cy="1245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8" name="Oval 217"/>
              <p:cNvSpPr>
                <a:spLocks noChangeArrowheads="1"/>
              </p:cNvSpPr>
              <p:nvPr/>
            </p:nvSpPr>
            <p:spPr bwMode="auto">
              <a:xfrm flipH="1">
                <a:off x="2270" y="2679"/>
                <a:ext cx="1106" cy="31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Oval 218"/>
              <p:cNvSpPr>
                <a:spLocks noChangeArrowheads="1"/>
              </p:cNvSpPr>
              <p:nvPr/>
            </p:nvSpPr>
            <p:spPr bwMode="auto">
              <a:xfrm flipH="1">
                <a:off x="2270" y="2654"/>
                <a:ext cx="1106" cy="315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Freeform 219"/>
              <p:cNvSpPr>
                <a:spLocks/>
              </p:cNvSpPr>
              <p:nvPr/>
            </p:nvSpPr>
            <p:spPr bwMode="auto">
              <a:xfrm>
                <a:off x="1827" y="1139"/>
                <a:ext cx="1623" cy="1732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 220"/>
              <p:cNvSpPr>
                <a:spLocks/>
              </p:cNvSpPr>
              <p:nvPr/>
            </p:nvSpPr>
            <p:spPr bwMode="auto">
              <a:xfrm>
                <a:off x="1895" y="2543"/>
                <a:ext cx="1334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Freeform 221"/>
              <p:cNvSpPr>
                <a:spLocks/>
              </p:cNvSpPr>
              <p:nvPr/>
            </p:nvSpPr>
            <p:spPr bwMode="auto">
              <a:xfrm>
                <a:off x="3438" y="1337"/>
                <a:ext cx="55" cy="1534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222"/>
              <p:cNvSpPr>
                <a:spLocks noChangeArrowheads="1"/>
              </p:cNvSpPr>
              <p:nvPr/>
            </p:nvSpPr>
            <p:spPr bwMode="auto">
              <a:xfrm flipH="1">
                <a:off x="1969" y="2568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Oval 223"/>
              <p:cNvSpPr>
                <a:spLocks noChangeArrowheads="1"/>
              </p:cNvSpPr>
              <p:nvPr/>
            </p:nvSpPr>
            <p:spPr bwMode="auto">
              <a:xfrm flipH="1">
                <a:off x="2061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Oval 224"/>
              <p:cNvSpPr>
                <a:spLocks noChangeArrowheads="1"/>
              </p:cNvSpPr>
              <p:nvPr/>
            </p:nvSpPr>
            <p:spPr bwMode="auto">
              <a:xfrm flipH="1">
                <a:off x="2356" y="266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Oval 225"/>
              <p:cNvSpPr>
                <a:spLocks noChangeArrowheads="1"/>
              </p:cNvSpPr>
              <p:nvPr/>
            </p:nvSpPr>
            <p:spPr bwMode="auto">
              <a:xfrm flipH="1">
                <a:off x="2454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Oval 226"/>
              <p:cNvSpPr>
                <a:spLocks noChangeArrowheads="1"/>
              </p:cNvSpPr>
              <p:nvPr/>
            </p:nvSpPr>
            <p:spPr bwMode="auto">
              <a:xfrm flipH="1">
                <a:off x="2553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2 w 1345"/>
                  <a:gd name="T1" fmla="*/ 167 h 1366"/>
                  <a:gd name="T2" fmla="*/ 0 w 1345"/>
                  <a:gd name="T3" fmla="*/ 0 h 1366"/>
                  <a:gd name="T4" fmla="*/ 0 w 1345"/>
                  <a:gd name="T5" fmla="*/ 1139 h 1366"/>
                  <a:gd name="T6" fmla="*/ 1327 w 1345"/>
                  <a:gd name="T7" fmla="*/ 1348 h 1366"/>
                  <a:gd name="T8" fmla="*/ 1312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en-US" sz="16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Freeform 228"/>
              <p:cNvSpPr>
                <a:spLocks/>
              </p:cNvSpPr>
              <p:nvPr/>
            </p:nvSpPr>
            <p:spPr bwMode="auto">
              <a:xfrm>
                <a:off x="1833" y="1133"/>
                <a:ext cx="1660" cy="21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69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3518" y="4631376"/>
            <a:ext cx="594785" cy="952938"/>
          </a:xfrm>
          <a:prstGeom prst="rect">
            <a:avLst/>
          </a:prstGeom>
          <a:noFill/>
        </p:spPr>
      </p:pic>
      <p:grpSp>
        <p:nvGrpSpPr>
          <p:cNvPr id="170" name="그룹 169"/>
          <p:cNvGrpSpPr/>
          <p:nvPr/>
        </p:nvGrpSpPr>
        <p:grpSpPr>
          <a:xfrm>
            <a:off x="1408909" y="4940167"/>
            <a:ext cx="594318" cy="301505"/>
            <a:chOff x="1993293" y="2564030"/>
            <a:chExt cx="807572" cy="288942"/>
          </a:xfrm>
        </p:grpSpPr>
        <p:sp>
          <p:nvSpPr>
            <p:cNvPr id="171" name="AutoShape 26"/>
            <p:cNvSpPr>
              <a:spLocks noChangeArrowheads="1"/>
            </p:cNvSpPr>
            <p:nvPr/>
          </p:nvSpPr>
          <p:spPr bwMode="auto">
            <a:xfrm>
              <a:off x="1993293" y="2564030"/>
              <a:ext cx="807572" cy="28894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009917" y="2728044"/>
              <a:ext cx="584994" cy="1249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-65379" y="544696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192.168.1.10/24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000167" y="558289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192.168.2.20/24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5" name="Group 19"/>
          <p:cNvGrpSpPr>
            <a:grpSpLocks/>
          </p:cNvGrpSpPr>
          <p:nvPr/>
        </p:nvGrpSpPr>
        <p:grpSpPr bwMode="auto">
          <a:xfrm>
            <a:off x="2673188" y="4982566"/>
            <a:ext cx="720590" cy="276802"/>
            <a:chOff x="3682" y="2312"/>
            <a:chExt cx="786" cy="497"/>
          </a:xfrm>
        </p:grpSpPr>
        <p:sp>
          <p:nvSpPr>
            <p:cNvPr id="176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1" name="Group 19"/>
          <p:cNvGrpSpPr>
            <a:grpSpLocks/>
          </p:cNvGrpSpPr>
          <p:nvPr/>
        </p:nvGrpSpPr>
        <p:grpSpPr bwMode="auto">
          <a:xfrm>
            <a:off x="5963526" y="4955255"/>
            <a:ext cx="720590" cy="276802"/>
            <a:chOff x="3682" y="2312"/>
            <a:chExt cx="786" cy="497"/>
          </a:xfrm>
        </p:grpSpPr>
        <p:sp>
          <p:nvSpPr>
            <p:cNvPr id="182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7200739" y="4939510"/>
            <a:ext cx="594318" cy="301505"/>
            <a:chOff x="1993293" y="2564030"/>
            <a:chExt cx="807572" cy="288942"/>
          </a:xfrm>
        </p:grpSpPr>
        <p:sp>
          <p:nvSpPr>
            <p:cNvPr id="188" name="AutoShape 26"/>
            <p:cNvSpPr>
              <a:spLocks noChangeArrowheads="1"/>
            </p:cNvSpPr>
            <p:nvPr/>
          </p:nvSpPr>
          <p:spPr bwMode="auto">
            <a:xfrm>
              <a:off x="1993293" y="2564030"/>
              <a:ext cx="807572" cy="28894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009917" y="2728044"/>
              <a:ext cx="584994" cy="1249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2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03" name="직선 화살표 연결선 202"/>
          <p:cNvCxnSpPr/>
          <p:nvPr/>
        </p:nvCxnSpPr>
        <p:spPr>
          <a:xfrm>
            <a:off x="252178" y="1158073"/>
            <a:ext cx="8258706" cy="43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구름 203"/>
          <p:cNvSpPr/>
          <p:nvPr/>
        </p:nvSpPr>
        <p:spPr>
          <a:xfrm>
            <a:off x="3994286" y="845439"/>
            <a:ext cx="1381758" cy="6362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Group 172"/>
          <p:cNvGrpSpPr>
            <a:grpSpLocks/>
          </p:cNvGrpSpPr>
          <p:nvPr/>
        </p:nvGrpSpPr>
        <p:grpSpPr bwMode="auto">
          <a:xfrm>
            <a:off x="199954" y="880817"/>
            <a:ext cx="672801" cy="644597"/>
            <a:chOff x="1460" y="1680"/>
            <a:chExt cx="971" cy="1058"/>
          </a:xfrm>
        </p:grpSpPr>
        <p:grpSp>
          <p:nvGrpSpPr>
            <p:cNvPr id="206" name="Group 173"/>
            <p:cNvGrpSpPr>
              <a:grpSpLocks/>
            </p:cNvGrpSpPr>
            <p:nvPr/>
          </p:nvGrpSpPr>
          <p:grpSpPr bwMode="auto">
            <a:xfrm rot="20775601" flipH="1">
              <a:off x="2221" y="2374"/>
              <a:ext cx="210" cy="162"/>
              <a:chOff x="3499" y="2336"/>
              <a:chExt cx="1848" cy="1427"/>
            </a:xfrm>
          </p:grpSpPr>
          <p:sp>
            <p:nvSpPr>
              <p:cNvPr id="255" name="Freeform 174"/>
              <p:cNvSpPr>
                <a:spLocks/>
              </p:cNvSpPr>
              <p:nvPr/>
            </p:nvSpPr>
            <p:spPr bwMode="auto">
              <a:xfrm rot="20419783" flipH="1">
                <a:off x="4677" y="2330"/>
                <a:ext cx="783" cy="460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Freeform 175"/>
              <p:cNvSpPr>
                <a:spLocks/>
              </p:cNvSpPr>
              <p:nvPr/>
            </p:nvSpPr>
            <p:spPr bwMode="auto">
              <a:xfrm rot="-1180217">
                <a:off x="3532" y="2934"/>
                <a:ext cx="1464" cy="698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Freeform 176"/>
              <p:cNvSpPr>
                <a:spLocks/>
              </p:cNvSpPr>
              <p:nvPr/>
            </p:nvSpPr>
            <p:spPr bwMode="auto">
              <a:xfrm rot="20419783" flipH="1">
                <a:off x="3661" y="3116"/>
                <a:ext cx="1413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Freeform 177"/>
              <p:cNvSpPr>
                <a:spLocks/>
              </p:cNvSpPr>
              <p:nvPr/>
            </p:nvSpPr>
            <p:spPr bwMode="auto">
              <a:xfrm rot="-1180217">
                <a:off x="4358" y="2814"/>
                <a:ext cx="323" cy="375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Freeform 178"/>
              <p:cNvSpPr>
                <a:spLocks/>
              </p:cNvSpPr>
              <p:nvPr/>
            </p:nvSpPr>
            <p:spPr bwMode="auto">
              <a:xfrm rot="20419783" flipH="1">
                <a:off x="4324" y="2821"/>
                <a:ext cx="443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282" y="2827"/>
                <a:ext cx="187" cy="3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Freeform 180"/>
              <p:cNvSpPr>
                <a:spLocks/>
              </p:cNvSpPr>
              <p:nvPr/>
            </p:nvSpPr>
            <p:spPr bwMode="auto">
              <a:xfrm rot="20419783" flipH="1">
                <a:off x="4481" y="2789"/>
                <a:ext cx="409" cy="272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" name="Group 181"/>
            <p:cNvGrpSpPr>
              <a:grpSpLocks/>
            </p:cNvGrpSpPr>
            <p:nvPr/>
          </p:nvGrpSpPr>
          <p:grpSpPr bwMode="auto">
            <a:xfrm flipH="1">
              <a:off x="1661" y="2401"/>
              <a:ext cx="623" cy="337"/>
              <a:chOff x="909" y="3187"/>
              <a:chExt cx="828" cy="448"/>
            </a:xfrm>
          </p:grpSpPr>
          <p:sp>
            <p:nvSpPr>
              <p:cNvPr id="249" name="Freeform 182"/>
              <p:cNvSpPr>
                <a:spLocks/>
              </p:cNvSpPr>
              <p:nvPr/>
            </p:nvSpPr>
            <p:spPr bwMode="auto">
              <a:xfrm>
                <a:off x="909" y="3207"/>
                <a:ext cx="299" cy="428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Freeform 183"/>
              <p:cNvSpPr>
                <a:spLocks/>
              </p:cNvSpPr>
              <p:nvPr/>
            </p:nvSpPr>
            <p:spPr bwMode="auto">
              <a:xfrm>
                <a:off x="934" y="3187"/>
                <a:ext cx="299" cy="428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Freeform 184"/>
              <p:cNvSpPr>
                <a:spLocks/>
              </p:cNvSpPr>
              <p:nvPr/>
            </p:nvSpPr>
            <p:spPr bwMode="auto">
              <a:xfrm>
                <a:off x="1133" y="3276"/>
                <a:ext cx="535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Freeform 185"/>
              <p:cNvSpPr>
                <a:spLocks/>
              </p:cNvSpPr>
              <p:nvPr/>
            </p:nvSpPr>
            <p:spPr bwMode="auto">
              <a:xfrm>
                <a:off x="981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Freeform 186"/>
              <p:cNvSpPr>
                <a:spLocks/>
              </p:cNvSpPr>
              <p:nvPr/>
            </p:nvSpPr>
            <p:spPr bwMode="auto">
              <a:xfrm>
                <a:off x="1495" y="3396"/>
                <a:ext cx="139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188"/>
            <p:cNvGrpSpPr>
              <a:grpSpLocks/>
            </p:cNvGrpSpPr>
            <p:nvPr/>
          </p:nvGrpSpPr>
          <p:grpSpPr bwMode="auto">
            <a:xfrm>
              <a:off x="1460" y="2079"/>
              <a:ext cx="724" cy="441"/>
              <a:chOff x="1460" y="2079"/>
              <a:chExt cx="724" cy="441"/>
            </a:xfrm>
          </p:grpSpPr>
          <p:sp>
            <p:nvSpPr>
              <p:cNvPr id="22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7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0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44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3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" name="Group 213"/>
            <p:cNvGrpSpPr>
              <a:grpSpLocks/>
            </p:cNvGrpSpPr>
            <p:nvPr/>
          </p:nvGrpSpPr>
          <p:grpSpPr bwMode="auto">
            <a:xfrm flipH="1">
              <a:off x="1536" y="1680"/>
              <a:ext cx="585" cy="583"/>
              <a:chOff x="1829" y="1130"/>
              <a:chExt cx="1859" cy="1865"/>
            </a:xfrm>
          </p:grpSpPr>
          <p:grpSp>
            <p:nvGrpSpPr>
              <p:cNvPr id="210" name="Group 214"/>
              <p:cNvGrpSpPr>
                <a:grpSpLocks/>
              </p:cNvGrpSpPr>
              <p:nvPr/>
            </p:nvGrpSpPr>
            <p:grpSpPr bwMode="auto">
              <a:xfrm>
                <a:off x="2470" y="1323"/>
                <a:ext cx="1218" cy="1259"/>
                <a:chOff x="2601" y="1199"/>
                <a:chExt cx="1218" cy="1408"/>
              </a:xfrm>
            </p:grpSpPr>
            <p:sp>
              <p:nvSpPr>
                <p:cNvPr id="223" name="Freeform 215"/>
                <p:cNvSpPr>
                  <a:spLocks/>
                </p:cNvSpPr>
                <p:nvPr/>
              </p:nvSpPr>
              <p:spPr bwMode="auto">
                <a:xfrm>
                  <a:off x="2598" y="1201"/>
                  <a:ext cx="1217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Freeform 216"/>
                <p:cNvSpPr>
                  <a:spLocks/>
                </p:cNvSpPr>
                <p:nvPr/>
              </p:nvSpPr>
              <p:spPr bwMode="auto">
                <a:xfrm>
                  <a:off x="3415" y="1360"/>
                  <a:ext cx="406" cy="1245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1" name="Oval 217"/>
              <p:cNvSpPr>
                <a:spLocks noChangeArrowheads="1"/>
              </p:cNvSpPr>
              <p:nvPr/>
            </p:nvSpPr>
            <p:spPr bwMode="auto">
              <a:xfrm flipH="1">
                <a:off x="2270" y="2679"/>
                <a:ext cx="1106" cy="31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Oval 218"/>
              <p:cNvSpPr>
                <a:spLocks noChangeArrowheads="1"/>
              </p:cNvSpPr>
              <p:nvPr/>
            </p:nvSpPr>
            <p:spPr bwMode="auto">
              <a:xfrm flipH="1">
                <a:off x="2270" y="2654"/>
                <a:ext cx="1106" cy="315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Freeform 219"/>
              <p:cNvSpPr>
                <a:spLocks/>
              </p:cNvSpPr>
              <p:nvPr/>
            </p:nvSpPr>
            <p:spPr bwMode="auto">
              <a:xfrm>
                <a:off x="1827" y="1139"/>
                <a:ext cx="1623" cy="1732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Freeform 220"/>
              <p:cNvSpPr>
                <a:spLocks/>
              </p:cNvSpPr>
              <p:nvPr/>
            </p:nvSpPr>
            <p:spPr bwMode="auto">
              <a:xfrm>
                <a:off x="1895" y="2543"/>
                <a:ext cx="1334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Freeform 221"/>
              <p:cNvSpPr>
                <a:spLocks/>
              </p:cNvSpPr>
              <p:nvPr/>
            </p:nvSpPr>
            <p:spPr bwMode="auto">
              <a:xfrm>
                <a:off x="3438" y="1337"/>
                <a:ext cx="55" cy="1534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22"/>
              <p:cNvSpPr>
                <a:spLocks noChangeArrowheads="1"/>
              </p:cNvSpPr>
              <p:nvPr/>
            </p:nvSpPr>
            <p:spPr bwMode="auto">
              <a:xfrm flipH="1">
                <a:off x="1969" y="2568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23"/>
              <p:cNvSpPr>
                <a:spLocks noChangeArrowheads="1"/>
              </p:cNvSpPr>
              <p:nvPr/>
            </p:nvSpPr>
            <p:spPr bwMode="auto">
              <a:xfrm flipH="1">
                <a:off x="2061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24"/>
              <p:cNvSpPr>
                <a:spLocks noChangeArrowheads="1"/>
              </p:cNvSpPr>
              <p:nvPr/>
            </p:nvSpPr>
            <p:spPr bwMode="auto">
              <a:xfrm flipH="1">
                <a:off x="2356" y="266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Oval 225"/>
              <p:cNvSpPr>
                <a:spLocks noChangeArrowheads="1"/>
              </p:cNvSpPr>
              <p:nvPr/>
            </p:nvSpPr>
            <p:spPr bwMode="auto">
              <a:xfrm flipH="1">
                <a:off x="2454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26"/>
              <p:cNvSpPr>
                <a:spLocks noChangeArrowheads="1"/>
              </p:cNvSpPr>
              <p:nvPr/>
            </p:nvSpPr>
            <p:spPr bwMode="auto">
              <a:xfrm flipH="1">
                <a:off x="2553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2 w 1345"/>
                  <a:gd name="T1" fmla="*/ 167 h 1366"/>
                  <a:gd name="T2" fmla="*/ 0 w 1345"/>
                  <a:gd name="T3" fmla="*/ 0 h 1366"/>
                  <a:gd name="T4" fmla="*/ 0 w 1345"/>
                  <a:gd name="T5" fmla="*/ 1139 h 1366"/>
                  <a:gd name="T6" fmla="*/ 1327 w 1345"/>
                  <a:gd name="T7" fmla="*/ 1348 h 1366"/>
                  <a:gd name="T8" fmla="*/ 1312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en-US" sz="16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Freeform 228"/>
              <p:cNvSpPr>
                <a:spLocks/>
              </p:cNvSpPr>
              <p:nvPr/>
            </p:nvSpPr>
            <p:spPr bwMode="auto">
              <a:xfrm>
                <a:off x="1833" y="1133"/>
                <a:ext cx="1660" cy="21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62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8897" y="701267"/>
            <a:ext cx="594785" cy="952938"/>
          </a:xfrm>
          <a:prstGeom prst="rect">
            <a:avLst/>
          </a:prstGeom>
          <a:noFill/>
        </p:spPr>
      </p:pic>
      <p:grpSp>
        <p:nvGrpSpPr>
          <p:cNvPr id="263" name="그룹 262"/>
          <p:cNvGrpSpPr/>
          <p:nvPr/>
        </p:nvGrpSpPr>
        <p:grpSpPr>
          <a:xfrm>
            <a:off x="1474288" y="1010058"/>
            <a:ext cx="594318" cy="301505"/>
            <a:chOff x="1993293" y="2564030"/>
            <a:chExt cx="807572" cy="288942"/>
          </a:xfrm>
        </p:grpSpPr>
        <p:sp>
          <p:nvSpPr>
            <p:cNvPr id="264" name="AutoShape 26"/>
            <p:cNvSpPr>
              <a:spLocks noChangeArrowheads="1"/>
            </p:cNvSpPr>
            <p:nvPr/>
          </p:nvSpPr>
          <p:spPr bwMode="auto">
            <a:xfrm>
              <a:off x="1993293" y="2564030"/>
              <a:ext cx="807572" cy="28894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009917" y="2728044"/>
              <a:ext cx="584994" cy="1249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0" y="1516856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192.168.1.10/24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065546" y="170643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192.168.2.20/24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8" name="Group 19"/>
          <p:cNvGrpSpPr>
            <a:grpSpLocks/>
          </p:cNvGrpSpPr>
          <p:nvPr/>
        </p:nvGrpSpPr>
        <p:grpSpPr bwMode="auto">
          <a:xfrm>
            <a:off x="2738567" y="1052457"/>
            <a:ext cx="720590" cy="276802"/>
            <a:chOff x="3682" y="2312"/>
            <a:chExt cx="786" cy="497"/>
          </a:xfrm>
        </p:grpSpPr>
        <p:sp>
          <p:nvSpPr>
            <p:cNvPr id="269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4" name="Group 19"/>
          <p:cNvGrpSpPr>
            <a:grpSpLocks/>
          </p:cNvGrpSpPr>
          <p:nvPr/>
        </p:nvGrpSpPr>
        <p:grpSpPr bwMode="auto">
          <a:xfrm>
            <a:off x="6028905" y="1025146"/>
            <a:ext cx="720590" cy="276802"/>
            <a:chOff x="3682" y="2312"/>
            <a:chExt cx="786" cy="497"/>
          </a:xfrm>
        </p:grpSpPr>
        <p:sp>
          <p:nvSpPr>
            <p:cNvPr id="275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7266118" y="1009401"/>
            <a:ext cx="594318" cy="301505"/>
            <a:chOff x="1993293" y="2564030"/>
            <a:chExt cx="807572" cy="288942"/>
          </a:xfrm>
        </p:grpSpPr>
        <p:sp>
          <p:nvSpPr>
            <p:cNvPr id="281" name="AutoShape 26"/>
            <p:cNvSpPr>
              <a:spLocks noChangeArrowheads="1"/>
            </p:cNvSpPr>
            <p:nvPr/>
          </p:nvSpPr>
          <p:spPr bwMode="auto">
            <a:xfrm>
              <a:off x="1993293" y="2564030"/>
              <a:ext cx="807572" cy="28894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009917" y="2728044"/>
              <a:ext cx="584994" cy="1249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3" name="TextBox 282"/>
          <p:cNvSpPr txBox="1"/>
          <p:nvPr/>
        </p:nvSpPr>
        <p:spPr>
          <a:xfrm>
            <a:off x="6599922" y="630091"/>
            <a:ext cx="165942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22.22.22.22 → 192.168.2.20</a:t>
            </a:r>
            <a:endParaRPr lang="ko-KR" alt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028157" y="343697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 Table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252178" y="4940830"/>
            <a:ext cx="8424612" cy="147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구름 85"/>
          <p:cNvSpPr/>
          <p:nvPr/>
        </p:nvSpPr>
        <p:spPr>
          <a:xfrm>
            <a:off x="4051369" y="4642384"/>
            <a:ext cx="1381758" cy="6362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Group 172"/>
          <p:cNvGrpSpPr>
            <a:grpSpLocks/>
          </p:cNvGrpSpPr>
          <p:nvPr/>
        </p:nvGrpSpPr>
        <p:grpSpPr bwMode="auto">
          <a:xfrm>
            <a:off x="199954" y="4663574"/>
            <a:ext cx="672801" cy="644597"/>
            <a:chOff x="1460" y="1680"/>
            <a:chExt cx="971" cy="1058"/>
          </a:xfrm>
        </p:grpSpPr>
        <p:grpSp>
          <p:nvGrpSpPr>
            <p:cNvPr id="88" name="Group 173"/>
            <p:cNvGrpSpPr>
              <a:grpSpLocks/>
            </p:cNvGrpSpPr>
            <p:nvPr/>
          </p:nvGrpSpPr>
          <p:grpSpPr bwMode="auto">
            <a:xfrm rot="20775601" flipH="1">
              <a:off x="2221" y="2374"/>
              <a:ext cx="210" cy="162"/>
              <a:chOff x="3499" y="2336"/>
              <a:chExt cx="1848" cy="1427"/>
            </a:xfrm>
          </p:grpSpPr>
          <p:sp>
            <p:nvSpPr>
              <p:cNvPr id="137" name="Freeform 174"/>
              <p:cNvSpPr>
                <a:spLocks/>
              </p:cNvSpPr>
              <p:nvPr/>
            </p:nvSpPr>
            <p:spPr bwMode="auto">
              <a:xfrm rot="20419783" flipH="1">
                <a:off x="4677" y="2330"/>
                <a:ext cx="783" cy="460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Freeform 175"/>
              <p:cNvSpPr>
                <a:spLocks/>
              </p:cNvSpPr>
              <p:nvPr/>
            </p:nvSpPr>
            <p:spPr bwMode="auto">
              <a:xfrm rot="-1180217">
                <a:off x="3532" y="2934"/>
                <a:ext cx="1464" cy="698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Freeform 176"/>
              <p:cNvSpPr>
                <a:spLocks/>
              </p:cNvSpPr>
              <p:nvPr/>
            </p:nvSpPr>
            <p:spPr bwMode="auto">
              <a:xfrm rot="20419783" flipH="1">
                <a:off x="3661" y="3116"/>
                <a:ext cx="1413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Freeform 177"/>
              <p:cNvSpPr>
                <a:spLocks/>
              </p:cNvSpPr>
              <p:nvPr/>
            </p:nvSpPr>
            <p:spPr bwMode="auto">
              <a:xfrm rot="-1180217">
                <a:off x="4358" y="2814"/>
                <a:ext cx="323" cy="375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Freeform 178"/>
              <p:cNvSpPr>
                <a:spLocks/>
              </p:cNvSpPr>
              <p:nvPr/>
            </p:nvSpPr>
            <p:spPr bwMode="auto">
              <a:xfrm rot="20419783" flipH="1">
                <a:off x="4324" y="2821"/>
                <a:ext cx="443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282" y="2827"/>
                <a:ext cx="187" cy="3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Freeform 180"/>
              <p:cNvSpPr>
                <a:spLocks/>
              </p:cNvSpPr>
              <p:nvPr/>
            </p:nvSpPr>
            <p:spPr bwMode="auto">
              <a:xfrm rot="20419783" flipH="1">
                <a:off x="4481" y="2789"/>
                <a:ext cx="409" cy="272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Group 181"/>
            <p:cNvGrpSpPr>
              <a:grpSpLocks/>
            </p:cNvGrpSpPr>
            <p:nvPr/>
          </p:nvGrpSpPr>
          <p:grpSpPr bwMode="auto">
            <a:xfrm flipH="1">
              <a:off x="1661" y="2401"/>
              <a:ext cx="623" cy="337"/>
              <a:chOff x="909" y="3187"/>
              <a:chExt cx="828" cy="448"/>
            </a:xfrm>
          </p:grpSpPr>
          <p:sp>
            <p:nvSpPr>
              <p:cNvPr id="131" name="Freeform 182"/>
              <p:cNvSpPr>
                <a:spLocks/>
              </p:cNvSpPr>
              <p:nvPr/>
            </p:nvSpPr>
            <p:spPr bwMode="auto">
              <a:xfrm>
                <a:off x="909" y="3207"/>
                <a:ext cx="299" cy="428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Freeform 183"/>
              <p:cNvSpPr>
                <a:spLocks/>
              </p:cNvSpPr>
              <p:nvPr/>
            </p:nvSpPr>
            <p:spPr bwMode="auto">
              <a:xfrm>
                <a:off x="934" y="3187"/>
                <a:ext cx="299" cy="428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Freeform 184"/>
              <p:cNvSpPr>
                <a:spLocks/>
              </p:cNvSpPr>
              <p:nvPr/>
            </p:nvSpPr>
            <p:spPr bwMode="auto">
              <a:xfrm>
                <a:off x="1133" y="3276"/>
                <a:ext cx="535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 185"/>
              <p:cNvSpPr>
                <a:spLocks/>
              </p:cNvSpPr>
              <p:nvPr/>
            </p:nvSpPr>
            <p:spPr bwMode="auto">
              <a:xfrm>
                <a:off x="981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 186"/>
              <p:cNvSpPr>
                <a:spLocks/>
              </p:cNvSpPr>
              <p:nvPr/>
            </p:nvSpPr>
            <p:spPr bwMode="auto">
              <a:xfrm>
                <a:off x="1495" y="3396"/>
                <a:ext cx="139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188"/>
            <p:cNvGrpSpPr>
              <a:grpSpLocks/>
            </p:cNvGrpSpPr>
            <p:nvPr/>
          </p:nvGrpSpPr>
          <p:grpSpPr bwMode="auto">
            <a:xfrm>
              <a:off x="1460" y="2079"/>
              <a:ext cx="724" cy="441"/>
              <a:chOff x="1460" y="2079"/>
              <a:chExt cx="724" cy="441"/>
            </a:xfrm>
          </p:grpSpPr>
          <p:sp>
            <p:nvSpPr>
              <p:cNvPr id="10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7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0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44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3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213"/>
            <p:cNvGrpSpPr>
              <a:grpSpLocks/>
            </p:cNvGrpSpPr>
            <p:nvPr/>
          </p:nvGrpSpPr>
          <p:grpSpPr bwMode="auto">
            <a:xfrm flipH="1">
              <a:off x="1536" y="1680"/>
              <a:ext cx="585" cy="583"/>
              <a:chOff x="1829" y="1130"/>
              <a:chExt cx="1859" cy="1865"/>
            </a:xfrm>
          </p:grpSpPr>
          <p:grpSp>
            <p:nvGrpSpPr>
              <p:cNvPr id="92" name="Group 214"/>
              <p:cNvGrpSpPr>
                <a:grpSpLocks/>
              </p:cNvGrpSpPr>
              <p:nvPr/>
            </p:nvGrpSpPr>
            <p:grpSpPr bwMode="auto">
              <a:xfrm>
                <a:off x="2470" y="1323"/>
                <a:ext cx="1218" cy="1259"/>
                <a:chOff x="2601" y="1199"/>
                <a:chExt cx="1218" cy="1408"/>
              </a:xfrm>
            </p:grpSpPr>
            <p:sp>
              <p:nvSpPr>
                <p:cNvPr id="105" name="Freeform 215"/>
                <p:cNvSpPr>
                  <a:spLocks/>
                </p:cNvSpPr>
                <p:nvPr/>
              </p:nvSpPr>
              <p:spPr bwMode="auto">
                <a:xfrm>
                  <a:off x="2598" y="1201"/>
                  <a:ext cx="1217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Freeform 216"/>
                <p:cNvSpPr>
                  <a:spLocks/>
                </p:cNvSpPr>
                <p:nvPr/>
              </p:nvSpPr>
              <p:spPr bwMode="auto">
                <a:xfrm>
                  <a:off x="3415" y="1360"/>
                  <a:ext cx="406" cy="1245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Oval 217"/>
              <p:cNvSpPr>
                <a:spLocks noChangeArrowheads="1"/>
              </p:cNvSpPr>
              <p:nvPr/>
            </p:nvSpPr>
            <p:spPr bwMode="auto">
              <a:xfrm flipH="1">
                <a:off x="2270" y="2679"/>
                <a:ext cx="1106" cy="31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Oval 218"/>
              <p:cNvSpPr>
                <a:spLocks noChangeArrowheads="1"/>
              </p:cNvSpPr>
              <p:nvPr/>
            </p:nvSpPr>
            <p:spPr bwMode="auto">
              <a:xfrm flipH="1">
                <a:off x="2270" y="2654"/>
                <a:ext cx="1106" cy="315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Freeform 219"/>
              <p:cNvSpPr>
                <a:spLocks/>
              </p:cNvSpPr>
              <p:nvPr/>
            </p:nvSpPr>
            <p:spPr bwMode="auto">
              <a:xfrm>
                <a:off x="1827" y="1139"/>
                <a:ext cx="1623" cy="1732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 220"/>
              <p:cNvSpPr>
                <a:spLocks/>
              </p:cNvSpPr>
              <p:nvPr/>
            </p:nvSpPr>
            <p:spPr bwMode="auto">
              <a:xfrm>
                <a:off x="1895" y="2543"/>
                <a:ext cx="1334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Freeform 221"/>
              <p:cNvSpPr>
                <a:spLocks/>
              </p:cNvSpPr>
              <p:nvPr/>
            </p:nvSpPr>
            <p:spPr bwMode="auto">
              <a:xfrm>
                <a:off x="3438" y="1337"/>
                <a:ext cx="55" cy="1534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Oval 222"/>
              <p:cNvSpPr>
                <a:spLocks noChangeArrowheads="1"/>
              </p:cNvSpPr>
              <p:nvPr/>
            </p:nvSpPr>
            <p:spPr bwMode="auto">
              <a:xfrm flipH="1">
                <a:off x="1969" y="2568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al 223"/>
              <p:cNvSpPr>
                <a:spLocks noChangeArrowheads="1"/>
              </p:cNvSpPr>
              <p:nvPr/>
            </p:nvSpPr>
            <p:spPr bwMode="auto">
              <a:xfrm flipH="1">
                <a:off x="2061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Oval 224"/>
              <p:cNvSpPr>
                <a:spLocks noChangeArrowheads="1"/>
              </p:cNvSpPr>
              <p:nvPr/>
            </p:nvSpPr>
            <p:spPr bwMode="auto">
              <a:xfrm flipH="1">
                <a:off x="2356" y="266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Oval 225"/>
              <p:cNvSpPr>
                <a:spLocks noChangeArrowheads="1"/>
              </p:cNvSpPr>
              <p:nvPr/>
            </p:nvSpPr>
            <p:spPr bwMode="auto">
              <a:xfrm flipH="1">
                <a:off x="2454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Oval 226"/>
              <p:cNvSpPr>
                <a:spLocks noChangeArrowheads="1"/>
              </p:cNvSpPr>
              <p:nvPr/>
            </p:nvSpPr>
            <p:spPr bwMode="auto">
              <a:xfrm flipH="1">
                <a:off x="2553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2 w 1345"/>
                  <a:gd name="T1" fmla="*/ 167 h 1366"/>
                  <a:gd name="T2" fmla="*/ 0 w 1345"/>
                  <a:gd name="T3" fmla="*/ 0 h 1366"/>
                  <a:gd name="T4" fmla="*/ 0 w 1345"/>
                  <a:gd name="T5" fmla="*/ 1139 h 1366"/>
                  <a:gd name="T6" fmla="*/ 1327 w 1345"/>
                  <a:gd name="T7" fmla="*/ 1348 h 1366"/>
                  <a:gd name="T8" fmla="*/ 1312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en-US" sz="16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Freeform 228"/>
              <p:cNvSpPr>
                <a:spLocks/>
              </p:cNvSpPr>
              <p:nvPr/>
            </p:nvSpPr>
            <p:spPr bwMode="auto">
              <a:xfrm>
                <a:off x="1833" y="1133"/>
                <a:ext cx="1660" cy="21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44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2965" y="4512449"/>
            <a:ext cx="478201" cy="766152"/>
          </a:xfrm>
          <a:prstGeom prst="rect">
            <a:avLst/>
          </a:prstGeom>
          <a:noFill/>
        </p:spPr>
      </p:pic>
      <p:grpSp>
        <p:nvGrpSpPr>
          <p:cNvPr id="145" name="그룹 144"/>
          <p:cNvGrpSpPr/>
          <p:nvPr/>
        </p:nvGrpSpPr>
        <p:grpSpPr>
          <a:xfrm>
            <a:off x="1349438" y="4785151"/>
            <a:ext cx="594318" cy="301505"/>
            <a:chOff x="1993293" y="2564030"/>
            <a:chExt cx="807572" cy="288942"/>
          </a:xfrm>
        </p:grpSpPr>
        <p:sp>
          <p:nvSpPr>
            <p:cNvPr id="146" name="AutoShape 26"/>
            <p:cNvSpPr>
              <a:spLocks noChangeArrowheads="1"/>
            </p:cNvSpPr>
            <p:nvPr/>
          </p:nvSpPr>
          <p:spPr bwMode="auto">
            <a:xfrm>
              <a:off x="1993293" y="2564030"/>
              <a:ext cx="807572" cy="28894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009917" y="2728044"/>
              <a:ext cx="584994" cy="1249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0" y="529961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192.168.1.10/24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166074" y="520761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192.168.2.20/24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Group 19"/>
          <p:cNvGrpSpPr>
            <a:grpSpLocks/>
          </p:cNvGrpSpPr>
          <p:nvPr/>
        </p:nvGrpSpPr>
        <p:grpSpPr bwMode="auto">
          <a:xfrm>
            <a:off x="2569674" y="4815830"/>
            <a:ext cx="720590" cy="276802"/>
            <a:chOff x="3682" y="2312"/>
            <a:chExt cx="786" cy="497"/>
          </a:xfrm>
        </p:grpSpPr>
        <p:sp>
          <p:nvSpPr>
            <p:cNvPr id="151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6" name="Group 19"/>
          <p:cNvGrpSpPr>
            <a:grpSpLocks/>
          </p:cNvGrpSpPr>
          <p:nvPr/>
        </p:nvGrpSpPr>
        <p:grpSpPr bwMode="auto">
          <a:xfrm>
            <a:off x="5989327" y="4807466"/>
            <a:ext cx="720590" cy="276802"/>
            <a:chOff x="3682" y="2312"/>
            <a:chExt cx="786" cy="497"/>
          </a:xfrm>
        </p:grpSpPr>
        <p:sp>
          <p:nvSpPr>
            <p:cNvPr id="157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7266118" y="4792158"/>
            <a:ext cx="594318" cy="301505"/>
            <a:chOff x="1993293" y="2564030"/>
            <a:chExt cx="807572" cy="288942"/>
          </a:xfrm>
        </p:grpSpPr>
        <p:sp>
          <p:nvSpPr>
            <p:cNvPr id="163" name="AutoShape 26"/>
            <p:cNvSpPr>
              <a:spLocks noChangeArrowheads="1"/>
            </p:cNvSpPr>
            <p:nvPr/>
          </p:nvSpPr>
          <p:spPr bwMode="auto">
            <a:xfrm>
              <a:off x="1993293" y="2564030"/>
              <a:ext cx="807572" cy="28894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009917" y="2728044"/>
              <a:ext cx="584994" cy="1249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6717254" y="4473572"/>
            <a:ext cx="165942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22.22.22.22 → 192.168.2.20</a:t>
            </a:r>
            <a:endParaRPr lang="ko-KR" alt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145489" y="418717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 Table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153780" y="4374751"/>
            <a:ext cx="165942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 → 11.11.11.11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582015" y="4088357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 Table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45091"/>
              </p:ext>
            </p:extLst>
          </p:nvPr>
        </p:nvGraphicFramePr>
        <p:xfrm>
          <a:off x="1746330" y="5466243"/>
          <a:ext cx="262486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4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5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62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3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22.22.22.22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11.11.11.11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" name="TextBox 169"/>
          <p:cNvSpPr txBox="1"/>
          <p:nvPr/>
        </p:nvSpPr>
        <p:spPr>
          <a:xfrm>
            <a:off x="1702038" y="5730546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     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          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</a:t>
            </a:r>
            <a:endParaRPr lang="ko-KR" altLang="en-US" sz="1100" dirty="0"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</p:txBody>
      </p:sp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95683"/>
              </p:ext>
            </p:extLst>
          </p:nvPr>
        </p:nvGraphicFramePr>
        <p:xfrm>
          <a:off x="6396437" y="5486472"/>
          <a:ext cx="262486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4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5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62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3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192.168.2.20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11.11.11.11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TextBox 171"/>
          <p:cNvSpPr txBox="1"/>
          <p:nvPr/>
        </p:nvSpPr>
        <p:spPr>
          <a:xfrm>
            <a:off x="6353046" y="5730546"/>
            <a:ext cx="2454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     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             </a:t>
            </a:r>
            <a:r>
              <a:rPr lang="ko-KR" altLang="en-US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1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</a:t>
            </a:r>
            <a:endParaRPr lang="ko-KR" altLang="en-US" sz="1100" dirty="0"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2178" y="2920133"/>
            <a:ext cx="2626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NAT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33346" y="358665"/>
            <a:ext cx="96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934"/>
            <a:ext cx="9144000" cy="28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9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000"/>
            <a:ext cx="9200405" cy="29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3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228475" y="3757348"/>
            <a:ext cx="8258706" cy="43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구름 110"/>
          <p:cNvSpPr/>
          <p:nvPr/>
        </p:nvSpPr>
        <p:spPr>
          <a:xfrm>
            <a:off x="4027666" y="3458902"/>
            <a:ext cx="1381758" cy="6362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Group 172"/>
          <p:cNvGrpSpPr>
            <a:grpSpLocks/>
          </p:cNvGrpSpPr>
          <p:nvPr/>
        </p:nvGrpSpPr>
        <p:grpSpPr bwMode="auto">
          <a:xfrm>
            <a:off x="176251" y="3480092"/>
            <a:ext cx="672801" cy="644597"/>
            <a:chOff x="1460" y="1680"/>
            <a:chExt cx="971" cy="1058"/>
          </a:xfrm>
        </p:grpSpPr>
        <p:grpSp>
          <p:nvGrpSpPr>
            <p:cNvPr id="118" name="Group 173"/>
            <p:cNvGrpSpPr>
              <a:grpSpLocks/>
            </p:cNvGrpSpPr>
            <p:nvPr/>
          </p:nvGrpSpPr>
          <p:grpSpPr bwMode="auto">
            <a:xfrm rot="20775601" flipH="1">
              <a:off x="2221" y="2374"/>
              <a:ext cx="210" cy="162"/>
              <a:chOff x="3499" y="2336"/>
              <a:chExt cx="1848" cy="1427"/>
            </a:xfrm>
          </p:grpSpPr>
          <p:sp>
            <p:nvSpPr>
              <p:cNvPr id="171" name="Freeform 174"/>
              <p:cNvSpPr>
                <a:spLocks/>
              </p:cNvSpPr>
              <p:nvPr/>
            </p:nvSpPr>
            <p:spPr bwMode="auto">
              <a:xfrm rot="20419783" flipH="1">
                <a:off x="4677" y="2330"/>
                <a:ext cx="783" cy="460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Freeform 175"/>
              <p:cNvSpPr>
                <a:spLocks/>
              </p:cNvSpPr>
              <p:nvPr/>
            </p:nvSpPr>
            <p:spPr bwMode="auto">
              <a:xfrm rot="-1180217">
                <a:off x="3532" y="2934"/>
                <a:ext cx="1464" cy="698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Freeform 176"/>
              <p:cNvSpPr>
                <a:spLocks/>
              </p:cNvSpPr>
              <p:nvPr/>
            </p:nvSpPr>
            <p:spPr bwMode="auto">
              <a:xfrm rot="20419783" flipH="1">
                <a:off x="3661" y="3116"/>
                <a:ext cx="1413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Freeform 177"/>
              <p:cNvSpPr>
                <a:spLocks/>
              </p:cNvSpPr>
              <p:nvPr/>
            </p:nvSpPr>
            <p:spPr bwMode="auto">
              <a:xfrm rot="-1180217">
                <a:off x="4358" y="2814"/>
                <a:ext cx="323" cy="375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Freeform 178"/>
              <p:cNvSpPr>
                <a:spLocks/>
              </p:cNvSpPr>
              <p:nvPr/>
            </p:nvSpPr>
            <p:spPr bwMode="auto">
              <a:xfrm rot="20419783" flipH="1">
                <a:off x="4324" y="2821"/>
                <a:ext cx="443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282" y="2827"/>
                <a:ext cx="187" cy="3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Freeform 180"/>
              <p:cNvSpPr>
                <a:spLocks/>
              </p:cNvSpPr>
              <p:nvPr/>
            </p:nvSpPr>
            <p:spPr bwMode="auto">
              <a:xfrm rot="20419783" flipH="1">
                <a:off x="4481" y="2789"/>
                <a:ext cx="409" cy="272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" name="Group 181"/>
            <p:cNvGrpSpPr>
              <a:grpSpLocks/>
            </p:cNvGrpSpPr>
            <p:nvPr/>
          </p:nvGrpSpPr>
          <p:grpSpPr bwMode="auto">
            <a:xfrm flipH="1">
              <a:off x="1661" y="2401"/>
              <a:ext cx="623" cy="337"/>
              <a:chOff x="909" y="3187"/>
              <a:chExt cx="828" cy="448"/>
            </a:xfrm>
          </p:grpSpPr>
          <p:sp>
            <p:nvSpPr>
              <p:cNvPr id="165" name="Freeform 182"/>
              <p:cNvSpPr>
                <a:spLocks/>
              </p:cNvSpPr>
              <p:nvPr/>
            </p:nvSpPr>
            <p:spPr bwMode="auto">
              <a:xfrm>
                <a:off x="909" y="3207"/>
                <a:ext cx="299" cy="428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Freeform 183"/>
              <p:cNvSpPr>
                <a:spLocks/>
              </p:cNvSpPr>
              <p:nvPr/>
            </p:nvSpPr>
            <p:spPr bwMode="auto">
              <a:xfrm>
                <a:off x="934" y="3187"/>
                <a:ext cx="299" cy="428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Freeform 184"/>
              <p:cNvSpPr>
                <a:spLocks/>
              </p:cNvSpPr>
              <p:nvPr/>
            </p:nvSpPr>
            <p:spPr bwMode="auto">
              <a:xfrm>
                <a:off x="1133" y="3276"/>
                <a:ext cx="535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Freeform 185"/>
              <p:cNvSpPr>
                <a:spLocks/>
              </p:cNvSpPr>
              <p:nvPr/>
            </p:nvSpPr>
            <p:spPr bwMode="auto">
              <a:xfrm>
                <a:off x="981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Freeform 186"/>
              <p:cNvSpPr>
                <a:spLocks/>
              </p:cNvSpPr>
              <p:nvPr/>
            </p:nvSpPr>
            <p:spPr bwMode="auto">
              <a:xfrm>
                <a:off x="1495" y="3396"/>
                <a:ext cx="139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Group 188"/>
            <p:cNvGrpSpPr>
              <a:grpSpLocks/>
            </p:cNvGrpSpPr>
            <p:nvPr/>
          </p:nvGrpSpPr>
          <p:grpSpPr bwMode="auto">
            <a:xfrm>
              <a:off x="1460" y="2079"/>
              <a:ext cx="724" cy="441"/>
              <a:chOff x="1460" y="2079"/>
              <a:chExt cx="724" cy="441"/>
            </a:xfrm>
          </p:grpSpPr>
          <p:sp>
            <p:nvSpPr>
              <p:cNvPr id="14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7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0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44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3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Group 213"/>
            <p:cNvGrpSpPr>
              <a:grpSpLocks/>
            </p:cNvGrpSpPr>
            <p:nvPr/>
          </p:nvGrpSpPr>
          <p:grpSpPr bwMode="auto">
            <a:xfrm flipH="1">
              <a:off x="1536" y="1680"/>
              <a:ext cx="585" cy="583"/>
              <a:chOff x="1829" y="1130"/>
              <a:chExt cx="1859" cy="1865"/>
            </a:xfrm>
          </p:grpSpPr>
          <p:grpSp>
            <p:nvGrpSpPr>
              <p:cNvPr id="126" name="Group 214"/>
              <p:cNvGrpSpPr>
                <a:grpSpLocks/>
              </p:cNvGrpSpPr>
              <p:nvPr/>
            </p:nvGrpSpPr>
            <p:grpSpPr bwMode="auto">
              <a:xfrm>
                <a:off x="2470" y="1323"/>
                <a:ext cx="1218" cy="1259"/>
                <a:chOff x="2601" y="1199"/>
                <a:chExt cx="1218" cy="1408"/>
              </a:xfrm>
            </p:grpSpPr>
            <p:sp>
              <p:nvSpPr>
                <p:cNvPr id="139" name="Freeform 215"/>
                <p:cNvSpPr>
                  <a:spLocks/>
                </p:cNvSpPr>
                <p:nvPr/>
              </p:nvSpPr>
              <p:spPr bwMode="auto">
                <a:xfrm>
                  <a:off x="2598" y="1201"/>
                  <a:ext cx="1217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Freeform 216"/>
                <p:cNvSpPr>
                  <a:spLocks/>
                </p:cNvSpPr>
                <p:nvPr/>
              </p:nvSpPr>
              <p:spPr bwMode="auto">
                <a:xfrm>
                  <a:off x="3415" y="1360"/>
                  <a:ext cx="406" cy="1245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b="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7" name="Oval 217"/>
              <p:cNvSpPr>
                <a:spLocks noChangeArrowheads="1"/>
              </p:cNvSpPr>
              <p:nvPr/>
            </p:nvSpPr>
            <p:spPr bwMode="auto">
              <a:xfrm flipH="1">
                <a:off x="2270" y="2679"/>
                <a:ext cx="1106" cy="31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Oval 218"/>
              <p:cNvSpPr>
                <a:spLocks noChangeArrowheads="1"/>
              </p:cNvSpPr>
              <p:nvPr/>
            </p:nvSpPr>
            <p:spPr bwMode="auto">
              <a:xfrm flipH="1">
                <a:off x="2270" y="2654"/>
                <a:ext cx="1106" cy="315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Freeform 219"/>
              <p:cNvSpPr>
                <a:spLocks/>
              </p:cNvSpPr>
              <p:nvPr/>
            </p:nvSpPr>
            <p:spPr bwMode="auto">
              <a:xfrm>
                <a:off x="1827" y="1139"/>
                <a:ext cx="1623" cy="1732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Freeform 220"/>
              <p:cNvSpPr>
                <a:spLocks/>
              </p:cNvSpPr>
              <p:nvPr/>
            </p:nvSpPr>
            <p:spPr bwMode="auto">
              <a:xfrm>
                <a:off x="1895" y="2543"/>
                <a:ext cx="1334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Freeform 221"/>
              <p:cNvSpPr>
                <a:spLocks/>
              </p:cNvSpPr>
              <p:nvPr/>
            </p:nvSpPr>
            <p:spPr bwMode="auto">
              <a:xfrm>
                <a:off x="3438" y="1337"/>
                <a:ext cx="55" cy="1534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222"/>
              <p:cNvSpPr>
                <a:spLocks noChangeArrowheads="1"/>
              </p:cNvSpPr>
              <p:nvPr/>
            </p:nvSpPr>
            <p:spPr bwMode="auto">
              <a:xfrm flipH="1">
                <a:off x="1969" y="2568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223"/>
              <p:cNvSpPr>
                <a:spLocks noChangeArrowheads="1"/>
              </p:cNvSpPr>
              <p:nvPr/>
            </p:nvSpPr>
            <p:spPr bwMode="auto">
              <a:xfrm flipH="1">
                <a:off x="2061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Oval 224"/>
              <p:cNvSpPr>
                <a:spLocks noChangeArrowheads="1"/>
              </p:cNvSpPr>
              <p:nvPr/>
            </p:nvSpPr>
            <p:spPr bwMode="auto">
              <a:xfrm flipH="1">
                <a:off x="2356" y="266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Oval 225"/>
              <p:cNvSpPr>
                <a:spLocks noChangeArrowheads="1"/>
              </p:cNvSpPr>
              <p:nvPr/>
            </p:nvSpPr>
            <p:spPr bwMode="auto">
              <a:xfrm flipH="1">
                <a:off x="2454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Oval 226"/>
              <p:cNvSpPr>
                <a:spLocks noChangeArrowheads="1"/>
              </p:cNvSpPr>
              <p:nvPr/>
            </p:nvSpPr>
            <p:spPr bwMode="auto">
              <a:xfrm flipH="1">
                <a:off x="2553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2 w 1345"/>
                  <a:gd name="T1" fmla="*/ 167 h 1366"/>
                  <a:gd name="T2" fmla="*/ 0 w 1345"/>
                  <a:gd name="T3" fmla="*/ 0 h 1366"/>
                  <a:gd name="T4" fmla="*/ 0 w 1345"/>
                  <a:gd name="T5" fmla="*/ 1139 h 1366"/>
                  <a:gd name="T6" fmla="*/ 1327 w 1345"/>
                  <a:gd name="T7" fmla="*/ 1348 h 1366"/>
                  <a:gd name="T8" fmla="*/ 1312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en-US" sz="16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Freeform 228"/>
              <p:cNvSpPr>
                <a:spLocks/>
              </p:cNvSpPr>
              <p:nvPr/>
            </p:nvSpPr>
            <p:spPr bwMode="auto">
              <a:xfrm>
                <a:off x="1833" y="1133"/>
                <a:ext cx="1660" cy="21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78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7060" y="3318434"/>
            <a:ext cx="465665" cy="746068"/>
          </a:xfrm>
          <a:prstGeom prst="rect">
            <a:avLst/>
          </a:prstGeom>
          <a:noFill/>
        </p:spPr>
      </p:pic>
      <p:grpSp>
        <p:nvGrpSpPr>
          <p:cNvPr id="179" name="그룹 178"/>
          <p:cNvGrpSpPr/>
          <p:nvPr/>
        </p:nvGrpSpPr>
        <p:grpSpPr>
          <a:xfrm>
            <a:off x="1325735" y="3601669"/>
            <a:ext cx="594318" cy="301505"/>
            <a:chOff x="1993293" y="2564030"/>
            <a:chExt cx="807572" cy="288942"/>
          </a:xfrm>
        </p:grpSpPr>
        <p:sp>
          <p:nvSpPr>
            <p:cNvPr id="180" name="AutoShape 26"/>
            <p:cNvSpPr>
              <a:spLocks noChangeArrowheads="1"/>
            </p:cNvSpPr>
            <p:nvPr/>
          </p:nvSpPr>
          <p:spPr bwMode="auto">
            <a:xfrm>
              <a:off x="1993293" y="2564030"/>
              <a:ext cx="807572" cy="28894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009917" y="2728044"/>
              <a:ext cx="584994" cy="1249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-23703" y="411613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192.168.1.10/24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109438" y="4066171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192.168.2.20:443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" name="Group 19"/>
          <p:cNvGrpSpPr>
            <a:grpSpLocks/>
          </p:cNvGrpSpPr>
          <p:nvPr/>
        </p:nvGrpSpPr>
        <p:grpSpPr bwMode="auto">
          <a:xfrm>
            <a:off x="2545971" y="3632348"/>
            <a:ext cx="720590" cy="276802"/>
            <a:chOff x="3682" y="2312"/>
            <a:chExt cx="786" cy="497"/>
          </a:xfrm>
        </p:grpSpPr>
        <p:sp>
          <p:nvSpPr>
            <p:cNvPr id="185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0" name="Group 19"/>
          <p:cNvGrpSpPr>
            <a:grpSpLocks/>
          </p:cNvGrpSpPr>
          <p:nvPr/>
        </p:nvGrpSpPr>
        <p:grpSpPr bwMode="auto">
          <a:xfrm>
            <a:off x="5965624" y="3623984"/>
            <a:ext cx="720590" cy="276802"/>
            <a:chOff x="3682" y="2312"/>
            <a:chExt cx="786" cy="497"/>
          </a:xfrm>
        </p:grpSpPr>
        <p:sp>
          <p:nvSpPr>
            <p:cNvPr id="191" name="AutoShape 20"/>
            <p:cNvSpPr>
              <a:spLocks noChangeArrowheads="1"/>
            </p:cNvSpPr>
            <p:nvPr/>
          </p:nvSpPr>
          <p:spPr bwMode="auto">
            <a:xfrm>
              <a:off x="3683" y="2317"/>
              <a:ext cx="785" cy="49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9" y="2513"/>
              <a:ext cx="717" cy="24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ea typeface="Tahoma"/>
                  <a:cs typeface="Times New Roman" pitchFamily="18" charset="0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Oval 22"/>
            <p:cNvSpPr>
              <a:spLocks noChangeArrowheads="1"/>
            </p:cNvSpPr>
            <p:nvPr/>
          </p:nvSpPr>
          <p:spPr bwMode="auto">
            <a:xfrm>
              <a:off x="3682" y="2312"/>
              <a:ext cx="786" cy="249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AutoShape 23"/>
            <p:cNvSpPr>
              <a:spLocks noChangeArrowheads="1"/>
            </p:cNvSpPr>
            <p:nvPr/>
          </p:nvSpPr>
          <p:spPr bwMode="auto">
            <a:xfrm rot="5400000">
              <a:off x="4082" y="2198"/>
              <a:ext cx="115" cy="485"/>
            </a:xfrm>
            <a:custGeom>
              <a:avLst/>
              <a:gdLst>
                <a:gd name="T0" fmla="*/ 38 w 21600"/>
                <a:gd name="T1" fmla="*/ 14 h 21600"/>
                <a:gd name="T2" fmla="*/ 19 w 21600"/>
                <a:gd name="T3" fmla="*/ 353 h 21600"/>
                <a:gd name="T4" fmla="*/ 46 w 21600"/>
                <a:gd name="T5" fmla="*/ 103 h 21600"/>
                <a:gd name="T6" fmla="*/ 129 w 21600"/>
                <a:gd name="T7" fmla="*/ 217 h 21600"/>
                <a:gd name="T8" fmla="*/ 106 w 21600"/>
                <a:gd name="T9" fmla="*/ 333 h 21600"/>
                <a:gd name="T10" fmla="*/ 78 w 21600"/>
                <a:gd name="T11" fmla="*/ 23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AutoShape 24"/>
            <p:cNvSpPr>
              <a:spLocks noChangeArrowheads="1"/>
            </p:cNvSpPr>
            <p:nvPr/>
          </p:nvSpPr>
          <p:spPr bwMode="auto">
            <a:xfrm rot="-5400000">
              <a:off x="3973" y="2157"/>
              <a:ext cx="113" cy="495"/>
            </a:xfrm>
            <a:custGeom>
              <a:avLst/>
              <a:gdLst>
                <a:gd name="T0" fmla="*/ 37 w 21600"/>
                <a:gd name="T1" fmla="*/ 14 h 21600"/>
                <a:gd name="T2" fmla="*/ 19 w 21600"/>
                <a:gd name="T3" fmla="*/ 360 h 21600"/>
                <a:gd name="T4" fmla="*/ 45 w 21600"/>
                <a:gd name="T5" fmla="*/ 105 h 21600"/>
                <a:gd name="T6" fmla="*/ 127 w 21600"/>
                <a:gd name="T7" fmla="*/ 221 h 21600"/>
                <a:gd name="T8" fmla="*/ 104 w 21600"/>
                <a:gd name="T9" fmla="*/ 340 h 21600"/>
                <a:gd name="T10" fmla="*/ 77 w 21600"/>
                <a:gd name="T11" fmla="*/ 24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42415" y="3608676"/>
            <a:ext cx="594318" cy="301505"/>
            <a:chOff x="1993293" y="2564030"/>
            <a:chExt cx="807572" cy="288942"/>
          </a:xfrm>
        </p:grpSpPr>
        <p:sp>
          <p:nvSpPr>
            <p:cNvPr id="199" name="AutoShape 26"/>
            <p:cNvSpPr>
              <a:spLocks noChangeArrowheads="1"/>
            </p:cNvSpPr>
            <p:nvPr/>
          </p:nvSpPr>
          <p:spPr bwMode="auto">
            <a:xfrm>
              <a:off x="1993293" y="2564030"/>
              <a:ext cx="807572" cy="28894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009917" y="2728044"/>
              <a:ext cx="584994" cy="1249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6693551" y="3290090"/>
            <a:ext cx="151035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 → 192.168.2.20 : 443</a:t>
            </a:r>
            <a:endParaRPr lang="ko-KR" alt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654495" y="3013409"/>
            <a:ext cx="1702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 Table(Port Mapping)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130077" y="3191269"/>
            <a:ext cx="165942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 → 11.11.11.11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558312" y="2904875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 Table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9" name="표 208"/>
          <p:cNvGraphicFramePr>
            <a:graphicFrameLocks noGrp="1"/>
          </p:cNvGraphicFramePr>
          <p:nvPr>
            <p:extLst/>
          </p:nvPr>
        </p:nvGraphicFramePr>
        <p:xfrm>
          <a:off x="1707513" y="4287387"/>
          <a:ext cx="262486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4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5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62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3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22.22.22.22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11.11.11.11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TextBox 209"/>
          <p:cNvSpPr txBox="1"/>
          <p:nvPr/>
        </p:nvSpPr>
        <p:spPr>
          <a:xfrm>
            <a:off x="1623372" y="4590934"/>
            <a:ext cx="2345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</a:t>
            </a:r>
            <a:r>
              <a:rPr lang="ko-KR" altLang="en-US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            </a:t>
            </a:r>
            <a:r>
              <a:rPr lang="ko-KR" altLang="en-US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             </a:t>
            </a:r>
            <a:r>
              <a:rPr lang="ko-KR" altLang="en-US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</a:t>
            </a:r>
            <a:endParaRPr lang="ko-KR" altLang="en-US" sz="1000" dirty="0"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</p:txBody>
      </p:sp>
      <p:graphicFrame>
        <p:nvGraphicFramePr>
          <p:cNvPr id="211" name="표 210"/>
          <p:cNvGraphicFramePr>
            <a:graphicFrameLocks noGrp="1"/>
          </p:cNvGraphicFramePr>
          <p:nvPr>
            <p:extLst/>
          </p:nvPr>
        </p:nvGraphicFramePr>
        <p:xfrm>
          <a:off x="6368745" y="4332291"/>
          <a:ext cx="274816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0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74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7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192.168.2.20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11.11.11.11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TextBox 211"/>
          <p:cNvSpPr txBox="1"/>
          <p:nvPr/>
        </p:nvSpPr>
        <p:spPr>
          <a:xfrm>
            <a:off x="6344332" y="4603826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 </a:t>
            </a:r>
            <a:r>
              <a:rPr lang="ko-KR" altLang="en-US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           </a:t>
            </a:r>
            <a:r>
              <a:rPr lang="ko-KR" altLang="en-US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수</a:t>
            </a:r>
            <a:r>
              <a:rPr lang="en-US" altLang="ko-KR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                    </a:t>
            </a:r>
            <a:r>
              <a:rPr lang="ko-KR" altLang="en-US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송</a:t>
            </a:r>
            <a:r>
              <a:rPr lang="en-US" altLang="ko-KR" sz="10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IP</a:t>
            </a:r>
            <a:endParaRPr lang="ko-KR" altLang="en-US" sz="1000" dirty="0"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85093" y="247787"/>
            <a:ext cx="56478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 Port Mapping (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Port Forwarding)</a:t>
            </a:r>
            <a:endParaRPr lang="en-US" altLang="ko-KR" sz="2800" dirty="0"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2" y="895348"/>
            <a:ext cx="8626470" cy="19331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9" name="TextBox 98"/>
          <p:cNvSpPr txBox="1"/>
          <p:nvPr/>
        </p:nvSpPr>
        <p:spPr>
          <a:xfrm>
            <a:off x="6190126" y="192331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443</a:t>
            </a:r>
            <a:endParaRPr lang="ko-KR" alt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04843" y="192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443</a:t>
            </a:r>
            <a:endParaRPr lang="ko-KR" alt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01949" y="191630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ko-KR" alt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51112" y="191630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ko-KR" alt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6733" y="1646318"/>
            <a:ext cx="12795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192.168.2.20</a:t>
            </a:r>
            <a:endParaRPr lang="ko-KR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6797</TotalTime>
  <Words>372</Words>
  <Application>Microsoft Office PowerPoint</Application>
  <PresentationFormat>화면 슬라이드 쇼(4:3)</PresentationFormat>
  <Paragraphs>187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맑은 고딕</vt:lpstr>
      <vt:lpstr>함초롬바탕</vt:lpstr>
      <vt:lpstr>Arial</vt:lpstr>
      <vt:lpstr>Calibri</vt:lpstr>
      <vt:lpstr>Calibri Light</vt:lpstr>
      <vt:lpstr>Tahoma</vt:lpstr>
      <vt:lpstr>Times New Roman</vt:lpstr>
      <vt:lpstr>Wingdings</vt:lpstr>
      <vt:lpstr>Office 테마</vt:lpstr>
      <vt:lpstr>SoHo(Small office/home office)에서의 NAT </vt:lpstr>
      <vt:lpstr>NAT 기능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406</cp:revision>
  <cp:lastPrinted>2023-12-27T22:42:50Z</cp:lastPrinted>
  <dcterms:created xsi:type="dcterms:W3CDTF">2016-06-18T01:38:17Z</dcterms:created>
  <dcterms:modified xsi:type="dcterms:W3CDTF">2023-12-27T22:46:15Z</dcterms:modified>
</cp:coreProperties>
</file>