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1165" r:id="rId2"/>
    <p:sldId id="1166" r:id="rId3"/>
    <p:sldId id="1167" r:id="rId4"/>
    <p:sldId id="1168" r:id="rId5"/>
    <p:sldId id="1193" r:id="rId6"/>
    <p:sldId id="1194" r:id="rId7"/>
    <p:sldId id="1195" r:id="rId8"/>
    <p:sldId id="1197" r:id="rId9"/>
    <p:sldId id="1198" r:id="rId10"/>
    <p:sldId id="1199" r:id="rId11"/>
    <p:sldId id="1200" r:id="rId12"/>
    <p:sldId id="1201" r:id="rId13"/>
    <p:sldId id="1202" r:id="rId14"/>
    <p:sldId id="1203" r:id="rId15"/>
    <p:sldId id="1257" r:id="rId16"/>
    <p:sldId id="1258" r:id="rId17"/>
    <p:sldId id="1259" r:id="rId18"/>
    <p:sldId id="1260" r:id="rId19"/>
    <p:sldId id="1262" r:id="rId20"/>
    <p:sldId id="1263" r:id="rId21"/>
    <p:sldId id="1282" r:id="rId22"/>
    <p:sldId id="1264" r:id="rId23"/>
    <p:sldId id="1265" r:id="rId24"/>
    <p:sldId id="1266" r:id="rId25"/>
    <p:sldId id="1267" r:id="rId26"/>
    <p:sldId id="1277" r:id="rId27"/>
    <p:sldId id="1268" r:id="rId28"/>
    <p:sldId id="1269" r:id="rId29"/>
    <p:sldId id="1270" r:id="rId30"/>
    <p:sldId id="1271" r:id="rId31"/>
    <p:sldId id="1272" r:id="rId32"/>
    <p:sldId id="1273" r:id="rId33"/>
    <p:sldId id="1274" r:id="rId34"/>
    <p:sldId id="1275" r:id="rId35"/>
    <p:sldId id="1276" r:id="rId36"/>
    <p:sldId id="1278" r:id="rId37"/>
    <p:sldId id="1279" r:id="rId38"/>
    <p:sldId id="1283" r:id="rId39"/>
    <p:sldId id="1284" r:id="rId40"/>
    <p:sldId id="1285" r:id="rId41"/>
    <p:sldId id="1286" r:id="rId42"/>
    <p:sldId id="1287" r:id="rId4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3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1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509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1983</a:t>
            </a:r>
            <a:r>
              <a:rPr lang="ko-KR" altLang="en-US" smtClean="0">
                <a:latin typeface="굴림" charset="-127"/>
                <a:ea typeface="굴림" charset="-127"/>
              </a:rPr>
              <a:t>년도 제정되었으나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그 보다 훨씬 이전에 만들어져 </a:t>
            </a:r>
            <a:r>
              <a:rPr lang="ko-KR" altLang="en-US" smtClean="0">
                <a:latin typeface="굴림" charset="-127"/>
                <a:ea typeface="굴림" charset="-127"/>
              </a:rPr>
              <a:t>사용되어 왔었습니다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그러므로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사이에는 서로 다른 </a:t>
            </a:r>
            <a:r>
              <a:rPr lang="ko-KR" altLang="en-US" smtClean="0">
                <a:latin typeface="굴림" charset="-127"/>
                <a:ea typeface="굴림" charset="-127"/>
              </a:rPr>
              <a:t>점이 많은데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반면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계층으로 단순화 되어 있지만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기능을 모두 가지고 있는데요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즉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Application, Pre, Session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갖는 기능을 갖고 있으면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층과 동일하며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Internet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동일한 기능을 갖습니다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마지막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 Access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Datalink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증의 기능을 갖고 있습니다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</p:txBody>
      </p:sp>
      <p:pic>
        <p:nvPicPr>
          <p:cNvPr id="345092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3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994801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0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5123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는 </a:t>
            </a:r>
            <a:r>
              <a:rPr lang="en-US" altLang="ko-KR" dirty="0">
                <a:latin typeface="굴림" charset="-127"/>
                <a:ea typeface="굴림" charset="-127"/>
              </a:rPr>
              <a:t>Connectionless(</a:t>
            </a:r>
            <a:r>
              <a:rPr lang="ko-KR" altLang="en-US">
                <a:latin typeface="굴림" charset="-127"/>
                <a:ea typeface="굴림" charset="-127"/>
              </a:rPr>
              <a:t>비연결성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서비스로 데이터 전달의 보장이 안 되는 </a:t>
            </a:r>
            <a:r>
              <a:rPr lang="en-US" altLang="ko-KR" dirty="0">
                <a:latin typeface="굴림" charset="-127"/>
                <a:ea typeface="굴림" charset="-127"/>
              </a:rPr>
              <a:t>Unreliable (</a:t>
            </a:r>
            <a:r>
              <a:rPr lang="ko-KR" altLang="en-US">
                <a:latin typeface="굴림" charset="-127"/>
                <a:ea typeface="굴림" charset="-127"/>
              </a:rPr>
              <a:t>비신뢰성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프로토콜이지만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프로토콜에 오버헤드가 적고 간단하게 구현되는 전송 서비스를 제공합니다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 UDP</a:t>
            </a:r>
            <a:r>
              <a:rPr lang="ko-KR" altLang="en-US">
                <a:latin typeface="굴림" charset="-127"/>
                <a:ea typeface="굴림" charset="-127"/>
              </a:rPr>
              <a:t>는 일반적으로 브로드캐스트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멀티캐스트를 집중적으로 이용하는 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또는 탐색과 질의에 빠른 응답을 요구하는 어플리케이션에 사용되며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의 전송 단위를 </a:t>
            </a:r>
            <a:r>
              <a:rPr lang="en-US" altLang="ko-KR" dirty="0">
                <a:latin typeface="굴림" charset="-127"/>
                <a:ea typeface="굴림" charset="-127"/>
              </a:rPr>
              <a:t>Datagram</a:t>
            </a:r>
            <a:r>
              <a:rPr lang="ko-KR" altLang="en-US">
                <a:latin typeface="굴림" charset="-127"/>
                <a:ea typeface="굴림" charset="-127"/>
              </a:rPr>
              <a:t>이라 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데이터 크기가 간단하여 전송단위 </a:t>
            </a:r>
            <a:r>
              <a:rPr lang="en-US" altLang="ko-KR" dirty="0">
                <a:latin typeface="굴림" charset="-127"/>
                <a:ea typeface="굴림" charset="-127"/>
              </a:rPr>
              <a:t>(datagram) </a:t>
            </a:r>
            <a:r>
              <a:rPr lang="ko-KR" altLang="en-US">
                <a:latin typeface="굴림" charset="-127"/>
                <a:ea typeface="굴림" charset="-127"/>
              </a:rPr>
              <a:t>별로 전송한다는 의미입니다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</p:txBody>
      </p:sp>
      <p:pic>
        <p:nvPicPr>
          <p:cNvPr id="35123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706073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62410" y="5087938"/>
            <a:ext cx="6237060" cy="43830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∙Version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첫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4bit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현재 사용하는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버전 정보로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값을 가짐</a:t>
            </a:r>
          </a:p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Length(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- 4bit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필드이며 헤더의 전체길이를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 단위로 표현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IP Datagram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경우 헤더의 길이가 옵션 필드에 따라 달라질 수 있으므로 길이를 명시하는  항목이 존재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옵션이 없으면 헤더의 길이는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20byte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이므로 이 필드의 값은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됨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(5 * 4 = 20Byte)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 필드가 최대 길이라면 이 필드의 값은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됨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(15 * 4 = 60Byte)</a:t>
            </a:r>
          </a:p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전체 길이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(Total Length)</a:t>
            </a:r>
          </a:p>
          <a:p>
            <a:pPr marL="3095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데이터그램의 전체 길이</a:t>
            </a:r>
          </a:p>
          <a:p>
            <a:pPr marL="8882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8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2^16(65535)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크기로 제한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이더넷의 경우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MTU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값이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1500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바이트이므로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1500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으로 제한됨</a:t>
            </a:r>
            <a:endParaRPr lang="ko-KR" altLang="en-US" sz="1000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095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IP Header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길이는 가변적이므로 유효한 데이터 영역 부분에 대한 추출을 위해 필요</a:t>
            </a:r>
          </a:p>
          <a:p>
            <a:pPr marL="88820" lvl="1" indent="0">
              <a:buNone/>
              <a:defRPr/>
            </a:pP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000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이더넷의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경우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헤더를 포함한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패킷의 총 길이가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바이트보다 짧은 경우 이더넷은 패딩 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8820" lvl="1" indent="0">
              <a:buNone/>
              <a:defRPr/>
            </a:pPr>
            <a:r>
              <a:rPr lang="en-US" altLang="ko-KR" sz="1000" dirty="0"/>
              <a:t> 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영역을 강제로 삽입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 Address   - </a:t>
            </a:r>
            <a:r>
              <a:rPr lang="ko-KR" altLang="en-US"/>
              <a:t>송신 시스템의 </a:t>
            </a:r>
            <a:r>
              <a:rPr lang="en-US" altLang="ko-KR" dirty="0"/>
              <a:t>IP  </a:t>
            </a:r>
            <a:r>
              <a:rPr lang="ko-KR" altLang="en-US"/>
              <a:t>주소</a:t>
            </a: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 Address - </a:t>
            </a:r>
            <a:r>
              <a:rPr lang="ko-KR" altLang="en-US"/>
              <a:t>수신 시스템의 </a:t>
            </a:r>
            <a:r>
              <a:rPr lang="en-US" altLang="ko-KR" dirty="0"/>
              <a:t>IP </a:t>
            </a:r>
            <a:r>
              <a:rPr lang="ko-KR" altLang="en-US"/>
              <a:t>주소</a:t>
            </a: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76213" lvl="1">
              <a:lnSpc>
                <a:spcPct val="150000"/>
              </a:lnSpc>
            </a:pPr>
            <a:r>
              <a:rPr lang="en-US" altLang="ko-KR" dirty="0"/>
              <a:t>IP </a:t>
            </a:r>
            <a:r>
              <a:rPr lang="ko-KR" altLang="en-US"/>
              <a:t>옵션 항목은 </a:t>
            </a:r>
            <a:r>
              <a:rPr lang="en-US" altLang="ko-KR" dirty="0"/>
              <a:t>20byte</a:t>
            </a:r>
            <a:r>
              <a:rPr lang="ko-KR" altLang="en-US"/>
              <a:t>의 표준 헤더에 데이터그램의 보안을 위한 기능이라던가</a:t>
            </a:r>
            <a:r>
              <a:rPr lang="en-US" altLang="ko-KR" dirty="0"/>
              <a:t>, Record Route, Timestamp </a:t>
            </a:r>
            <a:r>
              <a:rPr lang="ko-KR" altLang="en-US"/>
              <a:t>등의 정보를 담기 위해 추가되는 항목</a:t>
            </a:r>
          </a:p>
          <a:p>
            <a:pPr marL="176213" lvl="1">
              <a:lnSpc>
                <a:spcPct val="150000"/>
              </a:lnSpc>
            </a:pPr>
            <a:r>
              <a:rPr lang="ko-KR" altLang="en-US" dirty="0"/>
              <a:t>네트워크 상태 </a:t>
            </a:r>
            <a:r>
              <a:rPr lang="en-US" altLang="ko-KR" dirty="0"/>
              <a:t>Test, </a:t>
            </a:r>
            <a:r>
              <a:rPr lang="ko-KR" altLang="en-US"/>
              <a:t>디버깅 용도로도 사용</a:t>
            </a:r>
            <a:r>
              <a:rPr lang="en-US" altLang="ko-KR" dirty="0"/>
              <a:t>, </a:t>
            </a:r>
            <a:r>
              <a:rPr lang="ko-KR" altLang="en-US"/>
              <a:t>일반적으로 많이 사용하지 않음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22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49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4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87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17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4E67F-85FB-4121-9501-D8978017219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∙Preamble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- 7byte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길이를 갖고 있으며 송수신 시스템 간의 동기화에 사용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프레임의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시작을 나타내는 용도로 사용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SFD (Start Frame Delimiter)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- 10101011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값을 가지며 바로 뒤에 실제 프레임 필드 값이 위치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Address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- 6byte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길이로 목적지 시스템의 하드웨어 주소를 나타냄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앞의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제조회사를 의미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뒤의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부분은 해당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고유 번호를 의미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Source Address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시스템의 하드웨어 주소를 나타냄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Length or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Type Field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유형 필드는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가지 의미 중 하나를 의미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값이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1518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 작으면 데이터 부분의 길이를 표현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- 1536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 크면 상위 계층의 프로토콜을 의미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Data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프로토콜에서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Encapsulation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된 데이터 부분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최소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1500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CRC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Preamble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SFD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부분을 제외한 유효한 프레임의 오류 검사를 위해 사용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defRPr/>
            </a:pPr>
            <a:endParaRPr lang="ko-KR" altLang="en-US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endParaRPr lang="ko-KR" altLang="en-US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6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116264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OSI </a:t>
            </a:r>
            <a:r>
              <a:rPr lang="ko-KR" altLang="en-US" smtClean="0"/>
              <a:t>모델은 참조모델이라는 하는 반면  </a:t>
            </a:r>
            <a:r>
              <a:rPr lang="en-US" altLang="ko-KR" dirty="0" smtClean="0"/>
              <a:t>TCP/IP</a:t>
            </a:r>
            <a:r>
              <a:rPr lang="ko-KR" altLang="en-US" smtClean="0"/>
              <a:t>모델은 현업망에서 사용하는 구현 모델이라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우리가 인터넷이란 부르는 거대한 대규모 망은 </a:t>
            </a:r>
            <a:r>
              <a:rPr lang="en-US" altLang="ko-KR" dirty="0" smtClean="0"/>
              <a:t>TCP/IP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모델을 기반으로 구축된 망으로 인터넷망을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망이라고 부릅니다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ko-KR" altLang="en-US" baseline="0" dirty="0" smtClean="0"/>
              <a:t>현재 우리가 사용하고 있는 컴퓨터들은 역시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모델을 기반으로 운영되고 있는데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예를 들어 </a:t>
            </a:r>
            <a:r>
              <a:rPr lang="ko-KR" altLang="en-US" baseline="0" dirty="0" err="1" smtClean="0"/>
              <a:t>웹브라우저로</a:t>
            </a:r>
            <a:r>
              <a:rPr lang="ko-KR" altLang="en-US" baseline="0" dirty="0" smtClean="0"/>
              <a:t> 사용하는 크롬이나 </a:t>
            </a:r>
            <a:r>
              <a:rPr lang="ko-KR" altLang="en-US" baseline="0" dirty="0" err="1" smtClean="0"/>
              <a:t>익스플로러는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OSI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5/6/7</a:t>
            </a:r>
            <a:r>
              <a:rPr lang="ko-KR" altLang="en-US" baseline="0" smtClean="0"/>
              <a:t>계층의 기능인 </a:t>
            </a:r>
            <a:r>
              <a:rPr lang="en-US" altLang="ko-KR" baseline="0" dirty="0" smtClean="0"/>
              <a:t>Application </a:t>
            </a:r>
            <a:r>
              <a:rPr lang="ko-KR" altLang="en-US" baseline="0" smtClean="0"/>
              <a:t>층을 지원하며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윈도우 </a:t>
            </a:r>
            <a:r>
              <a:rPr lang="en-US" altLang="ko-KR" baseline="0" dirty="0" smtClean="0"/>
              <a:t>10 </a:t>
            </a:r>
            <a:r>
              <a:rPr lang="ko-KR" altLang="en-US" baseline="0" smtClean="0"/>
              <a:t>또는 리눅스 같은 운영체제는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기능인 </a:t>
            </a:r>
            <a:r>
              <a:rPr lang="en-US" altLang="ko-KR" baseline="0" dirty="0" smtClean="0"/>
              <a:t>Transport 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Internet </a:t>
            </a:r>
            <a:r>
              <a:rPr lang="ko-KR" altLang="en-US" baseline="0" smtClean="0"/>
              <a:t>층의 기능을 지원하며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랜카드와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UTP</a:t>
            </a:r>
            <a:r>
              <a:rPr lang="ko-KR" altLang="en-US" baseline="0" smtClean="0"/>
              <a:t>와 같은 랜케이블은 </a:t>
            </a:r>
            <a:r>
              <a:rPr lang="en-US" altLang="ko-KR" baseline="0" dirty="0" err="1" smtClean="0"/>
              <a:t>Netwokr</a:t>
            </a:r>
            <a:r>
              <a:rPr lang="en-US" altLang="ko-KR" baseline="0" dirty="0" smtClean="0"/>
              <a:t> Access </a:t>
            </a:r>
            <a:r>
              <a:rPr lang="ko-KR" altLang="en-US" baseline="0" smtClean="0"/>
              <a:t>계층의 기능을 지원합니다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329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ARP Request</a:t>
            </a:r>
            <a:r>
              <a:rPr lang="ko-KR" altLang="en-US" smtClean="0"/>
              <a:t>는 </a:t>
            </a:r>
            <a:r>
              <a:rPr lang="en-US" altLang="ko-KR" dirty="0" smtClean="0"/>
              <a:t>Broadcast</a:t>
            </a:r>
            <a:r>
              <a:rPr lang="ko-KR" altLang="en-US" smtClean="0"/>
              <a:t>로 전송된다</a:t>
            </a:r>
            <a:r>
              <a:rPr lang="en-US" altLang="ko-KR" dirty="0" smtClean="0"/>
              <a:t>. Broadcast</a:t>
            </a:r>
            <a:r>
              <a:rPr lang="ko-KR" altLang="en-US" smtClean="0"/>
              <a:t>는 같은 </a:t>
            </a:r>
            <a:r>
              <a:rPr lang="en-US" altLang="ko-KR" dirty="0" smtClean="0"/>
              <a:t>Network</a:t>
            </a:r>
            <a:r>
              <a:rPr lang="ko-KR" altLang="en-US" smtClean="0"/>
              <a:t>에 있는 모든 장비와 모든 사용자에게 전달되는 특징이 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* </a:t>
            </a:r>
            <a:r>
              <a:rPr lang="ko-KR" altLang="en-US" smtClean="0"/>
              <a:t> </a:t>
            </a:r>
            <a:r>
              <a:rPr lang="en-US" altLang="ko-KR" dirty="0" smtClean="0"/>
              <a:t>Broadcast</a:t>
            </a:r>
            <a:r>
              <a:rPr lang="ko-KR" altLang="en-US" smtClean="0"/>
              <a:t>가 많으면 </a:t>
            </a:r>
            <a:r>
              <a:rPr lang="en-US" altLang="ko-KR" dirty="0" smtClean="0"/>
              <a:t>CPU </a:t>
            </a:r>
            <a:r>
              <a:rPr lang="ko-KR" altLang="en-US" smtClean="0"/>
              <a:t>사용량이 증가되어 전체 장비의 성능 저하가 발생된다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en-US" altLang="ko-KR" dirty="0" smtClean="0"/>
              <a:t>Broadcast IP </a:t>
            </a:r>
            <a:r>
              <a:rPr lang="ko-KR" altLang="en-US" smtClean="0"/>
              <a:t>주소 </a:t>
            </a:r>
            <a:r>
              <a:rPr lang="en-US" altLang="ko-KR" dirty="0" smtClean="0"/>
              <a:t>: 255.255.255.255</a:t>
            </a:r>
          </a:p>
          <a:p>
            <a:pPr eaLnBrk="1" hangingPunct="1">
              <a:defRPr/>
            </a:pPr>
            <a:r>
              <a:rPr lang="en-US" altLang="ko-KR" dirty="0" smtClean="0"/>
              <a:t>Broadcast MAC </a:t>
            </a:r>
            <a:r>
              <a:rPr lang="ko-KR" altLang="en-US" smtClean="0"/>
              <a:t>주소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err="1" smtClean="0"/>
              <a:t>ffff.ffff.ffff.ffff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0DCF3584-7247-45F7-BEAC-9F4710CF68A6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38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954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B2CA0E52-C088-4A19-8267-D8D0D7769B5B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39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315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ARP Request</a:t>
            </a:r>
            <a:r>
              <a:rPr lang="ko-KR" altLang="en-US" smtClean="0"/>
              <a:t>는 </a:t>
            </a:r>
            <a:r>
              <a:rPr lang="en-US" altLang="ko-KR" dirty="0" smtClean="0"/>
              <a:t>Broadcast</a:t>
            </a:r>
            <a:r>
              <a:rPr lang="ko-KR" altLang="en-US" smtClean="0"/>
              <a:t>로 전송된다</a:t>
            </a:r>
            <a:r>
              <a:rPr lang="en-US" altLang="ko-KR" dirty="0" smtClean="0"/>
              <a:t>. Broadcast</a:t>
            </a:r>
            <a:r>
              <a:rPr lang="ko-KR" altLang="en-US" smtClean="0"/>
              <a:t>는 같은 </a:t>
            </a:r>
            <a:r>
              <a:rPr lang="en-US" altLang="ko-KR" dirty="0" smtClean="0"/>
              <a:t>Network</a:t>
            </a:r>
            <a:r>
              <a:rPr lang="ko-KR" altLang="en-US" smtClean="0"/>
              <a:t>에 있는 모든 장비와 모든 사용자에게 전달되는 특징이 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* </a:t>
            </a:r>
            <a:r>
              <a:rPr lang="ko-KR" altLang="en-US" smtClean="0"/>
              <a:t> </a:t>
            </a:r>
            <a:r>
              <a:rPr lang="en-US" altLang="ko-KR" dirty="0" smtClean="0"/>
              <a:t>Broadcast</a:t>
            </a:r>
            <a:r>
              <a:rPr lang="ko-KR" altLang="en-US" smtClean="0"/>
              <a:t>가 많으면 </a:t>
            </a:r>
            <a:r>
              <a:rPr lang="en-US" altLang="ko-KR" dirty="0" smtClean="0"/>
              <a:t>CPU </a:t>
            </a:r>
            <a:r>
              <a:rPr lang="ko-KR" altLang="en-US" smtClean="0"/>
              <a:t>사용량이 증가되어 전체 장비의 성능 저하가 발생된다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en-US" altLang="ko-KR" dirty="0" smtClean="0"/>
              <a:t>Broadcast IP </a:t>
            </a:r>
            <a:r>
              <a:rPr lang="ko-KR" altLang="en-US" smtClean="0"/>
              <a:t>주소 </a:t>
            </a:r>
            <a:r>
              <a:rPr lang="en-US" altLang="ko-KR" dirty="0" smtClean="0"/>
              <a:t>: 255.255.255.255</a:t>
            </a:r>
          </a:p>
          <a:p>
            <a:pPr eaLnBrk="1" hangingPunct="1">
              <a:defRPr/>
            </a:pPr>
            <a:r>
              <a:rPr lang="en-US" altLang="ko-KR" dirty="0" smtClean="0"/>
              <a:t>Broadcast MAC </a:t>
            </a:r>
            <a:r>
              <a:rPr lang="ko-KR" altLang="en-US" smtClean="0"/>
              <a:t>주소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err="1" smtClean="0"/>
              <a:t>ffff.ffff.ffff.ffff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0DCF3584-7247-45F7-BEAC-9F4710CF68A6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40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16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14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9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  <a:ln/>
        </p:spPr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871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713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애플리케이션 층의 프로토콜들은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계열로 나눠지는데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FTP, HTTP, Telnet, SMTP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appliction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프로토콜로는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TFTP, SMNP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DNS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상황에 따라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로 방식을 이용하여 운영되는 프로토콜입니다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  </a:t>
            </a:r>
          </a:p>
          <a:p>
            <a:pPr marL="0" indent="0" eaLnBrk="1" hangingPunct="1">
              <a:buFontTx/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714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7370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44487" y="5138251"/>
            <a:ext cx="6159500" cy="4605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구성될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∙Source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발신지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Sequence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있는 데이터 전송을 위해 모든 바이트마다 일련 번호 설정</a:t>
            </a:r>
          </a:p>
          <a:p>
            <a:pPr marL="0" lvl="1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교환하고자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초기순차번호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(Initial Sequence Number)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Acknowledgement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응답확인번호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확인 응답을 위한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실린 데이터의 마지막 바이트의 순차 번호에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더한 값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4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TCP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길이를 나타내는 값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 ~ 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바이트이므로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 ~ 12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사이의 값을 가짐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Reserved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차후를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대비해 남겨둔 필드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Control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흐름제어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모드용으로 사용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Window size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크기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확인을 받기 전에 보낼 수 있는 데이터의 양을 설정하는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65535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바이트의 값을 가질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Checksum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검사합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변형 여부 확인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Urgent Pointer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포인터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세그먼트가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데이터를 포함하고 있을 경우 사용되는 필드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플래그가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 시 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필드 값과 순차 번호를 더하면 긴급 데이터 바이트 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위치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알 수 있음</a:t>
            </a:r>
          </a:p>
          <a:p>
            <a:pPr marL="375234" lvl="1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044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956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9625" y="492125"/>
            <a:ext cx="5464175" cy="409733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74786" y="5057565"/>
            <a:ext cx="5534654" cy="4813689"/>
          </a:xfrm>
        </p:spPr>
        <p:txBody>
          <a:bodyPr/>
          <a:lstStyle/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sz="10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3-way handshake</a:t>
            </a:r>
            <a:r>
              <a:rPr lang="en-US" altLang="ko-KR" dirty="0">
                <a:ea typeface="굴림" pitchFamily="50" charset="-127"/>
              </a:rPr>
              <a:t>]</a:t>
            </a:r>
          </a:p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/>
              <a:t>TCP </a:t>
            </a:r>
            <a:r>
              <a:rPr lang="ko-KR" altLang="en-US"/>
              <a:t>클라이언트와 서버간에 신뢰성 있는 데이터를 전송하기 위해 실 데이터를 전송하기 전 통신을 개시할 것을 상호 확인하는 과정</a:t>
            </a:r>
          </a:p>
          <a:p>
            <a:pPr marL="0" lvl="2" indent="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None/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Char char="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시스템이 통신을 하기 전에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포트가 닫힌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Closed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해당 포트로 항상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서비스를 제공할 수 있는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Listen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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처음 클라이언트가 통신을 하고자 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임의의 포트 번호가 클라이언트 프로그램에 할당되고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서버에 연결하고 싶다는 의사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Sent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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클라이언트의 연결 요청을 받은 서버는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Received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되고 클라이언트에게 연결을 해도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좋다는 </a:t>
            </a:r>
            <a:r>
              <a: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의미로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SYN+ACK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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마지막으로 클라이언트는 연결을 요청한 것에 대한 서버의 응답을 확인했다는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서버에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9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62232" y="5057565"/>
            <a:ext cx="5588263" cy="4557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B241-1457-4EF4-B2AC-23106A1D9A59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93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525" y="92075"/>
            <a:ext cx="6448425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8625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38588" y="6538913"/>
            <a:ext cx="12954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870C-26EA-48E6-B006-78871CD70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0828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976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1934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7" y="1268762"/>
            <a:ext cx="8641655" cy="5235378"/>
          </a:xfrm>
        </p:spPr>
        <p:txBody>
          <a:bodyPr/>
          <a:lstStyle>
            <a:lvl1pPr marL="257896" indent="-257896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934" b="1">
                <a:latin typeface="+mn-ea"/>
                <a:ea typeface="+mn-ea"/>
              </a:defRPr>
            </a:lvl1pPr>
            <a:lvl2pPr marL="432897" indent="-175000">
              <a:lnSpc>
                <a:spcPct val="100000"/>
              </a:lnSpc>
              <a:spcAft>
                <a:spcPts val="387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740"/>
            </a:lvl2pPr>
            <a:lvl3pPr marL="607899" indent="-175000">
              <a:lnSpc>
                <a:spcPct val="100000"/>
              </a:lnSpc>
              <a:spcAft>
                <a:spcPts val="290"/>
              </a:spcAft>
              <a:buClr>
                <a:schemeClr val="tx1"/>
              </a:buClr>
              <a:defRPr sz="1547"/>
            </a:lvl3pPr>
            <a:lvl4pPr marL="782899" indent="-175000">
              <a:lnSpc>
                <a:spcPct val="100000"/>
              </a:lnSpc>
              <a:spcAft>
                <a:spcPts val="290"/>
              </a:spcAft>
              <a:buSzPct val="96000"/>
              <a:defRPr sz="1064"/>
            </a:lvl4pPr>
            <a:lvl5pPr marL="957899" indent="-175000">
              <a:lnSpc>
                <a:spcPct val="100000"/>
              </a:lnSpc>
              <a:defRPr sz="1064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4" y="6503988"/>
            <a:ext cx="836612" cy="3540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81A0569-FA41-4949-A391-615DA29620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7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5" r:id="rId12"/>
    <p:sldLayoutId id="2147483679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468" y="477370"/>
            <a:ext cx="8286750" cy="5532438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ko-KR" sz="3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Reference Model</a:t>
            </a:r>
            <a:r>
              <a:rPr lang="ko-KR" altLang="en-US" sz="36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sz="36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TCP/IP </a:t>
            </a:r>
            <a:r>
              <a:rPr lang="ko-KR" altLang="en-US" sz="36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비교</a:t>
            </a:r>
          </a:p>
          <a:p>
            <a:pPr lvl="1" eaLnBrk="1" hangingPunct="1"/>
            <a:endParaRPr lang="en-US" altLang="ko-KR" sz="1800" dirty="0" smtClean="0"/>
          </a:p>
        </p:txBody>
      </p:sp>
      <p:pic>
        <p:nvPicPr>
          <p:cNvPr id="17" name="Picture 9" descr="2_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119" y="1468290"/>
            <a:ext cx="6905359" cy="483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DBBF-35D1-4D56-BF8F-CD0D3754FCBA}" type="slidenum">
              <a:rPr lang="ko-KR" altLang="en-US" smtClean="0"/>
              <a:pPr/>
              <a:t>10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 flipH="1">
            <a:off x="6654251" y="2204129"/>
            <a:ext cx="941018" cy="1023754"/>
            <a:chOff x="1533695" y="4087365"/>
            <a:chExt cx="838200" cy="1011237"/>
          </a:xfrm>
        </p:grpSpPr>
        <p:sp>
          <p:nvSpPr>
            <p:cNvPr id="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4796" y="2118519"/>
            <a:ext cx="1366509" cy="130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521863" y="1779965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1" name="오른쪽 화살표 60"/>
          <p:cNvSpPr/>
          <p:nvPr/>
        </p:nvSpPr>
        <p:spPr>
          <a:xfrm>
            <a:off x="3290627" y="2028395"/>
            <a:ext cx="2847885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209784" y="2191733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10800000">
            <a:off x="3290627" y="3454480"/>
            <a:ext cx="2807836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01084" y="1811656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0156" y="3581990"/>
            <a:ext cx="246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ACK/Window Size = 1000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3297756" y="2747681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47023" y="2891012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" name="오른쪽 화살표 75"/>
          <p:cNvSpPr/>
          <p:nvPr/>
        </p:nvSpPr>
        <p:spPr>
          <a:xfrm>
            <a:off x="3297756" y="4160628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043196" y="4335784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800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3297755" y="5573574"/>
            <a:ext cx="2800707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403559" y="5725161"/>
            <a:ext cx="131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3297757" y="4868668"/>
            <a:ext cx="2812748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055237" y="5043824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8" name="오른쪽 화살표 107"/>
          <p:cNvSpPr/>
          <p:nvPr/>
        </p:nvSpPr>
        <p:spPr>
          <a:xfrm rot="10800000">
            <a:off x="3218734" y="1378520"/>
            <a:ext cx="2891770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808313" y="1515980"/>
            <a:ext cx="213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3000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EBFEF3-B7B5-A550-243C-3EB6A3530B51}"/>
              </a:ext>
            </a:extLst>
          </p:cNvPr>
          <p:cNvSpPr txBox="1">
            <a:spLocks/>
          </p:cNvSpPr>
          <p:nvPr/>
        </p:nvSpPr>
        <p:spPr bwMode="auto">
          <a:xfrm>
            <a:off x="569646" y="578474"/>
            <a:ext cx="7280275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흐름제어 </a:t>
            </a:r>
            <a:endParaRPr lang="ko-KR" altLang="en-US" sz="2800" b="1" dirty="0">
              <a:ea typeface="함초롬바탕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92258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9225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708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</a:t>
            </a:r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(4-way Handshake)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119519" y="1478771"/>
            <a:ext cx="7129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44102" y="1478771"/>
            <a:ext cx="4881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7024" y="1112886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9011" y="1109439"/>
            <a:ext cx="8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19519" y="2079679"/>
            <a:ext cx="2924582" cy="8149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12479">
            <a:off x="3880419" y="2125040"/>
            <a:ext cx="839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7789" y="1942511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FIN_WAIT-1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9157" y="2648060"/>
            <a:ext cx="184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② CLOSE_WAIT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19519" y="2988988"/>
            <a:ext cx="2875408" cy="10770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246189">
            <a:off x="3968313" y="3301061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108902" y="3867759"/>
            <a:ext cx="2916292" cy="10812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554174">
            <a:off x="4014066" y="4163331"/>
            <a:ext cx="7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9427" y="5127511"/>
            <a:ext cx="158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TIME_WAIT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(2MSL)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3133189" y="5127511"/>
            <a:ext cx="2854544" cy="98833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3485" y="3927338"/>
            <a:ext cx="151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LAST_ACK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6868" y="5952818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745" y="3896790"/>
            <a:ext cx="1677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FIN_WAIT_2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624948">
            <a:off x="3960361" y="5230142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왼쪽 대괄호 24"/>
          <p:cNvSpPr/>
          <p:nvPr/>
        </p:nvSpPr>
        <p:spPr bwMode="auto">
          <a:xfrm>
            <a:off x="2949673" y="2099643"/>
            <a:ext cx="145259" cy="1966424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8933" y="3060810"/>
            <a:ext cx="321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② Application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 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3189" y="5914882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5876" y="3485054"/>
            <a:ext cx="333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 Application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Close( )</a:t>
            </a:r>
            <a:r>
              <a:rPr lang="ko-KR" altLang="en-US" sz="1600" dirty="0">
                <a:latin typeface="함초롬바탕 확장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6545" y="5715583"/>
            <a:ext cx="2103088" cy="2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61" dirty="0">
                <a:latin typeface="Times New Roman" pitchFamily="18" charset="0"/>
                <a:cs typeface="Times New Roman" pitchFamily="18" charset="0"/>
              </a:rPr>
              <a:t>2MSL : Max Segment Lifetime</a:t>
            </a:r>
            <a:endParaRPr lang="ko-KR" altLang="en-US" sz="116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26000" y="1435120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4927" y="1416728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왼쪽 대괄호 46"/>
          <p:cNvSpPr/>
          <p:nvPr/>
        </p:nvSpPr>
        <p:spPr bwMode="auto">
          <a:xfrm>
            <a:off x="2949673" y="4113997"/>
            <a:ext cx="185266" cy="7536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48" name="왼쪽 대괄호 47"/>
          <p:cNvSpPr/>
          <p:nvPr/>
        </p:nvSpPr>
        <p:spPr bwMode="auto">
          <a:xfrm flipH="1">
            <a:off x="6098393" y="2986194"/>
            <a:ext cx="86030" cy="910596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50" name="왼쪽 대괄호 49"/>
          <p:cNvSpPr/>
          <p:nvPr/>
        </p:nvSpPr>
        <p:spPr bwMode="auto">
          <a:xfrm>
            <a:off x="2995656" y="4960316"/>
            <a:ext cx="89873" cy="9028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1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1131645" y="606058"/>
            <a:ext cx="23497" cy="5758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3761378" y="606058"/>
            <a:ext cx="15532" cy="5752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8862" y="239620"/>
            <a:ext cx="69602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02" y="223144"/>
            <a:ext cx="724878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66784" y="982254"/>
            <a:ext cx="2610126" cy="5747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712479">
            <a:off x="2281656" y="1036545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168655" y="1959384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846372">
            <a:off x="2122604" y="2018807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155142" y="2839832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554174">
            <a:off x="2169892" y="2906380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68655" y="3649952"/>
            <a:ext cx="1576275" cy="5075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712479">
            <a:off x="1664886" y="3882786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8231" y="3431743"/>
            <a:ext cx="82907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ko-KR" altLang="en-US" sz="129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폭발 1 30"/>
          <p:cNvSpPr/>
          <p:nvPr/>
        </p:nvSpPr>
        <p:spPr>
          <a:xfrm>
            <a:off x="2670226" y="3955410"/>
            <a:ext cx="806683" cy="67355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131645" y="4599365"/>
            <a:ext cx="2658779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161627" y="5319201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554174">
            <a:off x="1437360" y="4895533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554174">
            <a:off x="1574700" y="5577276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6855" y="53266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Server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소켓을 종료하지 못하게 됨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1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21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2725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MSS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(Maximum Segment Size)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" y="2787518"/>
            <a:ext cx="7798675" cy="247307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7050" y="1293458"/>
            <a:ext cx="8212954" cy="10374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상에서 전송할 수 있는 사용자 데이터의 최대 크기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MSS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= MTU - IP Header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 (최소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Byte) - TCP Header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 (최소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Byte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56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19792" y="477662"/>
            <a:ext cx="9262662" cy="574287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UDP(User Datagram Protocol) Header</a:t>
            </a:r>
            <a:endParaRPr lang="ko-KR" altLang="en-US" sz="2800" b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51777" lvl="2">
              <a:lnSpc>
                <a:spcPct val="150000"/>
              </a:lnSpc>
            </a:pP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전송을 위하여 사전에 필요한 </a:t>
            </a: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Process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없음</a:t>
            </a:r>
          </a:p>
          <a:p>
            <a:pPr marL="951777" lvl="1"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Best-Effort Delivery</a:t>
            </a:r>
          </a:p>
          <a:p>
            <a:pPr marL="951777" lvl="2">
              <a:lnSpc>
                <a:spcPct val="150000"/>
              </a:lnSpc>
            </a:pPr>
            <a:r>
              <a:rPr lang="ko-KR" altLang="en-US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보장 못함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60420" name="Rectangle 28"/>
          <p:cNvSpPr>
            <a:spLocks noChangeArrowheads="1"/>
          </p:cNvSpPr>
          <p:nvPr/>
        </p:nvSpPr>
        <p:spPr bwMode="auto">
          <a:xfrm>
            <a:off x="993077" y="3669562"/>
            <a:ext cx="3610676" cy="388393"/>
          </a:xfrm>
          <a:prstGeom prst="rect">
            <a:avLst/>
          </a:prstGeom>
          <a:solidFill>
            <a:srgbClr val="CCFFFF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Source Port Number</a:t>
            </a:r>
          </a:p>
        </p:txBody>
      </p:sp>
      <p:sp>
        <p:nvSpPr>
          <p:cNvPr id="60421" name="Rectangle 34"/>
          <p:cNvSpPr>
            <a:spLocks noChangeArrowheads="1"/>
          </p:cNvSpPr>
          <p:nvPr/>
        </p:nvSpPr>
        <p:spPr bwMode="auto">
          <a:xfrm>
            <a:off x="4603753" y="3669562"/>
            <a:ext cx="3610676" cy="388393"/>
          </a:xfrm>
          <a:prstGeom prst="rect">
            <a:avLst/>
          </a:prstGeom>
          <a:solidFill>
            <a:srgbClr val="FFFF99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Destination Port Number</a:t>
            </a:r>
          </a:p>
        </p:txBody>
      </p:sp>
      <p:sp>
        <p:nvSpPr>
          <p:cNvPr id="60422" name="Rectangle 44"/>
          <p:cNvSpPr>
            <a:spLocks noChangeArrowheads="1"/>
          </p:cNvSpPr>
          <p:nvPr/>
        </p:nvSpPr>
        <p:spPr bwMode="auto">
          <a:xfrm>
            <a:off x="993077" y="4437137"/>
            <a:ext cx="7221352" cy="468221"/>
          </a:xfrm>
          <a:prstGeom prst="rect">
            <a:avLst/>
          </a:prstGeom>
          <a:solidFill>
            <a:srgbClr val="FFFFFF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Data</a:t>
            </a:r>
          </a:p>
        </p:txBody>
      </p:sp>
      <p:sp>
        <p:nvSpPr>
          <p:cNvPr id="60423" name="Text Box 45"/>
          <p:cNvSpPr txBox="1">
            <a:spLocks noChangeArrowheads="1"/>
          </p:cNvSpPr>
          <p:nvPr/>
        </p:nvSpPr>
        <p:spPr bwMode="auto">
          <a:xfrm>
            <a:off x="904038" y="3341039"/>
            <a:ext cx="269626" cy="2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en-US" altLang="ko-KR" sz="116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</a:t>
            </a:r>
          </a:p>
        </p:txBody>
      </p:sp>
      <p:sp>
        <p:nvSpPr>
          <p:cNvPr id="60424" name="Text Box 50"/>
          <p:cNvSpPr txBox="1">
            <a:spLocks noChangeArrowheads="1"/>
          </p:cNvSpPr>
          <p:nvPr/>
        </p:nvSpPr>
        <p:spPr bwMode="auto">
          <a:xfrm>
            <a:off x="8020999" y="3328758"/>
            <a:ext cx="354584" cy="2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en-US" altLang="ko-KR" sz="116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31</a:t>
            </a:r>
          </a:p>
        </p:txBody>
      </p:sp>
      <p:sp>
        <p:nvSpPr>
          <p:cNvPr id="60425" name="Text Box 51"/>
          <p:cNvSpPr txBox="1">
            <a:spLocks noChangeArrowheads="1"/>
          </p:cNvSpPr>
          <p:nvPr/>
        </p:nvSpPr>
        <p:spPr bwMode="auto">
          <a:xfrm>
            <a:off x="4302864" y="3341039"/>
            <a:ext cx="572593" cy="2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en-US" altLang="ko-KR" sz="116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15 16</a:t>
            </a:r>
          </a:p>
        </p:txBody>
      </p:sp>
      <p:sp>
        <p:nvSpPr>
          <p:cNvPr id="60426" name="Rectangle 52"/>
          <p:cNvSpPr>
            <a:spLocks noChangeArrowheads="1"/>
          </p:cNvSpPr>
          <p:nvPr/>
        </p:nvSpPr>
        <p:spPr bwMode="auto">
          <a:xfrm>
            <a:off x="993077" y="4050279"/>
            <a:ext cx="3610676" cy="388393"/>
          </a:xfrm>
          <a:prstGeom prst="rect">
            <a:avLst/>
          </a:prstGeom>
          <a:solidFill>
            <a:srgbClr val="CCFFFF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UDP Length</a:t>
            </a:r>
          </a:p>
        </p:txBody>
      </p:sp>
      <p:sp>
        <p:nvSpPr>
          <p:cNvPr id="60427" name="Rectangle 53"/>
          <p:cNvSpPr>
            <a:spLocks noChangeArrowheads="1"/>
          </p:cNvSpPr>
          <p:nvPr/>
        </p:nvSpPr>
        <p:spPr bwMode="auto">
          <a:xfrm>
            <a:off x="4603753" y="4050279"/>
            <a:ext cx="3610676" cy="388393"/>
          </a:xfrm>
          <a:prstGeom prst="rect">
            <a:avLst/>
          </a:prstGeom>
          <a:solidFill>
            <a:srgbClr val="FFFF99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UDP Checksum</a:t>
            </a:r>
          </a:p>
        </p:txBody>
      </p:sp>
    </p:spTree>
    <p:extLst>
      <p:ext uri="{BB962C8B-B14F-4D97-AF65-F5344CB8AC3E}">
        <p14:creationId xmlns:p14="http://schemas.microsoft.com/office/powerpoint/2010/main" val="29716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466160"/>
            <a:ext cx="8157229" cy="55415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3) 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IP Header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236" y="1289589"/>
            <a:ext cx="8268644" cy="6209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총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20Byte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기본 길이와 옵션을 사용해 크기가 최대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60Byte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까지 가질 수 있음</a:t>
            </a:r>
          </a:p>
          <a:p>
            <a:pPr>
              <a:lnSpc>
                <a:spcPct val="170000"/>
              </a:lnSpc>
            </a:pP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81" y="2398865"/>
            <a:ext cx="7606382" cy="419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606904" y="6435402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1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318" y="721964"/>
            <a:ext cx="8356692" cy="602296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Version: 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프로토콜의 버전을 나타내는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정보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IHL: Internet Header Length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이 값에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곱한 바이트 단위 크기가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크기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Service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패킷의 처리 우선순위를 나타냄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length: 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헤더와</a:t>
            </a:r>
            <a:r>
              <a:rPr lang="ko-KR" altLang="en-US" sz="1547" b="0" dirty="0"/>
              <a:t> 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포함한 바이트 단위 길이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altLang="ko-KR" sz="1547" b="0" dirty="0"/>
              <a:t>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단편화 시 사용되는 식별자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DF: Don’t Fragment.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 금지 플래그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MF: More Fragment.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패킷 이후 추가 단편이 있음을 알리는 플래그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offset</a:t>
            </a:r>
            <a:r>
              <a:rPr lang="en-US" altLang="ko-KR" sz="1547" b="0" dirty="0"/>
              <a:t>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단편을 조립해 한 데이터로 만들 수 있도록 단편의 위치를 기술한 정보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TTL: Time To Live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 한 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지날 때마다 감소되는 값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0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되면 패킷은 </a:t>
            </a:r>
            <a:r>
              <a:rPr lang="ko-KR" altLang="en-US" sz="1547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버려짐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Protocol: </a:t>
            </a:r>
            <a:r>
              <a:rPr lang="en-US" altLang="ko-KR" sz="1547" b="0" dirty="0"/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다음 헤더가 무엇인지 알려줌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checksum: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패킷에 대한 </a:t>
            </a:r>
            <a:r>
              <a:rPr lang="ko-KR" altLang="en-US" sz="1547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체크섬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정보를 확인해 패킷의 손상 여부를 검출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전송한 시스템의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수신할 시스템의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318" y="230897"/>
            <a:ext cx="7560840" cy="394280"/>
          </a:xfrm>
        </p:spPr>
        <p:txBody>
          <a:bodyPr>
            <a:noAutofit/>
          </a:bodyPr>
          <a:lstStyle/>
          <a:p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 IP </a:t>
            </a: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 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355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xmlns="" id="{E1A19A82-4036-28BA-8BE6-0A11DBE6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8840-678D-4582-86B3-1E48E2E7EE8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9746E3-192D-ECA4-2FFA-E3300D3B25D6}"/>
              </a:ext>
            </a:extLst>
          </p:cNvPr>
          <p:cNvSpPr txBox="1"/>
          <p:nvPr/>
        </p:nvSpPr>
        <p:spPr>
          <a:xfrm>
            <a:off x="-31110" y="438011"/>
            <a:ext cx="51169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MTU (Maximum Transfer Unit)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E5E5B834-B686-15BC-7DB5-066645B0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09" y="1202784"/>
            <a:ext cx="8873291" cy="231781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기기가 전송할 수 있는 최대 전송 단위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환경에 따라 각각의 크기는 다음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현재 대부분의 네트워크 환경이기 때문에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1500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통용되고 있음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3EE22305-1FFB-2D44-4F58-994BC45E221A}"/>
              </a:ext>
            </a:extLst>
          </p:cNvPr>
          <p:cNvGraphicFramePr>
            <a:graphicFrameLocks noGrp="1"/>
          </p:cNvGraphicFramePr>
          <p:nvPr/>
        </p:nvGraphicFramePr>
        <p:xfrm>
          <a:off x="1156252" y="2699027"/>
          <a:ext cx="6685722" cy="363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426">
                  <a:extLst>
                    <a:ext uri="{9D8B030D-6E8A-4147-A177-3AD203B41FA5}">
                      <a16:colId xmlns:a16="http://schemas.microsoft.com/office/drawing/2014/main" xmlns="" val="2930222706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xmlns="" val="1403144105"/>
                    </a:ext>
                  </a:extLst>
                </a:gridCol>
              </a:tblGrid>
              <a:tr h="351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전송매체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MTU(bytes)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329309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IPv4 Path MTU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최소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5551029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IPv6 Path MTU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최소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1385530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v2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567354"/>
                  </a:ext>
                </a:extLst>
              </a:tr>
              <a:tr h="803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LLC(Logical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(Subnetwork Access Protocol)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PPPoE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(P2P over Ethernet)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7188511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Jumbo Frames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1501~9216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5718603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WLAN(802.11)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7981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958780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Ring(802.5)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564768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85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05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4479" y="997405"/>
            <a:ext cx="8234855" cy="262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큰 네트워크에서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작은 네트워크로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데이터그램이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전송될 경우 데이터그램은 나누어서 보내져야 함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데이터그램의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재조립은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최종목적지 호스트에 의해서만 수행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재조립으로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인해 발생하는 비효율성 때문에 전송 중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안됨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단편화와 관련된 필드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Identification, Flag, Fragmentation offset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620" y="319347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(Fragmentation)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73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441" y="297194"/>
            <a:ext cx="8157229" cy="75268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Fragmentation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예제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7" y="2341447"/>
            <a:ext cx="8416538" cy="37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1471" y="1473091"/>
            <a:ext cx="7559475" cy="323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</a:t>
            </a:r>
            <a:r>
              <a:rPr lang="en-US" altLang="ko-KR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4000byte </a:t>
            </a:r>
            <a:r>
              <a:rPr lang="ko-KR" altLang="en-US" sz="1504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데이터그램이</a:t>
            </a:r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세 개로 </a:t>
            </a:r>
            <a:r>
              <a:rPr lang="ko-KR" altLang="en-US" sz="1504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단편화될</a:t>
            </a:r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609720" y="6313280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6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056" y="1289194"/>
            <a:ext cx="7867301" cy="519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530577" y="367843"/>
            <a:ext cx="7060223" cy="5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indent="0" eaLnBrk="1" hangingPunct="1">
              <a:buNone/>
            </a:pP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Reference Model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TCP/IP 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7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3" y="1500075"/>
            <a:ext cx="8604701" cy="478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32462" y="6282107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A8E1A80-C856-65CD-5663-3D581E43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41" y="297194"/>
            <a:ext cx="8157229" cy="75268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Fragmentation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554612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3AC80941-CF62-903E-86A8-BF8311CE9E2C}"/>
              </a:ext>
            </a:extLst>
          </p:cNvPr>
          <p:cNvCxnSpPr>
            <a:cxnSpLocks/>
          </p:cNvCxnSpPr>
          <p:nvPr/>
        </p:nvCxnSpPr>
        <p:spPr>
          <a:xfrm>
            <a:off x="5228397" y="3446801"/>
            <a:ext cx="0" cy="8106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A8E70980-059B-FDA0-613A-4FF05FB16FDD}"/>
              </a:ext>
            </a:extLst>
          </p:cNvPr>
          <p:cNvCxnSpPr>
            <a:cxnSpLocks/>
          </p:cNvCxnSpPr>
          <p:nvPr/>
        </p:nvCxnSpPr>
        <p:spPr>
          <a:xfrm>
            <a:off x="2339120" y="3117567"/>
            <a:ext cx="0" cy="8106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2A7F7BC5-917C-903A-7A95-5503CC0FAD60}"/>
              </a:ext>
            </a:extLst>
          </p:cNvPr>
          <p:cNvCxnSpPr>
            <a:cxnSpLocks/>
          </p:cNvCxnSpPr>
          <p:nvPr/>
        </p:nvCxnSpPr>
        <p:spPr>
          <a:xfrm>
            <a:off x="7063292" y="3117567"/>
            <a:ext cx="0" cy="8106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17">
            <a:extLst>
              <a:ext uri="{FF2B5EF4-FFF2-40B4-BE49-F238E27FC236}">
                <a16:creationId xmlns:a16="http://schemas.microsoft.com/office/drawing/2014/main" xmlns="" id="{18AD19BA-5C82-0F21-1941-1FE1D7E609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5435" y="3734293"/>
          <a:ext cx="7921485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97">
                  <a:extLst>
                    <a:ext uri="{9D8B030D-6E8A-4147-A177-3AD203B41FA5}">
                      <a16:colId xmlns:a16="http://schemas.microsoft.com/office/drawing/2014/main" xmlns="" val="1807418797"/>
                    </a:ext>
                  </a:extLst>
                </a:gridCol>
                <a:gridCol w="1584297">
                  <a:extLst>
                    <a:ext uri="{9D8B030D-6E8A-4147-A177-3AD203B41FA5}">
                      <a16:colId xmlns:a16="http://schemas.microsoft.com/office/drawing/2014/main" xmlns="" val="2349321254"/>
                    </a:ext>
                  </a:extLst>
                </a:gridCol>
                <a:gridCol w="1584297">
                  <a:extLst>
                    <a:ext uri="{9D8B030D-6E8A-4147-A177-3AD203B41FA5}">
                      <a16:colId xmlns:a16="http://schemas.microsoft.com/office/drawing/2014/main" xmlns="" val="1611987585"/>
                    </a:ext>
                  </a:extLst>
                </a:gridCol>
                <a:gridCol w="1584297">
                  <a:extLst>
                    <a:ext uri="{9D8B030D-6E8A-4147-A177-3AD203B41FA5}">
                      <a16:colId xmlns:a16="http://schemas.microsoft.com/office/drawing/2014/main" xmlns="" val="1024157916"/>
                    </a:ext>
                  </a:extLst>
                </a:gridCol>
                <a:gridCol w="1584297">
                  <a:extLst>
                    <a:ext uri="{9D8B030D-6E8A-4147-A177-3AD203B41FA5}">
                      <a16:colId xmlns:a16="http://schemas.microsoft.com/office/drawing/2014/main" xmlns="" val="33652086"/>
                    </a:ext>
                  </a:extLst>
                </a:gridCol>
              </a:tblGrid>
              <a:tr h="4493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Header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Header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Payload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FCS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32142"/>
                  </a:ext>
                </a:extLst>
              </a:tr>
            </a:tbl>
          </a:graphicData>
        </a:graphic>
      </p:graphicFrame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3E7E8DAD-4C72-E396-58A7-8574AE0B6EA6}"/>
              </a:ext>
            </a:extLst>
          </p:cNvPr>
          <p:cNvCxnSpPr/>
          <p:nvPr/>
        </p:nvCxnSpPr>
        <p:spPr>
          <a:xfrm>
            <a:off x="2339120" y="3337442"/>
            <a:ext cx="47241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3AB502A-4369-F17E-D0F5-24E387BEA542}"/>
              </a:ext>
            </a:extLst>
          </p:cNvPr>
          <p:cNvSpPr txBox="1"/>
          <p:nvPr/>
        </p:nvSpPr>
        <p:spPr>
          <a:xfrm>
            <a:off x="2718720" y="3068119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MTU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E5893699-39C9-99EE-D047-B303AC2F5A8C}"/>
              </a:ext>
            </a:extLst>
          </p:cNvPr>
          <p:cNvCxnSpPr>
            <a:cxnSpLocks/>
          </p:cNvCxnSpPr>
          <p:nvPr/>
        </p:nvCxnSpPr>
        <p:spPr>
          <a:xfrm flipV="1">
            <a:off x="5228397" y="3549689"/>
            <a:ext cx="1834895" cy="12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B062278-09AD-6E49-793C-28AB26A47EE3}"/>
              </a:ext>
            </a:extLst>
          </p:cNvPr>
          <p:cNvSpPr txBox="1"/>
          <p:nvPr/>
        </p:nvSpPr>
        <p:spPr>
          <a:xfrm>
            <a:off x="5632568" y="333744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B1DEBA-C075-69B0-C2B9-B5305C65A2FD}"/>
              </a:ext>
            </a:extLst>
          </p:cNvPr>
          <p:cNvSpPr txBox="1"/>
          <p:nvPr/>
        </p:nvSpPr>
        <p:spPr>
          <a:xfrm>
            <a:off x="1229207" y="4253396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14byte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613435C-6649-E032-82AD-8269F9C4CDF0}"/>
              </a:ext>
            </a:extLst>
          </p:cNvPr>
          <p:cNvSpPr txBox="1"/>
          <p:nvPr/>
        </p:nvSpPr>
        <p:spPr>
          <a:xfrm>
            <a:off x="2741405" y="4205637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20byte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7A7BFAB-E444-8877-40E4-B0776419A72D}"/>
              </a:ext>
            </a:extLst>
          </p:cNvPr>
          <p:cNvSpPr txBox="1"/>
          <p:nvPr/>
        </p:nvSpPr>
        <p:spPr>
          <a:xfrm>
            <a:off x="4224147" y="4226666"/>
            <a:ext cx="65594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20byte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0F3BB6E-46D9-4B36-B53D-07C53ADA2C77}"/>
              </a:ext>
            </a:extLst>
          </p:cNvPr>
          <p:cNvSpPr txBox="1"/>
          <p:nvPr/>
        </p:nvSpPr>
        <p:spPr>
          <a:xfrm>
            <a:off x="5796045" y="4215668"/>
            <a:ext cx="8290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1460byte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FA28369-5E84-A493-F11D-A10CC0C65408}"/>
              </a:ext>
            </a:extLst>
          </p:cNvPr>
          <p:cNvSpPr txBox="1"/>
          <p:nvPr/>
        </p:nvSpPr>
        <p:spPr>
          <a:xfrm>
            <a:off x="7623528" y="4239398"/>
            <a:ext cx="569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4byte</a:t>
            </a:r>
            <a:endParaRPr lang="ko-KR" alt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539D218-35DE-F40E-8BD6-688D5B62943F}"/>
              </a:ext>
            </a:extLst>
          </p:cNvPr>
          <p:cNvSpPr txBox="1"/>
          <p:nvPr/>
        </p:nvSpPr>
        <p:spPr>
          <a:xfrm>
            <a:off x="1475336" y="4973600"/>
            <a:ext cx="526548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MTU(Maximum Transfer Unit)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MSS(Maximum Segmentation Size)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xmlns="" id="{E1A19A82-4036-28BA-8BE6-0A11DBE6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8840-678D-4582-86B3-1E48E2E7EE8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9746E3-192D-ECA4-2FFA-E3300D3B25D6}"/>
              </a:ext>
            </a:extLst>
          </p:cNvPr>
          <p:cNvSpPr txBox="1"/>
          <p:nvPr/>
        </p:nvSpPr>
        <p:spPr>
          <a:xfrm>
            <a:off x="-6236" y="641163"/>
            <a:ext cx="51169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MTU (Maximum Transfer Unit)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E5E5B834-B686-15BC-7DB5-066645B0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6" y="1231871"/>
            <a:ext cx="8873291" cy="231781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네트워크 프로토콜 마다 하나의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송신할 때 보낼 수 있는 최대 사이즈</a:t>
            </a:r>
          </a:p>
          <a:p>
            <a:pPr marL="953632" lvl="2" indent="0">
              <a:lnSpc>
                <a:spcPct val="150000"/>
              </a:lnSpc>
              <a:buNone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Ethernet – 1500, FDDI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– 4352,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TokenRing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(16Mbps) – 17,914, </a:t>
            </a:r>
          </a:p>
          <a:p>
            <a:pPr marL="953632" lvl="2" indent="0">
              <a:lnSpc>
                <a:spcPct val="150000"/>
              </a:lnSpc>
              <a:buNone/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TokenRing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(4Mbps) – 4464, X.25 – 576, PPP – 296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545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712" y="447534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명령어 </a:t>
            </a:r>
            <a:r>
              <a:rPr lang="en-US" altLang="ko-KR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netsh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616" y="873659"/>
            <a:ext cx="4599336" cy="78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함초롬바탕" panose="02030504000101010101"/>
              </a:rPr>
              <a:t>마이크로소프트의 유틸리티</a:t>
            </a:r>
            <a:endParaRPr lang="en-US" altLang="ko-KR" sz="1600" dirty="0">
              <a:ea typeface="함초롬바탕" panose="02030504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함초롬바탕" panose="02030504000101010101"/>
              </a:rPr>
              <a:t>로컬 또는 원격 구성의 네트워크 설정을 변경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5" y="1737884"/>
            <a:ext cx="6936434" cy="2990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04" y="4822386"/>
            <a:ext cx="5856429" cy="2020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8903" y="6055048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ea typeface="함초롬바탕" panose="02030504000101010101"/>
              </a:rPr>
              <a:t>관리자권한으로 실행</a:t>
            </a:r>
          </a:p>
        </p:txBody>
      </p:sp>
    </p:spTree>
    <p:extLst>
      <p:ext uri="{BB962C8B-B14F-4D97-AF65-F5344CB8AC3E}">
        <p14:creationId xmlns:p14="http://schemas.microsoft.com/office/powerpoint/2010/main" val="4152796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498" y="656676"/>
            <a:ext cx="7700854" cy="465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show interface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MTU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 변경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subinterface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“6"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mtu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=9000 store=persistent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80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24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8" y="270175"/>
            <a:ext cx="3851315" cy="42902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9" y="4669460"/>
            <a:ext cx="7504347" cy="20258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67254" y="3476787"/>
            <a:ext cx="77008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subinterface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“6"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mtu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=9000 store=persistent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9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TTL(Time</a:t>
            </a:r>
            <a:r>
              <a:rPr lang="ko-KR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Live)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B329FB-1E67-9B6A-2784-8A0A2B3E6481}"/>
              </a:ext>
            </a:extLst>
          </p:cNvPr>
          <p:cNvSpPr/>
          <p:nvPr/>
        </p:nvSpPr>
        <p:spPr>
          <a:xfrm>
            <a:off x="678060" y="1050877"/>
            <a:ext cx="8234855" cy="297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수명을 제한하기 위해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데이터그램이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통과하는 최대 홉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(hop)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수를 지정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전달과정에서 라우터와 같은 전송장비를 통과 할 때마다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 감소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 되면 라우터에서 폐기하여 불필요한 패킷이 네트워크에 방치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되는 것을 방지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종류와 버전에 따라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값이 다름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xmlns="" id="{54581631-F7A0-462B-D357-D2BFAAA81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0105" y="3718608"/>
          <a:ext cx="6392112" cy="2697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695">
                  <a:extLst>
                    <a:ext uri="{9D8B030D-6E8A-4147-A177-3AD203B41FA5}">
                      <a16:colId xmlns:a16="http://schemas.microsoft.com/office/drawing/2014/main" xmlns="" val="2930222706"/>
                    </a:ext>
                  </a:extLst>
                </a:gridCol>
                <a:gridCol w="2579966">
                  <a:extLst>
                    <a:ext uri="{9D8B030D-6E8A-4147-A177-3AD203B41FA5}">
                      <a16:colId xmlns:a16="http://schemas.microsoft.com/office/drawing/2014/main" xmlns="" val="1403144105"/>
                    </a:ext>
                  </a:extLst>
                </a:gridCol>
                <a:gridCol w="1728451">
                  <a:extLst>
                    <a:ext uri="{9D8B030D-6E8A-4147-A177-3AD203B41FA5}">
                      <a16:colId xmlns:a16="http://schemas.microsoft.com/office/drawing/2014/main" xmlns="" val="2846109712"/>
                    </a:ext>
                  </a:extLst>
                </a:gridCol>
              </a:tblGrid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OS/Version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TTL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UDP TTL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329309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5551029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HP/UX 10.01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3763082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Solaris 2.z 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255 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72055063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Server 2008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797222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256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2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자유형 120"/>
          <p:cNvSpPr/>
          <p:nvPr/>
        </p:nvSpPr>
        <p:spPr>
          <a:xfrm>
            <a:off x="770709" y="809897"/>
            <a:ext cx="7955280" cy="5212080"/>
          </a:xfrm>
          <a:custGeom>
            <a:avLst/>
            <a:gdLst>
              <a:gd name="connsiteX0" fmla="*/ 0 w 7955280"/>
              <a:gd name="connsiteY0" fmla="*/ 0 h 5212080"/>
              <a:gd name="connsiteX1" fmla="*/ 666205 w 7955280"/>
              <a:gd name="connsiteY1" fmla="*/ 587829 h 5212080"/>
              <a:gd name="connsiteX2" fmla="*/ 2821577 w 7955280"/>
              <a:gd name="connsiteY2" fmla="*/ 770709 h 5212080"/>
              <a:gd name="connsiteX3" fmla="*/ 2978331 w 7955280"/>
              <a:gd name="connsiteY3" fmla="*/ 2181497 h 5212080"/>
              <a:gd name="connsiteX4" fmla="*/ 4010297 w 7955280"/>
              <a:gd name="connsiteY4" fmla="*/ 2913017 h 5212080"/>
              <a:gd name="connsiteX5" fmla="*/ 5891348 w 7955280"/>
              <a:gd name="connsiteY5" fmla="*/ 2899954 h 5212080"/>
              <a:gd name="connsiteX6" fmla="*/ 5969725 w 7955280"/>
              <a:gd name="connsiteY6" fmla="*/ 4180114 h 5212080"/>
              <a:gd name="connsiteX7" fmla="*/ 7615645 w 7955280"/>
              <a:gd name="connsiteY7" fmla="*/ 4389120 h 5212080"/>
              <a:gd name="connsiteX8" fmla="*/ 7955280 w 7955280"/>
              <a:gd name="connsiteY8" fmla="*/ 5212080 h 521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5280" h="5212080">
                <a:moveTo>
                  <a:pt x="0" y="0"/>
                </a:moveTo>
                <a:lnTo>
                  <a:pt x="666205" y="587829"/>
                </a:lnTo>
                <a:lnTo>
                  <a:pt x="2821577" y="770709"/>
                </a:lnTo>
                <a:lnTo>
                  <a:pt x="2978331" y="2181497"/>
                </a:lnTo>
                <a:lnTo>
                  <a:pt x="4010297" y="2913017"/>
                </a:lnTo>
                <a:lnTo>
                  <a:pt x="5891348" y="2899954"/>
                </a:lnTo>
                <a:lnTo>
                  <a:pt x="5969725" y="4180114"/>
                </a:lnTo>
                <a:lnTo>
                  <a:pt x="7615645" y="4389120"/>
                </a:lnTo>
                <a:lnTo>
                  <a:pt x="7955280" y="5212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6339" y="630409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26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227908" y="1162595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37559" y="1384663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35530" y="2690949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32811" y="3487782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36719" y="3487782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03668" y="4739185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139661" y="4935569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flipH="1">
            <a:off x="8139661" y="5645470"/>
            <a:ext cx="756145" cy="820644"/>
            <a:chOff x="1533695" y="4087365"/>
            <a:chExt cx="838200" cy="1011237"/>
          </a:xfrm>
        </p:grpSpPr>
        <p:sp>
          <p:nvSpPr>
            <p:cNvPr id="11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8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9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flipH="1">
            <a:off x="292017" y="237446"/>
            <a:ext cx="756145" cy="850929"/>
            <a:chOff x="1533695" y="4087365"/>
            <a:chExt cx="838200" cy="1048556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1746431" y="4726323"/>
              <a:ext cx="204778" cy="40959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760717" y="4712034"/>
              <a:ext cx="204778" cy="40959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345449" y="85711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TTL=3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52212" y="731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TTL=3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97617" y="9996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90613" y="27283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40477" y="376635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2" y="4220821"/>
            <a:ext cx="790303" cy="9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216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TTL </a:t>
            </a:r>
            <a:r>
              <a:rPr lang="ko-KR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값 변경 </a:t>
            </a:r>
            <a:endParaRPr lang="en-US" altLang="ko-KR" sz="2400" b="1" dirty="0">
              <a:solidFill>
                <a:srgbClr val="333333"/>
              </a:solidFill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  <a:p>
            <a:pPr marL="179388">
              <a:lnSpc>
                <a:spcPct val="150000"/>
              </a:lnSpc>
            </a:pP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HKEY_LOCAL_MACHINE \SYSTEM\</a:t>
            </a:r>
            <a:r>
              <a:rPr lang="en-US" altLang="ko-KR" sz="17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\Services\</a:t>
            </a:r>
            <a:r>
              <a:rPr lang="en-US" altLang="ko-KR" sz="17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Tcpip</a:t>
            </a: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\Parameters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ko-KR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DefaultTTL</a:t>
            </a: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REG_DWORD</a:t>
            </a:r>
            <a:b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Range: 1-255</a:t>
            </a:r>
            <a:endParaRPr lang="ko-KR" alt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48" y="2332282"/>
            <a:ext cx="6083367" cy="40837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786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498" y="656676"/>
            <a:ext cx="7700854" cy="3366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show interface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TTL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설정 변경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global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defaultcurhoplimit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0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checksum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B329FB-1E67-9B6A-2784-8A0A2B3E6481}"/>
              </a:ext>
            </a:extLst>
          </p:cNvPr>
          <p:cNvSpPr/>
          <p:nvPr/>
        </p:nvSpPr>
        <p:spPr>
          <a:xfrm>
            <a:off x="678060" y="1050877"/>
            <a:ext cx="8234855" cy="297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헤더의 오류를 검증하기 위해 사용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계상방식은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version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 값부터 마지막 필드인 목적지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필드값까지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모두 더함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Version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~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목적지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Checksum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제외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238025E-1F82-DABD-D65A-12B7F593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3" y="2905965"/>
            <a:ext cx="4520442" cy="32070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4C03B6-4573-2566-BB06-74557EF773FF}"/>
              </a:ext>
            </a:extLst>
          </p:cNvPr>
          <p:cNvSpPr txBox="1"/>
          <p:nvPr/>
        </p:nvSpPr>
        <p:spPr>
          <a:xfrm>
            <a:off x="5198502" y="2726424"/>
            <a:ext cx="35855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Version/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ToS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4500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Total Length 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0040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1042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Flags 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4000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TTL/Protocol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fe06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SourceIP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0a28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db2a 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DestinationIP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0a28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c9e1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4536B7-9A89-91AC-FAB6-38059672A0E2}"/>
              </a:ext>
            </a:extLst>
          </p:cNvPr>
          <p:cNvSpPr txBox="1"/>
          <p:nvPr/>
        </p:nvSpPr>
        <p:spPr>
          <a:xfrm>
            <a:off x="5346778" y="5492655"/>
            <a:ext cx="368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4ce6 = 0100 1100 1110 0110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진화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1011 0011 0001 1001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의보수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B319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FE044C9-3279-20AF-4AAD-03092374C015}"/>
              </a:ext>
            </a:extLst>
          </p:cNvPr>
          <p:cNvCxnSpPr>
            <a:cxnSpLocks/>
          </p:cNvCxnSpPr>
          <p:nvPr/>
        </p:nvCxnSpPr>
        <p:spPr>
          <a:xfrm>
            <a:off x="5198502" y="4757749"/>
            <a:ext cx="26857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4B2F1F-0E37-A701-B14A-9D14A03A52CB}"/>
              </a:ext>
            </a:extLst>
          </p:cNvPr>
          <p:cNvSpPr txBox="1"/>
          <p:nvPr/>
        </p:nvSpPr>
        <p:spPr>
          <a:xfrm>
            <a:off x="6903509" y="47409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4ce3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2894D59-C7B7-F88B-7CE6-16CAC0C71C9E}"/>
              </a:ext>
            </a:extLst>
          </p:cNvPr>
          <p:cNvSpPr txBox="1"/>
          <p:nvPr/>
        </p:nvSpPr>
        <p:spPr>
          <a:xfrm>
            <a:off x="5346778" y="503474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+ 4ce3  = 4ce6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5333F1-5792-7323-8F36-A5DA93068B48}"/>
              </a:ext>
            </a:extLst>
          </p:cNvPr>
          <p:cNvSpPr/>
          <p:nvPr/>
        </p:nvSpPr>
        <p:spPr>
          <a:xfrm>
            <a:off x="1958009" y="4509473"/>
            <a:ext cx="556591" cy="1420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F190D64A-08CB-7D85-7E1A-C78CC3360C91}"/>
              </a:ext>
            </a:extLst>
          </p:cNvPr>
          <p:cNvCxnSpPr>
            <a:stCxn id="16" idx="3"/>
          </p:cNvCxnSpPr>
          <p:nvPr/>
        </p:nvCxnSpPr>
        <p:spPr>
          <a:xfrm>
            <a:off x="2514600" y="4580493"/>
            <a:ext cx="3429000" cy="1671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7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617" y="1131104"/>
            <a:ext cx="7207311" cy="5358031"/>
          </a:xfrm>
          <a:noFill/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84361" y="403221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2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8874" y="644696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56D0103-6D24-4F29-8044-14A04255D2BF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ko-KR" sz="1000" b="0" dirty="0">
              <a:latin typeface="굴림" charset="-127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203" y="389320"/>
            <a:ext cx="8229600" cy="557048"/>
          </a:xfrm>
        </p:spPr>
        <p:txBody>
          <a:bodyPr>
            <a:normAutofit/>
          </a:bodyPr>
          <a:lstStyle/>
          <a:p>
            <a:pPr algn="l"/>
            <a:r>
              <a:rPr lang="en-US" altLang="ko-KR" sz="31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4) </a:t>
            </a:r>
            <a:r>
              <a:rPr lang="en-US" altLang="ko-KR" sz="31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ICMP(Internet Control Message Protocol)</a:t>
            </a:r>
            <a:endParaRPr lang="ko-KR" altLang="en-US" sz="3100" dirty="0">
              <a:ea typeface="굴림" charset="-127"/>
            </a:endParaRP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4166" y="99859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송신시스템과 수신시스템 사이의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최적의 경로를 통해 전달하는 것이 주된 목적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신뢰성이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없고 비연결형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에러 발생 원인이나 진단 기능 및 상황 정보를 지원하지 않음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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ICMP Protocol Support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IP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의 단점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보완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)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4628" y="3613494"/>
            <a:ext cx="7007317" cy="272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6246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344786F-621D-4250-9DF3-2DB09CC5095E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ko-KR" sz="1000" b="0" dirty="0">
              <a:latin typeface="굴림" charset="-127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08000"/>
            <a:ext cx="7886700" cy="79057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ICMP</a:t>
            </a:r>
            <a:r>
              <a:rPr lang="en-US" altLang="ko-KR" sz="2600" dirty="0">
                <a:ea typeface="굴림" charset="-127"/>
              </a:rPr>
              <a:t> </a:t>
            </a:r>
            <a:r>
              <a:rPr lang="ko-KR" altLang="en-US" sz="2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 종류 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45435" y="1454150"/>
            <a:ext cx="78867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 보고 메시지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(Error Reporting Massage)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IP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처리 도중 발생한 문제 보고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0">
              <a:lnSpc>
                <a:spcPct val="150000"/>
              </a:lnSpc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질의 메시지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(Query Massage)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호스트로부터 특정 정보 획득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문제 진단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209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E5D89EE-9E22-407B-95A3-1B0630DC8315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ko-KR" sz="1000" b="0">
              <a:latin typeface="굴림" charset="-127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88265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5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Header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4913" y="3551238"/>
            <a:ext cx="7939087" cy="29956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총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8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Byte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Type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업무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즉 어떠한 용도로 사용되는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나타냄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 Type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세부 내용을 나타내며 이 부분은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Type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조합을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이루어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메시지의 목적과 용도를 나타냄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Checksum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메시지의 이상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유무 판단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52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0" y="882595"/>
            <a:ext cx="7513481" cy="24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584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4CF0C50-D5F8-4845-BF33-B97F3E2A26FF}" type="slidenum">
              <a:rPr lang="ko-KR" altLang="en-US" sz="1000" b="0">
                <a:latin typeface="굴림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ko-KR" sz="1000" b="0">
              <a:latin typeface="굴림" charset="-127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5575"/>
            <a:ext cx="8189913" cy="84137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Code</a:t>
            </a:r>
          </a:p>
        </p:txBody>
      </p:sp>
      <p:graphicFrame>
        <p:nvGraphicFramePr>
          <p:cNvPr id="594078" name="Group 158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711200" y="1095375"/>
          <a:ext cx="8434012" cy="5314621"/>
        </p:xfrm>
        <a:graphic>
          <a:graphicData uri="http://schemas.openxmlformats.org/drawingml/2006/table">
            <a:tbl>
              <a:tblPr/>
              <a:tblGrid>
                <a:gridCol w="78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5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9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2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0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7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Code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Query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7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Echo Reply (ping reply)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725">
                <a:tc rowSpan="7"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Destination unreachable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4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Network unreachable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지정된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Network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경우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4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Host unreachable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마지막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호스트와 통신 불가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27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Protocol unreachable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호스트가 생성하며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헤더의 프로토콜 필드로 식별된 상위 프로토콜을 사용할 수 없을 경우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Port unreachable –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호스트가 생성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27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Fragmentation needed for DE =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MTU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크기보다 데이터그램이 커서 전달할 수 없을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경우 라우터에서 생성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1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Source Route Failed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71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2612B59-64E5-4786-AB6A-553DECFE383C}" type="slidenum">
              <a:rPr lang="ko-KR" altLang="en-US" sz="1000" b="0">
                <a:latin typeface="굴림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ko-KR" sz="1000" b="0">
              <a:latin typeface="굴림" charset="-127"/>
            </a:endParaRPr>
          </a:p>
        </p:txBody>
      </p:sp>
      <p:graphicFrame>
        <p:nvGraphicFramePr>
          <p:cNvPr id="599217" name="Group 17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42071" y="1252606"/>
          <a:ext cx="8238204" cy="4987922"/>
        </p:xfrm>
        <a:graphic>
          <a:graphicData uri="http://schemas.openxmlformats.org/drawingml/2006/table">
            <a:tbl>
              <a:tblPr/>
              <a:tblGrid>
                <a:gridCol w="7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18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2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256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Source quench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177">
                <a:tc row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network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host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type of service and network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type of service and host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Echo request (ping </a:t>
                      </a: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요청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Router advertisement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Router solicitation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799" y="155246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Code</a:t>
            </a:r>
          </a:p>
        </p:txBody>
      </p:sp>
    </p:spTree>
    <p:extLst>
      <p:ext uri="{BB962C8B-B14F-4D97-AF65-F5344CB8AC3E}">
        <p14:creationId xmlns:p14="http://schemas.microsoft.com/office/powerpoint/2010/main" val="1063895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62758" y="1124257"/>
          <a:ext cx="8744609" cy="520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26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 이름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Unreachable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도착 불가 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패킷을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라우팅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할 수 없거나 호스트가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패킷을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전달할 수 없을 때 해당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패킷은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전달이 불가하다고 판단한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라우터나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호스트가 폐기하고 출발지 호스트에 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목적지도착불가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전달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5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Quench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발신지 억제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송신자에게 링크 혼잡으로써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패킷이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폐기되었음을 알려줌 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혼잡상황을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알려줄뿐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혼잡원인을 제공하지 않음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발신지 억제 메시지를</a:t>
                      </a:r>
                      <a:r>
                        <a:rPr lang="ko-KR" altLang="en-US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수신한 시스템 자체에 혼잡을 유발했다고 단정할 수는 없음 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Redirection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재지정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특정 목적지에 대해 더 나은 경로를 갖고 있는 다른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있음을 알려줌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1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exceeded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시간초과</a:t>
                      </a:r>
                      <a:r>
                        <a:rPr lang="en-US" altLang="ko-KR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TTL</a:t>
                      </a:r>
                      <a:r>
                        <a:rPr lang="en-US" altLang="ko-KR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만료로 패킷이 폐기 되었음을 알림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2758" y="396048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2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에러 보고 메시지 </a:t>
            </a:r>
            <a:endParaRPr lang="en-US" altLang="ko-KR" sz="2200" b="1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4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33388"/>
            <a:ext cx="8189913" cy="84137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5) Ethernet </a:t>
            </a:r>
            <a:r>
              <a:rPr lang="en-US" altLang="ko-KR" sz="3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Frame </a:t>
            </a:r>
            <a:r>
              <a:rPr lang="ko-KR" altLang="en-US" sz="3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구조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241550"/>
            <a:ext cx="8228013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2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33046"/>
            <a:ext cx="8189913" cy="84137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6) </a:t>
            </a:r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ARP(Address </a:t>
            </a:r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Resolution Protocol</a:t>
            </a:r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en-US" sz="32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1338911"/>
            <a:ext cx="7303997" cy="37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925" y="5166800"/>
            <a:ext cx="8422958" cy="1531180"/>
          </a:xfrm>
          <a:prstGeom prst="rect">
            <a:avLst/>
          </a:prstGeom>
        </p:spPr>
      </p:pic>
      <p:sp>
        <p:nvSpPr>
          <p:cNvPr id="5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3510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2" y="2369699"/>
            <a:ext cx="831752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1585374" y="4512092"/>
            <a:ext cx="1329104" cy="3196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477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130.23.43.20</a:t>
            </a:r>
            <a:endParaRPr lang="ko-KR" altLang="en-US" sz="1477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236" name="TextBox 3"/>
          <p:cNvSpPr txBox="1">
            <a:spLocks noChangeArrowheads="1"/>
          </p:cNvSpPr>
          <p:nvPr/>
        </p:nvSpPr>
        <p:spPr bwMode="auto">
          <a:xfrm>
            <a:off x="1585374" y="4979549"/>
            <a:ext cx="1329104" cy="3196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477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130.23.43.25</a:t>
            </a:r>
            <a:endParaRPr lang="ko-KR" altLang="en-US" sz="1477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103077" y="376846"/>
            <a:ext cx="480335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r">
              <a:defRPr/>
            </a:pPr>
            <a:r>
              <a:rPr lang="en-US" altLang="ko-KR" sz="3600" kern="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ARP Request Packet</a:t>
            </a:r>
            <a:endParaRPr lang="ko-KR" altLang="en-US" sz="3600" kern="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6865" y="1012938"/>
            <a:ext cx="2477017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6843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2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5" y="3699665"/>
            <a:ext cx="8445012" cy="302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552338" y="4562486"/>
            <a:ext cx="1330569" cy="2911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292" b="1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130.23.43.25</a:t>
            </a:r>
            <a:endParaRPr lang="ko-KR" altLang="en-US" sz="1292" b="1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7284" name="TextBox 6"/>
          <p:cNvSpPr txBox="1">
            <a:spLocks noChangeArrowheads="1"/>
          </p:cNvSpPr>
          <p:nvPr/>
        </p:nvSpPr>
        <p:spPr bwMode="auto">
          <a:xfrm>
            <a:off x="6552338" y="5077127"/>
            <a:ext cx="1330569" cy="2911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292" b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130.23.43.20</a:t>
            </a:r>
            <a:endParaRPr lang="ko-KR" altLang="en-US" sz="1292" b="1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6625" y="233023"/>
            <a:ext cx="82296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다음_SemiBold" pitchFamily="2" charset="-127"/>
                <a:cs typeface="Times New Roman" panose="02020603050405020304" pitchFamily="18" charset="0"/>
              </a:rPr>
              <a:t>ARP Reply Packet</a:t>
            </a:r>
            <a:endParaRPr lang="en-US" altLang="ko-KR" sz="3600" b="0" kern="0" dirty="0">
              <a:solidFill>
                <a:schemeClr val="tx1"/>
              </a:solidFill>
              <a:latin typeface="Times New Roman" panose="02020603050405020304" pitchFamily="18" charset="0"/>
              <a:ea typeface="다음_SemiBold" pitchFamily="2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3" y="2107686"/>
            <a:ext cx="8384914" cy="14362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19165" y="783384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130.23.43.20  B234-5510-2210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6671" y="43887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76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5776" y="677069"/>
            <a:ext cx="7648574" cy="55324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Protocol </a:t>
            </a:r>
            <a:endParaRPr lang="en-US" altLang="ko-K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ko-KR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" y="1610416"/>
            <a:ext cx="8234862" cy="459909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486650" y="6263295"/>
            <a:ext cx="1295400" cy="24606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90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24" y="189292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574677"/>
            <a:ext cx="8413341" cy="14410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9624" y="2288253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130.23.43.25  46EF-4598-3AB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9366" y="189292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9" y="2262260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130.23.43.20  B234-5510-2210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49624" y="493997"/>
            <a:ext cx="82296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다음_SemiBold" pitchFamily="2" charset="-127"/>
                <a:cs typeface="Times New Roman" panose="02020603050405020304" pitchFamily="18" charset="0"/>
              </a:rPr>
              <a:t>ARP </a:t>
            </a:r>
            <a:r>
              <a:rPr lang="ko-KR" altLang="en-US" sz="3400" b="0" kern="0" smtClean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수행 후 캐쉬 테이블 </a:t>
            </a:r>
            <a:endParaRPr lang="en-US" altLang="ko-KR" sz="3400" b="0" kern="0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2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669695" y="963729"/>
            <a:ext cx="0" cy="19436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503348" y="266114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" y="207333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43" y="351523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647" y="232259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9527" y="358911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3689" y="275217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754" y="2461236"/>
            <a:ext cx="1887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946516" y="6193852"/>
          <a:ext cx="70875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0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0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51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33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099071" y="5935067"/>
            <a:ext cx="665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1389" y="3990398"/>
            <a:ext cx="152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3348" y="4844474"/>
            <a:ext cx="192009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808730" y="5220048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10800000">
            <a:off x="2407812" y="5331186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063579" y="243354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8991" y="339361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18" y="494348"/>
            <a:ext cx="1094561" cy="8805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60279" y="426333"/>
            <a:ext cx="1785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192.168.1.30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3333.3333.3333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</a:p>
          <a:p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41108" y="130896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9738" y="1025741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8194" y="4931126"/>
            <a:ext cx="4944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Protocol                ARP Header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165" y="5206538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2047" y="1270660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47121" y="2598224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85695" y="6425923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25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39960" y="333226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4" y="274445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55" y="418635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259" y="299371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6139" y="426023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1176" y="3381649"/>
            <a:ext cx="2932755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192.168.1.20   2222.2222.2222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745" y="3061766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798272" y="5803902"/>
          <a:ext cx="72068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4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72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6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18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614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20008" y="5546287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5020" y="4589447"/>
            <a:ext cx="148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7429" y="946432"/>
          <a:ext cx="57629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8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/192.168.1.20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</a:t>
                      </a:r>
                      <a:endParaRPr lang="ko-KR" altLang="en-US" sz="12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4400191" y="310466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5603" y="406473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4181" y="1980088"/>
            <a:ext cx="2837937" cy="73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192.168.1.10   1111.1111.1111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697" y="1690376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7608" y="647671"/>
            <a:ext cx="5612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Header                    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            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수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504341" y="1057725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490" y="933077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70184" y="92661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15031" y="413387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92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117" y="522478"/>
            <a:ext cx="7886700" cy="5207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1) </a:t>
            </a:r>
            <a:r>
              <a:rPr lang="en-US" altLang="ko-KR" sz="28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TCP Header</a:t>
            </a:r>
            <a:endParaRPr lang="ko-KR" altLang="en-US" sz="28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0" y="2008838"/>
            <a:ext cx="7090120" cy="4347512"/>
          </a:xfrm>
          <a:noFill/>
        </p:spPr>
      </p:pic>
      <p:sp>
        <p:nvSpPr>
          <p:cNvPr id="2" name="직사각형 1"/>
          <p:cNvSpPr/>
          <p:nvPr/>
        </p:nvSpPr>
        <p:spPr>
          <a:xfrm>
            <a:off x="373117" y="1302808"/>
            <a:ext cx="877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01613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</a:t>
            </a:r>
          </a:p>
        </p:txBody>
      </p:sp>
    </p:spTree>
    <p:extLst>
      <p:ext uri="{BB962C8B-B14F-4D97-AF65-F5344CB8AC3E}">
        <p14:creationId xmlns:p14="http://schemas.microsoft.com/office/powerpoint/2010/main" val="17031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3229" y="1607017"/>
            <a:ext cx="7886700" cy="4351337"/>
          </a:xfrm>
        </p:spPr>
        <p:txBody>
          <a:bodyPr>
            <a:normAutofit/>
          </a:bodyPr>
          <a:lstStyle/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Three Way Handshaking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초기화 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측 응답 및 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요구에 대한 클라이언트 측 최종 응답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과정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 과정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211" y="870950"/>
            <a:ext cx="4827588" cy="515938"/>
          </a:xfrm>
        </p:spPr>
        <p:txBody>
          <a:bodyPr>
            <a:noAutofit/>
          </a:bodyPr>
          <a:lstStyle/>
          <a:p>
            <a:pPr marL="273050"/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관리</a:t>
            </a:r>
          </a:p>
        </p:txBody>
      </p:sp>
    </p:spTree>
    <p:extLst>
      <p:ext uri="{BB962C8B-B14F-4D97-AF65-F5344CB8AC3E}">
        <p14:creationId xmlns:p14="http://schemas.microsoft.com/office/powerpoint/2010/main" val="13009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75861" y="510209"/>
            <a:ext cx="7431088" cy="48053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585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585" b="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</a:rPr>
              <a:t>연결 설정 </a:t>
            </a:r>
            <a:r>
              <a:rPr lang="en-US" altLang="ko-KR" sz="2585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(3-Way Handshaking) </a:t>
            </a:r>
          </a:p>
          <a:p>
            <a:pPr marL="237271" lvl="1" indent="0">
              <a:buNone/>
              <a:defRPr/>
            </a:pPr>
            <a:endParaRPr lang="en-US" altLang="ko-KR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49" y="1880358"/>
            <a:ext cx="5751664" cy="417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2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8306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20547" y="565102"/>
            <a:ext cx="7280275" cy="47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400" dirty="0">
                <a:ea typeface="함초롬바탕" panose="02030504000101010101"/>
              </a:rPr>
              <a:t> </a:t>
            </a:r>
            <a:r>
              <a:rPr lang="ko-KR" altLang="en-US" sz="2400" dirty="0">
                <a:ea typeface="함초롬바탕" panose="02030504000101010101"/>
              </a:rPr>
              <a:t>정상적인 트래픽 전송 과정 </a:t>
            </a:r>
          </a:p>
        </p:txBody>
      </p:sp>
      <p:grpSp>
        <p:nvGrpSpPr>
          <p:cNvPr id="98307" name="그룹 3"/>
          <p:cNvGrpSpPr>
            <a:grpSpLocks/>
          </p:cNvGrpSpPr>
          <p:nvPr/>
        </p:nvGrpSpPr>
        <p:grpSpPr bwMode="auto">
          <a:xfrm flipH="1">
            <a:off x="7226315" y="3244366"/>
            <a:ext cx="868973" cy="942569"/>
            <a:chOff x="1533695" y="4087365"/>
            <a:chExt cx="838200" cy="1008271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59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89"/>
              <a:ext cx="43819" cy="7838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4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4"/>
              <a:ext cx="35338" cy="32919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8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8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1"/>
              <a:ext cx="90463" cy="48594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5"/>
              <a:ext cx="107425" cy="70538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7"/>
              <a:ext cx="144176" cy="352694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1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19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7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2"/>
              <a:ext cx="4240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7"/>
              <a:ext cx="706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2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2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2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2"/>
              <a:ext cx="2827" cy="7524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1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8"/>
              <a:ext cx="0" cy="2037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2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8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8"/>
              <a:ext cx="113079" cy="23513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83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7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3"/>
              <a:ext cx="436768" cy="51101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8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19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4"/>
              <a:ext cx="361854" cy="402855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830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5" y="2800350"/>
            <a:ext cx="146245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Box 58"/>
          <p:cNvSpPr txBox="1">
            <a:spLocks noChangeArrowheads="1"/>
          </p:cNvSpPr>
          <p:nvPr/>
        </p:nvSpPr>
        <p:spPr bwMode="auto">
          <a:xfrm>
            <a:off x="1206514" y="4337540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3092465" y="1821474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1" name="TextBox 60"/>
          <p:cNvSpPr txBox="1">
            <a:spLocks noChangeArrowheads="1"/>
          </p:cNvSpPr>
          <p:nvPr/>
        </p:nvSpPr>
        <p:spPr bwMode="auto">
          <a:xfrm>
            <a:off x="3527684" y="196801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3092465" y="253658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3083672" y="3253154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079276" y="3996105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3070484" y="4709747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3070484" y="5423389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7" name="TextBox 73"/>
          <p:cNvSpPr txBox="1">
            <a:spLocks noChangeArrowheads="1"/>
          </p:cNvSpPr>
          <p:nvPr/>
        </p:nvSpPr>
        <p:spPr bwMode="auto">
          <a:xfrm>
            <a:off x="7248294" y="4312628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8318" name="TextBox 74"/>
          <p:cNvSpPr txBox="1">
            <a:spLocks noChangeArrowheads="1"/>
          </p:cNvSpPr>
          <p:nvPr/>
        </p:nvSpPr>
        <p:spPr bwMode="auto">
          <a:xfrm>
            <a:off x="4229603" y="2684586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19" name="TextBox 75"/>
          <p:cNvSpPr txBox="1">
            <a:spLocks noChangeArrowheads="1"/>
          </p:cNvSpPr>
          <p:nvPr/>
        </p:nvSpPr>
        <p:spPr bwMode="auto">
          <a:xfrm>
            <a:off x="4226672" y="4152902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AN=6100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0" name="TextBox 76"/>
          <p:cNvSpPr txBox="1">
            <a:spLocks noChangeArrowheads="1"/>
          </p:cNvSpPr>
          <p:nvPr/>
        </p:nvSpPr>
        <p:spPr bwMode="auto">
          <a:xfrm>
            <a:off x="4295545" y="5556740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1" name="TextBox 77"/>
          <p:cNvSpPr txBox="1">
            <a:spLocks noChangeArrowheads="1"/>
          </p:cNvSpPr>
          <p:nvPr/>
        </p:nvSpPr>
        <p:spPr bwMode="auto">
          <a:xfrm>
            <a:off x="3419246" y="339969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2" name="TextBox 78"/>
          <p:cNvSpPr txBox="1">
            <a:spLocks noChangeArrowheads="1"/>
          </p:cNvSpPr>
          <p:nvPr/>
        </p:nvSpPr>
        <p:spPr bwMode="auto">
          <a:xfrm>
            <a:off x="3419246" y="4857751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6100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300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3" name="TextBox 1"/>
          <p:cNvSpPr txBox="1">
            <a:spLocks noChangeArrowheads="1"/>
          </p:cNvSpPr>
          <p:nvPr/>
        </p:nvSpPr>
        <p:spPr bwMode="auto">
          <a:xfrm>
            <a:off x="6993319" y="2807678"/>
            <a:ext cx="164339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AN=SN+ </a:t>
            </a:r>
            <a:r>
              <a:rPr lang="en-US" altLang="ko-KR" sz="14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DataSize</a:t>
            </a:r>
            <a:endParaRPr lang="ko-KR" altLang="en-US" sz="14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6344" y="1821474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32730" y="1821474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9116" y="1821474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2949" y="154635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86163" y="154571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9693" y="1546891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9330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08132" y="378225"/>
            <a:ext cx="7280275" cy="48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400" dirty="0">
                <a:ea typeface="함초롬바탕" panose="02030504000101010101"/>
              </a:rPr>
              <a:t>비정상적인 트래픽 전송 과정 </a:t>
            </a:r>
          </a:p>
        </p:txBody>
      </p:sp>
      <p:grpSp>
        <p:nvGrpSpPr>
          <p:cNvPr id="99331" name="그룹 3"/>
          <p:cNvGrpSpPr>
            <a:grpSpLocks/>
          </p:cNvGrpSpPr>
          <p:nvPr/>
        </p:nvGrpSpPr>
        <p:grpSpPr bwMode="auto">
          <a:xfrm flipH="1">
            <a:off x="7646900" y="2566443"/>
            <a:ext cx="868973" cy="942566"/>
            <a:chOff x="1533695" y="4087365"/>
            <a:chExt cx="838200" cy="1008269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60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9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90"/>
              <a:ext cx="43819" cy="78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5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5"/>
              <a:ext cx="35338" cy="32918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6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7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2"/>
              <a:ext cx="90463" cy="4859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4"/>
              <a:ext cx="107425" cy="705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6"/>
              <a:ext cx="144176" cy="352695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2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20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8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3"/>
              <a:ext cx="4240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8"/>
              <a:ext cx="706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3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3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3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3"/>
              <a:ext cx="2827" cy="7524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0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9"/>
              <a:ext cx="0" cy="20377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1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9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9"/>
              <a:ext cx="113079" cy="23512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938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6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2"/>
              <a:ext cx="436768" cy="511016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6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9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20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3"/>
              <a:ext cx="361854" cy="402856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8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933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81" y="2122427"/>
            <a:ext cx="1462453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58"/>
          <p:cNvSpPr txBox="1">
            <a:spLocks noChangeArrowheads="1"/>
          </p:cNvSpPr>
          <p:nvPr/>
        </p:nvSpPr>
        <p:spPr bwMode="auto">
          <a:xfrm>
            <a:off x="1627100" y="3659618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3513050" y="114355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35" name="TextBox 60"/>
          <p:cNvSpPr txBox="1">
            <a:spLocks noChangeArrowheads="1"/>
          </p:cNvSpPr>
          <p:nvPr/>
        </p:nvSpPr>
        <p:spPr bwMode="auto">
          <a:xfrm>
            <a:off x="3948270" y="1291556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3513050" y="1860125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3504258" y="2576697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498396" y="3318182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3511585" y="5423829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3511585" y="6137471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41" name="TextBox 73"/>
          <p:cNvSpPr txBox="1">
            <a:spLocks noChangeArrowheads="1"/>
          </p:cNvSpPr>
          <p:nvPr/>
        </p:nvSpPr>
        <p:spPr bwMode="auto">
          <a:xfrm>
            <a:off x="7668880" y="3634706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9342" name="TextBox 74"/>
          <p:cNvSpPr txBox="1">
            <a:spLocks noChangeArrowheads="1"/>
          </p:cNvSpPr>
          <p:nvPr/>
        </p:nvSpPr>
        <p:spPr bwMode="auto">
          <a:xfrm>
            <a:off x="4632604" y="2006664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AN=5200 </a:t>
            </a:r>
            <a:r>
              <a:rPr lang="ko-KR" altLang="en-US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3" name="TextBox 75"/>
          <p:cNvSpPr txBox="1">
            <a:spLocks noChangeArrowheads="1"/>
          </p:cNvSpPr>
          <p:nvPr/>
        </p:nvSpPr>
        <p:spPr bwMode="auto">
          <a:xfrm>
            <a:off x="4647257" y="3476444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4" name="TextBox 76"/>
          <p:cNvSpPr txBox="1">
            <a:spLocks noChangeArrowheads="1"/>
          </p:cNvSpPr>
          <p:nvPr/>
        </p:nvSpPr>
        <p:spPr bwMode="auto">
          <a:xfrm>
            <a:off x="4720527" y="6272286"/>
            <a:ext cx="135005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 # : 6000 </a:t>
            </a:r>
            <a:r>
              <a:rPr lang="ko-KR" altLang="en-US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5" name="TextBox 77"/>
          <p:cNvSpPr txBox="1">
            <a:spLocks noChangeArrowheads="1"/>
          </p:cNvSpPr>
          <p:nvPr/>
        </p:nvSpPr>
        <p:spPr bwMode="auto">
          <a:xfrm>
            <a:off x="3839832" y="2721772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6" name="TextBox 78"/>
          <p:cNvSpPr txBox="1">
            <a:spLocks noChangeArrowheads="1"/>
          </p:cNvSpPr>
          <p:nvPr/>
        </p:nvSpPr>
        <p:spPr bwMode="auto">
          <a:xfrm>
            <a:off x="3861813" y="5573298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142123" y="1461453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48509" y="1461453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4895" y="1461453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78728" y="1186338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01942" y="1185694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5471" y="1186870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3498499" y="4038948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9" name="오른쪽 화살표 78"/>
          <p:cNvSpPr/>
          <p:nvPr/>
        </p:nvSpPr>
        <p:spPr>
          <a:xfrm rot="10800000">
            <a:off x="3492637" y="4780433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80" name="TextBox 75"/>
          <p:cNvSpPr txBox="1">
            <a:spLocks noChangeArrowheads="1"/>
          </p:cNvSpPr>
          <p:nvPr/>
        </p:nvSpPr>
        <p:spPr bwMode="auto">
          <a:xfrm>
            <a:off x="4641498" y="4938695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TextBox 77"/>
          <p:cNvSpPr txBox="1">
            <a:spLocks noChangeArrowheads="1"/>
          </p:cNvSpPr>
          <p:nvPr/>
        </p:nvSpPr>
        <p:spPr bwMode="auto">
          <a:xfrm>
            <a:off x="3834073" y="418402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7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3842</TotalTime>
  <Words>3031</Words>
  <Application>Microsoft Office PowerPoint</Application>
  <PresentationFormat>화면 슬라이드 쇼(4:3)</PresentationFormat>
  <Paragraphs>662</Paragraphs>
  <Slides>42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9" baseType="lpstr">
      <vt:lpstr>Arial Unicode MS</vt:lpstr>
      <vt:lpstr>HY울릉도L</vt:lpstr>
      <vt:lpstr>굴림</vt:lpstr>
      <vt:lpstr>나눔고딕</vt:lpstr>
      <vt:lpstr>다음_SemiBold</vt:lpstr>
      <vt:lpstr>돋움</vt:lpstr>
      <vt:lpstr>맑은 고딕</vt:lpstr>
      <vt:lpstr>함초롬돋움</vt:lpstr>
      <vt:lpstr>함초롬바탕</vt:lpstr>
      <vt:lpstr>함초롬바탕 확장</vt:lpstr>
      <vt:lpstr>Arial</vt:lpstr>
      <vt:lpstr>Arial Narrow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TCP/IP Protocol </vt:lpstr>
      <vt:lpstr>PowerPoint 프레젠테이션</vt:lpstr>
      <vt:lpstr>1) TCP Header</vt:lpstr>
      <vt:lpstr>TCP 연결 관리</vt:lpstr>
      <vt:lpstr>PowerPoint 프레젠테이션</vt:lpstr>
      <vt:lpstr>❶ 정상적인 트래픽 전송 과정 </vt:lpstr>
      <vt:lpstr>❷ 비정상적인 트래픽 전송 과정 </vt:lpstr>
      <vt:lpstr>PowerPoint 프레젠테이션</vt:lpstr>
      <vt:lpstr>TCP 연결 종료(4-way Handshake)</vt:lpstr>
      <vt:lpstr>PowerPoint 프레젠테이션</vt:lpstr>
      <vt:lpstr>* MSS(Maximum Segment Size)</vt:lpstr>
      <vt:lpstr>2)  UDP(User Datagram Protocol) Header</vt:lpstr>
      <vt:lpstr>3) IP Header</vt:lpstr>
      <vt:lpstr>[ IP Header Field ]</vt:lpstr>
      <vt:lpstr>PowerPoint 프레젠테이션</vt:lpstr>
      <vt:lpstr>PowerPoint 프레젠테이션</vt:lpstr>
      <vt:lpstr>Fragmentation 예제</vt:lpstr>
      <vt:lpstr>Fragmentation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ICMP(Internet Control Message Protocol)</vt:lpstr>
      <vt:lpstr>❶ ICMP 메시지 종류 </vt:lpstr>
      <vt:lpstr>❷ ICMP Header </vt:lpstr>
      <vt:lpstr>❸ ICMP Code</vt:lpstr>
      <vt:lpstr>PowerPoint 프레젠테이션</vt:lpstr>
      <vt:lpstr>PowerPoint 프레젠테이션</vt:lpstr>
      <vt:lpstr>5) Ethernet Frame 구조</vt:lpstr>
      <vt:lpstr>6) ARP(Address Resolution Protocol)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172</cp:revision>
  <cp:lastPrinted>2020-08-05T04:43:06Z</cp:lastPrinted>
  <dcterms:created xsi:type="dcterms:W3CDTF">2016-06-18T01:38:17Z</dcterms:created>
  <dcterms:modified xsi:type="dcterms:W3CDTF">2023-03-15T03:11:27Z</dcterms:modified>
</cp:coreProperties>
</file>