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4"/>
  </p:notesMasterIdLst>
  <p:sldIdLst>
    <p:sldId id="1184" r:id="rId2"/>
    <p:sldId id="342" r:id="rId3"/>
    <p:sldId id="111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842" r:id="rId12"/>
    <p:sldId id="354" r:id="rId13"/>
    <p:sldId id="355" r:id="rId14"/>
    <p:sldId id="1114" r:id="rId15"/>
    <p:sldId id="839" r:id="rId16"/>
    <p:sldId id="1047" r:id="rId17"/>
    <p:sldId id="1048" r:id="rId18"/>
    <p:sldId id="1183" r:id="rId19"/>
    <p:sldId id="1130" r:id="rId20"/>
    <p:sldId id="1131" r:id="rId21"/>
    <p:sldId id="1132" r:id="rId22"/>
    <p:sldId id="1133" r:id="rId23"/>
    <p:sldId id="1134" r:id="rId24"/>
    <p:sldId id="1135" r:id="rId25"/>
    <p:sldId id="1136" r:id="rId26"/>
    <p:sldId id="1137" r:id="rId27"/>
    <p:sldId id="1138" r:id="rId28"/>
    <p:sldId id="1139" r:id="rId29"/>
    <p:sldId id="1141" r:id="rId30"/>
    <p:sldId id="1170" r:id="rId31"/>
    <p:sldId id="1171" r:id="rId32"/>
    <p:sldId id="1172" r:id="rId33"/>
    <p:sldId id="1173" r:id="rId34"/>
    <p:sldId id="1174" r:id="rId35"/>
    <p:sldId id="1175" r:id="rId36"/>
    <p:sldId id="1176" r:id="rId37"/>
    <p:sldId id="1177" r:id="rId38"/>
    <p:sldId id="1178" r:id="rId39"/>
    <p:sldId id="1179" r:id="rId40"/>
    <p:sldId id="1180" r:id="rId41"/>
    <p:sldId id="1181" r:id="rId42"/>
    <p:sldId id="1182" r:id="rId43"/>
  </p:sldIdLst>
  <p:sldSz cx="12192000" cy="6858000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3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2CB153-45EF-48E8-99E9-7B97BED85BE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4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5BE81944-C09D-40AD-A756-3B5630235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6400" y="1196975"/>
            <a:ext cx="643572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국제 표준화 기구인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ISO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서로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다른 시스템 간의 통신을 가능케 하기 위해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모델을 만들었습니다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Open System Interconnection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약자로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그림에서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랜카드와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랜케이블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그리고 통신 프로그램이 설치되어 있는 컴퓨터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B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오픈 시스템 즉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개방형 시스템이라 하고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두 개의 개방형 시스템을 상호 연결하기 위해 필요해 필요한 통신 기능을 </a:t>
            </a:r>
            <a:endParaRPr lang="en-US" altLang="ko-KR" sz="900" b="0" baseline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900" b="0" baseline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국제 표준화 기구에서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 나눠 각 </a:t>
            </a: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계층의 기능기능과 통신 규약을 제시했습니다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261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다시 한번 </a:t>
            </a:r>
            <a:r>
              <a:rPr lang="en-US" altLang="ko-KR" dirty="0" smtClean="0"/>
              <a:t>PDU</a:t>
            </a:r>
            <a:r>
              <a:rPr lang="ko-KR" altLang="en-US" smtClean="0"/>
              <a:t>를 살펴 보자면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상위계층에 데이터가 하위계층으로 적재되는 것을 </a:t>
            </a:r>
            <a:r>
              <a:rPr lang="en-US" altLang="ko-KR" dirty="0" smtClean="0"/>
              <a:t>payload</a:t>
            </a:r>
            <a:r>
              <a:rPr lang="ko-KR" altLang="en-US" smtClean="0"/>
              <a:t>라 하며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Payload</a:t>
            </a:r>
            <a:r>
              <a:rPr lang="ko-KR" altLang="en-US" smtClean="0"/>
              <a:t>가 되면서 통신에 필요한 제어 정보가 추가되는데</a:t>
            </a:r>
            <a:r>
              <a:rPr lang="en-US" altLang="ko-KR" dirty="0" smtClean="0"/>
              <a:t>, </a:t>
            </a:r>
            <a:r>
              <a:rPr lang="ko-KR" altLang="en-US" smtClean="0"/>
              <a:t>우리는 이것을 캡슐화 라 학습했습니다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err="1" smtClean="0"/>
              <a:t>페이로드되면서</a:t>
            </a:r>
            <a:r>
              <a:rPr lang="en-US" altLang="ko-KR" dirty="0" smtClean="0"/>
              <a:t>, </a:t>
            </a:r>
            <a:r>
              <a:rPr lang="ko-KR" altLang="en-US" smtClean="0"/>
              <a:t>데이터 </a:t>
            </a:r>
            <a:r>
              <a:rPr lang="ko-KR" altLang="en-US" dirty="0" smtClean="0"/>
              <a:t>앞에 부착되는 제어정보를 </a:t>
            </a:r>
            <a:r>
              <a:rPr lang="ko-KR" altLang="en-US" dirty="0" err="1" smtClean="0"/>
              <a:t>헤더라하며</a:t>
            </a:r>
            <a:r>
              <a:rPr lang="en-US" altLang="ko-KR" dirty="0" smtClean="0"/>
              <a:t>, </a:t>
            </a:r>
            <a:r>
              <a:rPr lang="ko-KR" altLang="en-US" smtClean="0"/>
              <a:t>데이터 </a:t>
            </a:r>
            <a:r>
              <a:rPr lang="ko-KR" altLang="en-US" dirty="0" smtClean="0"/>
              <a:t>뒤에 부착되는 제어 정보를 트레일러라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7/6/5</a:t>
            </a:r>
            <a:r>
              <a:rPr lang="ko-KR" altLang="en-US" smtClean="0"/>
              <a:t>계층 </a:t>
            </a:r>
            <a:r>
              <a:rPr lang="en-US" altLang="ko-KR" dirty="0" smtClean="0"/>
              <a:t>PDU</a:t>
            </a:r>
            <a:r>
              <a:rPr lang="ko-KR" altLang="en-US" smtClean="0"/>
              <a:t>인 메시지가 </a:t>
            </a:r>
            <a:r>
              <a:rPr lang="en-US" altLang="ko-KR" dirty="0" smtClean="0"/>
              <a:t>4</a:t>
            </a:r>
            <a:r>
              <a:rPr lang="ko-KR" altLang="en-US" smtClean="0"/>
              <a:t>계층으로 페이로드되면서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smtClean="0"/>
              <a:t>계층 제어정보가</a:t>
            </a:r>
            <a:r>
              <a:rPr lang="ko-KR" altLang="en-US" baseline="0" smtClean="0"/>
              <a:t> 추가되는데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이떄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세그먼트라 하며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세그먼트에는 </a:t>
            </a:r>
            <a:r>
              <a:rPr lang="ko-KR" altLang="en-US" baseline="0" dirty="0" smtClean="0"/>
              <a:t>다양한 제어정보가 부착이 되지만 주요 제어정보로 송수신 포트가 있습니다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다음은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smtClean="0"/>
              <a:t>계층 </a:t>
            </a:r>
            <a:r>
              <a:rPr lang="en-US" altLang="ko-KR" dirty="0" smtClean="0"/>
              <a:t>PDU</a:t>
            </a:r>
            <a:r>
              <a:rPr lang="ko-KR" altLang="en-US" smtClean="0"/>
              <a:t>인 세그먼트가 </a:t>
            </a:r>
            <a:r>
              <a:rPr lang="en-US" altLang="ko-KR" dirty="0" smtClean="0"/>
              <a:t>3</a:t>
            </a:r>
            <a:r>
              <a:rPr lang="ko-KR" altLang="en-US" smtClean="0"/>
              <a:t>계층으로 페이로드되면서 </a:t>
            </a:r>
            <a:r>
              <a:rPr lang="en-US" altLang="ko-KR" dirty="0" smtClean="0"/>
              <a:t>3</a:t>
            </a:r>
            <a:r>
              <a:rPr lang="ko-KR" altLang="en-US" smtClean="0"/>
              <a:t>계층 제어정보가</a:t>
            </a:r>
            <a:r>
              <a:rPr lang="ko-KR" altLang="en-US" baseline="0" smtClean="0"/>
              <a:t> 추가되는데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이와 같이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제어정보가 부착된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패킷이라 하며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err="1" smtClean="0"/>
              <a:t>패킷</a:t>
            </a:r>
            <a:r>
              <a:rPr lang="ko-KR" altLang="en-US" baseline="0" dirty="0" smtClean="0"/>
              <a:t> 역시 다양한 제어정보가 부착이 되지만 주요 제어정보로 송수신 </a:t>
            </a:r>
            <a:r>
              <a:rPr lang="en-US" altLang="ko-KR" baseline="0" dirty="0" smtClean="0"/>
              <a:t>IP</a:t>
            </a:r>
            <a:r>
              <a:rPr lang="ko-KR" altLang="en-US" baseline="0" smtClean="0"/>
              <a:t>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2</a:t>
            </a:r>
            <a:r>
              <a:rPr lang="ko-KR" altLang="en-US" baseline="0" smtClean="0"/>
              <a:t>계층의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는 프레임으로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프레임은 데이터 앞에 제어정보가 부착되기도 하지만 데이터 뒷부분에 트레일러라는 제어정보가 부착된다는 특징이 있으며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프레임의 주요 정보는 송수신지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 입니다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우리는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흐름을 공부하면서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MAC </a:t>
            </a:r>
            <a:r>
              <a:rPr lang="ko-KR" altLang="en-US" baseline="0" smtClean="0"/>
              <a:t>주소를 </a:t>
            </a:r>
            <a:r>
              <a:rPr lang="en-US" altLang="ko-KR" baseline="0" dirty="0" smtClean="0"/>
              <a:t>2</a:t>
            </a:r>
            <a:r>
              <a:rPr lang="ko-KR" altLang="en-US" baseline="0" smtClean="0"/>
              <a:t>계층주소</a:t>
            </a:r>
            <a:r>
              <a:rPr lang="en-US" altLang="ko-KR" baseline="0" dirty="0" smtClean="0"/>
              <a:t>, IP</a:t>
            </a:r>
            <a:r>
              <a:rPr lang="ko-KR" altLang="en-US" baseline="0" smtClean="0"/>
              <a:t>주소를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주소</a:t>
            </a:r>
            <a:r>
              <a:rPr lang="en-US" altLang="ko-KR" baseline="0" dirty="0" smtClean="0"/>
              <a:t>, Port</a:t>
            </a:r>
            <a:r>
              <a:rPr lang="ko-KR" altLang="en-US" baseline="0" smtClean="0"/>
              <a:t>번호는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계층이라 정리했었는데요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각각의 주소를 계층주소로 정의했던 것은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기반한 것입니다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29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4099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캡슐화는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송신자측에서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수행하는 기능으로 </a:t>
            </a:r>
            <a:endParaRPr lang="en-US" altLang="ko-KR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상위계층에서 하위계층으로 내려가면서 데이터 통신에 필요한 제어정보가 추가하는 것으로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모든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사용자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대한 정보와 해당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어떻게 처리해야 할 것인지에 대한 정보를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Header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넣어서 </a:t>
            </a: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보내며 캡슐화 기능은 각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사이에서 수행합니다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40996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7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3637528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pic>
        <p:nvPicPr>
          <p:cNvPr id="342019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4202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37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역캡슐화는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수신자측에서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수행하는 기능으로 하위계층에서 상위계층 올라가면서</a:t>
            </a: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추가된 제어정보를 제거하는 것으로 </a:t>
            </a:r>
            <a:endParaRPr lang="ko-KR" altLang="en-US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각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</a:t>
            </a:r>
            <a:r>
              <a:rPr lang="ko-KR" altLang="en-US" smtClean="0">
                <a:latin typeface="굴림" charset="-127"/>
                <a:ea typeface="굴림" charset="-127"/>
              </a:rPr>
              <a:t>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Header </a:t>
            </a:r>
            <a:r>
              <a:rPr lang="ko-KR" altLang="en-US" smtClean="0">
                <a:latin typeface="굴림" charset="-127"/>
                <a:ea typeface="굴림" charset="-127"/>
              </a:rPr>
              <a:t>정보를 분석하고 분리하여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상위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</a:t>
            </a:r>
            <a:r>
              <a:rPr lang="ko-KR" altLang="en-US" smtClean="0">
                <a:latin typeface="굴림" charset="-127"/>
                <a:ea typeface="굴림" charset="-127"/>
              </a:rPr>
              <a:t>로 보내면 최종적으로는 상대방 송신자가 보낸 </a:t>
            </a:r>
            <a:r>
              <a:rPr lang="en-US" altLang="ko-KR" dirty="0" smtClean="0">
                <a:latin typeface="굴림" charset="-127"/>
                <a:ea typeface="굴림" charset="-127"/>
              </a:rPr>
              <a:t>Data</a:t>
            </a:r>
            <a:r>
              <a:rPr lang="ko-KR" altLang="en-US" smtClean="0">
                <a:latin typeface="굴림" charset="-127"/>
                <a:ea typeface="굴림" charset="-127"/>
              </a:rPr>
              <a:t>를 수신자에게 전달 받을 수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8288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6400" y="1196975"/>
            <a:ext cx="643572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송신측에서는</a:t>
            </a:r>
            <a:r>
              <a:rPr lang="ko-KR" altLang="en-US" dirty="0" smtClean="0"/>
              <a:t> 캡슐화 과정으로 통신에 필요한 송수신에 필요한 주소 정보가 부착되어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전송이 되는데</a:t>
            </a:r>
            <a:r>
              <a:rPr lang="en-US" altLang="ko-KR" baseline="0" dirty="0" smtClean="0"/>
              <a:t>,  </a:t>
            </a:r>
          </a:p>
          <a:p>
            <a:pPr marL="0" indent="0">
              <a:buNone/>
            </a:pPr>
            <a:r>
              <a:rPr lang="ko-KR" altLang="en-US" baseline="0" dirty="0" smtClean="0"/>
              <a:t>이때  부착되는 주소정보로는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 주소 정보인 송수신포트번호</a:t>
            </a:r>
            <a:r>
              <a:rPr lang="en-US" altLang="ko-KR" baseline="0" dirty="0" smtClean="0"/>
              <a:t>, 3</a:t>
            </a:r>
            <a:r>
              <a:rPr lang="ko-KR" altLang="en-US" baseline="0" smtClean="0"/>
              <a:t>계층 주소 정보 송수신 </a:t>
            </a:r>
            <a:r>
              <a:rPr lang="en-US" altLang="ko-KR" baseline="0" dirty="0" smtClean="0"/>
              <a:t>IP </a:t>
            </a:r>
            <a:r>
              <a:rPr lang="ko-KR" altLang="en-US" baseline="0" smtClean="0"/>
              <a:t>주소</a:t>
            </a:r>
            <a:r>
              <a:rPr lang="en-US" altLang="ko-KR" baseline="0" dirty="0" smtClean="0"/>
              <a:t>, 2</a:t>
            </a:r>
            <a:r>
              <a:rPr lang="ko-KR" altLang="en-US" baseline="0" smtClean="0"/>
              <a:t>계층 주소정보인 송수신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주소가 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라우터와</a:t>
            </a:r>
            <a:r>
              <a:rPr lang="ko-KR" altLang="en-US" baseline="0" dirty="0" smtClean="0"/>
              <a:t> 같은 중계 장비를 통해 수신지에 </a:t>
            </a:r>
            <a:r>
              <a:rPr lang="ko-KR" altLang="en-US" baseline="0" dirty="0" err="1" smtClean="0"/>
              <a:t>트래픽이</a:t>
            </a:r>
            <a:r>
              <a:rPr lang="ko-KR" altLang="en-US" baseline="0" dirty="0" smtClean="0"/>
              <a:t> 전송되면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err="1" smtClean="0"/>
              <a:t>수신지에서는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역캡슐화를</a:t>
            </a:r>
            <a:r>
              <a:rPr lang="ko-KR" altLang="en-US" baseline="0" dirty="0" smtClean="0"/>
              <a:t> 수행하는데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수신지는 수신지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주소를 확인 후</a:t>
            </a:r>
            <a:r>
              <a:rPr lang="en-US" altLang="ko-KR" baseline="0" dirty="0" smtClean="0"/>
              <a:t> 2</a:t>
            </a:r>
            <a:r>
              <a:rPr lang="ko-KR" altLang="en-US" baseline="0" smtClean="0"/>
              <a:t>계층 헤더 정보와 트레일러를 제거 후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계층으로 트래픽을 보내면 </a:t>
            </a:r>
            <a:r>
              <a:rPr lang="en-US" altLang="ko-KR" baseline="0" dirty="0" smtClean="0"/>
              <a:t>3</a:t>
            </a:r>
          </a:p>
          <a:p>
            <a:pPr marL="0" indent="0">
              <a:buNone/>
            </a:pPr>
            <a:r>
              <a:rPr lang="ko-KR" altLang="en-US" baseline="0" dirty="0" smtClean="0"/>
              <a:t>계층에서는 수신지 </a:t>
            </a:r>
            <a:r>
              <a:rPr lang="en-US" altLang="ko-KR" baseline="0" dirty="0" smtClean="0"/>
              <a:t>IP </a:t>
            </a:r>
            <a:r>
              <a:rPr lang="ko-KR" altLang="en-US" baseline="0" smtClean="0"/>
              <a:t>주소를 확인 후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헤더 정보를 제거 후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계층으로 트래픽을 보내면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4</a:t>
            </a:r>
            <a:r>
              <a:rPr lang="ko-KR" altLang="en-US" baseline="0" smtClean="0"/>
              <a:t>계층에서는 수신지 </a:t>
            </a:r>
            <a:r>
              <a:rPr lang="en-US" altLang="ko-KR" baseline="0" dirty="0" smtClean="0"/>
              <a:t>port</a:t>
            </a:r>
            <a:r>
              <a:rPr lang="ko-KR" altLang="en-US" baseline="0" smtClean="0"/>
              <a:t>번호를 확인 후 해당 애플리케이션에 트래픽을 보냅니다</a:t>
            </a:r>
            <a:r>
              <a:rPr lang="en-US" altLang="ko-KR" baseline="0" dirty="0" smtClean="0"/>
              <a:t>.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48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4509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OSI Reference Model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1983</a:t>
            </a:r>
            <a:r>
              <a:rPr lang="ko-KR" altLang="en-US" smtClean="0">
                <a:latin typeface="굴림" charset="-127"/>
                <a:ea typeface="굴림" charset="-127"/>
              </a:rPr>
              <a:t>년도 제정되었으나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dirty="0" smtClean="0">
                <a:latin typeface="굴림" charset="-127"/>
                <a:ea typeface="굴림" charset="-127"/>
              </a:rPr>
              <a:t>는 그 보다 훨씬 이전에 만들어져 </a:t>
            </a:r>
            <a:r>
              <a:rPr lang="ko-KR" altLang="en-US" smtClean="0">
                <a:latin typeface="굴림" charset="-127"/>
                <a:ea typeface="굴림" charset="-127"/>
              </a:rPr>
              <a:t>사용되어 왔었습니다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그러므로 </a:t>
            </a:r>
            <a:r>
              <a:rPr lang="en-US" altLang="ko-KR" dirty="0" smtClean="0">
                <a:latin typeface="굴림" charset="-127"/>
                <a:ea typeface="굴림" charset="-127"/>
              </a:rPr>
              <a:t>OSI Reference Model</a:t>
            </a:r>
            <a:r>
              <a:rPr lang="ko-KR" altLang="en-US" dirty="0" smtClean="0">
                <a:latin typeface="굴림" charset="-127"/>
                <a:ea typeface="굴림" charset="-127"/>
              </a:rPr>
              <a:t>과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dirty="0" smtClean="0">
                <a:latin typeface="굴림" charset="-127"/>
                <a:ea typeface="굴림" charset="-127"/>
              </a:rPr>
              <a:t>사이에는 서로 다른 </a:t>
            </a:r>
            <a:r>
              <a:rPr lang="ko-KR" altLang="en-US" smtClean="0">
                <a:latin typeface="굴림" charset="-127"/>
                <a:ea typeface="굴림" charset="-127"/>
              </a:rPr>
              <a:t>점이 많은데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OSI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반면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계층으로 단순화 되어 있지만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모델에는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기능을 모두 가지고 있는데요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즉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Application, Pre, Session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이 갖는 기능을 갖고 있으면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Transport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Transport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층과 동일하며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Internet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Network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층과 동일한 기능을 갖습니다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마지막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Network Access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Datalink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Physical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증의 기능을 갖고 있습니다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</p:txBody>
      </p:sp>
      <p:pic>
        <p:nvPicPr>
          <p:cNvPr id="345092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093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720279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6400" y="1196975"/>
            <a:ext cx="643572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OSI </a:t>
            </a:r>
            <a:r>
              <a:rPr lang="ko-KR" altLang="en-US" smtClean="0"/>
              <a:t>모델은 참조모델이라는 하는 반면  </a:t>
            </a:r>
            <a:r>
              <a:rPr lang="en-US" altLang="ko-KR" dirty="0" smtClean="0"/>
              <a:t>TCP/IP</a:t>
            </a:r>
            <a:r>
              <a:rPr lang="ko-KR" altLang="en-US" smtClean="0"/>
              <a:t>모델은 현업망에서 사용하는 구현 모델이라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우리가 인터넷이란 부르는 거대한 대규모 망은 </a:t>
            </a:r>
            <a:r>
              <a:rPr lang="en-US" altLang="ko-KR" dirty="0" smtClean="0"/>
              <a:t>TCP/IP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모델을 기반으로 구축된 망으로 인터넷망을 </a:t>
            </a:r>
            <a:r>
              <a:rPr lang="en-US" altLang="ko-KR" baseline="0" dirty="0" smtClean="0"/>
              <a:t>TCP/IP </a:t>
            </a:r>
            <a:r>
              <a:rPr lang="ko-KR" altLang="en-US" baseline="0" smtClean="0"/>
              <a:t>망이라고 부릅니다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r>
              <a:rPr lang="ko-KR" altLang="en-US" baseline="0" dirty="0" smtClean="0"/>
              <a:t>현재 우리가 사용하고 있는 컴퓨터들은 역시 </a:t>
            </a:r>
            <a:r>
              <a:rPr lang="en-US" altLang="ko-KR" baseline="0" dirty="0" smtClean="0"/>
              <a:t>TCP/IP </a:t>
            </a:r>
            <a:r>
              <a:rPr lang="ko-KR" altLang="en-US" baseline="0" smtClean="0"/>
              <a:t>모델을 기반으로 운영되고 있는데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예를 들어 </a:t>
            </a:r>
            <a:r>
              <a:rPr lang="ko-KR" altLang="en-US" baseline="0" dirty="0" err="1" smtClean="0"/>
              <a:t>웹브라우저로</a:t>
            </a:r>
            <a:r>
              <a:rPr lang="ko-KR" altLang="en-US" baseline="0" dirty="0" smtClean="0"/>
              <a:t> 사용하는 크롬이나 </a:t>
            </a:r>
            <a:r>
              <a:rPr lang="ko-KR" altLang="en-US" baseline="0" dirty="0" err="1" smtClean="0"/>
              <a:t>익스플로러는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OSI</a:t>
            </a:r>
            <a:r>
              <a:rPr lang="ko-KR" altLang="en-US" baseline="0" smtClean="0"/>
              <a:t>의 </a:t>
            </a:r>
            <a:r>
              <a:rPr lang="en-US" altLang="ko-KR" baseline="0" dirty="0" smtClean="0"/>
              <a:t>5/6/7</a:t>
            </a:r>
            <a:r>
              <a:rPr lang="ko-KR" altLang="en-US" baseline="0" smtClean="0"/>
              <a:t>계층의 기능인 </a:t>
            </a:r>
            <a:r>
              <a:rPr lang="en-US" altLang="ko-KR" baseline="0" dirty="0" smtClean="0"/>
              <a:t>Application </a:t>
            </a:r>
            <a:r>
              <a:rPr lang="ko-KR" altLang="en-US" baseline="0" smtClean="0"/>
              <a:t>층을 지원하며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윈도우 </a:t>
            </a:r>
            <a:r>
              <a:rPr lang="en-US" altLang="ko-KR" baseline="0" dirty="0" smtClean="0"/>
              <a:t>10 </a:t>
            </a:r>
            <a:r>
              <a:rPr lang="ko-KR" altLang="en-US" baseline="0" smtClean="0"/>
              <a:t>또는 리눅스 같은 운영체제는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계층과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기능인 </a:t>
            </a:r>
            <a:r>
              <a:rPr lang="en-US" altLang="ko-KR" baseline="0" dirty="0" smtClean="0"/>
              <a:t>Transport </a:t>
            </a:r>
            <a:r>
              <a:rPr lang="ko-KR" altLang="en-US" baseline="0" smtClean="0"/>
              <a:t>와 </a:t>
            </a:r>
            <a:r>
              <a:rPr lang="en-US" altLang="ko-KR" baseline="0" dirty="0" smtClean="0"/>
              <a:t>Internet </a:t>
            </a:r>
            <a:r>
              <a:rPr lang="ko-KR" altLang="en-US" baseline="0" smtClean="0"/>
              <a:t>층의 기능을 지원하며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랜카드와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UTP</a:t>
            </a:r>
            <a:r>
              <a:rPr lang="ko-KR" altLang="en-US" baseline="0" smtClean="0"/>
              <a:t>와 같은 랜케이블은 </a:t>
            </a:r>
            <a:r>
              <a:rPr lang="en-US" altLang="ko-KR" baseline="0" dirty="0" err="1" smtClean="0"/>
              <a:t>Netwokr</a:t>
            </a:r>
            <a:r>
              <a:rPr lang="en-US" altLang="ko-KR" baseline="0" dirty="0" smtClean="0"/>
              <a:t> Access </a:t>
            </a:r>
            <a:r>
              <a:rPr lang="ko-KR" altLang="en-US" baseline="0" smtClean="0"/>
              <a:t>계층의 기능을 지원합니다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287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1196975"/>
            <a:ext cx="6435725" cy="3621088"/>
          </a:xfrm>
          <a:ln/>
        </p:spPr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935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4713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애플리케이션 층의 프로토콜들은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UDP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계열로 나눠지는데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FTP, HTTP, Telnet, SMTP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등이 있으며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UDP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계열의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appliction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프로토콜로는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TFTP, SMNP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등이 있으며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DNS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는 상황에 따라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또는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UDP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로 방식을 이용하여 운영되는 프로토콜입니다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  </a:t>
            </a:r>
          </a:p>
          <a:p>
            <a:pPr marL="0" indent="0" eaLnBrk="1" hangingPunct="1">
              <a:buFontTx/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47140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1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653641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1196975"/>
            <a:ext cx="6435725" cy="3621088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544487" y="5138251"/>
            <a:ext cx="6159500" cy="46053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기본이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바이트이며 옵션을 포함한 경우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구성될 수 있음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∙Source port address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발신지 포트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응용 프로세스가 사용하는 번호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Destination port address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포트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응용 프로세스가 사용하는 번호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Sequence number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순차번호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32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신뢰성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있는 데이터 전송을 위해 모든 바이트마다 일련 번호 설정</a:t>
            </a:r>
          </a:p>
          <a:p>
            <a:pPr marL="0" lvl="1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교환하고자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초기순차번호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(Initial Sequence Number)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Acknowledgement Number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응답확인번호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32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세그먼트의 확인 응답을 위한 필드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세그먼트에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실린 데이터의 마지막 바이트의 순차 번호에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더한 값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Header Length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4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TCP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길이를 나타내는 값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헤더의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길이가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 ~ 60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바이트이므로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 ~ 12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사이의 값을 가짐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Reserved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차후를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대비해 남겨둔 필드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Control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 흐름제어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종료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전송 모드용으로 사용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Window size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윈도우 크기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응답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확인을 받기 전에 보낼 수 있는 데이터의 양을 설정하는 필드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윈도우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비트이므로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65535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바이트의 값을 가질 수 있음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Checksum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검사합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세그먼트의 변형 여부 확인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Urgent Pointer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긴급 포인터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tabLst>
                <a:tab pos="187488" algn="l"/>
              </a:tabLst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세그먼트가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긴급 데이터를 포함하고 있을 경우 사용되는 필드</a:t>
            </a:r>
          </a:p>
          <a:p>
            <a:pPr marL="0" lvl="1" indent="0">
              <a:buNone/>
              <a:tabLst>
                <a:tab pos="187488" algn="l"/>
              </a:tabLst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플래그가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설정 시 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 필드 값과 순차 번호를 더하면 긴급 데이터 바이트 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위치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알 수 있음</a:t>
            </a:r>
          </a:p>
          <a:p>
            <a:pPr marL="375234" lvl="1" indent="0">
              <a:buNone/>
              <a:defRPr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75234" lvl="1" indent="0">
              <a:buNone/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75234" lvl="1" indent="0">
              <a:buNone/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  <a:defRPr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340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31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pic>
        <p:nvPicPr>
          <p:cNvPr id="333827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ISO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개방형 시스템을 상호연결하기 위해 통신기능을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개층으로 나눴는데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그림으로 설명하자면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맨 상위 층 즉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7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계층에는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App, 6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계층으로는 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Presen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5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계층으로는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sess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4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계층으로는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transport ,</a:t>
            </a:r>
          </a:p>
          <a:p>
            <a:pPr marL="0" indent="0" eaLnBrk="1" hangingPunct="1">
              <a:buNone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network, 2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 link, 1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physical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층으로 나눠집니다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일반적으로 상위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계층이라 하면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App, Pres, 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Sess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Phy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Data link, Network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층 인데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통신에 필요한 소프트웨어 기능을 정의한 층이며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통신에 필요한 하드웨어 기능을 정의한 층들입니다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이때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계층인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transport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층은 통신에 필요한 시스템 소프트웨어를 제공하는 미들웨어 기능들을 정의하고 있습니다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5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00013" y="492125"/>
            <a:ext cx="7283451" cy="4097338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74786" y="5057565"/>
            <a:ext cx="5534654" cy="4813689"/>
          </a:xfrm>
        </p:spPr>
        <p:txBody>
          <a:bodyPr/>
          <a:lstStyle/>
          <a:p>
            <a:pPr marL="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/>
              <a:buNone/>
              <a:tabLst/>
              <a:defRPr/>
            </a:pPr>
            <a:r>
              <a:rPr lang="en-US" altLang="ko-KR" dirty="0">
                <a:ea typeface="굴림" pitchFamily="50" charset="-127"/>
              </a:rPr>
              <a:t>[</a:t>
            </a:r>
            <a:r>
              <a:rPr lang="en-US" altLang="ko-KR" sz="10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3-way handshake</a:t>
            </a:r>
            <a:r>
              <a:rPr lang="en-US" altLang="ko-KR" dirty="0">
                <a:ea typeface="굴림" pitchFamily="50" charset="-127"/>
              </a:rPr>
              <a:t>]</a:t>
            </a:r>
          </a:p>
          <a:p>
            <a:pPr marL="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/>
              <a:buNone/>
              <a:tabLst/>
              <a:defRPr/>
            </a:pPr>
            <a:r>
              <a:rPr lang="en-US" altLang="ko-KR" dirty="0"/>
              <a:t>TCP </a:t>
            </a:r>
            <a:r>
              <a:rPr lang="ko-KR" altLang="en-US"/>
              <a:t>클라이언트와 서버간에 신뢰성 있는 데이터를 전송하기 위해 실 데이터를 전송하기 전 통신을 개시할 것을 상호 확인하는 과정</a:t>
            </a:r>
          </a:p>
          <a:p>
            <a:pPr marL="0" lvl="2" indent="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/>
              <a:buNone/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/>
              <a:buChar char="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시스템이 통신을 하기 전에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포트가 닫힌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Closed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서버는 해당 포트로 항상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서비스를 제공할 수 있는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Listen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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처음 클라이언트가 통신을 하고자 하면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임의의 포트 번호가 클라이언트 프로그램에 할당되고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서버에 연결하고 싶다는 의사 표시로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 Sent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상태가 됨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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클라이언트의 연결 요청을 받은 서버는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 Received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상태가 되고 클라이언트에게 연결을 해도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좋다는 </a:t>
            </a:r>
            <a:r>
              <a:rPr lang="ko-KR" altLang="en-US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의미로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SYN+ACK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패킷을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보냄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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마지막으로 클라이언트는 연결을 요청한 것에 대한 서버의 응답을 확인했다는 표시로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ACK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패킷을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서버에 보냄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039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76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62232" y="5057565"/>
            <a:ext cx="5588263" cy="4557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AB241-1457-4EF4-B2AC-23106A1D9A59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057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5123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UDP</a:t>
            </a:r>
            <a:r>
              <a:rPr lang="ko-KR" altLang="en-US">
                <a:latin typeface="굴림" charset="-127"/>
                <a:ea typeface="굴림" charset="-127"/>
              </a:rPr>
              <a:t>는 </a:t>
            </a:r>
            <a:r>
              <a:rPr lang="en-US" altLang="ko-KR" dirty="0">
                <a:latin typeface="굴림" charset="-127"/>
                <a:ea typeface="굴림" charset="-127"/>
              </a:rPr>
              <a:t>Connectionless(</a:t>
            </a:r>
            <a:r>
              <a:rPr lang="ko-KR" altLang="en-US">
                <a:latin typeface="굴림" charset="-127"/>
                <a:ea typeface="굴림" charset="-127"/>
              </a:rPr>
              <a:t>비연결성</a:t>
            </a:r>
            <a:r>
              <a:rPr lang="en-US" altLang="ko-KR" dirty="0">
                <a:latin typeface="굴림" charset="-127"/>
                <a:ea typeface="굴림" charset="-127"/>
              </a:rPr>
              <a:t>) </a:t>
            </a:r>
            <a:r>
              <a:rPr lang="ko-KR" altLang="en-US">
                <a:latin typeface="굴림" charset="-127"/>
                <a:ea typeface="굴림" charset="-127"/>
              </a:rPr>
              <a:t>서비스로 데이터 전달의 보장이 안 되는 </a:t>
            </a:r>
            <a:r>
              <a:rPr lang="en-US" altLang="ko-KR" dirty="0">
                <a:latin typeface="굴림" charset="-127"/>
                <a:ea typeface="굴림" charset="-127"/>
              </a:rPr>
              <a:t>Unreliable (</a:t>
            </a:r>
            <a:r>
              <a:rPr lang="ko-KR" altLang="en-US">
                <a:latin typeface="굴림" charset="-127"/>
                <a:ea typeface="굴림" charset="-127"/>
              </a:rPr>
              <a:t>비신뢰성</a:t>
            </a:r>
            <a:r>
              <a:rPr lang="en-US" altLang="ko-KR" dirty="0">
                <a:latin typeface="굴림" charset="-127"/>
                <a:ea typeface="굴림" charset="-127"/>
              </a:rPr>
              <a:t>) </a:t>
            </a:r>
            <a:r>
              <a:rPr lang="ko-KR" altLang="en-US">
                <a:latin typeface="굴림" charset="-127"/>
                <a:ea typeface="굴림" charset="-127"/>
              </a:rPr>
              <a:t>프로토콜이지만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ko-KR" altLang="en-US" dirty="0">
                <a:latin typeface="굴림" charset="-127"/>
                <a:ea typeface="굴림" charset="-127"/>
              </a:rPr>
              <a:t>어플리케이션 프로토콜에 오버헤드가 적고 간단하게 구현되는 전송 서비스를 제공합니다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 UDP</a:t>
            </a:r>
            <a:r>
              <a:rPr lang="ko-KR" altLang="en-US">
                <a:latin typeface="굴림" charset="-127"/>
                <a:ea typeface="굴림" charset="-127"/>
              </a:rPr>
              <a:t>는 일반적으로 브로드캐스트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멀티캐스트를 집중적으로 이용하는 </a:t>
            </a:r>
            <a:endParaRPr lang="en-US" altLang="ko-KR" dirty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ko-KR" altLang="en-US" dirty="0">
                <a:latin typeface="굴림" charset="-127"/>
                <a:ea typeface="굴림" charset="-127"/>
              </a:rPr>
              <a:t>어플리케이션 또는 탐색과 질의에 빠른 응답을 요구하는 어플리케이션에 사용되며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UDP</a:t>
            </a:r>
            <a:r>
              <a:rPr lang="ko-KR" altLang="en-US">
                <a:latin typeface="굴림" charset="-127"/>
                <a:ea typeface="굴림" charset="-127"/>
              </a:rPr>
              <a:t>의 전송 단위를 </a:t>
            </a:r>
            <a:r>
              <a:rPr lang="en-US" altLang="ko-KR" dirty="0">
                <a:latin typeface="굴림" charset="-127"/>
                <a:ea typeface="굴림" charset="-127"/>
              </a:rPr>
              <a:t>Datagram</a:t>
            </a:r>
            <a:r>
              <a:rPr lang="ko-KR" altLang="en-US">
                <a:latin typeface="굴림" charset="-127"/>
                <a:ea typeface="굴림" charset="-127"/>
              </a:rPr>
              <a:t>이라 하며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데이터 크기가 간단하여 전송단위 </a:t>
            </a:r>
            <a:r>
              <a:rPr lang="en-US" altLang="ko-KR" dirty="0">
                <a:latin typeface="굴림" charset="-127"/>
                <a:ea typeface="굴림" charset="-127"/>
              </a:rPr>
              <a:t>(datagram) </a:t>
            </a:r>
            <a:r>
              <a:rPr lang="ko-KR" altLang="en-US">
                <a:latin typeface="굴림" charset="-127"/>
                <a:ea typeface="굴림" charset="-127"/>
              </a:rPr>
              <a:t>별로 전송한다는 의미입니다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</p:txBody>
      </p:sp>
      <p:pic>
        <p:nvPicPr>
          <p:cNvPr id="351236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7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788278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60363" y="652463"/>
            <a:ext cx="7883526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일반적인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LAN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카드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일반적인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랜카드는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자신의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 정보인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 정보인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저장하고 있다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PC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들은 네트워크 상에서 송수신 되는 패킷들의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확인한다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PC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들은 자신의 네트워크 카드로 흘러 들어온 패킷의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자신의 주소 정보와 비교한다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일치하면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패킷을 전달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불일치하면 패킷 폐기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900" dirty="0"/>
          </a:p>
          <a:p>
            <a:r>
              <a:rPr lang="ko-KR" altLang="en-US" sz="900" dirty="0"/>
              <a:t>최신 </a:t>
            </a:r>
            <a:r>
              <a:rPr lang="en-US" altLang="ko-KR" sz="900" dirty="0"/>
              <a:t>NIC</a:t>
            </a:r>
            <a:r>
              <a:rPr lang="ko-KR" altLang="en-US" sz="900"/>
              <a:t>은 무차별 모드를 지원하며 와이어샤크 </a:t>
            </a:r>
            <a:r>
              <a:rPr lang="en-US" altLang="ko-KR" sz="900" dirty="0"/>
              <a:t>GUI</a:t>
            </a:r>
            <a:r>
              <a:rPr lang="ko-KR" altLang="en-US" sz="900"/>
              <a:t>에서는 </a:t>
            </a:r>
            <a:r>
              <a:rPr lang="en-US" altLang="ko-KR" sz="900" dirty="0"/>
              <a:t>NIC</a:t>
            </a:r>
            <a:r>
              <a:rPr lang="ko-KR" altLang="en-US" sz="900"/>
              <a:t>를 무차별 모드로 전환 할 수 있는 </a:t>
            </a:r>
            <a:r>
              <a:rPr lang="en-US" altLang="ko-KR" sz="900" dirty="0" err="1"/>
              <a:t>libpcap</a:t>
            </a:r>
            <a:r>
              <a:rPr lang="en-US" altLang="ko-KR" sz="900" dirty="0"/>
              <a:t>/</a:t>
            </a:r>
            <a:r>
              <a:rPr lang="en-US" altLang="ko-KR" sz="900" dirty="0" err="1"/>
              <a:t>winpcap</a:t>
            </a:r>
            <a:r>
              <a:rPr lang="en-US" altLang="ko-KR" sz="900" dirty="0"/>
              <a:t> </a:t>
            </a:r>
            <a:r>
              <a:rPr lang="ko-KR" altLang="en-US" sz="900"/>
              <a:t>드라이버를 포함하고 있다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93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60363" y="652463"/>
            <a:ext cx="7883526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스니퍼가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수집할 수 있는 범위는 허브와 연결되어 있는 모든 컴퓨터가 대상이 된다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가시성 창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스니퍼가 패킷을 수집할 수 있는 </a:t>
            </a:r>
            <a:r>
              <a:rPr lang="ko-KR" altLang="en-US" sz="90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범위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허브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한번에 하나의 장치만 허브를 통해 통신 할 수 있기 때문에 허브에 연결된 장치는 대역폭을 사용하기 위해 다른  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FontTx/>
              <a:buNone/>
            </a:pP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90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장치와 서로 경쟁해야 한다 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두 개 이상의 장치가 동시에 통신을 할 경우 </a:t>
            </a: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충돌이 발생한다 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손실로 </a:t>
            </a: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재전송을 함으로써 네트워크 혼잡과 충돌을 가중시킨다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충돌 횟수가 증가함에 따라 장치에서 </a:t>
            </a: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3-4</a:t>
            </a:r>
            <a:r>
              <a:rPr lang="ko-KR" altLang="en-US" sz="90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회 전송을 하는 경우가 발생한다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따라서 허브는 네트워크 성능을 크게 저하시킬 수 있다 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산업제어 시스템 네트워크 등 전통적인 하드웨어나 특수 장치를 지원하는 네트워크 등에서 허브를 사용하는 것을 제외하고 대부분은 스위치를 사용하고 있다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sz="9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001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60363" y="652463"/>
            <a:ext cx="7883526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2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60363" y="652463"/>
            <a:ext cx="7883526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60363" y="652463"/>
            <a:ext cx="7883526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타겟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장치와 분석 시스템을 모두 허브에 직접 연결해 동일한 네트워크 세그먼트에 배치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스위치가 포트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미러링을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지원하지 않는 경우에 유용한 방법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미러링을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할 수 없고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타겟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장치가 연결된 스위치에 물리적으로 액세스 할 수 없는 경우에 유효한 솔루션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64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60363" y="652463"/>
            <a:ext cx="7883526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37753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포트로 구성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단일 인터페이스로 양방향 모니터링 가능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6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pic>
        <p:nvPicPr>
          <p:cNvPr id="333827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최상위 계층인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Application Layer</a:t>
            </a:r>
            <a:r>
              <a:rPr lang="ko-KR" altLang="en-US" smtClean="0">
                <a:latin typeface="굴림" charset="-127"/>
                <a:ea typeface="굴림" charset="-127"/>
              </a:rPr>
              <a:t>은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다양한  </a:t>
            </a:r>
            <a:r>
              <a:rPr lang="en-US" altLang="ko-KR" dirty="0" smtClean="0">
                <a:latin typeface="굴림" charset="-127"/>
                <a:ea typeface="굴림" charset="-127"/>
              </a:rPr>
              <a:t>Network Service</a:t>
            </a:r>
            <a:r>
              <a:rPr lang="ko-KR" altLang="en-US" smtClean="0">
                <a:latin typeface="굴림" charset="-127"/>
                <a:ea typeface="굴림" charset="-127"/>
              </a:rPr>
              <a:t>에 대한 </a:t>
            </a:r>
            <a:r>
              <a:rPr lang="en-US" altLang="ko-KR" dirty="0" smtClean="0">
                <a:latin typeface="굴림" charset="-127"/>
                <a:ea typeface="굴림" charset="-127"/>
              </a:rPr>
              <a:t>User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Interface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를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제공하는 층으로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예를 들어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아웃룩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익스플레스나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웹 브라우저의 크롬이나 익스플로러등과 같은 통신용 프로그램들은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프로그램이라고 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하면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이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애플리케이션들을 통해 전송할 데이터가 생성됩니다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Application Layer</a:t>
            </a:r>
            <a:r>
              <a:rPr lang="ko-KR" altLang="en-US" smtClean="0">
                <a:latin typeface="굴림" charset="-127"/>
                <a:ea typeface="굴림" charset="-127"/>
              </a:rPr>
              <a:t>에 해당하는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Protocol</a:t>
            </a:r>
            <a:r>
              <a:rPr lang="ko-KR" altLang="en-US" smtClean="0">
                <a:latin typeface="굴림" charset="-127"/>
                <a:ea typeface="굴림" charset="-127"/>
              </a:rPr>
              <a:t>로는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HTTP, FTP, Telnet, SMTP, SNMP, Telnet, NFS..</a:t>
            </a:r>
            <a:r>
              <a:rPr lang="ko-KR" altLang="en-US" smtClean="0">
                <a:latin typeface="굴림" charset="-127"/>
                <a:ea typeface="굴림" charset="-127"/>
              </a:rPr>
              <a:t>이 있으며 자세한 부분은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smtClean="0">
                <a:latin typeface="굴림" charset="-127"/>
                <a:ea typeface="굴림" charset="-127"/>
              </a:rPr>
              <a:t>에서 자세하게 설명드리도록 하겠습니다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0241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Network TAP 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트래픽을 분리하여 동시 모니터링</a:t>
            </a:r>
          </a:p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 Aggregation TAP 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데이터를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NIC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모니터링</a:t>
            </a:r>
          </a:p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Link Aggregation TAP 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구간의 트래픽을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Aggregation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하여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여러대의 모니터링 툴로 전달</a:t>
            </a:r>
          </a:p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Regeneration TAP - 1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구간의 트래픽을 여러대의 모니터링 장비가 동시에 모니터링</a:t>
            </a:r>
          </a:p>
          <a:p>
            <a:endParaRPr lang="en-US" altLang="ko-KR" sz="900" dirty="0"/>
          </a:p>
          <a:p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586C-E921-4BE3-9532-FE0551253FB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902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포트로 구성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단일 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인터페이스로 양방향 모니터링 가능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900" dirty="0"/>
          </a:p>
          <a:p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586C-E921-4BE3-9532-FE0551253FB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2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3485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6</a:t>
            </a:r>
            <a:r>
              <a:rPr lang="ko-KR" altLang="en-US" smtClean="0">
                <a:latin typeface="굴림" charset="-127"/>
                <a:ea typeface="굴림" charset="-127"/>
              </a:rPr>
              <a:t>계층인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Presentation Layer</a:t>
            </a:r>
            <a:r>
              <a:rPr lang="ko-KR" altLang="en-US" smtClean="0">
                <a:latin typeface="굴림" charset="-127"/>
                <a:ea typeface="굴림" charset="-127"/>
              </a:rPr>
              <a:t>은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Wingdings 2" pitchFamily="18" charset="2"/>
              <a:buNone/>
              <a:tabLst/>
              <a:defRPr/>
            </a:pPr>
            <a:r>
              <a:rPr lang="en-US" altLang="ko-KR" dirty="0" smtClean="0">
                <a:latin typeface="굴림" charset="-127"/>
                <a:ea typeface="굴림" charset="-127"/>
              </a:rPr>
              <a:t>Application Layer</a:t>
            </a:r>
            <a:r>
              <a:rPr lang="ko-KR" altLang="en-US" smtClean="0">
                <a:latin typeface="굴림" charset="-127"/>
                <a:ea typeface="굴림" charset="-127"/>
              </a:rPr>
              <a:t>에서 생성된 데이터가 어떤 </a:t>
            </a:r>
            <a:r>
              <a:rPr lang="ko-KR" altLang="en-US" dirty="0" smtClean="0">
                <a:latin typeface="굴림" charset="-127"/>
                <a:ea typeface="굴림" charset="-127"/>
              </a:rPr>
              <a:t>형식과 구문으로 전송할 지를 결정하는 층으로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Presentation Layer</a:t>
            </a:r>
            <a:r>
              <a:rPr lang="ko-KR" altLang="en-US" smtClean="0">
                <a:latin typeface="굴림" charset="-127"/>
                <a:ea typeface="굴림" charset="-127"/>
              </a:rPr>
              <a:t>는 주요 </a:t>
            </a:r>
            <a:r>
              <a:rPr lang="en-US" altLang="ko-KR" dirty="0" smtClean="0">
                <a:latin typeface="굴림" charset="-127"/>
                <a:ea typeface="굴림" charset="-127"/>
              </a:rPr>
              <a:t>3</a:t>
            </a:r>
            <a:r>
              <a:rPr lang="ko-KR" altLang="en-US" smtClean="0">
                <a:latin typeface="굴림" charset="-127"/>
                <a:ea typeface="굴림" charset="-127"/>
              </a:rPr>
              <a:t>가지 기능을 가지고 있는데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첫번째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기능은 코드 변환을 수행하는 것으로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smtClean="0">
                <a:latin typeface="굴림" charset="-127"/>
                <a:ea typeface="굴림" charset="-127"/>
              </a:rPr>
              <a:t>계층에서 생성된 데이터를 </a:t>
            </a:r>
            <a:r>
              <a:rPr lang="en-US" altLang="ko-KR" dirty="0" smtClean="0">
                <a:latin typeface="굴림" charset="-127"/>
                <a:ea typeface="굴림" charset="-127"/>
              </a:rPr>
              <a:t>BCD</a:t>
            </a:r>
            <a:r>
              <a:rPr lang="ko-KR" altLang="en-US" smtClean="0">
                <a:latin typeface="굴림" charset="-127"/>
                <a:ea typeface="굴림" charset="-127"/>
              </a:rPr>
              <a:t>나 </a:t>
            </a:r>
            <a:r>
              <a:rPr lang="en-US" altLang="ko-KR" dirty="0" smtClean="0">
                <a:latin typeface="굴림" charset="-127"/>
                <a:ea typeface="굴림" charset="-127"/>
              </a:rPr>
              <a:t>ASCII(7bit),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UniCode</a:t>
            </a:r>
            <a:r>
              <a:rPr lang="en-US" altLang="ko-KR" dirty="0" smtClean="0">
                <a:latin typeface="굴림" charset="-127"/>
                <a:ea typeface="굴림" charset="-127"/>
              </a:rPr>
              <a:t>(16bit)</a:t>
            </a:r>
            <a:r>
              <a:rPr lang="ko-KR" altLang="en-US" smtClean="0">
                <a:latin typeface="굴림" charset="-127"/>
                <a:ea typeface="굴림" charset="-127"/>
              </a:rPr>
              <a:t>등 변환합니다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Wingdings 2" pitchFamily="18" charset="2"/>
              <a:buNone/>
              <a:tabLst/>
              <a:defRPr/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두번째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기능은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Data </a:t>
            </a:r>
            <a:r>
              <a:rPr lang="ko-KR" altLang="en-US" smtClean="0">
                <a:latin typeface="굴림" charset="-127"/>
                <a:ea typeface="굴림" charset="-127"/>
              </a:rPr>
              <a:t>전송 효율을 높이기 위해  </a:t>
            </a:r>
            <a:r>
              <a:rPr lang="en-US" altLang="ko-KR" dirty="0" smtClean="0">
                <a:latin typeface="굴림" charset="-127"/>
                <a:ea typeface="굴림" charset="-127"/>
              </a:rPr>
              <a:t>JPEG, GIF, MPEG</a:t>
            </a:r>
            <a:r>
              <a:rPr lang="ko-KR" altLang="en-US" smtClean="0">
                <a:latin typeface="굴림" charset="-127"/>
                <a:ea typeface="굴림" charset="-127"/>
              </a:rPr>
              <a:t>으로 이미지를 압축 수행하며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마지막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세번째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기능은 보안을 위해 암호화를 수행 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</a:p>
        </p:txBody>
      </p:sp>
      <p:sp>
        <p:nvSpPr>
          <p:cNvPr id="334852" name="Rectangle 7"/>
          <p:cNvSpPr>
            <a:spLocks noChangeArrowheads="1"/>
          </p:cNvSpPr>
          <p:nvPr/>
        </p:nvSpPr>
        <p:spPr bwMode="auto">
          <a:xfrm>
            <a:off x="1457325" y="6486525"/>
            <a:ext cx="1066800" cy="520700"/>
          </a:xfrm>
          <a:prstGeom prst="rect">
            <a:avLst/>
          </a:prstGeom>
          <a:solidFill>
            <a:srgbClr val="FF99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암호화방식</a:t>
            </a:r>
          </a:p>
        </p:txBody>
      </p:sp>
      <p:sp>
        <p:nvSpPr>
          <p:cNvPr id="334853" name="Rectangle 8"/>
          <p:cNvSpPr>
            <a:spLocks noChangeArrowheads="1"/>
          </p:cNvSpPr>
          <p:nvPr/>
        </p:nvSpPr>
        <p:spPr bwMode="auto">
          <a:xfrm>
            <a:off x="2606675" y="6486525"/>
            <a:ext cx="854075" cy="520700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압축방식</a:t>
            </a:r>
          </a:p>
        </p:txBody>
      </p:sp>
      <p:sp>
        <p:nvSpPr>
          <p:cNvPr id="334854" name="Rectangle 9"/>
          <p:cNvSpPr>
            <a:spLocks noChangeArrowheads="1"/>
          </p:cNvSpPr>
          <p:nvPr/>
        </p:nvSpPr>
        <p:spPr bwMode="auto">
          <a:xfrm>
            <a:off x="3533775" y="6486525"/>
            <a:ext cx="1771650" cy="520700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ko-KR" sz="160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Data</a:t>
            </a:r>
          </a:p>
        </p:txBody>
      </p:sp>
      <p:sp>
        <p:nvSpPr>
          <p:cNvPr id="334855" name="Line 10"/>
          <p:cNvSpPr>
            <a:spLocks noChangeShapeType="1"/>
          </p:cNvSpPr>
          <p:nvPr/>
        </p:nvSpPr>
        <p:spPr bwMode="auto">
          <a:xfrm>
            <a:off x="1457325" y="7197725"/>
            <a:ext cx="2003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6" name="Rectangle 11"/>
          <p:cNvSpPr>
            <a:spLocks noChangeArrowheads="1"/>
          </p:cNvSpPr>
          <p:nvPr/>
        </p:nvSpPr>
        <p:spPr bwMode="auto">
          <a:xfrm>
            <a:off x="1755775" y="7299325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  <a:buFontTx/>
              <a:buNone/>
            </a:pPr>
            <a:r>
              <a:rPr lang="ko-KR" altLang="en-US" sz="1800" b="0">
                <a:latin typeface="Arial" charset="0"/>
                <a:ea typeface="돋움" pitchFamily="50" charset="-127"/>
              </a:rPr>
              <a:t>헤더</a:t>
            </a:r>
            <a:r>
              <a:rPr lang="en-US" altLang="ko-KR" sz="1800" b="0">
                <a:latin typeface="Arial" charset="0"/>
                <a:ea typeface="돋움" pitchFamily="50" charset="-127"/>
              </a:rPr>
              <a:t>(header)</a:t>
            </a:r>
          </a:p>
        </p:txBody>
      </p:sp>
      <p:pic>
        <p:nvPicPr>
          <p:cNvPr id="334857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8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337868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pic>
        <p:nvPicPr>
          <p:cNvPr id="335875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587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5</a:t>
            </a:r>
            <a:r>
              <a:rPr lang="ko-KR" altLang="en-US" smtClean="0">
                <a:latin typeface="굴림" charset="-127"/>
                <a:ea typeface="굴림" charset="-127"/>
              </a:rPr>
              <a:t>계층을 세션층이라하며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의 사전적인 의미는 여러 가지 있지만</a:t>
            </a:r>
            <a:r>
              <a:rPr lang="en-US" altLang="ko-KR" dirty="0" smtClean="0">
                <a:latin typeface="굴림" charset="-127"/>
                <a:ea typeface="굴림" charset="-127"/>
              </a:rPr>
              <a:t>, Data </a:t>
            </a:r>
            <a:r>
              <a:rPr lang="ko-KR" altLang="en-US" smtClean="0">
                <a:latin typeface="굴림" charset="-127"/>
                <a:ea typeface="굴림" charset="-127"/>
              </a:rPr>
              <a:t>통신에서 가장 적합한 의미는 </a:t>
            </a:r>
            <a:r>
              <a:rPr lang="ko-KR" altLang="en-US" smtClean="0">
                <a:latin typeface="Arial" charset="0"/>
                <a:ea typeface="굴림" charset="-127"/>
              </a:rPr>
              <a:t>“</a:t>
            </a:r>
            <a:r>
              <a:rPr lang="ko-KR" altLang="en-US" smtClean="0">
                <a:latin typeface="굴림" charset="-127"/>
                <a:ea typeface="굴림" charset="-127"/>
              </a:rPr>
              <a:t>대화</a:t>
            </a:r>
            <a:r>
              <a:rPr lang="ko-KR" altLang="en-US" smtClean="0">
                <a:latin typeface="Arial" charset="0"/>
                <a:ea typeface="굴림" charset="-127"/>
              </a:rPr>
              <a:t>”입니다</a:t>
            </a:r>
            <a:r>
              <a:rPr lang="en-US" altLang="ko-KR" dirty="0" smtClean="0">
                <a:latin typeface="Arial" charset="0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Arial" charset="0"/>
                <a:ea typeface="굴림" charset="-127"/>
              </a:rPr>
              <a:t>즉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대화란 혼자서 하는 말이 아닌 반드시 그 대상이 존재하고 그 대상과 정보를 주고 받는 행위로써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PC</a:t>
            </a:r>
            <a:r>
              <a:rPr lang="ko-KR" altLang="en-US" smtClean="0">
                <a:latin typeface="굴림" charset="-127"/>
                <a:ea typeface="굴림" charset="-127"/>
              </a:rPr>
              <a:t>와 같은 통신 단말기인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Host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dirty="0" smtClean="0">
                <a:latin typeface="굴림" charset="-127"/>
                <a:ea typeface="굴림" charset="-127"/>
              </a:rPr>
              <a:t>Host </a:t>
            </a:r>
            <a:r>
              <a:rPr lang="ko-KR" altLang="en-US" smtClean="0">
                <a:latin typeface="굴림" charset="-127"/>
                <a:ea typeface="굴림" charset="-127"/>
              </a:rPr>
              <a:t>사이에서 각 </a:t>
            </a:r>
            <a:r>
              <a:rPr lang="en-US" altLang="ko-KR" dirty="0" smtClean="0">
                <a:latin typeface="굴림" charset="-127"/>
                <a:ea typeface="굴림" charset="-127"/>
              </a:rPr>
              <a:t>Application </a:t>
            </a:r>
            <a:r>
              <a:rPr lang="ko-KR" altLang="en-US" smtClean="0">
                <a:latin typeface="굴림" charset="-127"/>
                <a:ea typeface="굴림" charset="-127"/>
              </a:rPr>
              <a:t>사이의 연결을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확립</a:t>
            </a:r>
            <a:r>
              <a:rPr lang="en-US" altLang="ko-KR" dirty="0" smtClean="0">
                <a:latin typeface="굴림" charset="-127"/>
                <a:ea typeface="굴림" charset="-127"/>
              </a:rPr>
              <a:t>(Established)</a:t>
            </a:r>
            <a:r>
              <a:rPr lang="ko-KR" altLang="en-US" smtClean="0">
                <a:latin typeface="굴림" charset="-127"/>
                <a:ea typeface="굴림" charset="-127"/>
              </a:rPr>
              <a:t>되었다고 말하며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끊어지지 않고 유지된 상태를 하나의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이라고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합니다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사용자의 요청에 의해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요청</a:t>
            </a:r>
            <a:r>
              <a:rPr lang="en-US" altLang="ko-KR" dirty="0" smtClean="0">
                <a:latin typeface="굴림" charset="-127"/>
                <a:ea typeface="굴림" charset="-127"/>
              </a:rPr>
              <a:t>(Client </a:t>
            </a:r>
            <a:r>
              <a:rPr lang="ko-KR" altLang="en-US" smtClean="0">
                <a:latin typeface="굴림" charset="-127"/>
                <a:ea typeface="굴림" charset="-127"/>
              </a:rPr>
              <a:t>입장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smtClean="0">
                <a:latin typeface="굴림" charset="-127"/>
                <a:ea typeface="굴림" charset="-127"/>
              </a:rPr>
              <a:t>되고 수락</a:t>
            </a:r>
            <a:r>
              <a:rPr lang="en-US" altLang="ko-KR" dirty="0" smtClean="0">
                <a:latin typeface="굴림" charset="-127"/>
                <a:ea typeface="굴림" charset="-127"/>
              </a:rPr>
              <a:t>(Server </a:t>
            </a:r>
            <a:r>
              <a:rPr lang="ko-KR" altLang="en-US" smtClean="0">
                <a:latin typeface="굴림" charset="-127"/>
                <a:ea typeface="굴림" charset="-127"/>
              </a:rPr>
              <a:t>입장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smtClean="0">
                <a:latin typeface="굴림" charset="-127"/>
                <a:ea typeface="굴림" charset="-127"/>
              </a:rPr>
              <a:t>되어 연결이 형성되며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사용자의 요청에 의해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종결됩니다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</p:txBody>
      </p:sp>
      <p:pic>
        <p:nvPicPr>
          <p:cNvPr id="335878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6634163"/>
            <a:ext cx="7175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5879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3" y="6796088"/>
            <a:ext cx="4873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2073275" y="71834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FTP Client</a:t>
            </a:r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4217988" y="7627938"/>
            <a:ext cx="6365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FTP Server without Web Service</a:t>
            </a:r>
          </a:p>
        </p:txBody>
      </p:sp>
      <p:pic>
        <p:nvPicPr>
          <p:cNvPr id="335882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7612063"/>
            <a:ext cx="7175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83" name="Text Box 11"/>
          <p:cNvSpPr txBox="1">
            <a:spLocks noChangeArrowheads="1"/>
          </p:cNvSpPr>
          <p:nvPr/>
        </p:nvSpPr>
        <p:spPr bwMode="auto">
          <a:xfrm>
            <a:off x="2060575" y="82248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HTTP Client</a:t>
            </a:r>
          </a:p>
        </p:txBody>
      </p:sp>
      <p:sp>
        <p:nvSpPr>
          <p:cNvPr id="335884" name="Line 12"/>
          <p:cNvSpPr>
            <a:spLocks noChangeShapeType="1"/>
          </p:cNvSpPr>
          <p:nvPr/>
        </p:nvSpPr>
        <p:spPr bwMode="auto">
          <a:xfrm>
            <a:off x="3051175" y="6851650"/>
            <a:ext cx="1054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5" name="Line 13"/>
          <p:cNvSpPr>
            <a:spLocks noChangeShapeType="1"/>
          </p:cNvSpPr>
          <p:nvPr/>
        </p:nvSpPr>
        <p:spPr bwMode="auto">
          <a:xfrm>
            <a:off x="3025775" y="7080250"/>
            <a:ext cx="1079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6" name="Line 14"/>
          <p:cNvSpPr>
            <a:spLocks noChangeShapeType="1"/>
          </p:cNvSpPr>
          <p:nvPr/>
        </p:nvSpPr>
        <p:spPr bwMode="auto">
          <a:xfrm flipV="1">
            <a:off x="3030538" y="7537450"/>
            <a:ext cx="1074737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7" name="Line 15"/>
          <p:cNvSpPr>
            <a:spLocks noChangeShapeType="1"/>
          </p:cNvSpPr>
          <p:nvPr/>
        </p:nvSpPr>
        <p:spPr bwMode="auto">
          <a:xfrm flipV="1">
            <a:off x="3030538" y="7753350"/>
            <a:ext cx="107473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8" name="Oval 16"/>
          <p:cNvSpPr>
            <a:spLocks noChangeArrowheads="1"/>
          </p:cNvSpPr>
          <p:nvPr/>
        </p:nvSpPr>
        <p:spPr bwMode="auto">
          <a:xfrm>
            <a:off x="3470275" y="7092950"/>
            <a:ext cx="190500" cy="1905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9" name="Line 17"/>
          <p:cNvSpPr>
            <a:spLocks noChangeShapeType="1"/>
          </p:cNvSpPr>
          <p:nvPr/>
        </p:nvSpPr>
        <p:spPr bwMode="auto">
          <a:xfrm flipH="1">
            <a:off x="3508375" y="777875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90" name="Line 18"/>
          <p:cNvSpPr>
            <a:spLocks noChangeShapeType="1"/>
          </p:cNvSpPr>
          <p:nvPr/>
        </p:nvSpPr>
        <p:spPr bwMode="auto">
          <a:xfrm>
            <a:off x="3508375" y="7804150"/>
            <a:ext cx="1905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91" name="Text Box 19"/>
          <p:cNvSpPr txBox="1">
            <a:spLocks noChangeArrowheads="1"/>
          </p:cNvSpPr>
          <p:nvPr/>
        </p:nvSpPr>
        <p:spPr bwMode="auto">
          <a:xfrm>
            <a:off x="3251200" y="72215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Session </a:t>
            </a:r>
            <a:r>
              <a:rPr lang="ko-KR" altLang="en-US" sz="1000"/>
              <a:t>연결</a:t>
            </a:r>
          </a:p>
        </p:txBody>
      </p:sp>
      <p:sp>
        <p:nvSpPr>
          <p:cNvPr id="335892" name="Text Box 20"/>
          <p:cNvSpPr txBox="1">
            <a:spLocks noChangeArrowheads="1"/>
          </p:cNvSpPr>
          <p:nvPr/>
        </p:nvSpPr>
        <p:spPr bwMode="auto">
          <a:xfrm>
            <a:off x="3251200" y="80343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Session </a:t>
            </a:r>
            <a:r>
              <a:rPr lang="ko-KR" altLang="en-US" sz="1000"/>
              <a:t>연결 안됨</a:t>
            </a:r>
          </a:p>
        </p:txBody>
      </p:sp>
    </p:spTree>
    <p:extLst>
      <p:ext uri="{BB962C8B-B14F-4D97-AF65-F5344CB8AC3E}">
        <p14:creationId xmlns:p14="http://schemas.microsoft.com/office/powerpoint/2010/main" val="103301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3689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smtClean="0">
                <a:latin typeface="굴림" charset="-127"/>
                <a:ea typeface="굴림" charset="-127"/>
              </a:rPr>
              <a:t>계층인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Transport Layer</a:t>
            </a:r>
            <a:r>
              <a:rPr lang="ko-KR" altLang="en-US" smtClean="0">
                <a:latin typeface="굴림" charset="-127"/>
                <a:ea typeface="굴림" charset="-127"/>
              </a:rPr>
              <a:t>는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각각의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Host</a:t>
            </a:r>
            <a:r>
              <a:rPr lang="ko-KR" altLang="en-US" smtClean="0">
                <a:latin typeface="굴림" charset="-127"/>
                <a:ea typeface="굴림" charset="-127"/>
              </a:rPr>
              <a:t>에서 실행된 </a:t>
            </a:r>
            <a:r>
              <a:rPr lang="en-US" altLang="ko-KR" dirty="0" smtClean="0">
                <a:latin typeface="굴림" charset="-127"/>
                <a:ea typeface="굴림" charset="-127"/>
              </a:rPr>
              <a:t>Application </a:t>
            </a:r>
            <a:r>
              <a:rPr lang="ko-KR" altLang="en-US" smtClean="0">
                <a:latin typeface="굴림" charset="-127"/>
                <a:ea typeface="굴림" charset="-127"/>
              </a:rPr>
              <a:t>사이의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논리적인 통로를 제공하고 신뢰성 있는 전송을 담당하는 층으로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대표적인 프로토콜로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dirty="0" smtClean="0">
                <a:latin typeface="굴림" charset="-127"/>
                <a:ea typeface="굴림" charset="-127"/>
              </a:rPr>
              <a:t>UDP</a:t>
            </a:r>
            <a:r>
              <a:rPr lang="ko-KR" altLang="en-US" smtClean="0">
                <a:latin typeface="굴림" charset="-127"/>
                <a:ea typeface="굴림" charset="-127"/>
              </a:rPr>
              <a:t>가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차후에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dirty="0" smtClean="0">
                <a:latin typeface="굴림" charset="-127"/>
                <a:ea typeface="굴림" charset="-127"/>
              </a:rPr>
              <a:t>UDP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기능을 설명하면서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기능은 상세히 설명토록 하겠습니다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36900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6901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11959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pic>
        <p:nvPicPr>
          <p:cNvPr id="337923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3</a:t>
            </a:r>
            <a:r>
              <a:rPr lang="ko-KR" altLang="en-US" smtClean="0">
                <a:latin typeface="굴림" charset="-127"/>
                <a:ea typeface="굴림" charset="-127"/>
              </a:rPr>
              <a:t>계층인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network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와 같은 </a:t>
            </a:r>
            <a:r>
              <a:rPr lang="ko-KR" altLang="en-US" smtClean="0">
                <a:latin typeface="굴림" charset="-127"/>
                <a:ea typeface="굴림" charset="-127"/>
              </a:rPr>
              <a:t>논리적인 주소를 사용하여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Network </a:t>
            </a:r>
            <a:r>
              <a:rPr lang="ko-KR" altLang="en-US" smtClean="0">
                <a:latin typeface="굴림" charset="-127"/>
                <a:ea typeface="굴림" charset="-127"/>
              </a:rPr>
              <a:t>주소를 관리하고 최적의 경로로 사용자의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Packet</a:t>
            </a:r>
            <a:r>
              <a:rPr lang="ko-KR" altLang="en-US" smtClean="0">
                <a:latin typeface="굴림" charset="-127"/>
                <a:ea typeface="굴림" charset="-127"/>
              </a:rPr>
              <a:t>을 전송하는 기능을 담당하는데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최적의 경로를 선정하는 작업을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라우팅합니다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grpSp>
        <p:nvGrpSpPr>
          <p:cNvPr id="337926" name="Group 27"/>
          <p:cNvGrpSpPr>
            <a:grpSpLocks/>
          </p:cNvGrpSpPr>
          <p:nvPr/>
        </p:nvGrpSpPr>
        <p:grpSpPr bwMode="auto">
          <a:xfrm>
            <a:off x="1714500" y="6175375"/>
            <a:ext cx="3367088" cy="438150"/>
            <a:chOff x="1188" y="3926"/>
            <a:chExt cx="1749" cy="228"/>
          </a:xfrm>
        </p:grpSpPr>
        <p:sp>
          <p:nvSpPr>
            <p:cNvPr id="732181" name="Rectangle 21"/>
            <p:cNvSpPr>
              <a:spLocks noChangeArrowheads="1"/>
            </p:cNvSpPr>
            <p:nvPr/>
          </p:nvSpPr>
          <p:spPr bwMode="auto">
            <a:xfrm>
              <a:off x="1188" y="3926"/>
              <a:ext cx="587" cy="22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출발지 </a:t>
              </a: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IP </a:t>
              </a: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2182" name="Rectangle 22"/>
            <p:cNvSpPr>
              <a:spLocks noChangeArrowheads="1"/>
            </p:cNvSpPr>
            <p:nvPr/>
          </p:nvSpPr>
          <p:spPr bwMode="auto">
            <a:xfrm>
              <a:off x="1769" y="3926"/>
              <a:ext cx="585" cy="22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목적지 </a:t>
              </a:r>
              <a:r>
                <a:rPr lang="en-US" altLang="ko-KR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IP </a:t>
              </a: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2183" name="Rectangle 23"/>
            <p:cNvSpPr>
              <a:spLocks noChangeArrowheads="1"/>
            </p:cNvSpPr>
            <p:nvPr/>
          </p:nvSpPr>
          <p:spPr bwMode="auto">
            <a:xfrm>
              <a:off x="2350" y="3926"/>
              <a:ext cx="587" cy="22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</p:grpSp>
      <p:grpSp>
        <p:nvGrpSpPr>
          <p:cNvPr id="337927" name="Group 28"/>
          <p:cNvGrpSpPr>
            <a:grpSpLocks/>
          </p:cNvGrpSpPr>
          <p:nvPr/>
        </p:nvGrpSpPr>
        <p:grpSpPr bwMode="auto">
          <a:xfrm>
            <a:off x="1714500" y="6794500"/>
            <a:ext cx="3367088" cy="438150"/>
            <a:chOff x="1188" y="3926"/>
            <a:chExt cx="1749" cy="228"/>
          </a:xfrm>
        </p:grpSpPr>
        <p:sp>
          <p:nvSpPr>
            <p:cNvPr id="732189" name="Rectangle 29"/>
            <p:cNvSpPr>
              <a:spLocks noChangeArrowheads="1"/>
            </p:cNvSpPr>
            <p:nvPr/>
          </p:nvSpPr>
          <p:spPr bwMode="auto">
            <a:xfrm>
              <a:off x="1188" y="3926"/>
              <a:ext cx="587" cy="22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1.1.1.1</a:t>
              </a:r>
            </a:p>
          </p:txBody>
        </p:sp>
        <p:sp>
          <p:nvSpPr>
            <p:cNvPr id="732190" name="Rectangle 30"/>
            <p:cNvSpPr>
              <a:spLocks noChangeArrowheads="1"/>
            </p:cNvSpPr>
            <p:nvPr/>
          </p:nvSpPr>
          <p:spPr bwMode="auto">
            <a:xfrm>
              <a:off x="1769" y="3926"/>
              <a:ext cx="585" cy="22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2.2.2.2</a:t>
              </a:r>
            </a:p>
          </p:txBody>
        </p:sp>
        <p:sp>
          <p:nvSpPr>
            <p:cNvPr id="732191" name="Rectangle 31"/>
            <p:cNvSpPr>
              <a:spLocks noChangeArrowheads="1"/>
            </p:cNvSpPr>
            <p:nvPr/>
          </p:nvSpPr>
          <p:spPr bwMode="auto">
            <a:xfrm>
              <a:off x="2350" y="3926"/>
              <a:ext cx="587" cy="22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</p:grpSp>
      <p:sp>
        <p:nvSpPr>
          <p:cNvPr id="337928" name="Text Box 32"/>
          <p:cNvSpPr txBox="1">
            <a:spLocks noChangeArrowheads="1"/>
          </p:cNvSpPr>
          <p:nvPr/>
        </p:nvSpPr>
        <p:spPr bwMode="auto">
          <a:xfrm>
            <a:off x="2889250" y="7423150"/>
            <a:ext cx="9477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IP Packet</a:t>
            </a:r>
            <a:r>
              <a:rPr lang="ko-KR" altLang="en-US" sz="1000"/>
              <a:t>의 예</a:t>
            </a:r>
          </a:p>
        </p:txBody>
      </p:sp>
    </p:spTree>
    <p:extLst>
      <p:ext uri="{BB962C8B-B14F-4D97-AF65-F5344CB8AC3E}">
        <p14:creationId xmlns:p14="http://schemas.microsoft.com/office/powerpoint/2010/main" val="253532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389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2</a:t>
            </a:r>
            <a:r>
              <a:rPr lang="ko-KR" altLang="en-US" smtClean="0">
                <a:latin typeface="굴림" charset="-127"/>
                <a:ea typeface="굴림" charset="-127"/>
              </a:rPr>
              <a:t>계층인 데이타링크는 두 개의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SubLayer</a:t>
            </a:r>
            <a:r>
              <a:rPr lang="ko-KR" altLang="en-US" smtClean="0">
                <a:latin typeface="굴림" charset="-127"/>
                <a:ea typeface="굴림" charset="-127"/>
              </a:rPr>
              <a:t>로 나눠지는데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하나는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LLC (Logic Link Control)</a:t>
            </a:r>
            <a:r>
              <a:rPr lang="ko-KR" altLang="en-US" smtClean="0">
                <a:latin typeface="굴림" charset="-127"/>
                <a:ea typeface="굴림" charset="-127"/>
              </a:rPr>
              <a:t>이며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또 하나는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MAC (Media Access Control)</a:t>
            </a:r>
            <a:r>
              <a:rPr lang="ko-KR" altLang="en-US" smtClean="0">
                <a:latin typeface="굴림" charset="-127"/>
                <a:ea typeface="굴림" charset="-127"/>
              </a:rPr>
              <a:t>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LLC Layer</a:t>
            </a:r>
            <a:r>
              <a:rPr lang="ko-KR" altLang="en-US" smtClean="0">
                <a:latin typeface="굴림" charset="-127"/>
                <a:ea typeface="굴림" charset="-127"/>
              </a:rPr>
              <a:t>는 상위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</a:t>
            </a:r>
            <a:r>
              <a:rPr lang="ko-KR" altLang="en-US" smtClean="0">
                <a:latin typeface="굴림" charset="-127"/>
                <a:ea typeface="굴림" charset="-127"/>
              </a:rPr>
              <a:t>와 연결성을 제공하며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논리적인 통로를 제공하며 송신되는 데이터를 무결성을 검출하여 오류를 제어하며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MAC Layer</a:t>
            </a:r>
            <a:r>
              <a:rPr lang="ko-KR" altLang="en-US" smtClean="0">
                <a:latin typeface="굴림" charset="-127"/>
                <a:ea typeface="굴림" charset="-127"/>
              </a:rPr>
              <a:t>는 전송되는 데이타들의 충돌이 발생되지 않기 위해 </a:t>
            </a:r>
            <a:r>
              <a:rPr lang="en-US" altLang="ko-KR" dirty="0" smtClean="0">
                <a:latin typeface="굴림" charset="-127"/>
                <a:ea typeface="굴림" charset="-127"/>
              </a:rPr>
              <a:t>Media</a:t>
            </a:r>
            <a:r>
              <a:rPr lang="ko-KR" altLang="en-US" smtClean="0">
                <a:latin typeface="굴림" charset="-127"/>
                <a:ea typeface="굴림" charset="-127"/>
              </a:rPr>
              <a:t>에 대한 접근 방법을 제공하고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또한 </a:t>
            </a:r>
            <a:r>
              <a:rPr lang="en-US" altLang="ko-KR" dirty="0" smtClean="0">
                <a:latin typeface="굴림" charset="-127"/>
                <a:ea typeface="굴림" charset="-127"/>
              </a:rPr>
              <a:t>MAC </a:t>
            </a:r>
            <a:r>
              <a:rPr lang="ko-KR" altLang="en-US" smtClean="0">
                <a:latin typeface="굴림" charset="-127"/>
                <a:ea typeface="굴림" charset="-127"/>
              </a:rPr>
              <a:t>주소와 같은 물리적인 주소를 사용하여 데이터를 전송하는 기능도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grpSp>
        <p:nvGrpSpPr>
          <p:cNvPr id="338948" name="Group 11"/>
          <p:cNvGrpSpPr>
            <a:grpSpLocks/>
          </p:cNvGrpSpPr>
          <p:nvPr/>
        </p:nvGrpSpPr>
        <p:grpSpPr bwMode="auto">
          <a:xfrm>
            <a:off x="1196975" y="6575425"/>
            <a:ext cx="4556125" cy="390525"/>
            <a:chOff x="694" y="4142"/>
            <a:chExt cx="4175" cy="288"/>
          </a:xfrm>
        </p:grpSpPr>
        <p:sp>
          <p:nvSpPr>
            <p:cNvPr id="734214" name="Rectangle 6"/>
            <p:cNvSpPr>
              <a:spLocks noChangeArrowheads="1"/>
            </p:cNvSpPr>
            <p:nvPr/>
          </p:nvSpPr>
          <p:spPr bwMode="auto">
            <a:xfrm>
              <a:off x="694" y="4142"/>
              <a:ext cx="839" cy="28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목적지 </a:t>
              </a:r>
            </a:p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MAC</a:t>
              </a: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4215" name="Rectangle 7"/>
            <p:cNvSpPr>
              <a:spLocks noChangeArrowheads="1"/>
            </p:cNvSpPr>
            <p:nvPr/>
          </p:nvSpPr>
          <p:spPr bwMode="auto">
            <a:xfrm>
              <a:off x="1526" y="4142"/>
              <a:ext cx="839" cy="28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출발지</a:t>
              </a:r>
            </a:p>
            <a:p>
              <a:pPr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MAC</a:t>
              </a: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4216" name="Rectangle 8"/>
            <p:cNvSpPr>
              <a:spLocks noChangeArrowheads="1"/>
            </p:cNvSpPr>
            <p:nvPr/>
          </p:nvSpPr>
          <p:spPr bwMode="auto">
            <a:xfrm>
              <a:off x="2358" y="4142"/>
              <a:ext cx="839" cy="28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Type/Length</a:t>
              </a:r>
            </a:p>
          </p:txBody>
        </p:sp>
        <p:sp>
          <p:nvSpPr>
            <p:cNvPr id="734217" name="Rectangle 9"/>
            <p:cNvSpPr>
              <a:spLocks noChangeArrowheads="1"/>
            </p:cNvSpPr>
            <p:nvPr/>
          </p:nvSpPr>
          <p:spPr bwMode="auto">
            <a:xfrm>
              <a:off x="3190" y="4142"/>
              <a:ext cx="839" cy="288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  <p:sp>
          <p:nvSpPr>
            <p:cNvPr id="734218" name="Rectangle 10"/>
            <p:cNvSpPr>
              <a:spLocks noChangeArrowheads="1"/>
            </p:cNvSpPr>
            <p:nvPr/>
          </p:nvSpPr>
          <p:spPr bwMode="auto">
            <a:xfrm>
              <a:off x="4030" y="4142"/>
              <a:ext cx="839" cy="288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FCS</a:t>
              </a:r>
            </a:p>
          </p:txBody>
        </p:sp>
      </p:grpSp>
      <p:grpSp>
        <p:nvGrpSpPr>
          <p:cNvPr id="338949" name="Group 12"/>
          <p:cNvGrpSpPr>
            <a:grpSpLocks/>
          </p:cNvGrpSpPr>
          <p:nvPr/>
        </p:nvGrpSpPr>
        <p:grpSpPr bwMode="auto">
          <a:xfrm>
            <a:off x="1196975" y="7080250"/>
            <a:ext cx="4556125" cy="390525"/>
            <a:chOff x="694" y="4142"/>
            <a:chExt cx="4175" cy="288"/>
          </a:xfrm>
        </p:grpSpPr>
        <p:sp>
          <p:nvSpPr>
            <p:cNvPr id="734221" name="Rectangle 13"/>
            <p:cNvSpPr>
              <a:spLocks noChangeArrowheads="1"/>
            </p:cNvSpPr>
            <p:nvPr/>
          </p:nvSpPr>
          <p:spPr bwMode="auto">
            <a:xfrm>
              <a:off x="694" y="4142"/>
              <a:ext cx="839" cy="28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900">
                  <a:latin typeface="굴림" pitchFamily="50" charset="-127"/>
                  <a:ea typeface="굴림" pitchFamily="50" charset="-127"/>
                </a:rPr>
                <a:t>0000.0c12.3456</a:t>
              </a:r>
            </a:p>
          </p:txBody>
        </p:sp>
        <p:sp>
          <p:nvSpPr>
            <p:cNvPr id="734222" name="Rectangle 14"/>
            <p:cNvSpPr>
              <a:spLocks noChangeArrowheads="1"/>
            </p:cNvSpPr>
            <p:nvPr/>
          </p:nvSpPr>
          <p:spPr bwMode="auto">
            <a:xfrm>
              <a:off x="1526" y="4142"/>
              <a:ext cx="839" cy="28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9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0000.0c12.abcd</a:t>
              </a:r>
            </a:p>
          </p:txBody>
        </p:sp>
        <p:sp>
          <p:nvSpPr>
            <p:cNvPr id="734223" name="Rectangle 15"/>
            <p:cNvSpPr>
              <a:spLocks noChangeArrowheads="1"/>
            </p:cNvSpPr>
            <p:nvPr/>
          </p:nvSpPr>
          <p:spPr bwMode="auto">
            <a:xfrm>
              <a:off x="2358" y="4142"/>
              <a:ext cx="839" cy="28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Type/Length</a:t>
              </a:r>
            </a:p>
          </p:txBody>
        </p:sp>
        <p:sp>
          <p:nvSpPr>
            <p:cNvPr id="734224" name="Rectangle 16"/>
            <p:cNvSpPr>
              <a:spLocks noChangeArrowheads="1"/>
            </p:cNvSpPr>
            <p:nvPr/>
          </p:nvSpPr>
          <p:spPr bwMode="auto">
            <a:xfrm>
              <a:off x="3190" y="4142"/>
              <a:ext cx="839" cy="288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  <p:sp>
          <p:nvSpPr>
            <p:cNvPr id="734225" name="Rectangle 17"/>
            <p:cNvSpPr>
              <a:spLocks noChangeArrowheads="1"/>
            </p:cNvSpPr>
            <p:nvPr/>
          </p:nvSpPr>
          <p:spPr bwMode="auto">
            <a:xfrm>
              <a:off x="4030" y="4142"/>
              <a:ext cx="839" cy="288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FCS</a:t>
              </a:r>
            </a:p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(Error Check)</a:t>
              </a:r>
            </a:p>
          </p:txBody>
        </p:sp>
      </p:grpSp>
      <p:sp>
        <p:nvSpPr>
          <p:cNvPr id="338950" name="Text Box 18"/>
          <p:cNvSpPr txBox="1">
            <a:spLocks noChangeArrowheads="1"/>
          </p:cNvSpPr>
          <p:nvPr/>
        </p:nvSpPr>
        <p:spPr bwMode="auto">
          <a:xfrm>
            <a:off x="2784475" y="7594600"/>
            <a:ext cx="12922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Ethernet Frame</a:t>
            </a:r>
            <a:r>
              <a:rPr lang="ko-KR" altLang="en-US" sz="1000"/>
              <a:t>의 예</a:t>
            </a:r>
          </a:p>
        </p:txBody>
      </p:sp>
      <p:pic>
        <p:nvPicPr>
          <p:cNvPr id="338951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952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63374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pic>
        <p:nvPicPr>
          <p:cNvPr id="339971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Physical </a:t>
            </a:r>
            <a:r>
              <a:rPr lang="ko-KR" altLang="en-US" smtClean="0">
                <a:latin typeface="굴림" charset="-127"/>
                <a:ea typeface="굴림" charset="-127"/>
              </a:rPr>
              <a:t>층은 호스트 간의 비트 전송을 위한 기계적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전기적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기능적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절차적 수단을 제공하는 계층으로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Layer 2</a:t>
            </a:r>
            <a:r>
              <a:rPr lang="ko-KR" altLang="en-US" smtClean="0">
                <a:latin typeface="굴림" charset="-127"/>
                <a:ea typeface="굴림" charset="-127"/>
              </a:rPr>
              <a:t>에서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 7</a:t>
            </a:r>
            <a:r>
              <a:rPr lang="ko-KR" altLang="en-US" smtClean="0">
                <a:latin typeface="굴림" charset="-127"/>
                <a:ea typeface="굴림" charset="-127"/>
              </a:rPr>
              <a:t>까지는 하나의 통신 단말기에서 사용자의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Data</a:t>
            </a:r>
            <a:r>
              <a:rPr lang="ko-KR" altLang="en-US" smtClean="0">
                <a:latin typeface="굴림" charset="-127"/>
                <a:ea typeface="굴림" charset="-127"/>
              </a:rPr>
              <a:t>를 전송하기 위한 절차적이고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논리적인 순서를 따라 준비하는 과정이고</a:t>
            </a:r>
            <a:r>
              <a:rPr lang="en-US" altLang="ko-KR" dirty="0" smtClean="0">
                <a:latin typeface="굴림" charset="-127"/>
                <a:ea typeface="굴림" charset="-127"/>
              </a:rPr>
              <a:t>, Physical Layer</a:t>
            </a:r>
            <a:r>
              <a:rPr lang="ko-KR" altLang="en-US" smtClean="0">
                <a:latin typeface="굴림" charset="-127"/>
                <a:ea typeface="굴림" charset="-127"/>
              </a:rPr>
              <a:t>에서 장비와 장비 사이에 실제적인 데이터 전송을 수행합니다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486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357-EC05-453C-BB93-D2CD92805FB3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7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29C-B6B2-4F43-A100-EC86E6AEFEE7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6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1C48-D382-4608-8EFC-759E9CA4DA3F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6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034" y="92076"/>
            <a:ext cx="8597900" cy="3730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71501" y="971550"/>
            <a:ext cx="5422900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1" y="971551"/>
            <a:ext cx="5422900" cy="26892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1" y="3813176"/>
            <a:ext cx="5422900" cy="26908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51451" y="6538913"/>
            <a:ext cx="1727200" cy="2460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543D3-D02F-40DF-8507-5C6C57421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85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034" y="92076"/>
            <a:ext cx="8597900" cy="3730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71501" y="971550"/>
            <a:ext cx="5422900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971550"/>
            <a:ext cx="5422900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51451" y="6538913"/>
            <a:ext cx="1727200" cy="2460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4870C-26EA-48E6-B006-78871CD70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8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912285" y="620713"/>
            <a:ext cx="3263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976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5"/>
            <a:ext cx="10081120" cy="407725"/>
          </a:xfrm>
        </p:spPr>
        <p:txBody>
          <a:bodyPr/>
          <a:lstStyle>
            <a:lvl1pPr algn="l">
              <a:defRPr sz="1934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7" y="1268762"/>
            <a:ext cx="11522207" cy="5235378"/>
          </a:xfrm>
        </p:spPr>
        <p:txBody>
          <a:bodyPr/>
          <a:lstStyle>
            <a:lvl1pPr marL="257896" indent="-257896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1934" b="1">
                <a:latin typeface="+mn-ea"/>
                <a:ea typeface="+mn-ea"/>
              </a:defRPr>
            </a:lvl1pPr>
            <a:lvl2pPr marL="432897" indent="-175000">
              <a:lnSpc>
                <a:spcPct val="100000"/>
              </a:lnSpc>
              <a:spcAft>
                <a:spcPts val="387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740"/>
            </a:lvl2pPr>
            <a:lvl3pPr marL="607899" indent="-175000">
              <a:lnSpc>
                <a:spcPct val="100000"/>
              </a:lnSpc>
              <a:spcAft>
                <a:spcPts val="290"/>
              </a:spcAft>
              <a:buClr>
                <a:schemeClr val="tx1"/>
              </a:buClr>
              <a:defRPr sz="1547"/>
            </a:lvl3pPr>
            <a:lvl4pPr marL="782899" indent="-175000">
              <a:lnSpc>
                <a:spcPct val="100000"/>
              </a:lnSpc>
              <a:spcAft>
                <a:spcPts val="290"/>
              </a:spcAft>
              <a:buSzPct val="96000"/>
              <a:defRPr sz="1064"/>
            </a:lvl4pPr>
            <a:lvl5pPr marL="957899" indent="-175000">
              <a:lnSpc>
                <a:spcPct val="100000"/>
              </a:lnSpc>
              <a:defRPr sz="1064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10801352" y="6503988"/>
            <a:ext cx="1115483" cy="3540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81A0569-FA41-4949-A391-615DA29620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6AC-2825-4550-B24C-BE85D5A5CCD7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7D1-F386-4842-A375-88F78000DE4E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8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0D8-0AFE-4389-9C4F-B247F77E85F4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3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3212-090F-4B69-906A-B3CA2BC375ED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1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F9AD-719E-4E93-A824-218E0CF9AC3C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B05-76DA-4D3A-B078-A583FFDA815D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3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37E-2B0C-4B41-8C2A-0B2B77A08D38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0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B2C-6FD1-4AD7-B691-D0A8C430C56C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9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F3C-ACF1-481F-A305-7EE0320343A1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36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../media/image33.jpeg"/><Relationship Id="rId4" Type="http://schemas.openxmlformats.org/officeDocument/2006/relationships/image" Target="../media/image3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6920" y="1331849"/>
            <a:ext cx="9695688" cy="34778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1. OSI </a:t>
            </a:r>
            <a:r>
              <a:rPr lang="en-US" altLang="ko-KR" sz="2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7 </a:t>
            </a:r>
            <a:r>
              <a:rPr lang="ko-KR" altLang="en-US" sz="2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참조모델</a:t>
            </a:r>
            <a:endParaRPr lang="en-US" altLang="ko-KR" sz="26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Payload</a:t>
            </a:r>
            <a:r>
              <a:rPr lang="ko-KR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2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3. TCP/IP </a:t>
            </a:r>
            <a:r>
              <a:rPr lang="ko-KR" altLang="en-US" sz="2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통신 </a:t>
            </a:r>
            <a:r>
              <a:rPr lang="ko-KR" altLang="en-US" sz="2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모델</a:t>
            </a:r>
            <a:endParaRPr lang="en-US" altLang="ko-KR" sz="26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Sniffing </a:t>
            </a:r>
            <a:r>
              <a:rPr lang="ko-KR" altLang="en-US" sz="2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환경구성 </a:t>
            </a:r>
            <a:endParaRPr lang="ko-KR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9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526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10454"/>
              </p:ext>
            </p:extLst>
          </p:nvPr>
        </p:nvGraphicFramePr>
        <p:xfrm>
          <a:off x="1352869" y="1222367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940118" y="21462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933768" y="14096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940118" y="28955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940118" y="36448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940118" y="43941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940118" y="51561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940118" y="59181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180" name="AutoShape 28"/>
          <p:cNvSpPr>
            <a:spLocks noChangeArrowheads="1"/>
          </p:cNvSpPr>
          <p:nvPr/>
        </p:nvSpPr>
        <p:spPr bwMode="auto">
          <a:xfrm rot="5400000">
            <a:off x="3961892" y="5745154"/>
            <a:ext cx="11430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620 w 21600"/>
              <a:gd name="T13" fmla="*/ 4620 h 21600"/>
              <a:gd name="T14" fmla="*/ 16980 w 21600"/>
              <a:gd name="T15" fmla="*/ 1698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639" y="21600"/>
                </a:lnTo>
                <a:lnTo>
                  <a:pt x="15961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4702494" y="5564179"/>
            <a:ext cx="6279450" cy="9144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marL="285750" indent="-285750" algn="l">
              <a:lnSpc>
                <a:spcPct val="150000"/>
              </a:lnSpc>
              <a:buClr>
                <a:srgbClr val="0099FF"/>
              </a:buClr>
              <a:buFontTx/>
              <a:buChar char="-"/>
            </a:pP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전기적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기계적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기능적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절차적인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수단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제공</a:t>
            </a: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7011" y="310575"/>
            <a:ext cx="26356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ko-KR" alt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498242" y="6460323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551680" y="1970010"/>
            <a:ext cx="6969760" cy="304698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⋅전송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매체에 해당되는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⋅유선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혹은 무선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전기적 혹은 빛으로 사용자의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0, 1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전송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기계적 특성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커넥터의 크기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핀의 개수 및 위치 등의 규격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전기적 특성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전송매체를 통하여 전달되는 전류 및 전압의 특성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전송속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최대 전송 거리 등을 규정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기능적 특성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커넥터의 각 핀의 기능을 규정 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(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핀의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기능에는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테이타핀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제어핀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타이밍핀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접지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핀등이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절차적 특성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핀의 신호화 주고 받는 순서에 대한 규정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5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72" y="1024153"/>
            <a:ext cx="10440544" cy="5432425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5272" y="427164"/>
            <a:ext cx="8286750" cy="5532438"/>
          </a:xfrm>
          <a:prstGeom prst="rect">
            <a:avLst/>
          </a:prstGeom>
        </p:spPr>
        <p:txBody>
          <a:bodyPr/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7675" lvl="1" indent="0" eaLnBrk="1" hangingPunct="1">
              <a:buNone/>
            </a:pPr>
            <a:r>
              <a:rPr lang="en-US" altLang="ko-KR" sz="3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Payload</a:t>
            </a:r>
            <a:r>
              <a:rPr lang="ko-KR" altLang="en-US" sz="3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Encapsulation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9487637" y="5410550"/>
            <a:ext cx="627530" cy="8965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365737" y="5296607"/>
            <a:ext cx="871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731880" y="6374028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2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0"/>
          <p:cNvSpPr>
            <a:spLocks noGrp="1" noChangeArrowheads="1"/>
          </p:cNvSpPr>
          <p:nvPr>
            <p:ph idx="1"/>
          </p:nvPr>
        </p:nvSpPr>
        <p:spPr>
          <a:xfrm>
            <a:off x="716489" y="306408"/>
            <a:ext cx="8134350" cy="5394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Encapsulation</a:t>
            </a:r>
            <a:r>
              <a:rPr lang="en-US" altLang="ko-KR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캡슐화</a:t>
            </a:r>
            <a:r>
              <a:rPr lang="en-US" altLang="ko-KR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50180" name="그룹 54"/>
          <p:cNvGrpSpPr>
            <a:grpSpLocks/>
          </p:cNvGrpSpPr>
          <p:nvPr/>
        </p:nvGrpSpPr>
        <p:grpSpPr bwMode="auto">
          <a:xfrm>
            <a:off x="4712265" y="1484238"/>
            <a:ext cx="7048500" cy="4917004"/>
            <a:chOff x="1460500" y="1381125"/>
            <a:chExt cx="6411913" cy="5066486"/>
          </a:xfrm>
        </p:grpSpPr>
        <p:sp>
          <p:nvSpPr>
            <p:cNvPr id="50181" name="Freeform 31"/>
            <p:cNvSpPr>
              <a:spLocks/>
            </p:cNvSpPr>
            <p:nvPr/>
          </p:nvSpPr>
          <p:spPr bwMode="auto">
            <a:xfrm>
              <a:off x="1473200" y="5723158"/>
              <a:ext cx="4306888" cy="380560"/>
            </a:xfrm>
            <a:custGeom>
              <a:avLst/>
              <a:gdLst>
                <a:gd name="T0" fmla="*/ 0 w 2713"/>
                <a:gd name="T1" fmla="*/ 0 h 222"/>
                <a:gd name="T2" fmla="*/ 2147483647 w 2713"/>
                <a:gd name="T3" fmla="*/ 2147483647 h 222"/>
                <a:gd name="T4" fmla="*/ 2147483647 w 2713"/>
                <a:gd name="T5" fmla="*/ 2147483647 h 222"/>
                <a:gd name="T6" fmla="*/ 2147483647 w 2713"/>
                <a:gd name="T7" fmla="*/ 2147483647 h 222"/>
                <a:gd name="T8" fmla="*/ 0 w 2713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3"/>
                <a:gd name="T16" fmla="*/ 0 h 222"/>
                <a:gd name="T17" fmla="*/ 2713 w 2713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3" h="222">
                  <a:moveTo>
                    <a:pt x="0" y="0"/>
                  </a:moveTo>
                  <a:lnTo>
                    <a:pt x="343" y="222"/>
                  </a:lnTo>
                  <a:lnTo>
                    <a:pt x="2712" y="216"/>
                  </a:lnTo>
                  <a:lnTo>
                    <a:pt x="2713" y="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2" name="Freeform 32"/>
            <p:cNvSpPr>
              <a:spLocks/>
            </p:cNvSpPr>
            <p:nvPr/>
          </p:nvSpPr>
          <p:spPr bwMode="auto">
            <a:xfrm>
              <a:off x="1939925" y="4199157"/>
              <a:ext cx="3838575" cy="380560"/>
            </a:xfrm>
            <a:custGeom>
              <a:avLst/>
              <a:gdLst>
                <a:gd name="T0" fmla="*/ 0 w 2418"/>
                <a:gd name="T1" fmla="*/ 2147483647 h 390"/>
                <a:gd name="T2" fmla="*/ 2147483647 w 2418"/>
                <a:gd name="T3" fmla="*/ 2147483647 h 390"/>
                <a:gd name="T4" fmla="*/ 2147483647 w 2418"/>
                <a:gd name="T5" fmla="*/ 2147483647 h 390"/>
                <a:gd name="T6" fmla="*/ 2147483647 w 2418"/>
                <a:gd name="T7" fmla="*/ 0 h 390"/>
                <a:gd name="T8" fmla="*/ 0 w 2418"/>
                <a:gd name="T9" fmla="*/ 2147483647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8"/>
                <a:gd name="T16" fmla="*/ 0 h 390"/>
                <a:gd name="T17" fmla="*/ 2418 w 2418"/>
                <a:gd name="T18" fmla="*/ 390 h 3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8" h="390">
                  <a:moveTo>
                    <a:pt x="0" y="90"/>
                  </a:moveTo>
                  <a:lnTo>
                    <a:pt x="1164" y="390"/>
                  </a:lnTo>
                  <a:lnTo>
                    <a:pt x="2418" y="390"/>
                  </a:lnTo>
                  <a:lnTo>
                    <a:pt x="2418" y="0"/>
                  </a:lnTo>
                  <a:lnTo>
                    <a:pt x="0" y="9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3" name="Freeform 33"/>
            <p:cNvSpPr>
              <a:spLocks/>
            </p:cNvSpPr>
            <p:nvPr/>
          </p:nvSpPr>
          <p:spPr bwMode="auto">
            <a:xfrm>
              <a:off x="2335213" y="3481608"/>
              <a:ext cx="3424237" cy="380560"/>
            </a:xfrm>
            <a:custGeom>
              <a:avLst/>
              <a:gdLst>
                <a:gd name="T0" fmla="*/ 0 w 2157"/>
                <a:gd name="T1" fmla="*/ 0 h 336"/>
                <a:gd name="T2" fmla="*/ 2147483647 w 2157"/>
                <a:gd name="T3" fmla="*/ 2147483647 h 336"/>
                <a:gd name="T4" fmla="*/ 2147483647 w 2157"/>
                <a:gd name="T5" fmla="*/ 2147483647 h 336"/>
                <a:gd name="T6" fmla="*/ 2147483647 w 2157"/>
                <a:gd name="T7" fmla="*/ 2147483647 h 336"/>
                <a:gd name="T8" fmla="*/ 0 w 2157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7"/>
                <a:gd name="T16" fmla="*/ 0 h 336"/>
                <a:gd name="T17" fmla="*/ 2157 w 2157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7" h="336">
                  <a:moveTo>
                    <a:pt x="0" y="0"/>
                  </a:moveTo>
                  <a:lnTo>
                    <a:pt x="936" y="336"/>
                  </a:lnTo>
                  <a:lnTo>
                    <a:pt x="2157" y="329"/>
                  </a:lnTo>
                  <a:lnTo>
                    <a:pt x="2157" y="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4" name="Freeform 34"/>
            <p:cNvSpPr>
              <a:spLocks/>
            </p:cNvSpPr>
            <p:nvPr/>
          </p:nvSpPr>
          <p:spPr bwMode="auto">
            <a:xfrm>
              <a:off x="3884613" y="2762470"/>
              <a:ext cx="1855787" cy="380560"/>
            </a:xfrm>
            <a:custGeom>
              <a:avLst/>
              <a:gdLst>
                <a:gd name="T0" fmla="*/ 0 w 1169"/>
                <a:gd name="T1" fmla="*/ 2147483647 h 164"/>
                <a:gd name="T2" fmla="*/ 2147483647 w 1169"/>
                <a:gd name="T3" fmla="*/ 2147483647 h 164"/>
                <a:gd name="T4" fmla="*/ 2147483647 w 1169"/>
                <a:gd name="T5" fmla="*/ 2147483647 h 164"/>
                <a:gd name="T6" fmla="*/ 2147483647 w 1169"/>
                <a:gd name="T7" fmla="*/ 0 h 164"/>
                <a:gd name="T8" fmla="*/ 0 w 1169"/>
                <a:gd name="T9" fmla="*/ 2147483647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9"/>
                <a:gd name="T16" fmla="*/ 0 h 164"/>
                <a:gd name="T17" fmla="*/ 1169 w 1169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9" h="164">
                  <a:moveTo>
                    <a:pt x="0" y="20"/>
                  </a:moveTo>
                  <a:lnTo>
                    <a:pt x="108" y="164"/>
                  </a:lnTo>
                  <a:lnTo>
                    <a:pt x="1169" y="162"/>
                  </a:lnTo>
                  <a:lnTo>
                    <a:pt x="1169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5" name="Freeform 35"/>
            <p:cNvSpPr>
              <a:spLocks/>
            </p:cNvSpPr>
            <p:nvPr/>
          </p:nvSpPr>
          <p:spPr bwMode="auto">
            <a:xfrm>
              <a:off x="1806575" y="5008782"/>
              <a:ext cx="3971925" cy="380560"/>
            </a:xfrm>
            <a:custGeom>
              <a:avLst/>
              <a:gdLst>
                <a:gd name="T0" fmla="*/ 0 w 2502"/>
                <a:gd name="T1" fmla="*/ 2147483647 h 282"/>
                <a:gd name="T2" fmla="*/ 2147483647 w 2502"/>
                <a:gd name="T3" fmla="*/ 2147483647 h 282"/>
                <a:gd name="T4" fmla="*/ 2147483647 w 2502"/>
                <a:gd name="T5" fmla="*/ 2147483647 h 282"/>
                <a:gd name="T6" fmla="*/ 2147483647 w 2502"/>
                <a:gd name="T7" fmla="*/ 0 h 282"/>
                <a:gd name="T8" fmla="*/ 0 w 2502"/>
                <a:gd name="T9" fmla="*/ 2147483647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2"/>
                <a:gd name="T16" fmla="*/ 0 h 282"/>
                <a:gd name="T17" fmla="*/ 2502 w 2502"/>
                <a:gd name="T18" fmla="*/ 282 h 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2" h="282">
                  <a:moveTo>
                    <a:pt x="0" y="12"/>
                  </a:moveTo>
                  <a:lnTo>
                    <a:pt x="1290" y="282"/>
                  </a:lnTo>
                  <a:lnTo>
                    <a:pt x="2502" y="276"/>
                  </a:lnTo>
                  <a:lnTo>
                    <a:pt x="2502" y="0"/>
                  </a:lnTo>
                  <a:lnTo>
                    <a:pt x="0" y="12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16" name="Rectangle 36"/>
            <p:cNvSpPr>
              <a:spLocks noChangeArrowheads="1"/>
            </p:cNvSpPr>
            <p:nvPr/>
          </p:nvSpPr>
          <p:spPr bwMode="auto">
            <a:xfrm>
              <a:off x="6302650" y="2856050"/>
              <a:ext cx="1569763" cy="38056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87" name="Text Box 37"/>
            <p:cNvSpPr txBox="1">
              <a:spLocks noChangeArrowheads="1"/>
            </p:cNvSpPr>
            <p:nvPr/>
          </p:nvSpPr>
          <p:spPr bwMode="auto">
            <a:xfrm>
              <a:off x="6402388" y="2863850"/>
              <a:ext cx="1194639" cy="3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Transport </a:t>
              </a:r>
            </a:p>
          </p:txBody>
        </p:sp>
        <p:sp>
          <p:nvSpPr>
            <p:cNvPr id="737318" name="Rectangle 38"/>
            <p:cNvSpPr>
              <a:spLocks noChangeArrowheads="1"/>
            </p:cNvSpPr>
            <p:nvPr/>
          </p:nvSpPr>
          <p:spPr bwMode="auto">
            <a:xfrm>
              <a:off x="6302650" y="4805878"/>
              <a:ext cx="1569763" cy="38056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89" name="Text Box 39"/>
            <p:cNvSpPr txBox="1">
              <a:spLocks noChangeArrowheads="1"/>
            </p:cNvSpPr>
            <p:nvPr/>
          </p:nvSpPr>
          <p:spPr bwMode="auto">
            <a:xfrm>
              <a:off x="6453188" y="4792663"/>
              <a:ext cx="1112919" cy="3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Data Link</a:t>
              </a:r>
            </a:p>
          </p:txBody>
        </p:sp>
        <p:sp>
          <p:nvSpPr>
            <p:cNvPr id="737320" name="Rectangle 40"/>
            <p:cNvSpPr>
              <a:spLocks noChangeArrowheads="1"/>
            </p:cNvSpPr>
            <p:nvPr/>
          </p:nvSpPr>
          <p:spPr bwMode="auto">
            <a:xfrm>
              <a:off x="6302650" y="5894477"/>
              <a:ext cx="1569763" cy="38056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1" name="Text Box 41"/>
            <p:cNvSpPr txBox="1">
              <a:spLocks noChangeArrowheads="1"/>
            </p:cNvSpPr>
            <p:nvPr/>
          </p:nvSpPr>
          <p:spPr bwMode="auto">
            <a:xfrm>
              <a:off x="6472238" y="5888038"/>
              <a:ext cx="1077922" cy="3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Physical </a:t>
              </a:r>
            </a:p>
          </p:txBody>
        </p:sp>
        <p:sp>
          <p:nvSpPr>
            <p:cNvPr id="737322" name="Rectangle 42"/>
            <p:cNvSpPr>
              <a:spLocks noChangeArrowheads="1"/>
            </p:cNvSpPr>
            <p:nvPr/>
          </p:nvSpPr>
          <p:spPr bwMode="auto">
            <a:xfrm>
              <a:off x="6302650" y="3703375"/>
              <a:ext cx="1569763" cy="38056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3" name="Text Box 43"/>
            <p:cNvSpPr txBox="1">
              <a:spLocks noChangeArrowheads="1"/>
            </p:cNvSpPr>
            <p:nvPr/>
          </p:nvSpPr>
          <p:spPr bwMode="auto">
            <a:xfrm>
              <a:off x="6484938" y="3711575"/>
              <a:ext cx="1054590" cy="3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Network </a:t>
              </a:r>
            </a:p>
          </p:txBody>
        </p:sp>
        <p:sp>
          <p:nvSpPr>
            <p:cNvPr id="737324" name="AutoShape 44"/>
            <p:cNvSpPr>
              <a:spLocks noChangeArrowheads="1"/>
            </p:cNvSpPr>
            <p:nvPr/>
          </p:nvSpPr>
          <p:spPr bwMode="auto">
            <a:xfrm>
              <a:off x="6828311" y="3337374"/>
              <a:ext cx="437569" cy="43208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7325" name="Rectangle 45"/>
            <p:cNvSpPr>
              <a:spLocks noChangeArrowheads="1"/>
            </p:cNvSpPr>
            <p:nvPr/>
          </p:nvSpPr>
          <p:spPr bwMode="auto">
            <a:xfrm>
              <a:off x="3840417" y="2458561"/>
              <a:ext cx="1901912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6" name="Text Box 46"/>
            <p:cNvSpPr txBox="1">
              <a:spLocks noChangeArrowheads="1"/>
            </p:cNvSpPr>
            <p:nvPr/>
          </p:nvSpPr>
          <p:spPr bwMode="auto">
            <a:xfrm>
              <a:off x="3944938" y="2464001"/>
              <a:ext cx="1895475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737327" name="Rectangle 47"/>
            <p:cNvSpPr>
              <a:spLocks noChangeArrowheads="1"/>
            </p:cNvSpPr>
            <p:nvPr/>
          </p:nvSpPr>
          <p:spPr bwMode="auto">
            <a:xfrm>
              <a:off x="2413622" y="3058886"/>
              <a:ext cx="3331596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8" name="Text Box 48"/>
            <p:cNvSpPr txBox="1">
              <a:spLocks noChangeArrowheads="1"/>
            </p:cNvSpPr>
            <p:nvPr/>
          </p:nvSpPr>
          <p:spPr bwMode="auto">
            <a:xfrm>
              <a:off x="3900488" y="3062489"/>
              <a:ext cx="1889125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50199" name="Text Box 49"/>
            <p:cNvSpPr txBox="1">
              <a:spLocks noChangeArrowheads="1"/>
            </p:cNvSpPr>
            <p:nvPr/>
          </p:nvSpPr>
          <p:spPr bwMode="auto">
            <a:xfrm>
              <a:off x="2457450" y="3062489"/>
              <a:ext cx="1423988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TCP Header</a:t>
              </a:r>
            </a:p>
          </p:txBody>
        </p:sp>
        <p:sp>
          <p:nvSpPr>
            <p:cNvPr id="50200" name="Line 50"/>
            <p:cNvSpPr>
              <a:spLocks noChangeShapeType="1"/>
            </p:cNvSpPr>
            <p:nvPr/>
          </p:nvSpPr>
          <p:spPr bwMode="auto">
            <a:xfrm>
              <a:off x="3832225" y="3084513"/>
              <a:ext cx="0" cy="342900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31" name="Rectangle 51"/>
            <p:cNvSpPr>
              <a:spLocks noChangeArrowheads="1"/>
            </p:cNvSpPr>
            <p:nvPr/>
          </p:nvSpPr>
          <p:spPr bwMode="auto">
            <a:xfrm>
              <a:off x="1955835" y="3866134"/>
              <a:ext cx="3799491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02" name="Text Box 52"/>
            <p:cNvSpPr txBox="1">
              <a:spLocks noChangeArrowheads="1"/>
            </p:cNvSpPr>
            <p:nvPr/>
          </p:nvSpPr>
          <p:spPr bwMode="auto">
            <a:xfrm>
              <a:off x="3890963" y="3886402"/>
              <a:ext cx="1817687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Data</a:t>
              </a:r>
            </a:p>
          </p:txBody>
        </p:sp>
        <p:sp>
          <p:nvSpPr>
            <p:cNvPr id="50203" name="Text Box 53"/>
            <p:cNvSpPr txBox="1">
              <a:spLocks noChangeArrowheads="1"/>
            </p:cNvSpPr>
            <p:nvPr/>
          </p:nvSpPr>
          <p:spPr bwMode="auto">
            <a:xfrm>
              <a:off x="2620963" y="3886402"/>
              <a:ext cx="1024959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IP Header</a:t>
              </a:r>
            </a:p>
          </p:txBody>
        </p:sp>
        <p:sp>
          <p:nvSpPr>
            <p:cNvPr id="50204" name="Line 54"/>
            <p:cNvSpPr>
              <a:spLocks noChangeShapeType="1"/>
            </p:cNvSpPr>
            <p:nvPr/>
          </p:nvSpPr>
          <p:spPr bwMode="auto">
            <a:xfrm>
              <a:off x="3846513" y="3903663"/>
              <a:ext cx="0" cy="306387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35" name="Rectangle 55"/>
            <p:cNvSpPr>
              <a:spLocks noChangeArrowheads="1"/>
            </p:cNvSpPr>
            <p:nvPr/>
          </p:nvSpPr>
          <p:spPr bwMode="auto">
            <a:xfrm>
              <a:off x="1789760" y="4643938"/>
              <a:ext cx="3998781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06" name="Text Box 56"/>
            <p:cNvSpPr txBox="1">
              <a:spLocks noChangeArrowheads="1"/>
            </p:cNvSpPr>
            <p:nvPr/>
          </p:nvSpPr>
          <p:spPr bwMode="auto">
            <a:xfrm>
              <a:off x="3911600" y="4654751"/>
              <a:ext cx="1800225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Data</a:t>
              </a:r>
            </a:p>
          </p:txBody>
        </p:sp>
        <p:sp>
          <p:nvSpPr>
            <p:cNvPr id="50207" name="Text Box 57"/>
            <p:cNvSpPr txBox="1">
              <a:spLocks noChangeArrowheads="1"/>
            </p:cNvSpPr>
            <p:nvPr/>
          </p:nvSpPr>
          <p:spPr bwMode="auto">
            <a:xfrm>
              <a:off x="2419350" y="4654751"/>
              <a:ext cx="1213538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LLC Header</a:t>
              </a:r>
            </a:p>
          </p:txBody>
        </p:sp>
        <p:sp>
          <p:nvSpPr>
            <p:cNvPr id="50208" name="Line 58"/>
            <p:cNvSpPr>
              <a:spLocks noChangeShapeType="1"/>
            </p:cNvSpPr>
            <p:nvPr/>
          </p:nvSpPr>
          <p:spPr bwMode="auto">
            <a:xfrm>
              <a:off x="3846513" y="4699000"/>
              <a:ext cx="0" cy="27463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39" name="Rectangle 59"/>
            <p:cNvSpPr>
              <a:spLocks noChangeArrowheads="1"/>
            </p:cNvSpPr>
            <p:nvPr/>
          </p:nvSpPr>
          <p:spPr bwMode="auto">
            <a:xfrm>
              <a:off x="2032373" y="6067051"/>
              <a:ext cx="3735951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10" name="Text Box 60"/>
            <p:cNvSpPr txBox="1">
              <a:spLocks noChangeArrowheads="1"/>
            </p:cNvSpPr>
            <p:nvPr/>
          </p:nvSpPr>
          <p:spPr bwMode="auto">
            <a:xfrm>
              <a:off x="2776538" y="6096202"/>
              <a:ext cx="2114489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0101110101001000010</a:t>
              </a:r>
            </a:p>
          </p:txBody>
        </p:sp>
        <p:sp>
          <p:nvSpPr>
            <p:cNvPr id="737341" name="Rectangle 61"/>
            <p:cNvSpPr>
              <a:spLocks noChangeArrowheads="1"/>
            </p:cNvSpPr>
            <p:nvPr/>
          </p:nvSpPr>
          <p:spPr bwMode="auto">
            <a:xfrm>
              <a:off x="1460500" y="5377578"/>
              <a:ext cx="4328042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12" name="Text Box 62"/>
            <p:cNvSpPr txBox="1">
              <a:spLocks noChangeArrowheads="1"/>
            </p:cNvSpPr>
            <p:nvPr/>
          </p:nvSpPr>
          <p:spPr bwMode="auto">
            <a:xfrm>
              <a:off x="3965575" y="5391352"/>
              <a:ext cx="1692275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Data</a:t>
              </a:r>
            </a:p>
          </p:txBody>
        </p:sp>
        <p:sp>
          <p:nvSpPr>
            <p:cNvPr id="50213" name="Text Box 63"/>
            <p:cNvSpPr txBox="1">
              <a:spLocks noChangeArrowheads="1"/>
            </p:cNvSpPr>
            <p:nvPr/>
          </p:nvSpPr>
          <p:spPr bwMode="auto">
            <a:xfrm>
              <a:off x="2351088" y="5391352"/>
              <a:ext cx="1276240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MAC Header</a:t>
              </a:r>
            </a:p>
          </p:txBody>
        </p:sp>
        <p:sp>
          <p:nvSpPr>
            <p:cNvPr id="50214" name="Line 64"/>
            <p:cNvSpPr>
              <a:spLocks noChangeShapeType="1"/>
            </p:cNvSpPr>
            <p:nvPr/>
          </p:nvSpPr>
          <p:spPr bwMode="auto">
            <a:xfrm>
              <a:off x="3846513" y="5410200"/>
              <a:ext cx="0" cy="314325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15" name="AutoShape 65"/>
            <p:cNvSpPr>
              <a:spLocks noChangeArrowheads="1"/>
            </p:cNvSpPr>
            <p:nvPr/>
          </p:nvSpPr>
          <p:spPr bwMode="auto">
            <a:xfrm>
              <a:off x="4587875" y="1996933"/>
              <a:ext cx="438150" cy="43208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798CA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47" name="Rectangle 67"/>
            <p:cNvSpPr>
              <a:spLocks noChangeArrowheads="1"/>
            </p:cNvSpPr>
            <p:nvPr/>
          </p:nvSpPr>
          <p:spPr bwMode="auto">
            <a:xfrm>
              <a:off x="6289652" y="1487736"/>
              <a:ext cx="1569764" cy="38056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7348" name="Rectangle 68"/>
            <p:cNvSpPr>
              <a:spLocks noChangeArrowheads="1"/>
            </p:cNvSpPr>
            <p:nvPr/>
          </p:nvSpPr>
          <p:spPr bwMode="auto">
            <a:xfrm>
              <a:off x="6278099" y="1903220"/>
              <a:ext cx="1591425" cy="38056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18" name="Text Box 69"/>
            <p:cNvSpPr txBox="1">
              <a:spLocks noChangeArrowheads="1"/>
            </p:cNvSpPr>
            <p:nvPr/>
          </p:nvSpPr>
          <p:spPr bwMode="auto">
            <a:xfrm>
              <a:off x="6399213" y="1922463"/>
              <a:ext cx="1462087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Presentation</a:t>
              </a:r>
            </a:p>
          </p:txBody>
        </p:sp>
        <p:sp>
          <p:nvSpPr>
            <p:cNvPr id="50219" name="Text Box 70"/>
            <p:cNvSpPr txBox="1">
              <a:spLocks noChangeArrowheads="1"/>
            </p:cNvSpPr>
            <p:nvPr/>
          </p:nvSpPr>
          <p:spPr bwMode="auto">
            <a:xfrm>
              <a:off x="6383338" y="1500188"/>
              <a:ext cx="1184372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Application</a:t>
              </a:r>
            </a:p>
          </p:txBody>
        </p:sp>
        <p:sp>
          <p:nvSpPr>
            <p:cNvPr id="737351" name="Rectangle 71"/>
            <p:cNvSpPr>
              <a:spLocks noChangeArrowheads="1"/>
            </p:cNvSpPr>
            <p:nvPr/>
          </p:nvSpPr>
          <p:spPr bwMode="auto">
            <a:xfrm>
              <a:off x="6289652" y="2309706"/>
              <a:ext cx="1569764" cy="38056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1" name="Text Box 72"/>
            <p:cNvSpPr txBox="1">
              <a:spLocks noChangeArrowheads="1"/>
            </p:cNvSpPr>
            <p:nvPr/>
          </p:nvSpPr>
          <p:spPr bwMode="auto">
            <a:xfrm>
              <a:off x="6548438" y="2322513"/>
              <a:ext cx="882519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Session</a:t>
              </a:r>
            </a:p>
          </p:txBody>
        </p:sp>
        <p:sp>
          <p:nvSpPr>
            <p:cNvPr id="737359" name="Rectangle 79"/>
            <p:cNvSpPr>
              <a:spLocks noChangeArrowheads="1"/>
            </p:cNvSpPr>
            <p:nvPr/>
          </p:nvSpPr>
          <p:spPr bwMode="auto">
            <a:xfrm>
              <a:off x="5784209" y="5381667"/>
              <a:ext cx="436126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3" name="Text Box 80"/>
            <p:cNvSpPr txBox="1">
              <a:spLocks noChangeArrowheads="1"/>
            </p:cNvSpPr>
            <p:nvPr/>
          </p:nvSpPr>
          <p:spPr bwMode="auto">
            <a:xfrm>
              <a:off x="5630863" y="5405640"/>
              <a:ext cx="754062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FCS</a:t>
              </a:r>
            </a:p>
          </p:txBody>
        </p:sp>
        <p:sp>
          <p:nvSpPr>
            <p:cNvPr id="737362" name="Rectangle 82"/>
            <p:cNvSpPr>
              <a:spLocks noChangeArrowheads="1"/>
            </p:cNvSpPr>
            <p:nvPr/>
          </p:nvSpPr>
          <p:spPr bwMode="auto">
            <a:xfrm>
              <a:off x="5784209" y="4645574"/>
              <a:ext cx="436126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5" name="Text Box 83"/>
            <p:cNvSpPr txBox="1">
              <a:spLocks noChangeArrowheads="1"/>
            </p:cNvSpPr>
            <p:nvPr/>
          </p:nvSpPr>
          <p:spPr bwMode="auto">
            <a:xfrm>
              <a:off x="5630863" y="4670627"/>
              <a:ext cx="754062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FCS</a:t>
              </a:r>
            </a:p>
          </p:txBody>
        </p:sp>
        <p:sp>
          <p:nvSpPr>
            <p:cNvPr id="737364" name="AutoShape 84"/>
            <p:cNvSpPr>
              <a:spLocks noChangeArrowheads="1"/>
            </p:cNvSpPr>
            <p:nvPr/>
          </p:nvSpPr>
          <p:spPr bwMode="auto">
            <a:xfrm>
              <a:off x="6828311" y="4111089"/>
              <a:ext cx="437569" cy="43208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7365" name="AutoShape 85"/>
            <p:cNvSpPr>
              <a:spLocks noChangeArrowheads="1"/>
            </p:cNvSpPr>
            <p:nvPr/>
          </p:nvSpPr>
          <p:spPr bwMode="auto">
            <a:xfrm>
              <a:off x="6828311" y="5355086"/>
              <a:ext cx="437569" cy="43208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8" name="Line 95"/>
            <p:cNvSpPr>
              <a:spLocks noChangeShapeType="1"/>
            </p:cNvSpPr>
            <p:nvPr/>
          </p:nvSpPr>
          <p:spPr bwMode="auto">
            <a:xfrm>
              <a:off x="5789613" y="4686300"/>
              <a:ext cx="0" cy="30003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29" name="Line 96"/>
            <p:cNvSpPr>
              <a:spLocks noChangeShapeType="1"/>
            </p:cNvSpPr>
            <p:nvPr/>
          </p:nvSpPr>
          <p:spPr bwMode="auto">
            <a:xfrm>
              <a:off x="5789613" y="5410200"/>
              <a:ext cx="0" cy="30003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pic>
          <p:nvPicPr>
            <p:cNvPr id="50230" name="Picture 9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925" y="1381125"/>
              <a:ext cx="71755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31" name="Text Box 98"/>
            <p:cNvSpPr txBox="1">
              <a:spLocks noChangeArrowheads="1"/>
            </p:cNvSpPr>
            <p:nvPr/>
          </p:nvSpPr>
          <p:spPr bwMode="auto">
            <a:xfrm>
              <a:off x="3646488" y="1760538"/>
              <a:ext cx="701453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/>
                <a:t>Sender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29547" y="1728437"/>
            <a:ext cx="2844048" cy="13388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송신자측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상위계층에서 하위계층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제어정보 추가 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6963" y="948503"/>
            <a:ext cx="107639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송신자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측에서 데이터 전송에 필요한 통신 제어정보를 헤더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(header)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또는 트레일러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(trailer)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부착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9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4" name="그룹 49"/>
          <p:cNvGrpSpPr>
            <a:grpSpLocks/>
          </p:cNvGrpSpPr>
          <p:nvPr/>
        </p:nvGrpSpPr>
        <p:grpSpPr bwMode="auto">
          <a:xfrm>
            <a:off x="953985" y="1730237"/>
            <a:ext cx="8256587" cy="4972288"/>
            <a:chOff x="674688" y="1439347"/>
            <a:chExt cx="8401056" cy="4972288"/>
          </a:xfrm>
        </p:grpSpPr>
        <p:sp>
          <p:nvSpPr>
            <p:cNvPr id="740383" name="Rectangle 31"/>
            <p:cNvSpPr>
              <a:spLocks noChangeArrowheads="1"/>
            </p:cNvSpPr>
            <p:nvPr/>
          </p:nvSpPr>
          <p:spPr bwMode="auto">
            <a:xfrm>
              <a:off x="674688" y="1852097"/>
              <a:ext cx="1570049" cy="36933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384" name="Rectangle 32"/>
            <p:cNvSpPr>
              <a:spLocks noChangeArrowheads="1"/>
            </p:cNvSpPr>
            <p:nvPr/>
          </p:nvSpPr>
          <p:spPr bwMode="auto">
            <a:xfrm>
              <a:off x="4410824" y="2455347"/>
              <a:ext cx="193025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07" name="Text Box 33"/>
            <p:cNvSpPr txBox="1">
              <a:spLocks noChangeArrowheads="1"/>
            </p:cNvSpPr>
            <p:nvPr/>
          </p:nvSpPr>
          <p:spPr bwMode="auto">
            <a:xfrm>
              <a:off x="4437066" y="2457450"/>
              <a:ext cx="1946276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740387" name="Rectangle 35"/>
            <p:cNvSpPr>
              <a:spLocks noChangeArrowheads="1"/>
            </p:cNvSpPr>
            <p:nvPr/>
          </p:nvSpPr>
          <p:spPr bwMode="auto">
            <a:xfrm>
              <a:off x="5050473" y="5219978"/>
              <a:ext cx="3978428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09" name="Text Box 36"/>
            <p:cNvSpPr txBox="1">
              <a:spLocks noChangeArrowheads="1"/>
            </p:cNvSpPr>
            <p:nvPr/>
          </p:nvSpPr>
          <p:spPr bwMode="auto">
            <a:xfrm>
              <a:off x="5000628" y="5226050"/>
              <a:ext cx="4075116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LLC Hdr + IP + TCP + Upper Layer Data</a:t>
              </a:r>
            </a:p>
          </p:txBody>
        </p:sp>
        <p:sp>
          <p:nvSpPr>
            <p:cNvPr id="740389" name="Rectangle 37"/>
            <p:cNvSpPr>
              <a:spLocks noChangeArrowheads="1"/>
            </p:cNvSpPr>
            <p:nvPr/>
          </p:nvSpPr>
          <p:spPr bwMode="auto">
            <a:xfrm rot="20434172">
              <a:off x="3284976" y="5523191"/>
              <a:ext cx="173642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1" name="Text Box 38"/>
            <p:cNvSpPr txBox="1">
              <a:spLocks noChangeArrowheads="1"/>
            </p:cNvSpPr>
            <p:nvPr/>
          </p:nvSpPr>
          <p:spPr bwMode="auto">
            <a:xfrm rot="20434172">
              <a:off x="3447092" y="5542548"/>
              <a:ext cx="1427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MAC Header</a:t>
              </a:r>
            </a:p>
          </p:txBody>
        </p:sp>
        <p:sp>
          <p:nvSpPr>
            <p:cNvPr id="740391" name="Rectangle 39"/>
            <p:cNvSpPr>
              <a:spLocks noChangeArrowheads="1"/>
            </p:cNvSpPr>
            <p:nvPr/>
          </p:nvSpPr>
          <p:spPr bwMode="auto">
            <a:xfrm>
              <a:off x="4930943" y="4531003"/>
              <a:ext cx="304802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3" name="Text Box 40"/>
            <p:cNvSpPr txBox="1">
              <a:spLocks noChangeArrowheads="1"/>
            </p:cNvSpPr>
            <p:nvPr/>
          </p:nvSpPr>
          <p:spPr bwMode="auto">
            <a:xfrm>
              <a:off x="4967291" y="4537075"/>
              <a:ext cx="307657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IP + TCP + Upper Layer Data</a:t>
              </a:r>
            </a:p>
          </p:txBody>
        </p:sp>
        <p:sp>
          <p:nvSpPr>
            <p:cNvPr id="51214" name="Text Box 41"/>
            <p:cNvSpPr txBox="1">
              <a:spLocks noChangeArrowheads="1"/>
            </p:cNvSpPr>
            <p:nvPr/>
          </p:nvSpPr>
          <p:spPr bwMode="auto">
            <a:xfrm>
              <a:off x="3522665" y="4532898"/>
              <a:ext cx="1879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kumimoji="0" lang="ko-KR" altLang="ko-KR" sz="1600">
                <a:latin typeface="Times" pitchFamily="18" charset="0"/>
              </a:endParaRPr>
            </a:p>
          </p:txBody>
        </p:sp>
        <p:sp>
          <p:nvSpPr>
            <p:cNvPr id="740394" name="Rectangle 42"/>
            <p:cNvSpPr>
              <a:spLocks noChangeArrowheads="1"/>
            </p:cNvSpPr>
            <p:nvPr/>
          </p:nvSpPr>
          <p:spPr bwMode="auto">
            <a:xfrm rot="20309621">
              <a:off x="2978073" y="4818341"/>
              <a:ext cx="1951255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6" name="Text Box 43"/>
            <p:cNvSpPr txBox="1">
              <a:spLocks noChangeArrowheads="1"/>
            </p:cNvSpPr>
            <p:nvPr/>
          </p:nvSpPr>
          <p:spPr bwMode="auto">
            <a:xfrm rot="20309621">
              <a:off x="3281340" y="4842461"/>
              <a:ext cx="1357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LLC Header</a:t>
              </a:r>
            </a:p>
          </p:txBody>
        </p:sp>
        <p:sp>
          <p:nvSpPr>
            <p:cNvPr id="740396" name="Rectangle 44"/>
            <p:cNvSpPr>
              <a:spLocks noChangeArrowheads="1"/>
            </p:cNvSpPr>
            <p:nvPr/>
          </p:nvSpPr>
          <p:spPr bwMode="auto">
            <a:xfrm>
              <a:off x="4672498" y="3875366"/>
              <a:ext cx="238737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8" name="Text Box 45"/>
            <p:cNvSpPr txBox="1">
              <a:spLocks noChangeArrowheads="1"/>
            </p:cNvSpPr>
            <p:nvPr/>
          </p:nvSpPr>
          <p:spPr bwMode="auto">
            <a:xfrm>
              <a:off x="4332291" y="3890963"/>
              <a:ext cx="307498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TCP+ Upper Layer Data</a:t>
              </a:r>
            </a:p>
          </p:txBody>
        </p:sp>
        <p:sp>
          <p:nvSpPr>
            <p:cNvPr id="740398" name="Rectangle 46"/>
            <p:cNvSpPr>
              <a:spLocks noChangeArrowheads="1"/>
            </p:cNvSpPr>
            <p:nvPr/>
          </p:nvSpPr>
          <p:spPr bwMode="auto">
            <a:xfrm rot="20309621">
              <a:off x="2787470" y="4108728"/>
              <a:ext cx="173642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0" name="Text Box 47"/>
            <p:cNvSpPr txBox="1">
              <a:spLocks noChangeArrowheads="1"/>
            </p:cNvSpPr>
            <p:nvPr/>
          </p:nvSpPr>
          <p:spPr bwMode="auto">
            <a:xfrm rot="20309621">
              <a:off x="3090736" y="4118561"/>
              <a:ext cx="11464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IP Header</a:t>
              </a:r>
            </a:p>
          </p:txBody>
        </p:sp>
        <p:sp>
          <p:nvSpPr>
            <p:cNvPr id="740400" name="Rectangle 48"/>
            <p:cNvSpPr>
              <a:spLocks noChangeArrowheads="1"/>
            </p:cNvSpPr>
            <p:nvPr/>
          </p:nvSpPr>
          <p:spPr bwMode="auto">
            <a:xfrm>
              <a:off x="4410823" y="3166547"/>
              <a:ext cx="193025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2" name="Text Box 49"/>
            <p:cNvSpPr txBox="1">
              <a:spLocks noChangeArrowheads="1"/>
            </p:cNvSpPr>
            <p:nvPr/>
          </p:nvSpPr>
          <p:spPr bwMode="auto">
            <a:xfrm>
              <a:off x="4322765" y="3171825"/>
              <a:ext cx="206057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740402" name="Rectangle 50"/>
            <p:cNvSpPr>
              <a:spLocks noChangeArrowheads="1"/>
            </p:cNvSpPr>
            <p:nvPr/>
          </p:nvSpPr>
          <p:spPr bwMode="auto">
            <a:xfrm rot="20309621">
              <a:off x="2635634" y="3461028"/>
              <a:ext cx="173642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4" name="Text Box 51"/>
            <p:cNvSpPr txBox="1">
              <a:spLocks noChangeArrowheads="1"/>
            </p:cNvSpPr>
            <p:nvPr/>
          </p:nvSpPr>
          <p:spPr bwMode="auto">
            <a:xfrm rot="20309621">
              <a:off x="2830643" y="3485148"/>
              <a:ext cx="136499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TCP Header</a:t>
              </a:r>
            </a:p>
          </p:txBody>
        </p:sp>
        <p:sp>
          <p:nvSpPr>
            <p:cNvPr id="740404" name="AutoShape 52"/>
            <p:cNvSpPr>
              <a:spLocks noChangeArrowheads="1"/>
            </p:cNvSpPr>
            <p:nvPr/>
          </p:nvSpPr>
          <p:spPr bwMode="auto">
            <a:xfrm flipV="1">
              <a:off x="5184541" y="2068394"/>
              <a:ext cx="437740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05" name="Rectangle 53"/>
            <p:cNvSpPr>
              <a:spLocks noChangeArrowheads="1"/>
            </p:cNvSpPr>
            <p:nvPr/>
          </p:nvSpPr>
          <p:spPr bwMode="auto">
            <a:xfrm>
              <a:off x="4102306" y="6042303"/>
              <a:ext cx="3148174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7" name="Text Box 54"/>
            <p:cNvSpPr txBox="1">
              <a:spLocks noChangeArrowheads="1"/>
            </p:cNvSpPr>
            <p:nvPr/>
          </p:nvSpPr>
          <p:spPr bwMode="auto">
            <a:xfrm>
              <a:off x="3976690" y="6070600"/>
              <a:ext cx="346392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 dirty="0" smtClean="0">
                  <a:latin typeface="Helvetica" pitchFamily="34" charset="0"/>
                </a:rPr>
                <a:t>      0101110101001000010</a:t>
              </a:r>
              <a:endParaRPr kumimoji="0" lang="en-US" altLang="ko-KR" sz="1600" dirty="0">
                <a:latin typeface="Helvetica" pitchFamily="34" charset="0"/>
              </a:endParaRPr>
            </a:p>
          </p:txBody>
        </p:sp>
        <p:sp>
          <p:nvSpPr>
            <p:cNvPr id="740407" name="AutoShape 55"/>
            <p:cNvSpPr>
              <a:spLocks noChangeArrowheads="1"/>
            </p:cNvSpPr>
            <p:nvPr/>
          </p:nvSpPr>
          <p:spPr bwMode="auto">
            <a:xfrm flipV="1">
              <a:off x="5184542" y="5570419"/>
              <a:ext cx="437740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08" name="AutoShape 56"/>
            <p:cNvSpPr>
              <a:spLocks noChangeArrowheads="1"/>
            </p:cNvSpPr>
            <p:nvPr/>
          </p:nvSpPr>
          <p:spPr bwMode="auto">
            <a:xfrm flipV="1">
              <a:off x="5184542" y="4848106"/>
              <a:ext cx="437740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09" name="AutoShape 57"/>
            <p:cNvSpPr>
              <a:spLocks noChangeArrowheads="1"/>
            </p:cNvSpPr>
            <p:nvPr/>
          </p:nvSpPr>
          <p:spPr bwMode="auto">
            <a:xfrm flipV="1">
              <a:off x="5184542" y="3514606"/>
              <a:ext cx="437740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10" name="AutoShape 58"/>
            <p:cNvSpPr>
              <a:spLocks noChangeArrowheads="1"/>
            </p:cNvSpPr>
            <p:nvPr/>
          </p:nvSpPr>
          <p:spPr bwMode="auto">
            <a:xfrm flipV="1">
              <a:off x="5184542" y="2801819"/>
              <a:ext cx="437740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11" name="AutoShape 59"/>
            <p:cNvSpPr>
              <a:spLocks noChangeArrowheads="1"/>
            </p:cNvSpPr>
            <p:nvPr/>
          </p:nvSpPr>
          <p:spPr bwMode="auto">
            <a:xfrm flipV="1">
              <a:off x="5184542" y="4181356"/>
              <a:ext cx="437740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12" name="Rectangle 60"/>
            <p:cNvSpPr>
              <a:spLocks noChangeArrowheads="1"/>
            </p:cNvSpPr>
            <p:nvPr/>
          </p:nvSpPr>
          <p:spPr bwMode="auto">
            <a:xfrm>
              <a:off x="674688" y="2801421"/>
              <a:ext cx="1570049" cy="36933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34" name="Text Box 61"/>
            <p:cNvSpPr txBox="1">
              <a:spLocks noChangeArrowheads="1"/>
            </p:cNvSpPr>
            <p:nvPr/>
          </p:nvSpPr>
          <p:spPr bwMode="auto">
            <a:xfrm>
              <a:off x="800100" y="2803525"/>
              <a:ext cx="1336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Transport </a:t>
              </a:r>
            </a:p>
          </p:txBody>
        </p:sp>
        <p:sp>
          <p:nvSpPr>
            <p:cNvPr id="740414" name="Rectangle 62"/>
            <p:cNvSpPr>
              <a:spLocks noChangeArrowheads="1"/>
            </p:cNvSpPr>
            <p:nvPr/>
          </p:nvSpPr>
          <p:spPr bwMode="auto">
            <a:xfrm>
              <a:off x="674688" y="4750871"/>
              <a:ext cx="1570049" cy="36933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36" name="Text Box 63"/>
            <p:cNvSpPr txBox="1">
              <a:spLocks noChangeArrowheads="1"/>
            </p:cNvSpPr>
            <p:nvPr/>
          </p:nvSpPr>
          <p:spPr bwMode="auto">
            <a:xfrm>
              <a:off x="850900" y="4732338"/>
              <a:ext cx="12448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Data Link</a:t>
              </a:r>
            </a:p>
          </p:txBody>
        </p:sp>
        <p:sp>
          <p:nvSpPr>
            <p:cNvPr id="740416" name="Rectangle 64"/>
            <p:cNvSpPr>
              <a:spLocks noChangeArrowheads="1"/>
            </p:cNvSpPr>
            <p:nvPr/>
          </p:nvSpPr>
          <p:spPr bwMode="auto">
            <a:xfrm>
              <a:off x="674688" y="5839896"/>
              <a:ext cx="1570049" cy="36933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38" name="Text Box 65"/>
            <p:cNvSpPr txBox="1">
              <a:spLocks noChangeArrowheads="1"/>
            </p:cNvSpPr>
            <p:nvPr/>
          </p:nvSpPr>
          <p:spPr bwMode="auto">
            <a:xfrm>
              <a:off x="869950" y="5827713"/>
              <a:ext cx="12056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Physical </a:t>
              </a:r>
            </a:p>
          </p:txBody>
        </p:sp>
        <p:sp>
          <p:nvSpPr>
            <p:cNvPr id="740418" name="Rectangle 66"/>
            <p:cNvSpPr>
              <a:spLocks noChangeArrowheads="1"/>
            </p:cNvSpPr>
            <p:nvPr/>
          </p:nvSpPr>
          <p:spPr bwMode="auto">
            <a:xfrm>
              <a:off x="674688" y="3677721"/>
              <a:ext cx="1570049" cy="36933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40" name="Text Box 67"/>
            <p:cNvSpPr txBox="1">
              <a:spLocks noChangeArrowheads="1"/>
            </p:cNvSpPr>
            <p:nvPr/>
          </p:nvSpPr>
          <p:spPr bwMode="auto">
            <a:xfrm>
              <a:off x="882650" y="3651250"/>
              <a:ext cx="11795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Network </a:t>
              </a:r>
            </a:p>
          </p:txBody>
        </p:sp>
        <p:sp>
          <p:nvSpPr>
            <p:cNvPr id="740420" name="AutoShape 68"/>
            <p:cNvSpPr>
              <a:spLocks noChangeArrowheads="1"/>
            </p:cNvSpPr>
            <p:nvPr/>
          </p:nvSpPr>
          <p:spPr bwMode="auto">
            <a:xfrm flipV="1">
              <a:off x="1225497" y="3297119"/>
              <a:ext cx="437741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1" name="Rectangle 69"/>
            <p:cNvSpPr>
              <a:spLocks noChangeArrowheads="1"/>
            </p:cNvSpPr>
            <p:nvPr/>
          </p:nvSpPr>
          <p:spPr bwMode="auto">
            <a:xfrm>
              <a:off x="674688" y="1439347"/>
              <a:ext cx="1570049" cy="36933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2" name="Rectangle 70"/>
            <p:cNvSpPr>
              <a:spLocks noChangeArrowheads="1"/>
            </p:cNvSpPr>
            <p:nvPr/>
          </p:nvSpPr>
          <p:spPr bwMode="auto">
            <a:xfrm>
              <a:off x="674688" y="2255322"/>
              <a:ext cx="1570049" cy="36933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3" name="AutoShape 71"/>
            <p:cNvSpPr>
              <a:spLocks noChangeArrowheads="1"/>
            </p:cNvSpPr>
            <p:nvPr/>
          </p:nvSpPr>
          <p:spPr bwMode="auto">
            <a:xfrm flipV="1">
              <a:off x="1228728" y="4175007"/>
              <a:ext cx="437741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4" name="AutoShape 72"/>
            <p:cNvSpPr>
              <a:spLocks noChangeArrowheads="1"/>
            </p:cNvSpPr>
            <p:nvPr/>
          </p:nvSpPr>
          <p:spPr bwMode="auto">
            <a:xfrm flipV="1">
              <a:off x="1225497" y="5415638"/>
              <a:ext cx="437741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46" name="Text Box 73"/>
            <p:cNvSpPr txBox="1">
              <a:spLocks noChangeArrowheads="1"/>
            </p:cNvSpPr>
            <p:nvPr/>
          </p:nvSpPr>
          <p:spPr bwMode="auto">
            <a:xfrm>
              <a:off x="727075" y="1862138"/>
              <a:ext cx="1487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Presentation</a:t>
              </a:r>
            </a:p>
          </p:txBody>
        </p:sp>
        <p:sp>
          <p:nvSpPr>
            <p:cNvPr id="51247" name="Text Box 74"/>
            <p:cNvSpPr txBox="1">
              <a:spLocks noChangeArrowheads="1"/>
            </p:cNvSpPr>
            <p:nvPr/>
          </p:nvSpPr>
          <p:spPr bwMode="auto">
            <a:xfrm>
              <a:off x="825501" y="1446213"/>
              <a:ext cx="13247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Application</a:t>
              </a:r>
            </a:p>
          </p:txBody>
        </p:sp>
        <p:sp>
          <p:nvSpPr>
            <p:cNvPr id="51248" name="Text Box 75"/>
            <p:cNvSpPr txBox="1">
              <a:spLocks noChangeArrowheads="1"/>
            </p:cNvSpPr>
            <p:nvPr/>
          </p:nvSpPr>
          <p:spPr bwMode="auto">
            <a:xfrm>
              <a:off x="990601" y="2262188"/>
              <a:ext cx="9871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Session</a:t>
              </a:r>
            </a:p>
          </p:txBody>
        </p:sp>
        <p:pic>
          <p:nvPicPr>
            <p:cNvPr id="51249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389" y="1495425"/>
              <a:ext cx="71755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50" name="Text Box 77"/>
            <p:cNvSpPr txBox="1">
              <a:spLocks noChangeArrowheads="1"/>
            </p:cNvSpPr>
            <p:nvPr/>
          </p:nvSpPr>
          <p:spPr bwMode="auto">
            <a:xfrm>
              <a:off x="5905500" y="1700213"/>
              <a:ext cx="9330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/>
                <a:t>Receiver</a:t>
              </a:r>
            </a:p>
          </p:txBody>
        </p:sp>
      </p:grpSp>
      <p:sp>
        <p:nvSpPr>
          <p:cNvPr id="53" name="Rectangle 30"/>
          <p:cNvSpPr txBox="1">
            <a:spLocks noChangeArrowheads="1"/>
          </p:cNvSpPr>
          <p:nvPr/>
        </p:nvSpPr>
        <p:spPr bwMode="auto">
          <a:xfrm>
            <a:off x="584488" y="132341"/>
            <a:ext cx="813435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2800" kern="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De-encapsulation</a:t>
            </a:r>
            <a:r>
              <a:rPr lang="en-US" altLang="ko-KR" sz="2400" kern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 kern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역캡슐화</a:t>
            </a:r>
            <a:r>
              <a:rPr lang="en-US" altLang="ko-KR" sz="2400" kern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39556" y="2702213"/>
            <a:ext cx="2579552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1571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 측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1571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위계층에서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위계층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1571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제어정보 제거 </a:t>
            </a: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41220" y="6400673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89496" y="717003"/>
            <a:ext cx="11079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상대방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송신자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으로부터 받은 정보 중에서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Header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부분을 해석하고 분리를 하여 상위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보냄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Header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정보를 분석하고 분리하여 상위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보내면 최종적으로는 상대방 송신자가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보낸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수신자에게 전달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9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21048" y="2844445"/>
            <a:ext cx="354623" cy="2734408"/>
            <a:chOff x="1776" y="1584"/>
            <a:chExt cx="192" cy="1680"/>
          </a:xfrm>
        </p:grpSpPr>
        <p:sp>
          <p:nvSpPr>
            <p:cNvPr id="40029" name="Rectangle 6"/>
            <p:cNvSpPr>
              <a:spLocks noChangeArrowheads="1"/>
            </p:cNvSpPr>
            <p:nvPr/>
          </p:nvSpPr>
          <p:spPr bwMode="auto">
            <a:xfrm>
              <a:off x="1776" y="278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L2</a:t>
              </a:r>
            </a:p>
          </p:txBody>
        </p:sp>
        <p:sp>
          <p:nvSpPr>
            <p:cNvPr id="40030" name="Rectangle 7"/>
            <p:cNvSpPr>
              <a:spLocks noChangeArrowheads="1"/>
            </p:cNvSpPr>
            <p:nvPr/>
          </p:nvSpPr>
          <p:spPr bwMode="auto">
            <a:xfrm>
              <a:off x="1776" y="254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L3</a:t>
              </a:r>
            </a:p>
          </p:txBody>
        </p:sp>
        <p:sp>
          <p:nvSpPr>
            <p:cNvPr id="40031" name="Rectangle 8"/>
            <p:cNvSpPr>
              <a:spLocks noChangeArrowheads="1"/>
            </p:cNvSpPr>
            <p:nvPr/>
          </p:nvSpPr>
          <p:spPr bwMode="auto">
            <a:xfrm>
              <a:off x="1776" y="230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L4</a:t>
              </a:r>
            </a:p>
          </p:txBody>
        </p:sp>
        <p:sp>
          <p:nvSpPr>
            <p:cNvPr id="40032" name="Rectangle 9"/>
            <p:cNvSpPr>
              <a:spLocks noChangeArrowheads="1"/>
            </p:cNvSpPr>
            <p:nvPr/>
          </p:nvSpPr>
          <p:spPr bwMode="auto">
            <a:xfrm>
              <a:off x="1776" y="206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L5</a:t>
              </a:r>
            </a:p>
          </p:txBody>
        </p:sp>
        <p:sp>
          <p:nvSpPr>
            <p:cNvPr id="40033" name="Rectangle 10"/>
            <p:cNvSpPr>
              <a:spLocks noChangeArrowheads="1"/>
            </p:cNvSpPr>
            <p:nvPr/>
          </p:nvSpPr>
          <p:spPr bwMode="auto">
            <a:xfrm>
              <a:off x="1776" y="182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L6</a:t>
              </a:r>
            </a:p>
          </p:txBody>
        </p:sp>
        <p:sp>
          <p:nvSpPr>
            <p:cNvPr id="40034" name="Rectangle 11"/>
            <p:cNvSpPr>
              <a:spLocks noChangeArrowheads="1"/>
            </p:cNvSpPr>
            <p:nvPr/>
          </p:nvSpPr>
          <p:spPr bwMode="auto">
            <a:xfrm>
              <a:off x="1776" y="158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L7</a:t>
              </a:r>
            </a:p>
          </p:txBody>
        </p:sp>
        <p:sp>
          <p:nvSpPr>
            <p:cNvPr id="40035" name="Rectangle 12"/>
            <p:cNvSpPr>
              <a:spLocks noChangeArrowheads="1"/>
            </p:cNvSpPr>
            <p:nvPr/>
          </p:nvSpPr>
          <p:spPr bwMode="auto">
            <a:xfrm>
              <a:off x="1776" y="302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L1</a:t>
              </a:r>
            </a:p>
          </p:txBody>
        </p:sp>
      </p:grpSp>
      <p:sp>
        <p:nvSpPr>
          <p:cNvPr id="39940" name="Rectangle 13"/>
          <p:cNvSpPr>
            <a:spLocks noChangeArrowheads="1"/>
          </p:cNvSpPr>
          <p:nvPr/>
        </p:nvSpPr>
        <p:spPr bwMode="auto">
          <a:xfrm>
            <a:off x="2582694" y="2923572"/>
            <a:ext cx="691662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2582694" y="3313365"/>
            <a:ext cx="691662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2" name="Rectangle 15"/>
          <p:cNvSpPr>
            <a:spLocks noChangeArrowheads="1"/>
          </p:cNvSpPr>
          <p:nvPr/>
        </p:nvSpPr>
        <p:spPr bwMode="auto">
          <a:xfrm>
            <a:off x="3274355" y="3313365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H6</a:t>
            </a:r>
          </a:p>
        </p:txBody>
      </p:sp>
      <p:sp>
        <p:nvSpPr>
          <p:cNvPr id="39943" name="Rectangle 16"/>
          <p:cNvSpPr>
            <a:spLocks noChangeArrowheads="1"/>
          </p:cNvSpPr>
          <p:nvPr/>
        </p:nvSpPr>
        <p:spPr bwMode="auto">
          <a:xfrm>
            <a:off x="2582695" y="3704622"/>
            <a:ext cx="926123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L6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4" name="Rectangle 17"/>
          <p:cNvSpPr>
            <a:spLocks noChangeArrowheads="1"/>
          </p:cNvSpPr>
          <p:nvPr/>
        </p:nvSpPr>
        <p:spPr bwMode="auto">
          <a:xfrm>
            <a:off x="3508817" y="3704622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H5</a:t>
            </a:r>
          </a:p>
        </p:txBody>
      </p:sp>
      <p:sp>
        <p:nvSpPr>
          <p:cNvPr id="39945" name="Rectangle 18"/>
          <p:cNvSpPr>
            <a:spLocks noChangeArrowheads="1"/>
          </p:cNvSpPr>
          <p:nvPr/>
        </p:nvSpPr>
        <p:spPr bwMode="auto">
          <a:xfrm>
            <a:off x="2582695" y="4094414"/>
            <a:ext cx="1160585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L5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6" name="Rectangle 19"/>
          <p:cNvSpPr>
            <a:spLocks noChangeArrowheads="1"/>
          </p:cNvSpPr>
          <p:nvPr/>
        </p:nvSpPr>
        <p:spPr bwMode="auto">
          <a:xfrm>
            <a:off x="3743278" y="4094414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H4</a:t>
            </a:r>
          </a:p>
        </p:txBody>
      </p:sp>
      <p:sp>
        <p:nvSpPr>
          <p:cNvPr id="39947" name="Rectangle 20"/>
          <p:cNvSpPr>
            <a:spLocks noChangeArrowheads="1"/>
          </p:cNvSpPr>
          <p:nvPr/>
        </p:nvSpPr>
        <p:spPr bwMode="auto">
          <a:xfrm>
            <a:off x="2582694" y="4485672"/>
            <a:ext cx="1395046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L4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8" name="Rectangle 21"/>
          <p:cNvSpPr>
            <a:spLocks noChangeArrowheads="1"/>
          </p:cNvSpPr>
          <p:nvPr/>
        </p:nvSpPr>
        <p:spPr bwMode="auto">
          <a:xfrm>
            <a:off x="3977744" y="4485672"/>
            <a:ext cx="231531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H3</a:t>
            </a:r>
          </a:p>
        </p:txBody>
      </p:sp>
      <p:sp>
        <p:nvSpPr>
          <p:cNvPr id="39949" name="Rectangle 22"/>
          <p:cNvSpPr>
            <a:spLocks noChangeArrowheads="1"/>
          </p:cNvSpPr>
          <p:nvPr/>
        </p:nvSpPr>
        <p:spPr bwMode="auto">
          <a:xfrm>
            <a:off x="2582698" y="4875465"/>
            <a:ext cx="1626577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L3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50" name="Rectangle 23"/>
          <p:cNvSpPr>
            <a:spLocks noChangeArrowheads="1"/>
          </p:cNvSpPr>
          <p:nvPr/>
        </p:nvSpPr>
        <p:spPr bwMode="auto">
          <a:xfrm>
            <a:off x="4209270" y="4875465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H2</a:t>
            </a:r>
          </a:p>
        </p:txBody>
      </p:sp>
      <p:sp>
        <p:nvSpPr>
          <p:cNvPr id="39951" name="Rectangle 24"/>
          <p:cNvSpPr>
            <a:spLocks noChangeArrowheads="1"/>
          </p:cNvSpPr>
          <p:nvPr/>
        </p:nvSpPr>
        <p:spPr bwMode="auto">
          <a:xfrm>
            <a:off x="2317462" y="5266722"/>
            <a:ext cx="2126274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1 0 1 0 0 0 1 </a:t>
            </a:r>
            <a:r>
              <a:rPr lang="en-US" altLang="ko-KR" sz="923">
                <a:latin typeface="Times New Roman" pitchFamily="18" charset="0"/>
                <a:ea typeface="바탕체" pitchFamily="17" charset="-127"/>
              </a:rPr>
              <a:t>…</a:t>
            </a: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 0 0 0 1 0 </a:t>
            </a:r>
          </a:p>
        </p:txBody>
      </p:sp>
      <p:sp>
        <p:nvSpPr>
          <p:cNvPr id="39952" name="Rectangle 25"/>
          <p:cNvSpPr>
            <a:spLocks noChangeArrowheads="1"/>
          </p:cNvSpPr>
          <p:nvPr/>
        </p:nvSpPr>
        <p:spPr bwMode="auto">
          <a:xfrm>
            <a:off x="2317460" y="4875465"/>
            <a:ext cx="265235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T2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635344" y="2844445"/>
            <a:ext cx="354623" cy="2734408"/>
            <a:chOff x="3984" y="912"/>
            <a:chExt cx="1632" cy="1680"/>
          </a:xfrm>
        </p:grpSpPr>
        <p:sp>
          <p:nvSpPr>
            <p:cNvPr id="40022" name="Rectangle 27"/>
            <p:cNvSpPr>
              <a:spLocks noChangeArrowheads="1"/>
            </p:cNvSpPr>
            <p:nvPr/>
          </p:nvSpPr>
          <p:spPr bwMode="auto">
            <a:xfrm>
              <a:off x="3984" y="211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L2</a:t>
              </a:r>
            </a:p>
          </p:txBody>
        </p:sp>
        <p:sp>
          <p:nvSpPr>
            <p:cNvPr id="40023" name="Rectangle 28"/>
            <p:cNvSpPr>
              <a:spLocks noChangeArrowheads="1"/>
            </p:cNvSpPr>
            <p:nvPr/>
          </p:nvSpPr>
          <p:spPr bwMode="auto">
            <a:xfrm>
              <a:off x="3984" y="187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L3</a:t>
              </a:r>
            </a:p>
          </p:txBody>
        </p:sp>
        <p:sp>
          <p:nvSpPr>
            <p:cNvPr id="40024" name="Rectangle 29"/>
            <p:cNvSpPr>
              <a:spLocks noChangeArrowheads="1"/>
            </p:cNvSpPr>
            <p:nvPr/>
          </p:nvSpPr>
          <p:spPr bwMode="auto">
            <a:xfrm>
              <a:off x="3984" y="163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L4</a:t>
              </a:r>
            </a:p>
          </p:txBody>
        </p:sp>
        <p:sp>
          <p:nvSpPr>
            <p:cNvPr id="40025" name="Rectangle 30"/>
            <p:cNvSpPr>
              <a:spLocks noChangeArrowheads="1"/>
            </p:cNvSpPr>
            <p:nvPr/>
          </p:nvSpPr>
          <p:spPr bwMode="auto">
            <a:xfrm>
              <a:off x="3984" y="139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L5</a:t>
              </a:r>
            </a:p>
          </p:txBody>
        </p:sp>
        <p:sp>
          <p:nvSpPr>
            <p:cNvPr id="40026" name="Rectangle 31"/>
            <p:cNvSpPr>
              <a:spLocks noChangeArrowheads="1"/>
            </p:cNvSpPr>
            <p:nvPr/>
          </p:nvSpPr>
          <p:spPr bwMode="auto">
            <a:xfrm>
              <a:off x="3984" y="115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L6</a:t>
              </a:r>
            </a:p>
          </p:txBody>
        </p:sp>
        <p:sp>
          <p:nvSpPr>
            <p:cNvPr id="40027" name="Rectangle 32"/>
            <p:cNvSpPr>
              <a:spLocks noChangeArrowheads="1"/>
            </p:cNvSpPr>
            <p:nvPr/>
          </p:nvSpPr>
          <p:spPr bwMode="auto">
            <a:xfrm>
              <a:off x="3984" y="91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L7</a:t>
              </a:r>
            </a:p>
          </p:txBody>
        </p:sp>
        <p:sp>
          <p:nvSpPr>
            <p:cNvPr id="40028" name="Rectangle 33"/>
            <p:cNvSpPr>
              <a:spLocks noChangeArrowheads="1"/>
            </p:cNvSpPr>
            <p:nvPr/>
          </p:nvSpPr>
          <p:spPr bwMode="auto">
            <a:xfrm>
              <a:off x="3984" y="235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L1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309954" y="1201620"/>
            <a:ext cx="1861038" cy="1093177"/>
            <a:chOff x="3120" y="2784"/>
            <a:chExt cx="2256" cy="1344"/>
          </a:xfrm>
        </p:grpSpPr>
        <p:sp>
          <p:nvSpPr>
            <p:cNvPr id="40010" name="Oval 35"/>
            <p:cNvSpPr>
              <a:spLocks noChangeArrowheads="1"/>
            </p:cNvSpPr>
            <p:nvPr/>
          </p:nvSpPr>
          <p:spPr bwMode="auto">
            <a:xfrm>
              <a:off x="3821" y="2825"/>
              <a:ext cx="553" cy="44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1" name="Oval 36"/>
            <p:cNvSpPr>
              <a:spLocks noChangeArrowheads="1"/>
            </p:cNvSpPr>
            <p:nvPr/>
          </p:nvSpPr>
          <p:spPr bwMode="auto">
            <a:xfrm>
              <a:off x="4273" y="2784"/>
              <a:ext cx="451" cy="36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2" name="Oval 37"/>
            <p:cNvSpPr>
              <a:spLocks noChangeArrowheads="1"/>
            </p:cNvSpPr>
            <p:nvPr/>
          </p:nvSpPr>
          <p:spPr bwMode="auto">
            <a:xfrm>
              <a:off x="4675" y="3150"/>
              <a:ext cx="701" cy="57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3" name="Oval 38"/>
            <p:cNvSpPr>
              <a:spLocks noChangeArrowheads="1"/>
            </p:cNvSpPr>
            <p:nvPr/>
          </p:nvSpPr>
          <p:spPr bwMode="auto">
            <a:xfrm>
              <a:off x="3371" y="3394"/>
              <a:ext cx="802" cy="6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4" name="Oval 39"/>
            <p:cNvSpPr>
              <a:spLocks noChangeArrowheads="1"/>
            </p:cNvSpPr>
            <p:nvPr/>
          </p:nvSpPr>
          <p:spPr bwMode="auto">
            <a:xfrm>
              <a:off x="4473" y="3475"/>
              <a:ext cx="601" cy="4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5" name="Oval 40"/>
            <p:cNvSpPr>
              <a:spLocks noChangeArrowheads="1"/>
            </p:cNvSpPr>
            <p:nvPr/>
          </p:nvSpPr>
          <p:spPr bwMode="auto">
            <a:xfrm>
              <a:off x="3171" y="3516"/>
              <a:ext cx="450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6" name="Oval 41"/>
            <p:cNvSpPr>
              <a:spLocks noChangeArrowheads="1"/>
            </p:cNvSpPr>
            <p:nvPr/>
          </p:nvSpPr>
          <p:spPr bwMode="auto">
            <a:xfrm>
              <a:off x="3120" y="3232"/>
              <a:ext cx="451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7" name="Oval 42"/>
            <p:cNvSpPr>
              <a:spLocks noChangeArrowheads="1"/>
            </p:cNvSpPr>
            <p:nvPr/>
          </p:nvSpPr>
          <p:spPr bwMode="auto">
            <a:xfrm>
              <a:off x="3322" y="2907"/>
              <a:ext cx="702" cy="5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8" name="Oval 43"/>
            <p:cNvSpPr>
              <a:spLocks noChangeArrowheads="1"/>
            </p:cNvSpPr>
            <p:nvPr/>
          </p:nvSpPr>
          <p:spPr bwMode="auto">
            <a:xfrm>
              <a:off x="3924" y="3557"/>
              <a:ext cx="700" cy="57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9" name="Oval 44"/>
            <p:cNvSpPr>
              <a:spLocks noChangeArrowheads="1"/>
            </p:cNvSpPr>
            <p:nvPr/>
          </p:nvSpPr>
          <p:spPr bwMode="auto">
            <a:xfrm>
              <a:off x="4774" y="2947"/>
              <a:ext cx="551" cy="44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20" name="Oval 45"/>
            <p:cNvSpPr>
              <a:spLocks noChangeArrowheads="1"/>
            </p:cNvSpPr>
            <p:nvPr/>
          </p:nvSpPr>
          <p:spPr bwMode="auto">
            <a:xfrm>
              <a:off x="4622" y="2784"/>
              <a:ext cx="503" cy="40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21" name="Freeform 46"/>
            <p:cNvSpPr>
              <a:spLocks/>
            </p:cNvSpPr>
            <p:nvPr/>
          </p:nvSpPr>
          <p:spPr bwMode="auto">
            <a:xfrm>
              <a:off x="3304" y="2892"/>
              <a:ext cx="1944" cy="1061"/>
            </a:xfrm>
            <a:custGeom>
              <a:avLst/>
              <a:gdLst>
                <a:gd name="T0" fmla="*/ 1956 w 1447"/>
                <a:gd name="T1" fmla="*/ 131 h 1011"/>
                <a:gd name="T2" fmla="*/ 2218 w 1447"/>
                <a:gd name="T3" fmla="*/ 37 h 1011"/>
                <a:gd name="T4" fmla="*/ 3402 w 1447"/>
                <a:gd name="T5" fmla="*/ 44 h 1011"/>
                <a:gd name="T6" fmla="*/ 4236 w 1447"/>
                <a:gd name="T7" fmla="*/ 0 h 1011"/>
                <a:gd name="T8" fmla="*/ 5296 w 1447"/>
                <a:gd name="T9" fmla="*/ 155 h 1011"/>
                <a:gd name="T10" fmla="*/ 5824 w 1447"/>
                <a:gd name="T11" fmla="*/ 112 h 1011"/>
                <a:gd name="T12" fmla="*/ 6107 w 1447"/>
                <a:gd name="T13" fmla="*/ 131 h 1011"/>
                <a:gd name="T14" fmla="*/ 6171 w 1447"/>
                <a:gd name="T15" fmla="*/ 512 h 1011"/>
                <a:gd name="T16" fmla="*/ 6333 w 1447"/>
                <a:gd name="T17" fmla="*/ 572 h 1011"/>
                <a:gd name="T18" fmla="*/ 5848 w 1447"/>
                <a:gd name="T19" fmla="*/ 869 h 1011"/>
                <a:gd name="T20" fmla="*/ 5317 w 1447"/>
                <a:gd name="T21" fmla="*/ 665 h 1011"/>
                <a:gd name="T22" fmla="*/ 5172 w 1447"/>
                <a:gd name="T23" fmla="*/ 771 h 1011"/>
                <a:gd name="T24" fmla="*/ 4420 w 1447"/>
                <a:gd name="T25" fmla="*/ 1176 h 1011"/>
                <a:gd name="T26" fmla="*/ 1913 w 1447"/>
                <a:gd name="T27" fmla="*/ 1287 h 1011"/>
                <a:gd name="T28" fmla="*/ 614 w 1447"/>
                <a:gd name="T29" fmla="*/ 1208 h 1011"/>
                <a:gd name="T30" fmla="*/ 202 w 1447"/>
                <a:gd name="T31" fmla="*/ 956 h 1011"/>
                <a:gd name="T32" fmla="*/ 202 w 1447"/>
                <a:gd name="T33" fmla="*/ 696 h 1011"/>
                <a:gd name="T34" fmla="*/ 0 w 1447"/>
                <a:gd name="T35" fmla="*/ 483 h 1011"/>
                <a:gd name="T36" fmla="*/ 1956 w 1447"/>
                <a:gd name="T37" fmla="*/ 131 h 10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47"/>
                <a:gd name="T58" fmla="*/ 0 h 1011"/>
                <a:gd name="T59" fmla="*/ 1447 w 1447"/>
                <a:gd name="T60" fmla="*/ 1011 h 10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47" h="1011">
                  <a:moveTo>
                    <a:pt x="447" y="103"/>
                  </a:moveTo>
                  <a:lnTo>
                    <a:pt x="507" y="29"/>
                  </a:lnTo>
                  <a:lnTo>
                    <a:pt x="777" y="34"/>
                  </a:lnTo>
                  <a:lnTo>
                    <a:pt x="968" y="0"/>
                  </a:lnTo>
                  <a:lnTo>
                    <a:pt x="1210" y="122"/>
                  </a:lnTo>
                  <a:lnTo>
                    <a:pt x="1331" y="88"/>
                  </a:lnTo>
                  <a:lnTo>
                    <a:pt x="1396" y="103"/>
                  </a:lnTo>
                  <a:lnTo>
                    <a:pt x="1410" y="402"/>
                  </a:lnTo>
                  <a:lnTo>
                    <a:pt x="1447" y="450"/>
                  </a:lnTo>
                  <a:lnTo>
                    <a:pt x="1336" y="683"/>
                  </a:lnTo>
                  <a:lnTo>
                    <a:pt x="1215" y="523"/>
                  </a:lnTo>
                  <a:lnTo>
                    <a:pt x="1182" y="606"/>
                  </a:lnTo>
                  <a:lnTo>
                    <a:pt x="1010" y="924"/>
                  </a:lnTo>
                  <a:lnTo>
                    <a:pt x="437" y="1011"/>
                  </a:lnTo>
                  <a:lnTo>
                    <a:pt x="140" y="949"/>
                  </a:lnTo>
                  <a:lnTo>
                    <a:pt x="46" y="751"/>
                  </a:lnTo>
                  <a:lnTo>
                    <a:pt x="46" y="547"/>
                  </a:lnTo>
                  <a:lnTo>
                    <a:pt x="0" y="378"/>
                  </a:lnTo>
                  <a:lnTo>
                    <a:pt x="447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955" name="Picture 47" descr="j01998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2694" y="1777651"/>
            <a:ext cx="933450" cy="69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6" name="Picture 48" descr="j02399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264" y="1777651"/>
            <a:ext cx="106240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7" name="Picture 49" descr="BS01739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9231" y="1626581"/>
            <a:ext cx="1151792" cy="35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8" name="Text Box 50"/>
          <p:cNvSpPr txBox="1">
            <a:spLocks noChangeArrowheads="1"/>
          </p:cNvSpPr>
          <p:nvPr/>
        </p:nvSpPr>
        <p:spPr bwMode="auto">
          <a:xfrm>
            <a:off x="2808574" y="1402231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>
                <a:latin typeface="바탕체" pitchFamily="17" charset="-127"/>
                <a:ea typeface="바탕체" pitchFamily="17" charset="-127"/>
              </a:rPr>
              <a:t>근원지</a:t>
            </a:r>
          </a:p>
        </p:txBody>
      </p:sp>
      <p:sp>
        <p:nvSpPr>
          <p:cNvPr id="39959" name="Text Box 51"/>
          <p:cNvSpPr txBox="1">
            <a:spLocks noChangeArrowheads="1"/>
          </p:cNvSpPr>
          <p:nvPr/>
        </p:nvSpPr>
        <p:spPr bwMode="auto">
          <a:xfrm>
            <a:off x="8438147" y="1464061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>
                <a:latin typeface="바탕체" pitchFamily="17" charset="-127"/>
                <a:ea typeface="바탕체" pitchFamily="17" charset="-127"/>
              </a:rPr>
              <a:t>목적지</a:t>
            </a:r>
          </a:p>
        </p:txBody>
      </p:sp>
      <p:sp>
        <p:nvSpPr>
          <p:cNvPr id="39960" name="Text Box 52"/>
          <p:cNvSpPr txBox="1">
            <a:spLocks noChangeArrowheads="1"/>
          </p:cNvSpPr>
          <p:nvPr/>
        </p:nvSpPr>
        <p:spPr bwMode="auto">
          <a:xfrm>
            <a:off x="5891071" y="1358415"/>
            <a:ext cx="540534" cy="23436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라우터</a:t>
            </a:r>
          </a:p>
        </p:txBody>
      </p:sp>
      <p:sp>
        <p:nvSpPr>
          <p:cNvPr id="39961" name="Text Box 53"/>
          <p:cNvSpPr txBox="1">
            <a:spLocks noChangeArrowheads="1"/>
          </p:cNvSpPr>
          <p:nvPr/>
        </p:nvSpPr>
        <p:spPr bwMode="auto">
          <a:xfrm>
            <a:off x="5933562" y="2349832"/>
            <a:ext cx="659155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dirty="0">
                <a:latin typeface="바탕체" pitchFamily="17" charset="-127"/>
                <a:ea typeface="바탕체" pitchFamily="17" charset="-127"/>
              </a:rPr>
              <a:t>Internet</a:t>
            </a:r>
          </a:p>
        </p:txBody>
      </p:sp>
      <p:sp>
        <p:nvSpPr>
          <p:cNvPr id="39962" name="Line 54"/>
          <p:cNvSpPr>
            <a:spLocks noChangeShapeType="1"/>
          </p:cNvSpPr>
          <p:nvPr/>
        </p:nvSpPr>
        <p:spPr bwMode="auto">
          <a:xfrm flipV="1">
            <a:off x="3522482" y="1941370"/>
            <a:ext cx="1848417" cy="17616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3" name="Line 55"/>
          <p:cNvSpPr>
            <a:spLocks noChangeShapeType="1"/>
          </p:cNvSpPr>
          <p:nvPr/>
        </p:nvSpPr>
        <p:spPr bwMode="auto">
          <a:xfrm>
            <a:off x="7143119" y="1854107"/>
            <a:ext cx="1232735" cy="18812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4" name="Rectangle 56"/>
          <p:cNvSpPr>
            <a:spLocks noChangeArrowheads="1"/>
          </p:cNvSpPr>
          <p:nvPr/>
        </p:nvSpPr>
        <p:spPr bwMode="auto">
          <a:xfrm>
            <a:off x="6128929" y="4797802"/>
            <a:ext cx="353157" cy="39125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L2</a:t>
            </a:r>
          </a:p>
        </p:txBody>
      </p:sp>
      <p:sp>
        <p:nvSpPr>
          <p:cNvPr id="39965" name="Rectangle 57"/>
          <p:cNvSpPr>
            <a:spLocks noChangeArrowheads="1"/>
          </p:cNvSpPr>
          <p:nvPr/>
        </p:nvSpPr>
        <p:spPr bwMode="auto">
          <a:xfrm>
            <a:off x="6128929" y="4408010"/>
            <a:ext cx="353157" cy="3897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L3</a:t>
            </a:r>
          </a:p>
        </p:txBody>
      </p:sp>
      <p:sp>
        <p:nvSpPr>
          <p:cNvPr id="39966" name="Rectangle 58"/>
          <p:cNvSpPr>
            <a:spLocks noChangeArrowheads="1"/>
          </p:cNvSpPr>
          <p:nvPr/>
        </p:nvSpPr>
        <p:spPr bwMode="auto">
          <a:xfrm>
            <a:off x="6128929" y="5189060"/>
            <a:ext cx="353157" cy="3897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L1</a:t>
            </a:r>
          </a:p>
        </p:txBody>
      </p:sp>
      <p:sp>
        <p:nvSpPr>
          <p:cNvPr id="39967" name="Line 59"/>
          <p:cNvSpPr>
            <a:spLocks noChangeShapeType="1"/>
          </p:cNvSpPr>
          <p:nvPr/>
        </p:nvSpPr>
        <p:spPr bwMode="auto">
          <a:xfrm>
            <a:off x="4798355" y="5578849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8" name="Line 60"/>
          <p:cNvSpPr>
            <a:spLocks noChangeShapeType="1"/>
          </p:cNvSpPr>
          <p:nvPr/>
        </p:nvSpPr>
        <p:spPr bwMode="auto">
          <a:xfrm>
            <a:off x="4798355" y="5813311"/>
            <a:ext cx="1418492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9" name="Line 61"/>
          <p:cNvSpPr>
            <a:spLocks noChangeShapeType="1"/>
          </p:cNvSpPr>
          <p:nvPr/>
        </p:nvSpPr>
        <p:spPr bwMode="auto">
          <a:xfrm>
            <a:off x="6216848" y="5578849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0" name="Line 62"/>
          <p:cNvSpPr>
            <a:spLocks noChangeShapeType="1"/>
          </p:cNvSpPr>
          <p:nvPr/>
        </p:nvSpPr>
        <p:spPr bwMode="auto">
          <a:xfrm>
            <a:off x="6394159" y="5578849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1" name="Line 63"/>
          <p:cNvSpPr>
            <a:spLocks noChangeShapeType="1"/>
          </p:cNvSpPr>
          <p:nvPr/>
        </p:nvSpPr>
        <p:spPr bwMode="auto">
          <a:xfrm>
            <a:off x="6394159" y="5813311"/>
            <a:ext cx="1418492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2" name="Line 64"/>
          <p:cNvSpPr>
            <a:spLocks noChangeShapeType="1"/>
          </p:cNvSpPr>
          <p:nvPr/>
        </p:nvSpPr>
        <p:spPr bwMode="auto">
          <a:xfrm>
            <a:off x="7812651" y="5578849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3" name="Text Box 65"/>
          <p:cNvSpPr txBox="1">
            <a:spLocks noChangeArrowheads="1"/>
          </p:cNvSpPr>
          <p:nvPr/>
        </p:nvSpPr>
        <p:spPr bwMode="auto">
          <a:xfrm>
            <a:off x="5053159" y="5423522"/>
            <a:ext cx="837089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정보의 흐름</a:t>
            </a:r>
          </a:p>
        </p:txBody>
      </p:sp>
      <p:sp>
        <p:nvSpPr>
          <p:cNvPr id="39974" name="Line 86"/>
          <p:cNvSpPr>
            <a:spLocks noChangeShapeType="1"/>
          </p:cNvSpPr>
          <p:nvPr/>
        </p:nvSpPr>
        <p:spPr bwMode="auto">
          <a:xfrm>
            <a:off x="2582694" y="2923572"/>
            <a:ext cx="0" cy="218635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5" name="Line 87"/>
          <p:cNvSpPr>
            <a:spLocks noChangeShapeType="1"/>
          </p:cNvSpPr>
          <p:nvPr/>
        </p:nvSpPr>
        <p:spPr bwMode="auto">
          <a:xfrm>
            <a:off x="2317459" y="5109926"/>
            <a:ext cx="0" cy="23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6" name="Line 88"/>
          <p:cNvSpPr>
            <a:spLocks noChangeShapeType="1"/>
          </p:cNvSpPr>
          <p:nvPr/>
        </p:nvSpPr>
        <p:spPr bwMode="auto">
          <a:xfrm>
            <a:off x="3275820" y="3162434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7" name="Line 89"/>
          <p:cNvSpPr>
            <a:spLocks noChangeShapeType="1"/>
          </p:cNvSpPr>
          <p:nvPr/>
        </p:nvSpPr>
        <p:spPr bwMode="auto">
          <a:xfrm>
            <a:off x="3502955" y="3543434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8" name="Line 90"/>
          <p:cNvSpPr>
            <a:spLocks noChangeShapeType="1"/>
          </p:cNvSpPr>
          <p:nvPr/>
        </p:nvSpPr>
        <p:spPr bwMode="auto">
          <a:xfrm>
            <a:off x="3735951" y="3939088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9" name="Line 91"/>
          <p:cNvSpPr>
            <a:spLocks noChangeShapeType="1"/>
          </p:cNvSpPr>
          <p:nvPr/>
        </p:nvSpPr>
        <p:spPr bwMode="auto">
          <a:xfrm>
            <a:off x="3973343" y="4314226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80" name="Line 92"/>
          <p:cNvSpPr>
            <a:spLocks noChangeShapeType="1"/>
          </p:cNvSpPr>
          <p:nvPr/>
        </p:nvSpPr>
        <p:spPr bwMode="auto">
          <a:xfrm>
            <a:off x="4212201" y="4705484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81" name="Line 93"/>
          <p:cNvSpPr>
            <a:spLocks noChangeShapeType="1"/>
          </p:cNvSpPr>
          <p:nvPr/>
        </p:nvSpPr>
        <p:spPr bwMode="auto">
          <a:xfrm>
            <a:off x="4443732" y="5109926"/>
            <a:ext cx="0" cy="156796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82" name="Rectangle 94"/>
          <p:cNvSpPr>
            <a:spLocks noChangeArrowheads="1"/>
          </p:cNvSpPr>
          <p:nvPr/>
        </p:nvSpPr>
        <p:spPr bwMode="auto">
          <a:xfrm>
            <a:off x="8432509" y="2923572"/>
            <a:ext cx="690196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3" name="Rectangle 95"/>
          <p:cNvSpPr>
            <a:spLocks noChangeArrowheads="1"/>
          </p:cNvSpPr>
          <p:nvPr/>
        </p:nvSpPr>
        <p:spPr bwMode="auto">
          <a:xfrm>
            <a:off x="8432509" y="3313365"/>
            <a:ext cx="690196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4" name="Rectangle 96"/>
          <p:cNvSpPr>
            <a:spLocks noChangeArrowheads="1"/>
          </p:cNvSpPr>
          <p:nvPr/>
        </p:nvSpPr>
        <p:spPr bwMode="auto">
          <a:xfrm>
            <a:off x="9122705" y="3313365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H6</a:t>
            </a:r>
          </a:p>
        </p:txBody>
      </p:sp>
      <p:sp>
        <p:nvSpPr>
          <p:cNvPr id="39985" name="Rectangle 97"/>
          <p:cNvSpPr>
            <a:spLocks noChangeArrowheads="1"/>
          </p:cNvSpPr>
          <p:nvPr/>
        </p:nvSpPr>
        <p:spPr bwMode="auto">
          <a:xfrm>
            <a:off x="8432510" y="3704622"/>
            <a:ext cx="924657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L6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6" name="Rectangle 98"/>
          <p:cNvSpPr>
            <a:spLocks noChangeArrowheads="1"/>
          </p:cNvSpPr>
          <p:nvPr/>
        </p:nvSpPr>
        <p:spPr bwMode="auto">
          <a:xfrm>
            <a:off x="9357166" y="3704622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H5</a:t>
            </a:r>
          </a:p>
        </p:txBody>
      </p:sp>
      <p:sp>
        <p:nvSpPr>
          <p:cNvPr id="39987" name="Rectangle 99"/>
          <p:cNvSpPr>
            <a:spLocks noChangeArrowheads="1"/>
          </p:cNvSpPr>
          <p:nvPr/>
        </p:nvSpPr>
        <p:spPr bwMode="auto">
          <a:xfrm>
            <a:off x="8432510" y="4094414"/>
            <a:ext cx="1159119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L5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8" name="Rectangle 100"/>
          <p:cNvSpPr>
            <a:spLocks noChangeArrowheads="1"/>
          </p:cNvSpPr>
          <p:nvPr/>
        </p:nvSpPr>
        <p:spPr bwMode="auto">
          <a:xfrm>
            <a:off x="9591628" y="4094414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H4</a:t>
            </a:r>
          </a:p>
        </p:txBody>
      </p:sp>
      <p:sp>
        <p:nvSpPr>
          <p:cNvPr id="39989" name="Rectangle 101"/>
          <p:cNvSpPr>
            <a:spLocks noChangeArrowheads="1"/>
          </p:cNvSpPr>
          <p:nvPr/>
        </p:nvSpPr>
        <p:spPr bwMode="auto">
          <a:xfrm>
            <a:off x="8432509" y="4485672"/>
            <a:ext cx="1393580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L4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90" name="Rectangle 102"/>
          <p:cNvSpPr>
            <a:spLocks noChangeArrowheads="1"/>
          </p:cNvSpPr>
          <p:nvPr/>
        </p:nvSpPr>
        <p:spPr bwMode="auto">
          <a:xfrm>
            <a:off x="9826094" y="4485672"/>
            <a:ext cx="232997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H3</a:t>
            </a:r>
          </a:p>
        </p:txBody>
      </p:sp>
      <p:sp>
        <p:nvSpPr>
          <p:cNvPr id="39991" name="Rectangle 103"/>
          <p:cNvSpPr>
            <a:spLocks noChangeArrowheads="1"/>
          </p:cNvSpPr>
          <p:nvPr/>
        </p:nvSpPr>
        <p:spPr bwMode="auto">
          <a:xfrm>
            <a:off x="8432513" y="4875465"/>
            <a:ext cx="1626577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L3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92" name="Rectangle 104"/>
          <p:cNvSpPr>
            <a:spLocks noChangeArrowheads="1"/>
          </p:cNvSpPr>
          <p:nvPr/>
        </p:nvSpPr>
        <p:spPr bwMode="auto">
          <a:xfrm>
            <a:off x="10059086" y="4875465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H2</a:t>
            </a:r>
          </a:p>
        </p:txBody>
      </p:sp>
      <p:sp>
        <p:nvSpPr>
          <p:cNvPr id="39993" name="Rectangle 105"/>
          <p:cNvSpPr>
            <a:spLocks noChangeArrowheads="1"/>
          </p:cNvSpPr>
          <p:nvPr/>
        </p:nvSpPr>
        <p:spPr bwMode="auto">
          <a:xfrm>
            <a:off x="8167277" y="5266722"/>
            <a:ext cx="2126274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1 0 1 0 0 0 1 </a:t>
            </a:r>
            <a:r>
              <a:rPr lang="en-US" altLang="ko-KR" sz="923">
                <a:latin typeface="Times New Roman" pitchFamily="18" charset="0"/>
                <a:ea typeface="바탕체" pitchFamily="17" charset="-127"/>
              </a:rPr>
              <a:t>…</a:t>
            </a: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 0 0 0 1 0 </a:t>
            </a:r>
          </a:p>
        </p:txBody>
      </p:sp>
      <p:sp>
        <p:nvSpPr>
          <p:cNvPr id="39994" name="Rectangle 106"/>
          <p:cNvSpPr>
            <a:spLocks noChangeArrowheads="1"/>
          </p:cNvSpPr>
          <p:nvPr/>
        </p:nvSpPr>
        <p:spPr bwMode="auto">
          <a:xfrm>
            <a:off x="8167275" y="4875465"/>
            <a:ext cx="265235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T2</a:t>
            </a:r>
          </a:p>
        </p:txBody>
      </p:sp>
      <p:sp>
        <p:nvSpPr>
          <p:cNvPr id="39995" name="Line 107"/>
          <p:cNvSpPr>
            <a:spLocks noChangeShapeType="1"/>
          </p:cNvSpPr>
          <p:nvPr/>
        </p:nvSpPr>
        <p:spPr bwMode="auto">
          <a:xfrm>
            <a:off x="8432509" y="2923572"/>
            <a:ext cx="0" cy="218635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6" name="Line 108"/>
          <p:cNvSpPr>
            <a:spLocks noChangeShapeType="1"/>
          </p:cNvSpPr>
          <p:nvPr/>
        </p:nvSpPr>
        <p:spPr bwMode="auto">
          <a:xfrm>
            <a:off x="8167274" y="5109926"/>
            <a:ext cx="0" cy="23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7" name="Line 109"/>
          <p:cNvSpPr>
            <a:spLocks noChangeShapeType="1"/>
          </p:cNvSpPr>
          <p:nvPr/>
        </p:nvSpPr>
        <p:spPr bwMode="auto">
          <a:xfrm>
            <a:off x="9124171" y="3162434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8" name="Line 110"/>
          <p:cNvSpPr>
            <a:spLocks noChangeShapeType="1"/>
          </p:cNvSpPr>
          <p:nvPr/>
        </p:nvSpPr>
        <p:spPr bwMode="auto">
          <a:xfrm>
            <a:off x="9351305" y="3543434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9" name="Line 111"/>
          <p:cNvSpPr>
            <a:spLocks noChangeShapeType="1"/>
          </p:cNvSpPr>
          <p:nvPr/>
        </p:nvSpPr>
        <p:spPr bwMode="auto">
          <a:xfrm>
            <a:off x="9584301" y="3939088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0" name="Line 112"/>
          <p:cNvSpPr>
            <a:spLocks noChangeShapeType="1"/>
          </p:cNvSpPr>
          <p:nvPr/>
        </p:nvSpPr>
        <p:spPr bwMode="auto">
          <a:xfrm>
            <a:off x="9823159" y="4314226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1" name="Line 113"/>
          <p:cNvSpPr>
            <a:spLocks noChangeShapeType="1"/>
          </p:cNvSpPr>
          <p:nvPr/>
        </p:nvSpPr>
        <p:spPr bwMode="auto">
          <a:xfrm>
            <a:off x="10060551" y="4705484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2" name="Line 114"/>
          <p:cNvSpPr>
            <a:spLocks noChangeShapeType="1"/>
          </p:cNvSpPr>
          <p:nvPr/>
        </p:nvSpPr>
        <p:spPr bwMode="auto">
          <a:xfrm>
            <a:off x="10293548" y="5109926"/>
            <a:ext cx="0" cy="156796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3" name="Freeform 115"/>
          <p:cNvSpPr>
            <a:spLocks/>
          </p:cNvSpPr>
          <p:nvPr/>
        </p:nvSpPr>
        <p:spPr bwMode="auto">
          <a:xfrm>
            <a:off x="5065058" y="2844446"/>
            <a:ext cx="2480896" cy="2891203"/>
          </a:xfrm>
          <a:custGeom>
            <a:avLst/>
            <a:gdLst>
              <a:gd name="T0" fmla="*/ 0 w 1344"/>
              <a:gd name="T1" fmla="*/ 0 h 1776"/>
              <a:gd name="T2" fmla="*/ 0 w 1344"/>
              <a:gd name="T3" fmla="*/ 2147483647 h 1776"/>
              <a:gd name="T4" fmla="*/ 2147483647 w 1344"/>
              <a:gd name="T5" fmla="*/ 2147483647 h 1776"/>
              <a:gd name="T6" fmla="*/ 2147483647 w 1344"/>
              <a:gd name="T7" fmla="*/ 2147483647 h 1776"/>
              <a:gd name="T8" fmla="*/ 2147483647 w 1344"/>
              <a:gd name="T9" fmla="*/ 2147483647 h 1776"/>
              <a:gd name="T10" fmla="*/ 2147483647 w 1344"/>
              <a:gd name="T11" fmla="*/ 2147483647 h 1776"/>
              <a:gd name="T12" fmla="*/ 2147483647 w 1344"/>
              <a:gd name="T13" fmla="*/ 2147483647 h 1776"/>
              <a:gd name="T14" fmla="*/ 2147483647 w 1344"/>
              <a:gd name="T15" fmla="*/ 0 h 17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776"/>
              <a:gd name="T26" fmla="*/ 1344 w 1344"/>
              <a:gd name="T27" fmla="*/ 1776 h 17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776">
                <a:moveTo>
                  <a:pt x="0" y="0"/>
                </a:moveTo>
                <a:lnTo>
                  <a:pt x="0" y="1776"/>
                </a:lnTo>
                <a:lnTo>
                  <a:pt x="528" y="1776"/>
                </a:lnTo>
                <a:lnTo>
                  <a:pt x="528" y="912"/>
                </a:lnTo>
                <a:lnTo>
                  <a:pt x="816" y="912"/>
                </a:lnTo>
                <a:lnTo>
                  <a:pt x="816" y="1776"/>
                </a:lnTo>
                <a:lnTo>
                  <a:pt x="1344" y="1776"/>
                </a:lnTo>
                <a:lnTo>
                  <a:pt x="1344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662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004" name="Line 116"/>
          <p:cNvSpPr>
            <a:spLocks noChangeShapeType="1"/>
          </p:cNvSpPr>
          <p:nvPr/>
        </p:nvSpPr>
        <p:spPr bwMode="auto">
          <a:xfrm>
            <a:off x="6836708" y="5735645"/>
            <a:ext cx="266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5" name="Line 117"/>
          <p:cNvSpPr>
            <a:spLocks noChangeShapeType="1"/>
          </p:cNvSpPr>
          <p:nvPr/>
        </p:nvSpPr>
        <p:spPr bwMode="auto">
          <a:xfrm>
            <a:off x="5330293" y="5735645"/>
            <a:ext cx="266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6" name="Line 118"/>
          <p:cNvSpPr>
            <a:spLocks noChangeShapeType="1"/>
          </p:cNvSpPr>
          <p:nvPr/>
        </p:nvSpPr>
        <p:spPr bwMode="auto">
          <a:xfrm>
            <a:off x="5065055" y="3939083"/>
            <a:ext cx="0" cy="23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7" name="Line 119"/>
          <p:cNvSpPr>
            <a:spLocks noChangeShapeType="1"/>
          </p:cNvSpPr>
          <p:nvPr/>
        </p:nvSpPr>
        <p:spPr bwMode="auto">
          <a:xfrm flipV="1">
            <a:off x="7545951" y="4094418"/>
            <a:ext cx="0" cy="31359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8" name="Line 120"/>
          <p:cNvSpPr>
            <a:spLocks noChangeShapeType="1"/>
          </p:cNvSpPr>
          <p:nvPr/>
        </p:nvSpPr>
        <p:spPr bwMode="auto">
          <a:xfrm flipV="1">
            <a:off x="7545951" y="2844442"/>
            <a:ext cx="0" cy="15679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12069" y="6237478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68484" y="468226"/>
            <a:ext cx="828675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3. TCP/IP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통신 모델</a:t>
            </a:r>
            <a:endParaRPr lang="en-US" altLang="ko-KR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7" name="Picture 9" descr="2_3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8656" y="1316046"/>
            <a:ext cx="7193544" cy="504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2604" y="541679"/>
            <a:ext cx="6267735" cy="20399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통신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모델과 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 </a:t>
            </a:r>
            <a:endParaRPr lang="ko-KR" altLang="en-US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46396"/>
              </p:ext>
            </p:extLst>
          </p:nvPr>
        </p:nvGraphicFramePr>
        <p:xfrm>
          <a:off x="1106424" y="1370162"/>
          <a:ext cx="10378439" cy="4567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3273547"/>
                <a:gridCol w="5276092"/>
              </a:tblGrid>
              <a:tr h="540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통신모델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프로토콜  종류</a:t>
                      </a:r>
                      <a:r>
                        <a:rPr lang="en-US" altLang="ko-KR" sz="2000" b="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용도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7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TCP/IP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HTTP,</a:t>
                      </a:r>
                      <a:r>
                        <a:rPr lang="en-US" altLang="ko-K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Telnet, TCP, UDP…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인터넷과 </a:t>
                      </a:r>
                      <a:r>
                        <a:rPr lang="en-US" altLang="ko-KR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LAN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에서 사용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817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IPX/SPX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IPX, SPX, NPC…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Novel </a:t>
                      </a:r>
                      <a:r>
                        <a:rPr lang="ko-KR" altLang="en-US" sz="17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사가 개발 및 판매하는 </a:t>
                      </a:r>
                      <a:r>
                        <a:rPr lang="en-US" altLang="ko-KR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Netware </a:t>
                      </a:r>
                      <a:r>
                        <a:rPr lang="ko-KR" altLang="en-US" sz="17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시스템에서 사용 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817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Appltalk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DDP, RTMP, ATP…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Apple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 제품의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에서 사용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817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DECnet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DPR,</a:t>
                      </a:r>
                      <a:r>
                        <a:rPr lang="en-US" altLang="ko-K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NSP, SCP…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구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사의 미니컴퓨터에서 사용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757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XNS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IDP, SPP, PEP…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Xerox 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사의 네트워크에 사용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0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714388" y="4366590"/>
            <a:ext cx="66563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58763" indent="-258763">
              <a:lnSpc>
                <a:spcPct val="120000"/>
              </a:lnSpc>
              <a:spcBef>
                <a:spcPct val="30000"/>
              </a:spcBef>
              <a:buFont typeface="나눔고딕" pitchFamily="50" charset="-127"/>
              <a:buChar char="◉"/>
              <a:defRPr kumimoji="1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98475" indent="-238125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763588" indent="-263525">
              <a:lnSpc>
                <a:spcPct val="120000"/>
              </a:lnSpc>
              <a:spcBef>
                <a:spcPct val="30000"/>
              </a:spcBef>
              <a:buFont typeface="맑은 고딕" panose="020B0503020000020004" pitchFamily="50" charset="-127"/>
              <a:buChar char="－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014413" indent="-239713">
              <a:lnSpc>
                <a:spcPct val="120000"/>
              </a:lnSpc>
              <a:spcBef>
                <a:spcPct val="30000"/>
              </a:spcBef>
              <a:buChar char="•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Protocols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928029" y="4877346"/>
            <a:ext cx="3208623" cy="1479004"/>
            <a:chOff x="2609" y="1157"/>
            <a:chExt cx="1814" cy="819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3580" y="1170"/>
              <a:ext cx="843" cy="764"/>
              <a:chOff x="2479" y="2387"/>
              <a:chExt cx="551" cy="516"/>
            </a:xfrm>
          </p:grpSpPr>
          <p:sp>
            <p:nvSpPr>
              <p:cNvPr id="9" name="Oval 21"/>
              <p:cNvSpPr>
                <a:spLocks noChangeArrowheads="1"/>
              </p:cNvSpPr>
              <p:nvPr/>
            </p:nvSpPr>
            <p:spPr bwMode="auto">
              <a:xfrm rot="1237137">
                <a:off x="2712" y="2590"/>
                <a:ext cx="107" cy="112"/>
              </a:xfrm>
              <a:prstGeom prst="ellipse">
                <a:avLst/>
              </a:prstGeom>
              <a:gradFill rotWithShape="0">
                <a:gsLst>
                  <a:gs pos="0">
                    <a:srgbClr val="8FA5C5"/>
                  </a:gs>
                  <a:gs pos="100000">
                    <a:srgbClr val="07387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22"/>
              <p:cNvSpPr>
                <a:spLocks noChangeShapeType="1"/>
              </p:cNvSpPr>
              <p:nvPr/>
            </p:nvSpPr>
            <p:spPr bwMode="auto">
              <a:xfrm rot="1237137" flipH="1">
                <a:off x="2763" y="2387"/>
                <a:ext cx="1" cy="516"/>
              </a:xfrm>
              <a:prstGeom prst="line">
                <a:avLst/>
              </a:pr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 rot="1237137">
                <a:off x="2671" y="2590"/>
                <a:ext cx="187" cy="112"/>
              </a:xfrm>
              <a:prstGeom prst="ellipse">
                <a:avLst/>
              </a:pr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24"/>
              <p:cNvSpPr>
                <a:spLocks noChangeArrowheads="1"/>
              </p:cNvSpPr>
              <p:nvPr/>
            </p:nvSpPr>
            <p:spPr bwMode="auto">
              <a:xfrm rot="1237137">
                <a:off x="2562" y="2590"/>
                <a:ext cx="406" cy="112"/>
              </a:xfrm>
              <a:prstGeom prst="ellipse">
                <a:avLst/>
              </a:pr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Arc 25"/>
              <p:cNvSpPr>
                <a:spLocks/>
              </p:cNvSpPr>
              <p:nvPr/>
            </p:nvSpPr>
            <p:spPr bwMode="auto">
              <a:xfrm rot="1237137" flipV="1">
                <a:off x="2479" y="2657"/>
                <a:ext cx="511" cy="142"/>
              </a:xfrm>
              <a:custGeom>
                <a:avLst/>
                <a:gdLst>
                  <a:gd name="T0" fmla="*/ 0 w 42169"/>
                  <a:gd name="T1" fmla="*/ 0 h 21600"/>
                  <a:gd name="T2" fmla="*/ 0 w 42169"/>
                  <a:gd name="T3" fmla="*/ 0 h 21600"/>
                  <a:gd name="T4" fmla="*/ 0 w 4216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169"/>
                  <a:gd name="T10" fmla="*/ 0 h 21600"/>
                  <a:gd name="T11" fmla="*/ 42169 w 4216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169" h="21600" fill="none" extrusionOk="0">
                    <a:moveTo>
                      <a:pt x="-1" y="16717"/>
                    </a:moveTo>
                    <a:cubicBezTo>
                      <a:pt x="2271" y="6929"/>
                      <a:pt x="10992" y="-1"/>
                      <a:pt x="21041" y="0"/>
                    </a:cubicBezTo>
                    <a:cubicBezTo>
                      <a:pt x="31240" y="0"/>
                      <a:pt x="40049" y="7134"/>
                      <a:pt x="42169" y="17110"/>
                    </a:cubicBezTo>
                  </a:path>
                  <a:path w="42169" h="21600" stroke="0" extrusionOk="0">
                    <a:moveTo>
                      <a:pt x="-1" y="16717"/>
                    </a:moveTo>
                    <a:cubicBezTo>
                      <a:pt x="2271" y="6929"/>
                      <a:pt x="10992" y="-1"/>
                      <a:pt x="21041" y="0"/>
                    </a:cubicBezTo>
                    <a:cubicBezTo>
                      <a:pt x="31240" y="0"/>
                      <a:pt x="40049" y="7134"/>
                      <a:pt x="42169" y="17110"/>
                    </a:cubicBezTo>
                    <a:lnTo>
                      <a:pt x="21041" y="21600"/>
                    </a:lnTo>
                    <a:lnTo>
                      <a:pt x="-1" y="16717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Arc 26"/>
              <p:cNvSpPr>
                <a:spLocks/>
              </p:cNvSpPr>
              <p:nvPr/>
            </p:nvSpPr>
            <p:spPr bwMode="auto">
              <a:xfrm rot="1237137" flipV="1">
                <a:off x="2514" y="2734"/>
                <a:ext cx="381" cy="142"/>
              </a:xfrm>
              <a:custGeom>
                <a:avLst/>
                <a:gdLst>
                  <a:gd name="T0" fmla="*/ 0 w 34362"/>
                  <a:gd name="T1" fmla="*/ 0 h 21600"/>
                  <a:gd name="T2" fmla="*/ 0 w 34362"/>
                  <a:gd name="T3" fmla="*/ 0 h 21600"/>
                  <a:gd name="T4" fmla="*/ 0 w 3436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4362"/>
                  <a:gd name="T10" fmla="*/ 0 h 21600"/>
                  <a:gd name="T11" fmla="*/ 34362 w 3436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362" h="21600" fill="none" extrusionOk="0">
                    <a:moveTo>
                      <a:pt x="-1" y="8912"/>
                    </a:moveTo>
                    <a:cubicBezTo>
                      <a:pt x="4063" y="3313"/>
                      <a:pt x="10562" y="-1"/>
                      <a:pt x="17481" y="0"/>
                    </a:cubicBezTo>
                    <a:cubicBezTo>
                      <a:pt x="24050" y="0"/>
                      <a:pt x="30263" y="2990"/>
                      <a:pt x="34362" y="8124"/>
                    </a:cubicBezTo>
                  </a:path>
                  <a:path w="34362" h="21600" stroke="0" extrusionOk="0">
                    <a:moveTo>
                      <a:pt x="-1" y="8912"/>
                    </a:moveTo>
                    <a:cubicBezTo>
                      <a:pt x="4063" y="3313"/>
                      <a:pt x="10562" y="-1"/>
                      <a:pt x="17481" y="0"/>
                    </a:cubicBezTo>
                    <a:cubicBezTo>
                      <a:pt x="24050" y="0"/>
                      <a:pt x="30263" y="2990"/>
                      <a:pt x="34362" y="8124"/>
                    </a:cubicBezTo>
                    <a:lnTo>
                      <a:pt x="17481" y="21600"/>
                    </a:lnTo>
                    <a:lnTo>
                      <a:pt x="-1" y="8912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Arc 27"/>
              <p:cNvSpPr>
                <a:spLocks/>
              </p:cNvSpPr>
              <p:nvPr/>
            </p:nvSpPr>
            <p:spPr bwMode="auto">
              <a:xfrm rot="1237137" flipV="1">
                <a:off x="2565" y="2480"/>
                <a:ext cx="465" cy="141"/>
              </a:xfrm>
              <a:custGeom>
                <a:avLst/>
                <a:gdLst>
                  <a:gd name="T0" fmla="*/ 0 w 38373"/>
                  <a:gd name="T1" fmla="*/ 0 h 21600"/>
                  <a:gd name="T2" fmla="*/ 0 w 38373"/>
                  <a:gd name="T3" fmla="*/ 0 h 21600"/>
                  <a:gd name="T4" fmla="*/ 0 w 383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8373"/>
                  <a:gd name="T10" fmla="*/ 0 h 21600"/>
                  <a:gd name="T11" fmla="*/ 38373 w 383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373" h="21600" fill="none" extrusionOk="0">
                    <a:moveTo>
                      <a:pt x="-1" y="12353"/>
                    </a:moveTo>
                    <a:cubicBezTo>
                      <a:pt x="3573" y="4809"/>
                      <a:pt x="11173" y="-1"/>
                      <a:pt x="19521" y="0"/>
                    </a:cubicBezTo>
                    <a:cubicBezTo>
                      <a:pt x="27343" y="0"/>
                      <a:pt x="34554" y="4229"/>
                      <a:pt x="38373" y="11056"/>
                    </a:cubicBezTo>
                  </a:path>
                  <a:path w="38373" h="21600" stroke="0" extrusionOk="0">
                    <a:moveTo>
                      <a:pt x="-1" y="12353"/>
                    </a:moveTo>
                    <a:cubicBezTo>
                      <a:pt x="3573" y="4809"/>
                      <a:pt x="11173" y="-1"/>
                      <a:pt x="19521" y="0"/>
                    </a:cubicBezTo>
                    <a:cubicBezTo>
                      <a:pt x="27343" y="0"/>
                      <a:pt x="34554" y="4229"/>
                      <a:pt x="38373" y="11056"/>
                    </a:cubicBezTo>
                    <a:lnTo>
                      <a:pt x="19521" y="21600"/>
                    </a:lnTo>
                    <a:lnTo>
                      <a:pt x="-1" y="12353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" name="Arc 28"/>
              <p:cNvSpPr>
                <a:spLocks/>
              </p:cNvSpPr>
              <p:nvPr/>
            </p:nvSpPr>
            <p:spPr bwMode="auto">
              <a:xfrm rot="1237137" flipV="1">
                <a:off x="2655" y="2392"/>
                <a:ext cx="355" cy="141"/>
              </a:xfrm>
              <a:custGeom>
                <a:avLst/>
                <a:gdLst>
                  <a:gd name="T0" fmla="*/ 0 w 34268"/>
                  <a:gd name="T1" fmla="*/ 0 h 21600"/>
                  <a:gd name="T2" fmla="*/ 0 w 34268"/>
                  <a:gd name="T3" fmla="*/ 0 h 21600"/>
                  <a:gd name="T4" fmla="*/ 0 w 3426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4268"/>
                  <a:gd name="T10" fmla="*/ 0 h 21600"/>
                  <a:gd name="T11" fmla="*/ 34268 w 3426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68" h="21600" fill="none" extrusionOk="0">
                    <a:moveTo>
                      <a:pt x="0" y="9114"/>
                    </a:moveTo>
                    <a:cubicBezTo>
                      <a:pt x="4049" y="3397"/>
                      <a:pt x="10620" y="-1"/>
                      <a:pt x="17626" y="0"/>
                    </a:cubicBezTo>
                    <a:cubicBezTo>
                      <a:pt x="24062" y="0"/>
                      <a:pt x="30164" y="2870"/>
                      <a:pt x="34267" y="7830"/>
                    </a:cubicBezTo>
                  </a:path>
                  <a:path w="34268" h="21600" stroke="0" extrusionOk="0">
                    <a:moveTo>
                      <a:pt x="0" y="9114"/>
                    </a:moveTo>
                    <a:cubicBezTo>
                      <a:pt x="4049" y="3397"/>
                      <a:pt x="10620" y="-1"/>
                      <a:pt x="17626" y="0"/>
                    </a:cubicBezTo>
                    <a:cubicBezTo>
                      <a:pt x="24062" y="0"/>
                      <a:pt x="30164" y="2870"/>
                      <a:pt x="34267" y="7830"/>
                    </a:cubicBezTo>
                    <a:lnTo>
                      <a:pt x="17626" y="21600"/>
                    </a:lnTo>
                    <a:lnTo>
                      <a:pt x="0" y="9114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7" name="Arc 29"/>
              <p:cNvSpPr>
                <a:spLocks/>
              </p:cNvSpPr>
              <p:nvPr/>
            </p:nvSpPr>
            <p:spPr bwMode="auto">
              <a:xfrm rot="1237137" flipV="1">
                <a:off x="2503" y="2577"/>
                <a:ext cx="519" cy="141"/>
              </a:xfrm>
              <a:custGeom>
                <a:avLst/>
                <a:gdLst>
                  <a:gd name="T0" fmla="*/ 0 w 42802"/>
                  <a:gd name="T1" fmla="*/ 0 h 21600"/>
                  <a:gd name="T2" fmla="*/ 0 w 42802"/>
                  <a:gd name="T3" fmla="*/ 0 h 21600"/>
                  <a:gd name="T4" fmla="*/ 0 w 4280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02"/>
                  <a:gd name="T10" fmla="*/ 0 h 21600"/>
                  <a:gd name="T11" fmla="*/ 42802 w 4280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02" h="21600" fill="none" extrusionOk="0">
                    <a:moveTo>
                      <a:pt x="-1" y="18750"/>
                    </a:moveTo>
                    <a:cubicBezTo>
                      <a:pt x="1427" y="8017"/>
                      <a:pt x="10582" y="-1"/>
                      <a:pt x="21411" y="0"/>
                    </a:cubicBezTo>
                    <a:cubicBezTo>
                      <a:pt x="32182" y="0"/>
                      <a:pt x="41308" y="7936"/>
                      <a:pt x="42802" y="18603"/>
                    </a:cubicBezTo>
                  </a:path>
                  <a:path w="42802" h="21600" stroke="0" extrusionOk="0">
                    <a:moveTo>
                      <a:pt x="-1" y="18750"/>
                    </a:moveTo>
                    <a:cubicBezTo>
                      <a:pt x="1427" y="8017"/>
                      <a:pt x="10582" y="-1"/>
                      <a:pt x="21411" y="0"/>
                    </a:cubicBezTo>
                    <a:cubicBezTo>
                      <a:pt x="32182" y="0"/>
                      <a:pt x="41308" y="7936"/>
                      <a:pt x="42802" y="18603"/>
                    </a:cubicBezTo>
                    <a:lnTo>
                      <a:pt x="21411" y="21600"/>
                    </a:lnTo>
                    <a:lnTo>
                      <a:pt x="-1" y="18750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30"/>
              <p:cNvSpPr>
                <a:spLocks noChangeArrowheads="1"/>
              </p:cNvSpPr>
              <p:nvPr/>
            </p:nvSpPr>
            <p:spPr bwMode="auto">
              <a:xfrm rot="1237137">
                <a:off x="2712" y="2584"/>
                <a:ext cx="107" cy="112"/>
              </a:xfrm>
              <a:prstGeom prst="ellipse">
                <a:avLst/>
              </a:prstGeom>
              <a:noFill/>
              <a:ln w="12700">
                <a:solidFill>
                  <a:srgbClr val="0738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AutoShape 31"/>
              <p:cNvSpPr>
                <a:spLocks noChangeArrowheads="1"/>
              </p:cNvSpPr>
              <p:nvPr/>
            </p:nvSpPr>
            <p:spPr bwMode="auto">
              <a:xfrm rot="1237137">
                <a:off x="2535" y="2502"/>
                <a:ext cx="75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AutoShape 32"/>
              <p:cNvSpPr>
                <a:spLocks noChangeArrowheads="1"/>
              </p:cNvSpPr>
              <p:nvPr/>
            </p:nvSpPr>
            <p:spPr bwMode="auto">
              <a:xfrm rot="1237137">
                <a:off x="2850" y="2461"/>
                <a:ext cx="75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AutoShape 33"/>
              <p:cNvSpPr>
                <a:spLocks noChangeArrowheads="1"/>
              </p:cNvSpPr>
              <p:nvPr/>
            </p:nvSpPr>
            <p:spPr bwMode="auto">
              <a:xfrm rot="1237137">
                <a:off x="2693" y="2680"/>
                <a:ext cx="76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AutoShape 34"/>
              <p:cNvSpPr>
                <a:spLocks noChangeArrowheads="1"/>
              </p:cNvSpPr>
              <p:nvPr/>
            </p:nvSpPr>
            <p:spPr bwMode="auto">
              <a:xfrm rot="1237137">
                <a:off x="2855" y="2715"/>
                <a:ext cx="76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" name="Picture 35" descr="Graphic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" y="1402"/>
              <a:ext cx="1521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3709" y="1527"/>
              <a:ext cx="581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0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2609" y="1157"/>
              <a:ext cx="78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ko-KR" sz="1600">
                  <a:solidFill>
                    <a:srgbClr val="EC008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TCP/IP</a:t>
              </a:r>
            </a:p>
          </p:txBody>
        </p:sp>
      </p:grp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693600" y="1210376"/>
            <a:ext cx="66563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58763" indent="-258763">
              <a:lnSpc>
                <a:spcPct val="120000"/>
              </a:lnSpc>
              <a:spcBef>
                <a:spcPct val="30000"/>
              </a:spcBef>
              <a:buFont typeface="나눔고딕" pitchFamily="50" charset="-127"/>
              <a:buChar char="◉"/>
              <a:defRPr kumimoji="1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98475" indent="-238125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763588" indent="-263525">
              <a:lnSpc>
                <a:spcPct val="120000"/>
              </a:lnSpc>
              <a:spcBef>
                <a:spcPct val="30000"/>
              </a:spcBef>
              <a:buFont typeface="맑은 고딕" panose="020B0503020000020004" pitchFamily="50" charset="-127"/>
              <a:buChar char="－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014413" indent="-239713">
              <a:lnSpc>
                <a:spcPct val="120000"/>
              </a:lnSpc>
              <a:spcBef>
                <a:spcPct val="30000"/>
              </a:spcBef>
              <a:buChar char="•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Vendor-Specific Protocols</a:t>
            </a:r>
          </a:p>
        </p:txBody>
      </p:sp>
      <p:grpSp>
        <p:nvGrpSpPr>
          <p:cNvPr id="24" name="Group 75"/>
          <p:cNvGrpSpPr>
            <a:grpSpLocks/>
          </p:cNvGrpSpPr>
          <p:nvPr/>
        </p:nvGrpSpPr>
        <p:grpSpPr bwMode="auto">
          <a:xfrm>
            <a:off x="1744327" y="1802742"/>
            <a:ext cx="3353063" cy="2281868"/>
            <a:chOff x="3850" y="2432"/>
            <a:chExt cx="1910" cy="1313"/>
          </a:xfrm>
        </p:grpSpPr>
        <p:sp>
          <p:nvSpPr>
            <p:cNvPr id="25" name="AutoShape 76"/>
            <p:cNvSpPr>
              <a:spLocks noChangeArrowheads="1"/>
            </p:cNvSpPr>
            <p:nvPr/>
          </p:nvSpPr>
          <p:spPr bwMode="auto">
            <a:xfrm rot="5400000">
              <a:off x="4691" y="2958"/>
              <a:ext cx="463" cy="90"/>
            </a:xfrm>
            <a:prstGeom prst="homePlate">
              <a:avLst>
                <a:gd name="adj" fmla="val 90623"/>
              </a:avLst>
            </a:prstGeom>
            <a:gradFill rotWithShape="0">
              <a:gsLst>
                <a:gs pos="0">
                  <a:srgbClr val="CC0099"/>
                </a:gs>
                <a:gs pos="50000">
                  <a:srgbClr val="F1BBE4"/>
                </a:gs>
                <a:gs pos="100000">
                  <a:srgbClr val="CC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ko-KR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77"/>
            <p:cNvSpPr>
              <a:spLocks noChangeArrowheads="1"/>
            </p:cNvSpPr>
            <p:nvPr/>
          </p:nvSpPr>
          <p:spPr bwMode="auto">
            <a:xfrm>
              <a:off x="4832" y="3137"/>
              <a:ext cx="220" cy="174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ko-KR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78" descr="Graphic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" y="3163"/>
              <a:ext cx="149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AutoShape 79"/>
            <p:cNvSpPr>
              <a:spLocks noChangeArrowheads="1"/>
            </p:cNvSpPr>
            <p:nvPr/>
          </p:nvSpPr>
          <p:spPr bwMode="auto">
            <a:xfrm>
              <a:off x="4808" y="3107"/>
              <a:ext cx="221" cy="17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B3ECB3"/>
                </a:gs>
                <a:gs pos="100000">
                  <a:srgbClr val="33CC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ko-KR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80"/>
            <p:cNvGrpSpPr>
              <a:grpSpLocks/>
            </p:cNvGrpSpPr>
            <p:nvPr/>
          </p:nvGrpSpPr>
          <p:grpSpPr bwMode="auto">
            <a:xfrm>
              <a:off x="4661" y="2432"/>
              <a:ext cx="502" cy="552"/>
              <a:chOff x="2013" y="3316"/>
              <a:chExt cx="629" cy="694"/>
            </a:xfrm>
          </p:grpSpPr>
          <p:sp>
            <p:nvSpPr>
              <p:cNvPr id="46" name="Freeform 81"/>
              <p:cNvSpPr>
                <a:spLocks noChangeAspect="1"/>
              </p:cNvSpPr>
              <p:nvPr/>
            </p:nvSpPr>
            <p:spPr bwMode="auto">
              <a:xfrm>
                <a:off x="2409" y="3767"/>
                <a:ext cx="211" cy="243"/>
              </a:xfrm>
              <a:custGeom>
                <a:avLst/>
                <a:gdLst>
                  <a:gd name="T0" fmla="*/ 0 w 265"/>
                  <a:gd name="T1" fmla="*/ 51 h 305"/>
                  <a:gd name="T2" fmla="*/ 85 w 265"/>
                  <a:gd name="T3" fmla="*/ 0 h 305"/>
                  <a:gd name="T4" fmla="*/ 85 w 265"/>
                  <a:gd name="T5" fmla="*/ 42 h 305"/>
                  <a:gd name="T6" fmla="*/ 2 w 265"/>
                  <a:gd name="T7" fmla="*/ 98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5"/>
                  <a:gd name="T13" fmla="*/ 0 h 305"/>
                  <a:gd name="T14" fmla="*/ 265 w 265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5" h="305">
                    <a:moveTo>
                      <a:pt x="0" y="158"/>
                    </a:moveTo>
                    <a:lnTo>
                      <a:pt x="265" y="0"/>
                    </a:lnTo>
                    <a:lnTo>
                      <a:pt x="265" y="130"/>
                    </a:lnTo>
                    <a:lnTo>
                      <a:pt x="2" y="305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Freeform 82"/>
              <p:cNvSpPr>
                <a:spLocks noChangeAspect="1"/>
              </p:cNvSpPr>
              <p:nvPr/>
            </p:nvSpPr>
            <p:spPr bwMode="auto">
              <a:xfrm>
                <a:off x="2013" y="3681"/>
                <a:ext cx="607" cy="212"/>
              </a:xfrm>
              <a:custGeom>
                <a:avLst/>
                <a:gdLst>
                  <a:gd name="T0" fmla="*/ 160 w 761"/>
                  <a:gd name="T1" fmla="*/ 87 h 265"/>
                  <a:gd name="T2" fmla="*/ 0 w 761"/>
                  <a:gd name="T3" fmla="*/ 43 h 265"/>
                  <a:gd name="T4" fmla="*/ 89 w 761"/>
                  <a:gd name="T5" fmla="*/ 0 h 265"/>
                  <a:gd name="T6" fmla="*/ 246 w 761"/>
                  <a:gd name="T7" fmla="*/ 35 h 265"/>
                  <a:gd name="T8" fmla="*/ 162 w 761"/>
                  <a:gd name="T9" fmla="*/ 86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1"/>
                  <a:gd name="T16" fmla="*/ 0 h 265"/>
                  <a:gd name="T17" fmla="*/ 761 w 761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1" h="265">
                    <a:moveTo>
                      <a:pt x="497" y="265"/>
                    </a:moveTo>
                    <a:lnTo>
                      <a:pt x="0" y="131"/>
                    </a:lnTo>
                    <a:lnTo>
                      <a:pt x="278" y="0"/>
                    </a:lnTo>
                    <a:lnTo>
                      <a:pt x="761" y="107"/>
                    </a:lnTo>
                    <a:lnTo>
                      <a:pt x="500" y="26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Freeform 83"/>
              <p:cNvSpPr>
                <a:spLocks noChangeAspect="1"/>
              </p:cNvSpPr>
              <p:nvPr/>
            </p:nvSpPr>
            <p:spPr bwMode="auto">
              <a:xfrm>
                <a:off x="2013" y="3785"/>
                <a:ext cx="398" cy="225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2 h 390"/>
                  <a:gd name="T4" fmla="*/ 44 w 690"/>
                  <a:gd name="T5" fmla="*/ 25 h 390"/>
                  <a:gd name="T6" fmla="*/ 44 w 690"/>
                  <a:gd name="T7" fmla="*/ 12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Freeform 84"/>
              <p:cNvSpPr>
                <a:spLocks/>
              </p:cNvSpPr>
              <p:nvPr/>
            </p:nvSpPr>
            <p:spPr bwMode="auto">
              <a:xfrm>
                <a:off x="2116" y="3665"/>
                <a:ext cx="443" cy="187"/>
              </a:xfrm>
              <a:custGeom>
                <a:avLst/>
                <a:gdLst>
                  <a:gd name="T0" fmla="*/ 0 w 556"/>
                  <a:gd name="T1" fmla="*/ 41 h 235"/>
                  <a:gd name="T2" fmla="*/ 76 w 556"/>
                  <a:gd name="T3" fmla="*/ 0 h 235"/>
                  <a:gd name="T4" fmla="*/ 178 w 556"/>
                  <a:gd name="T5" fmla="*/ 29 h 235"/>
                  <a:gd name="T6" fmla="*/ 178 w 556"/>
                  <a:gd name="T7" fmla="*/ 34 h 235"/>
                  <a:gd name="T8" fmla="*/ 108 w 556"/>
                  <a:gd name="T9" fmla="*/ 76 h 235"/>
                  <a:gd name="T10" fmla="*/ 0 w 556"/>
                  <a:gd name="T11" fmla="*/ 48 h 235"/>
                  <a:gd name="T12" fmla="*/ 0 w 556"/>
                  <a:gd name="T13" fmla="*/ 41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Freeform 85"/>
              <p:cNvSpPr>
                <a:spLocks/>
              </p:cNvSpPr>
              <p:nvPr/>
            </p:nvSpPr>
            <p:spPr bwMode="auto">
              <a:xfrm>
                <a:off x="2121" y="3669"/>
                <a:ext cx="429" cy="166"/>
              </a:xfrm>
              <a:custGeom>
                <a:avLst/>
                <a:gdLst>
                  <a:gd name="T0" fmla="*/ 0 w 538"/>
                  <a:gd name="T1" fmla="*/ 40 h 208"/>
                  <a:gd name="T2" fmla="*/ 105 w 538"/>
                  <a:gd name="T3" fmla="*/ 67 h 208"/>
                  <a:gd name="T4" fmla="*/ 174 w 538"/>
                  <a:gd name="T5" fmla="*/ 28 h 208"/>
                  <a:gd name="T6" fmla="*/ 75 w 538"/>
                  <a:gd name="T7" fmla="*/ 0 h 208"/>
                  <a:gd name="T8" fmla="*/ 0 w 538"/>
                  <a:gd name="T9" fmla="*/ 4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Oval 86"/>
              <p:cNvSpPr>
                <a:spLocks noChangeArrowheads="1"/>
              </p:cNvSpPr>
              <p:nvPr/>
            </p:nvSpPr>
            <p:spPr bwMode="auto">
              <a:xfrm>
                <a:off x="2228" y="3709"/>
                <a:ext cx="223" cy="90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87"/>
              <p:cNvSpPr>
                <a:spLocks/>
              </p:cNvSpPr>
              <p:nvPr/>
            </p:nvSpPr>
            <p:spPr bwMode="auto">
              <a:xfrm>
                <a:off x="2106" y="3712"/>
                <a:ext cx="361" cy="101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2 h 180"/>
                  <a:gd name="T4" fmla="*/ 31 w 646"/>
                  <a:gd name="T5" fmla="*/ 10 h 180"/>
                  <a:gd name="T6" fmla="*/ 35 w 646"/>
                  <a:gd name="T7" fmla="*/ 9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Freeform 88"/>
              <p:cNvSpPr>
                <a:spLocks noChangeAspect="1"/>
              </p:cNvSpPr>
              <p:nvPr/>
            </p:nvSpPr>
            <p:spPr bwMode="auto">
              <a:xfrm>
                <a:off x="2192" y="3316"/>
                <a:ext cx="450" cy="415"/>
              </a:xfrm>
              <a:custGeom>
                <a:avLst/>
                <a:gdLst>
                  <a:gd name="T0" fmla="*/ 33 w 808"/>
                  <a:gd name="T1" fmla="*/ 40 h 746"/>
                  <a:gd name="T2" fmla="*/ 43 w 808"/>
                  <a:gd name="T3" fmla="*/ 28 h 746"/>
                  <a:gd name="T4" fmla="*/ 43 w 808"/>
                  <a:gd name="T5" fmla="*/ 6 h 746"/>
                  <a:gd name="T6" fmla="*/ 18 w 808"/>
                  <a:gd name="T7" fmla="*/ 0 h 746"/>
                  <a:gd name="T8" fmla="*/ 0 w 808"/>
                  <a:gd name="T9" fmla="*/ 2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Freeform 89"/>
              <p:cNvSpPr>
                <a:spLocks noChangeAspect="1"/>
              </p:cNvSpPr>
              <p:nvPr/>
            </p:nvSpPr>
            <p:spPr bwMode="auto">
              <a:xfrm>
                <a:off x="2473" y="3408"/>
                <a:ext cx="90" cy="403"/>
              </a:xfrm>
              <a:custGeom>
                <a:avLst/>
                <a:gdLst>
                  <a:gd name="T0" fmla="*/ 0 w 144"/>
                  <a:gd name="T1" fmla="*/ 62 h 644"/>
                  <a:gd name="T2" fmla="*/ 0 w 144"/>
                  <a:gd name="T3" fmla="*/ 8 h 644"/>
                  <a:gd name="T4" fmla="*/ 14 w 144"/>
                  <a:gd name="T5" fmla="*/ 0 h 644"/>
                  <a:gd name="T6" fmla="*/ 14 w 144"/>
                  <a:gd name="T7" fmla="*/ 53 h 644"/>
                  <a:gd name="T8" fmla="*/ 0 w 144"/>
                  <a:gd name="T9" fmla="*/ 6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Freeform 90"/>
              <p:cNvSpPr>
                <a:spLocks noChangeAspect="1"/>
              </p:cNvSpPr>
              <p:nvPr/>
            </p:nvSpPr>
            <p:spPr bwMode="auto">
              <a:xfrm>
                <a:off x="2073" y="3321"/>
                <a:ext cx="490" cy="137"/>
              </a:xfrm>
              <a:custGeom>
                <a:avLst/>
                <a:gdLst>
                  <a:gd name="T0" fmla="*/ 61 w 782"/>
                  <a:gd name="T1" fmla="*/ 21 h 219"/>
                  <a:gd name="T2" fmla="*/ 0 w 782"/>
                  <a:gd name="T3" fmla="*/ 6 h 219"/>
                  <a:gd name="T4" fmla="*/ 15 w 782"/>
                  <a:gd name="T5" fmla="*/ 0 h 219"/>
                  <a:gd name="T6" fmla="*/ 75 w 782"/>
                  <a:gd name="T7" fmla="*/ 13 h 219"/>
                  <a:gd name="T8" fmla="*/ 61 w 782"/>
                  <a:gd name="T9" fmla="*/ 21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6" name="Freeform 91"/>
              <p:cNvSpPr>
                <a:spLocks noChangeAspect="1"/>
              </p:cNvSpPr>
              <p:nvPr/>
            </p:nvSpPr>
            <p:spPr bwMode="auto">
              <a:xfrm>
                <a:off x="2073" y="3361"/>
                <a:ext cx="400" cy="452"/>
              </a:xfrm>
              <a:custGeom>
                <a:avLst/>
                <a:gdLst>
                  <a:gd name="T0" fmla="*/ 51 w 672"/>
                  <a:gd name="T1" fmla="*/ 58 h 754"/>
                  <a:gd name="T2" fmla="*/ 51 w 672"/>
                  <a:gd name="T3" fmla="*/ 13 h 754"/>
                  <a:gd name="T4" fmla="*/ 0 w 672"/>
                  <a:gd name="T5" fmla="*/ 0 h 754"/>
                  <a:gd name="T6" fmla="*/ 0 w 672"/>
                  <a:gd name="T7" fmla="*/ 44 h 754"/>
                  <a:gd name="T8" fmla="*/ 51 w 672"/>
                  <a:gd name="T9" fmla="*/ 5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Freeform 92"/>
              <p:cNvSpPr>
                <a:spLocks noChangeAspect="1"/>
              </p:cNvSpPr>
              <p:nvPr/>
            </p:nvSpPr>
            <p:spPr bwMode="auto">
              <a:xfrm>
                <a:off x="2104" y="3401"/>
                <a:ext cx="339" cy="370"/>
              </a:xfrm>
              <a:custGeom>
                <a:avLst/>
                <a:gdLst>
                  <a:gd name="T0" fmla="*/ 77 w 491"/>
                  <a:gd name="T1" fmla="*/ 76 h 549"/>
                  <a:gd name="T2" fmla="*/ 77 w 491"/>
                  <a:gd name="T3" fmla="*/ 16 h 549"/>
                  <a:gd name="T4" fmla="*/ 0 w 491"/>
                  <a:gd name="T5" fmla="*/ 0 h 549"/>
                  <a:gd name="T6" fmla="*/ 0 w 491"/>
                  <a:gd name="T7" fmla="*/ 59 h 549"/>
                  <a:gd name="T8" fmla="*/ 77 w 491"/>
                  <a:gd name="T9" fmla="*/ 76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Freeform 93"/>
              <p:cNvSpPr>
                <a:spLocks/>
              </p:cNvSpPr>
              <p:nvPr/>
            </p:nvSpPr>
            <p:spPr bwMode="auto">
              <a:xfrm>
                <a:off x="2125" y="3425"/>
                <a:ext cx="297" cy="319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38 h 592"/>
                  <a:gd name="T4" fmla="*/ 49 w 542"/>
                  <a:gd name="T5" fmla="*/ 50 h 592"/>
                  <a:gd name="T6" fmla="*/ 49 w 542"/>
                  <a:gd name="T7" fmla="*/ 1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3175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0" name="Group 94"/>
            <p:cNvGrpSpPr>
              <a:grpSpLocks/>
            </p:cNvGrpSpPr>
            <p:nvPr/>
          </p:nvGrpSpPr>
          <p:grpSpPr bwMode="auto">
            <a:xfrm>
              <a:off x="5258" y="2886"/>
              <a:ext cx="502" cy="553"/>
              <a:chOff x="2013" y="3316"/>
              <a:chExt cx="629" cy="694"/>
            </a:xfrm>
          </p:grpSpPr>
          <p:sp>
            <p:nvSpPr>
              <p:cNvPr id="33" name="Freeform 95"/>
              <p:cNvSpPr>
                <a:spLocks noChangeAspect="1"/>
              </p:cNvSpPr>
              <p:nvPr/>
            </p:nvSpPr>
            <p:spPr bwMode="auto">
              <a:xfrm>
                <a:off x="2409" y="3767"/>
                <a:ext cx="211" cy="243"/>
              </a:xfrm>
              <a:custGeom>
                <a:avLst/>
                <a:gdLst>
                  <a:gd name="T0" fmla="*/ 0 w 265"/>
                  <a:gd name="T1" fmla="*/ 51 h 305"/>
                  <a:gd name="T2" fmla="*/ 85 w 265"/>
                  <a:gd name="T3" fmla="*/ 0 h 305"/>
                  <a:gd name="T4" fmla="*/ 85 w 265"/>
                  <a:gd name="T5" fmla="*/ 42 h 305"/>
                  <a:gd name="T6" fmla="*/ 2 w 265"/>
                  <a:gd name="T7" fmla="*/ 98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5"/>
                  <a:gd name="T13" fmla="*/ 0 h 305"/>
                  <a:gd name="T14" fmla="*/ 265 w 265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5" h="305">
                    <a:moveTo>
                      <a:pt x="0" y="158"/>
                    </a:moveTo>
                    <a:lnTo>
                      <a:pt x="265" y="0"/>
                    </a:lnTo>
                    <a:lnTo>
                      <a:pt x="265" y="130"/>
                    </a:lnTo>
                    <a:lnTo>
                      <a:pt x="2" y="305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Freeform 96"/>
              <p:cNvSpPr>
                <a:spLocks noChangeAspect="1"/>
              </p:cNvSpPr>
              <p:nvPr/>
            </p:nvSpPr>
            <p:spPr bwMode="auto">
              <a:xfrm>
                <a:off x="2013" y="3681"/>
                <a:ext cx="607" cy="212"/>
              </a:xfrm>
              <a:custGeom>
                <a:avLst/>
                <a:gdLst>
                  <a:gd name="T0" fmla="*/ 160 w 761"/>
                  <a:gd name="T1" fmla="*/ 87 h 265"/>
                  <a:gd name="T2" fmla="*/ 0 w 761"/>
                  <a:gd name="T3" fmla="*/ 43 h 265"/>
                  <a:gd name="T4" fmla="*/ 89 w 761"/>
                  <a:gd name="T5" fmla="*/ 0 h 265"/>
                  <a:gd name="T6" fmla="*/ 246 w 761"/>
                  <a:gd name="T7" fmla="*/ 35 h 265"/>
                  <a:gd name="T8" fmla="*/ 162 w 761"/>
                  <a:gd name="T9" fmla="*/ 86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1"/>
                  <a:gd name="T16" fmla="*/ 0 h 265"/>
                  <a:gd name="T17" fmla="*/ 761 w 761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1" h="265">
                    <a:moveTo>
                      <a:pt x="497" y="265"/>
                    </a:moveTo>
                    <a:lnTo>
                      <a:pt x="0" y="131"/>
                    </a:lnTo>
                    <a:lnTo>
                      <a:pt x="278" y="0"/>
                    </a:lnTo>
                    <a:lnTo>
                      <a:pt x="761" y="107"/>
                    </a:lnTo>
                    <a:lnTo>
                      <a:pt x="500" y="26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Freeform 97"/>
              <p:cNvSpPr>
                <a:spLocks noChangeAspect="1"/>
              </p:cNvSpPr>
              <p:nvPr/>
            </p:nvSpPr>
            <p:spPr bwMode="auto">
              <a:xfrm>
                <a:off x="2013" y="3785"/>
                <a:ext cx="398" cy="225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2 h 390"/>
                  <a:gd name="T4" fmla="*/ 44 w 690"/>
                  <a:gd name="T5" fmla="*/ 25 h 390"/>
                  <a:gd name="T6" fmla="*/ 44 w 690"/>
                  <a:gd name="T7" fmla="*/ 12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Freeform 98"/>
              <p:cNvSpPr>
                <a:spLocks/>
              </p:cNvSpPr>
              <p:nvPr/>
            </p:nvSpPr>
            <p:spPr bwMode="auto">
              <a:xfrm>
                <a:off x="2116" y="3665"/>
                <a:ext cx="443" cy="187"/>
              </a:xfrm>
              <a:custGeom>
                <a:avLst/>
                <a:gdLst>
                  <a:gd name="T0" fmla="*/ 0 w 556"/>
                  <a:gd name="T1" fmla="*/ 41 h 235"/>
                  <a:gd name="T2" fmla="*/ 76 w 556"/>
                  <a:gd name="T3" fmla="*/ 0 h 235"/>
                  <a:gd name="T4" fmla="*/ 178 w 556"/>
                  <a:gd name="T5" fmla="*/ 29 h 235"/>
                  <a:gd name="T6" fmla="*/ 178 w 556"/>
                  <a:gd name="T7" fmla="*/ 34 h 235"/>
                  <a:gd name="T8" fmla="*/ 108 w 556"/>
                  <a:gd name="T9" fmla="*/ 76 h 235"/>
                  <a:gd name="T10" fmla="*/ 0 w 556"/>
                  <a:gd name="T11" fmla="*/ 48 h 235"/>
                  <a:gd name="T12" fmla="*/ 0 w 556"/>
                  <a:gd name="T13" fmla="*/ 41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Freeform 99"/>
              <p:cNvSpPr>
                <a:spLocks/>
              </p:cNvSpPr>
              <p:nvPr/>
            </p:nvSpPr>
            <p:spPr bwMode="auto">
              <a:xfrm>
                <a:off x="2121" y="3669"/>
                <a:ext cx="429" cy="166"/>
              </a:xfrm>
              <a:custGeom>
                <a:avLst/>
                <a:gdLst>
                  <a:gd name="T0" fmla="*/ 0 w 538"/>
                  <a:gd name="T1" fmla="*/ 40 h 208"/>
                  <a:gd name="T2" fmla="*/ 105 w 538"/>
                  <a:gd name="T3" fmla="*/ 67 h 208"/>
                  <a:gd name="T4" fmla="*/ 174 w 538"/>
                  <a:gd name="T5" fmla="*/ 28 h 208"/>
                  <a:gd name="T6" fmla="*/ 75 w 538"/>
                  <a:gd name="T7" fmla="*/ 0 h 208"/>
                  <a:gd name="T8" fmla="*/ 0 w 538"/>
                  <a:gd name="T9" fmla="*/ 4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Oval 100"/>
              <p:cNvSpPr>
                <a:spLocks noChangeArrowheads="1"/>
              </p:cNvSpPr>
              <p:nvPr/>
            </p:nvSpPr>
            <p:spPr bwMode="auto">
              <a:xfrm>
                <a:off x="2228" y="3709"/>
                <a:ext cx="223" cy="90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reeform 101"/>
              <p:cNvSpPr>
                <a:spLocks/>
              </p:cNvSpPr>
              <p:nvPr/>
            </p:nvSpPr>
            <p:spPr bwMode="auto">
              <a:xfrm>
                <a:off x="2106" y="3712"/>
                <a:ext cx="361" cy="101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2 h 180"/>
                  <a:gd name="T4" fmla="*/ 31 w 646"/>
                  <a:gd name="T5" fmla="*/ 10 h 180"/>
                  <a:gd name="T6" fmla="*/ 35 w 646"/>
                  <a:gd name="T7" fmla="*/ 9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102"/>
              <p:cNvSpPr>
                <a:spLocks noChangeAspect="1"/>
              </p:cNvSpPr>
              <p:nvPr/>
            </p:nvSpPr>
            <p:spPr bwMode="auto">
              <a:xfrm>
                <a:off x="2192" y="3316"/>
                <a:ext cx="450" cy="415"/>
              </a:xfrm>
              <a:custGeom>
                <a:avLst/>
                <a:gdLst>
                  <a:gd name="T0" fmla="*/ 33 w 808"/>
                  <a:gd name="T1" fmla="*/ 40 h 746"/>
                  <a:gd name="T2" fmla="*/ 43 w 808"/>
                  <a:gd name="T3" fmla="*/ 28 h 746"/>
                  <a:gd name="T4" fmla="*/ 43 w 808"/>
                  <a:gd name="T5" fmla="*/ 6 h 746"/>
                  <a:gd name="T6" fmla="*/ 18 w 808"/>
                  <a:gd name="T7" fmla="*/ 0 h 746"/>
                  <a:gd name="T8" fmla="*/ 0 w 808"/>
                  <a:gd name="T9" fmla="*/ 2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103"/>
              <p:cNvSpPr>
                <a:spLocks noChangeAspect="1"/>
              </p:cNvSpPr>
              <p:nvPr/>
            </p:nvSpPr>
            <p:spPr bwMode="auto">
              <a:xfrm>
                <a:off x="2473" y="3408"/>
                <a:ext cx="90" cy="403"/>
              </a:xfrm>
              <a:custGeom>
                <a:avLst/>
                <a:gdLst>
                  <a:gd name="T0" fmla="*/ 0 w 144"/>
                  <a:gd name="T1" fmla="*/ 62 h 644"/>
                  <a:gd name="T2" fmla="*/ 0 w 144"/>
                  <a:gd name="T3" fmla="*/ 8 h 644"/>
                  <a:gd name="T4" fmla="*/ 14 w 144"/>
                  <a:gd name="T5" fmla="*/ 0 h 644"/>
                  <a:gd name="T6" fmla="*/ 14 w 144"/>
                  <a:gd name="T7" fmla="*/ 53 h 644"/>
                  <a:gd name="T8" fmla="*/ 0 w 144"/>
                  <a:gd name="T9" fmla="*/ 6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Freeform 104"/>
              <p:cNvSpPr>
                <a:spLocks noChangeAspect="1"/>
              </p:cNvSpPr>
              <p:nvPr/>
            </p:nvSpPr>
            <p:spPr bwMode="auto">
              <a:xfrm>
                <a:off x="2073" y="3321"/>
                <a:ext cx="490" cy="137"/>
              </a:xfrm>
              <a:custGeom>
                <a:avLst/>
                <a:gdLst>
                  <a:gd name="T0" fmla="*/ 61 w 782"/>
                  <a:gd name="T1" fmla="*/ 21 h 219"/>
                  <a:gd name="T2" fmla="*/ 0 w 782"/>
                  <a:gd name="T3" fmla="*/ 6 h 219"/>
                  <a:gd name="T4" fmla="*/ 15 w 782"/>
                  <a:gd name="T5" fmla="*/ 0 h 219"/>
                  <a:gd name="T6" fmla="*/ 75 w 782"/>
                  <a:gd name="T7" fmla="*/ 13 h 219"/>
                  <a:gd name="T8" fmla="*/ 61 w 782"/>
                  <a:gd name="T9" fmla="*/ 21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Freeform 105"/>
              <p:cNvSpPr>
                <a:spLocks noChangeAspect="1"/>
              </p:cNvSpPr>
              <p:nvPr/>
            </p:nvSpPr>
            <p:spPr bwMode="auto">
              <a:xfrm>
                <a:off x="2073" y="3361"/>
                <a:ext cx="400" cy="452"/>
              </a:xfrm>
              <a:custGeom>
                <a:avLst/>
                <a:gdLst>
                  <a:gd name="T0" fmla="*/ 51 w 672"/>
                  <a:gd name="T1" fmla="*/ 58 h 754"/>
                  <a:gd name="T2" fmla="*/ 51 w 672"/>
                  <a:gd name="T3" fmla="*/ 13 h 754"/>
                  <a:gd name="T4" fmla="*/ 0 w 672"/>
                  <a:gd name="T5" fmla="*/ 0 h 754"/>
                  <a:gd name="T6" fmla="*/ 0 w 672"/>
                  <a:gd name="T7" fmla="*/ 44 h 754"/>
                  <a:gd name="T8" fmla="*/ 51 w 672"/>
                  <a:gd name="T9" fmla="*/ 5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Freeform 106"/>
              <p:cNvSpPr>
                <a:spLocks noChangeAspect="1"/>
              </p:cNvSpPr>
              <p:nvPr/>
            </p:nvSpPr>
            <p:spPr bwMode="auto">
              <a:xfrm>
                <a:off x="2104" y="3401"/>
                <a:ext cx="339" cy="370"/>
              </a:xfrm>
              <a:custGeom>
                <a:avLst/>
                <a:gdLst>
                  <a:gd name="T0" fmla="*/ 77 w 491"/>
                  <a:gd name="T1" fmla="*/ 76 h 549"/>
                  <a:gd name="T2" fmla="*/ 77 w 491"/>
                  <a:gd name="T3" fmla="*/ 16 h 549"/>
                  <a:gd name="T4" fmla="*/ 0 w 491"/>
                  <a:gd name="T5" fmla="*/ 0 h 549"/>
                  <a:gd name="T6" fmla="*/ 0 w 491"/>
                  <a:gd name="T7" fmla="*/ 59 h 549"/>
                  <a:gd name="T8" fmla="*/ 77 w 491"/>
                  <a:gd name="T9" fmla="*/ 76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" name="Freeform 107"/>
              <p:cNvSpPr>
                <a:spLocks/>
              </p:cNvSpPr>
              <p:nvPr/>
            </p:nvSpPr>
            <p:spPr bwMode="auto">
              <a:xfrm>
                <a:off x="2125" y="3426"/>
                <a:ext cx="297" cy="319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38 h 592"/>
                  <a:gd name="T4" fmla="*/ 49 w 542"/>
                  <a:gd name="T5" fmla="*/ 50 h 592"/>
                  <a:gd name="T6" fmla="*/ 49 w 542"/>
                  <a:gd name="T7" fmla="*/ 1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3175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1" name="Text Box 108"/>
            <p:cNvSpPr txBox="1">
              <a:spLocks noChangeArrowheads="1"/>
            </p:cNvSpPr>
            <p:nvPr/>
          </p:nvSpPr>
          <p:spPr bwMode="auto">
            <a:xfrm>
              <a:off x="5275" y="2596"/>
              <a:ext cx="1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kumimoji="0" lang="ko-KR" altLang="ko-KR">
                <a:solidFill>
                  <a:srgbClr val="EC008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109"/>
            <p:cNvSpPr txBox="1">
              <a:spLocks noChangeArrowheads="1"/>
            </p:cNvSpPr>
            <p:nvPr/>
          </p:nvSpPr>
          <p:spPr bwMode="auto">
            <a:xfrm>
              <a:off x="3850" y="2899"/>
              <a:ext cx="78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ko-KR">
                  <a:solidFill>
                    <a:srgbClr val="EC008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AppleTalk</a:t>
              </a:r>
            </a:p>
          </p:txBody>
        </p:sp>
      </p:grpSp>
      <p:sp>
        <p:nvSpPr>
          <p:cNvPr id="59" name="직사각형 5"/>
          <p:cNvSpPr>
            <a:spLocks noChangeArrowheads="1"/>
          </p:cNvSpPr>
          <p:nvPr/>
        </p:nvSpPr>
        <p:spPr bwMode="auto">
          <a:xfrm>
            <a:off x="5716016" y="1802742"/>
            <a:ext cx="5997448" cy="4124192"/>
          </a:xfrm>
          <a:prstGeom prst="rect">
            <a:avLst/>
          </a:prstGeom>
          <a:solidFill>
            <a:srgbClr val="DAEDFD"/>
          </a:solidFill>
          <a:ln w="9525" algn="ctr">
            <a:solidFill>
              <a:srgbClr val="99CCFF"/>
            </a:solidFill>
            <a:round/>
            <a:headEnd/>
            <a:tailEnd/>
          </a:ln>
        </p:spPr>
        <p:txBody>
          <a:bodyPr wrap="none" lIns="54000" rIns="54000"/>
          <a:lstStyle>
            <a:lvl1pPr marL="342900" indent="-342900">
              <a:lnSpc>
                <a:spcPct val="120000"/>
              </a:lnSpc>
              <a:spcBef>
                <a:spcPct val="30000"/>
              </a:spcBef>
              <a:buFont typeface="나눔고딕" pitchFamily="50" charset="-127"/>
              <a:buChar char="◉"/>
              <a:defRPr kumimoji="1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buFont typeface="맑은 고딕" panose="020B0503020000020004" pitchFamily="50" charset="-127"/>
              <a:buChar char="－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buChar char="•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독점적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프로토콜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Vendor-Specific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Protocols)</a:t>
            </a:r>
            <a:endParaRPr lang="ko-KR" altLang="en-US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 업체에서 프로토콜 개발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 프로토콜과 호환 불가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SNA, IPX/SPX, AppleTalk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비독점적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프로토콜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Protocols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ko-KR" altLang="en-US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학교 및 연구기관에 의해 개발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이종 장비간 통신 가능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TCP/IP, 802.3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 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669975" y="459054"/>
            <a:ext cx="6267735" cy="20399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통신규약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Protocol)</a:t>
            </a:r>
            <a:endParaRPr lang="ko-KR" altLang="en-US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5033" y="1053154"/>
            <a:ext cx="8586871" cy="566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765274" y="331267"/>
            <a:ext cx="7060223" cy="5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Reference Model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TCP/IP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15984" y="6356350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4193" y="412365"/>
            <a:ext cx="5952392" cy="344366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Stack 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2130" y="1131104"/>
            <a:ext cx="7207311" cy="5358031"/>
          </a:xfr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50680" y="6306573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166186" y="6268154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8123" y="516133"/>
            <a:ext cx="7561263" cy="776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36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1. OSI </a:t>
            </a:r>
            <a:r>
              <a:rPr lang="en-US" altLang="ko-KR" sz="3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7 </a:t>
            </a:r>
            <a:r>
              <a:rPr lang="ko-KR" altLang="en-US" sz="3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참조모델 </a:t>
            </a:r>
            <a:endParaRPr lang="ko-KR" altLang="en-US" sz="36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5303" y="1554163"/>
            <a:ext cx="11069913" cy="4802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ISO(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국제 표준 기구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서로 다른 시스템간의 통신을 허용하기 위해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(Open System Interconnection)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모델을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만듦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참조모델은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network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제공하는 여러 가지의 기능을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계층으로 나누어 식별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89132" y="3956030"/>
            <a:ext cx="1019990" cy="1015569"/>
            <a:chOff x="809159" y="4814047"/>
            <a:chExt cx="688975" cy="698246"/>
          </a:xfrm>
        </p:grpSpPr>
        <p:sp>
          <p:nvSpPr>
            <p:cNvPr id="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82"/>
            <p:cNvSpPr>
              <a:spLocks/>
            </p:cNvSpPr>
            <p:nvPr/>
          </p:nvSpPr>
          <p:spPr bwMode="auto">
            <a:xfrm flipH="1">
              <a:off x="995757" y="5304916"/>
              <a:ext cx="124781" cy="20737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83"/>
            <p:cNvSpPr>
              <a:spLocks/>
            </p:cNvSpPr>
            <p:nvPr/>
          </p:nvSpPr>
          <p:spPr bwMode="auto">
            <a:xfrm flipH="1">
              <a:off x="1010110" y="5294849"/>
              <a:ext cx="124781" cy="20737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5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flipH="1">
            <a:off x="8546697" y="3953996"/>
            <a:ext cx="1080297" cy="1015569"/>
            <a:chOff x="809159" y="4814047"/>
            <a:chExt cx="688975" cy="698246"/>
          </a:xfrm>
        </p:grpSpPr>
        <p:sp>
          <p:nvSpPr>
            <p:cNvPr id="5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82"/>
            <p:cNvSpPr>
              <a:spLocks/>
            </p:cNvSpPr>
            <p:nvPr/>
          </p:nvSpPr>
          <p:spPr bwMode="auto">
            <a:xfrm flipH="1">
              <a:off x="1029785" y="5304916"/>
              <a:ext cx="117815" cy="20737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83"/>
            <p:cNvSpPr>
              <a:spLocks/>
            </p:cNvSpPr>
            <p:nvPr/>
          </p:nvSpPr>
          <p:spPr bwMode="auto">
            <a:xfrm flipH="1">
              <a:off x="1044138" y="5294849"/>
              <a:ext cx="117815" cy="20737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0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392267" y="4852412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System</a:t>
            </a:r>
          </a:p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개방형시스템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07112" y="405917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938539" y="402614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/>
          <p:cNvCxnSpPr/>
          <p:nvPr/>
        </p:nvCxnSpPr>
        <p:spPr bwMode="auto">
          <a:xfrm>
            <a:off x="3830448" y="4408341"/>
            <a:ext cx="4533555" cy="21557"/>
          </a:xfrm>
          <a:prstGeom prst="straightConnector1">
            <a:avLst/>
          </a:prstGeom>
          <a:solidFill>
            <a:schemeClr val="bg2"/>
          </a:solidFill>
          <a:ln w="476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73" name="TextBox 172"/>
          <p:cNvSpPr txBox="1"/>
          <p:nvPr/>
        </p:nvSpPr>
        <p:spPr>
          <a:xfrm>
            <a:off x="4705040" y="395399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상호연결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6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9392450" y="4811035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System</a:t>
            </a:r>
          </a:p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개방형시스템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592562" y="6391311"/>
            <a:ext cx="1295400" cy="246062"/>
          </a:xfrm>
        </p:spPr>
        <p:txBody>
          <a:bodyPr/>
          <a:lstStyle/>
          <a:p>
            <a:pPr>
              <a:defRPr/>
            </a:pPr>
            <a:fld id="{F144870C-26EA-48E6-B006-78871CD70451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998" y="854052"/>
            <a:ext cx="8655304" cy="48339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98264" y="5568351"/>
            <a:ext cx="5897880" cy="969264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LAN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54465" y="357501"/>
            <a:ext cx="5952392" cy="344366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Stack 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2EA7-80FE-42C8-BCF2-09639A4FECE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784" y="353734"/>
            <a:ext cx="7886700" cy="5207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1) </a:t>
            </a:r>
            <a:r>
              <a:rPr lang="en-US" altLang="ko-KR" sz="28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TCP Header</a:t>
            </a:r>
            <a:endParaRPr lang="ko-KR" altLang="en-US" sz="28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48" y="1788732"/>
            <a:ext cx="7726680" cy="4738776"/>
          </a:xfrm>
          <a:noFill/>
        </p:spPr>
      </p:pic>
      <p:sp>
        <p:nvSpPr>
          <p:cNvPr id="2" name="직사각형 1"/>
          <p:cNvSpPr/>
          <p:nvPr/>
        </p:nvSpPr>
        <p:spPr>
          <a:xfrm>
            <a:off x="1092446" y="1071979"/>
            <a:ext cx="877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01613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기본이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바이트이며 옵션을 포함한 경우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구성</a:t>
            </a:r>
          </a:p>
        </p:txBody>
      </p:sp>
    </p:spTree>
    <p:extLst>
      <p:ext uri="{BB962C8B-B14F-4D97-AF65-F5344CB8AC3E}">
        <p14:creationId xmlns:p14="http://schemas.microsoft.com/office/powerpoint/2010/main" val="25133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61872" y="1469390"/>
            <a:ext cx="7886700" cy="4351338"/>
          </a:xfrm>
        </p:spPr>
        <p:txBody>
          <a:bodyPr>
            <a:normAutofit/>
          </a:bodyPr>
          <a:lstStyle/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Three Way Handshaking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과정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클라이언트 초기화 과정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742969" lvl="2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클라이언트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요구</a:t>
            </a:r>
          </a:p>
          <a:p>
            <a:pPr marL="742969" lvl="2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측 응답 및 연결 요구</a:t>
            </a:r>
          </a:p>
          <a:p>
            <a:pPr marL="742969" lvl="2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요구에 대한 클라이언트 측 최종 응답</a:t>
            </a:r>
          </a:p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전송 과정</a:t>
            </a:r>
          </a:p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TCP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종료 과정</a:t>
            </a:r>
            <a:endParaRPr lang="en-US" altLang="ko-KR" sz="1846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1872" y="734378"/>
            <a:ext cx="4827588" cy="515937"/>
          </a:xfrm>
        </p:spPr>
        <p:txBody>
          <a:bodyPr>
            <a:noAutofit/>
          </a:bodyPr>
          <a:lstStyle/>
          <a:p>
            <a:pPr marL="273050"/>
            <a:r>
              <a:rPr lang="en-US" altLang="ko-KR" sz="28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관리</a:t>
            </a:r>
          </a:p>
        </p:txBody>
      </p:sp>
    </p:spTree>
    <p:extLst>
      <p:ext uri="{BB962C8B-B14F-4D97-AF65-F5344CB8AC3E}">
        <p14:creationId xmlns:p14="http://schemas.microsoft.com/office/powerpoint/2010/main" val="18395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96112" y="582740"/>
            <a:ext cx="7431088" cy="48053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ko-KR" altLang="en-US" sz="2585" dirty="0">
                <a:latin typeface="함초롬바탕" panose="02030504000101010101" pitchFamily="18" charset="-127"/>
                <a:ea typeface="함초롬바탕" panose="02030504000101010101" pitchFamily="18" charset="-127"/>
              </a:rPr>
              <a:t>연결 설정 </a:t>
            </a:r>
            <a:r>
              <a:rPr lang="en-US" altLang="ko-KR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(3-Way Handshaking) </a:t>
            </a:r>
          </a:p>
          <a:p>
            <a:pPr marL="237271" lvl="1" indent="0">
              <a:buNone/>
              <a:defRPr/>
            </a:pPr>
            <a:endParaRPr lang="en-US" altLang="ko-KR" sz="25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96" y="1499735"/>
            <a:ext cx="6653607" cy="483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09335" y="6319774"/>
            <a:ext cx="27432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8306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1237045" y="511357"/>
            <a:ext cx="7280275" cy="47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2400" dirty="0">
                <a:ea typeface="함초롬바탕" panose="02030504000101010101"/>
              </a:rPr>
              <a:t> </a:t>
            </a:r>
            <a:r>
              <a:rPr lang="ko-KR" altLang="en-US" sz="2400" dirty="0">
                <a:ea typeface="함초롬바탕" panose="02030504000101010101"/>
              </a:rPr>
              <a:t>정상적인 트래픽 전송 과정 </a:t>
            </a:r>
          </a:p>
        </p:txBody>
      </p:sp>
      <p:grpSp>
        <p:nvGrpSpPr>
          <p:cNvPr id="98307" name="그룹 3"/>
          <p:cNvGrpSpPr>
            <a:grpSpLocks/>
          </p:cNvGrpSpPr>
          <p:nvPr/>
        </p:nvGrpSpPr>
        <p:grpSpPr bwMode="auto">
          <a:xfrm flipH="1">
            <a:off x="8750316" y="3244367"/>
            <a:ext cx="868973" cy="942569"/>
            <a:chOff x="1533695" y="4087365"/>
            <a:chExt cx="838200" cy="1008271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59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89"/>
              <a:ext cx="43819" cy="7838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4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4"/>
              <a:ext cx="35338" cy="32919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8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8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1"/>
              <a:ext cx="90463" cy="48594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5"/>
              <a:ext cx="107425" cy="70538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7"/>
              <a:ext cx="144176" cy="352694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1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19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7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7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2"/>
              <a:ext cx="4240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7"/>
              <a:ext cx="706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2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2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2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2"/>
              <a:ext cx="2827" cy="7524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1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8"/>
              <a:ext cx="0" cy="2037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2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8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8"/>
              <a:ext cx="113079" cy="23513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836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4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7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3"/>
              <a:ext cx="436768" cy="51101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8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19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4"/>
              <a:ext cx="361854" cy="402855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9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9830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96" y="2800350"/>
            <a:ext cx="146245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Box 58"/>
          <p:cNvSpPr txBox="1">
            <a:spLocks noChangeArrowheads="1"/>
          </p:cNvSpPr>
          <p:nvPr/>
        </p:nvSpPr>
        <p:spPr bwMode="auto">
          <a:xfrm>
            <a:off x="2730514" y="4337541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4616466" y="1821475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8311" name="TextBox 60"/>
          <p:cNvSpPr txBox="1">
            <a:spLocks noChangeArrowheads="1"/>
          </p:cNvSpPr>
          <p:nvPr/>
        </p:nvSpPr>
        <p:spPr bwMode="auto">
          <a:xfrm>
            <a:off x="5051685" y="1968014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4616466" y="2536581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4" name="오른쪽 화살표 63"/>
          <p:cNvSpPr/>
          <p:nvPr/>
        </p:nvSpPr>
        <p:spPr>
          <a:xfrm>
            <a:off x="4607672" y="3253154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4603276" y="3996106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8" name="오른쪽 화살표 67"/>
          <p:cNvSpPr/>
          <p:nvPr/>
        </p:nvSpPr>
        <p:spPr>
          <a:xfrm>
            <a:off x="4594484" y="4709748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4594484" y="5423390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8317" name="TextBox 73"/>
          <p:cNvSpPr txBox="1">
            <a:spLocks noChangeArrowheads="1"/>
          </p:cNvSpPr>
          <p:nvPr/>
        </p:nvSpPr>
        <p:spPr bwMode="auto">
          <a:xfrm>
            <a:off x="8772294" y="4312629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98318" name="TextBox 74"/>
          <p:cNvSpPr txBox="1">
            <a:spLocks noChangeArrowheads="1"/>
          </p:cNvSpPr>
          <p:nvPr/>
        </p:nvSpPr>
        <p:spPr bwMode="auto">
          <a:xfrm>
            <a:off x="5753604" y="2684587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AN=5500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19" name="TextBox 75"/>
          <p:cNvSpPr txBox="1">
            <a:spLocks noChangeArrowheads="1"/>
          </p:cNvSpPr>
          <p:nvPr/>
        </p:nvSpPr>
        <p:spPr bwMode="auto">
          <a:xfrm>
            <a:off x="5750673" y="4152903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AN=6100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0" name="TextBox 76"/>
          <p:cNvSpPr txBox="1">
            <a:spLocks noChangeArrowheads="1"/>
          </p:cNvSpPr>
          <p:nvPr/>
        </p:nvSpPr>
        <p:spPr bwMode="auto">
          <a:xfrm>
            <a:off x="5819546" y="5556741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AN=6400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1" name="TextBox 77"/>
          <p:cNvSpPr txBox="1">
            <a:spLocks noChangeArrowheads="1"/>
          </p:cNvSpPr>
          <p:nvPr/>
        </p:nvSpPr>
        <p:spPr bwMode="auto">
          <a:xfrm>
            <a:off x="4943247" y="3399694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600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2" name="TextBox 78"/>
          <p:cNvSpPr txBox="1">
            <a:spLocks noChangeArrowheads="1"/>
          </p:cNvSpPr>
          <p:nvPr/>
        </p:nvSpPr>
        <p:spPr bwMode="auto">
          <a:xfrm>
            <a:off x="4943247" y="4857752"/>
            <a:ext cx="234391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6100 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300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3" name="TextBox 1"/>
          <p:cNvSpPr txBox="1">
            <a:spLocks noChangeArrowheads="1"/>
          </p:cNvSpPr>
          <p:nvPr/>
        </p:nvSpPr>
        <p:spPr bwMode="auto">
          <a:xfrm>
            <a:off x="8517320" y="2807679"/>
            <a:ext cx="164339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AN=SN+ </a:t>
            </a:r>
            <a:r>
              <a:rPr lang="en-US" altLang="ko-KR" sz="14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DataSize</a:t>
            </a:r>
            <a:endParaRPr lang="ko-KR" altLang="en-US" sz="14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50345" y="1821474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56731" y="1821474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63117" y="1821474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6950" y="1546359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10164" y="1545715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13694" y="1546891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99330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449450" y="369564"/>
            <a:ext cx="7280275" cy="481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ko-KR" altLang="en-US" sz="2400" dirty="0">
                <a:ea typeface="함초롬바탕" panose="02030504000101010101"/>
              </a:rPr>
              <a:t>비정상적인 트래픽 전송 과정 </a:t>
            </a:r>
          </a:p>
        </p:txBody>
      </p:sp>
      <p:grpSp>
        <p:nvGrpSpPr>
          <p:cNvPr id="99331" name="그룹 3"/>
          <p:cNvGrpSpPr>
            <a:grpSpLocks/>
          </p:cNvGrpSpPr>
          <p:nvPr/>
        </p:nvGrpSpPr>
        <p:grpSpPr bwMode="auto">
          <a:xfrm flipH="1">
            <a:off x="9170901" y="2566443"/>
            <a:ext cx="868973" cy="942566"/>
            <a:chOff x="1533695" y="4087365"/>
            <a:chExt cx="838200" cy="1008269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60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8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9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90"/>
              <a:ext cx="43819" cy="78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5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5"/>
              <a:ext cx="35338" cy="32918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6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7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2"/>
              <a:ext cx="90463" cy="4859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4"/>
              <a:ext cx="107425" cy="705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6"/>
              <a:ext cx="144176" cy="352695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2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20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8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3"/>
              <a:ext cx="4240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8"/>
              <a:ext cx="706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3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3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3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3"/>
              <a:ext cx="2827" cy="7524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0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9"/>
              <a:ext cx="0" cy="20377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1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9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9"/>
              <a:ext cx="113079" cy="23512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938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6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2"/>
              <a:ext cx="436768" cy="511016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6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9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20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3"/>
              <a:ext cx="361854" cy="402856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8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9933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2" y="2122428"/>
            <a:ext cx="1462453" cy="139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TextBox 58"/>
          <p:cNvSpPr txBox="1">
            <a:spLocks noChangeArrowheads="1"/>
          </p:cNvSpPr>
          <p:nvPr/>
        </p:nvSpPr>
        <p:spPr bwMode="auto">
          <a:xfrm>
            <a:off x="3151100" y="3659619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037051" y="1143551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9335" name="TextBox 60"/>
          <p:cNvSpPr txBox="1">
            <a:spLocks noChangeArrowheads="1"/>
          </p:cNvSpPr>
          <p:nvPr/>
        </p:nvSpPr>
        <p:spPr bwMode="auto">
          <a:xfrm>
            <a:off x="5472271" y="1291557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5037051" y="1860125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4" name="오른쪽 화살표 63"/>
          <p:cNvSpPr/>
          <p:nvPr/>
        </p:nvSpPr>
        <p:spPr>
          <a:xfrm>
            <a:off x="5028259" y="2576698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5022396" y="3318182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8" name="오른쪽 화살표 67"/>
          <p:cNvSpPr/>
          <p:nvPr/>
        </p:nvSpPr>
        <p:spPr>
          <a:xfrm>
            <a:off x="5035585" y="5423829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5035585" y="6137471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9341" name="TextBox 73"/>
          <p:cNvSpPr txBox="1">
            <a:spLocks noChangeArrowheads="1"/>
          </p:cNvSpPr>
          <p:nvPr/>
        </p:nvSpPr>
        <p:spPr bwMode="auto">
          <a:xfrm>
            <a:off x="9192880" y="3634707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99342" name="TextBox 74"/>
          <p:cNvSpPr txBox="1">
            <a:spLocks noChangeArrowheads="1"/>
          </p:cNvSpPr>
          <p:nvPr/>
        </p:nvSpPr>
        <p:spPr bwMode="auto">
          <a:xfrm>
            <a:off x="6156605" y="2006665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AN=5200 </a:t>
            </a:r>
            <a:r>
              <a:rPr lang="ko-KR" altLang="en-US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3" name="TextBox 75"/>
          <p:cNvSpPr txBox="1">
            <a:spLocks noChangeArrowheads="1"/>
          </p:cNvSpPr>
          <p:nvPr/>
        </p:nvSpPr>
        <p:spPr bwMode="auto">
          <a:xfrm>
            <a:off x="6171258" y="3476445"/>
            <a:ext cx="108715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5400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4" name="TextBox 76"/>
          <p:cNvSpPr txBox="1">
            <a:spLocks noChangeArrowheads="1"/>
          </p:cNvSpPr>
          <p:nvPr/>
        </p:nvSpPr>
        <p:spPr bwMode="auto">
          <a:xfrm>
            <a:off x="6244527" y="6272287"/>
            <a:ext cx="1350050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 # : 6000 </a:t>
            </a:r>
            <a:r>
              <a:rPr lang="ko-KR" altLang="en-US" sz="1477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5" name="TextBox 77"/>
          <p:cNvSpPr txBox="1">
            <a:spLocks noChangeArrowheads="1"/>
          </p:cNvSpPr>
          <p:nvPr/>
        </p:nvSpPr>
        <p:spPr bwMode="auto">
          <a:xfrm>
            <a:off x="5363833" y="2721773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6" name="TextBox 78"/>
          <p:cNvSpPr txBox="1">
            <a:spLocks noChangeArrowheads="1"/>
          </p:cNvSpPr>
          <p:nvPr/>
        </p:nvSpPr>
        <p:spPr bwMode="auto">
          <a:xfrm>
            <a:off x="5385814" y="5573299"/>
            <a:ext cx="234391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600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666124" y="1461453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72510" y="1461453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78896" y="1461453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02729" y="1186338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25943" y="1185694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29472" y="1186870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5022500" y="4038949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9" name="오른쪽 화살표 78"/>
          <p:cNvSpPr/>
          <p:nvPr/>
        </p:nvSpPr>
        <p:spPr>
          <a:xfrm rot="10800000">
            <a:off x="5016637" y="4780433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80" name="TextBox 75"/>
          <p:cNvSpPr txBox="1">
            <a:spLocks noChangeArrowheads="1"/>
          </p:cNvSpPr>
          <p:nvPr/>
        </p:nvSpPr>
        <p:spPr bwMode="auto">
          <a:xfrm>
            <a:off x="6165499" y="4938696"/>
            <a:ext cx="108715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" name="TextBox 77"/>
          <p:cNvSpPr txBox="1">
            <a:spLocks noChangeArrowheads="1"/>
          </p:cNvSpPr>
          <p:nvPr/>
        </p:nvSpPr>
        <p:spPr bwMode="auto">
          <a:xfrm>
            <a:off x="5358074" y="4184024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4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994378" y="6237478"/>
            <a:ext cx="2743200" cy="365125"/>
          </a:xfrm>
        </p:spPr>
        <p:txBody>
          <a:bodyPr/>
          <a:lstStyle/>
          <a:p>
            <a:fld id="{B1F5DBBF-35D1-4D56-BF8F-CD0D3754FCBA}" type="slidenum">
              <a:rPr lang="ko-KR" altLang="en-US" smtClean="0"/>
              <a:pPr/>
              <a:t>26</a:t>
            </a:fld>
            <a:endParaRPr lang="en-US" altLang="ko-KR"/>
          </a:p>
        </p:txBody>
      </p:sp>
      <p:grpSp>
        <p:nvGrpSpPr>
          <p:cNvPr id="6" name="그룹 5"/>
          <p:cNvGrpSpPr/>
          <p:nvPr/>
        </p:nvGrpSpPr>
        <p:grpSpPr>
          <a:xfrm flipH="1">
            <a:off x="8662883" y="1911522"/>
            <a:ext cx="941018" cy="1020399"/>
            <a:chOff x="1533695" y="4087365"/>
            <a:chExt cx="838200" cy="1007923"/>
          </a:xfrm>
        </p:grpSpPr>
        <p:sp>
          <p:nvSpPr>
            <p:cNvPr id="7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2"/>
            <p:cNvSpPr>
              <a:spLocks/>
            </p:cNvSpPr>
            <p:nvPr/>
          </p:nvSpPr>
          <p:spPr bwMode="auto">
            <a:xfrm flipH="1">
              <a:off x="1786661" y="4766953"/>
              <a:ext cx="164547" cy="328335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3"/>
            <p:cNvSpPr>
              <a:spLocks/>
            </p:cNvSpPr>
            <p:nvPr/>
          </p:nvSpPr>
          <p:spPr bwMode="auto">
            <a:xfrm flipH="1">
              <a:off x="1800948" y="4752666"/>
              <a:ext cx="164547" cy="328335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5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5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3429" y="1825912"/>
            <a:ext cx="1366509" cy="130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530495" y="1487357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1" name="오른쪽 화살표 60"/>
          <p:cNvSpPr/>
          <p:nvPr/>
        </p:nvSpPr>
        <p:spPr>
          <a:xfrm>
            <a:off x="5299260" y="1735788"/>
            <a:ext cx="2847885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18416" y="1899125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1500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10800000">
            <a:off x="5299259" y="3161873"/>
            <a:ext cx="2807836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709716" y="1519048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58788" y="3289382"/>
            <a:ext cx="2460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ACK/Window Size = 1000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4" name="오른쪽 화살표 73"/>
          <p:cNvSpPr/>
          <p:nvPr/>
        </p:nvSpPr>
        <p:spPr>
          <a:xfrm>
            <a:off x="5306389" y="2455074"/>
            <a:ext cx="2852713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055655" y="2598404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1500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6" name="오른쪽 화살표 75"/>
          <p:cNvSpPr/>
          <p:nvPr/>
        </p:nvSpPr>
        <p:spPr>
          <a:xfrm>
            <a:off x="5306389" y="3868021"/>
            <a:ext cx="2852713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051828" y="4043176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800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8" name="오른쪽 화살표 77"/>
          <p:cNvSpPr/>
          <p:nvPr/>
        </p:nvSpPr>
        <p:spPr>
          <a:xfrm rot="10800000">
            <a:off x="5306388" y="5280967"/>
            <a:ext cx="2800707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412192" y="5432553"/>
            <a:ext cx="1310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5306389" y="4576061"/>
            <a:ext cx="2812748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063869" y="4751216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8" name="오른쪽 화살표 107"/>
          <p:cNvSpPr/>
          <p:nvPr/>
        </p:nvSpPr>
        <p:spPr>
          <a:xfrm rot="10800000">
            <a:off x="5227366" y="1085913"/>
            <a:ext cx="2891770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816946" y="1223372"/>
            <a:ext cx="213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Size = 3000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EBFEF3-B7B5-A550-243C-3EB6A3530B51}"/>
              </a:ext>
            </a:extLst>
          </p:cNvPr>
          <p:cNvSpPr txBox="1">
            <a:spLocks/>
          </p:cNvSpPr>
          <p:nvPr/>
        </p:nvSpPr>
        <p:spPr bwMode="auto">
          <a:xfrm>
            <a:off x="713716" y="363091"/>
            <a:ext cx="7280275" cy="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흐름제어 </a:t>
            </a:r>
            <a:endParaRPr lang="ko-KR" altLang="en-US" sz="2800" b="1" dirty="0">
              <a:ea typeface="함초롬바탕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0228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9126911" y="6291372"/>
            <a:ext cx="27432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6881" y="76921"/>
            <a:ext cx="7888288" cy="852488"/>
          </a:xfrm>
        </p:spPr>
        <p:txBody>
          <a:bodyPr>
            <a:normAutofit/>
          </a:bodyPr>
          <a:lstStyle/>
          <a:p>
            <a:pPr marL="273050"/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ko-KR" altLang="en-US" sz="2708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종료</a:t>
            </a:r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(4-way Handshake)</a:t>
            </a:r>
            <a:endParaRPr lang="ko-KR" altLang="en-US" sz="27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981848" y="1396475"/>
            <a:ext cx="7129" cy="5174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906431" y="1396475"/>
            <a:ext cx="4881" cy="5174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39353" y="1030590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1340" y="1027143"/>
            <a:ext cx="8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981847" y="1997384"/>
            <a:ext cx="2924582" cy="81495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712479">
            <a:off x="5742748" y="2042744"/>
            <a:ext cx="839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 FIN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0118" y="1860215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FIN_WAIT-1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1485" y="2565764"/>
            <a:ext cx="184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② CLOSE_WAIT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981847" y="2906693"/>
            <a:ext cx="2875408" cy="107707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246189">
            <a:off x="5830641" y="3218765"/>
            <a:ext cx="8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971230" y="3785464"/>
            <a:ext cx="2916292" cy="108120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554174">
            <a:off x="5876395" y="4081035"/>
            <a:ext cx="7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FIN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1756" y="5045216"/>
            <a:ext cx="158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 TIME_WAIT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(2MSL)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4995517" y="5045215"/>
            <a:ext cx="2854544" cy="98833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95814" y="3845042"/>
            <a:ext cx="151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LAST_ACK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49196" y="5870522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 CLOSED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25074" y="3814494"/>
            <a:ext cx="1677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FIN_WAIT_2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624948">
            <a:off x="5822689" y="5147846"/>
            <a:ext cx="8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 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왼쪽 대괄호 24"/>
          <p:cNvSpPr/>
          <p:nvPr/>
        </p:nvSpPr>
        <p:spPr bwMode="auto">
          <a:xfrm>
            <a:off x="4812002" y="2017347"/>
            <a:ext cx="145259" cy="1966424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1262" y="2978514"/>
            <a:ext cx="321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② Application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 )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95517" y="5832586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⑧ CLOSED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98204" y="3402758"/>
            <a:ext cx="333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 Application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Close( )</a:t>
            </a:r>
            <a:r>
              <a:rPr lang="ko-KR" altLang="en-US" sz="1600" dirty="0">
                <a:latin typeface="함초롬바탕 확장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8873" y="5633287"/>
            <a:ext cx="2103088" cy="2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61" dirty="0">
                <a:latin typeface="Times New Roman" pitchFamily="18" charset="0"/>
                <a:cs typeface="Times New Roman" pitchFamily="18" charset="0"/>
              </a:rPr>
              <a:t>2MSL : Max Segment Lifetime</a:t>
            </a:r>
            <a:endParaRPr lang="ko-KR" altLang="en-US" sz="116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8329" y="1352824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57256" y="1334432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왼쪽 대괄호 46"/>
          <p:cNvSpPr/>
          <p:nvPr/>
        </p:nvSpPr>
        <p:spPr bwMode="auto">
          <a:xfrm>
            <a:off x="4812001" y="4031701"/>
            <a:ext cx="185266" cy="753698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48" name="왼쪽 대괄호 47"/>
          <p:cNvSpPr/>
          <p:nvPr/>
        </p:nvSpPr>
        <p:spPr bwMode="auto">
          <a:xfrm flipH="1">
            <a:off x="7960721" y="2903898"/>
            <a:ext cx="86030" cy="910596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50" name="왼쪽 대괄호 49"/>
          <p:cNvSpPr/>
          <p:nvPr/>
        </p:nvSpPr>
        <p:spPr bwMode="auto">
          <a:xfrm>
            <a:off x="4857985" y="4878020"/>
            <a:ext cx="89873" cy="902898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2655646" y="606059"/>
            <a:ext cx="23497" cy="5758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H="1">
            <a:off x="5285378" y="606058"/>
            <a:ext cx="15532" cy="5752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42862" y="239621"/>
            <a:ext cx="69602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2902" y="223145"/>
            <a:ext cx="724878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690784" y="982255"/>
            <a:ext cx="2610126" cy="5747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712479">
            <a:off x="3805656" y="1036546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92655" y="1959384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846372">
            <a:off x="3646604" y="2018808"/>
            <a:ext cx="58381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679142" y="2839832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554174">
            <a:off x="3693892" y="2906381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692656" y="3649952"/>
            <a:ext cx="1576275" cy="5075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712479">
            <a:off x="3188886" y="3882787"/>
            <a:ext cx="58381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2232" y="3431743"/>
            <a:ext cx="829073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ko-KR" altLang="en-US" sz="129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폭발 1 30"/>
          <p:cNvSpPr/>
          <p:nvPr/>
        </p:nvSpPr>
        <p:spPr>
          <a:xfrm>
            <a:off x="4194227" y="3955410"/>
            <a:ext cx="806683" cy="67355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655646" y="4599365"/>
            <a:ext cx="2658779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685627" y="5319201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0554174">
            <a:off x="2961360" y="4895534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0554174">
            <a:off x="3098700" y="5577277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90855" y="532667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Server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소켓을 종료하지 못하게 됨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1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8381445" y="6321921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56240" y="340615"/>
            <a:ext cx="9262662" cy="574287"/>
          </a:xfrm>
        </p:spPr>
        <p:txBody>
          <a:bodyPr>
            <a:normAutofit/>
          </a:bodyPr>
          <a:lstStyle/>
          <a:p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UDP(User Datagram Protocol) Header</a:t>
            </a:r>
            <a:endParaRPr lang="ko-KR" altLang="en-US" sz="2800" b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51777" lvl="2">
              <a:lnSpc>
                <a:spcPct val="150000"/>
              </a:lnSpc>
            </a:pPr>
            <a:r>
              <a:rPr lang="en-US" altLang="ko-KR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 </a:t>
            </a:r>
            <a:r>
              <a:rPr lang="ko-KR" altLang="en-US" sz="174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전송을 위하여 사전에 필요한 </a:t>
            </a:r>
            <a:r>
              <a:rPr lang="en-US" altLang="ko-KR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Process</a:t>
            </a:r>
            <a:r>
              <a:rPr lang="ko-KR" altLang="en-US" sz="174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없음</a:t>
            </a:r>
          </a:p>
          <a:p>
            <a:pPr marL="951777" lvl="1">
              <a:lnSpc>
                <a:spcPct val="150000"/>
              </a:lnSpc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Best-Effort Delivery</a:t>
            </a:r>
          </a:p>
          <a:p>
            <a:pPr marL="951777" lvl="2">
              <a:lnSpc>
                <a:spcPct val="150000"/>
              </a:lnSpc>
            </a:pPr>
            <a:r>
              <a:rPr lang="ko-KR" altLang="en-US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신뢰성 보장 못함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814313" y="6327134"/>
            <a:ext cx="1115483" cy="354012"/>
          </a:xfrm>
        </p:spPr>
        <p:txBody>
          <a:bodyPr/>
          <a:lstStyle/>
          <a:p>
            <a:pPr>
              <a:defRPr/>
            </a:pPr>
            <a:fld id="{F144870C-26EA-48E6-B006-78871CD70451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3263690"/>
            <a:ext cx="9353813" cy="306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297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45518"/>
              </p:ext>
            </p:extLst>
          </p:nvPr>
        </p:nvGraphicFramePr>
        <p:xfrm>
          <a:off x="6431323" y="867057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29" name="Rectangle 23"/>
          <p:cNvSpPr>
            <a:spLocks noChangeArrowheads="1"/>
          </p:cNvSpPr>
          <p:nvPr/>
        </p:nvSpPr>
        <p:spPr bwMode="auto">
          <a:xfrm>
            <a:off x="6018572" y="17909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3030" name="Rectangle 24"/>
          <p:cNvSpPr>
            <a:spLocks noChangeArrowheads="1"/>
          </p:cNvSpPr>
          <p:nvPr/>
        </p:nvSpPr>
        <p:spPr bwMode="auto">
          <a:xfrm>
            <a:off x="6012222" y="10543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3031" name="Rectangle 25"/>
          <p:cNvSpPr>
            <a:spLocks noChangeArrowheads="1"/>
          </p:cNvSpPr>
          <p:nvPr/>
        </p:nvSpPr>
        <p:spPr bwMode="auto">
          <a:xfrm>
            <a:off x="6018572" y="25402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3032" name="Rectangle 26"/>
          <p:cNvSpPr>
            <a:spLocks noChangeArrowheads="1"/>
          </p:cNvSpPr>
          <p:nvPr/>
        </p:nvSpPr>
        <p:spPr bwMode="auto">
          <a:xfrm>
            <a:off x="6018572" y="32895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033" name="Rectangle 27"/>
          <p:cNvSpPr>
            <a:spLocks noChangeArrowheads="1"/>
          </p:cNvSpPr>
          <p:nvPr/>
        </p:nvSpPr>
        <p:spPr bwMode="auto">
          <a:xfrm>
            <a:off x="6018572" y="40388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034" name="Rectangle 28"/>
          <p:cNvSpPr>
            <a:spLocks noChangeArrowheads="1"/>
          </p:cNvSpPr>
          <p:nvPr/>
        </p:nvSpPr>
        <p:spPr bwMode="auto">
          <a:xfrm>
            <a:off x="6018572" y="48008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035" name="Rectangle 29"/>
          <p:cNvSpPr>
            <a:spLocks noChangeArrowheads="1"/>
          </p:cNvSpPr>
          <p:nvPr/>
        </p:nvSpPr>
        <p:spPr bwMode="auto">
          <a:xfrm>
            <a:off x="6018572" y="55628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64" y="478730"/>
            <a:ext cx="7559920" cy="776654"/>
          </a:xfrm>
          <a:prstGeom prst="rect">
            <a:avLst/>
          </a:prstGeom>
        </p:spPr>
        <p:txBody>
          <a:bodyPr/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OSI 7 </a:t>
            </a:r>
            <a:r>
              <a:rPr lang="ko-KR" altLang="en-US" sz="40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참조모델 </a:t>
            </a:r>
            <a:endParaRPr lang="ko-KR" altLang="en-US" sz="40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599824" y="6438489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3" name="오른쪽 대괄호 2"/>
          <p:cNvSpPr/>
          <p:nvPr/>
        </p:nvSpPr>
        <p:spPr bwMode="auto">
          <a:xfrm>
            <a:off x="9360682" y="951334"/>
            <a:ext cx="391373" cy="2074209"/>
          </a:xfrm>
          <a:prstGeom prst="rightBracke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오른쪽 대괄호 16"/>
          <p:cNvSpPr/>
          <p:nvPr/>
        </p:nvSpPr>
        <p:spPr bwMode="auto">
          <a:xfrm>
            <a:off x="9360682" y="4076981"/>
            <a:ext cx="391373" cy="1879600"/>
          </a:xfrm>
          <a:prstGeom prst="rightBracke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2055" y="1831155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상위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(Software</a:t>
            </a:r>
            <a:r>
              <a:rPr lang="ko-KR" altLang="en-US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92183" y="4800882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하위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(Hardware</a:t>
            </a:r>
            <a:r>
              <a:rPr lang="ko-KR" altLang="en-US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34431" y="3244353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중계 계층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(Middleware</a:t>
            </a:r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1" name="오른쪽 대괄호 20"/>
          <p:cNvSpPr/>
          <p:nvPr/>
        </p:nvSpPr>
        <p:spPr bwMode="auto">
          <a:xfrm>
            <a:off x="9360682" y="3162462"/>
            <a:ext cx="391373" cy="738128"/>
          </a:xfrm>
          <a:prstGeom prst="rightBracke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4472" y="476025"/>
            <a:ext cx="7886700" cy="520325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Sniffing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환경구성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85189" y="1236133"/>
            <a:ext cx="8189142" cy="51306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스니핑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(sniffing)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또는 프로토콜 분석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(protocol analysis) 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툴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네트워크를 통해 전달되는 데이터를 수집하고 해석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587758" y="6366742"/>
            <a:ext cx="2057400" cy="365125"/>
          </a:xfrm>
        </p:spPr>
        <p:txBody>
          <a:bodyPr/>
          <a:lstStyle/>
          <a:p>
            <a:fld id="{55A22EA7-80FE-42C8-BCF2-09639A4FECEC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72" y="2498310"/>
            <a:ext cx="6634007" cy="3535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7822" y="6068197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http://www.wireshark.org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37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62186"/>
              </p:ext>
            </p:extLst>
          </p:nvPr>
        </p:nvGraphicFramePr>
        <p:xfrm>
          <a:off x="1198856" y="1588178"/>
          <a:ext cx="9755656" cy="3313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925">
                  <a:extLst>
                    <a:ext uri="{9D8B030D-6E8A-4147-A177-3AD203B41FA5}">
                      <a16:colId xmlns:a16="http://schemas.microsoft.com/office/drawing/2014/main" xmlns="" val="3457026281"/>
                    </a:ext>
                  </a:extLst>
                </a:gridCol>
                <a:gridCol w="3832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430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57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ko-KR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MS-Window</a:t>
                      </a:r>
                      <a:endParaRPr lang="ko-KR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3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패킷수집</a:t>
                      </a:r>
                      <a:endParaRPr lang="ko-KR" altLang="en-US" sz="18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TShark</a:t>
                      </a:r>
                      <a:r>
                        <a:rPr lang="en-US" altLang="ko-KR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23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패킷분석</a:t>
                      </a:r>
                      <a:endParaRPr lang="ko-KR" altLang="en-US" sz="18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Wireshark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Wireshark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4277767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1177405" y="718230"/>
            <a:ext cx="7886700" cy="7016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 수집과 패킷 분석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60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0800" y="304193"/>
            <a:ext cx="8157229" cy="6401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무차별모드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(Promiscuous mode) </a:t>
            </a:r>
            <a:endParaRPr lang="ko-KR" altLang="en-US" sz="2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3952" y="1186942"/>
            <a:ext cx="8157229" cy="46011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링크 계층과 네트워크 계층의 주소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필터링을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해제한 모드 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지정에 관계없이 호스트의 프로세서에 모든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전달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유닉스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리눅스에서는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‘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ifconfig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eth0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promisc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’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설정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Window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winpcap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npcap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설치로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무차별 모드 설정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798287" y="6323829"/>
            <a:ext cx="2057400" cy="353084"/>
          </a:xfrm>
          <a:prstGeom prst="rect">
            <a:avLst/>
          </a:prstGeom>
        </p:spPr>
        <p:txBody>
          <a:bodyPr/>
          <a:lstStyle/>
          <a:p>
            <a:pPr algn="r"/>
            <a:fld id="{5AE1AC92-EAE1-4E34-95A8-13C242A10183}" type="slidenum">
              <a:rPr lang="ko-KR" altLang="en-US" sz="1200"/>
              <a:pPr algn="r"/>
              <a:t>32</a:t>
            </a:fld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56" y="3580431"/>
            <a:ext cx="6772427" cy="29199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5592" y="3839393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2821" y="3936416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192.168.1.20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16521" y="5695662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192.168.1.30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06259"/>
              </p:ext>
            </p:extLst>
          </p:nvPr>
        </p:nvGraphicFramePr>
        <p:xfrm>
          <a:off x="594361" y="5040401"/>
          <a:ext cx="4892039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487"/>
                <a:gridCol w="1572768"/>
                <a:gridCol w="874981"/>
                <a:gridCol w="825803"/>
              </a:tblGrid>
              <a:tr h="298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B.M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9775" y="5394671"/>
            <a:ext cx="4657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SIP                           DIP                    SMAC     DMAC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35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3374" y="894274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허브 환경에서의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0139" y="2068511"/>
            <a:ext cx="8157229" cy="59599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허브를 통해 전송되는 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트래픽은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해당 허브에 연결된 모드 포트를 통과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6" name="슬라이드 번호 개체 틀 425"/>
          <p:cNvSpPr>
            <a:spLocks noGrp="1"/>
          </p:cNvSpPr>
          <p:nvPr>
            <p:ph type="sldNum" sz="quarter" idx="12"/>
          </p:nvPr>
        </p:nvSpPr>
        <p:spPr>
          <a:xfrm>
            <a:off x="9648617" y="6223245"/>
            <a:ext cx="2057400" cy="353084"/>
          </a:xfrm>
          <a:prstGeom prst="rect">
            <a:avLst/>
          </a:prstGeom>
        </p:spPr>
        <p:txBody>
          <a:bodyPr/>
          <a:lstStyle/>
          <a:p>
            <a:pPr algn="r"/>
            <a:fld id="{5AE1AC92-EAE1-4E34-95A8-13C242A10183}" type="slidenum"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pPr algn="r"/>
              <a:t>33</a:t>
            </a:fld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4" name="그룹 400"/>
          <p:cNvGrpSpPr/>
          <p:nvPr/>
        </p:nvGrpSpPr>
        <p:grpSpPr>
          <a:xfrm>
            <a:off x="2902078" y="3054820"/>
            <a:ext cx="6460353" cy="2139277"/>
            <a:chOff x="739674" y="3267026"/>
            <a:chExt cx="7732235" cy="2560447"/>
          </a:xfrm>
        </p:grpSpPr>
        <p:cxnSp>
          <p:nvCxnSpPr>
            <p:cNvPr id="5" name="직선 연결선 4"/>
            <p:cNvCxnSpPr/>
            <p:nvPr/>
          </p:nvCxnSpPr>
          <p:spPr>
            <a:xfrm flipH="1" flipV="1">
              <a:off x="1268276" y="3702947"/>
              <a:ext cx="1206554" cy="15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3489217" y="3805855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602585" y="3536777"/>
              <a:ext cx="3463067" cy="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2946884" y="3779535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2136242" y="3752532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378983" y="3366533"/>
              <a:ext cx="1368687" cy="475115"/>
              <a:chOff x="3498" y="3226"/>
              <a:chExt cx="1123" cy="500"/>
            </a:xfrm>
          </p:grpSpPr>
          <p:sp>
            <p:nvSpPr>
              <p:cNvPr id="418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HUB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21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172"/>
            <p:cNvGrpSpPr>
              <a:grpSpLocks/>
            </p:cNvGrpSpPr>
            <p:nvPr/>
          </p:nvGrpSpPr>
          <p:grpSpPr bwMode="auto">
            <a:xfrm>
              <a:off x="1728960" y="5020646"/>
              <a:ext cx="696338" cy="799214"/>
              <a:chOff x="1460" y="1679"/>
              <a:chExt cx="973" cy="1143"/>
            </a:xfrm>
          </p:grpSpPr>
          <p:grpSp>
            <p:nvGrpSpPr>
              <p:cNvPr id="36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41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3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405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6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8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6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7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8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6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7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2" name="Group 172"/>
            <p:cNvGrpSpPr>
              <a:grpSpLocks/>
            </p:cNvGrpSpPr>
            <p:nvPr/>
          </p:nvGrpSpPr>
          <p:grpSpPr bwMode="auto">
            <a:xfrm>
              <a:off x="2680018" y="5026950"/>
              <a:ext cx="696338" cy="799214"/>
              <a:chOff x="1460" y="1679"/>
              <a:chExt cx="973" cy="1143"/>
            </a:xfrm>
          </p:grpSpPr>
          <p:grpSp>
            <p:nvGrpSpPr>
              <p:cNvPr id="306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55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6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7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8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9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0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1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7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349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0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8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25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6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8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9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0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1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2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3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4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5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6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8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9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0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1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2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4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5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6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7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8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9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10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23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4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11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3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4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5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6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7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8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9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0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1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22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3" name="Group 172"/>
            <p:cNvGrpSpPr>
              <a:grpSpLocks/>
            </p:cNvGrpSpPr>
            <p:nvPr/>
          </p:nvGrpSpPr>
          <p:grpSpPr bwMode="auto">
            <a:xfrm flipH="1">
              <a:off x="3523949" y="5028259"/>
              <a:ext cx="791807" cy="799214"/>
              <a:chOff x="1460" y="1679"/>
              <a:chExt cx="973" cy="1143"/>
            </a:xfrm>
          </p:grpSpPr>
          <p:grpSp>
            <p:nvGrpSpPr>
              <p:cNvPr id="25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9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1" name="Group 181"/>
              <p:cNvGrpSpPr>
                <a:grpSpLocks/>
              </p:cNvGrpSpPr>
              <p:nvPr/>
            </p:nvGrpSpPr>
            <p:grpSpPr bwMode="auto">
              <a:xfrm flipH="1">
                <a:off x="1659" y="2330"/>
                <a:ext cx="627" cy="492"/>
                <a:chOff x="905" y="3084"/>
                <a:chExt cx="832" cy="652"/>
              </a:xfrm>
            </p:grpSpPr>
            <p:sp>
              <p:nvSpPr>
                <p:cNvPr id="293" name="Freeform 182"/>
                <p:cNvSpPr>
                  <a:spLocks/>
                </p:cNvSpPr>
                <p:nvPr/>
              </p:nvSpPr>
              <p:spPr bwMode="auto">
                <a:xfrm>
                  <a:off x="905" y="3105"/>
                  <a:ext cx="361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4" name="Freeform 183"/>
                <p:cNvSpPr>
                  <a:spLocks/>
                </p:cNvSpPr>
                <p:nvPr/>
              </p:nvSpPr>
              <p:spPr bwMode="auto">
                <a:xfrm>
                  <a:off x="933" y="3084"/>
                  <a:ext cx="361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6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5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6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5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6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cxnSp>
          <p:nvCxnSpPr>
            <p:cNvPr id="14" name="직선 연결선 13"/>
            <p:cNvCxnSpPr/>
            <p:nvPr/>
          </p:nvCxnSpPr>
          <p:spPr>
            <a:xfrm flipH="1" flipV="1">
              <a:off x="7645370" y="3794452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7103037" y="3768132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292395" y="3741129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>
              <a:off x="6535136" y="3355130"/>
              <a:ext cx="1368687" cy="475115"/>
              <a:chOff x="3498" y="3226"/>
              <a:chExt cx="1123" cy="500"/>
            </a:xfrm>
          </p:grpSpPr>
          <p:sp>
            <p:nvSpPr>
              <p:cNvPr id="246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HUB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249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2"/>
            <p:cNvGrpSpPr>
              <a:grpSpLocks/>
            </p:cNvGrpSpPr>
            <p:nvPr/>
          </p:nvGrpSpPr>
          <p:grpSpPr bwMode="auto">
            <a:xfrm>
              <a:off x="5885113" y="5009243"/>
              <a:ext cx="696338" cy="799214"/>
              <a:chOff x="1460" y="1679"/>
              <a:chExt cx="973" cy="1143"/>
            </a:xfrm>
          </p:grpSpPr>
          <p:grpSp>
            <p:nvGrpSpPr>
              <p:cNvPr id="19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3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1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233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4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0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9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0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9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0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9" name="Group 172"/>
            <p:cNvGrpSpPr>
              <a:grpSpLocks/>
            </p:cNvGrpSpPr>
            <p:nvPr/>
          </p:nvGrpSpPr>
          <p:grpSpPr bwMode="auto">
            <a:xfrm>
              <a:off x="6836171" y="5015547"/>
              <a:ext cx="696338" cy="799214"/>
              <a:chOff x="1460" y="1679"/>
              <a:chExt cx="973" cy="1143"/>
            </a:xfrm>
          </p:grpSpPr>
          <p:grpSp>
            <p:nvGrpSpPr>
              <p:cNvPr id="134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83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4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5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6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7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8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9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5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177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8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9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0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1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2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6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153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4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6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2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4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6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7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8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9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1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2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3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4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5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7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38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151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2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9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0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2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3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5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7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8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9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150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0" name="Group 172"/>
            <p:cNvGrpSpPr>
              <a:grpSpLocks/>
            </p:cNvGrpSpPr>
            <p:nvPr/>
          </p:nvGrpSpPr>
          <p:grpSpPr bwMode="auto">
            <a:xfrm flipH="1">
              <a:off x="7680102" y="5016856"/>
              <a:ext cx="791807" cy="799214"/>
              <a:chOff x="1460" y="1679"/>
              <a:chExt cx="973" cy="1143"/>
            </a:xfrm>
          </p:grpSpPr>
          <p:grpSp>
            <p:nvGrpSpPr>
              <p:cNvPr id="78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27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8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9" name="Group 181"/>
              <p:cNvGrpSpPr>
                <a:grpSpLocks/>
              </p:cNvGrpSpPr>
              <p:nvPr/>
            </p:nvGrpSpPr>
            <p:grpSpPr bwMode="auto">
              <a:xfrm flipH="1">
                <a:off x="1659" y="2330"/>
                <a:ext cx="627" cy="492"/>
                <a:chOff x="905" y="3084"/>
                <a:chExt cx="832" cy="652"/>
              </a:xfrm>
            </p:grpSpPr>
            <p:sp>
              <p:nvSpPr>
                <p:cNvPr id="121" name="Freeform 182"/>
                <p:cNvSpPr>
                  <a:spLocks/>
                </p:cNvSpPr>
                <p:nvPr/>
              </p:nvSpPr>
              <p:spPr bwMode="auto">
                <a:xfrm>
                  <a:off x="905" y="3105"/>
                  <a:ext cx="361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2" name="Freeform 183"/>
                <p:cNvSpPr>
                  <a:spLocks/>
                </p:cNvSpPr>
                <p:nvPr/>
              </p:nvSpPr>
              <p:spPr bwMode="auto">
                <a:xfrm>
                  <a:off x="933" y="3084"/>
                  <a:ext cx="361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4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5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6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0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97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6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7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0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1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2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6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7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8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9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0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1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82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95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6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83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94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1" name="Group 172"/>
            <p:cNvGrpSpPr>
              <a:grpSpLocks/>
            </p:cNvGrpSpPr>
            <p:nvPr/>
          </p:nvGrpSpPr>
          <p:grpSpPr bwMode="auto">
            <a:xfrm>
              <a:off x="739674" y="3267026"/>
              <a:ext cx="696338" cy="799214"/>
              <a:chOff x="1460" y="1679"/>
              <a:chExt cx="973" cy="1143"/>
            </a:xfrm>
          </p:grpSpPr>
          <p:grpSp>
            <p:nvGrpSpPr>
              <p:cNvPr id="2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7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65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4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422" name="직사각형 421"/>
          <p:cNvSpPr/>
          <p:nvPr/>
        </p:nvSpPr>
        <p:spPr>
          <a:xfrm>
            <a:off x="2700491" y="2903814"/>
            <a:ext cx="6948126" cy="25980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423" name="TextBox 422"/>
          <p:cNvSpPr txBox="1"/>
          <p:nvPr/>
        </p:nvSpPr>
        <p:spPr>
          <a:xfrm>
            <a:off x="5367751" y="5485365"/>
            <a:ext cx="24352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 (</a:t>
            </a:r>
            <a:r>
              <a:rPr lang="ko-KR" altLang="en-US" sz="1337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가시성 창</a:t>
            </a:r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2752727" y="3693941"/>
            <a:ext cx="750526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" name="제목 1"/>
          <p:cNvSpPr txBox="1">
            <a:spLocks/>
          </p:cNvSpPr>
          <p:nvPr/>
        </p:nvSpPr>
        <p:spPr>
          <a:xfrm>
            <a:off x="595180" y="248028"/>
            <a:ext cx="7886700" cy="884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Sniffing </a:t>
            </a:r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</a:t>
            </a:r>
          </a:p>
        </p:txBody>
      </p:sp>
      <p:pic>
        <p:nvPicPr>
          <p:cNvPr id="425" name="그림 424">
            <a:extLst>
              <a:ext uri="{FF2B5EF4-FFF2-40B4-BE49-F238E27FC236}">
                <a16:creationId xmlns:a16="http://schemas.microsoft.com/office/drawing/2014/main" xmlns="" id="{81D7996B-1C1D-57EF-69DE-6130F7A29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1774" y="2954682"/>
            <a:ext cx="302911" cy="3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64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4827" y="450450"/>
            <a:ext cx="8157229" cy="128185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 환경에서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방법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3284" y="1294902"/>
            <a:ext cx="8157229" cy="4601156"/>
          </a:xfrm>
        </p:spPr>
        <p:txBody>
          <a:bodyPr>
            <a:normAutofit/>
          </a:bodyPr>
          <a:lstStyle/>
          <a:p>
            <a:pPr marL="506413" indent="-233363">
              <a:lnSpc>
                <a:spcPct val="15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포트 </a:t>
            </a: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미러링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(port mirroring) 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506413" indent="-233363">
              <a:lnSpc>
                <a:spcPct val="150000"/>
              </a:lnSpc>
            </a:pP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허빙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아웃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hubbing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out)</a:t>
            </a:r>
          </a:p>
          <a:p>
            <a:pPr marL="506413" indent="-233363">
              <a:lnSpc>
                <a:spcPct val="15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탭 사용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(tapping)</a:t>
            </a:r>
          </a:p>
        </p:txBody>
      </p:sp>
      <p:sp>
        <p:nvSpPr>
          <p:cNvPr id="426" name="슬라이드 번호 개체 틀 4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슬라이드 번호 개체 틀 2"/>
          <p:cNvSpPr txBox="1">
            <a:spLocks/>
          </p:cNvSpPr>
          <p:nvPr/>
        </p:nvSpPr>
        <p:spPr>
          <a:xfrm>
            <a:off x="8191139" y="6303111"/>
            <a:ext cx="2057400" cy="35308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03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003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53778" y="3344588"/>
            <a:ext cx="1916320" cy="9925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6" name="TextBox 5"/>
          <p:cNvSpPr txBox="1"/>
          <p:nvPr/>
        </p:nvSpPr>
        <p:spPr>
          <a:xfrm>
            <a:off x="2374842" y="4352828"/>
            <a:ext cx="1416670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Visibility window</a:t>
            </a:r>
            <a:endParaRPr lang="ko-KR" altLang="en-US" sz="1337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3000002" y="3957263"/>
            <a:ext cx="1178841" cy="15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5169930" y="4064853"/>
            <a:ext cx="464192" cy="1525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80695" y="3783530"/>
            <a:ext cx="3383525" cy="9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4640054" y="4037336"/>
            <a:ext cx="9451" cy="1613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3848031" y="4009103"/>
            <a:ext cx="324998" cy="14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4085196" y="3605539"/>
            <a:ext cx="1337250" cy="496737"/>
            <a:chOff x="3498" y="3226"/>
            <a:chExt cx="1123" cy="500"/>
          </a:xfrm>
        </p:grpSpPr>
        <p:sp>
          <p:nvSpPr>
            <p:cNvPr id="421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2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ea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424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72"/>
          <p:cNvGrpSpPr>
            <a:grpSpLocks/>
          </p:cNvGrpSpPr>
          <p:nvPr/>
        </p:nvGrpSpPr>
        <p:grpSpPr bwMode="auto">
          <a:xfrm>
            <a:off x="3450103" y="5364072"/>
            <a:ext cx="680344" cy="775400"/>
            <a:chOff x="1460" y="1679"/>
            <a:chExt cx="973" cy="1099"/>
          </a:xfrm>
        </p:grpSpPr>
        <p:grpSp>
          <p:nvGrpSpPr>
            <p:cNvPr id="36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1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6" name="Group 181"/>
            <p:cNvGrpSpPr>
              <a:grpSpLocks/>
            </p:cNvGrpSpPr>
            <p:nvPr/>
          </p:nvGrpSpPr>
          <p:grpSpPr bwMode="auto">
            <a:xfrm flipH="1">
              <a:off x="1660" y="2368"/>
              <a:ext cx="659" cy="410"/>
              <a:chOff x="862" y="3138"/>
              <a:chExt cx="875" cy="544"/>
            </a:xfrm>
          </p:grpSpPr>
          <p:sp>
            <p:nvSpPr>
              <p:cNvPr id="408" name="Freeform 182"/>
              <p:cNvSpPr>
                <a:spLocks/>
              </p:cNvSpPr>
              <p:nvPr/>
            </p:nvSpPr>
            <p:spPr bwMode="auto">
              <a:xfrm>
                <a:off x="862" y="3160"/>
                <a:ext cx="351" cy="522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Freeform 183"/>
              <p:cNvSpPr>
                <a:spLocks/>
              </p:cNvSpPr>
              <p:nvPr/>
            </p:nvSpPr>
            <p:spPr bwMode="auto">
              <a:xfrm>
                <a:off x="885" y="3138"/>
                <a:ext cx="351" cy="522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8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6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8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7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8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5" name="Group 172"/>
          <p:cNvGrpSpPr>
            <a:grpSpLocks/>
          </p:cNvGrpSpPr>
          <p:nvPr/>
        </p:nvGrpSpPr>
        <p:grpSpPr bwMode="auto">
          <a:xfrm>
            <a:off x="4379317" y="5341520"/>
            <a:ext cx="680344" cy="801227"/>
            <a:chOff x="1460" y="1679"/>
            <a:chExt cx="973" cy="1096"/>
          </a:xfrm>
        </p:grpSpPr>
        <p:grpSp>
          <p:nvGrpSpPr>
            <p:cNvPr id="30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5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0" name="Group 181"/>
            <p:cNvGrpSpPr>
              <a:grpSpLocks/>
            </p:cNvGrpSpPr>
            <p:nvPr/>
          </p:nvGrpSpPr>
          <p:grpSpPr bwMode="auto">
            <a:xfrm flipH="1">
              <a:off x="1660" y="2378"/>
              <a:ext cx="659" cy="397"/>
              <a:chOff x="862" y="3147"/>
              <a:chExt cx="875" cy="526"/>
            </a:xfrm>
          </p:grpSpPr>
          <p:sp>
            <p:nvSpPr>
              <p:cNvPr id="352" name="Freeform 182"/>
              <p:cNvSpPr>
                <a:spLocks/>
              </p:cNvSpPr>
              <p:nvPr/>
            </p:nvSpPr>
            <p:spPr bwMode="auto">
              <a:xfrm>
                <a:off x="862" y="3169"/>
                <a:ext cx="351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Freeform 183"/>
              <p:cNvSpPr>
                <a:spLocks/>
              </p:cNvSpPr>
              <p:nvPr/>
            </p:nvSpPr>
            <p:spPr bwMode="auto">
              <a:xfrm>
                <a:off x="885" y="3147"/>
                <a:ext cx="351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2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1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2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1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2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6" name="Group 172"/>
          <p:cNvGrpSpPr>
            <a:grpSpLocks/>
          </p:cNvGrpSpPr>
          <p:nvPr/>
        </p:nvGrpSpPr>
        <p:grpSpPr bwMode="auto">
          <a:xfrm flipH="1">
            <a:off x="5203864" y="5342889"/>
            <a:ext cx="773620" cy="801227"/>
            <a:chOff x="1460" y="1679"/>
            <a:chExt cx="973" cy="1096"/>
          </a:xfrm>
        </p:grpSpPr>
        <p:grpSp>
          <p:nvGrpSpPr>
            <p:cNvPr id="25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0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4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296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7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5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7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5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6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17" name="직선 연결선 16"/>
          <p:cNvCxnSpPr/>
          <p:nvPr/>
        </p:nvCxnSpPr>
        <p:spPr>
          <a:xfrm flipH="1" flipV="1">
            <a:off x="9230621" y="4052931"/>
            <a:ext cx="464192" cy="1525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8700746" y="4025414"/>
            <a:ext cx="9451" cy="1613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7908722" y="3997181"/>
            <a:ext cx="324998" cy="14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8145888" y="3593617"/>
            <a:ext cx="1337250" cy="496737"/>
            <a:chOff x="3498" y="3226"/>
            <a:chExt cx="1123" cy="500"/>
          </a:xfrm>
        </p:grpSpPr>
        <p:sp>
          <p:nvSpPr>
            <p:cNvPr id="249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0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252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172"/>
          <p:cNvGrpSpPr>
            <a:grpSpLocks/>
          </p:cNvGrpSpPr>
          <p:nvPr/>
        </p:nvGrpSpPr>
        <p:grpSpPr bwMode="auto">
          <a:xfrm>
            <a:off x="7510795" y="5323008"/>
            <a:ext cx="680344" cy="801227"/>
            <a:chOff x="1460" y="1679"/>
            <a:chExt cx="973" cy="1096"/>
          </a:xfrm>
        </p:grpSpPr>
        <p:grpSp>
          <p:nvGrpSpPr>
            <p:cNvPr id="19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4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4" name="Group 181"/>
            <p:cNvGrpSpPr>
              <a:grpSpLocks/>
            </p:cNvGrpSpPr>
            <p:nvPr/>
          </p:nvGrpSpPr>
          <p:grpSpPr bwMode="auto">
            <a:xfrm flipH="1">
              <a:off x="1660" y="2378"/>
              <a:ext cx="659" cy="397"/>
              <a:chOff x="862" y="3147"/>
              <a:chExt cx="875" cy="526"/>
            </a:xfrm>
          </p:grpSpPr>
          <p:sp>
            <p:nvSpPr>
              <p:cNvPr id="236" name="Freeform 182"/>
              <p:cNvSpPr>
                <a:spLocks/>
              </p:cNvSpPr>
              <p:nvPr/>
            </p:nvSpPr>
            <p:spPr bwMode="auto">
              <a:xfrm>
                <a:off x="862" y="3169"/>
                <a:ext cx="351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Freeform 183"/>
              <p:cNvSpPr>
                <a:spLocks/>
              </p:cNvSpPr>
              <p:nvPr/>
            </p:nvSpPr>
            <p:spPr bwMode="auto">
              <a:xfrm>
                <a:off x="885" y="3147"/>
                <a:ext cx="351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1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9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1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0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2" name="Group 172"/>
          <p:cNvGrpSpPr>
            <a:grpSpLocks/>
          </p:cNvGrpSpPr>
          <p:nvPr/>
        </p:nvGrpSpPr>
        <p:grpSpPr bwMode="auto">
          <a:xfrm>
            <a:off x="8440009" y="5329599"/>
            <a:ext cx="680344" cy="801227"/>
            <a:chOff x="1460" y="1679"/>
            <a:chExt cx="973" cy="1096"/>
          </a:xfrm>
        </p:grpSpPr>
        <p:grpSp>
          <p:nvGrpSpPr>
            <p:cNvPr id="13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8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8" name="Group 181"/>
            <p:cNvGrpSpPr>
              <a:grpSpLocks/>
            </p:cNvGrpSpPr>
            <p:nvPr/>
          </p:nvGrpSpPr>
          <p:grpSpPr bwMode="auto">
            <a:xfrm flipH="1">
              <a:off x="1660" y="2378"/>
              <a:ext cx="659" cy="397"/>
              <a:chOff x="862" y="3147"/>
              <a:chExt cx="875" cy="526"/>
            </a:xfrm>
          </p:grpSpPr>
          <p:sp>
            <p:nvSpPr>
              <p:cNvPr id="180" name="Freeform 182"/>
              <p:cNvSpPr>
                <a:spLocks/>
              </p:cNvSpPr>
              <p:nvPr/>
            </p:nvSpPr>
            <p:spPr bwMode="auto">
              <a:xfrm>
                <a:off x="862" y="3169"/>
                <a:ext cx="351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Freeform 183"/>
              <p:cNvSpPr>
                <a:spLocks/>
              </p:cNvSpPr>
              <p:nvPr/>
            </p:nvSpPr>
            <p:spPr bwMode="auto">
              <a:xfrm>
                <a:off x="885" y="3147"/>
                <a:ext cx="351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5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4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5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5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3" name="Group 172"/>
          <p:cNvGrpSpPr>
            <a:grpSpLocks/>
          </p:cNvGrpSpPr>
          <p:nvPr/>
        </p:nvGrpSpPr>
        <p:grpSpPr bwMode="auto">
          <a:xfrm flipH="1">
            <a:off x="9264556" y="5330967"/>
            <a:ext cx="773620" cy="801227"/>
            <a:chOff x="1460" y="1679"/>
            <a:chExt cx="973" cy="1096"/>
          </a:xfrm>
        </p:grpSpPr>
        <p:grpSp>
          <p:nvGrpSpPr>
            <p:cNvPr id="8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3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2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124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0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8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9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8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9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4" name="Group 172"/>
          <p:cNvGrpSpPr>
            <a:grpSpLocks/>
          </p:cNvGrpSpPr>
          <p:nvPr/>
        </p:nvGrpSpPr>
        <p:grpSpPr bwMode="auto">
          <a:xfrm>
            <a:off x="2483540" y="3501503"/>
            <a:ext cx="680344" cy="801227"/>
            <a:chOff x="1460" y="1679"/>
            <a:chExt cx="973" cy="1096"/>
          </a:xfrm>
        </p:grpSpPr>
        <p:grpSp>
          <p:nvGrpSpPr>
            <p:cNvPr id="2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7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" name="Group 181"/>
            <p:cNvGrpSpPr>
              <a:grpSpLocks/>
            </p:cNvGrpSpPr>
            <p:nvPr/>
          </p:nvGrpSpPr>
          <p:grpSpPr bwMode="auto">
            <a:xfrm flipH="1">
              <a:off x="1660" y="2378"/>
              <a:ext cx="659" cy="397"/>
              <a:chOff x="862" y="3147"/>
              <a:chExt cx="875" cy="526"/>
            </a:xfrm>
          </p:grpSpPr>
          <p:sp>
            <p:nvSpPr>
              <p:cNvPr id="68" name="Freeform 182"/>
              <p:cNvSpPr>
                <a:spLocks/>
              </p:cNvSpPr>
              <p:nvPr/>
            </p:nvSpPr>
            <p:spPr bwMode="auto">
              <a:xfrm>
                <a:off x="862" y="3169"/>
                <a:ext cx="351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Freeform 183"/>
              <p:cNvSpPr>
                <a:spLocks/>
              </p:cNvSpPr>
              <p:nvPr/>
            </p:nvSpPr>
            <p:spPr bwMode="auto">
              <a:xfrm>
                <a:off x="885" y="3147"/>
                <a:ext cx="351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25" name="TextBox 424"/>
          <p:cNvSpPr txBox="1"/>
          <p:nvPr/>
        </p:nvSpPr>
        <p:spPr>
          <a:xfrm>
            <a:off x="2814715" y="3989727"/>
            <a:ext cx="750526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FCFC1E9-A736-43EA-C283-DC7E4FB0B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4521" y="3452776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92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7004" y="467355"/>
            <a:ext cx="7886700" cy="85151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 </a:t>
            </a:r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미러링</a:t>
            </a:r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878627" y="6268965"/>
            <a:ext cx="2057400" cy="353084"/>
          </a:xfrm>
          <a:prstGeom prst="rect">
            <a:avLst/>
          </a:prstGeom>
        </p:spPr>
        <p:txBody>
          <a:bodyPr/>
          <a:lstStyle/>
          <a:p>
            <a:pPr algn="r"/>
            <a:fld id="{5AE1AC92-EAE1-4E34-95A8-13C242A10183}" type="slidenum">
              <a:rPr lang="ko-KR" altLang="en-US" sz="1200"/>
              <a:pPr algn="r"/>
              <a:t>35</a:t>
            </a:fld>
            <a:endParaRPr lang="ko-KR" altLang="en-US" sz="1200"/>
          </a:p>
        </p:txBody>
      </p:sp>
      <p:grpSp>
        <p:nvGrpSpPr>
          <p:cNvPr id="4" name="그룹 436"/>
          <p:cNvGrpSpPr/>
          <p:nvPr/>
        </p:nvGrpSpPr>
        <p:grpSpPr>
          <a:xfrm>
            <a:off x="2593639" y="2546597"/>
            <a:ext cx="7288056" cy="2523603"/>
            <a:chOff x="739674" y="3267026"/>
            <a:chExt cx="7732235" cy="2531779"/>
          </a:xfrm>
        </p:grpSpPr>
        <p:cxnSp>
          <p:nvCxnSpPr>
            <p:cNvPr id="5" name="직선 연결선 4"/>
            <p:cNvCxnSpPr/>
            <p:nvPr/>
          </p:nvCxnSpPr>
          <p:spPr>
            <a:xfrm flipH="1" flipV="1">
              <a:off x="1268276" y="3702947"/>
              <a:ext cx="1206554" cy="15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3489217" y="3805855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602585" y="3536777"/>
              <a:ext cx="3463067" cy="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2946884" y="3779535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2136242" y="3752532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378983" y="3366533"/>
              <a:ext cx="1368687" cy="475115"/>
              <a:chOff x="3498" y="3226"/>
              <a:chExt cx="1123" cy="500"/>
            </a:xfrm>
          </p:grpSpPr>
          <p:sp>
            <p:nvSpPr>
              <p:cNvPr id="418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ea typeface="Tahoma"/>
                    <a:cs typeface="Tahoma"/>
                  </a:rPr>
                  <a:t>SWITCH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21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172"/>
            <p:cNvGrpSpPr>
              <a:grpSpLocks/>
            </p:cNvGrpSpPr>
            <p:nvPr/>
          </p:nvGrpSpPr>
          <p:grpSpPr bwMode="auto">
            <a:xfrm>
              <a:off x="1728960" y="5020646"/>
              <a:ext cx="696338" cy="770546"/>
              <a:chOff x="1460" y="1679"/>
              <a:chExt cx="973" cy="1102"/>
            </a:xfrm>
          </p:grpSpPr>
          <p:grpSp>
            <p:nvGrpSpPr>
              <p:cNvPr id="36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41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3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69" cy="414"/>
                <a:chOff x="849" y="3135"/>
                <a:chExt cx="888" cy="549"/>
              </a:xfrm>
            </p:grpSpPr>
            <p:sp>
              <p:nvSpPr>
                <p:cNvPr id="405" name="Freeform 182"/>
                <p:cNvSpPr>
                  <a:spLocks/>
                </p:cNvSpPr>
                <p:nvPr/>
              </p:nvSpPr>
              <p:spPr bwMode="auto">
                <a:xfrm>
                  <a:off x="849" y="3156"/>
                  <a:ext cx="364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6" name="Freeform 183"/>
                <p:cNvSpPr>
                  <a:spLocks/>
                </p:cNvSpPr>
                <p:nvPr/>
              </p:nvSpPr>
              <p:spPr bwMode="auto">
                <a:xfrm>
                  <a:off x="872" y="3135"/>
                  <a:ext cx="364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8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6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7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8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6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7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2" name="Group 172"/>
            <p:cNvGrpSpPr>
              <a:grpSpLocks/>
            </p:cNvGrpSpPr>
            <p:nvPr/>
          </p:nvGrpSpPr>
          <p:grpSpPr bwMode="auto">
            <a:xfrm>
              <a:off x="2680018" y="5026950"/>
              <a:ext cx="696338" cy="770546"/>
              <a:chOff x="1460" y="1679"/>
              <a:chExt cx="973" cy="1102"/>
            </a:xfrm>
          </p:grpSpPr>
          <p:grpSp>
            <p:nvGrpSpPr>
              <p:cNvPr id="306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55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6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7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8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9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0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1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7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69" cy="414"/>
                <a:chOff x="849" y="3135"/>
                <a:chExt cx="888" cy="549"/>
              </a:xfrm>
            </p:grpSpPr>
            <p:sp>
              <p:nvSpPr>
                <p:cNvPr id="349" name="Freeform 182"/>
                <p:cNvSpPr>
                  <a:spLocks/>
                </p:cNvSpPr>
                <p:nvPr/>
              </p:nvSpPr>
              <p:spPr bwMode="auto">
                <a:xfrm>
                  <a:off x="849" y="3156"/>
                  <a:ext cx="364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0" name="Freeform 183"/>
                <p:cNvSpPr>
                  <a:spLocks/>
                </p:cNvSpPr>
                <p:nvPr/>
              </p:nvSpPr>
              <p:spPr bwMode="auto">
                <a:xfrm>
                  <a:off x="872" y="3135"/>
                  <a:ext cx="364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8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25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6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8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9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0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1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2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3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4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5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6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8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9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0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1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2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4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5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6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7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8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9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10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23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4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11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3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4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5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6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7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8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9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0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1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22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3" name="Group 172"/>
            <p:cNvGrpSpPr>
              <a:grpSpLocks/>
            </p:cNvGrpSpPr>
            <p:nvPr/>
          </p:nvGrpSpPr>
          <p:grpSpPr bwMode="auto">
            <a:xfrm flipH="1">
              <a:off x="3523949" y="5028259"/>
              <a:ext cx="791807" cy="770546"/>
              <a:chOff x="1460" y="1679"/>
              <a:chExt cx="973" cy="1102"/>
            </a:xfrm>
          </p:grpSpPr>
          <p:grpSp>
            <p:nvGrpSpPr>
              <p:cNvPr id="25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9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1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27" cy="414"/>
                <a:chOff x="905" y="3135"/>
                <a:chExt cx="832" cy="549"/>
              </a:xfrm>
            </p:grpSpPr>
            <p:sp>
              <p:nvSpPr>
                <p:cNvPr id="293" name="Freeform 182"/>
                <p:cNvSpPr>
                  <a:spLocks/>
                </p:cNvSpPr>
                <p:nvPr/>
              </p:nvSpPr>
              <p:spPr bwMode="auto">
                <a:xfrm>
                  <a:off x="905" y="3156"/>
                  <a:ext cx="320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4" name="Freeform 183"/>
                <p:cNvSpPr>
                  <a:spLocks/>
                </p:cNvSpPr>
                <p:nvPr/>
              </p:nvSpPr>
              <p:spPr bwMode="auto">
                <a:xfrm>
                  <a:off x="933" y="3135"/>
                  <a:ext cx="320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6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5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6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5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6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cxnSp>
          <p:nvCxnSpPr>
            <p:cNvPr id="14" name="직선 연결선 13"/>
            <p:cNvCxnSpPr/>
            <p:nvPr/>
          </p:nvCxnSpPr>
          <p:spPr>
            <a:xfrm flipH="1" flipV="1">
              <a:off x="7645370" y="3794452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7103037" y="3768132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292395" y="3741129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>
              <a:off x="6535136" y="3355130"/>
              <a:ext cx="1368687" cy="475115"/>
              <a:chOff x="3498" y="3226"/>
              <a:chExt cx="1123" cy="500"/>
            </a:xfrm>
          </p:grpSpPr>
          <p:sp>
            <p:nvSpPr>
              <p:cNvPr id="246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249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2"/>
            <p:cNvGrpSpPr>
              <a:grpSpLocks/>
            </p:cNvGrpSpPr>
            <p:nvPr/>
          </p:nvGrpSpPr>
          <p:grpSpPr bwMode="auto">
            <a:xfrm>
              <a:off x="5885113" y="5009243"/>
              <a:ext cx="696338" cy="770546"/>
              <a:chOff x="1460" y="1679"/>
              <a:chExt cx="973" cy="1102"/>
            </a:xfrm>
          </p:grpSpPr>
          <p:grpSp>
            <p:nvGrpSpPr>
              <p:cNvPr id="19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3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1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69" cy="414"/>
                <a:chOff x="849" y="3135"/>
                <a:chExt cx="888" cy="549"/>
              </a:xfrm>
            </p:grpSpPr>
            <p:sp>
              <p:nvSpPr>
                <p:cNvPr id="233" name="Freeform 182"/>
                <p:cNvSpPr>
                  <a:spLocks/>
                </p:cNvSpPr>
                <p:nvPr/>
              </p:nvSpPr>
              <p:spPr bwMode="auto">
                <a:xfrm>
                  <a:off x="849" y="3156"/>
                  <a:ext cx="364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4" name="Freeform 183"/>
                <p:cNvSpPr>
                  <a:spLocks/>
                </p:cNvSpPr>
                <p:nvPr/>
              </p:nvSpPr>
              <p:spPr bwMode="auto">
                <a:xfrm>
                  <a:off x="872" y="3135"/>
                  <a:ext cx="364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0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9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0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9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0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9" name="Group 172"/>
            <p:cNvGrpSpPr>
              <a:grpSpLocks/>
            </p:cNvGrpSpPr>
            <p:nvPr/>
          </p:nvGrpSpPr>
          <p:grpSpPr bwMode="auto">
            <a:xfrm>
              <a:off x="6836171" y="5015547"/>
              <a:ext cx="696338" cy="770546"/>
              <a:chOff x="1460" y="1679"/>
              <a:chExt cx="973" cy="1102"/>
            </a:xfrm>
          </p:grpSpPr>
          <p:grpSp>
            <p:nvGrpSpPr>
              <p:cNvPr id="134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83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4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5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6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7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8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9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5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69" cy="414"/>
                <a:chOff x="849" y="3135"/>
                <a:chExt cx="888" cy="549"/>
              </a:xfrm>
            </p:grpSpPr>
            <p:sp>
              <p:nvSpPr>
                <p:cNvPr id="177" name="Freeform 182"/>
                <p:cNvSpPr>
                  <a:spLocks/>
                </p:cNvSpPr>
                <p:nvPr/>
              </p:nvSpPr>
              <p:spPr bwMode="auto">
                <a:xfrm>
                  <a:off x="849" y="3156"/>
                  <a:ext cx="364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8" name="Freeform 183"/>
                <p:cNvSpPr>
                  <a:spLocks/>
                </p:cNvSpPr>
                <p:nvPr/>
              </p:nvSpPr>
              <p:spPr bwMode="auto">
                <a:xfrm>
                  <a:off x="872" y="3135"/>
                  <a:ext cx="364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9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0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1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2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6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153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4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6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2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4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6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7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8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9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1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2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3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4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5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7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38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151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2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9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0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2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3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5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7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8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9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150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0" name="Group 172"/>
            <p:cNvGrpSpPr>
              <a:grpSpLocks/>
            </p:cNvGrpSpPr>
            <p:nvPr/>
          </p:nvGrpSpPr>
          <p:grpSpPr bwMode="auto">
            <a:xfrm flipH="1">
              <a:off x="7680102" y="5016856"/>
              <a:ext cx="791807" cy="770546"/>
              <a:chOff x="1460" y="1679"/>
              <a:chExt cx="973" cy="1102"/>
            </a:xfrm>
          </p:grpSpPr>
          <p:grpSp>
            <p:nvGrpSpPr>
              <p:cNvPr id="78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27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8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9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27" cy="414"/>
                <a:chOff x="905" y="3135"/>
                <a:chExt cx="832" cy="549"/>
              </a:xfrm>
            </p:grpSpPr>
            <p:sp>
              <p:nvSpPr>
                <p:cNvPr id="121" name="Freeform 182"/>
                <p:cNvSpPr>
                  <a:spLocks/>
                </p:cNvSpPr>
                <p:nvPr/>
              </p:nvSpPr>
              <p:spPr bwMode="auto">
                <a:xfrm>
                  <a:off x="905" y="3156"/>
                  <a:ext cx="320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2" name="Freeform 183"/>
                <p:cNvSpPr>
                  <a:spLocks/>
                </p:cNvSpPr>
                <p:nvPr/>
              </p:nvSpPr>
              <p:spPr bwMode="auto">
                <a:xfrm>
                  <a:off x="933" y="3135"/>
                  <a:ext cx="320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4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5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6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0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97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6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7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0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1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2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6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7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8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9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0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1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82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95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6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83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94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1" name="Group 172"/>
            <p:cNvGrpSpPr>
              <a:grpSpLocks/>
            </p:cNvGrpSpPr>
            <p:nvPr/>
          </p:nvGrpSpPr>
          <p:grpSpPr bwMode="auto">
            <a:xfrm>
              <a:off x="739674" y="3267026"/>
              <a:ext cx="696338" cy="770546"/>
              <a:chOff x="1460" y="1679"/>
              <a:chExt cx="973" cy="1102"/>
            </a:xfrm>
          </p:grpSpPr>
          <p:grpSp>
            <p:nvGrpSpPr>
              <p:cNvPr id="2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7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69" cy="414"/>
                <a:chOff x="849" y="3135"/>
                <a:chExt cx="888" cy="549"/>
              </a:xfrm>
            </p:grpSpPr>
            <p:sp>
              <p:nvSpPr>
                <p:cNvPr id="65" name="Freeform 182"/>
                <p:cNvSpPr>
                  <a:spLocks/>
                </p:cNvSpPr>
                <p:nvPr/>
              </p:nvSpPr>
              <p:spPr bwMode="auto">
                <a:xfrm>
                  <a:off x="849" y="3156"/>
                  <a:ext cx="364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Freeform 183"/>
                <p:cNvSpPr>
                  <a:spLocks/>
                </p:cNvSpPr>
                <p:nvPr/>
              </p:nvSpPr>
              <p:spPr bwMode="auto">
                <a:xfrm>
                  <a:off x="872" y="3135"/>
                  <a:ext cx="364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4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422" name="직사각형 421"/>
          <p:cNvSpPr/>
          <p:nvPr/>
        </p:nvSpPr>
        <p:spPr>
          <a:xfrm>
            <a:off x="2392054" y="2463252"/>
            <a:ext cx="1782867" cy="23064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423" name="TextBox 422"/>
          <p:cNvSpPr txBox="1"/>
          <p:nvPr/>
        </p:nvSpPr>
        <p:spPr>
          <a:xfrm>
            <a:off x="2365351" y="2145759"/>
            <a:ext cx="1584200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2486443" y="3108391"/>
            <a:ext cx="715004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2739063" y="4263142"/>
            <a:ext cx="667875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6" name="그림 425">
            <a:extLst>
              <a:ext uri="{FF2B5EF4-FFF2-40B4-BE49-F238E27FC236}">
                <a16:creationId xmlns:a16="http://schemas.microsoft.com/office/drawing/2014/main" xmlns="" id="{E1C658D5-F7E8-1D8B-52F7-656287379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4209" y="2518473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79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2EA7-80FE-42C8-BCF2-09639A4FECEC}" type="slidenum">
              <a:rPr lang="ko-KR" altLang="en-US" smtClean="0"/>
              <a:t>36</a:t>
            </a:fld>
            <a:endParaRPr lang="ko-KR" altLang="en-US" dirty="0"/>
          </a:p>
        </p:txBody>
      </p:sp>
      <p:pic>
        <p:nvPicPr>
          <p:cNvPr id="84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68" y="1569027"/>
            <a:ext cx="8494567" cy="4530436"/>
          </a:xfrm>
          <a:prstGeom prst="rect">
            <a:avLst/>
          </a:prstGeom>
        </p:spPr>
      </p:pic>
      <p:sp>
        <p:nvSpPr>
          <p:cNvPr id="850" name="직사각형 849"/>
          <p:cNvSpPr/>
          <p:nvPr/>
        </p:nvSpPr>
        <p:spPr>
          <a:xfrm>
            <a:off x="1908768" y="605044"/>
            <a:ext cx="461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⦁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Switched Port Analyzer (SPAN) </a:t>
            </a:r>
          </a:p>
        </p:txBody>
      </p:sp>
    </p:spTree>
    <p:extLst>
      <p:ext uri="{BB962C8B-B14F-4D97-AF65-F5344CB8AC3E}">
        <p14:creationId xmlns:p14="http://schemas.microsoft.com/office/powerpoint/2010/main" val="1432301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19159" y="366054"/>
            <a:ext cx="5761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⦁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Switched Port Analyzer (RSPAN)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68" y="1307428"/>
            <a:ext cx="8530566" cy="48800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6633" y="3239434"/>
            <a:ext cx="508000" cy="50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97" y="2986804"/>
            <a:ext cx="914113" cy="2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19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872" y="177223"/>
            <a:ext cx="7886700" cy="1325563"/>
          </a:xfrm>
        </p:spPr>
        <p:txBody>
          <a:bodyPr>
            <a:normAutofit/>
          </a:bodyPr>
          <a:lstStyle/>
          <a:p>
            <a:pPr marL="506413" indent="-233363">
              <a:lnSpc>
                <a:spcPct val="150000"/>
              </a:lnSpc>
            </a:pPr>
            <a:r>
              <a:rPr lang="ko-KR" altLang="en-US" sz="2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허빙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아웃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2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hubbing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out)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635333" y="6223245"/>
            <a:ext cx="2057400" cy="353084"/>
          </a:xfrm>
          <a:prstGeom prst="rect">
            <a:avLst/>
          </a:prstGeom>
        </p:spPr>
        <p:txBody>
          <a:bodyPr/>
          <a:lstStyle/>
          <a:p>
            <a:fld id="{5AE1AC92-EAE1-4E34-95A8-13C242A10183}" type="slidenum">
              <a:rPr lang="ko-KR" altLang="en-US" smtClean="0"/>
              <a:pPr/>
              <a:t>38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2865739" y="3177830"/>
            <a:ext cx="1238980" cy="14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5464024" y="3223193"/>
            <a:ext cx="170216" cy="1480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76078" y="2992885"/>
            <a:ext cx="4942840" cy="31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4589460" y="3289230"/>
            <a:ext cx="438343" cy="1471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644581" y="3323652"/>
            <a:ext cx="22450" cy="1288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72"/>
          <p:cNvGrpSpPr>
            <a:grpSpLocks/>
          </p:cNvGrpSpPr>
          <p:nvPr/>
        </p:nvGrpSpPr>
        <p:grpSpPr bwMode="auto">
          <a:xfrm>
            <a:off x="3338804" y="4465170"/>
            <a:ext cx="715052" cy="755525"/>
            <a:chOff x="1460" y="1679"/>
            <a:chExt cx="973" cy="1106"/>
          </a:xfrm>
        </p:grpSpPr>
        <p:grpSp>
          <p:nvGrpSpPr>
            <p:cNvPr id="37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2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6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418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9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7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9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8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9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1" name="Group 172"/>
          <p:cNvGrpSpPr>
            <a:grpSpLocks/>
          </p:cNvGrpSpPr>
          <p:nvPr/>
        </p:nvGrpSpPr>
        <p:grpSpPr bwMode="auto">
          <a:xfrm>
            <a:off x="4315421" y="4471328"/>
            <a:ext cx="715052" cy="755525"/>
            <a:chOff x="1460" y="1679"/>
            <a:chExt cx="973" cy="1106"/>
          </a:xfrm>
        </p:grpSpPr>
        <p:grpSp>
          <p:nvGrpSpPr>
            <p:cNvPr id="31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6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0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3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2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3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3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" name="Group 172"/>
          <p:cNvGrpSpPr>
            <a:grpSpLocks/>
          </p:cNvGrpSpPr>
          <p:nvPr/>
        </p:nvGrpSpPr>
        <p:grpSpPr bwMode="auto">
          <a:xfrm flipH="1">
            <a:off x="5182034" y="4472607"/>
            <a:ext cx="813087" cy="755525"/>
            <a:chOff x="1460" y="1679"/>
            <a:chExt cx="973" cy="1106"/>
          </a:xfrm>
        </p:grpSpPr>
        <p:grpSp>
          <p:nvGrpSpPr>
            <p:cNvPr id="26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1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4" name="Group 181"/>
            <p:cNvGrpSpPr>
              <a:grpSpLocks/>
            </p:cNvGrpSpPr>
            <p:nvPr/>
          </p:nvGrpSpPr>
          <p:grpSpPr bwMode="auto">
            <a:xfrm flipH="1">
              <a:off x="1659" y="2362"/>
              <a:ext cx="627" cy="423"/>
              <a:chOff x="905" y="3129"/>
              <a:chExt cx="832" cy="561"/>
            </a:xfrm>
          </p:grpSpPr>
          <p:sp>
            <p:nvSpPr>
              <p:cNvPr id="306" name="Freeform 182"/>
              <p:cNvSpPr>
                <a:spLocks/>
              </p:cNvSpPr>
              <p:nvPr/>
            </p:nvSpPr>
            <p:spPr bwMode="auto">
              <a:xfrm>
                <a:off x="905" y="3151"/>
                <a:ext cx="293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Freeform 183"/>
              <p:cNvSpPr>
                <a:spLocks/>
              </p:cNvSpPr>
              <p:nvPr/>
            </p:nvSpPr>
            <p:spPr bwMode="auto">
              <a:xfrm>
                <a:off x="933" y="3129"/>
                <a:ext cx="293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8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6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8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7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flipH="1" flipV="1">
            <a:off x="9414216" y="3267228"/>
            <a:ext cx="487872" cy="1425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8857309" y="3241514"/>
            <a:ext cx="9933" cy="1507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8024880" y="3215132"/>
            <a:ext cx="341578" cy="1385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8274145" y="2838027"/>
            <a:ext cx="1405470" cy="464168"/>
            <a:chOff x="3498" y="3226"/>
            <a:chExt cx="1123" cy="500"/>
          </a:xfrm>
        </p:grpSpPr>
        <p:sp>
          <p:nvSpPr>
            <p:cNvPr id="259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0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262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Group 172"/>
          <p:cNvGrpSpPr>
            <a:grpSpLocks/>
          </p:cNvGrpSpPr>
          <p:nvPr/>
        </p:nvGrpSpPr>
        <p:grpSpPr bwMode="auto">
          <a:xfrm>
            <a:off x="7606652" y="4454029"/>
            <a:ext cx="715052" cy="755525"/>
            <a:chOff x="1460" y="1679"/>
            <a:chExt cx="973" cy="1106"/>
          </a:xfrm>
        </p:grpSpPr>
        <p:grpSp>
          <p:nvGrpSpPr>
            <p:cNvPr id="20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5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4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246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2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0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2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0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1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8" name="Group 172"/>
          <p:cNvGrpSpPr>
            <a:grpSpLocks/>
          </p:cNvGrpSpPr>
          <p:nvPr/>
        </p:nvGrpSpPr>
        <p:grpSpPr bwMode="auto">
          <a:xfrm>
            <a:off x="8583270" y="4460188"/>
            <a:ext cx="715052" cy="755525"/>
            <a:chOff x="1460" y="1679"/>
            <a:chExt cx="973" cy="1106"/>
          </a:xfrm>
        </p:grpSpPr>
        <p:grpSp>
          <p:nvGrpSpPr>
            <p:cNvPr id="14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9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8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190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6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5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6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6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9" name="Group 172"/>
          <p:cNvGrpSpPr>
            <a:grpSpLocks/>
          </p:cNvGrpSpPr>
          <p:nvPr/>
        </p:nvGrpSpPr>
        <p:grpSpPr bwMode="auto">
          <a:xfrm flipH="1">
            <a:off x="9449882" y="4461467"/>
            <a:ext cx="813087" cy="755525"/>
            <a:chOff x="1460" y="1679"/>
            <a:chExt cx="973" cy="1106"/>
          </a:xfrm>
        </p:grpSpPr>
        <p:grpSp>
          <p:nvGrpSpPr>
            <p:cNvPr id="9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4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2" name="Group 181"/>
            <p:cNvGrpSpPr>
              <a:grpSpLocks/>
            </p:cNvGrpSpPr>
            <p:nvPr/>
          </p:nvGrpSpPr>
          <p:grpSpPr bwMode="auto">
            <a:xfrm flipH="1">
              <a:off x="1659" y="2362"/>
              <a:ext cx="627" cy="423"/>
              <a:chOff x="905" y="3129"/>
              <a:chExt cx="832" cy="561"/>
            </a:xfrm>
          </p:grpSpPr>
          <p:sp>
            <p:nvSpPr>
              <p:cNvPr id="134" name="Freeform 182"/>
              <p:cNvSpPr>
                <a:spLocks/>
              </p:cNvSpPr>
              <p:nvPr/>
            </p:nvSpPr>
            <p:spPr bwMode="auto">
              <a:xfrm>
                <a:off x="905" y="3151"/>
                <a:ext cx="293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Freeform 183"/>
              <p:cNvSpPr>
                <a:spLocks/>
              </p:cNvSpPr>
              <p:nvPr/>
            </p:nvSpPr>
            <p:spPr bwMode="auto">
              <a:xfrm>
                <a:off x="933" y="3129"/>
                <a:ext cx="293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1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9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0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0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2322931" y="2751954"/>
            <a:ext cx="715052" cy="755525"/>
            <a:chOff x="1460" y="1679"/>
            <a:chExt cx="973" cy="1106"/>
          </a:xfrm>
        </p:grpSpPr>
        <p:grpSp>
          <p:nvGrpSpPr>
            <p:cNvPr id="3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78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1961849" y="2639518"/>
            <a:ext cx="2191216" cy="26969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22" name="TextBox 21"/>
          <p:cNvSpPr txBox="1"/>
          <p:nvPr/>
        </p:nvSpPr>
        <p:spPr>
          <a:xfrm>
            <a:off x="1929032" y="2268274"/>
            <a:ext cx="1947046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7860" y="3393878"/>
            <a:ext cx="715004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3325525" y="2880411"/>
            <a:ext cx="1048198" cy="500661"/>
            <a:chOff x="3498" y="3226"/>
            <a:chExt cx="1123" cy="500"/>
          </a:xfrm>
        </p:grpSpPr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ea typeface="Tahoma"/>
                  <a:cs typeface="Tahoma"/>
                </a:rPr>
                <a:t>HUB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4664870" y="2851998"/>
            <a:ext cx="1405470" cy="464168"/>
            <a:chOff x="3498" y="3226"/>
            <a:chExt cx="1123" cy="500"/>
          </a:xfrm>
        </p:grpSpPr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89717" y="4836256"/>
            <a:ext cx="667875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D6BEF4-6417-1AC4-DCFE-F4B1BB7663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158" y="2727297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1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4358" y="402373"/>
            <a:ext cx="7886700" cy="906554"/>
          </a:xfrm>
        </p:spPr>
        <p:txBody>
          <a:bodyPr>
            <a:normAutofit/>
          </a:bodyPr>
          <a:lstStyle/>
          <a:p>
            <a:pPr marL="506413" indent="-233363">
              <a:lnSpc>
                <a:spcPct val="150000"/>
              </a:lnSpc>
            </a:pP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탭 사용 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(tapping)</a:t>
            </a:r>
          </a:p>
        </p:txBody>
      </p:sp>
      <p:sp>
        <p:nvSpPr>
          <p:cNvPr id="255" name="슬라이드 번호 개체 틀 254"/>
          <p:cNvSpPr>
            <a:spLocks noGrp="1"/>
          </p:cNvSpPr>
          <p:nvPr>
            <p:ph type="sldNum" sz="quarter" idx="12"/>
          </p:nvPr>
        </p:nvSpPr>
        <p:spPr>
          <a:xfrm>
            <a:off x="9637268" y="6250677"/>
            <a:ext cx="2057400" cy="353084"/>
          </a:xfrm>
          <a:prstGeom prst="rect">
            <a:avLst/>
          </a:prstGeom>
        </p:spPr>
        <p:txBody>
          <a:bodyPr/>
          <a:lstStyle/>
          <a:p>
            <a:fld id="{5AE1AC92-EAE1-4E34-95A8-13C242A10183}" type="slidenum">
              <a:rPr lang="ko-KR" altLang="en-US" smtClean="0"/>
              <a:pPr/>
              <a:t>39</a:t>
            </a:fld>
            <a:endParaRPr lang="ko-KR" altLang="en-US"/>
          </a:p>
        </p:txBody>
      </p:sp>
      <p:cxnSp>
        <p:nvCxnSpPr>
          <p:cNvPr id="256" name="직선 연결선 255"/>
          <p:cNvCxnSpPr/>
          <p:nvPr/>
        </p:nvCxnSpPr>
        <p:spPr>
          <a:xfrm flipH="1" flipV="1">
            <a:off x="2912652" y="2764382"/>
            <a:ext cx="1238980" cy="14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flipH="1" flipV="1">
            <a:off x="5510937" y="2809745"/>
            <a:ext cx="170216" cy="1480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>
            <a:off x="3922991" y="2706515"/>
            <a:ext cx="4942840" cy="31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V="1">
            <a:off x="4636373" y="2875782"/>
            <a:ext cx="438343" cy="1471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3691494" y="2910204"/>
            <a:ext cx="22450" cy="1288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172"/>
          <p:cNvGrpSpPr>
            <a:grpSpLocks/>
          </p:cNvGrpSpPr>
          <p:nvPr/>
        </p:nvGrpSpPr>
        <p:grpSpPr bwMode="auto">
          <a:xfrm>
            <a:off x="3385717" y="4051722"/>
            <a:ext cx="715052" cy="755525"/>
            <a:chOff x="1460" y="1679"/>
            <a:chExt cx="973" cy="1106"/>
          </a:xfrm>
        </p:grpSpPr>
        <p:grpSp>
          <p:nvGrpSpPr>
            <p:cNvPr id="26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1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3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305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6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8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6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7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7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18" name="Group 172"/>
          <p:cNvGrpSpPr>
            <a:grpSpLocks/>
          </p:cNvGrpSpPr>
          <p:nvPr/>
        </p:nvGrpSpPr>
        <p:grpSpPr bwMode="auto">
          <a:xfrm>
            <a:off x="4362334" y="4057880"/>
            <a:ext cx="715052" cy="755525"/>
            <a:chOff x="1460" y="1679"/>
            <a:chExt cx="973" cy="1106"/>
          </a:xfrm>
        </p:grpSpPr>
        <p:grpSp>
          <p:nvGrpSpPr>
            <p:cNvPr id="31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6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0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3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2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3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3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75" name="Group 172"/>
          <p:cNvGrpSpPr>
            <a:grpSpLocks/>
          </p:cNvGrpSpPr>
          <p:nvPr/>
        </p:nvGrpSpPr>
        <p:grpSpPr bwMode="auto">
          <a:xfrm flipH="1">
            <a:off x="5228947" y="4059159"/>
            <a:ext cx="813087" cy="755525"/>
            <a:chOff x="1460" y="1679"/>
            <a:chExt cx="973" cy="1106"/>
          </a:xfrm>
        </p:grpSpPr>
        <p:grpSp>
          <p:nvGrpSpPr>
            <p:cNvPr id="376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25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6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7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8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9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0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1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7" name="Group 181"/>
            <p:cNvGrpSpPr>
              <a:grpSpLocks/>
            </p:cNvGrpSpPr>
            <p:nvPr/>
          </p:nvGrpSpPr>
          <p:grpSpPr bwMode="auto">
            <a:xfrm flipH="1">
              <a:off x="1659" y="2362"/>
              <a:ext cx="627" cy="423"/>
              <a:chOff x="905" y="3129"/>
              <a:chExt cx="832" cy="561"/>
            </a:xfrm>
          </p:grpSpPr>
          <p:sp>
            <p:nvSpPr>
              <p:cNvPr id="419" name="Freeform 182"/>
              <p:cNvSpPr>
                <a:spLocks/>
              </p:cNvSpPr>
              <p:nvPr/>
            </p:nvSpPr>
            <p:spPr bwMode="auto">
              <a:xfrm>
                <a:off x="905" y="3151"/>
                <a:ext cx="293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Freeform 183"/>
              <p:cNvSpPr>
                <a:spLocks/>
              </p:cNvSpPr>
              <p:nvPr/>
            </p:nvSpPr>
            <p:spPr bwMode="auto">
              <a:xfrm>
                <a:off x="933" y="3129"/>
                <a:ext cx="293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1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2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3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4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8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95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8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4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8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9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80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93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81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2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3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4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1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92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432" name="직선 연결선 431"/>
          <p:cNvCxnSpPr/>
          <p:nvPr/>
        </p:nvCxnSpPr>
        <p:spPr>
          <a:xfrm flipH="1" flipV="1">
            <a:off x="9461129" y="2853780"/>
            <a:ext cx="487872" cy="1425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/>
          <p:cNvCxnSpPr/>
          <p:nvPr/>
        </p:nvCxnSpPr>
        <p:spPr>
          <a:xfrm flipV="1">
            <a:off x="8904222" y="2828066"/>
            <a:ext cx="9933" cy="1507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연결선 433"/>
          <p:cNvCxnSpPr/>
          <p:nvPr/>
        </p:nvCxnSpPr>
        <p:spPr>
          <a:xfrm flipV="1">
            <a:off x="8071793" y="2801684"/>
            <a:ext cx="341578" cy="1385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Group 25"/>
          <p:cNvGrpSpPr>
            <a:grpSpLocks/>
          </p:cNvGrpSpPr>
          <p:nvPr/>
        </p:nvGrpSpPr>
        <p:grpSpPr bwMode="auto">
          <a:xfrm>
            <a:off x="8321058" y="2424579"/>
            <a:ext cx="1405470" cy="464168"/>
            <a:chOff x="3498" y="3226"/>
            <a:chExt cx="1123" cy="500"/>
          </a:xfrm>
        </p:grpSpPr>
        <p:sp>
          <p:nvSpPr>
            <p:cNvPr id="436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7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8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439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0" name="Group 172"/>
          <p:cNvGrpSpPr>
            <a:grpSpLocks/>
          </p:cNvGrpSpPr>
          <p:nvPr/>
        </p:nvGrpSpPr>
        <p:grpSpPr bwMode="auto">
          <a:xfrm>
            <a:off x="7653565" y="4040581"/>
            <a:ext cx="715052" cy="755525"/>
            <a:chOff x="1460" y="1679"/>
            <a:chExt cx="973" cy="1106"/>
          </a:xfrm>
        </p:grpSpPr>
        <p:grpSp>
          <p:nvGrpSpPr>
            <p:cNvPr id="44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9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2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484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5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6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4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5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4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5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97" name="Group 172"/>
          <p:cNvGrpSpPr>
            <a:grpSpLocks/>
          </p:cNvGrpSpPr>
          <p:nvPr/>
        </p:nvGrpSpPr>
        <p:grpSpPr bwMode="auto">
          <a:xfrm>
            <a:off x="8630183" y="4046740"/>
            <a:ext cx="715052" cy="755525"/>
            <a:chOff x="1460" y="1679"/>
            <a:chExt cx="973" cy="1106"/>
          </a:xfrm>
        </p:grpSpPr>
        <p:grpSp>
          <p:nvGrpSpPr>
            <p:cNvPr id="498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547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8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9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0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1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3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99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541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2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3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4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5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6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0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1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8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9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2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9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0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2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3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4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5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6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7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8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9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0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1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502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15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6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03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4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5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6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7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8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9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0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1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2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3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14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54" name="Group 172"/>
          <p:cNvGrpSpPr>
            <a:grpSpLocks/>
          </p:cNvGrpSpPr>
          <p:nvPr/>
        </p:nvGrpSpPr>
        <p:grpSpPr bwMode="auto">
          <a:xfrm flipH="1">
            <a:off x="9496795" y="4048019"/>
            <a:ext cx="813087" cy="755525"/>
            <a:chOff x="1460" y="1679"/>
            <a:chExt cx="973" cy="1106"/>
          </a:xfrm>
        </p:grpSpPr>
        <p:grpSp>
          <p:nvGrpSpPr>
            <p:cNvPr id="55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60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6" name="Group 181"/>
            <p:cNvGrpSpPr>
              <a:grpSpLocks/>
            </p:cNvGrpSpPr>
            <p:nvPr/>
          </p:nvGrpSpPr>
          <p:grpSpPr bwMode="auto">
            <a:xfrm flipH="1">
              <a:off x="1659" y="2362"/>
              <a:ext cx="627" cy="423"/>
              <a:chOff x="905" y="3129"/>
              <a:chExt cx="832" cy="561"/>
            </a:xfrm>
          </p:grpSpPr>
          <p:sp>
            <p:nvSpPr>
              <p:cNvPr id="598" name="Freeform 182"/>
              <p:cNvSpPr>
                <a:spLocks/>
              </p:cNvSpPr>
              <p:nvPr/>
            </p:nvSpPr>
            <p:spPr bwMode="auto">
              <a:xfrm>
                <a:off x="905" y="3151"/>
                <a:ext cx="293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9" name="Freeform 183"/>
              <p:cNvSpPr>
                <a:spLocks/>
              </p:cNvSpPr>
              <p:nvPr/>
            </p:nvSpPr>
            <p:spPr bwMode="auto">
              <a:xfrm>
                <a:off x="933" y="3129"/>
                <a:ext cx="293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7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55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7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6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7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611" name="Group 172"/>
          <p:cNvGrpSpPr>
            <a:grpSpLocks/>
          </p:cNvGrpSpPr>
          <p:nvPr/>
        </p:nvGrpSpPr>
        <p:grpSpPr bwMode="auto">
          <a:xfrm>
            <a:off x="2369844" y="2338506"/>
            <a:ext cx="715052" cy="755525"/>
            <a:chOff x="1460" y="1679"/>
            <a:chExt cx="973" cy="1106"/>
          </a:xfrm>
        </p:grpSpPr>
        <p:grpSp>
          <p:nvGrpSpPr>
            <p:cNvPr id="61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66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3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655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6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63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61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62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1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62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668" name="직사각형 667"/>
          <p:cNvSpPr/>
          <p:nvPr/>
        </p:nvSpPr>
        <p:spPr>
          <a:xfrm>
            <a:off x="2008762" y="2226070"/>
            <a:ext cx="2367490" cy="26969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669" name="TextBox 668"/>
          <p:cNvSpPr txBox="1"/>
          <p:nvPr/>
        </p:nvSpPr>
        <p:spPr>
          <a:xfrm>
            <a:off x="1975945" y="1854826"/>
            <a:ext cx="1947046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70" name="TextBox 669"/>
          <p:cNvSpPr txBox="1"/>
          <p:nvPr/>
        </p:nvSpPr>
        <p:spPr>
          <a:xfrm>
            <a:off x="2124773" y="2980430"/>
            <a:ext cx="715004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6" name="Group 25"/>
          <p:cNvGrpSpPr>
            <a:grpSpLocks/>
          </p:cNvGrpSpPr>
          <p:nvPr/>
        </p:nvGrpSpPr>
        <p:grpSpPr bwMode="auto">
          <a:xfrm>
            <a:off x="4711783" y="2438550"/>
            <a:ext cx="1405470" cy="464168"/>
            <a:chOff x="3498" y="3226"/>
            <a:chExt cx="1123" cy="500"/>
          </a:xfrm>
        </p:grpSpPr>
        <p:sp>
          <p:nvSpPr>
            <p:cNvPr id="677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8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680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1" name="TextBox 680"/>
          <p:cNvSpPr txBox="1"/>
          <p:nvPr/>
        </p:nvSpPr>
        <p:spPr>
          <a:xfrm>
            <a:off x="2636630" y="4422808"/>
            <a:ext cx="667875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2" name="그룹 1"/>
          <p:cNvGrpSpPr/>
          <p:nvPr/>
        </p:nvGrpSpPr>
        <p:grpSpPr>
          <a:xfrm>
            <a:off x="3378913" y="2513592"/>
            <a:ext cx="852858" cy="428173"/>
            <a:chOff x="3631747" y="1650479"/>
            <a:chExt cx="1020765" cy="512469"/>
          </a:xfrm>
        </p:grpSpPr>
        <p:sp>
          <p:nvSpPr>
            <p:cNvPr id="683" name="AutoShape 26"/>
            <p:cNvSpPr>
              <a:spLocks noChangeArrowheads="1"/>
            </p:cNvSpPr>
            <p:nvPr/>
          </p:nvSpPr>
          <p:spPr bwMode="auto">
            <a:xfrm>
              <a:off x="3633565" y="1650479"/>
              <a:ext cx="1018947" cy="512469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4" name="Freeform 27"/>
            <p:cNvSpPr>
              <a:spLocks/>
            </p:cNvSpPr>
            <p:nvPr/>
          </p:nvSpPr>
          <p:spPr bwMode="auto">
            <a:xfrm>
              <a:off x="3631747" y="1650479"/>
              <a:ext cx="1019856" cy="288008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5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666288" y="1970260"/>
              <a:ext cx="683540" cy="1803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TAP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F865D0-516D-EB8B-01F9-03198B017A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6184" y="2320599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683" y="302772"/>
            <a:ext cx="6448425" cy="373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Layer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429932" y="6413856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graphicFrame>
        <p:nvGraphicFramePr>
          <p:cNvPr id="72297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2800"/>
              </p:ext>
            </p:extLst>
          </p:nvPr>
        </p:nvGraphicFramePr>
        <p:xfrm>
          <a:off x="1553002" y="1245748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29" name="Rectangle 23"/>
          <p:cNvSpPr>
            <a:spLocks noChangeArrowheads="1"/>
          </p:cNvSpPr>
          <p:nvPr/>
        </p:nvSpPr>
        <p:spPr bwMode="auto">
          <a:xfrm>
            <a:off x="1140251" y="21696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030" name="Rectangle 24"/>
          <p:cNvSpPr>
            <a:spLocks noChangeArrowheads="1"/>
          </p:cNvSpPr>
          <p:nvPr/>
        </p:nvSpPr>
        <p:spPr bwMode="auto">
          <a:xfrm>
            <a:off x="1133901" y="14330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3031" name="Rectangle 25"/>
          <p:cNvSpPr>
            <a:spLocks noChangeArrowheads="1"/>
          </p:cNvSpPr>
          <p:nvPr/>
        </p:nvSpPr>
        <p:spPr bwMode="auto">
          <a:xfrm>
            <a:off x="1140251" y="29189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032" name="Rectangle 26"/>
          <p:cNvSpPr>
            <a:spLocks noChangeArrowheads="1"/>
          </p:cNvSpPr>
          <p:nvPr/>
        </p:nvSpPr>
        <p:spPr bwMode="auto">
          <a:xfrm>
            <a:off x="1140251" y="36682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033" name="Rectangle 27"/>
          <p:cNvSpPr>
            <a:spLocks noChangeArrowheads="1"/>
          </p:cNvSpPr>
          <p:nvPr/>
        </p:nvSpPr>
        <p:spPr bwMode="auto">
          <a:xfrm>
            <a:off x="1140251" y="44175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034" name="Rectangle 28"/>
          <p:cNvSpPr>
            <a:spLocks noChangeArrowheads="1"/>
          </p:cNvSpPr>
          <p:nvPr/>
        </p:nvSpPr>
        <p:spPr bwMode="auto">
          <a:xfrm>
            <a:off x="1140251" y="51795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035" name="Rectangle 29"/>
          <p:cNvSpPr>
            <a:spLocks noChangeArrowheads="1"/>
          </p:cNvSpPr>
          <p:nvPr/>
        </p:nvSpPr>
        <p:spPr bwMode="auto">
          <a:xfrm>
            <a:off x="1140251" y="59415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36" name="AutoShape 33"/>
          <p:cNvSpPr>
            <a:spLocks noChangeArrowheads="1"/>
          </p:cNvSpPr>
          <p:nvPr/>
        </p:nvSpPr>
        <p:spPr bwMode="auto">
          <a:xfrm rot="5400000">
            <a:off x="3970763" y="1342585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3037" name="Rectangle 30"/>
          <p:cNvSpPr>
            <a:spLocks noChangeArrowheads="1"/>
          </p:cNvSpPr>
          <p:nvPr/>
        </p:nvSpPr>
        <p:spPr bwMode="auto">
          <a:xfrm>
            <a:off x="4902627" y="952060"/>
            <a:ext cx="4945461" cy="1539051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User Interface (UI)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제공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UI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통해 데이터 생성 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- 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HTTP, FTP, Telnet, SMTP,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SNMP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Telnet, NFS..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57503" y="2992124"/>
            <a:ext cx="7283977" cy="193899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103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사용자에게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 Service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103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상에 존재하는 다양한 정보를 가져올 때나 전송할 때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그리고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상에 존재 하는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Resource (File Server, Print Server…)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접근할 때 등 사용자 다양한 요구에 대하여 서비스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제공함으로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통하여 수 많은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처리들을 할 수 있도록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6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83559" y="456901"/>
            <a:ext cx="7680960" cy="79785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 환경에서의 </a:t>
            </a:r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– Tap </a:t>
            </a:r>
            <a:endParaRPr lang="ko-KR" altLang="en-US" sz="28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71" y="1719377"/>
            <a:ext cx="3881887" cy="29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2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944847" y="310597"/>
            <a:ext cx="7680960" cy="79785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 환경에서의 </a:t>
            </a:r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–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Tap 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834120" y="3192830"/>
            <a:ext cx="4436025" cy="2626684"/>
            <a:chOff x="3952242" y="3566142"/>
            <a:chExt cx="4436025" cy="2626684"/>
          </a:xfrm>
        </p:grpSpPr>
        <p:cxnSp>
          <p:nvCxnSpPr>
            <p:cNvPr id="8" name="직선 연결선 7"/>
            <p:cNvCxnSpPr/>
            <p:nvPr/>
          </p:nvCxnSpPr>
          <p:spPr>
            <a:xfrm flipH="1" flipV="1">
              <a:off x="4509005" y="4002061"/>
              <a:ext cx="1206554" cy="15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 flipV="1">
              <a:off x="7797819" y="4097609"/>
              <a:ext cx="165761" cy="1515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5338690" y="4065911"/>
              <a:ext cx="2219286" cy="14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6946143" y="4165202"/>
              <a:ext cx="426871" cy="1506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5756662" y="4230938"/>
              <a:ext cx="21862" cy="1318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72"/>
            <p:cNvGrpSpPr>
              <a:grpSpLocks/>
            </p:cNvGrpSpPr>
            <p:nvPr/>
          </p:nvGrpSpPr>
          <p:grpSpPr bwMode="auto">
            <a:xfrm>
              <a:off x="5459066" y="5350716"/>
              <a:ext cx="696338" cy="792222"/>
              <a:chOff x="1460" y="1679"/>
              <a:chExt cx="973" cy="1133"/>
            </a:xfrm>
          </p:grpSpPr>
          <p:grpSp>
            <p:nvGrpSpPr>
              <p:cNvPr id="373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422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3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4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5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6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7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8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4" name="Group 181"/>
              <p:cNvGrpSpPr>
                <a:grpSpLocks/>
              </p:cNvGrpSpPr>
              <p:nvPr/>
            </p:nvGrpSpPr>
            <p:grpSpPr bwMode="auto">
              <a:xfrm flipH="1">
                <a:off x="1659" y="2321"/>
                <a:ext cx="653" cy="491"/>
                <a:chOff x="870" y="3083"/>
                <a:chExt cx="867" cy="653"/>
              </a:xfrm>
            </p:grpSpPr>
            <p:sp>
              <p:nvSpPr>
                <p:cNvPr id="416" name="Freeform 182"/>
                <p:cNvSpPr>
                  <a:spLocks/>
                </p:cNvSpPr>
                <p:nvPr/>
              </p:nvSpPr>
              <p:spPr bwMode="auto">
                <a:xfrm>
                  <a:off x="870" y="3104"/>
                  <a:ext cx="343" cy="632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7" name="Freeform 183"/>
                <p:cNvSpPr>
                  <a:spLocks/>
                </p:cNvSpPr>
                <p:nvPr/>
              </p:nvSpPr>
              <p:spPr bwMode="auto">
                <a:xfrm>
                  <a:off x="893" y="3083"/>
                  <a:ext cx="343" cy="633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8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9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0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1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5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92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5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6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7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8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9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1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2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3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4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5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6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7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8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9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0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1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2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3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4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5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6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77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90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91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78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9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0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1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2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4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5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6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7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8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89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6" name="Group 172"/>
            <p:cNvGrpSpPr>
              <a:grpSpLocks/>
            </p:cNvGrpSpPr>
            <p:nvPr/>
          </p:nvGrpSpPr>
          <p:grpSpPr bwMode="auto">
            <a:xfrm>
              <a:off x="6679277" y="5375181"/>
              <a:ext cx="696338" cy="792222"/>
              <a:chOff x="1460" y="1679"/>
              <a:chExt cx="973" cy="1133"/>
            </a:xfrm>
          </p:grpSpPr>
          <p:grpSp>
            <p:nvGrpSpPr>
              <p:cNvPr id="317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66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7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8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9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0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1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2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8" name="Group 181"/>
              <p:cNvGrpSpPr>
                <a:grpSpLocks/>
              </p:cNvGrpSpPr>
              <p:nvPr/>
            </p:nvGrpSpPr>
            <p:grpSpPr bwMode="auto">
              <a:xfrm flipH="1">
                <a:off x="1659" y="2321"/>
                <a:ext cx="653" cy="491"/>
                <a:chOff x="870" y="3083"/>
                <a:chExt cx="867" cy="653"/>
              </a:xfrm>
            </p:grpSpPr>
            <p:sp>
              <p:nvSpPr>
                <p:cNvPr id="360" name="Freeform 182"/>
                <p:cNvSpPr>
                  <a:spLocks/>
                </p:cNvSpPr>
                <p:nvPr/>
              </p:nvSpPr>
              <p:spPr bwMode="auto">
                <a:xfrm>
                  <a:off x="870" y="3104"/>
                  <a:ext cx="343" cy="632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1" name="Freeform 183"/>
                <p:cNvSpPr>
                  <a:spLocks/>
                </p:cNvSpPr>
                <p:nvPr/>
              </p:nvSpPr>
              <p:spPr bwMode="auto">
                <a:xfrm>
                  <a:off x="893" y="3083"/>
                  <a:ext cx="343" cy="633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2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3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4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5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9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36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8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9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0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1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2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4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5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6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7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8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9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0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5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6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7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8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9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20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21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34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5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22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3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4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5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6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8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9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0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1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2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33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7" name="Group 172"/>
            <p:cNvGrpSpPr>
              <a:grpSpLocks/>
            </p:cNvGrpSpPr>
            <p:nvPr/>
          </p:nvGrpSpPr>
          <p:grpSpPr bwMode="auto">
            <a:xfrm flipH="1">
              <a:off x="7523208" y="5376490"/>
              <a:ext cx="791807" cy="792222"/>
              <a:chOff x="1460" y="1679"/>
              <a:chExt cx="973" cy="1133"/>
            </a:xfrm>
          </p:grpSpPr>
          <p:grpSp>
            <p:nvGrpSpPr>
              <p:cNvPr id="261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10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1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3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4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5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6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62" name="Group 181"/>
              <p:cNvGrpSpPr>
                <a:grpSpLocks/>
              </p:cNvGrpSpPr>
              <p:nvPr/>
            </p:nvGrpSpPr>
            <p:grpSpPr bwMode="auto">
              <a:xfrm flipH="1">
                <a:off x="1659" y="2321"/>
                <a:ext cx="627" cy="491"/>
                <a:chOff x="905" y="3083"/>
                <a:chExt cx="832" cy="653"/>
              </a:xfrm>
            </p:grpSpPr>
            <p:sp>
              <p:nvSpPr>
                <p:cNvPr id="304" name="Freeform 182"/>
                <p:cNvSpPr>
                  <a:spLocks/>
                </p:cNvSpPr>
                <p:nvPr/>
              </p:nvSpPr>
              <p:spPr bwMode="auto">
                <a:xfrm>
                  <a:off x="905" y="3104"/>
                  <a:ext cx="301" cy="632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5" name="Freeform 183"/>
                <p:cNvSpPr>
                  <a:spLocks/>
                </p:cNvSpPr>
                <p:nvPr/>
              </p:nvSpPr>
              <p:spPr bwMode="auto">
                <a:xfrm>
                  <a:off x="933" y="3083"/>
                  <a:ext cx="301" cy="633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6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7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8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9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63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80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2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6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1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2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3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4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5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9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3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64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65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78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9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66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7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8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9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0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2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6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77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8" name="Group 172"/>
            <p:cNvGrpSpPr>
              <a:grpSpLocks/>
            </p:cNvGrpSpPr>
            <p:nvPr/>
          </p:nvGrpSpPr>
          <p:grpSpPr bwMode="auto">
            <a:xfrm>
              <a:off x="3980403" y="3566142"/>
              <a:ext cx="696338" cy="792222"/>
              <a:chOff x="1460" y="1679"/>
              <a:chExt cx="973" cy="1133"/>
            </a:xfrm>
          </p:grpSpPr>
          <p:grpSp>
            <p:nvGrpSpPr>
              <p:cNvPr id="29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78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" name="Group 181"/>
              <p:cNvGrpSpPr>
                <a:grpSpLocks/>
              </p:cNvGrpSpPr>
              <p:nvPr/>
            </p:nvGrpSpPr>
            <p:grpSpPr bwMode="auto">
              <a:xfrm flipH="1">
                <a:off x="1659" y="2321"/>
                <a:ext cx="653" cy="491"/>
                <a:chOff x="870" y="3083"/>
                <a:chExt cx="867" cy="653"/>
              </a:xfrm>
            </p:grpSpPr>
            <p:sp>
              <p:nvSpPr>
                <p:cNvPr id="72" name="Freeform 182"/>
                <p:cNvSpPr>
                  <a:spLocks/>
                </p:cNvSpPr>
                <p:nvPr/>
              </p:nvSpPr>
              <p:spPr bwMode="auto">
                <a:xfrm>
                  <a:off x="870" y="3104"/>
                  <a:ext cx="343" cy="632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183"/>
                <p:cNvSpPr>
                  <a:spLocks/>
                </p:cNvSpPr>
                <p:nvPr/>
              </p:nvSpPr>
              <p:spPr bwMode="auto">
                <a:xfrm>
                  <a:off x="893" y="3083"/>
                  <a:ext cx="343" cy="633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48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5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2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3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46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7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4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45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440" name="TextBox 439"/>
            <p:cNvSpPr txBox="1"/>
            <p:nvPr/>
          </p:nvSpPr>
          <p:spPr>
            <a:xfrm>
              <a:off x="3952242" y="4259253"/>
              <a:ext cx="975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(Sniffer)</a:t>
              </a:r>
              <a:endParaRPr lang="ko-KR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240319" y="3745826"/>
              <a:ext cx="1020765" cy="512469"/>
              <a:chOff x="3631747" y="1650479"/>
              <a:chExt cx="1020765" cy="512469"/>
            </a:xfrm>
          </p:grpSpPr>
          <p:sp>
            <p:nvSpPr>
              <p:cNvPr id="434" name="AutoShape 26"/>
              <p:cNvSpPr>
                <a:spLocks noChangeArrowheads="1"/>
              </p:cNvSpPr>
              <p:nvPr/>
            </p:nvSpPr>
            <p:spPr bwMode="auto">
              <a:xfrm>
                <a:off x="3633565" y="1650479"/>
                <a:ext cx="1018947" cy="512469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5" name="Freeform 27"/>
              <p:cNvSpPr>
                <a:spLocks/>
              </p:cNvSpPr>
              <p:nvPr/>
            </p:nvSpPr>
            <p:spPr bwMode="auto">
              <a:xfrm>
                <a:off x="3631747" y="1650479"/>
                <a:ext cx="1019856" cy="288008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6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6288" y="1970260"/>
                <a:ext cx="683540" cy="1803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600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TAP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</p:grpSp>
        <p:grpSp>
          <p:nvGrpSpPr>
            <p:cNvPr id="442" name="Group 25"/>
            <p:cNvGrpSpPr>
              <a:grpSpLocks/>
            </p:cNvGrpSpPr>
            <p:nvPr/>
          </p:nvGrpSpPr>
          <p:grpSpPr bwMode="auto">
            <a:xfrm>
              <a:off x="7019580" y="3717659"/>
              <a:ext cx="1368687" cy="475115"/>
              <a:chOff x="3498" y="3226"/>
              <a:chExt cx="1123" cy="500"/>
            </a:xfrm>
          </p:grpSpPr>
          <p:sp>
            <p:nvSpPr>
              <p:cNvPr id="443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4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5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600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46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7" name="TextBox 446"/>
            <p:cNvSpPr txBox="1"/>
            <p:nvPr/>
          </p:nvSpPr>
          <p:spPr>
            <a:xfrm>
              <a:off x="4454477" y="5546495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(Target)</a:t>
              </a:r>
              <a:endParaRPr lang="ko-KR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50" name="그림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62" y="3228062"/>
            <a:ext cx="3676650" cy="838200"/>
          </a:xfrm>
          <a:prstGeom prst="rect">
            <a:avLst/>
          </a:prstGeom>
        </p:spPr>
      </p:pic>
      <p:pic>
        <p:nvPicPr>
          <p:cNvPr id="251" name="그림 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656" y="4181733"/>
            <a:ext cx="3467913" cy="1800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12957" y="33548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7644815" y="38410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920485" y="32862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내용 개체 틀 2"/>
          <p:cNvSpPr txBox="1">
            <a:spLocks/>
          </p:cNvSpPr>
          <p:nvPr/>
        </p:nvSpPr>
        <p:spPr>
          <a:xfrm>
            <a:off x="2141389" y="696175"/>
            <a:ext cx="8189142" cy="176229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1" hangingPunct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45720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73152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100584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128016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altLang="ko-KR" dirty="0"/>
          </a:p>
          <a:p>
            <a:pPr marL="9525" indent="-9525">
              <a:lnSpc>
                <a:spcPct val="200000"/>
              </a:lnSpc>
            </a:pPr>
            <a:r>
              <a:rPr lang="ko-KR" altLang="en-US" sz="1700" dirty="0"/>
              <a:t>  </a:t>
            </a:r>
            <a:r>
              <a:rPr lang="en-US" altLang="ko-KR" sz="1700" dirty="0"/>
              <a:t>3</a:t>
            </a:r>
            <a:r>
              <a:rPr lang="ko-KR" altLang="en-US" sz="1700" dirty="0"/>
              <a:t>개의 포트로 구성 </a:t>
            </a:r>
            <a:endParaRPr lang="en-US" altLang="ko-KR" sz="1700" dirty="0"/>
          </a:p>
          <a:p>
            <a:r>
              <a:rPr lang="ko-KR" altLang="en-US" sz="1700" dirty="0"/>
              <a:t>양방향 </a:t>
            </a:r>
            <a:r>
              <a:rPr lang="ko-KR" altLang="en-US" sz="1700" dirty="0" err="1"/>
              <a:t>트래픽을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스니핑하기</a:t>
            </a:r>
            <a:r>
              <a:rPr lang="ko-KR" altLang="en-US" sz="1700" dirty="0"/>
              <a:t> 위한 물리적 모니터 포트를 하나만 갖고 있음 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324870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3909850" y="3078472"/>
            <a:ext cx="5654565" cy="14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794" y="360625"/>
            <a:ext cx="7886700" cy="664888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TAP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79078" y="1172185"/>
            <a:ext cx="796027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Network상의 In-Line 한 구간에 이동하는 Packet Data를 복사하여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7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Monitor 장비로 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lang="ko-KR" altLang="ko-KR" sz="17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보내주는 </a:t>
            </a:r>
            <a:r>
              <a:rPr lang="ko-KR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역할을 하는 가장 기본적인 TAP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49512" y="6268347"/>
            <a:ext cx="2743200" cy="365125"/>
          </a:xfrm>
        </p:spPr>
        <p:txBody>
          <a:bodyPr/>
          <a:lstStyle/>
          <a:p>
            <a:fld id="{A898C8F9-1B7B-4208-8946-3C69B0991E57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05059" y="2890742"/>
            <a:ext cx="1357493" cy="420827"/>
            <a:chOff x="1112438" y="3203569"/>
            <a:chExt cx="1431064" cy="569646"/>
          </a:xfrm>
        </p:grpSpPr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1116115" y="3203569"/>
              <a:ext cx="1427387" cy="569646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52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112438" y="3203569"/>
              <a:ext cx="1428903" cy="32012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852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1272292" y="3216429"/>
              <a:ext cx="1172821" cy="273869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852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066" y="2539211"/>
            <a:ext cx="800411" cy="98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26"/>
          <p:cNvSpPr>
            <a:spLocks noChangeArrowheads="1"/>
          </p:cNvSpPr>
          <p:nvPr/>
        </p:nvSpPr>
        <p:spPr bwMode="auto">
          <a:xfrm>
            <a:off x="5834250" y="2903710"/>
            <a:ext cx="1290754" cy="411989"/>
          </a:xfrm>
          <a:prstGeom prst="cube">
            <a:avLst>
              <a:gd name="adj" fmla="val 55426"/>
            </a:avLst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 TAP</a:t>
            </a:r>
            <a:endParaRPr lang="ko-KR" altLang="en-US" sz="1200" b="1" ker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WordArt 28"/>
          <p:cNvSpPr>
            <a:spLocks noChangeArrowheads="1" noChangeShapeType="1" noTextEdit="1"/>
          </p:cNvSpPr>
          <p:nvPr/>
        </p:nvSpPr>
        <p:spPr bwMode="auto">
          <a:xfrm>
            <a:off x="5867917" y="3166316"/>
            <a:ext cx="865984" cy="14525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endParaRPr lang="ko-KR" altLang="en-US" sz="1852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47" y="4361028"/>
            <a:ext cx="1548304" cy="187010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203502" y="6231137"/>
            <a:ext cx="77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4700" y="3039044"/>
            <a:ext cx="1133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endParaRPr lang="ko-KR" altLang="en-US" b="1" ker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 descr="https://t1.daumcdn.net/cfile/tistory/21721F3751CD262D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37" y="4018505"/>
            <a:ext cx="1524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https://t1.daumcdn.net/cfile/tistory/2210E34351CD262E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17" y="5468391"/>
            <a:ext cx="19145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https://t1.daumcdn.net/cfile/tistory/2716CA3651CD262D2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37" y="4726122"/>
            <a:ext cx="15240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2320816" y="3786518"/>
            <a:ext cx="2440371" cy="22071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4761187" y="3408376"/>
            <a:ext cx="944289" cy="3781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3"/>
          </p:cNvCxnSpPr>
          <p:nvPr/>
        </p:nvCxnSpPr>
        <p:spPr>
          <a:xfrm>
            <a:off x="6365453" y="3315698"/>
            <a:ext cx="9747" cy="1290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4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5052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38534"/>
              </p:ext>
            </p:extLst>
          </p:nvPr>
        </p:nvGraphicFramePr>
        <p:xfrm>
          <a:off x="1473328" y="1294322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3" name="Rectangle 49"/>
          <p:cNvSpPr>
            <a:spLocks noChangeArrowheads="1"/>
          </p:cNvSpPr>
          <p:nvPr/>
        </p:nvSpPr>
        <p:spPr bwMode="auto">
          <a:xfrm>
            <a:off x="1060577" y="22182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054" name="Rectangle 50"/>
          <p:cNvSpPr>
            <a:spLocks noChangeArrowheads="1"/>
          </p:cNvSpPr>
          <p:nvPr/>
        </p:nvSpPr>
        <p:spPr bwMode="auto">
          <a:xfrm>
            <a:off x="1054227" y="14816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4055" name="Rectangle 51"/>
          <p:cNvSpPr>
            <a:spLocks noChangeArrowheads="1"/>
          </p:cNvSpPr>
          <p:nvPr/>
        </p:nvSpPr>
        <p:spPr bwMode="auto">
          <a:xfrm>
            <a:off x="1060577" y="29675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056" name="Rectangle 52"/>
          <p:cNvSpPr>
            <a:spLocks noChangeArrowheads="1"/>
          </p:cNvSpPr>
          <p:nvPr/>
        </p:nvSpPr>
        <p:spPr bwMode="auto">
          <a:xfrm>
            <a:off x="1060577" y="37168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057" name="Rectangle 53"/>
          <p:cNvSpPr>
            <a:spLocks noChangeArrowheads="1"/>
          </p:cNvSpPr>
          <p:nvPr/>
        </p:nvSpPr>
        <p:spPr bwMode="auto">
          <a:xfrm>
            <a:off x="1060577" y="44661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058" name="Rectangle 54"/>
          <p:cNvSpPr>
            <a:spLocks noChangeArrowheads="1"/>
          </p:cNvSpPr>
          <p:nvPr/>
        </p:nvSpPr>
        <p:spPr bwMode="auto">
          <a:xfrm>
            <a:off x="1060577" y="52281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059" name="Rectangle 55"/>
          <p:cNvSpPr>
            <a:spLocks noChangeArrowheads="1"/>
          </p:cNvSpPr>
          <p:nvPr/>
        </p:nvSpPr>
        <p:spPr bwMode="auto">
          <a:xfrm>
            <a:off x="1060577" y="59901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060" name="AutoShape 56"/>
          <p:cNvSpPr>
            <a:spLocks noChangeArrowheads="1"/>
          </p:cNvSpPr>
          <p:nvPr/>
        </p:nvSpPr>
        <p:spPr bwMode="auto">
          <a:xfrm rot="5400000">
            <a:off x="3891090" y="2140458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4061" name="Rectangle 57"/>
          <p:cNvSpPr>
            <a:spLocks noChangeArrowheads="1"/>
          </p:cNvSpPr>
          <p:nvPr/>
        </p:nvSpPr>
        <p:spPr bwMode="auto">
          <a:xfrm>
            <a:off x="4822952" y="1661033"/>
            <a:ext cx="6122416" cy="16002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Code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변환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부호화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encoding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 (</a:t>
            </a:r>
            <a:r>
              <a:rPr lang="ko-KR" altLang="en-US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ASCII, UNICODE, BCD </a:t>
            </a:r>
            <a:r>
              <a:rPr lang="en-US" altLang="ko-KR" sz="16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99FF"/>
              </a:buClr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압축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(Compression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  (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JPG, BMP, ZIP </a:t>
            </a:r>
            <a:r>
              <a:rPr lang="en-US" altLang="ko-KR" sz="16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암호화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(Encryption</a:t>
            </a:r>
            <a:r>
              <a:rPr lang="en-US" altLang="ko-KR" sz="1600" dirty="0" smtClean="0"/>
              <a:t>)  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DES, RSA </a:t>
            </a:r>
            <a:r>
              <a:rPr lang="en-US" altLang="ko-KR" sz="16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endParaRPr lang="en-US" altLang="ko-KR" sz="16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55" y="395288"/>
            <a:ext cx="6448425" cy="373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 Layer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906256" y="6321172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2140" y="3597383"/>
            <a:ext cx="7139876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어떤 형식과 구문으로 전송할지를 결정하는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Application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사용되는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Protocol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따라 형식과 구문은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다름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전송 효율을 높이기 위해 압축을 수행하며 보안을 위해 암호화를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수행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0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7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93915"/>
              </p:ext>
            </p:extLst>
          </p:nvPr>
        </p:nvGraphicFramePr>
        <p:xfrm>
          <a:off x="1592619" y="1180538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1179868" y="21044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1173518" y="13678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1179868" y="28537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1179868" y="36030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1179868" y="43523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1179868" y="51143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1179868" y="58763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084" name="AutoShape 28"/>
          <p:cNvSpPr>
            <a:spLocks noChangeArrowheads="1"/>
          </p:cNvSpPr>
          <p:nvPr/>
        </p:nvSpPr>
        <p:spPr bwMode="auto">
          <a:xfrm rot="5400000">
            <a:off x="4010380" y="2775975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4960173" y="2436249"/>
            <a:ext cx="6808155" cy="1406525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-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End-to-End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사이에서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연결설정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개시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), 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유지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해지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- SSL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4008" y="382746"/>
            <a:ext cx="6448425" cy="373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 Layer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680584" y="6407669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791430" y="4182142"/>
            <a:ext cx="7059194" cy="193899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Host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Host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사이에서 각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Application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사이의 연결을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Session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확립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(Established)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되었다고 말하며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Session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끊어지지 않고 유지된 상태를 하나의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Session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함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사용자의 요청에 의해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Session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요청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(Client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되고 수락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(Server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되어 연결이 형성되며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사용자의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요청에 의해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Session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종결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5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11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94107"/>
              </p:ext>
            </p:extLst>
          </p:nvPr>
        </p:nvGraphicFramePr>
        <p:xfrm>
          <a:off x="1738504" y="1151066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325753" y="20749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1319403" y="13383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1325753" y="28242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1325753" y="35735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1325753" y="43228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1325753" y="50848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1325753" y="58468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108" name="AutoShape 28"/>
          <p:cNvSpPr>
            <a:spLocks noChangeArrowheads="1"/>
          </p:cNvSpPr>
          <p:nvPr/>
        </p:nvSpPr>
        <p:spPr bwMode="auto">
          <a:xfrm rot="5400000">
            <a:off x="4156266" y="3508502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088128" y="3013202"/>
            <a:ext cx="6265672" cy="1616075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End-to-End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사이에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가상회선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virtual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Circuit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설정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유지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해지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- TCP, UDP, SPX</a:t>
            </a: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5449" y="312163"/>
            <a:ext cx="2927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2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7316" y="1348510"/>
            <a:ext cx="6648132" cy="83099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⋅Transport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각각의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Host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실행된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Application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사이의 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논리적인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통로를 제공하고 신뢰성 있는 전송을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담당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2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16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11236"/>
              </p:ext>
            </p:extLst>
          </p:nvPr>
        </p:nvGraphicFramePr>
        <p:xfrm>
          <a:off x="1462597" y="1058038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1049846" y="19819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1043496" y="12453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1049846" y="27312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1049846" y="34805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1049846" y="42298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049846" y="49918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1049846" y="57538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132" name="AutoShape 28"/>
          <p:cNvSpPr>
            <a:spLocks noChangeArrowheads="1"/>
          </p:cNvSpPr>
          <p:nvPr/>
        </p:nvSpPr>
        <p:spPr bwMode="auto">
          <a:xfrm rot="5400000">
            <a:off x="3880358" y="4177475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4812221" y="3837750"/>
            <a:ext cx="3668956" cy="12827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buClr>
                <a:srgbClr val="0099FF"/>
              </a:buClr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최적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경로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결정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(Routing)</a:t>
            </a: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2686" y="215038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519220" y="6437516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661408" y="1237996"/>
            <a:ext cx="6915468" cy="230832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⋅논리적인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주소를 사용하여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주소를 관리하고 최적의 경로로 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Packet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전송하는 기능을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담당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논리적인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IP Address(10.1.100.1), IPX Address (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Network.Node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Address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Appletalk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Address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등이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있음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운용기술에서 다루게 될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Router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라고 하는 장비가 이와 같은 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일들을 수행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5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321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21414"/>
              </p:ext>
            </p:extLst>
          </p:nvPr>
        </p:nvGraphicFramePr>
        <p:xfrm>
          <a:off x="1104520" y="1096202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691769" y="20201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685419" y="12835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691769" y="27694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691769" y="35187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691769" y="42680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691769" y="50300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691769" y="57920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7549775" y="4514918"/>
            <a:ext cx="4520305" cy="149168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데이터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전달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(forwarding)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-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오류 제어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(error control) 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-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매체접근제어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(media access control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: CSMA/CD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1772" y="216626"/>
            <a:ext cx="2999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200" dirty="0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4037760" y="5604964"/>
            <a:ext cx="998083" cy="359254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 sz="110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052661" y="5991074"/>
            <a:ext cx="2992687" cy="53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723" tIns="29358" rIns="20723" bIns="29358"/>
          <a:lstStyle/>
          <a:p>
            <a:pPr defTabSz="995021">
              <a:lnSpc>
                <a:spcPts val="2285"/>
              </a:lnSpc>
              <a:tabLst>
                <a:tab pos="496778" algn="l"/>
                <a:tab pos="995021" algn="l"/>
                <a:tab pos="1491799" algn="l"/>
              </a:tabLst>
            </a:pPr>
            <a:r>
              <a:rPr lang="en-US" altLang="ko-KR" sz="193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Access Control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4009644" y="4611828"/>
            <a:ext cx="1026198" cy="48858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 sz="110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035843" y="4215082"/>
            <a:ext cx="2995811" cy="53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723" tIns="29358" rIns="20723" bIns="29358"/>
          <a:lstStyle/>
          <a:p>
            <a:pPr defTabSz="995021">
              <a:lnSpc>
                <a:spcPts val="2285"/>
              </a:lnSpc>
              <a:tabLst>
                <a:tab pos="496778" algn="l"/>
                <a:tab pos="995021" algn="l"/>
                <a:tab pos="1491799" algn="l"/>
              </a:tabLst>
            </a:pPr>
            <a:r>
              <a:rPr lang="en-US" altLang="ko-KR" sz="193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042091" y="4592666"/>
            <a:ext cx="2010223" cy="589176"/>
          </a:xfrm>
          <a:prstGeom prst="rect">
            <a:avLst/>
          </a:prstGeom>
          <a:solidFill>
            <a:srgbClr val="8955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100163" tIns="50082" rIns="100163" bIns="50082" anchor="ctr"/>
          <a:lstStyle/>
          <a:p>
            <a:pPr defTabSz="995021">
              <a:defRPr/>
            </a:pPr>
            <a:r>
              <a:rPr lang="en-US" altLang="ko-KR" sz="1939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LLC (802.2)</a:t>
            </a:r>
            <a:endParaRPr lang="en-US" altLang="ko-KR" sz="1939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042091" y="5368654"/>
            <a:ext cx="2010223" cy="5891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100163" tIns="50082" rIns="100163" bIns="50082" anchor="ctr"/>
          <a:lstStyle/>
          <a:p>
            <a:pPr defTabSz="995021">
              <a:defRPr/>
            </a:pPr>
            <a:r>
              <a:rPr lang="en-US" altLang="ko-KR" sz="193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(802.3)</a:t>
            </a:r>
            <a:endParaRPr lang="en-US" altLang="ko-KR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2743" y="890332"/>
            <a:ext cx="7324344" cy="26776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⋅Data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Link 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두 개의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Sub 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나뉨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LLC 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상위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연결성을 제공하며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논리적인 통로를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- MAC 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Media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대한 접근 방법을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물리적인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(LAN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경우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MAC Address)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 LAN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사용되는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Protocol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Ethernet, Token Ring, FDDI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있으며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이중에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Ethernet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WAN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사용되는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Protocol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Frame Relay, PPP, HDLC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등이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있음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7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3867</TotalTime>
  <Words>3967</Words>
  <Application>Microsoft Office PowerPoint</Application>
  <PresentationFormat>와이드스크린</PresentationFormat>
  <Paragraphs>812</Paragraphs>
  <Slides>42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22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65" baseType="lpstr">
      <vt:lpstr>HY울릉도L</vt:lpstr>
      <vt:lpstr>굴림</vt:lpstr>
      <vt:lpstr>나눔고딕</vt:lpstr>
      <vt:lpstr>다음_SemiBold</vt:lpstr>
      <vt:lpstr>돋움</vt:lpstr>
      <vt:lpstr>맑은 고딕</vt:lpstr>
      <vt:lpstr>바탕체</vt:lpstr>
      <vt:lpstr>함초롬돋움</vt:lpstr>
      <vt:lpstr>함초롬바탕</vt:lpstr>
      <vt:lpstr>함초롬바탕 확장</vt:lpstr>
      <vt:lpstr>Arial</vt:lpstr>
      <vt:lpstr>Arial Narrow</vt:lpstr>
      <vt:lpstr>Calibri</vt:lpstr>
      <vt:lpstr>Calibri Light</vt:lpstr>
      <vt:lpstr>Garamond</vt:lpstr>
      <vt:lpstr>Helvetica</vt:lpstr>
      <vt:lpstr>Tahoma</vt:lpstr>
      <vt:lpstr>Times</vt:lpstr>
      <vt:lpstr>Times New Roman</vt:lpstr>
      <vt:lpstr>Verdana</vt:lpstr>
      <vt:lpstr>Wingdings</vt:lpstr>
      <vt:lpstr>Wingdings 2</vt:lpstr>
      <vt:lpstr>Office 테마</vt:lpstr>
      <vt:lpstr>PowerPoint 프레젠테이션</vt:lpstr>
      <vt:lpstr>1. OSI 7 참조모델 </vt:lpstr>
      <vt:lpstr>OSI 7 참조모델 </vt:lpstr>
      <vt:lpstr>Application  Layer</vt:lpstr>
      <vt:lpstr>Presentation  Layer</vt:lpstr>
      <vt:lpstr>Session  Layer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TCP/IP Protocol Stack </vt:lpstr>
      <vt:lpstr>TCP/IP Protocol Stack </vt:lpstr>
      <vt:lpstr>1) TCP Header</vt:lpstr>
      <vt:lpstr>TCP 연결 관리</vt:lpstr>
      <vt:lpstr>PowerPoint 프레젠테이션</vt:lpstr>
      <vt:lpstr>❶ 정상적인 트래픽 전송 과정 </vt:lpstr>
      <vt:lpstr>❷ 비정상적인 트래픽 전송 과정 </vt:lpstr>
      <vt:lpstr>PowerPoint 프레젠테이션</vt:lpstr>
      <vt:lpstr>TCP 연결 종료(4-way Handshake)</vt:lpstr>
      <vt:lpstr>PowerPoint 프레젠테이션</vt:lpstr>
      <vt:lpstr>2)  UDP(User Datagram Protocol) Header</vt:lpstr>
      <vt:lpstr>4. Sniffing 환경구성</vt:lpstr>
      <vt:lpstr>PowerPoint 프레젠테이션</vt:lpstr>
      <vt:lpstr>무차별모드(Promiscuous mode) </vt:lpstr>
      <vt:lpstr>❶ 허브 환경에서의 스니핑 </vt:lpstr>
      <vt:lpstr>❷ 스위치 환경에서 스니핑 방법  </vt:lpstr>
      <vt:lpstr>포트 미러링 </vt:lpstr>
      <vt:lpstr>PowerPoint 프레젠테이션</vt:lpstr>
      <vt:lpstr>PowerPoint 프레젠테이션</vt:lpstr>
      <vt:lpstr>허빙 아웃(hubbing out)</vt:lpstr>
      <vt:lpstr>탭 사용 (tapping)</vt:lpstr>
      <vt:lpstr>스위치 환경에서의 스니핑 – Tap </vt:lpstr>
      <vt:lpstr>스위치 환경에서의 스니핑 – Aggregated Tap </vt:lpstr>
      <vt:lpstr>Network TAP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183</cp:revision>
  <cp:lastPrinted>2024-05-02T03:26:14Z</cp:lastPrinted>
  <dcterms:created xsi:type="dcterms:W3CDTF">2016-06-18T01:38:17Z</dcterms:created>
  <dcterms:modified xsi:type="dcterms:W3CDTF">2024-05-02T03:26:40Z</dcterms:modified>
</cp:coreProperties>
</file>