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2.png" ContentType="image/png"/>
  <Override PartName="/ppt/media/image1.png" ContentType="image/png"/>
  <Override PartName="/ppt/media/image3.png" ContentType="image/png"/>
  <Override PartName="/ppt/media/image4.png" ContentType="image/png"/>
  <Override PartName="/ppt/media/image10.png" ContentType="image/png"/>
  <Override PartName="/ppt/media/image5.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266480"/>
            <a:ext cx="852012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1760" y="2991600"/>
            <a:ext cx="8520120" cy="1575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6" name="PlaceHolder 2"/>
          <p:cNvSpPr>
            <a:spLocks noGrp="1"/>
          </p:cNvSpPr>
          <p:nvPr>
            <p:ph type="body"/>
          </p:nvPr>
        </p:nvSpPr>
        <p:spPr>
          <a:xfrm>
            <a:off x="311760" y="126648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3"/>
          <p:cNvSpPr>
            <a:spLocks noGrp="1"/>
          </p:cNvSpPr>
          <p:nvPr>
            <p:ph type="body"/>
          </p:nvPr>
        </p:nvSpPr>
        <p:spPr>
          <a:xfrm>
            <a:off x="4677840" y="126648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4"/>
          <p:cNvSpPr>
            <a:spLocks noGrp="1"/>
          </p:cNvSpPr>
          <p:nvPr>
            <p:ph type="body"/>
          </p:nvPr>
        </p:nvSpPr>
        <p:spPr>
          <a:xfrm>
            <a:off x="311760" y="299160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5"/>
          <p:cNvSpPr>
            <a:spLocks noGrp="1"/>
          </p:cNvSpPr>
          <p:nvPr>
            <p:ph type="body"/>
          </p:nvPr>
        </p:nvSpPr>
        <p:spPr>
          <a:xfrm>
            <a:off x="4677840" y="299160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41" name="PlaceHolder 2"/>
          <p:cNvSpPr>
            <a:spLocks noGrp="1"/>
          </p:cNvSpPr>
          <p:nvPr>
            <p:ph type="body"/>
          </p:nvPr>
        </p:nvSpPr>
        <p:spPr>
          <a:xfrm>
            <a:off x="311760" y="1266480"/>
            <a:ext cx="274320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3"/>
          <p:cNvSpPr>
            <a:spLocks noGrp="1"/>
          </p:cNvSpPr>
          <p:nvPr>
            <p:ph type="body"/>
          </p:nvPr>
        </p:nvSpPr>
        <p:spPr>
          <a:xfrm>
            <a:off x="3192480" y="1266480"/>
            <a:ext cx="274320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4"/>
          <p:cNvSpPr>
            <a:spLocks noGrp="1"/>
          </p:cNvSpPr>
          <p:nvPr>
            <p:ph type="body"/>
          </p:nvPr>
        </p:nvSpPr>
        <p:spPr>
          <a:xfrm>
            <a:off x="6073200" y="1266480"/>
            <a:ext cx="274320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5"/>
          <p:cNvSpPr>
            <a:spLocks noGrp="1"/>
          </p:cNvSpPr>
          <p:nvPr>
            <p:ph type="body"/>
          </p:nvPr>
        </p:nvSpPr>
        <p:spPr>
          <a:xfrm>
            <a:off x="311760" y="2991600"/>
            <a:ext cx="274320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45" name="PlaceHolder 6"/>
          <p:cNvSpPr>
            <a:spLocks noGrp="1"/>
          </p:cNvSpPr>
          <p:nvPr>
            <p:ph type="body"/>
          </p:nvPr>
        </p:nvSpPr>
        <p:spPr>
          <a:xfrm>
            <a:off x="3192480" y="2991600"/>
            <a:ext cx="274320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46" name="PlaceHolder 7"/>
          <p:cNvSpPr>
            <a:spLocks noGrp="1"/>
          </p:cNvSpPr>
          <p:nvPr>
            <p:ph type="body"/>
          </p:nvPr>
        </p:nvSpPr>
        <p:spPr>
          <a:xfrm>
            <a:off x="6073200" y="2991600"/>
            <a:ext cx="2743200" cy="1575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2" name="PlaceHolder 2"/>
          <p:cNvSpPr>
            <a:spLocks noGrp="1"/>
          </p:cNvSpPr>
          <p:nvPr>
            <p:ph type="subTitle"/>
          </p:nvPr>
        </p:nvSpPr>
        <p:spPr>
          <a:xfrm>
            <a:off x="311760" y="1266480"/>
            <a:ext cx="8520120" cy="3302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311760" y="1266480"/>
            <a:ext cx="8520120" cy="330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266480"/>
            <a:ext cx="4157640" cy="330228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266480"/>
            <a:ext cx="4157640" cy="330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11760" y="444960"/>
            <a:ext cx="8520120" cy="3278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1" name="PlaceHolder 2"/>
          <p:cNvSpPr>
            <a:spLocks noGrp="1"/>
          </p:cNvSpPr>
          <p:nvPr>
            <p:ph type="body"/>
          </p:nvPr>
        </p:nvSpPr>
        <p:spPr>
          <a:xfrm>
            <a:off x="311760" y="126648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4677840" y="1266480"/>
            <a:ext cx="4157640" cy="330228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311760" y="299160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2" name="PlaceHolder 2"/>
          <p:cNvSpPr>
            <a:spLocks noGrp="1"/>
          </p:cNvSpPr>
          <p:nvPr>
            <p:ph type="subTitle"/>
          </p:nvPr>
        </p:nvSpPr>
        <p:spPr>
          <a:xfrm>
            <a:off x="311760" y="1266480"/>
            <a:ext cx="8520120" cy="3302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5" name="PlaceHolder 2"/>
          <p:cNvSpPr>
            <a:spLocks noGrp="1"/>
          </p:cNvSpPr>
          <p:nvPr>
            <p:ph type="body"/>
          </p:nvPr>
        </p:nvSpPr>
        <p:spPr>
          <a:xfrm>
            <a:off x="311760" y="1266480"/>
            <a:ext cx="4157640" cy="330228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4677840" y="126648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4677840" y="299160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311760" y="126648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677840" y="126648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311760" y="2991600"/>
            <a:ext cx="8520120" cy="1575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311760" y="1266480"/>
            <a:ext cx="852012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311760" y="2991600"/>
            <a:ext cx="8520120" cy="1575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311760" y="126648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4677840" y="126648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311760" y="299160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4677840" y="299160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1" name="PlaceHolder 2"/>
          <p:cNvSpPr>
            <a:spLocks noGrp="1"/>
          </p:cNvSpPr>
          <p:nvPr>
            <p:ph type="body"/>
          </p:nvPr>
        </p:nvSpPr>
        <p:spPr>
          <a:xfrm>
            <a:off x="311760" y="1266480"/>
            <a:ext cx="274320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3"/>
          <p:cNvSpPr>
            <a:spLocks noGrp="1"/>
          </p:cNvSpPr>
          <p:nvPr>
            <p:ph type="body"/>
          </p:nvPr>
        </p:nvSpPr>
        <p:spPr>
          <a:xfrm>
            <a:off x="3192480" y="1266480"/>
            <a:ext cx="274320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4"/>
          <p:cNvSpPr>
            <a:spLocks noGrp="1"/>
          </p:cNvSpPr>
          <p:nvPr>
            <p:ph type="body"/>
          </p:nvPr>
        </p:nvSpPr>
        <p:spPr>
          <a:xfrm>
            <a:off x="6073200" y="1266480"/>
            <a:ext cx="274320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5"/>
          <p:cNvSpPr>
            <a:spLocks noGrp="1"/>
          </p:cNvSpPr>
          <p:nvPr>
            <p:ph type="body"/>
          </p:nvPr>
        </p:nvSpPr>
        <p:spPr>
          <a:xfrm>
            <a:off x="311760" y="2991600"/>
            <a:ext cx="274320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6"/>
          <p:cNvSpPr>
            <a:spLocks noGrp="1"/>
          </p:cNvSpPr>
          <p:nvPr>
            <p:ph type="body"/>
          </p:nvPr>
        </p:nvSpPr>
        <p:spPr>
          <a:xfrm>
            <a:off x="3192480" y="2991600"/>
            <a:ext cx="274320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7"/>
          <p:cNvSpPr>
            <a:spLocks noGrp="1"/>
          </p:cNvSpPr>
          <p:nvPr>
            <p:ph type="body"/>
          </p:nvPr>
        </p:nvSpPr>
        <p:spPr>
          <a:xfrm>
            <a:off x="6073200" y="2991600"/>
            <a:ext cx="2743200" cy="1575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311760" y="1266480"/>
            <a:ext cx="8520120" cy="330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6" name="PlaceHolder 2"/>
          <p:cNvSpPr>
            <a:spLocks noGrp="1"/>
          </p:cNvSpPr>
          <p:nvPr>
            <p:ph type="body"/>
          </p:nvPr>
        </p:nvSpPr>
        <p:spPr>
          <a:xfrm>
            <a:off x="311760" y="1266480"/>
            <a:ext cx="4157640" cy="330228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4677840" y="1266480"/>
            <a:ext cx="4157640" cy="330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311760" y="444960"/>
            <a:ext cx="8520120" cy="3278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26648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266480"/>
            <a:ext cx="4157640" cy="330228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9160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266480"/>
            <a:ext cx="4157640" cy="330228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677840" y="126648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4677840" y="299160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70704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311760" y="126648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4677840" y="1266480"/>
            <a:ext cx="4157640" cy="157500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311760" y="2991600"/>
            <a:ext cx="8520120" cy="1575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007760" y="3177000"/>
            <a:ext cx="561960" cy="360"/>
          </a:xfrm>
          <a:custGeom>
            <a:avLst/>
            <a:gdLst/>
            <a:ahLst/>
            <a:rect l="l" t="t" r="r" b="b"/>
            <a:pathLst>
              <a:path w="21600" h="21600">
                <a:moveTo>
                  <a:pt x="0" y="0"/>
                </a:moveTo>
                <a:lnTo>
                  <a:pt x="21600" y="21600"/>
                </a:lnTo>
              </a:path>
            </a:pathLst>
          </a:custGeom>
          <a:noFill/>
          <a:ln w="76320">
            <a:solidFill>
              <a:schemeClr val="lt2"/>
            </a:solidFill>
            <a:round/>
          </a:ln>
        </p:spPr>
        <p:style>
          <a:lnRef idx="0"/>
          <a:fillRef idx="0"/>
          <a:effectRef idx="0"/>
          <a:fontRef idx="minor"/>
        </p:style>
      </p:sp>
      <p:sp>
        <p:nvSpPr>
          <p:cNvPr id="1" name="CustomShape 2"/>
          <p:cNvSpPr/>
          <p:nvPr/>
        </p:nvSpPr>
        <p:spPr>
          <a:xfrm>
            <a:off x="1575000" y="3158280"/>
            <a:ext cx="561960" cy="360"/>
          </a:xfrm>
          <a:custGeom>
            <a:avLst/>
            <a:gdLst/>
            <a:ahLst/>
            <a:rect l="l" t="t" r="r" b="b"/>
            <a:pathLst>
              <a:path w="21600" h="21600">
                <a:moveTo>
                  <a:pt x="0" y="0"/>
                </a:moveTo>
                <a:lnTo>
                  <a:pt x="21600" y="21600"/>
                </a:lnTo>
              </a:path>
            </a:pathLst>
          </a:custGeom>
          <a:noFill/>
          <a:ln w="76320">
            <a:solidFill>
              <a:schemeClr val="lt2"/>
            </a:solidFill>
            <a:round/>
          </a:ln>
        </p:spPr>
        <p:style>
          <a:lnRef idx="0"/>
          <a:fillRef idx="0"/>
          <a:effectRef idx="0"/>
          <a:fontRef idx="minor"/>
        </p:style>
      </p:sp>
      <p:grpSp>
        <p:nvGrpSpPr>
          <p:cNvPr id="2" name="Group 3"/>
          <p:cNvGrpSpPr/>
          <p:nvPr/>
        </p:nvGrpSpPr>
        <p:grpSpPr>
          <a:xfrm>
            <a:off x="1004400" y="1021680"/>
            <a:ext cx="7136280" cy="152640"/>
            <a:chOff x="1004400" y="1021680"/>
            <a:chExt cx="7136280" cy="152640"/>
          </a:xfrm>
        </p:grpSpPr>
        <p:sp>
          <p:nvSpPr>
            <p:cNvPr id="3" name="CustomShape 4"/>
            <p:cNvSpPr/>
            <p:nvPr/>
          </p:nvSpPr>
          <p:spPr>
            <a:xfrm rot="10800000">
              <a:off x="1004400" y="1021320"/>
              <a:ext cx="7136280" cy="360"/>
            </a:xfrm>
            <a:custGeom>
              <a:avLst/>
              <a:gdLst/>
              <a:ahLst/>
              <a:rect l="l" t="t" r="r" b="b"/>
              <a:pathLst>
                <a:path w="21600" h="21600">
                  <a:moveTo>
                    <a:pt x="0" y="0"/>
                  </a:moveTo>
                  <a:lnTo>
                    <a:pt x="21600" y="21600"/>
                  </a:lnTo>
                </a:path>
              </a:pathLst>
            </a:custGeom>
            <a:noFill/>
            <a:ln w="76320">
              <a:solidFill>
                <a:schemeClr val="accent3"/>
              </a:solidFill>
              <a:round/>
            </a:ln>
          </p:spPr>
          <p:style>
            <a:lnRef idx="0"/>
            <a:fillRef idx="0"/>
            <a:effectRef idx="0"/>
            <a:fontRef idx="minor"/>
          </p:style>
        </p:sp>
        <p:sp>
          <p:nvSpPr>
            <p:cNvPr id="4" name="CustomShape 5"/>
            <p:cNvSpPr/>
            <p:nvPr/>
          </p:nvSpPr>
          <p:spPr>
            <a:xfrm rot="10800000">
              <a:off x="1004400" y="1173600"/>
              <a:ext cx="7136280" cy="360"/>
            </a:xfrm>
            <a:custGeom>
              <a:avLst/>
              <a:gdLst/>
              <a:ahLst/>
              <a:rect l="l" t="t" r="r" b="b"/>
              <a:pathLst>
                <a:path w="21600" h="21600">
                  <a:moveTo>
                    <a:pt x="0" y="0"/>
                  </a:moveTo>
                  <a:lnTo>
                    <a:pt x="21600" y="21600"/>
                  </a:lnTo>
                </a:path>
              </a:pathLst>
            </a:custGeom>
            <a:noFill/>
            <a:ln w="9360">
              <a:solidFill>
                <a:schemeClr val="accent3"/>
              </a:solidFill>
              <a:round/>
            </a:ln>
          </p:spPr>
          <p:style>
            <a:lnRef idx="0"/>
            <a:fillRef idx="0"/>
            <a:effectRef idx="0"/>
            <a:fontRef idx="minor"/>
          </p:style>
        </p:sp>
      </p:grpSp>
      <p:grpSp>
        <p:nvGrpSpPr>
          <p:cNvPr id="5" name="Group 6"/>
          <p:cNvGrpSpPr/>
          <p:nvPr/>
        </p:nvGrpSpPr>
        <p:grpSpPr>
          <a:xfrm>
            <a:off x="1004040" y="3969000"/>
            <a:ext cx="7136280" cy="153000"/>
            <a:chOff x="1004040" y="3969000"/>
            <a:chExt cx="7136280" cy="153000"/>
          </a:xfrm>
        </p:grpSpPr>
        <p:sp>
          <p:nvSpPr>
            <p:cNvPr id="6" name="CustomShape 7"/>
            <p:cNvSpPr/>
            <p:nvPr/>
          </p:nvSpPr>
          <p:spPr>
            <a:xfrm>
              <a:off x="1004040" y="4121640"/>
              <a:ext cx="7136280" cy="360"/>
            </a:xfrm>
            <a:custGeom>
              <a:avLst/>
              <a:gdLst/>
              <a:ahLst/>
              <a:rect l="l" t="t" r="r" b="b"/>
              <a:pathLst>
                <a:path w="21600" h="21600">
                  <a:moveTo>
                    <a:pt x="0" y="0"/>
                  </a:moveTo>
                  <a:lnTo>
                    <a:pt x="21600" y="21600"/>
                  </a:lnTo>
                </a:path>
              </a:pathLst>
            </a:custGeom>
            <a:noFill/>
            <a:ln w="76320">
              <a:solidFill>
                <a:schemeClr val="accent3"/>
              </a:solidFill>
              <a:round/>
            </a:ln>
          </p:spPr>
          <p:style>
            <a:lnRef idx="0"/>
            <a:fillRef idx="0"/>
            <a:effectRef idx="0"/>
            <a:fontRef idx="minor"/>
          </p:style>
        </p:sp>
        <p:sp>
          <p:nvSpPr>
            <p:cNvPr id="7" name="CustomShape 8"/>
            <p:cNvSpPr/>
            <p:nvPr/>
          </p:nvSpPr>
          <p:spPr>
            <a:xfrm>
              <a:off x="1004040" y="3969000"/>
              <a:ext cx="7136280" cy="360"/>
            </a:xfrm>
            <a:custGeom>
              <a:avLst/>
              <a:gdLst/>
              <a:ahLst/>
              <a:rect l="l" t="t" r="r" b="b"/>
              <a:pathLst>
                <a:path w="21600" h="21600">
                  <a:moveTo>
                    <a:pt x="0" y="0"/>
                  </a:moveTo>
                  <a:lnTo>
                    <a:pt x="21600" y="21600"/>
                  </a:lnTo>
                </a:path>
              </a:pathLst>
            </a:custGeom>
            <a:noFill/>
            <a:ln w="9360">
              <a:solidFill>
                <a:schemeClr val="accent3"/>
              </a:solidFill>
              <a:round/>
            </a:ln>
          </p:spPr>
          <p:style>
            <a:lnRef idx="0"/>
            <a:fillRef idx="0"/>
            <a:effectRef idx="0"/>
            <a:fontRef idx="minor"/>
          </p:style>
        </p:sp>
      </p:grpSp>
      <p:sp>
        <p:nvSpPr>
          <p:cNvPr id="8" name="PlaceHolder 9"/>
          <p:cNvSpPr>
            <a:spLocks noGrp="1"/>
          </p:cNvSpPr>
          <p:nvPr>
            <p:ph type="title"/>
          </p:nvPr>
        </p:nvSpPr>
        <p:spPr>
          <a:xfrm>
            <a:off x="1004040" y="1751760"/>
            <a:ext cx="7136280" cy="1022040"/>
          </a:xfrm>
          <a:prstGeom prst="rect">
            <a:avLst/>
          </a:prstGeom>
        </p:spPr>
        <p:txBody>
          <a:bodyPr tIns="91440" bIns="91440" anchor="b">
            <a:noAutofit/>
          </a:bodyPr>
          <a:p>
            <a:r>
              <a:rPr b="0" lang="en-US" sz="5400" spc="-1" strike="noStrike">
                <a:solidFill>
                  <a:srgbClr val="000000"/>
                </a:solidFill>
                <a:latin typeface="Arial"/>
              </a:rPr>
              <a:t>Clique </a:t>
            </a:r>
            <a:r>
              <a:rPr b="0" lang="en-US" sz="5400" spc="-1" strike="noStrike">
                <a:solidFill>
                  <a:srgbClr val="000000"/>
                </a:solidFill>
                <a:latin typeface="Arial"/>
              </a:rPr>
              <a:t>para editar </a:t>
            </a:r>
            <a:r>
              <a:rPr b="0" lang="en-US" sz="5400" spc="-1" strike="noStrike">
                <a:solidFill>
                  <a:srgbClr val="000000"/>
                </a:solidFill>
                <a:latin typeface="Arial"/>
              </a:rPr>
              <a:t>o formato </a:t>
            </a:r>
            <a:r>
              <a:rPr b="0" lang="en-US" sz="5400" spc="-1" strike="noStrike">
                <a:solidFill>
                  <a:srgbClr val="000000"/>
                </a:solidFill>
                <a:latin typeface="Arial"/>
              </a:rPr>
              <a:t>do texto do </a:t>
            </a:r>
            <a:r>
              <a:rPr b="0" lang="en-US" sz="5400" spc="-1" strike="noStrike">
                <a:solidFill>
                  <a:srgbClr val="000000"/>
                </a:solidFill>
                <a:latin typeface="Arial"/>
              </a:rPr>
              <a:t>título</a:t>
            </a:r>
            <a:endParaRPr b="0" lang="en-US" sz="5400" spc="-1" strike="noStrike">
              <a:solidFill>
                <a:srgbClr val="000000"/>
              </a:solidFill>
              <a:latin typeface="Arial"/>
            </a:endParaRPr>
          </a:p>
        </p:txBody>
      </p:sp>
      <p:sp>
        <p:nvSpPr>
          <p:cNvPr id="9" name="PlaceHolder 10"/>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FE5F9508-437A-4C6B-8022-F9D4209C2BB8}" type="slidenum">
              <a:rPr b="0" lang="en-US" sz="1000" spc="-1" strike="noStrike">
                <a:solidFill>
                  <a:srgbClr val="695d46"/>
                </a:solidFill>
                <a:latin typeface="Open Sans"/>
                <a:ea typeface="Open Sans"/>
              </a:rPr>
              <a:t>1</a:t>
            </a:fld>
            <a:endParaRPr b="0" lang="en-US" sz="1000" spc="-1" strike="noStrike">
              <a:latin typeface="Times New Roman"/>
            </a:endParaRPr>
          </a:p>
        </p:txBody>
      </p:sp>
      <p:sp>
        <p:nvSpPr>
          <p:cNvPr id="10" name="PlaceHolder 1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Clique para editar o formato do texto da estrutura de </a:t>
            </a:r>
            <a:r>
              <a:rPr b="0" lang="en-US" sz="1400" spc="-1" strike="noStrike">
                <a:solidFill>
                  <a:srgbClr val="000000"/>
                </a:solidFill>
                <a:latin typeface="Arial"/>
              </a:rPr>
              <a:t>tópicos</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2.º nível da estrutura de tópicos</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3.º nível da estrutura de tópicos</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4.º nível da estrutura de tópicos</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5.º nível da estrutura </a:t>
            </a:r>
            <a:r>
              <a:rPr b="0" lang="en-US" sz="2000" spc="-1" strike="noStrike">
                <a:solidFill>
                  <a:srgbClr val="000000"/>
                </a:solidFill>
                <a:latin typeface="Arial"/>
              </a:rPr>
              <a:t>de tópicos</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6.º nível da </a:t>
            </a:r>
            <a:r>
              <a:rPr b="0" lang="en-US" sz="2000" spc="-1" strike="noStrike">
                <a:solidFill>
                  <a:srgbClr val="000000"/>
                </a:solidFill>
                <a:latin typeface="Arial"/>
              </a:rPr>
              <a:t>estrutura de </a:t>
            </a:r>
            <a:r>
              <a:rPr b="0" lang="en-US" sz="2000" spc="-1" strike="noStrike">
                <a:solidFill>
                  <a:srgbClr val="000000"/>
                </a:solidFill>
                <a:latin typeface="Arial"/>
              </a:rPr>
              <a:t>tópicos</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7.º nível da </a:t>
            </a:r>
            <a:r>
              <a:rPr b="0" lang="en-US" sz="2000" spc="-1" strike="noStrike">
                <a:solidFill>
                  <a:srgbClr val="000000"/>
                </a:solidFill>
                <a:latin typeface="Arial"/>
              </a:rPr>
              <a:t>estrutura de </a:t>
            </a:r>
            <a:r>
              <a:rPr b="0" lang="en-US" sz="2000" spc="-1" strike="noStrike">
                <a:solidFill>
                  <a:srgbClr val="000000"/>
                </a:solidFill>
                <a:latin typeface="Arial"/>
              </a:rPr>
              <a:t>tópicos</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5045760"/>
            <a:ext cx="9143640" cy="97560"/>
          </a:xfrm>
          <a:prstGeom prst="rect">
            <a:avLst/>
          </a:prstGeom>
          <a:solidFill>
            <a:schemeClr val="accent3"/>
          </a:solidFill>
          <a:ln>
            <a:noFill/>
          </a:ln>
        </p:spPr>
        <p:style>
          <a:lnRef idx="0"/>
          <a:fillRef idx="0"/>
          <a:effectRef idx="0"/>
          <a:fontRef idx="minor"/>
        </p:style>
      </p:sp>
      <p:sp>
        <p:nvSpPr>
          <p:cNvPr id="48" name="PlaceHolder 2"/>
          <p:cNvSpPr>
            <a:spLocks noGrp="1"/>
          </p:cNvSpPr>
          <p:nvPr>
            <p:ph type="title"/>
          </p:nvPr>
        </p:nvSpPr>
        <p:spPr>
          <a:xfrm>
            <a:off x="311760" y="444960"/>
            <a:ext cx="8520120" cy="707040"/>
          </a:xfrm>
          <a:prstGeom prst="rect">
            <a:avLst/>
          </a:prstGeom>
        </p:spPr>
        <p:txBody>
          <a:bodyPr tIns="91440" bIns="91440">
            <a:noAutofit/>
          </a:bodyPr>
          <a:p>
            <a:r>
              <a:rPr b="0" lang="en-US" sz="3600" spc="-1" strike="noStrike">
                <a:solidFill>
                  <a:srgbClr val="000000"/>
                </a:solidFill>
                <a:latin typeface="Arial"/>
              </a:rPr>
              <a:t>Clique para editar o formato do texto do título</a:t>
            </a:r>
            <a:endParaRPr b="0" lang="en-US" sz="3600" spc="-1" strike="noStrike">
              <a:solidFill>
                <a:srgbClr val="000000"/>
              </a:solidFill>
              <a:latin typeface="Arial"/>
            </a:endParaRPr>
          </a:p>
        </p:txBody>
      </p:sp>
      <p:sp>
        <p:nvSpPr>
          <p:cNvPr id="49" name="PlaceHolder 3"/>
          <p:cNvSpPr>
            <a:spLocks noGrp="1"/>
          </p:cNvSpPr>
          <p:nvPr>
            <p:ph type="body"/>
          </p:nvPr>
        </p:nvSpPr>
        <p:spPr>
          <a:xfrm>
            <a:off x="311760" y="1266480"/>
            <a:ext cx="8520120" cy="330228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Clique para editar o formato do texto da estrutura de tópicos</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2.º nível da estrutura de tópicos</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3.º nível da estrutura de tópicos</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4.º nível da estrutura de tópicos</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5.º nível da estrutura de tópicos</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6.º nível da estrutura de tópicos</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7.º nível da estrutura de tópicos</a:t>
            </a:r>
            <a:endParaRPr b="0" lang="en-US" sz="1800" spc="-1" strike="noStrike">
              <a:solidFill>
                <a:srgbClr val="000000"/>
              </a:solidFill>
              <a:latin typeface="Arial"/>
            </a:endParaRPr>
          </a:p>
        </p:txBody>
      </p:sp>
      <p:sp>
        <p:nvSpPr>
          <p:cNvPr id="50" name="PlaceHolder 4"/>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3EF038FF-FAA2-4534-99C1-0E390E5CF620}"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hyperlink" Target="https://dictionary.cambridge.org/dictionary/english/quality" TargetMode="External"/><Relationship Id="rId2" Type="http://schemas.openxmlformats.org/officeDocument/2006/relationships/hyperlink" Target="https://dictionary.cambridge.org/dictionary/english/enjoy" TargetMode="External"/><Relationship Id="rId3" Type="http://schemas.openxmlformats.org/officeDocument/2006/relationships/hyperlink" Target="https://dictionary.cambridge.org/dictionary/english/company" TargetMode="External"/><Relationship Id="rId4" Type="http://schemas.openxmlformats.org/officeDocument/2006/relationships/hyperlink" Target="https://dictionary.cambridge.org/dictionary/english/people" TargetMode="External"/><Relationship Id="rId5"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1532520" y="1828080"/>
            <a:ext cx="5951520" cy="1022040"/>
          </a:xfrm>
          <a:prstGeom prst="rect">
            <a:avLst/>
          </a:prstGeom>
          <a:noFill/>
          <a:ln>
            <a:noFill/>
          </a:ln>
        </p:spPr>
        <p:txBody>
          <a:bodyPr tIns="91440" bIns="91440" anchor="b">
            <a:noAutofit/>
          </a:bodyPr>
          <a:p>
            <a:pPr algn="ctr">
              <a:lnSpc>
                <a:spcPct val="100000"/>
              </a:lnSpc>
            </a:pPr>
            <a:r>
              <a:rPr b="1" lang="en-US" sz="4000" spc="-1" strike="noStrike">
                <a:solidFill>
                  <a:srgbClr val="ef6c00"/>
                </a:solidFill>
                <a:latin typeface="PT Sans Narrow"/>
                <a:ea typeface="PT Sans Narrow"/>
              </a:rPr>
              <a:t>     “</a:t>
            </a:r>
            <a:r>
              <a:rPr b="1" lang="en-US" sz="4000" spc="-1" strike="noStrike">
                <a:solidFill>
                  <a:srgbClr val="ef6c00"/>
                </a:solidFill>
                <a:latin typeface="PT Sans Narrow"/>
                <a:ea typeface="PT Sans Narrow"/>
              </a:rPr>
              <a:t>Website Digg” Project</a:t>
            </a:r>
            <a:br/>
            <a:r>
              <a:rPr b="1" lang="en-US" sz="1900" spc="-1" strike="noStrike">
                <a:solidFill>
                  <a:srgbClr val="ef6c00"/>
                </a:solidFill>
                <a:latin typeface="PT Sans Narrow"/>
                <a:ea typeface="PT Sans Narrow"/>
              </a:rPr>
              <a:t>Soraia Felício</a:t>
            </a:r>
            <a:endParaRPr b="0" lang="en-US" sz="1900" spc="-1" strike="noStrike">
              <a:solidFill>
                <a:srgbClr val="000000"/>
              </a:solidFill>
              <a:latin typeface="Arial"/>
            </a:endParaRPr>
          </a:p>
        </p:txBody>
      </p:sp>
      <p:sp>
        <p:nvSpPr>
          <p:cNvPr id="88" name="TextShape 2"/>
          <p:cNvSpPr txBox="1"/>
          <p:nvPr/>
        </p:nvSpPr>
        <p:spPr>
          <a:xfrm>
            <a:off x="1760760" y="2763000"/>
            <a:ext cx="5951520" cy="792360"/>
          </a:xfrm>
          <a:prstGeom prst="rect">
            <a:avLst/>
          </a:prstGeom>
          <a:noFill/>
          <a:ln>
            <a:noFill/>
          </a:ln>
        </p:spPr>
        <p:txBody>
          <a:bodyPr tIns="91440" bIns="91440">
            <a:noAutofit/>
          </a:bodyPr>
          <a:p>
            <a:pPr algn="ctr">
              <a:lnSpc>
                <a:spcPct val="100000"/>
              </a:lnSpc>
            </a:pPr>
            <a:r>
              <a:rPr b="0" lang="en-US" sz="1900" spc="-1" strike="noStrike">
                <a:solidFill>
                  <a:srgbClr val="695d46"/>
                </a:solidFill>
                <a:latin typeface="Open Sans"/>
                <a:ea typeface="Open Sans"/>
              </a:rPr>
              <a:t>Analysis of Social Networks and Information</a:t>
            </a:r>
            <a:endParaRPr b="0" lang="en-US" sz="1900" spc="-1" strike="noStrike">
              <a:latin typeface="Arial"/>
            </a:endParaRPr>
          </a:p>
          <a:p>
            <a:pPr algn="ctr">
              <a:lnSpc>
                <a:spcPct val="100000"/>
              </a:lnSpc>
            </a:pPr>
            <a:r>
              <a:rPr b="0" lang="en-US" sz="1900" spc="-1" strike="noStrike">
                <a:solidFill>
                  <a:srgbClr val="695d46"/>
                </a:solidFill>
                <a:latin typeface="Open Sans"/>
                <a:ea typeface="Open Sans"/>
              </a:rPr>
              <a:t>Professor: Carlos Soares</a:t>
            </a:r>
            <a:endParaRPr b="0" lang="en-US" sz="1900" spc="-1" strike="noStrike">
              <a:latin typeface="Arial"/>
            </a:endParaRPr>
          </a:p>
          <a:p>
            <a:pPr algn="ctr">
              <a:lnSpc>
                <a:spcPct val="100000"/>
              </a:lnSpc>
            </a:pPr>
            <a:endParaRPr b="0" lang="en-US" sz="1900" spc="-1" strike="noStrike">
              <a:latin typeface="Arial"/>
            </a:endParaRPr>
          </a:p>
        </p:txBody>
      </p:sp>
      <p:pic>
        <p:nvPicPr>
          <p:cNvPr id="89" name="Google Shape;68;p13" descr=""/>
          <p:cNvPicPr/>
          <p:nvPr/>
        </p:nvPicPr>
        <p:blipFill>
          <a:blip r:embed="rId1"/>
          <a:stretch/>
        </p:blipFill>
        <p:spPr>
          <a:xfrm>
            <a:off x="310320" y="0"/>
            <a:ext cx="2289960" cy="954000"/>
          </a:xfrm>
          <a:prstGeom prst="rect">
            <a:avLst/>
          </a:prstGeom>
          <a:ln>
            <a:noFill/>
          </a:ln>
        </p:spPr>
      </p:pic>
      <p:sp>
        <p:nvSpPr>
          <p:cNvPr id="90"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BB928824-244B-4F36-96E0-68207E4CFCFB}"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59480" y="9540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Results general</a:t>
            </a:r>
            <a:br/>
            <a:endParaRPr b="0" lang="en-US" sz="2100" spc="-1" strike="noStrike">
              <a:solidFill>
                <a:srgbClr val="000000"/>
              </a:solidFill>
              <a:latin typeface="Arial"/>
            </a:endParaRPr>
          </a:p>
        </p:txBody>
      </p:sp>
      <p:graphicFrame>
        <p:nvGraphicFramePr>
          <p:cNvPr id="118" name="Table 2"/>
          <p:cNvGraphicFramePr/>
          <p:nvPr/>
        </p:nvGraphicFramePr>
        <p:xfrm>
          <a:off x="372960" y="962280"/>
          <a:ext cx="8306640" cy="1600200"/>
        </p:xfrm>
        <a:graphic>
          <a:graphicData uri="http://schemas.openxmlformats.org/drawingml/2006/table">
            <a:tbl>
              <a:tblPr/>
              <a:tblGrid>
                <a:gridCol w="2167560"/>
                <a:gridCol w="1271520"/>
                <a:gridCol w="1569600"/>
                <a:gridCol w="3297960"/>
              </a:tblGrid>
              <a:tr h="781920">
                <a:tc>
                  <a:txBody>
                    <a:bodyPr lIns="91080" rIns="91080" tIns="91080" bIns="91080">
                      <a:noAutofit/>
                    </a:bodyPr>
                    <a:p>
                      <a:pPr algn="just">
                        <a:lnSpc>
                          <a:spcPct val="100000"/>
                        </a:lnSpc>
                      </a:pPr>
                      <a:r>
                        <a:rPr b="1" lang="en-US" sz="1400" spc="-1" strike="noStrike">
                          <a:solidFill>
                            <a:srgbClr val="000000"/>
                          </a:solidFill>
                          <a:latin typeface="Arial"/>
                          <a:ea typeface="Arial"/>
                        </a:rPr>
                        <a:t>Filter of  the Gephi in relation to </a:t>
                      </a:r>
                      <a:r>
                        <a:rPr b="1" lang="en-US" sz="1400" spc="-1" strike="noStrike">
                          <a:solidFill>
                            <a:srgbClr val="ff0000"/>
                          </a:solidFill>
                          <a:latin typeface="Arial"/>
                          <a:ea typeface="Arial"/>
                        </a:rPr>
                        <a:t>edges (communication)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Usage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Result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00000"/>
                        </a:lnSpc>
                      </a:pPr>
                      <a:r>
                        <a:rPr b="1" lang="en-US" sz="1400" spc="-1" strike="noStrike">
                          <a:solidFill>
                            <a:srgbClr val="000000"/>
                          </a:solidFill>
                          <a:latin typeface="Arial"/>
                          <a:ea typeface="Arial"/>
                        </a:rPr>
                        <a:t>Meanings for the project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2171520">
                <a:tc>
                  <a:txBody>
                    <a:bodyPr lIns="91080" rIns="91080" tIns="91080" bIns="91080">
                      <a:noAutofit/>
                    </a:bodyPr>
                    <a:p>
                      <a:pPr algn="just">
                        <a:lnSpc>
                          <a:spcPct val="100000"/>
                        </a:lnSpc>
                      </a:pPr>
                      <a:r>
                        <a:rPr b="1" lang="en-US" sz="1400" spc="-1" strike="noStrike">
                          <a:solidFill>
                            <a:srgbClr val="000000"/>
                          </a:solidFill>
                          <a:latin typeface="Arial"/>
                          <a:ea typeface="Arial"/>
                        </a:rPr>
                        <a:t>Avg Path Length</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00000"/>
                        </a:lnSpc>
                      </a:pPr>
                      <a:r>
                        <a:rPr b="0" lang="en-US" sz="1400" spc="-1" strike="noStrike">
                          <a:solidFill>
                            <a:srgbClr val="000000"/>
                          </a:solidFill>
                          <a:latin typeface="Arial"/>
                          <a:ea typeface="Arial"/>
                        </a:rPr>
                        <a:t>Total steps to your destination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15000"/>
                        </a:lnSpc>
                      </a:pPr>
                      <a:r>
                        <a:rPr b="0" lang="en-US" sz="1400" spc="-1" strike="noStrike">
                          <a:solidFill>
                            <a:srgbClr val="000000"/>
                          </a:solidFill>
                          <a:latin typeface="Arial"/>
                          <a:ea typeface="Arial"/>
                        </a:rPr>
                        <a:t>6.03 in relation to this average</a:t>
                      </a:r>
                      <a:endParaRPr b="0" lang="en-US" sz="1400" spc="-1" strike="noStrike">
                        <a:latin typeface="Arial"/>
                      </a:endParaRPr>
                    </a:p>
                    <a:p>
                      <a:pPr algn="just">
                        <a:lnSpc>
                          <a:spcPct val="100000"/>
                        </a:lnSpc>
                        <a:spcBef>
                          <a:spcPts val="1599"/>
                        </a:spcBef>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28000"/>
                        </a:lnSpc>
                      </a:pPr>
                      <a:r>
                        <a:rPr b="0" lang="en-US" sz="1400" spc="-1" strike="noStrike">
                          <a:solidFill>
                            <a:srgbClr val="222222"/>
                          </a:solidFill>
                          <a:latin typeface="Arial"/>
                          <a:ea typeface="Arial"/>
                        </a:rPr>
                        <a:t>This number confirms  six degrees of  separation in relation to small-world phenomenon within the Digg. That means which in a few steps arrive at the final destination.  A reply within Digg arrives at the final user in approximately (6.03) steps.</a:t>
                      </a:r>
                      <a:endParaRPr b="0" lang="en-US" sz="1400" spc="-1" strike="noStrike">
                        <a:latin typeface="Arial"/>
                      </a:endParaRPr>
                    </a:p>
                    <a:p>
                      <a:pPr algn="just">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19"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2CF3588F-BEEF-41CB-9549-C1080A31298D}"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0" y="-76320"/>
            <a:ext cx="7988400" cy="802800"/>
          </a:xfrm>
          <a:prstGeom prst="rect">
            <a:avLst/>
          </a:prstGeom>
          <a:noFill/>
          <a:ln>
            <a:noFill/>
          </a:ln>
        </p:spPr>
        <p:style>
          <a:lnRef idx="0"/>
          <a:fillRef idx="0"/>
          <a:effectRef idx="0"/>
          <a:fontRef idx="minor"/>
        </p:style>
        <p:txBody>
          <a:bodyPr tIns="91440" bIns="91440">
            <a:noAutofit/>
          </a:bodyPr>
          <a:p>
            <a:pPr>
              <a:lnSpc>
                <a:spcPct val="100000"/>
              </a:lnSpc>
            </a:pPr>
            <a:r>
              <a:rPr b="1" lang="en-US" sz="2700" spc="-1" strike="noStrike">
                <a:solidFill>
                  <a:srgbClr val="ef6c00"/>
                </a:solidFill>
                <a:latin typeface="PT Sans Narrow"/>
                <a:ea typeface="PT Sans Narrow"/>
              </a:rPr>
              <a:t>Results general: Homophily</a:t>
            </a:r>
            <a:endParaRPr b="0" lang="en-US" sz="2700" spc="-1" strike="noStrike">
              <a:latin typeface="Arial"/>
            </a:endParaRPr>
          </a:p>
        </p:txBody>
      </p:sp>
      <p:graphicFrame>
        <p:nvGraphicFramePr>
          <p:cNvPr id="121" name="Table 2"/>
          <p:cNvGraphicFramePr/>
          <p:nvPr/>
        </p:nvGraphicFramePr>
        <p:xfrm>
          <a:off x="568080" y="1207800"/>
          <a:ext cx="7238520" cy="1142640"/>
        </p:xfrm>
        <a:graphic>
          <a:graphicData uri="http://schemas.openxmlformats.org/drawingml/2006/table">
            <a:tbl>
              <a:tblPr/>
              <a:tblGrid>
                <a:gridCol w="2412720"/>
                <a:gridCol w="2412720"/>
                <a:gridCol w="2413080"/>
              </a:tblGrid>
              <a:tr h="582120">
                <a:tc>
                  <a:txBody>
                    <a:bodyPr lIns="91080" rIns="91080" tIns="91080" bIns="91080">
                      <a:noAutofit/>
                    </a:bodyPr>
                    <a:p>
                      <a:pPr>
                        <a:lnSpc>
                          <a:spcPct val="100000"/>
                        </a:lnSpc>
                      </a:pPr>
                      <a:r>
                        <a:rPr b="1" lang="en-US" sz="1400" spc="-1" strike="noStrike">
                          <a:solidFill>
                            <a:srgbClr val="000000"/>
                          </a:solidFill>
                          <a:latin typeface="Arial"/>
                          <a:ea typeface="Arial"/>
                        </a:rPr>
                        <a:t>Statistics Information of the Koblenz</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Values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Meanings for the project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460520">
                <a:tc>
                  <a:txBody>
                    <a:bodyPr lIns="91080" rIns="91080" tIns="91080" bIns="91080">
                      <a:noAutofit/>
                    </a:bodyPr>
                    <a:p>
                      <a:pPr>
                        <a:lnSpc>
                          <a:spcPct val="100000"/>
                        </a:lnSpc>
                      </a:pPr>
                      <a:r>
                        <a:rPr b="1" lang="en-US" sz="1100" spc="-1" strike="noStrike">
                          <a:solidFill>
                            <a:srgbClr val="000000"/>
                          </a:solidFill>
                          <a:latin typeface="Arial"/>
                          <a:ea typeface="Arial"/>
                        </a:rPr>
                        <a:t>Assortativity</a:t>
                      </a:r>
                      <a:endParaRPr b="0" lang="en-US" sz="11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100" spc="-1" strike="noStrike">
                          <a:solidFill>
                            <a:srgbClr val="000000"/>
                          </a:solidFill>
                          <a:latin typeface="Arial"/>
                          <a:ea typeface="Arial"/>
                        </a:rPr>
                        <a:t>0.0046449</a:t>
                      </a:r>
                      <a:endParaRPr b="0" lang="en-US" sz="11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28000"/>
                        </a:lnSpc>
                      </a:pPr>
                      <a:r>
                        <a:rPr b="0" lang="en-US" sz="1400" spc="-1" strike="noStrike">
                          <a:solidFill>
                            <a:srgbClr val="222222"/>
                          </a:solidFill>
                          <a:latin typeface="Arial"/>
                          <a:ea typeface="Arial"/>
                        </a:rPr>
                        <a:t>Low ability to associate with other users. Suggesting that there are few similarities within the network. </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849240">
                <a:tc>
                  <a:txBody>
                    <a:bodyPr lIns="91080" rIns="91080" tIns="91080" bIns="91080">
                      <a:noAutofit/>
                    </a:bodyPr>
                    <a:p>
                      <a:pPr>
                        <a:lnSpc>
                          <a:spcPct val="100000"/>
                        </a:lnSpc>
                      </a:pPr>
                      <a:r>
                        <a:rPr b="1" lang="en-US" sz="1100" spc="-1" strike="noStrike">
                          <a:solidFill>
                            <a:srgbClr val="000000"/>
                          </a:solidFill>
                          <a:latin typeface="Arial"/>
                          <a:ea typeface="Arial"/>
                        </a:rPr>
                        <a:t>Reciprocity</a:t>
                      </a:r>
                      <a:endParaRPr b="0" lang="en-US" sz="11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100" spc="-1" strike="noStrike">
                          <a:solidFill>
                            <a:srgbClr val="000000"/>
                          </a:solidFill>
                          <a:latin typeface="Arial"/>
                          <a:ea typeface="Arial"/>
                        </a:rPr>
                        <a:t>1.55%</a:t>
                      </a:r>
                      <a:endParaRPr b="0" lang="en-US" sz="11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28000"/>
                        </a:lnSpc>
                      </a:pPr>
                      <a:r>
                        <a:rPr b="0" lang="en-US" sz="1400" spc="-1" strike="noStrike">
                          <a:solidFill>
                            <a:srgbClr val="222222"/>
                          </a:solidFill>
                          <a:latin typeface="Arial"/>
                          <a:ea typeface="Arial"/>
                        </a:rPr>
                        <a:t>That indicates little interaction.</a:t>
                      </a:r>
                      <a:endParaRPr b="0" lang="en-US" sz="1400" spc="-1" strike="noStrike">
                        <a:latin typeface="Arial"/>
                      </a:endParaRPr>
                    </a:p>
                    <a:p>
                      <a:pPr>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22"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B7838A76-208B-4593-B6F9-4B8EA95A3535}"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0" y="-76320"/>
            <a:ext cx="7988400" cy="802800"/>
          </a:xfrm>
          <a:prstGeom prst="rect">
            <a:avLst/>
          </a:prstGeom>
          <a:noFill/>
          <a:ln>
            <a:noFill/>
          </a:ln>
        </p:spPr>
        <p:style>
          <a:lnRef idx="0"/>
          <a:fillRef idx="0"/>
          <a:effectRef idx="0"/>
          <a:fontRef idx="minor"/>
        </p:style>
        <p:txBody>
          <a:bodyPr tIns="91440" bIns="91440">
            <a:noAutofit/>
          </a:bodyPr>
          <a:p>
            <a:pPr>
              <a:lnSpc>
                <a:spcPct val="100000"/>
              </a:lnSpc>
            </a:pPr>
            <a:r>
              <a:rPr b="1" lang="en-US" sz="2100" spc="-1" strike="noStrike">
                <a:solidFill>
                  <a:srgbClr val="ef6c00"/>
                </a:solidFill>
                <a:latin typeface="PT Sans Narrow"/>
                <a:ea typeface="PT Sans Narrow"/>
              </a:rPr>
              <a:t>Results general: Balance Theorem of the Digg</a:t>
            </a:r>
            <a:endParaRPr b="0" lang="en-US" sz="2100" spc="-1" strike="noStrike">
              <a:latin typeface="Arial"/>
            </a:endParaRPr>
          </a:p>
        </p:txBody>
      </p:sp>
      <p:sp>
        <p:nvSpPr>
          <p:cNvPr id="124" name="TextShape 2"/>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13B053B7-91B8-411B-8789-D033361A1613}"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
        <p:nvSpPr>
          <p:cNvPr id="125" name="CustomShape 3"/>
          <p:cNvSpPr/>
          <p:nvPr/>
        </p:nvSpPr>
        <p:spPr>
          <a:xfrm>
            <a:off x="3967200" y="420480"/>
            <a:ext cx="5053680" cy="857520"/>
          </a:xfrm>
          <a:prstGeom prst="rect">
            <a:avLst/>
          </a:prstGeom>
          <a:noFill/>
          <a:ln>
            <a:noFill/>
          </a:ln>
        </p:spPr>
        <p:style>
          <a:lnRef idx="0"/>
          <a:fillRef idx="0"/>
          <a:effectRef idx="0"/>
          <a:fontRef idx="minor"/>
        </p:style>
        <p:txBody>
          <a:bodyPr tIns="91440" bIns="91440">
            <a:noAutofit/>
          </a:bodyPr>
          <a:p>
            <a:pPr marL="457200" indent="-317160" algn="just">
              <a:lnSpc>
                <a:spcPct val="100000"/>
              </a:lnSpc>
              <a:spcBef>
                <a:spcPts val="1001"/>
              </a:spcBef>
              <a:buClr>
                <a:srgbClr val="000000"/>
              </a:buClr>
              <a:buFont typeface="Open Sans"/>
              <a:buChar char="●"/>
            </a:pPr>
            <a:r>
              <a:rPr b="0" lang="en-US" sz="1400" spc="-1" strike="noStrike">
                <a:solidFill>
                  <a:srgbClr val="000000"/>
                </a:solidFill>
                <a:latin typeface="Open Sans"/>
                <a:ea typeface="Open Sans"/>
              </a:rPr>
              <a:t>There is a set of users that could be friends or else the users can be divided in two groups, in that at least a pair in each group like each other, and at least at the other end the pairs are enemies. </a:t>
            </a:r>
            <a:endParaRPr b="0" lang="en-US" sz="1400" spc="-1" strike="noStrike">
              <a:latin typeface="Arial"/>
            </a:endParaRPr>
          </a:p>
          <a:p>
            <a:pPr marL="457200" indent="-317160" algn="just">
              <a:lnSpc>
                <a:spcPct val="100000"/>
              </a:lnSpc>
              <a:spcBef>
                <a:spcPts val="1001"/>
              </a:spcBef>
              <a:buClr>
                <a:srgbClr val="000000"/>
              </a:buClr>
              <a:buFont typeface="Open Sans"/>
              <a:buChar char="●"/>
            </a:pPr>
            <a:r>
              <a:rPr b="0" lang="en-US" sz="1400" spc="-1" strike="noStrike">
                <a:solidFill>
                  <a:srgbClr val="000000"/>
                </a:solidFill>
                <a:latin typeface="Open Sans"/>
                <a:ea typeface="Open Sans"/>
              </a:rPr>
              <a:t>This is observed with the relationships that we consider to be positive, because there is interaction between them and the relationships that have not interactions between them, we consider negatives. </a:t>
            </a:r>
            <a:endParaRPr b="0" lang="en-US" sz="1400" spc="-1" strike="noStrike">
              <a:latin typeface="Arial"/>
            </a:endParaRPr>
          </a:p>
          <a:p>
            <a:pPr marL="457200" indent="-317160" algn="just">
              <a:lnSpc>
                <a:spcPct val="100000"/>
              </a:lnSpc>
              <a:spcBef>
                <a:spcPts val="1001"/>
              </a:spcBef>
              <a:buClr>
                <a:srgbClr val="000000"/>
              </a:buClr>
              <a:buFont typeface="Open Sans"/>
              <a:buChar char="●"/>
            </a:pPr>
            <a:r>
              <a:rPr b="0" lang="en-US" sz="1400" spc="-1" strike="noStrike">
                <a:solidFill>
                  <a:srgbClr val="000000"/>
                </a:solidFill>
                <a:latin typeface="Open Sans"/>
                <a:ea typeface="Open Sans"/>
              </a:rPr>
              <a:t>The graph on the side shows only the users who interacted. We noticed that there are few users that have interactions between them. </a:t>
            </a:r>
            <a:endParaRPr b="0" lang="en-US" sz="1400" spc="-1" strike="noStrike">
              <a:latin typeface="Arial"/>
            </a:endParaRPr>
          </a:p>
          <a:p>
            <a:pPr marL="457200" indent="-317160" algn="just">
              <a:lnSpc>
                <a:spcPct val="100000"/>
              </a:lnSpc>
              <a:spcBef>
                <a:spcPts val="1001"/>
              </a:spcBef>
              <a:buClr>
                <a:srgbClr val="000000"/>
              </a:buClr>
              <a:buFont typeface="Open Sans"/>
              <a:buChar char="●"/>
            </a:pPr>
            <a:r>
              <a:rPr b="0" lang="en-US" sz="1400" spc="-1" strike="noStrike">
                <a:solidFill>
                  <a:srgbClr val="000000"/>
                </a:solidFill>
                <a:latin typeface="Open Sans"/>
                <a:ea typeface="Open Sans"/>
              </a:rPr>
              <a:t>Additionally, the users with fictitious names: Gil and Anne stood out in relation to the interactions. The user Julie had not very prominent, but she will be referenced at another time when we evaluate the popularity and that is why it was presented in this graph.</a:t>
            </a:r>
            <a:endParaRPr b="0" lang="en-US" sz="1400" spc="-1" strike="noStrike">
              <a:latin typeface="Arial"/>
            </a:endParaRPr>
          </a:p>
          <a:p>
            <a:pPr algn="just">
              <a:lnSpc>
                <a:spcPct val="100000"/>
              </a:lnSpc>
            </a:pPr>
            <a:endParaRPr b="0" lang="en-US" sz="1400" spc="-1" strike="noStrike">
              <a:latin typeface="Arial"/>
            </a:endParaRPr>
          </a:p>
          <a:p>
            <a:pPr algn="just">
              <a:lnSpc>
                <a:spcPct val="100000"/>
              </a:lnSpc>
            </a:pPr>
            <a:endParaRPr b="0" lang="en-US" sz="1400" spc="-1" strike="noStrike">
              <a:latin typeface="Arial"/>
            </a:endParaRPr>
          </a:p>
        </p:txBody>
      </p:sp>
      <p:pic>
        <p:nvPicPr>
          <p:cNvPr id="126" name="Google Shape;149;p24" descr=""/>
          <p:cNvPicPr/>
          <p:nvPr/>
        </p:nvPicPr>
        <p:blipFill>
          <a:blip r:embed="rId1"/>
          <a:stretch/>
        </p:blipFill>
        <p:spPr>
          <a:xfrm>
            <a:off x="-76320" y="879480"/>
            <a:ext cx="4206960" cy="38764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0" y="-76320"/>
            <a:ext cx="9143640" cy="802800"/>
          </a:xfrm>
          <a:prstGeom prst="rect">
            <a:avLst/>
          </a:prstGeom>
          <a:noFill/>
          <a:ln>
            <a:noFill/>
          </a:ln>
        </p:spPr>
        <p:style>
          <a:lnRef idx="0"/>
          <a:fillRef idx="0"/>
          <a:effectRef idx="0"/>
          <a:fontRef idx="minor"/>
        </p:style>
        <p:txBody>
          <a:bodyPr tIns="91440" bIns="91440">
            <a:noAutofit/>
          </a:bodyPr>
          <a:p>
            <a:pPr>
              <a:lnSpc>
                <a:spcPct val="100000"/>
              </a:lnSpc>
            </a:pPr>
            <a:r>
              <a:rPr b="1" lang="en-US" sz="2100" spc="-1" strike="noStrike">
                <a:solidFill>
                  <a:srgbClr val="ef6c00"/>
                </a:solidFill>
                <a:latin typeface="PT Sans Narrow"/>
                <a:ea typeface="PT Sans Narrow"/>
              </a:rPr>
              <a:t>Results general: Long tail</a:t>
            </a:r>
            <a:endParaRPr b="0" lang="en-US" sz="2100" spc="-1" strike="noStrike">
              <a:latin typeface="Arial"/>
            </a:endParaRPr>
          </a:p>
          <a:p>
            <a:pPr>
              <a:lnSpc>
                <a:spcPct val="100000"/>
              </a:lnSpc>
            </a:pPr>
            <a:r>
              <a:rPr b="1" lang="en-US" sz="3600" spc="-1" strike="noStrike">
                <a:solidFill>
                  <a:srgbClr val="ef6c00"/>
                </a:solidFill>
                <a:latin typeface="PT Sans Narrow"/>
                <a:ea typeface="PT Sans Narrow"/>
              </a:rPr>
              <a:t> </a:t>
            </a:r>
            <a:endParaRPr b="0" lang="en-US" sz="3600" spc="-1" strike="noStrike">
              <a:latin typeface="Arial"/>
            </a:endParaRPr>
          </a:p>
        </p:txBody>
      </p:sp>
      <p:sp>
        <p:nvSpPr>
          <p:cNvPr id="128" name="TextShape 2"/>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BB028DF6-851A-4F6C-A29C-F465279EA0C5}"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
        <p:nvSpPr>
          <p:cNvPr id="129" name="CustomShape 3"/>
          <p:cNvSpPr/>
          <p:nvPr/>
        </p:nvSpPr>
        <p:spPr>
          <a:xfrm>
            <a:off x="155160" y="3241080"/>
            <a:ext cx="8316720" cy="2789640"/>
          </a:xfrm>
          <a:prstGeom prst="rect">
            <a:avLst/>
          </a:prstGeom>
          <a:noFill/>
          <a:ln>
            <a:noFill/>
          </a:ln>
        </p:spPr>
        <p:style>
          <a:lnRef idx="0"/>
          <a:fillRef idx="0"/>
          <a:effectRef idx="0"/>
          <a:fontRef idx="minor"/>
        </p:style>
        <p:txBody>
          <a:bodyPr tIns="91440" bIns="91440">
            <a:noAutofit/>
          </a:bodyPr>
          <a:p>
            <a:pPr algn="just">
              <a:lnSpc>
                <a:spcPct val="128000"/>
              </a:lnSpc>
            </a:pPr>
            <a:r>
              <a:rPr b="0" lang="en-US" sz="1700" spc="-1" strike="noStrike">
                <a:solidFill>
                  <a:srgbClr val="222222"/>
                </a:solidFill>
                <a:latin typeface="Arial"/>
                <a:ea typeface="Arial"/>
              </a:rPr>
              <a:t>This concept is based on the principle that popularity is only for a few. We see from the graphic above. In relation to Digg, the popularity is concentrated among the first 15,000 users. This popularity is relationed to  the quantity of reply that the users received (in-degree).</a:t>
            </a:r>
            <a:endParaRPr b="0" lang="en-US" sz="1700" spc="-1" strike="noStrike">
              <a:latin typeface="Arial"/>
            </a:endParaRPr>
          </a:p>
          <a:p>
            <a:pPr algn="just">
              <a:lnSpc>
                <a:spcPct val="115000"/>
              </a:lnSpc>
              <a:spcAft>
                <a:spcPts val="1599"/>
              </a:spcAft>
            </a:pPr>
            <a:endParaRPr b="0" lang="en-US" sz="1700" spc="-1" strike="noStrike">
              <a:latin typeface="Arial"/>
            </a:endParaRPr>
          </a:p>
        </p:txBody>
      </p:sp>
      <p:pic>
        <p:nvPicPr>
          <p:cNvPr id="130" name="Google Shape;157;p25" descr=""/>
          <p:cNvPicPr/>
          <p:nvPr/>
        </p:nvPicPr>
        <p:blipFill>
          <a:blip r:embed="rId1"/>
          <a:stretch/>
        </p:blipFill>
        <p:spPr>
          <a:xfrm>
            <a:off x="1766520" y="451080"/>
            <a:ext cx="4712400" cy="2789640"/>
          </a:xfrm>
          <a:prstGeom prst="rect">
            <a:avLst/>
          </a:prstGeom>
          <a:ln>
            <a:noFill/>
          </a:ln>
        </p:spPr>
      </p:pic>
      <p:sp>
        <p:nvSpPr>
          <p:cNvPr id="131" name="CustomShape 4"/>
          <p:cNvSpPr/>
          <p:nvPr/>
        </p:nvSpPr>
        <p:spPr>
          <a:xfrm>
            <a:off x="6730200" y="726840"/>
            <a:ext cx="1914480" cy="1242720"/>
          </a:xfrm>
          <a:prstGeom prst="wedgeRoundRectCallout">
            <a:avLst>
              <a:gd name="adj1" fmla="val -91434"/>
              <a:gd name="adj2" fmla="val 109438"/>
              <a:gd name="adj3" fmla="val 0"/>
            </a:avLst>
          </a:prstGeom>
          <a:noFill/>
          <a:ln w="9360">
            <a:solidFill>
              <a:schemeClr val="dk2"/>
            </a:solidFill>
            <a:round/>
          </a:ln>
        </p:spPr>
        <p:style>
          <a:lnRef idx="0"/>
          <a:fillRef idx="0"/>
          <a:effectRef idx="0"/>
          <a:fontRef idx="minor"/>
        </p:style>
        <p:txBody>
          <a:bodyPr tIns="91440" bIns="91440" anchor="ctr">
            <a:noAutofit/>
          </a:bodyPr>
          <a:p>
            <a:pPr algn="just">
              <a:lnSpc>
                <a:spcPct val="100000"/>
              </a:lnSpc>
            </a:pPr>
            <a:r>
              <a:rPr b="0" lang="en-US" sz="1400" spc="-1" strike="noStrike">
                <a:solidFill>
                  <a:srgbClr val="000000"/>
                </a:solidFill>
                <a:latin typeface="Arial"/>
                <a:ea typeface="Arial"/>
              </a:rPr>
              <a:t>We observe the user who received the most replies. They will be investigated in the next analysis.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3200" y="1002600"/>
            <a:ext cx="4738680" cy="857520"/>
          </a:xfrm>
          <a:prstGeom prst="rect">
            <a:avLst/>
          </a:prstGeom>
          <a:noFill/>
          <a:ln>
            <a:noFill/>
          </a:ln>
        </p:spPr>
        <p:style>
          <a:lnRef idx="0"/>
          <a:fillRef idx="0"/>
          <a:effectRef idx="0"/>
          <a:fontRef idx="minor"/>
        </p:style>
        <p:txBody>
          <a:bodyPr tIns="91440" bIns="91440">
            <a:noAutofit/>
          </a:bodyPr>
          <a:p>
            <a:pPr algn="just">
              <a:lnSpc>
                <a:spcPct val="128000"/>
              </a:lnSpc>
            </a:pPr>
            <a:r>
              <a:rPr b="0" lang="en-US" sz="1700" spc="-1" strike="noStrike">
                <a:solidFill>
                  <a:srgbClr val="000000"/>
                </a:solidFill>
                <a:latin typeface="Arial"/>
                <a:ea typeface="Arial"/>
              </a:rPr>
              <a:t>This network has some user more popularities, for example, Julie (red node), and Robert (green node) and Cindy (dark blue node). According to the analysis previously, this popularity is  relationed to the quantity reply received for them, that is confirmed in the table above of the graph, which shows Julie, Robert and Cindy with high number of eigenvector centrality and in-degree. The popularity of Julie arouses our interest in investigating more about this influence of Julie within  Digg,  as is shown in the next analysis.</a:t>
            </a:r>
            <a:endParaRPr b="0" lang="en-US" sz="1700" spc="-1" strike="noStrike">
              <a:latin typeface="Arial"/>
            </a:endParaRPr>
          </a:p>
          <a:p>
            <a:pPr algn="just">
              <a:lnSpc>
                <a:spcPct val="128000"/>
              </a:lnSpc>
            </a:pPr>
            <a:endParaRPr b="0" lang="en-US" sz="1700" spc="-1" strike="noStrike">
              <a:latin typeface="Arial"/>
            </a:endParaRPr>
          </a:p>
          <a:p>
            <a:pPr algn="just">
              <a:lnSpc>
                <a:spcPct val="128000"/>
              </a:lnSpc>
            </a:pPr>
            <a:endParaRPr b="0" lang="en-US" sz="1700" spc="-1" strike="noStrike">
              <a:latin typeface="Arial"/>
            </a:endParaRPr>
          </a:p>
          <a:p>
            <a:pPr algn="just">
              <a:lnSpc>
                <a:spcPct val="128000"/>
              </a:lnSpc>
            </a:pPr>
            <a:endParaRPr b="0" lang="en-US" sz="1700" spc="-1" strike="noStrike">
              <a:latin typeface="Arial"/>
            </a:endParaRPr>
          </a:p>
          <a:p>
            <a:pPr>
              <a:lnSpc>
                <a:spcPct val="100000"/>
              </a:lnSpc>
            </a:pPr>
            <a:endParaRPr b="0" lang="en-US" sz="1700" spc="-1" strike="noStrike">
              <a:latin typeface="Arial"/>
            </a:endParaRPr>
          </a:p>
        </p:txBody>
      </p:sp>
      <p:sp>
        <p:nvSpPr>
          <p:cNvPr id="133" name="TextShape 2"/>
          <p:cNvSpPr txBox="1"/>
          <p:nvPr/>
        </p:nvSpPr>
        <p:spPr>
          <a:xfrm>
            <a:off x="185400" y="134280"/>
            <a:ext cx="35899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Results general: Rich-get-Richer in relation to Digg</a:t>
            </a:r>
            <a:br/>
            <a:br/>
            <a:endParaRPr b="0" lang="en-US" sz="2100" spc="-1" strike="noStrike">
              <a:solidFill>
                <a:srgbClr val="000000"/>
              </a:solidFill>
              <a:latin typeface="Arial"/>
            </a:endParaRPr>
          </a:p>
        </p:txBody>
      </p:sp>
      <p:sp>
        <p:nvSpPr>
          <p:cNvPr id="134"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A4108ED3-5A94-4D23-B5F6-17E2551DB1AD}"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pic>
        <p:nvPicPr>
          <p:cNvPr id="135" name="Google Shape;166;p26" descr=""/>
          <p:cNvPicPr/>
          <p:nvPr/>
        </p:nvPicPr>
        <p:blipFill>
          <a:blip r:embed="rId1"/>
          <a:stretch/>
        </p:blipFill>
        <p:spPr>
          <a:xfrm>
            <a:off x="4693680" y="975240"/>
            <a:ext cx="3957480" cy="3957480"/>
          </a:xfrm>
          <a:prstGeom prst="rect">
            <a:avLst/>
          </a:prstGeom>
          <a:ln>
            <a:noFill/>
          </a:ln>
        </p:spPr>
      </p:pic>
      <p:pic>
        <p:nvPicPr>
          <p:cNvPr id="136" name="Google Shape;167;p26" descr=""/>
          <p:cNvPicPr/>
          <p:nvPr/>
        </p:nvPicPr>
        <p:blipFill>
          <a:blip r:embed="rId2"/>
          <a:stretch/>
        </p:blipFill>
        <p:spPr>
          <a:xfrm>
            <a:off x="3927960" y="152280"/>
            <a:ext cx="4938120" cy="8575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85400" y="1280160"/>
            <a:ext cx="8156520" cy="857520"/>
          </a:xfrm>
          <a:prstGeom prst="rect">
            <a:avLst/>
          </a:prstGeom>
          <a:noFill/>
          <a:ln>
            <a:noFill/>
          </a:ln>
        </p:spPr>
        <p:style>
          <a:lnRef idx="0"/>
          <a:fillRef idx="0"/>
          <a:effectRef idx="0"/>
          <a:fontRef idx="minor"/>
        </p:style>
        <p:txBody>
          <a:bodyPr tIns="91440" bIns="91440">
            <a:noAutofit/>
          </a:bodyPr>
          <a:p>
            <a:pPr algn="just">
              <a:lnSpc>
                <a:spcPct val="128000"/>
              </a:lnSpc>
            </a:pPr>
            <a:endParaRPr b="0" lang="en-US" sz="1800" spc="-1" strike="noStrike">
              <a:latin typeface="Arial"/>
            </a:endParaRPr>
          </a:p>
          <a:p>
            <a:pPr algn="just">
              <a:lnSpc>
                <a:spcPct val="128000"/>
              </a:lnSpc>
            </a:pPr>
            <a:r>
              <a:rPr b="0" lang="en-US" sz="1700" spc="-1" strike="noStrike">
                <a:solidFill>
                  <a:srgbClr val="000000"/>
                </a:solidFill>
                <a:latin typeface="Arial"/>
                <a:ea typeface="Arial"/>
              </a:rPr>
              <a:t>To answer the research questions, some tests were done on a specific user. </a:t>
            </a:r>
            <a:r>
              <a:rPr b="0" lang="en-US" sz="1700" spc="-1" strike="noStrike">
                <a:solidFill>
                  <a:srgbClr val="222222"/>
                </a:solidFill>
                <a:latin typeface="Arial"/>
                <a:ea typeface="Arial"/>
              </a:rPr>
              <a:t>Following are more tests with three users who are related between them, through their replies in the Digg. The choice criterion was the most popular user from the previous analyzes: Julie (fictitious name) and whoever relates to her within her community.</a:t>
            </a:r>
            <a:endParaRPr b="0" lang="en-US" sz="1700" spc="-1" strike="noStrike">
              <a:latin typeface="Arial"/>
            </a:endParaRPr>
          </a:p>
          <a:p>
            <a:pPr algn="just">
              <a:lnSpc>
                <a:spcPct val="128000"/>
              </a:lnSpc>
            </a:pPr>
            <a:endParaRPr b="0" lang="en-US" sz="1700" spc="-1" strike="noStrike">
              <a:latin typeface="Arial"/>
            </a:endParaRPr>
          </a:p>
          <a:p>
            <a:pPr>
              <a:lnSpc>
                <a:spcPct val="100000"/>
              </a:lnSpc>
            </a:pPr>
            <a:endParaRPr b="0" lang="en-US" sz="1700" spc="-1" strike="noStrike">
              <a:latin typeface="Arial"/>
            </a:endParaRPr>
          </a:p>
        </p:txBody>
      </p:sp>
      <p:sp>
        <p:nvSpPr>
          <p:cNvPr id="138" name="TextShape 2"/>
          <p:cNvSpPr txBox="1"/>
          <p:nvPr/>
        </p:nvSpPr>
        <p:spPr>
          <a:xfrm>
            <a:off x="185400" y="10692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Some test with particular user and more results</a:t>
            </a:r>
            <a:br/>
            <a:endParaRPr b="0" lang="en-US" sz="2100" spc="-1" strike="noStrike">
              <a:solidFill>
                <a:srgbClr val="000000"/>
              </a:solidFill>
              <a:latin typeface="Arial"/>
            </a:endParaRPr>
          </a:p>
        </p:txBody>
      </p:sp>
      <p:sp>
        <p:nvSpPr>
          <p:cNvPr id="139"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DDF4ACEA-BBEA-4792-ABC8-51E025F90766}"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214920" y="842400"/>
            <a:ext cx="3939120" cy="857520"/>
          </a:xfrm>
          <a:prstGeom prst="rect">
            <a:avLst/>
          </a:prstGeom>
          <a:noFill/>
          <a:ln>
            <a:noFill/>
          </a:ln>
        </p:spPr>
        <p:style>
          <a:lnRef idx="0"/>
          <a:fillRef idx="0"/>
          <a:effectRef idx="0"/>
          <a:fontRef idx="minor"/>
        </p:style>
        <p:txBody>
          <a:bodyPr tIns="91440" bIns="91440">
            <a:noAutofit/>
          </a:bodyPr>
          <a:p>
            <a:pPr algn="just">
              <a:lnSpc>
                <a:spcPct val="128000"/>
              </a:lnSpc>
            </a:pPr>
            <a:r>
              <a:rPr b="0" lang="en-US" sz="1700" spc="-1" strike="noStrike">
                <a:solidFill>
                  <a:srgbClr val="222222"/>
                </a:solidFill>
                <a:latin typeface="Arial"/>
                <a:ea typeface="Arial"/>
              </a:rPr>
              <a:t>Julie receives many messages suggesting that her interests arouse interest in other users. Somehow, her behavior can influence others.</a:t>
            </a:r>
            <a:endParaRPr b="0" lang="en-US" sz="1700" spc="-1" strike="noStrike">
              <a:latin typeface="Arial"/>
            </a:endParaRPr>
          </a:p>
          <a:p>
            <a:pPr algn="just">
              <a:lnSpc>
                <a:spcPct val="128000"/>
              </a:lnSpc>
            </a:pPr>
            <a:endParaRPr b="0" lang="en-US" sz="1700" spc="-1" strike="noStrike">
              <a:latin typeface="Arial"/>
            </a:endParaRPr>
          </a:p>
          <a:p>
            <a:pPr algn="just">
              <a:lnSpc>
                <a:spcPct val="128000"/>
              </a:lnSpc>
            </a:pPr>
            <a:endParaRPr b="0" lang="en-US" sz="1700" spc="-1" strike="noStrike">
              <a:latin typeface="Arial"/>
            </a:endParaRPr>
          </a:p>
          <a:p>
            <a:pPr algn="just">
              <a:lnSpc>
                <a:spcPct val="128000"/>
              </a:lnSpc>
            </a:pPr>
            <a:endParaRPr b="0" lang="en-US" sz="1700" spc="-1" strike="noStrike">
              <a:latin typeface="Arial"/>
            </a:endParaRPr>
          </a:p>
          <a:p>
            <a:pPr>
              <a:lnSpc>
                <a:spcPct val="100000"/>
              </a:lnSpc>
            </a:pPr>
            <a:endParaRPr b="0" lang="en-US" sz="1700" spc="-1" strike="noStrike">
              <a:latin typeface="Arial"/>
            </a:endParaRPr>
          </a:p>
        </p:txBody>
      </p:sp>
      <p:sp>
        <p:nvSpPr>
          <p:cNvPr id="141" name="TextShape 2"/>
          <p:cNvSpPr txBox="1"/>
          <p:nvPr/>
        </p:nvSpPr>
        <p:spPr>
          <a:xfrm>
            <a:off x="228600" y="-3240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Results correlated with</a:t>
            </a:r>
            <a:br/>
            <a:r>
              <a:rPr b="1" lang="en-US" sz="2100" spc="-1" strike="noStrike">
                <a:solidFill>
                  <a:srgbClr val="ef6c00"/>
                </a:solidFill>
                <a:latin typeface="PT Sans Narrow"/>
                <a:ea typeface="PT Sans Narrow"/>
              </a:rPr>
              <a:t> Cascading Behaviour </a:t>
            </a:r>
            <a:endParaRPr b="0" lang="en-US" sz="2100" spc="-1" strike="noStrike">
              <a:solidFill>
                <a:srgbClr val="000000"/>
              </a:solidFill>
              <a:latin typeface="Arial"/>
            </a:endParaRPr>
          </a:p>
        </p:txBody>
      </p:sp>
      <p:sp>
        <p:nvSpPr>
          <p:cNvPr id="142" name="CustomShape 3"/>
          <p:cNvSpPr/>
          <p:nvPr/>
        </p:nvSpPr>
        <p:spPr>
          <a:xfrm>
            <a:off x="138960" y="2319840"/>
            <a:ext cx="4244040" cy="857520"/>
          </a:xfrm>
          <a:prstGeom prst="rect">
            <a:avLst/>
          </a:prstGeom>
          <a:noFill/>
          <a:ln>
            <a:noFill/>
          </a:ln>
        </p:spPr>
        <p:style>
          <a:lnRef idx="0"/>
          <a:fillRef idx="0"/>
          <a:effectRef idx="0"/>
          <a:fontRef idx="minor"/>
        </p:style>
      </p:sp>
      <p:pic>
        <p:nvPicPr>
          <p:cNvPr id="143" name="Google Shape;182;p28" descr=""/>
          <p:cNvPicPr/>
          <p:nvPr/>
        </p:nvPicPr>
        <p:blipFill>
          <a:blip r:embed="rId1"/>
          <a:stretch/>
        </p:blipFill>
        <p:spPr>
          <a:xfrm>
            <a:off x="4826880" y="348480"/>
            <a:ext cx="4035600" cy="4035600"/>
          </a:xfrm>
          <a:prstGeom prst="rect">
            <a:avLst/>
          </a:prstGeom>
          <a:ln>
            <a:noFill/>
          </a:ln>
        </p:spPr>
      </p:pic>
      <p:sp>
        <p:nvSpPr>
          <p:cNvPr id="144" name="TextShape 4"/>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9E8BFC2B-CAAD-46ED-985B-AE4D2F848397}"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0" y="803160"/>
            <a:ext cx="3905640" cy="2999520"/>
          </a:xfrm>
          <a:prstGeom prst="rect">
            <a:avLst/>
          </a:prstGeom>
          <a:noFill/>
          <a:ln>
            <a:noFill/>
          </a:ln>
        </p:spPr>
        <p:style>
          <a:lnRef idx="0"/>
          <a:fillRef idx="0"/>
          <a:effectRef idx="0"/>
          <a:fontRef idx="minor"/>
        </p:style>
        <p:txBody>
          <a:bodyPr tIns="91440" bIns="91440">
            <a:noAutofit/>
          </a:bodyPr>
          <a:p>
            <a:pPr marL="457200" indent="-336240" algn="just">
              <a:lnSpc>
                <a:spcPct val="128000"/>
              </a:lnSpc>
              <a:buClr>
                <a:srgbClr val="222222"/>
              </a:buClr>
              <a:buFont typeface="Arial"/>
              <a:buChar char="●"/>
            </a:pPr>
            <a:r>
              <a:rPr b="0" lang="en-US" sz="1700" spc="-1" strike="noStrike">
                <a:solidFill>
                  <a:srgbClr val="222222"/>
                </a:solidFill>
                <a:latin typeface="Arial"/>
                <a:ea typeface="Arial"/>
              </a:rPr>
              <a:t>This is proven when choosing other users close to her  who form a bridge in relation to their communities. Suggesting that the behavior of the previously chosen user may influence other users and communities.</a:t>
            </a:r>
            <a:endParaRPr b="0" lang="en-US" sz="1700" spc="-1" strike="noStrike">
              <a:latin typeface="Arial"/>
            </a:endParaRPr>
          </a:p>
          <a:p>
            <a:pPr marL="457200" indent="-336240" algn="just">
              <a:lnSpc>
                <a:spcPct val="128000"/>
              </a:lnSpc>
              <a:buClr>
                <a:srgbClr val="222222"/>
              </a:buClr>
              <a:buFont typeface="Arial"/>
              <a:buChar char="●"/>
            </a:pPr>
            <a:r>
              <a:rPr b="0" lang="en-US" sz="1700" spc="-1" strike="noStrike">
                <a:solidFill>
                  <a:srgbClr val="222222"/>
                </a:solidFill>
                <a:latin typeface="Arial"/>
                <a:ea typeface="Arial"/>
              </a:rPr>
              <a:t>This is related to the concepts of homophily, behavior cascade and epidemic model.</a:t>
            </a:r>
            <a:endParaRPr b="0" lang="en-US" sz="1700" spc="-1" strike="noStrike">
              <a:latin typeface="Arial"/>
            </a:endParaRPr>
          </a:p>
          <a:p>
            <a:pPr marL="457200" algn="just">
              <a:lnSpc>
                <a:spcPct val="128000"/>
              </a:lnSpc>
            </a:pPr>
            <a:endParaRPr b="0" lang="en-US" sz="1700" spc="-1" strike="noStrike">
              <a:latin typeface="Arial"/>
            </a:endParaRPr>
          </a:p>
        </p:txBody>
      </p:sp>
      <p:sp>
        <p:nvSpPr>
          <p:cNvPr id="146" name="CustomShape 2"/>
          <p:cNvSpPr/>
          <p:nvPr/>
        </p:nvSpPr>
        <p:spPr>
          <a:xfrm>
            <a:off x="0" y="0"/>
            <a:ext cx="5553720" cy="802800"/>
          </a:xfrm>
          <a:prstGeom prst="rect">
            <a:avLst/>
          </a:prstGeom>
          <a:noFill/>
          <a:ln>
            <a:noFill/>
          </a:ln>
        </p:spPr>
        <p:style>
          <a:lnRef idx="0"/>
          <a:fillRef idx="0"/>
          <a:effectRef idx="0"/>
          <a:fontRef idx="minor"/>
        </p:style>
        <p:txBody>
          <a:bodyPr tIns="91440" bIns="91440">
            <a:noAutofit/>
          </a:bodyPr>
          <a:p>
            <a:pPr>
              <a:lnSpc>
                <a:spcPct val="120000"/>
              </a:lnSpc>
            </a:pPr>
            <a:r>
              <a:rPr b="1" lang="en-US" sz="2100" spc="-1" strike="noStrike">
                <a:solidFill>
                  <a:srgbClr val="ef6c00"/>
                </a:solidFill>
                <a:latin typeface="PT Sans Narrow"/>
                <a:ea typeface="PT Sans Narrow"/>
              </a:rPr>
              <a:t>Results correlated with the</a:t>
            </a:r>
            <a:endParaRPr b="0" lang="en-US" sz="2100" spc="-1" strike="noStrike">
              <a:latin typeface="Arial"/>
            </a:endParaRPr>
          </a:p>
          <a:p>
            <a:pPr>
              <a:lnSpc>
                <a:spcPct val="120000"/>
              </a:lnSpc>
            </a:pPr>
            <a:r>
              <a:rPr b="1" lang="en-US" sz="2100" spc="-1" strike="noStrike">
                <a:solidFill>
                  <a:srgbClr val="ef6c00"/>
                </a:solidFill>
                <a:latin typeface="PT Sans Narrow"/>
                <a:ea typeface="PT Sans Narrow"/>
              </a:rPr>
              <a:t>Small-World</a:t>
            </a:r>
            <a:endParaRPr b="0" lang="en-US" sz="2100" spc="-1" strike="noStrike">
              <a:latin typeface="Arial"/>
            </a:endParaRPr>
          </a:p>
          <a:p>
            <a:pPr>
              <a:lnSpc>
                <a:spcPct val="100000"/>
              </a:lnSpc>
            </a:pPr>
            <a:endParaRPr b="0" lang="en-US" sz="2100" spc="-1" strike="noStrike">
              <a:latin typeface="Arial"/>
            </a:endParaRPr>
          </a:p>
        </p:txBody>
      </p:sp>
      <p:pic>
        <p:nvPicPr>
          <p:cNvPr id="147" name="Google Shape;190;p29" descr=""/>
          <p:cNvPicPr/>
          <p:nvPr/>
        </p:nvPicPr>
        <p:blipFill>
          <a:blip r:embed="rId1"/>
          <a:stretch/>
        </p:blipFill>
        <p:spPr>
          <a:xfrm>
            <a:off x="4210920" y="68400"/>
            <a:ext cx="4953960" cy="4953960"/>
          </a:xfrm>
          <a:prstGeom prst="rect">
            <a:avLst/>
          </a:prstGeom>
          <a:ln>
            <a:noFill/>
          </a:ln>
        </p:spPr>
      </p:pic>
      <p:sp>
        <p:nvSpPr>
          <p:cNvPr id="148"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66B77E0F-5617-4FC0-A745-781D40AA606F}"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0" y="71640"/>
            <a:ext cx="2823480" cy="802800"/>
          </a:xfrm>
          <a:prstGeom prst="rect">
            <a:avLst/>
          </a:prstGeom>
          <a:noFill/>
          <a:ln>
            <a:noFill/>
          </a:ln>
        </p:spPr>
        <p:style>
          <a:lnRef idx="0"/>
          <a:fillRef idx="0"/>
          <a:effectRef idx="0"/>
          <a:fontRef idx="minor"/>
        </p:style>
        <p:txBody>
          <a:bodyPr tIns="91440" bIns="91440">
            <a:noAutofit/>
          </a:bodyPr>
          <a:p>
            <a:pPr>
              <a:lnSpc>
                <a:spcPct val="100000"/>
              </a:lnSpc>
            </a:pPr>
            <a:r>
              <a:rPr b="1" lang="en-US" sz="1700" spc="-1" strike="noStrike">
                <a:solidFill>
                  <a:srgbClr val="ef6c00"/>
                </a:solidFill>
                <a:latin typeface="PT Sans Narrow"/>
                <a:ea typeface="PT Sans Narrow"/>
              </a:rPr>
              <a:t>Results correlated with the</a:t>
            </a:r>
            <a:endParaRPr b="0" lang="en-US" sz="1700" spc="-1" strike="noStrike">
              <a:latin typeface="Arial"/>
            </a:endParaRPr>
          </a:p>
          <a:p>
            <a:pPr>
              <a:lnSpc>
                <a:spcPct val="120000"/>
              </a:lnSpc>
            </a:pPr>
            <a:r>
              <a:rPr b="1" lang="en-US" sz="1700" spc="-1" strike="noStrike">
                <a:solidFill>
                  <a:srgbClr val="ef6c00"/>
                </a:solidFill>
                <a:latin typeface="PT Sans Narrow"/>
                <a:ea typeface="PT Sans Narrow"/>
              </a:rPr>
              <a:t>Epidemic model</a:t>
            </a:r>
            <a:endParaRPr b="0" lang="en-US" sz="1700" spc="-1" strike="noStrike">
              <a:latin typeface="Arial"/>
            </a:endParaRPr>
          </a:p>
        </p:txBody>
      </p:sp>
      <p:sp>
        <p:nvSpPr>
          <p:cNvPr id="150" name="TextShape 2"/>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BED00893-F731-4643-BBAD-2D8017BA57EB}"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
        <p:nvSpPr>
          <p:cNvPr id="151" name="CustomShape 3"/>
          <p:cNvSpPr/>
          <p:nvPr/>
        </p:nvSpPr>
        <p:spPr>
          <a:xfrm>
            <a:off x="3052440" y="4133880"/>
            <a:ext cx="5040000" cy="393120"/>
          </a:xfrm>
          <a:prstGeom prst="rect">
            <a:avLst/>
          </a:prstGeom>
          <a:noFill/>
          <a:ln>
            <a:noFill/>
          </a:ln>
          <a:effectLst>
            <a:outerShdw algn="bl" blurRad="57150" dir="5400000" dist="19080" rotWithShape="0">
              <a:srgbClr val="000000">
                <a:alpha val="50000"/>
              </a:srgbClr>
            </a:outerShdw>
            <a:reflection algn="bl" blurRad="0" dir="5400000" dist="38100" endA="0" fadeDir="5400012" kx="0" ky="0" rotWithShape="0" stPos="0" sy="-100000"/>
          </a:effectLst>
        </p:spPr>
        <p:style>
          <a:lnRef idx="0"/>
          <a:fillRef idx="0"/>
          <a:effectRef idx="0"/>
          <a:fontRef idx="minor"/>
        </p:style>
        <p:txBody>
          <a:bodyPr tIns="91440" bIns="91440">
            <a:noAutofit/>
          </a:bodyPr>
          <a:p>
            <a:pPr>
              <a:lnSpc>
                <a:spcPct val="100000"/>
              </a:lnSpc>
            </a:pPr>
            <a:r>
              <a:rPr b="1" lang="en-US" sz="1400" spc="-1" strike="noStrike">
                <a:solidFill>
                  <a:srgbClr val="ff0000"/>
                </a:solidFill>
                <a:latin typeface="Open Sans"/>
                <a:ea typeface="Open Sans"/>
              </a:rPr>
              <a:t>   </a:t>
            </a:r>
            <a:r>
              <a:rPr b="1" lang="en-US" sz="1400" spc="-1" strike="noStrike">
                <a:solidFill>
                  <a:srgbClr val="ff0000"/>
                </a:solidFill>
                <a:latin typeface="Open Sans"/>
                <a:ea typeface="Open Sans"/>
              </a:rPr>
              <a:t>	</a:t>
            </a:r>
            <a:r>
              <a:rPr b="1" lang="en-US" sz="1400" spc="-1" strike="noStrike">
                <a:solidFill>
                  <a:srgbClr val="ff0000"/>
                </a:solidFill>
                <a:latin typeface="Open Sans"/>
                <a:ea typeface="Open Sans"/>
              </a:rPr>
              <a:t>t1</a:t>
            </a:r>
            <a:r>
              <a:rPr b="1" lang="en-US" sz="1400" spc="-1" strike="noStrike">
                <a:solidFill>
                  <a:srgbClr val="ff0000"/>
                </a:solidFill>
                <a:latin typeface="Open Sans"/>
                <a:ea typeface="Open Sans"/>
              </a:rPr>
              <a:t>	</a:t>
            </a:r>
            <a:r>
              <a:rPr b="1" lang="en-US" sz="1400" spc="-1" strike="noStrike">
                <a:solidFill>
                  <a:srgbClr val="ff0000"/>
                </a:solidFill>
                <a:latin typeface="Open Sans"/>
                <a:ea typeface="Open Sans"/>
              </a:rPr>
              <a:t>	</a:t>
            </a:r>
            <a:r>
              <a:rPr b="1" lang="en-US" sz="1400" spc="-1" strike="noStrike">
                <a:solidFill>
                  <a:srgbClr val="ff0000"/>
                </a:solidFill>
                <a:latin typeface="Open Sans"/>
                <a:ea typeface="Open Sans"/>
              </a:rPr>
              <a:t>	</a:t>
            </a:r>
            <a:r>
              <a:rPr b="1" lang="en-US" sz="1400" spc="-1" strike="noStrike">
                <a:solidFill>
                  <a:srgbClr val="ff0000"/>
                </a:solidFill>
                <a:latin typeface="Open Sans"/>
                <a:ea typeface="Open Sans"/>
              </a:rPr>
              <a:t>	</a:t>
            </a:r>
            <a:r>
              <a:rPr b="1" lang="en-US" sz="1400" spc="-1" strike="noStrike">
                <a:solidFill>
                  <a:srgbClr val="ff0000"/>
                </a:solidFill>
                <a:latin typeface="Open Sans"/>
                <a:ea typeface="Open Sans"/>
              </a:rPr>
              <a:t>t2</a:t>
            </a:r>
            <a:r>
              <a:rPr b="1" lang="en-US" sz="1400" spc="-1" strike="noStrike">
                <a:solidFill>
                  <a:srgbClr val="ff0000"/>
                </a:solidFill>
                <a:latin typeface="Open Sans"/>
                <a:ea typeface="Open Sans"/>
              </a:rPr>
              <a:t>	</a:t>
            </a:r>
            <a:r>
              <a:rPr b="1" lang="en-US" sz="1400" spc="-1" strike="noStrike">
                <a:solidFill>
                  <a:srgbClr val="ff0000"/>
                </a:solidFill>
                <a:latin typeface="Open Sans"/>
                <a:ea typeface="Open Sans"/>
              </a:rPr>
              <a:t>	</a:t>
            </a:r>
            <a:r>
              <a:rPr b="1" lang="en-US" sz="1400" spc="-1" strike="noStrike">
                <a:solidFill>
                  <a:srgbClr val="ff0000"/>
                </a:solidFill>
                <a:latin typeface="Open Sans"/>
                <a:ea typeface="Open Sans"/>
              </a:rPr>
              <a:t>	</a:t>
            </a:r>
            <a:r>
              <a:rPr b="1" lang="en-US" sz="1400" spc="-1" strike="noStrike">
                <a:solidFill>
                  <a:srgbClr val="ff0000"/>
                </a:solidFill>
                <a:latin typeface="Open Sans"/>
                <a:ea typeface="Open Sans"/>
              </a:rPr>
              <a:t>	</a:t>
            </a:r>
            <a:r>
              <a:rPr b="1" lang="en-US" sz="1400" spc="-1" strike="noStrike">
                <a:solidFill>
                  <a:srgbClr val="ff0000"/>
                </a:solidFill>
                <a:latin typeface="Open Sans"/>
                <a:ea typeface="Open Sans"/>
              </a:rPr>
              <a:t>t3</a:t>
            </a:r>
            <a:endParaRPr b="0" lang="en-US" sz="1400" spc="-1" strike="noStrike">
              <a:latin typeface="Arial"/>
            </a:endParaRPr>
          </a:p>
        </p:txBody>
      </p:sp>
      <p:pic>
        <p:nvPicPr>
          <p:cNvPr id="152" name="Google Shape;199;p30" descr=""/>
          <p:cNvPicPr/>
          <p:nvPr/>
        </p:nvPicPr>
        <p:blipFill>
          <a:blip r:embed="rId1"/>
          <a:stretch/>
        </p:blipFill>
        <p:spPr>
          <a:xfrm>
            <a:off x="2823840" y="0"/>
            <a:ext cx="5471280" cy="4103280"/>
          </a:xfrm>
          <a:prstGeom prst="rect">
            <a:avLst/>
          </a:prstGeom>
          <a:ln>
            <a:noFill/>
          </a:ln>
        </p:spPr>
      </p:pic>
      <p:sp>
        <p:nvSpPr>
          <p:cNvPr id="153" name="CustomShape 4"/>
          <p:cNvSpPr/>
          <p:nvPr/>
        </p:nvSpPr>
        <p:spPr>
          <a:xfrm>
            <a:off x="-11880" y="1071720"/>
            <a:ext cx="2823480" cy="2999520"/>
          </a:xfrm>
          <a:prstGeom prst="rect">
            <a:avLst/>
          </a:prstGeom>
          <a:noFill/>
          <a:ln>
            <a:noFill/>
          </a:ln>
        </p:spPr>
        <p:style>
          <a:lnRef idx="0"/>
          <a:fillRef idx="0"/>
          <a:effectRef idx="0"/>
          <a:fontRef idx="minor"/>
        </p:style>
        <p:txBody>
          <a:bodyPr tIns="91440" bIns="91440">
            <a:noAutofit/>
          </a:bodyPr>
          <a:p>
            <a:pPr algn="just">
              <a:lnSpc>
                <a:spcPct val="115000"/>
              </a:lnSpc>
            </a:pPr>
            <a:r>
              <a:rPr b="0" lang="en-US" sz="1400" spc="-1" strike="noStrike">
                <a:solidFill>
                  <a:srgbClr val="000000"/>
                </a:solidFill>
                <a:latin typeface="Arial"/>
                <a:ea typeface="Arial"/>
              </a:rPr>
              <a:t>This video shows the effect of the epidemic model over a period of time. This effect is observed as the communication spreads, adding new users to the network. In this observation, we identified the synchrony phenomenon. As new seed users are added over a period of time, other users are added to the network. We observe the equivalence of the synchrony phenomenon to the concept of epidemic model.</a:t>
            </a:r>
            <a:endParaRPr b="0" lang="en-US" sz="1400" spc="-1" strike="noStrike">
              <a:latin typeface="Arial"/>
            </a:endParaRPr>
          </a:p>
          <a:p>
            <a:pPr algn="just">
              <a:lnSpc>
                <a:spcPct val="115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11760" y="-1224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Results correlated with the Game Theory</a:t>
            </a:r>
            <a:endParaRPr b="0" lang="en-US" sz="2100" spc="-1" strike="noStrike">
              <a:solidFill>
                <a:srgbClr val="000000"/>
              </a:solidFill>
              <a:latin typeface="Arial"/>
            </a:endParaRPr>
          </a:p>
        </p:txBody>
      </p:sp>
      <p:sp>
        <p:nvSpPr>
          <p:cNvPr id="155" name="TextShape 2"/>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FE758178-B3CC-42B8-9EEC-B62B4ABB8E44}"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graphicFrame>
        <p:nvGraphicFramePr>
          <p:cNvPr id="156" name="Table 3"/>
          <p:cNvGraphicFramePr/>
          <p:nvPr/>
        </p:nvGraphicFramePr>
        <p:xfrm>
          <a:off x="952560" y="2190600"/>
          <a:ext cx="2412720" cy="1142640"/>
        </p:xfrm>
        <a:graphic>
          <a:graphicData uri="http://schemas.openxmlformats.org/drawingml/2006/table">
            <a:tbl>
              <a:tblPr/>
              <a:tblGrid>
                <a:gridCol w="2412720"/>
              </a:tblGrid>
              <a:tr h="438480">
                <a:tc>
                  <a:tcPr marL="91080" marR="91080">
                    <a:noFill/>
                  </a:tcPr>
                </a:tc>
              </a:tr>
              <a:tr h="382320">
                <a:tc>
                  <a:txBody>
                    <a:bodyPr lIns="91080" rIns="91080" tIns="91080" bIns="91080">
                      <a:noAutofit/>
                    </a:bodyPr>
                    <a:p>
                      <a:pPr>
                        <a:lnSpc>
                          <a:spcPct val="100000"/>
                        </a:lnSpc>
                      </a:pPr>
                      <a:r>
                        <a:rPr b="1" lang="en-US" sz="1800" spc="-1" strike="noStrike">
                          <a:solidFill>
                            <a:srgbClr val="000000"/>
                          </a:solidFill>
                          <a:latin typeface="Arial"/>
                          <a:ea typeface="Arial"/>
                        </a:rPr>
                        <a:t>Reply</a:t>
                      </a:r>
                      <a:endParaRPr b="0" lang="en-US" sz="1800" spc="-1" strike="noStrike">
                        <a:latin typeface="Arial"/>
                      </a:endParaRPr>
                    </a:p>
                  </a:txBody>
                  <a:tcPr marL="91080" marR="91080">
                    <a:noFill/>
                  </a:tcPr>
                </a:tc>
              </a:tr>
              <a:tr h="382320">
                <a:tc>
                  <a:txBody>
                    <a:bodyPr lIns="91080" rIns="91080" tIns="91080" bIns="91080">
                      <a:noAutofit/>
                    </a:bodyPr>
                    <a:p>
                      <a:pPr>
                        <a:lnSpc>
                          <a:spcPct val="100000"/>
                        </a:lnSpc>
                      </a:pPr>
                      <a:r>
                        <a:rPr b="1" lang="en-US" sz="1800" spc="-1" strike="noStrike">
                          <a:solidFill>
                            <a:srgbClr val="000000"/>
                          </a:solidFill>
                          <a:latin typeface="Arial"/>
                          <a:ea typeface="Arial"/>
                        </a:rPr>
                        <a:t>No Reply</a:t>
                      </a:r>
                      <a:endParaRPr b="0" lang="en-US" sz="1800" spc="-1" strike="noStrike">
                        <a:latin typeface="Arial"/>
                      </a:endParaRPr>
                    </a:p>
                  </a:txBody>
                  <a:tcPr marL="91080" marR="91080">
                    <a:noFill/>
                  </a:tcPr>
                </a:tc>
              </a:tr>
            </a:tbl>
          </a:graphicData>
        </a:graphic>
      </p:graphicFrame>
      <p:sp>
        <p:nvSpPr>
          <p:cNvPr id="157" name="CustomShape 4"/>
          <p:cNvSpPr/>
          <p:nvPr/>
        </p:nvSpPr>
        <p:spPr>
          <a:xfrm>
            <a:off x="4524120" y="1949400"/>
            <a:ext cx="848160" cy="393120"/>
          </a:xfrm>
          <a:prstGeom prst="rect">
            <a:avLst/>
          </a:prstGeom>
          <a:noFill/>
          <a:ln>
            <a:noFill/>
          </a:ln>
        </p:spPr>
        <p:style>
          <a:lnRef idx="0"/>
          <a:fillRef idx="0"/>
          <a:effectRef idx="0"/>
          <a:fontRef idx="minor"/>
        </p:style>
        <p:txBody>
          <a:bodyPr tIns="91440" bIns="91440">
            <a:noAutofit/>
          </a:bodyPr>
          <a:p>
            <a:pPr>
              <a:lnSpc>
                <a:spcPct val="100000"/>
              </a:lnSpc>
            </a:pPr>
            <a:r>
              <a:rPr b="1" lang="en-US" sz="1400" spc="-1" strike="noStrike">
                <a:solidFill>
                  <a:srgbClr val="000000"/>
                </a:solidFill>
                <a:latin typeface="Open Sans"/>
                <a:ea typeface="Open Sans"/>
              </a:rPr>
              <a:t>Philip</a:t>
            </a:r>
            <a:endParaRPr b="0" lang="en-US" sz="1400" spc="-1" strike="noStrike">
              <a:latin typeface="Arial"/>
            </a:endParaRPr>
          </a:p>
        </p:txBody>
      </p:sp>
      <p:sp>
        <p:nvSpPr>
          <p:cNvPr id="158" name="CustomShape 5"/>
          <p:cNvSpPr/>
          <p:nvPr/>
        </p:nvSpPr>
        <p:spPr>
          <a:xfrm>
            <a:off x="152280" y="2755800"/>
            <a:ext cx="848160" cy="393120"/>
          </a:xfrm>
          <a:prstGeom prst="rect">
            <a:avLst/>
          </a:prstGeom>
          <a:noFill/>
          <a:ln>
            <a:noFill/>
          </a:ln>
        </p:spPr>
        <p:style>
          <a:lnRef idx="0"/>
          <a:fillRef idx="0"/>
          <a:effectRef idx="0"/>
          <a:fontRef idx="minor"/>
        </p:style>
        <p:txBody>
          <a:bodyPr tIns="91440" bIns="91440">
            <a:noAutofit/>
          </a:bodyPr>
          <a:p>
            <a:pPr>
              <a:lnSpc>
                <a:spcPct val="100000"/>
              </a:lnSpc>
            </a:pPr>
            <a:r>
              <a:rPr b="1" lang="en-US" sz="1400" spc="-1" strike="noStrike">
                <a:solidFill>
                  <a:srgbClr val="000000"/>
                </a:solidFill>
                <a:latin typeface="Open Sans"/>
                <a:ea typeface="Open Sans"/>
              </a:rPr>
              <a:t>Julie</a:t>
            </a:r>
            <a:endParaRPr b="0" lang="en-US" sz="1400" spc="-1" strike="noStrike">
              <a:latin typeface="Arial"/>
            </a:endParaRPr>
          </a:p>
        </p:txBody>
      </p:sp>
      <p:graphicFrame>
        <p:nvGraphicFramePr>
          <p:cNvPr id="159" name="Table 6"/>
          <p:cNvGraphicFramePr/>
          <p:nvPr/>
        </p:nvGraphicFramePr>
        <p:xfrm>
          <a:off x="2931120" y="2586960"/>
          <a:ext cx="4258800" cy="761760"/>
        </p:xfrm>
        <a:graphic>
          <a:graphicData uri="http://schemas.openxmlformats.org/drawingml/2006/table">
            <a:tbl>
              <a:tblPr/>
              <a:tblGrid>
                <a:gridCol w="2129400"/>
                <a:gridCol w="2129400"/>
              </a:tblGrid>
              <a:tr h="382320">
                <a:tc>
                  <a:txBody>
                    <a:bodyPr lIns="91080" rIns="91080" tIns="91080" bIns="91080">
                      <a:noAutofit/>
                    </a:bodyPr>
                    <a:p>
                      <a:pPr algn="ctr">
                        <a:lnSpc>
                          <a:spcPct val="100000"/>
                        </a:lnSpc>
                      </a:pPr>
                      <a:r>
                        <a:rPr b="0" lang="en-US" sz="1400" spc="-1" strike="noStrike">
                          <a:solidFill>
                            <a:srgbClr val="000000"/>
                          </a:solidFill>
                          <a:latin typeface="Arial"/>
                          <a:ea typeface="Arial"/>
                        </a:rPr>
                        <a:t>1,5 </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-2,10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oAutofit/>
                    </a:bodyPr>
                    <a:p>
                      <a:pPr algn="ctr">
                        <a:lnSpc>
                          <a:spcPct val="100000"/>
                        </a:lnSpc>
                      </a:pPr>
                      <a:r>
                        <a:rPr b="0" lang="en-US" sz="1400" spc="-1" strike="noStrike">
                          <a:solidFill>
                            <a:srgbClr val="000000"/>
                          </a:solidFill>
                          <a:latin typeface="Arial"/>
                          <a:ea typeface="Arial"/>
                        </a:rPr>
                        <a:t>2,-3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-1,-2</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60" name="CustomShape 7"/>
          <p:cNvSpPr/>
          <p:nvPr/>
        </p:nvSpPr>
        <p:spPr>
          <a:xfrm>
            <a:off x="3168720" y="2190600"/>
            <a:ext cx="4097160" cy="393120"/>
          </a:xfrm>
          <a:prstGeom prst="rect">
            <a:avLst/>
          </a:prstGeom>
          <a:noFill/>
          <a:ln>
            <a:noFill/>
          </a:ln>
        </p:spPr>
        <p:style>
          <a:lnRef idx="0"/>
          <a:fillRef idx="0"/>
          <a:effectRef idx="0"/>
          <a:fontRef idx="minor"/>
        </p:style>
        <p:txBody>
          <a:bodyPr tIns="91440" bIns="91440">
            <a:noAutofit/>
          </a:bodyPr>
          <a:p>
            <a:pPr>
              <a:lnSpc>
                <a:spcPct val="100000"/>
              </a:lnSpc>
            </a:pPr>
            <a:r>
              <a:rPr b="1" lang="en-US" sz="1400" spc="-1" strike="noStrike">
                <a:solidFill>
                  <a:srgbClr val="000000"/>
                </a:solidFill>
                <a:latin typeface="Open Sans"/>
                <a:ea typeface="Open Sans"/>
              </a:rPr>
              <a:t>Reply</a:t>
            </a:r>
            <a:r>
              <a:rPr b="1" lang="en-US" sz="1400" spc="-1" strike="noStrike">
                <a:solidFill>
                  <a:srgbClr val="000000"/>
                </a:solidFill>
                <a:latin typeface="Open Sans"/>
                <a:ea typeface="Open Sans"/>
              </a:rPr>
              <a:t>	</a:t>
            </a:r>
            <a:r>
              <a:rPr b="1" lang="en-US" sz="1400" spc="-1" strike="noStrike">
                <a:solidFill>
                  <a:srgbClr val="000000"/>
                </a:solidFill>
                <a:latin typeface="Open Sans"/>
                <a:ea typeface="Open Sans"/>
              </a:rPr>
              <a:t>	</a:t>
            </a:r>
            <a:r>
              <a:rPr b="1" lang="en-US" sz="1400" spc="-1" strike="noStrike">
                <a:solidFill>
                  <a:srgbClr val="000000"/>
                </a:solidFill>
                <a:latin typeface="Open Sans"/>
                <a:ea typeface="Open Sans"/>
              </a:rPr>
              <a:t>	</a:t>
            </a:r>
            <a:r>
              <a:rPr b="1" lang="en-US" sz="1400" spc="-1" strike="noStrike">
                <a:solidFill>
                  <a:srgbClr val="000000"/>
                </a:solidFill>
                <a:latin typeface="Open Sans"/>
                <a:ea typeface="Open Sans"/>
              </a:rPr>
              <a:t>	</a:t>
            </a:r>
            <a:r>
              <a:rPr b="1" lang="en-US" sz="1400" spc="-1" strike="noStrike">
                <a:solidFill>
                  <a:srgbClr val="000000"/>
                </a:solidFill>
                <a:latin typeface="Open Sans"/>
                <a:ea typeface="Open Sans"/>
              </a:rPr>
              <a:t>No Reply</a:t>
            </a:r>
            <a:endParaRPr b="0" lang="en-US" sz="1400" spc="-1" strike="noStrike">
              <a:latin typeface="Arial"/>
            </a:endParaRPr>
          </a:p>
        </p:txBody>
      </p:sp>
      <p:sp>
        <p:nvSpPr>
          <p:cNvPr id="161" name="CustomShape 8"/>
          <p:cNvSpPr/>
          <p:nvPr/>
        </p:nvSpPr>
        <p:spPr>
          <a:xfrm>
            <a:off x="152280" y="3622680"/>
            <a:ext cx="8163720" cy="1180800"/>
          </a:xfrm>
          <a:prstGeom prst="rect">
            <a:avLst/>
          </a:prstGeom>
          <a:noFill/>
          <a:ln>
            <a:noFill/>
          </a:ln>
        </p:spPr>
        <p:style>
          <a:lnRef idx="0"/>
          <a:fillRef idx="0"/>
          <a:effectRef idx="0"/>
          <a:fontRef idx="minor"/>
        </p:style>
        <p:txBody>
          <a:bodyPr tIns="91440" bIns="91440">
            <a:noAutofit/>
          </a:bodyPr>
          <a:p>
            <a:pPr algn="just">
              <a:lnSpc>
                <a:spcPct val="100000"/>
              </a:lnSpc>
            </a:pPr>
            <a:r>
              <a:rPr b="0" lang="en-US" sz="1400" spc="-1" strike="noStrike">
                <a:solidFill>
                  <a:srgbClr val="000000"/>
                </a:solidFill>
                <a:latin typeface="Arial"/>
                <a:ea typeface="Arial"/>
              </a:rPr>
              <a:t>In this situation within the Digg, Julie doesn't reply to Philip, but Philip replies to Julie.  We see that Julie is once again influencing Philip of some form. The table above shows the rewards values, considering notoriety/popularity assuming Julie is more famous air eady than Philip in relation to the replies received. We note that encouraging interaction between the users is not a Digg strategy, but it could be. </a:t>
            </a:r>
            <a:endParaRPr b="0" lang="en-US" sz="1400" spc="-1" strike="noStrike">
              <a:latin typeface="Arial"/>
            </a:endParaRPr>
          </a:p>
        </p:txBody>
      </p:sp>
      <p:sp>
        <p:nvSpPr>
          <p:cNvPr id="162" name="CustomShape 9"/>
          <p:cNvSpPr/>
          <p:nvPr/>
        </p:nvSpPr>
        <p:spPr>
          <a:xfrm>
            <a:off x="315720" y="744480"/>
            <a:ext cx="7837560" cy="393120"/>
          </a:xfrm>
          <a:prstGeom prst="rect">
            <a:avLst/>
          </a:prstGeom>
          <a:noFill/>
          <a:ln>
            <a:noFill/>
          </a:ln>
        </p:spPr>
        <p:style>
          <a:lnRef idx="0"/>
          <a:fillRef idx="0"/>
          <a:effectRef idx="0"/>
          <a:fontRef idx="minor"/>
        </p:style>
        <p:txBody>
          <a:bodyPr tIns="91440" bIns="91440">
            <a:noAutofit/>
          </a:bodyPr>
          <a:p>
            <a:pPr marL="457200" indent="-336240">
              <a:lnSpc>
                <a:spcPct val="100000"/>
              </a:lnSpc>
              <a:buClr>
                <a:srgbClr val="222222"/>
              </a:buClr>
              <a:buFont typeface="Arial"/>
              <a:buChar char="●"/>
            </a:pPr>
            <a:r>
              <a:rPr b="0" lang="en-US" sz="1700" spc="-1" strike="noStrike">
                <a:solidFill>
                  <a:srgbClr val="222222"/>
                </a:solidFill>
                <a:latin typeface="Arial"/>
                <a:ea typeface="Arial"/>
              </a:rPr>
              <a:t>Julie is more famous than Philip, then </a:t>
            </a:r>
            <a:endParaRPr b="0" lang="en-US" sz="1700" spc="-1" strike="noStrike">
              <a:latin typeface="Arial"/>
            </a:endParaRPr>
          </a:p>
          <a:p>
            <a:pPr lvl="1" marL="914400" indent="-336240">
              <a:lnSpc>
                <a:spcPct val="100000"/>
              </a:lnSpc>
              <a:buClr>
                <a:srgbClr val="222222"/>
              </a:buClr>
              <a:buFont typeface="Arial"/>
              <a:buChar char="○"/>
            </a:pPr>
            <a:r>
              <a:rPr b="0" lang="en-US" sz="1700" spc="-1" strike="noStrike">
                <a:solidFill>
                  <a:srgbClr val="222222"/>
                </a:solidFill>
                <a:latin typeface="Arial"/>
                <a:ea typeface="Arial"/>
              </a:rPr>
              <a:t>If she replies, she will receive a higher value than Philip.</a:t>
            </a:r>
            <a:endParaRPr b="0" lang="en-US" sz="1700" spc="-1" strike="noStrike">
              <a:latin typeface="Arial"/>
            </a:endParaRPr>
          </a:p>
          <a:p>
            <a:pPr lvl="1" marL="914400" indent="-336240">
              <a:lnSpc>
                <a:spcPct val="100000"/>
              </a:lnSpc>
              <a:buClr>
                <a:srgbClr val="222222"/>
              </a:buClr>
              <a:buFont typeface="Arial"/>
              <a:buChar char="○"/>
            </a:pPr>
            <a:r>
              <a:rPr b="0" lang="en-US" sz="1700" spc="-1" strike="noStrike">
                <a:solidFill>
                  <a:srgbClr val="222222"/>
                </a:solidFill>
                <a:latin typeface="Arial"/>
                <a:ea typeface="Arial"/>
              </a:rPr>
              <a:t>If she doesn’t reply, she will receive a lower value than Philip.</a:t>
            </a:r>
            <a:endParaRPr b="0" lang="en-US" sz="1700" spc="-1" strike="noStrike">
              <a:latin typeface="Arial"/>
            </a:endParaRPr>
          </a:p>
          <a:p>
            <a:pPr marL="457200" indent="-336240">
              <a:lnSpc>
                <a:spcPct val="128000"/>
              </a:lnSpc>
              <a:buClr>
                <a:srgbClr val="222222"/>
              </a:buClr>
              <a:buFont typeface="Arial"/>
              <a:buChar char="●"/>
            </a:pPr>
            <a:r>
              <a:rPr b="0" lang="en-US" sz="1700" spc="-1" strike="noStrike">
                <a:solidFill>
                  <a:srgbClr val="222222"/>
                </a:solidFill>
                <a:latin typeface="Arial"/>
                <a:ea typeface="Arial"/>
              </a:rPr>
              <a:t>Each box represents (Julie, Philip)</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24192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Agenda</a:t>
            </a:r>
            <a:endParaRPr b="0" lang="en-US" sz="2100" spc="-1" strike="noStrike">
              <a:solidFill>
                <a:srgbClr val="000000"/>
              </a:solidFill>
              <a:latin typeface="Arial"/>
            </a:endParaRPr>
          </a:p>
        </p:txBody>
      </p:sp>
      <p:sp>
        <p:nvSpPr>
          <p:cNvPr id="92" name="TextShape 2"/>
          <p:cNvSpPr txBox="1"/>
          <p:nvPr/>
        </p:nvSpPr>
        <p:spPr>
          <a:xfrm>
            <a:off x="311760" y="1387080"/>
            <a:ext cx="5022720" cy="1977480"/>
          </a:xfrm>
          <a:prstGeom prst="rect">
            <a:avLst/>
          </a:prstGeom>
          <a:noFill/>
          <a:ln>
            <a:noFill/>
          </a:ln>
        </p:spPr>
        <p:txBody>
          <a:bodyPr tIns="91440" bIns="91440">
            <a:noAutofit/>
          </a:bodyPr>
          <a:p>
            <a:pPr marL="457200" indent="-336240" algn="just">
              <a:lnSpc>
                <a:spcPct val="150000"/>
              </a:lnSpc>
              <a:spcBef>
                <a:spcPts val="1001"/>
              </a:spcBef>
              <a:buClr>
                <a:srgbClr val="695d46"/>
              </a:buClr>
              <a:buFont typeface="Open Sans"/>
              <a:buAutoNum type="arabicParenR"/>
            </a:pPr>
            <a:r>
              <a:rPr b="0" lang="en-US" sz="1700" spc="-1" strike="noStrike">
                <a:solidFill>
                  <a:srgbClr val="695d46"/>
                </a:solidFill>
                <a:latin typeface="Open Sans"/>
                <a:ea typeface="Open Sans"/>
              </a:rPr>
              <a:t>Context of the project</a:t>
            </a:r>
            <a:endParaRPr b="0" lang="en-US" sz="1700" spc="-1" strike="noStrike">
              <a:solidFill>
                <a:srgbClr val="000000"/>
              </a:solidFill>
              <a:latin typeface="Arial"/>
            </a:endParaRPr>
          </a:p>
          <a:p>
            <a:pPr marL="457200" indent="-336240" algn="just">
              <a:lnSpc>
                <a:spcPct val="150000"/>
              </a:lnSpc>
              <a:spcBef>
                <a:spcPts val="1599"/>
              </a:spcBef>
              <a:buClr>
                <a:srgbClr val="695d46"/>
              </a:buClr>
              <a:buFont typeface="Open Sans"/>
              <a:buAutoNum type="arabicParenR"/>
            </a:pPr>
            <a:r>
              <a:rPr b="0" lang="en-US" sz="1700" spc="-1" strike="noStrike">
                <a:solidFill>
                  <a:srgbClr val="695d46"/>
                </a:solidFill>
                <a:latin typeface="Open Sans"/>
                <a:ea typeface="Open Sans"/>
              </a:rPr>
              <a:t>Problem definition</a:t>
            </a:r>
            <a:endParaRPr b="0" lang="en-US" sz="1700" spc="-1" strike="noStrike">
              <a:solidFill>
                <a:srgbClr val="000000"/>
              </a:solidFill>
              <a:latin typeface="Arial"/>
            </a:endParaRPr>
          </a:p>
          <a:p>
            <a:pPr marL="457200" indent="-336240" algn="just">
              <a:lnSpc>
                <a:spcPct val="150000"/>
              </a:lnSpc>
              <a:spcBef>
                <a:spcPts val="1001"/>
              </a:spcBef>
              <a:buClr>
                <a:srgbClr val="695d46"/>
              </a:buClr>
              <a:buFont typeface="Open Sans"/>
              <a:buAutoNum type="arabicParenR"/>
            </a:pPr>
            <a:r>
              <a:rPr b="0" lang="en-US" sz="1700" spc="-1" strike="noStrike">
                <a:solidFill>
                  <a:srgbClr val="695d46"/>
                </a:solidFill>
                <a:latin typeface="Open Sans"/>
                <a:ea typeface="Open Sans"/>
              </a:rPr>
              <a:t>Results  general</a:t>
            </a:r>
            <a:endParaRPr b="0" lang="en-US" sz="1700" spc="-1" strike="noStrike">
              <a:solidFill>
                <a:srgbClr val="000000"/>
              </a:solidFill>
              <a:latin typeface="Arial"/>
            </a:endParaRPr>
          </a:p>
          <a:p>
            <a:pPr marL="457200" indent="-336240" algn="just">
              <a:lnSpc>
                <a:spcPct val="150000"/>
              </a:lnSpc>
              <a:spcBef>
                <a:spcPts val="1001"/>
              </a:spcBef>
              <a:buClr>
                <a:srgbClr val="695d46"/>
              </a:buClr>
              <a:buFont typeface="Open Sans"/>
              <a:buAutoNum type="arabicParenR"/>
            </a:pPr>
            <a:r>
              <a:rPr b="0" lang="en-US" sz="1700" spc="-1" strike="noStrike">
                <a:solidFill>
                  <a:srgbClr val="695d46"/>
                </a:solidFill>
                <a:latin typeface="Open Sans"/>
                <a:ea typeface="Open Sans"/>
              </a:rPr>
              <a:t>Results in relation to a particular user</a:t>
            </a:r>
            <a:endParaRPr b="0" lang="en-US" sz="1700" spc="-1" strike="noStrike">
              <a:solidFill>
                <a:srgbClr val="000000"/>
              </a:solidFill>
              <a:latin typeface="Arial"/>
            </a:endParaRPr>
          </a:p>
          <a:p>
            <a:pPr marL="457200" indent="-336240" algn="just">
              <a:lnSpc>
                <a:spcPct val="150000"/>
              </a:lnSpc>
              <a:spcBef>
                <a:spcPts val="1001"/>
              </a:spcBef>
              <a:spcAft>
                <a:spcPts val="1599"/>
              </a:spcAft>
              <a:buClr>
                <a:srgbClr val="695d46"/>
              </a:buClr>
              <a:buFont typeface="Open Sans"/>
              <a:buAutoNum type="arabicParenR"/>
            </a:pPr>
            <a:r>
              <a:rPr b="0" lang="en-US" sz="1700" spc="-1" strike="noStrike">
                <a:solidFill>
                  <a:srgbClr val="695d46"/>
                </a:solidFill>
                <a:latin typeface="Open Sans"/>
                <a:ea typeface="Open Sans"/>
              </a:rPr>
              <a:t>Conclusions</a:t>
            </a:r>
            <a:endParaRPr b="0" lang="en-US" sz="1700" spc="-1" strike="noStrike">
              <a:solidFill>
                <a:srgbClr val="000000"/>
              </a:solidFill>
              <a:latin typeface="Arial"/>
            </a:endParaRPr>
          </a:p>
        </p:txBody>
      </p:sp>
      <p:sp>
        <p:nvSpPr>
          <p:cNvPr id="93"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7BEC0F0C-11D9-4694-96AA-F2F65E3A3DAF}"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85400" y="397080"/>
            <a:ext cx="8156520" cy="4349160"/>
          </a:xfrm>
          <a:prstGeom prst="rect">
            <a:avLst/>
          </a:prstGeom>
          <a:noFill/>
          <a:ln>
            <a:noFill/>
          </a:ln>
        </p:spPr>
        <p:style>
          <a:lnRef idx="0"/>
          <a:fillRef idx="0"/>
          <a:effectRef idx="0"/>
          <a:fontRef idx="minor"/>
        </p:style>
        <p:txBody>
          <a:bodyPr tIns="91440" bIns="91440">
            <a:noAutofit/>
          </a:bodyPr>
          <a:p>
            <a:pPr algn="just">
              <a:lnSpc>
                <a:spcPct val="128000"/>
              </a:lnSpc>
            </a:pPr>
            <a:r>
              <a:rPr b="0" lang="en-US" sz="1400" spc="-1" strike="noStrike">
                <a:solidFill>
                  <a:srgbClr val="000000"/>
                </a:solidFill>
                <a:latin typeface="Arial"/>
                <a:ea typeface="Arial"/>
              </a:rPr>
              <a:t>These analysis reveal some clues about the research questions raised and previously and about the network in general:</a:t>
            </a:r>
            <a:endParaRPr b="0" lang="en-US" sz="1400" spc="-1" strike="noStrike">
              <a:latin typeface="Arial"/>
            </a:endParaRPr>
          </a:p>
          <a:p>
            <a:pPr algn="just">
              <a:lnSpc>
                <a:spcPct val="128000"/>
              </a:lnSpc>
            </a:pPr>
            <a:r>
              <a:rPr b="0" lang="en-US" sz="1400" spc="-1" strike="noStrike">
                <a:solidFill>
                  <a:srgbClr val="000000"/>
                </a:solidFill>
                <a:latin typeface="Arial"/>
                <a:ea typeface="Arial"/>
              </a:rPr>
              <a:t>1) The network does not have much interaction, although it is strongly connected, but this is justified because it is a news classification network as main focus and not interaction between users. This is perceived by the large amount of communication that involves the network as a whole, but with few communications carried out in both directions (positive relationship). In addition to some evidence of similarities, that is, homophily.</a:t>
            </a:r>
            <a:endParaRPr b="0" lang="en-US" sz="1400" spc="-1" strike="noStrike">
              <a:latin typeface="Arial"/>
            </a:endParaRPr>
          </a:p>
          <a:p>
            <a:pPr algn="just">
              <a:lnSpc>
                <a:spcPct val="128000"/>
              </a:lnSpc>
            </a:pPr>
            <a:r>
              <a:rPr b="0" lang="en-US" sz="1400" spc="-1" strike="noStrike">
                <a:solidFill>
                  <a:srgbClr val="000000"/>
                </a:solidFill>
                <a:latin typeface="Arial"/>
                <a:ea typeface="Arial"/>
              </a:rPr>
              <a:t>2) There are a few users who stand out in relation to the number of responses they have,  justifying  the existence of a great number of users strongly connected, because this users of any way influence others users, arousing more connections between them.</a:t>
            </a:r>
            <a:endParaRPr b="0" lang="en-US" sz="1400" spc="-1" strike="noStrike">
              <a:latin typeface="Arial"/>
            </a:endParaRPr>
          </a:p>
          <a:p>
            <a:pPr algn="just">
              <a:lnSpc>
                <a:spcPct val="128000"/>
              </a:lnSpc>
            </a:pPr>
            <a:r>
              <a:rPr b="0" lang="en-US" sz="1400" spc="-1" strike="noStrike">
                <a:solidFill>
                  <a:srgbClr val="000000"/>
                </a:solidFill>
                <a:latin typeface="Arial"/>
                <a:ea typeface="Arial"/>
              </a:rPr>
              <a:t>3) We consider seed users, the users have high degrees and eigenvector centrality, ie, a lot of popularity.</a:t>
            </a:r>
            <a:endParaRPr b="0" lang="en-US" sz="1400" spc="-1" strike="noStrike">
              <a:latin typeface="Arial"/>
            </a:endParaRPr>
          </a:p>
          <a:p>
            <a:pPr algn="just">
              <a:lnSpc>
                <a:spcPct val="128000"/>
              </a:lnSpc>
            </a:pPr>
            <a:r>
              <a:rPr b="0" lang="en-US" sz="1400" spc="-1" strike="noStrike">
                <a:solidFill>
                  <a:srgbClr val="000000"/>
                </a:solidFill>
                <a:latin typeface="Arial"/>
                <a:ea typeface="Arial"/>
              </a:rPr>
              <a:t>4) The most popular user suggests that there is a synchronism and influence in relation to other users. As it is a small-world phenomenon  it can spread its influence and impact the social network as a whole. Digg could consider in its functionalities topics that these users show more interest or the functionalities  of following them, as it exists in other social networks.</a:t>
            </a:r>
            <a:endParaRPr b="0" lang="en-US" sz="1400" spc="-1" strike="noStrike">
              <a:latin typeface="Arial"/>
            </a:endParaRPr>
          </a:p>
          <a:p>
            <a:pPr algn="just">
              <a:lnSpc>
                <a:spcPct val="128000"/>
              </a:lnSpc>
            </a:pPr>
            <a:endParaRPr b="0" lang="en-US" sz="1400" spc="-1" strike="noStrike">
              <a:latin typeface="Arial"/>
            </a:endParaRPr>
          </a:p>
          <a:p>
            <a:pPr algn="just">
              <a:lnSpc>
                <a:spcPct val="128000"/>
              </a:lnSpc>
            </a:pPr>
            <a:endParaRPr b="0" lang="en-US" sz="1400" spc="-1" strike="noStrike">
              <a:latin typeface="Arial"/>
            </a:endParaRPr>
          </a:p>
          <a:p>
            <a:pPr algn="just">
              <a:lnSpc>
                <a:spcPct val="128000"/>
              </a:lnSpc>
            </a:pPr>
            <a:endParaRPr b="0" lang="en-US" sz="1400" spc="-1" strike="noStrike">
              <a:latin typeface="Arial"/>
            </a:endParaRPr>
          </a:p>
          <a:p>
            <a:pPr algn="just">
              <a:lnSpc>
                <a:spcPct val="128000"/>
              </a:lnSpc>
            </a:pPr>
            <a:endParaRPr b="0" lang="en-US" sz="1400" spc="-1" strike="noStrike">
              <a:latin typeface="Arial"/>
            </a:endParaRPr>
          </a:p>
          <a:p>
            <a:pPr>
              <a:lnSpc>
                <a:spcPct val="100000"/>
              </a:lnSpc>
            </a:pPr>
            <a:endParaRPr b="0" lang="en-US" sz="1400" spc="-1" strike="noStrike">
              <a:latin typeface="Arial"/>
            </a:endParaRPr>
          </a:p>
        </p:txBody>
      </p:sp>
      <p:sp>
        <p:nvSpPr>
          <p:cNvPr id="164" name="TextShape 2"/>
          <p:cNvSpPr txBox="1"/>
          <p:nvPr/>
        </p:nvSpPr>
        <p:spPr>
          <a:xfrm>
            <a:off x="185400" y="1008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Discussion</a:t>
            </a:r>
            <a:br/>
            <a:endParaRPr b="0" lang="en-US" sz="2100" spc="-1" strike="noStrike">
              <a:solidFill>
                <a:srgbClr val="000000"/>
              </a:solidFill>
              <a:latin typeface="Arial"/>
            </a:endParaRPr>
          </a:p>
        </p:txBody>
      </p:sp>
      <p:sp>
        <p:nvSpPr>
          <p:cNvPr id="165"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EDDF2037-8529-44AF-B65A-E25A693C0852}"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85400" y="898920"/>
            <a:ext cx="8156520" cy="857520"/>
          </a:xfrm>
          <a:prstGeom prst="rect">
            <a:avLst/>
          </a:prstGeom>
          <a:noFill/>
          <a:ln>
            <a:noFill/>
          </a:ln>
        </p:spPr>
        <p:style>
          <a:lnRef idx="0"/>
          <a:fillRef idx="0"/>
          <a:effectRef idx="0"/>
          <a:fontRef idx="minor"/>
        </p:style>
        <p:txBody>
          <a:bodyPr tIns="91440" bIns="91440">
            <a:noAutofit/>
          </a:bodyPr>
          <a:p>
            <a:pPr marL="457200" indent="-317160" algn="just">
              <a:lnSpc>
                <a:spcPct val="128000"/>
              </a:lnSpc>
              <a:buClr>
                <a:srgbClr val="000000"/>
              </a:buClr>
              <a:buFont typeface="Arial"/>
              <a:buChar char="●"/>
            </a:pPr>
            <a:r>
              <a:rPr b="0" lang="en-US" sz="1400" spc="-1" strike="noStrike">
                <a:solidFill>
                  <a:srgbClr val="000000"/>
                </a:solidFill>
                <a:latin typeface="Arial"/>
                <a:ea typeface="Arial"/>
              </a:rPr>
              <a:t>We identify the seed user, using the metric that measures popularity (in-degree and eigenvector centrality), thereby showing how to identify the popularity of a "who-talks-to-whom" social network. </a:t>
            </a:r>
            <a:endParaRPr b="0" lang="en-US" sz="1400" spc="-1" strike="noStrike">
              <a:latin typeface="Arial"/>
            </a:endParaRPr>
          </a:p>
          <a:p>
            <a:pPr marL="457200" indent="-317160" algn="just">
              <a:lnSpc>
                <a:spcPct val="128000"/>
              </a:lnSpc>
              <a:buClr>
                <a:srgbClr val="000000"/>
              </a:buClr>
              <a:buFont typeface="Arial"/>
              <a:buChar char="●"/>
            </a:pPr>
            <a:r>
              <a:rPr b="0" lang="en-US" sz="1400" spc="-1" strike="noStrike">
                <a:solidFill>
                  <a:srgbClr val="000000"/>
                </a:solidFill>
                <a:latin typeface="Arial"/>
                <a:ea typeface="Arial"/>
              </a:rPr>
              <a:t>We showed a social synchronism between three users over a period of time without considering the context. Our conclusion is that there are few popular users, as described by the concept "long tail", but they are able to influence the behavior of several other users of the social network. </a:t>
            </a:r>
            <a:endParaRPr b="0" lang="en-US" sz="1400" spc="-1" strike="noStrike">
              <a:latin typeface="Arial"/>
            </a:endParaRPr>
          </a:p>
          <a:p>
            <a:pPr marL="457200" indent="-317160" algn="just">
              <a:lnSpc>
                <a:spcPct val="128000"/>
              </a:lnSpc>
              <a:buClr>
                <a:srgbClr val="000000"/>
              </a:buClr>
              <a:buFont typeface="Arial"/>
              <a:buChar char="●"/>
            </a:pPr>
            <a:r>
              <a:rPr b="0" lang="en-US" sz="1400" spc="-1" strike="noStrike">
                <a:solidFill>
                  <a:srgbClr val="000000"/>
                </a:solidFill>
                <a:latin typeface="Arial"/>
                <a:ea typeface="Arial"/>
              </a:rPr>
              <a:t>We recommend that the interests of these users are observed so that in a network like Digg it will create new features, such as how to follow more popular users or recommend the same news of interest to these users, in addition to the news already recommended directly by users of the network by vote.</a:t>
            </a:r>
            <a:endParaRPr b="0" lang="en-US" sz="1400" spc="-1" strike="noStrike">
              <a:latin typeface="Arial"/>
            </a:endParaRPr>
          </a:p>
          <a:p>
            <a:pPr marL="457200" indent="-317160" algn="just">
              <a:lnSpc>
                <a:spcPct val="128000"/>
              </a:lnSpc>
              <a:buClr>
                <a:srgbClr val="000000"/>
              </a:buClr>
              <a:buFont typeface="Arial"/>
              <a:buChar char="●"/>
            </a:pPr>
            <a:r>
              <a:rPr b="0" lang="en-US" sz="1400" spc="-1" strike="noStrike">
                <a:solidFill>
                  <a:srgbClr val="000000"/>
                </a:solidFill>
                <a:latin typeface="Arial"/>
                <a:ea typeface="Arial"/>
              </a:rPr>
              <a:t>As a future work, we also recommend looking at users who have many interactions to assess whether these users form groups or whether they are just part of a group and do not have much influence within their groups or are simply people who like to relate. Thus, how can a social network benefit from this type of person and help other people.</a:t>
            </a:r>
            <a:endParaRPr b="0" lang="en-US" sz="1400" spc="-1" strike="noStrike">
              <a:latin typeface="Arial"/>
            </a:endParaRPr>
          </a:p>
          <a:p>
            <a:pPr algn="just">
              <a:lnSpc>
                <a:spcPct val="128000"/>
              </a:lnSpc>
            </a:pPr>
            <a:endParaRPr b="0" lang="en-US" sz="1400" spc="-1" strike="noStrike">
              <a:latin typeface="Arial"/>
            </a:endParaRPr>
          </a:p>
          <a:p>
            <a:pPr algn="just">
              <a:lnSpc>
                <a:spcPct val="128000"/>
              </a:lnSpc>
            </a:pPr>
            <a:endParaRPr b="0" lang="en-US" sz="1400" spc="-1" strike="noStrike">
              <a:latin typeface="Arial"/>
            </a:endParaRPr>
          </a:p>
          <a:p>
            <a:pPr algn="just">
              <a:lnSpc>
                <a:spcPct val="128000"/>
              </a:lnSpc>
            </a:pPr>
            <a:endParaRPr b="0" lang="en-US" sz="1400" spc="-1" strike="noStrike">
              <a:latin typeface="Arial"/>
            </a:endParaRPr>
          </a:p>
          <a:p>
            <a:pPr algn="just">
              <a:lnSpc>
                <a:spcPct val="128000"/>
              </a:lnSpc>
            </a:pPr>
            <a:endParaRPr b="0" lang="en-US" sz="1400" spc="-1" strike="noStrike">
              <a:latin typeface="Arial"/>
            </a:endParaRPr>
          </a:p>
          <a:p>
            <a:pPr>
              <a:lnSpc>
                <a:spcPct val="100000"/>
              </a:lnSpc>
            </a:pPr>
            <a:endParaRPr b="0" lang="en-US" sz="1400" spc="-1" strike="noStrike">
              <a:latin typeface="Arial"/>
            </a:endParaRPr>
          </a:p>
        </p:txBody>
      </p:sp>
      <p:sp>
        <p:nvSpPr>
          <p:cNvPr id="167" name="TextShape 2"/>
          <p:cNvSpPr txBox="1"/>
          <p:nvPr/>
        </p:nvSpPr>
        <p:spPr>
          <a:xfrm>
            <a:off x="185400" y="10692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Conclusions</a:t>
            </a:r>
            <a:br/>
            <a:endParaRPr b="0" lang="en-US" sz="2100" spc="-1" strike="noStrike">
              <a:solidFill>
                <a:srgbClr val="000000"/>
              </a:solidFill>
              <a:latin typeface="Arial"/>
            </a:endParaRPr>
          </a:p>
        </p:txBody>
      </p:sp>
      <p:sp>
        <p:nvSpPr>
          <p:cNvPr id="168"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815D939E-A501-4A33-8B82-8C668B9A8D28}"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311760" y="44496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References</a:t>
            </a:r>
            <a:endParaRPr b="0" lang="en-US" sz="2100" spc="-1" strike="noStrike">
              <a:solidFill>
                <a:srgbClr val="000000"/>
              </a:solidFill>
              <a:latin typeface="Arial"/>
            </a:endParaRPr>
          </a:p>
        </p:txBody>
      </p:sp>
      <p:sp>
        <p:nvSpPr>
          <p:cNvPr id="170" name="TextShape 2"/>
          <p:cNvSpPr txBox="1"/>
          <p:nvPr/>
        </p:nvSpPr>
        <p:spPr>
          <a:xfrm>
            <a:off x="311760" y="1360440"/>
            <a:ext cx="8520120" cy="3302280"/>
          </a:xfrm>
          <a:prstGeom prst="rect">
            <a:avLst/>
          </a:prstGeom>
          <a:noFill/>
          <a:ln>
            <a:noFill/>
          </a:ln>
        </p:spPr>
        <p:txBody>
          <a:bodyPr tIns="91440" bIns="91440">
            <a:noAutofit/>
          </a:bodyPr>
          <a:p>
            <a:pPr>
              <a:lnSpc>
                <a:spcPct val="115000"/>
              </a:lnSpc>
            </a:pPr>
            <a:r>
              <a:rPr b="1" lang="en-US" sz="1700" spc="-1" strike="noStrike">
                <a:solidFill>
                  <a:srgbClr val="000000"/>
                </a:solidFill>
                <a:latin typeface="Open Sans"/>
                <a:ea typeface="Open Sans"/>
              </a:rPr>
              <a:t>Data source: </a:t>
            </a:r>
            <a:r>
              <a:rPr b="0" lang="en-US" sz="1700" spc="-1" strike="noStrike">
                <a:solidFill>
                  <a:srgbClr val="000000"/>
                </a:solidFill>
                <a:latin typeface="Open Sans"/>
                <a:ea typeface="Open Sans"/>
              </a:rPr>
              <a:t> http://konect.uni-koblenz.de/networks/munmun_digg_reply</a:t>
            </a:r>
            <a:endParaRPr b="0" lang="en-US" sz="1700" spc="-1" strike="noStrike">
              <a:solidFill>
                <a:srgbClr val="000000"/>
              </a:solidFill>
              <a:latin typeface="Arial"/>
            </a:endParaRPr>
          </a:p>
          <a:p>
            <a:pPr>
              <a:lnSpc>
                <a:spcPct val="115000"/>
              </a:lnSpc>
              <a:spcBef>
                <a:spcPts val="1599"/>
              </a:spcBef>
            </a:pPr>
            <a:r>
              <a:rPr b="0" lang="en-US" sz="1700" spc="-1" strike="noStrike">
                <a:solidFill>
                  <a:srgbClr val="000000"/>
                </a:solidFill>
                <a:latin typeface="Open Sans"/>
                <a:ea typeface="Open Sans"/>
              </a:rPr>
              <a:t>Easley, D, and Kleinberg, J. </a:t>
            </a:r>
            <a:r>
              <a:rPr b="1" lang="en-US" sz="1700" spc="-1" strike="noStrike">
                <a:solidFill>
                  <a:srgbClr val="000000"/>
                </a:solidFill>
                <a:latin typeface="Open Sans"/>
                <a:ea typeface="Open Sans"/>
              </a:rPr>
              <a:t>Networks, Crowds, and Markets: Reasoning about a Highly Connected World</a:t>
            </a:r>
            <a:r>
              <a:rPr b="0" lang="en-US" sz="1700" spc="-1" strike="noStrike">
                <a:solidFill>
                  <a:srgbClr val="000000"/>
                </a:solidFill>
                <a:latin typeface="Open Sans"/>
                <a:ea typeface="Open Sans"/>
              </a:rPr>
              <a:t>. Cambridge University Press, 2010. </a:t>
            </a:r>
            <a:endParaRPr b="0" lang="en-US" sz="1700" spc="-1" strike="noStrike">
              <a:solidFill>
                <a:srgbClr val="000000"/>
              </a:solidFill>
              <a:latin typeface="Arial"/>
            </a:endParaRPr>
          </a:p>
          <a:p>
            <a:pPr algn="just">
              <a:lnSpc>
                <a:spcPct val="100000"/>
              </a:lnSpc>
              <a:spcBef>
                <a:spcPts val="1599"/>
              </a:spcBef>
            </a:pPr>
            <a:r>
              <a:rPr b="0" lang="en-US" sz="1700" spc="-1" strike="noStrike">
                <a:solidFill>
                  <a:srgbClr val="000000"/>
                </a:solidFill>
                <a:latin typeface="Open Sans"/>
                <a:ea typeface="Open Sans"/>
              </a:rPr>
              <a:t>Munmun De Choudhury, Hari Sundaram, Ajita John, and Dorée Duncan Seligmann. </a:t>
            </a:r>
            <a:r>
              <a:rPr b="1" lang="en-US" sz="1700" spc="-1" strike="noStrike">
                <a:solidFill>
                  <a:srgbClr val="000000"/>
                </a:solidFill>
                <a:latin typeface="Open Sans"/>
                <a:ea typeface="Open Sans"/>
              </a:rPr>
              <a:t>Social synchrony: Predicting mimicry of user actions in online social media.</a:t>
            </a:r>
            <a:r>
              <a:rPr b="0" lang="en-US" sz="1700" spc="-1" strike="noStrike">
                <a:solidFill>
                  <a:srgbClr val="000000"/>
                </a:solidFill>
                <a:latin typeface="Open Sans"/>
                <a:ea typeface="Open Sans"/>
              </a:rPr>
              <a:t> In </a:t>
            </a:r>
            <a:r>
              <a:rPr b="0" i="1" lang="en-US" sz="1700" spc="-1" strike="noStrike">
                <a:solidFill>
                  <a:srgbClr val="000000"/>
                </a:solidFill>
                <a:latin typeface="Open Sans"/>
                <a:ea typeface="Open Sans"/>
              </a:rPr>
              <a:t>Proc. Int. Conf. on Computational Science and Engineering</a:t>
            </a:r>
            <a:r>
              <a:rPr b="0" lang="en-US" sz="1700" spc="-1" strike="noStrike">
                <a:solidFill>
                  <a:srgbClr val="000000"/>
                </a:solidFill>
                <a:latin typeface="Open Sans"/>
                <a:ea typeface="Open Sans"/>
              </a:rPr>
              <a:t>, pages 151--158, 2009.</a:t>
            </a:r>
            <a:endParaRPr b="0" lang="en-US" sz="1700" spc="-1" strike="noStrike">
              <a:solidFill>
                <a:srgbClr val="000000"/>
              </a:solidFill>
              <a:latin typeface="Arial"/>
            </a:endParaRPr>
          </a:p>
          <a:p>
            <a:pPr algn="just">
              <a:lnSpc>
                <a:spcPct val="100000"/>
              </a:lnSpc>
            </a:pPr>
            <a:endParaRPr b="0" lang="en-US" sz="1700" spc="-1" strike="noStrike">
              <a:solidFill>
                <a:srgbClr val="000000"/>
              </a:solidFill>
              <a:latin typeface="Arial"/>
            </a:endParaRPr>
          </a:p>
          <a:p>
            <a:pPr>
              <a:lnSpc>
                <a:spcPct val="133000"/>
              </a:lnSpc>
            </a:pPr>
            <a:r>
              <a:rPr b="0" lang="en-US" sz="1700" spc="-1" strike="noStrike">
                <a:solidFill>
                  <a:srgbClr val="000000"/>
                </a:solidFill>
                <a:latin typeface="Open Sans"/>
                <a:ea typeface="Open Sans"/>
              </a:rPr>
              <a:t>Needham, M. and Hodler, A. E. </a:t>
            </a:r>
            <a:r>
              <a:rPr b="1" lang="en-US" sz="1700" spc="-1" strike="noStrike">
                <a:solidFill>
                  <a:srgbClr val="000000"/>
                </a:solidFill>
                <a:latin typeface="Open Sans"/>
                <a:ea typeface="Open Sans"/>
              </a:rPr>
              <a:t> Graph Algorithms: Practical Examples in Apache Spark and Neo4j</a:t>
            </a:r>
            <a:r>
              <a:rPr b="0" lang="en-US" sz="1700" spc="-1" strike="noStrike">
                <a:solidFill>
                  <a:srgbClr val="000000"/>
                </a:solidFill>
                <a:latin typeface="Open Sans"/>
                <a:ea typeface="Open Sans"/>
              </a:rPr>
              <a:t> 'Reilly Media, 2019.</a:t>
            </a:r>
            <a:endParaRPr b="0" lang="en-US" sz="1700" spc="-1" strike="noStrike">
              <a:solidFill>
                <a:srgbClr val="000000"/>
              </a:solidFill>
              <a:latin typeface="Arial"/>
            </a:endParaRPr>
          </a:p>
          <a:p>
            <a:pPr algn="just">
              <a:lnSpc>
                <a:spcPct val="100000"/>
              </a:lnSpc>
              <a:spcBef>
                <a:spcPts val="499"/>
              </a:spcBef>
            </a:pPr>
            <a:endParaRPr b="0" lang="en-US" sz="1700" spc="-1" strike="noStrike">
              <a:solidFill>
                <a:srgbClr val="000000"/>
              </a:solidFill>
              <a:latin typeface="Arial"/>
            </a:endParaRPr>
          </a:p>
          <a:p>
            <a:pPr>
              <a:lnSpc>
                <a:spcPct val="133000"/>
              </a:lnSpc>
            </a:pPr>
            <a:endParaRPr b="0" lang="en-US" sz="1700" spc="-1" strike="noStrike">
              <a:solidFill>
                <a:srgbClr val="000000"/>
              </a:solidFill>
              <a:latin typeface="Arial"/>
            </a:endParaRPr>
          </a:p>
          <a:p>
            <a:pPr>
              <a:lnSpc>
                <a:spcPct val="115000"/>
              </a:lnSpc>
              <a:spcBef>
                <a:spcPts val="499"/>
              </a:spcBef>
            </a:pPr>
            <a:endParaRPr b="0" lang="en-US" sz="1700" spc="-1" strike="noStrike">
              <a:solidFill>
                <a:srgbClr val="000000"/>
              </a:solidFill>
              <a:latin typeface="Arial"/>
            </a:endParaRPr>
          </a:p>
          <a:p>
            <a:pPr>
              <a:lnSpc>
                <a:spcPct val="115000"/>
              </a:lnSpc>
              <a:spcBef>
                <a:spcPts val="1599"/>
              </a:spcBef>
              <a:spcAft>
                <a:spcPts val="1599"/>
              </a:spcAft>
            </a:pPr>
            <a:endParaRPr b="0" lang="en-US" sz="1700" spc="-1" strike="noStrike">
              <a:solidFill>
                <a:srgbClr val="000000"/>
              </a:solidFill>
              <a:latin typeface="Arial"/>
            </a:endParaRPr>
          </a:p>
        </p:txBody>
      </p:sp>
      <p:sp>
        <p:nvSpPr>
          <p:cNvPr id="171"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352E234F-F93C-447E-9E52-ACC259C97BFD}"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11760" y="444960"/>
            <a:ext cx="8520120" cy="707040"/>
          </a:xfrm>
          <a:prstGeom prst="rect">
            <a:avLst/>
          </a:prstGeom>
          <a:noFill/>
          <a:ln>
            <a:noFill/>
          </a:ln>
        </p:spPr>
        <p:txBody>
          <a:bodyPr tIns="91440" bIns="91440">
            <a:noAutofit/>
          </a:bodyPr>
          <a:p>
            <a:pPr>
              <a:lnSpc>
                <a:spcPct val="100000"/>
              </a:lnSpc>
            </a:pPr>
            <a:r>
              <a:rPr b="1" lang="en-US" sz="4600" spc="-1" strike="noStrike">
                <a:solidFill>
                  <a:srgbClr val="ef6c00"/>
                </a:solidFill>
                <a:latin typeface="PT Sans Narrow"/>
                <a:ea typeface="PT Sans Narrow"/>
              </a:rPr>
              <a:t>Thank you!</a:t>
            </a:r>
            <a:endParaRPr b="0" lang="en-US" sz="4600" spc="-1" strike="noStrike">
              <a:solidFill>
                <a:srgbClr val="000000"/>
              </a:solidFill>
              <a:latin typeface="Arial"/>
            </a:endParaRPr>
          </a:p>
        </p:txBody>
      </p:sp>
      <p:pic>
        <p:nvPicPr>
          <p:cNvPr id="173" name="Google Shape;240;p35" descr=""/>
          <p:cNvPicPr/>
          <p:nvPr/>
        </p:nvPicPr>
        <p:blipFill>
          <a:blip r:embed="rId1"/>
          <a:stretch/>
        </p:blipFill>
        <p:spPr>
          <a:xfrm>
            <a:off x="3157920" y="1152360"/>
            <a:ext cx="3197880" cy="3686040"/>
          </a:xfrm>
          <a:prstGeom prst="rect">
            <a:avLst/>
          </a:prstGeom>
          <a:ln>
            <a:noFill/>
          </a:ln>
        </p:spPr>
      </p:pic>
      <p:sp>
        <p:nvSpPr>
          <p:cNvPr id="174" name="TextShape 2"/>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84BC7807-A2C1-43FF-91C4-D46B4BA4228A}"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24192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Context of the Project</a:t>
            </a:r>
            <a:endParaRPr b="0" lang="en-US" sz="2100" spc="-1" strike="noStrike">
              <a:solidFill>
                <a:srgbClr val="000000"/>
              </a:solidFill>
              <a:latin typeface="Arial"/>
            </a:endParaRPr>
          </a:p>
        </p:txBody>
      </p:sp>
      <p:sp>
        <p:nvSpPr>
          <p:cNvPr id="95" name="TextShape 2"/>
          <p:cNvSpPr txBox="1"/>
          <p:nvPr/>
        </p:nvSpPr>
        <p:spPr>
          <a:xfrm>
            <a:off x="311760" y="1387080"/>
            <a:ext cx="5022720" cy="1977480"/>
          </a:xfrm>
          <a:prstGeom prst="rect">
            <a:avLst/>
          </a:prstGeom>
          <a:noFill/>
          <a:ln>
            <a:noFill/>
          </a:ln>
        </p:spPr>
        <p:txBody>
          <a:bodyPr tIns="91440" bIns="91440">
            <a:noAutofit/>
          </a:bodyPr>
          <a:p>
            <a:pPr algn="just">
              <a:lnSpc>
                <a:spcPct val="115000"/>
              </a:lnSpc>
            </a:pPr>
            <a:r>
              <a:rPr b="0" lang="en-US" sz="1700" spc="-1" strike="noStrike">
                <a:solidFill>
                  <a:srgbClr val="000000"/>
                </a:solidFill>
                <a:latin typeface="Open Sans"/>
                <a:ea typeface="Open Sans"/>
              </a:rPr>
              <a:t>Digg is a news aggregator that includes linking or sharing stories around a particular topic.</a:t>
            </a:r>
            <a:endParaRPr b="0" lang="en-US" sz="1700" spc="-1" strike="noStrike">
              <a:solidFill>
                <a:srgbClr val="000000"/>
              </a:solidFill>
              <a:latin typeface="Arial"/>
            </a:endParaRPr>
          </a:p>
          <a:p>
            <a:pPr algn="just">
              <a:lnSpc>
                <a:spcPct val="115000"/>
              </a:lnSpc>
              <a:spcBef>
                <a:spcPts val="1599"/>
              </a:spcBef>
            </a:pPr>
            <a:r>
              <a:rPr b="1" lang="en-US" sz="1700" spc="-1" strike="noStrike">
                <a:solidFill>
                  <a:srgbClr val="000000"/>
                </a:solidFill>
                <a:latin typeface="Open Sans"/>
                <a:ea typeface="Open Sans"/>
              </a:rPr>
              <a:t>Data analysed in this Project is about communication: </a:t>
            </a:r>
            <a:r>
              <a:rPr b="0" lang="en-US" sz="1700" spc="-1" strike="noStrike">
                <a:solidFill>
                  <a:srgbClr val="000000"/>
                </a:solidFill>
                <a:latin typeface="Open Sans"/>
                <a:ea typeface="Open Sans"/>
              </a:rPr>
              <a:t>each node in the network is a user of the website, and each directed edge denotes that a user replied to another user.</a:t>
            </a:r>
            <a:endParaRPr b="0" lang="en-US" sz="1700" spc="-1" strike="noStrike">
              <a:solidFill>
                <a:srgbClr val="000000"/>
              </a:solidFill>
              <a:latin typeface="Arial"/>
            </a:endParaRPr>
          </a:p>
          <a:p>
            <a:pPr>
              <a:lnSpc>
                <a:spcPct val="115000"/>
              </a:lnSpc>
              <a:spcBef>
                <a:spcPts val="1599"/>
              </a:spcBef>
              <a:spcAft>
                <a:spcPts val="1599"/>
              </a:spcAft>
            </a:pPr>
            <a:endParaRPr b="0" lang="en-US" sz="1700" spc="-1" strike="noStrike">
              <a:solidFill>
                <a:srgbClr val="000000"/>
              </a:solidFill>
              <a:latin typeface="Arial"/>
            </a:endParaRPr>
          </a:p>
        </p:txBody>
      </p:sp>
      <p:pic>
        <p:nvPicPr>
          <p:cNvPr id="96" name="Google Shape;83;p15" descr=""/>
          <p:cNvPicPr/>
          <p:nvPr/>
        </p:nvPicPr>
        <p:blipFill>
          <a:blip r:embed="rId1"/>
          <a:stretch/>
        </p:blipFill>
        <p:spPr>
          <a:xfrm>
            <a:off x="5487480" y="1101600"/>
            <a:ext cx="3503880" cy="3503880"/>
          </a:xfrm>
          <a:prstGeom prst="rect">
            <a:avLst/>
          </a:prstGeom>
          <a:ln>
            <a:noFill/>
          </a:ln>
        </p:spPr>
      </p:pic>
      <p:sp>
        <p:nvSpPr>
          <p:cNvPr id="97"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421F6520-57A3-4223-964A-3C032608B629}"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159480" y="9540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Context of the Project: Information of the Digg network </a:t>
            </a:r>
            <a:endParaRPr b="0" lang="en-US" sz="2100" spc="-1" strike="noStrike">
              <a:solidFill>
                <a:srgbClr val="000000"/>
              </a:solidFill>
              <a:latin typeface="Arial"/>
            </a:endParaRPr>
          </a:p>
        </p:txBody>
      </p:sp>
      <p:graphicFrame>
        <p:nvGraphicFramePr>
          <p:cNvPr id="99" name="Table 2"/>
          <p:cNvGraphicFramePr/>
          <p:nvPr/>
        </p:nvGraphicFramePr>
        <p:xfrm>
          <a:off x="800280" y="934200"/>
          <a:ext cx="7238520" cy="2666520"/>
        </p:xfrm>
        <a:graphic>
          <a:graphicData uri="http://schemas.openxmlformats.org/drawingml/2006/table">
            <a:tbl>
              <a:tblPr/>
              <a:tblGrid>
                <a:gridCol w="3619440"/>
                <a:gridCol w="3619440"/>
              </a:tblGrid>
              <a:tr h="582120">
                <a:tc>
                  <a:txBody>
                    <a:bodyPr lIns="91080" rIns="91080" tIns="91080" bIns="91080">
                      <a:noAutofit/>
                    </a:bodyPr>
                    <a:p>
                      <a:pPr algn="ctr">
                        <a:lnSpc>
                          <a:spcPct val="100000"/>
                        </a:lnSpc>
                      </a:pPr>
                      <a:r>
                        <a:rPr b="1" lang="en-US" sz="1400" spc="-1" strike="noStrike">
                          <a:solidFill>
                            <a:srgbClr val="000000"/>
                          </a:solidFill>
                          <a:latin typeface="Arial"/>
                          <a:ea typeface="Arial"/>
                        </a:rPr>
                        <a:t>Type Information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US" sz="1400" spc="-1" strike="noStrike">
                          <a:solidFill>
                            <a:srgbClr val="000000"/>
                          </a:solidFill>
                          <a:latin typeface="Arial"/>
                          <a:ea typeface="Arial"/>
                        </a:rPr>
                        <a:t>Digg network</a:t>
                      </a:r>
                      <a:endParaRPr b="0" lang="en-US" sz="1400" spc="-1" strike="noStrike">
                        <a:latin typeface="Arial"/>
                      </a:endParaRPr>
                    </a:p>
                    <a:p>
                      <a:pPr>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892440">
                <a:tc>
                  <a:txBody>
                    <a:bodyPr lIns="91080" rIns="91080" tIns="91080" bIns="91080">
                      <a:noAutofit/>
                    </a:bodyPr>
                    <a:p>
                      <a:pPr algn="just">
                        <a:lnSpc>
                          <a:spcPct val="100000"/>
                        </a:lnSpc>
                      </a:pPr>
                      <a:r>
                        <a:rPr b="1" lang="en-US" sz="1400" spc="-1" strike="noStrike">
                          <a:solidFill>
                            <a:srgbClr val="000000"/>
                          </a:solidFill>
                          <a:latin typeface="Arial"/>
                          <a:ea typeface="Arial"/>
                        </a:rPr>
                        <a:t>Repository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15000"/>
                        </a:lnSpc>
                        <a:spcAft>
                          <a:spcPts val="1599"/>
                        </a:spcAft>
                      </a:pPr>
                      <a:r>
                        <a:rPr b="0" lang="en-US" sz="1400" spc="-1" strike="noStrike">
                          <a:solidFill>
                            <a:srgbClr val="000000"/>
                          </a:solidFill>
                          <a:latin typeface="Arial"/>
                          <a:ea typeface="Arial"/>
                        </a:rPr>
                        <a:t>Konect - Koblenz network collection. Has </a:t>
                      </a:r>
                      <a:r>
                        <a:rPr b="1" lang="en-US" sz="1400" spc="-1" strike="noStrike">
                          <a:solidFill>
                            <a:srgbClr val="695d46"/>
                          </a:solidFill>
                          <a:latin typeface="Open Sans"/>
                          <a:ea typeface="Open Sans"/>
                        </a:rPr>
                        <a:t>three categories of the Digg: </a:t>
                      </a:r>
                      <a:r>
                        <a:rPr b="0" lang="en-US" sz="1400" spc="-1" strike="noStrike">
                          <a:solidFill>
                            <a:srgbClr val="695d46"/>
                          </a:solidFill>
                          <a:latin typeface="Open Sans"/>
                          <a:ea typeface="Open Sans"/>
                        </a:rPr>
                        <a:t>communication, rating and social.</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oAutofit/>
                    </a:bodyPr>
                    <a:p>
                      <a:pPr>
                        <a:lnSpc>
                          <a:spcPct val="100000"/>
                        </a:lnSpc>
                      </a:pPr>
                      <a:r>
                        <a:rPr b="1" lang="en-US" sz="1400" spc="-1" strike="noStrike">
                          <a:solidFill>
                            <a:srgbClr val="000000"/>
                          </a:solidFill>
                          <a:latin typeface="Arial"/>
                          <a:ea typeface="Arial"/>
                        </a:rPr>
                        <a:t>Format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Directed</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oAutofit/>
                    </a:bodyPr>
                    <a:p>
                      <a:pPr>
                        <a:lnSpc>
                          <a:spcPct val="100000"/>
                        </a:lnSpc>
                      </a:pPr>
                      <a:r>
                        <a:rPr b="1" lang="en-US" sz="1400" spc="-1" strike="noStrike">
                          <a:solidFill>
                            <a:srgbClr val="000000"/>
                          </a:solidFill>
                          <a:latin typeface="Arial"/>
                          <a:ea typeface="Arial"/>
                        </a:rPr>
                        <a:t>Nodes (users)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30,398</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oAutofit/>
                    </a:bodyPr>
                    <a:p>
                      <a:pPr>
                        <a:lnSpc>
                          <a:spcPct val="100000"/>
                        </a:lnSpc>
                      </a:pPr>
                      <a:r>
                        <a:rPr b="1" lang="en-US" sz="1400" spc="-1" strike="noStrike">
                          <a:solidFill>
                            <a:srgbClr val="000000"/>
                          </a:solidFill>
                          <a:latin typeface="Arial"/>
                          <a:ea typeface="Arial"/>
                        </a:rPr>
                        <a:t>Edges (replies)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87,627</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oAutofit/>
                    </a:bodyPr>
                    <a:p>
                      <a:pPr>
                        <a:lnSpc>
                          <a:spcPct val="100000"/>
                        </a:lnSpc>
                      </a:pPr>
                      <a:r>
                        <a:rPr b="1" lang="en-US" sz="1400" spc="-1" strike="noStrike">
                          <a:solidFill>
                            <a:srgbClr val="000000"/>
                          </a:solidFill>
                          <a:latin typeface="Arial"/>
                          <a:ea typeface="Arial"/>
                        </a:rPr>
                        <a:t>Category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Communication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oAutofit/>
                    </a:bodyPr>
                    <a:p>
                      <a:pPr>
                        <a:lnSpc>
                          <a:spcPct val="100000"/>
                        </a:lnSpc>
                      </a:pPr>
                      <a:r>
                        <a:rPr b="1" lang="en-US" sz="1400" spc="-1" strike="noStrike">
                          <a:solidFill>
                            <a:srgbClr val="000000"/>
                          </a:solidFill>
                          <a:latin typeface="Arial"/>
                          <a:ea typeface="Arial"/>
                        </a:rPr>
                        <a:t>Tools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Gephi and Jupyter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00"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E4EA55CC-E23F-443D-A637-5F8F3233CABE}"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11760" y="-828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Problem definition</a:t>
            </a:r>
            <a:endParaRPr b="0" lang="en-US" sz="2100" spc="-1" strike="noStrike">
              <a:solidFill>
                <a:srgbClr val="000000"/>
              </a:solidFill>
              <a:latin typeface="Arial"/>
            </a:endParaRPr>
          </a:p>
        </p:txBody>
      </p:sp>
      <p:sp>
        <p:nvSpPr>
          <p:cNvPr id="102" name="TextShape 2"/>
          <p:cNvSpPr txBox="1"/>
          <p:nvPr/>
        </p:nvSpPr>
        <p:spPr>
          <a:xfrm>
            <a:off x="311760" y="920520"/>
            <a:ext cx="8520120" cy="3302280"/>
          </a:xfrm>
          <a:prstGeom prst="rect">
            <a:avLst/>
          </a:prstGeom>
          <a:noFill/>
          <a:ln>
            <a:noFill/>
          </a:ln>
        </p:spPr>
        <p:txBody>
          <a:bodyPr tIns="91440" bIns="91440">
            <a:noAutofit/>
          </a:bodyPr>
          <a:p>
            <a:pPr algn="just">
              <a:lnSpc>
                <a:spcPct val="100000"/>
              </a:lnSpc>
            </a:pPr>
            <a:r>
              <a:rPr b="0" lang="en-US" sz="1700" spc="-1" strike="noStrike">
                <a:solidFill>
                  <a:srgbClr val="222222"/>
                </a:solidFill>
                <a:latin typeface="Arial"/>
                <a:ea typeface="Arial"/>
              </a:rPr>
              <a:t>In a more general context, how to evaluate in a network "</a:t>
            </a:r>
            <a:r>
              <a:rPr b="0" lang="en-US" sz="1700" spc="-1" strike="noStrike">
                <a:solidFill>
                  <a:srgbClr val="000000"/>
                </a:solidFill>
                <a:latin typeface="Arial"/>
                <a:ea typeface="Arial"/>
              </a:rPr>
              <a:t>who-talks-to-whom</a:t>
            </a:r>
            <a:r>
              <a:rPr b="0" lang="en-US" sz="1700" spc="-1" strike="noStrike">
                <a:solidFill>
                  <a:srgbClr val="222222"/>
                </a:solidFill>
                <a:latin typeface="Arial"/>
                <a:ea typeface="Arial"/>
              </a:rPr>
              <a:t>" the groups that are formed in a certain period of time and what conclusions we can obtain with these analysis, if we disconsider the context.</a:t>
            </a:r>
            <a:endParaRPr b="0" lang="en-US" sz="1700" spc="-1" strike="noStrike">
              <a:solidFill>
                <a:srgbClr val="000000"/>
              </a:solidFill>
              <a:latin typeface="Arial"/>
            </a:endParaRPr>
          </a:p>
          <a:p>
            <a:pPr algn="just">
              <a:lnSpc>
                <a:spcPct val="100000"/>
              </a:lnSpc>
            </a:pPr>
            <a:endParaRPr b="0" lang="en-US" sz="1700" spc="-1" strike="noStrike">
              <a:solidFill>
                <a:srgbClr val="000000"/>
              </a:solidFill>
              <a:latin typeface="Arial"/>
            </a:endParaRPr>
          </a:p>
          <a:p>
            <a:pPr algn="just">
              <a:lnSpc>
                <a:spcPct val="128000"/>
              </a:lnSpc>
            </a:pPr>
            <a:r>
              <a:rPr b="0" lang="en-US" sz="1700" spc="-1" strike="noStrike">
                <a:solidFill>
                  <a:srgbClr val="222222"/>
                </a:solidFill>
                <a:latin typeface="Arial"/>
                <a:ea typeface="Arial"/>
              </a:rPr>
              <a:t>This analysis was performed in the part of the social network Digg that has only one user action (which each user responded to other users), in a given time interval.</a:t>
            </a:r>
            <a:endParaRPr b="0" lang="en-US" sz="1700" spc="-1" strike="noStrike">
              <a:solidFill>
                <a:srgbClr val="000000"/>
              </a:solidFill>
              <a:latin typeface="Arial"/>
            </a:endParaRPr>
          </a:p>
          <a:p>
            <a:pPr algn="just">
              <a:lnSpc>
                <a:spcPct val="128000"/>
              </a:lnSpc>
            </a:pPr>
            <a:endParaRPr b="0" lang="en-US" sz="1700" spc="-1" strike="noStrike">
              <a:solidFill>
                <a:srgbClr val="000000"/>
              </a:solidFill>
              <a:latin typeface="Arial"/>
            </a:endParaRPr>
          </a:p>
          <a:p>
            <a:pPr marL="457200" indent="-336240" algn="just">
              <a:lnSpc>
                <a:spcPct val="128000"/>
              </a:lnSpc>
              <a:buClr>
                <a:srgbClr val="222222"/>
              </a:buClr>
              <a:buFont typeface="Arial"/>
              <a:buAutoNum type="arabicParenR"/>
            </a:pPr>
            <a:r>
              <a:rPr b="0" lang="en-US" sz="1700" spc="-1" strike="noStrike">
                <a:solidFill>
                  <a:srgbClr val="222222"/>
                </a:solidFill>
                <a:latin typeface="Arial"/>
                <a:ea typeface="Arial"/>
              </a:rPr>
              <a:t>Is it possible to find that seed user when we disconsider the context?</a:t>
            </a:r>
            <a:endParaRPr b="0" lang="en-US" sz="1700" spc="-1" strike="noStrike">
              <a:solidFill>
                <a:srgbClr val="000000"/>
              </a:solidFill>
              <a:latin typeface="Arial"/>
            </a:endParaRPr>
          </a:p>
          <a:p>
            <a:pPr marL="457200" indent="-336240" algn="just">
              <a:lnSpc>
                <a:spcPct val="128000"/>
              </a:lnSpc>
              <a:buClr>
                <a:srgbClr val="695d46"/>
              </a:buClr>
              <a:buFont typeface="Arial"/>
              <a:buAutoNum type="arabicParenR"/>
            </a:pPr>
            <a:r>
              <a:rPr b="0" lang="en-US" sz="1700" spc="-1" strike="noStrike">
                <a:solidFill>
                  <a:srgbClr val="222222"/>
                </a:solidFill>
                <a:latin typeface="Arial"/>
                <a:ea typeface="Arial"/>
              </a:rPr>
              <a:t>How to rate the most popular user on a network “</a:t>
            </a:r>
            <a:r>
              <a:rPr b="0" lang="en-US" sz="1700" spc="-1" strike="noStrike">
                <a:solidFill>
                  <a:srgbClr val="000000"/>
                </a:solidFill>
                <a:latin typeface="Arial"/>
                <a:ea typeface="Arial"/>
              </a:rPr>
              <a:t>who-talks-to-whom</a:t>
            </a:r>
            <a:r>
              <a:rPr b="0" lang="en-US" sz="1700" spc="-1" strike="noStrike">
                <a:solidFill>
                  <a:srgbClr val="222222"/>
                </a:solidFill>
                <a:latin typeface="Arial"/>
                <a:ea typeface="Arial"/>
              </a:rPr>
              <a:t>"?</a:t>
            </a:r>
            <a:endParaRPr b="0" lang="en-US" sz="1700" spc="-1" strike="noStrike">
              <a:solidFill>
                <a:srgbClr val="000000"/>
              </a:solidFill>
              <a:latin typeface="Arial"/>
            </a:endParaRPr>
          </a:p>
          <a:p>
            <a:pPr marL="457200" indent="-336240" algn="just">
              <a:lnSpc>
                <a:spcPct val="128000"/>
              </a:lnSpc>
              <a:buClr>
                <a:srgbClr val="222222"/>
              </a:buClr>
              <a:buFont typeface="Arial"/>
              <a:buAutoNum type="arabicParenR"/>
            </a:pPr>
            <a:r>
              <a:rPr b="0" lang="en-US" sz="1700" spc="-1" strike="noStrike">
                <a:solidFill>
                  <a:srgbClr val="222222"/>
                </a:solidFill>
                <a:latin typeface="Arial"/>
                <a:ea typeface="Arial"/>
              </a:rPr>
              <a:t>Can we predict some synchronism of behavior in this network from the perspective only in the action of responding to the other user without considering the context?</a:t>
            </a:r>
            <a:endParaRPr b="0" lang="en-US" sz="1700" spc="-1" strike="noStrike">
              <a:solidFill>
                <a:srgbClr val="000000"/>
              </a:solidFill>
              <a:latin typeface="Arial"/>
            </a:endParaRPr>
          </a:p>
          <a:p>
            <a:pPr marL="457200" algn="just">
              <a:lnSpc>
                <a:spcPct val="128000"/>
              </a:lnSpc>
            </a:pPr>
            <a:endParaRPr b="0" lang="en-US" sz="1700" spc="-1" strike="noStrike">
              <a:solidFill>
                <a:srgbClr val="000000"/>
              </a:solidFill>
              <a:latin typeface="Arial"/>
            </a:endParaRPr>
          </a:p>
          <a:p>
            <a:pPr algn="just">
              <a:lnSpc>
                <a:spcPct val="128000"/>
              </a:lnSpc>
            </a:pPr>
            <a:endParaRPr b="0" lang="en-US" sz="1700" spc="-1" strike="noStrike">
              <a:solidFill>
                <a:srgbClr val="000000"/>
              </a:solidFill>
              <a:latin typeface="Arial"/>
            </a:endParaRPr>
          </a:p>
          <a:p>
            <a:pPr algn="just">
              <a:lnSpc>
                <a:spcPct val="100000"/>
              </a:lnSpc>
            </a:pPr>
            <a:endParaRPr b="0" lang="en-US" sz="1700" spc="-1" strike="noStrike">
              <a:solidFill>
                <a:srgbClr val="000000"/>
              </a:solidFill>
              <a:latin typeface="Arial"/>
            </a:endParaRPr>
          </a:p>
          <a:p>
            <a:pPr algn="just">
              <a:lnSpc>
                <a:spcPct val="100000"/>
              </a:lnSpc>
            </a:pPr>
            <a:endParaRPr b="0" lang="en-US" sz="1700" spc="-1" strike="noStrike">
              <a:solidFill>
                <a:srgbClr val="000000"/>
              </a:solidFill>
              <a:latin typeface="Arial"/>
            </a:endParaRPr>
          </a:p>
          <a:p>
            <a:pPr algn="just">
              <a:lnSpc>
                <a:spcPct val="100000"/>
              </a:lnSpc>
            </a:pPr>
            <a:endParaRPr b="0" lang="en-US" sz="1700" spc="-1" strike="noStrike">
              <a:solidFill>
                <a:srgbClr val="000000"/>
              </a:solidFill>
              <a:latin typeface="Arial"/>
            </a:endParaRPr>
          </a:p>
          <a:p>
            <a:pPr algn="just">
              <a:lnSpc>
                <a:spcPct val="100000"/>
              </a:lnSpc>
            </a:pPr>
            <a:endParaRPr b="0" lang="en-US" sz="1700" spc="-1" strike="noStrike">
              <a:solidFill>
                <a:srgbClr val="000000"/>
              </a:solidFill>
              <a:latin typeface="Arial"/>
            </a:endParaRPr>
          </a:p>
        </p:txBody>
      </p:sp>
      <p:sp>
        <p:nvSpPr>
          <p:cNvPr id="103"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B370E864-EA80-4728-8B0B-26D4F1639C9E}"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160" y="-13320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Results general</a:t>
            </a:r>
            <a:endParaRPr b="0" lang="en-US" sz="2100" spc="-1" strike="noStrike">
              <a:solidFill>
                <a:srgbClr val="000000"/>
              </a:solidFill>
              <a:latin typeface="Arial"/>
            </a:endParaRPr>
          </a:p>
        </p:txBody>
      </p:sp>
      <p:graphicFrame>
        <p:nvGraphicFramePr>
          <p:cNvPr id="105" name="Table 2"/>
          <p:cNvGraphicFramePr/>
          <p:nvPr/>
        </p:nvGraphicFramePr>
        <p:xfrm>
          <a:off x="129600" y="312120"/>
          <a:ext cx="8884440" cy="1581840"/>
        </p:xfrm>
        <a:graphic>
          <a:graphicData uri="http://schemas.openxmlformats.org/drawingml/2006/table">
            <a:tbl>
              <a:tblPr/>
              <a:tblGrid>
                <a:gridCol w="1716840"/>
                <a:gridCol w="1974240"/>
                <a:gridCol w="1236960"/>
                <a:gridCol w="3956400"/>
              </a:tblGrid>
              <a:tr h="781920">
                <a:tc>
                  <a:txBody>
                    <a:bodyPr lIns="91080" rIns="91080" tIns="91080" bIns="91080">
                      <a:noAutofit/>
                    </a:bodyPr>
                    <a:p>
                      <a:pPr algn="ctr">
                        <a:lnSpc>
                          <a:spcPct val="100000"/>
                        </a:lnSpc>
                      </a:pPr>
                      <a:r>
                        <a:rPr b="1" lang="en-US" sz="1400" spc="-1" strike="noStrike">
                          <a:solidFill>
                            <a:srgbClr val="000000"/>
                          </a:solidFill>
                          <a:latin typeface="Arial"/>
                          <a:ea typeface="Arial"/>
                        </a:rPr>
                        <a:t>Statistics of the Gephi in relation to </a:t>
                      </a:r>
                      <a:r>
                        <a:rPr b="1" lang="en-US" sz="1400" spc="-1" strike="noStrike">
                          <a:solidFill>
                            <a:srgbClr val="ff0000"/>
                          </a:solidFill>
                          <a:latin typeface="Arial"/>
                          <a:ea typeface="Arial"/>
                        </a:rPr>
                        <a:t>nodes (users)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Usage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Result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Meanings for the project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301040">
                <a:tc>
                  <a:txBody>
                    <a:bodyPr lIns="91080" rIns="91080" tIns="91080" bIns="91080">
                      <a:noAutofit/>
                    </a:bodyPr>
                    <a:p>
                      <a:pPr marL="57240">
                        <a:lnSpc>
                          <a:spcPct val="115000"/>
                        </a:lnSpc>
                        <a:spcAft>
                          <a:spcPts val="1599"/>
                        </a:spcAft>
                      </a:pPr>
                      <a:r>
                        <a:rPr b="1" lang="en-US" sz="1400" spc="-1" strike="noStrike">
                          <a:solidFill>
                            <a:srgbClr val="000000"/>
                          </a:solidFill>
                          <a:latin typeface="Arial"/>
                          <a:ea typeface="Arial"/>
                        </a:rPr>
                        <a:t>Clustering coefficient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15000"/>
                        </a:lnSpc>
                        <a:spcAft>
                          <a:spcPts val="1599"/>
                        </a:spcAft>
                      </a:pPr>
                      <a:r>
                        <a:rPr b="0" lang="en-US" sz="1400" spc="-1" strike="noStrike">
                          <a:solidFill>
                            <a:srgbClr val="000000"/>
                          </a:solidFill>
                          <a:latin typeface="Arial"/>
                          <a:ea typeface="Arial"/>
                        </a:rPr>
                        <a:t>probability to form triangles or </a:t>
                      </a:r>
                      <a:r>
                        <a:rPr b="0" lang="en-US" sz="1400" spc="-1" strike="noStrike">
                          <a:solidFill>
                            <a:srgbClr val="222222"/>
                          </a:solidFill>
                          <a:latin typeface="Arial"/>
                          <a:ea typeface="Arial"/>
                        </a:rPr>
                        <a:t>possibility that at least one set of users are friends.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0.008 in relation to average</a:t>
                      </a:r>
                      <a:endParaRPr b="0" lang="en-US" sz="1400" spc="-1" strike="noStrike">
                        <a:latin typeface="Arial"/>
                      </a:endParaRPr>
                    </a:p>
                    <a:p>
                      <a:pPr>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15000"/>
                        </a:lnSpc>
                      </a:pPr>
                      <a:r>
                        <a:rPr b="0" lang="en-US" sz="1400" spc="-1" strike="noStrike">
                          <a:solidFill>
                            <a:srgbClr val="000000"/>
                          </a:solidFill>
                          <a:latin typeface="Arial"/>
                          <a:ea typeface="Arial"/>
                        </a:rPr>
                        <a:t>This low value of clustering coefficient within Digg means there is little possibility of a pair of users in Digg being connected to another user,  perhaps for they  discuss different subjects. </a:t>
                      </a:r>
                      <a:endParaRPr b="0" lang="en-US" sz="1400" spc="-1" strike="noStrike">
                        <a:latin typeface="Arial"/>
                      </a:endParaRPr>
                    </a:p>
                    <a:p>
                      <a:pPr algn="just">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780920">
                <a:tc>
                  <a:txBody>
                    <a:bodyPr lIns="91080" rIns="91080" tIns="91080" bIns="91080">
                      <a:noAutofit/>
                    </a:bodyPr>
                    <a:p>
                      <a:pPr>
                        <a:lnSpc>
                          <a:spcPct val="115000"/>
                        </a:lnSpc>
                        <a:spcAft>
                          <a:spcPts val="1599"/>
                        </a:spcAft>
                      </a:pPr>
                      <a:r>
                        <a:rPr b="1" lang="en-US" sz="1400" spc="-1" strike="noStrike">
                          <a:solidFill>
                            <a:srgbClr val="000000"/>
                          </a:solidFill>
                          <a:latin typeface="Arial"/>
                          <a:ea typeface="Arial"/>
                        </a:rPr>
                        <a:t>Modularity class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400" spc="-1" strike="noStrike">
                          <a:solidFill>
                            <a:srgbClr val="000000"/>
                          </a:solidFill>
                          <a:latin typeface="Arial"/>
                          <a:ea typeface="Arial"/>
                        </a:rPr>
                        <a:t>it divide the nodes in group or class</a:t>
                      </a:r>
                      <a:endParaRPr b="0" lang="en-US" sz="1400" spc="-1" strike="noStrike">
                        <a:latin typeface="Arial"/>
                      </a:endParaRPr>
                    </a:p>
                    <a:p>
                      <a:pPr>
                        <a:lnSpc>
                          <a:spcPct val="100000"/>
                        </a:lnSpc>
                        <a:spcBef>
                          <a:spcPts val="1599"/>
                        </a:spcBef>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0.381 Modularity Coefficient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and</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461 communities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28000"/>
                        </a:lnSpc>
                      </a:pPr>
                      <a:r>
                        <a:rPr b="0" lang="en-US" sz="1400" spc="-1" strike="noStrike">
                          <a:solidFill>
                            <a:srgbClr val="222222"/>
                          </a:solidFill>
                          <a:latin typeface="Arial"/>
                          <a:ea typeface="Arial"/>
                        </a:rPr>
                        <a:t>This result confirms the previous result that users form several small groups, that is, many communities. The Digg is a news network, hence the users discuss different topics, forming many groups.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06"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DEB39A56-64AD-4E8A-B3CC-1EA1029CA338}"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159480" y="9540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Results general</a:t>
            </a:r>
            <a:br/>
            <a:endParaRPr b="0" lang="en-US" sz="2100" spc="-1" strike="noStrike">
              <a:solidFill>
                <a:srgbClr val="000000"/>
              </a:solidFill>
              <a:latin typeface="Arial"/>
            </a:endParaRPr>
          </a:p>
        </p:txBody>
      </p:sp>
      <p:graphicFrame>
        <p:nvGraphicFramePr>
          <p:cNvPr id="108" name="Table 2"/>
          <p:cNvGraphicFramePr/>
          <p:nvPr/>
        </p:nvGraphicFramePr>
        <p:xfrm>
          <a:off x="372960" y="962280"/>
          <a:ext cx="8306640" cy="1227600"/>
        </p:xfrm>
        <a:graphic>
          <a:graphicData uri="http://schemas.openxmlformats.org/drawingml/2006/table">
            <a:tbl>
              <a:tblPr/>
              <a:tblGrid>
                <a:gridCol w="1669680"/>
                <a:gridCol w="1422000"/>
                <a:gridCol w="1324800"/>
                <a:gridCol w="3890160"/>
              </a:tblGrid>
              <a:tr h="781920">
                <a:tc>
                  <a:txBody>
                    <a:bodyPr lIns="91080" rIns="91080" tIns="91080" bIns="91080">
                      <a:noAutofit/>
                    </a:bodyPr>
                    <a:p>
                      <a:pPr algn="ctr">
                        <a:lnSpc>
                          <a:spcPct val="100000"/>
                        </a:lnSpc>
                      </a:pPr>
                      <a:r>
                        <a:rPr b="1" lang="en-US" sz="1400" spc="-1" strike="noStrike">
                          <a:solidFill>
                            <a:srgbClr val="000000"/>
                          </a:solidFill>
                          <a:latin typeface="Arial"/>
                          <a:ea typeface="Arial"/>
                        </a:rPr>
                        <a:t>Statistics of the Gephi in relation to </a:t>
                      </a:r>
                      <a:r>
                        <a:rPr b="1" lang="en-US" sz="1400" spc="-1" strike="noStrike">
                          <a:solidFill>
                            <a:srgbClr val="ff0000"/>
                          </a:solidFill>
                          <a:latin typeface="Arial"/>
                          <a:ea typeface="Arial"/>
                        </a:rPr>
                        <a:t>nodes (users)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Usage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Result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Meanings for the project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915920">
                <a:tc>
                  <a:txBody>
                    <a:bodyPr lIns="91080" rIns="91080" tIns="91080" bIns="91080">
                      <a:noAutofit/>
                    </a:bodyPr>
                    <a:p>
                      <a:pPr>
                        <a:lnSpc>
                          <a:spcPct val="115000"/>
                        </a:lnSpc>
                        <a:spcAft>
                          <a:spcPts val="1599"/>
                        </a:spcAft>
                      </a:pPr>
                      <a:r>
                        <a:rPr b="1" lang="en-US" sz="1400" spc="-1" strike="noStrike">
                          <a:solidFill>
                            <a:srgbClr val="000000"/>
                          </a:solidFill>
                          <a:latin typeface="Arial"/>
                          <a:ea typeface="Arial"/>
                        </a:rPr>
                        <a:t>Strongly Connected ID</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spcAft>
                          <a:spcPts val="1599"/>
                        </a:spcAft>
                      </a:pPr>
                      <a:r>
                        <a:rPr b="0" lang="en-US" sz="1400" spc="-1" strike="noStrike">
                          <a:solidFill>
                            <a:srgbClr val="222222"/>
                          </a:solidFill>
                          <a:latin typeface="Arial"/>
                          <a:ea typeface="Arial"/>
                        </a:rPr>
                        <a:t>strong and weak  ties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23,652 strong connections and 373 weak connections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28000"/>
                        </a:lnSpc>
                      </a:pPr>
                      <a:r>
                        <a:rPr b="0" lang="en-US" sz="1400" spc="-1" strike="noStrike">
                          <a:solidFill>
                            <a:srgbClr val="222222"/>
                          </a:solidFill>
                          <a:latin typeface="Arial"/>
                          <a:ea typeface="Arial"/>
                        </a:rPr>
                        <a:t>This result reveals that network users are strongly connected and the few weak ties that exist allow the formation of local bridges. What confirms the small-world model, through a few users it is possible to reach the most distant user.</a:t>
                      </a:r>
                      <a:endParaRPr b="0" lang="en-US" sz="1400" spc="-1" strike="noStrike">
                        <a:latin typeface="Arial"/>
                      </a:endParaRPr>
                    </a:p>
                    <a:p>
                      <a:pPr>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09"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4AF2E01B-65F6-4363-93E3-A9E36050D397}"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59480" y="9540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Results general</a:t>
            </a:r>
            <a:br/>
            <a:endParaRPr b="0" lang="en-US" sz="2100" spc="-1" strike="noStrike">
              <a:solidFill>
                <a:srgbClr val="000000"/>
              </a:solidFill>
              <a:latin typeface="Arial"/>
            </a:endParaRPr>
          </a:p>
        </p:txBody>
      </p:sp>
      <p:graphicFrame>
        <p:nvGraphicFramePr>
          <p:cNvPr id="111" name="Table 2"/>
          <p:cNvGraphicFramePr/>
          <p:nvPr/>
        </p:nvGraphicFramePr>
        <p:xfrm>
          <a:off x="372960" y="962280"/>
          <a:ext cx="8306640" cy="1600200"/>
        </p:xfrm>
        <a:graphic>
          <a:graphicData uri="http://schemas.openxmlformats.org/drawingml/2006/table">
            <a:tbl>
              <a:tblPr/>
              <a:tblGrid>
                <a:gridCol w="1669680"/>
                <a:gridCol w="1586160"/>
                <a:gridCol w="1160640"/>
                <a:gridCol w="3890160"/>
              </a:tblGrid>
              <a:tr h="781920">
                <a:tc>
                  <a:txBody>
                    <a:bodyPr lIns="91080" rIns="91080" tIns="91080" bIns="91080">
                      <a:noAutofit/>
                    </a:bodyPr>
                    <a:p>
                      <a:pPr algn="ctr">
                        <a:lnSpc>
                          <a:spcPct val="100000"/>
                        </a:lnSpc>
                      </a:pPr>
                      <a:r>
                        <a:rPr b="1" lang="en-US" sz="1400" spc="-1" strike="noStrike">
                          <a:solidFill>
                            <a:srgbClr val="000000"/>
                          </a:solidFill>
                          <a:latin typeface="Arial"/>
                          <a:ea typeface="Arial"/>
                        </a:rPr>
                        <a:t>Statistics of the Gephi in relation to </a:t>
                      </a:r>
                      <a:r>
                        <a:rPr b="1" lang="en-US" sz="1400" spc="-1" strike="noStrike">
                          <a:solidFill>
                            <a:srgbClr val="ff0000"/>
                          </a:solidFill>
                          <a:latin typeface="Arial"/>
                          <a:ea typeface="Arial"/>
                        </a:rPr>
                        <a:t>nodes (users)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Usage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Result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Meanings for the project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2562120">
                <a:tc>
                  <a:txBody>
                    <a:bodyPr lIns="91080" rIns="91080" tIns="91080" bIns="91080">
                      <a:noAutofit/>
                    </a:bodyPr>
                    <a:p>
                      <a:pPr algn="just">
                        <a:lnSpc>
                          <a:spcPct val="100000"/>
                        </a:lnSpc>
                      </a:pPr>
                      <a:r>
                        <a:rPr b="1" lang="en-US" sz="1400" spc="-1" strike="noStrike">
                          <a:solidFill>
                            <a:srgbClr val="000000"/>
                          </a:solidFill>
                          <a:latin typeface="Arial"/>
                          <a:ea typeface="Arial"/>
                        </a:rPr>
                        <a:t>In-degree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00000"/>
                        </a:lnSpc>
                      </a:pPr>
                      <a:r>
                        <a:rPr b="0" lang="en-US" sz="1400" spc="-1" strike="noStrike">
                          <a:solidFill>
                            <a:srgbClr val="000000"/>
                          </a:solidFill>
                          <a:latin typeface="Arial"/>
                          <a:ea typeface="Arial"/>
                        </a:rPr>
                        <a:t>**</a:t>
                      </a:r>
                      <a:endParaRPr b="0" lang="en-US" sz="1400" spc="-1" strike="noStrike">
                        <a:latin typeface="Arial"/>
                      </a:endParaRPr>
                    </a:p>
                    <a:p>
                      <a:pPr algn="just">
                        <a:lnSpc>
                          <a:spcPct val="100000"/>
                        </a:lnSpc>
                      </a:pPr>
                      <a:r>
                        <a:rPr b="0" lang="en-US" sz="1400" spc="-1" strike="noStrike">
                          <a:solidFill>
                            <a:srgbClr val="000000"/>
                          </a:solidFill>
                          <a:latin typeface="Arial"/>
                          <a:ea typeface="Arial"/>
                        </a:rPr>
                        <a:t>popularity =&gt; in-degree</a:t>
                      </a:r>
                      <a:endParaRPr b="0" lang="en-US" sz="1400" spc="-1" strike="noStrike">
                        <a:latin typeface="Arial"/>
                      </a:endParaRPr>
                    </a:p>
                    <a:p>
                      <a:pPr algn="just">
                        <a:lnSpc>
                          <a:spcPct val="100000"/>
                        </a:lnSpc>
                      </a:pPr>
                      <a:endParaRPr b="0" lang="en-US" sz="1400" spc="-1" strike="noStrike">
                        <a:latin typeface="Arial"/>
                      </a:endParaRPr>
                    </a:p>
                    <a:p>
                      <a:pPr algn="just">
                        <a:lnSpc>
                          <a:spcPct val="100000"/>
                        </a:lnSpc>
                      </a:pPr>
                      <a:r>
                        <a:rPr b="0" lang="en-US" sz="1400" spc="-1" strike="noStrike">
                          <a:solidFill>
                            <a:srgbClr val="000000"/>
                          </a:solidFill>
                          <a:latin typeface="Arial"/>
                          <a:ea typeface="Arial"/>
                        </a:rPr>
                        <a:t>gregariousness* =&gt; out-degree </a:t>
                      </a:r>
                      <a:endParaRPr b="0" lang="en-US" sz="1400" spc="-1" strike="noStrike">
                        <a:latin typeface="Arial"/>
                      </a:endParaRPr>
                    </a:p>
                    <a:p>
                      <a:pPr algn="just">
                        <a:lnSpc>
                          <a:spcPct val="100000"/>
                        </a:lnSpc>
                      </a:pPr>
                      <a:r>
                        <a:rPr b="0" lang="en-US" sz="1400" spc="-1" strike="noStrike">
                          <a:solidFill>
                            <a:srgbClr val="000000"/>
                          </a:solidFill>
                          <a:latin typeface="Arial"/>
                          <a:ea typeface="Arial"/>
                        </a:rPr>
                        <a:t>* </a:t>
                      </a:r>
                      <a:r>
                        <a:rPr b="1" lang="en-US" sz="1350" spc="-1" strike="noStrike">
                          <a:solidFill>
                            <a:srgbClr val="1d2a57"/>
                          </a:solidFill>
                          <a:latin typeface="Arial"/>
                          <a:ea typeface="Arial"/>
                        </a:rPr>
                        <a:t>the </a:t>
                      </a:r>
                      <a:r>
                        <a:rPr b="1" lang="en-US" sz="1350" spc="-1" strike="noStrike" u="sng">
                          <a:solidFill>
                            <a:srgbClr val="ce93d8"/>
                          </a:solidFill>
                          <a:uFillTx/>
                          <a:latin typeface="Arial"/>
                          <a:ea typeface="Arial"/>
                          <a:hlinkClick r:id="rId1"/>
                        </a:rPr>
                        <a:t>quality</a:t>
                      </a:r>
                      <a:r>
                        <a:rPr b="1" lang="en-US" sz="1350" spc="-1" strike="noStrike">
                          <a:solidFill>
                            <a:srgbClr val="1d2a57"/>
                          </a:solidFill>
                          <a:latin typeface="Arial"/>
                          <a:ea typeface="Arial"/>
                        </a:rPr>
                        <a:t> of </a:t>
                      </a:r>
                      <a:r>
                        <a:rPr b="1" lang="en-US" sz="1350" spc="-1" strike="noStrike" u="sng">
                          <a:solidFill>
                            <a:srgbClr val="ce93d8"/>
                          </a:solidFill>
                          <a:uFillTx/>
                          <a:latin typeface="Arial"/>
                          <a:ea typeface="Arial"/>
                          <a:hlinkClick r:id="rId2"/>
                        </a:rPr>
                        <a:t>enjoying</a:t>
                      </a:r>
                      <a:r>
                        <a:rPr b="1" lang="en-US" sz="1350" spc="-1" strike="noStrike">
                          <a:solidFill>
                            <a:srgbClr val="1d2a57"/>
                          </a:solidFill>
                          <a:latin typeface="Arial"/>
                          <a:ea typeface="Arial"/>
                        </a:rPr>
                        <a:t> the </a:t>
                      </a:r>
                      <a:r>
                        <a:rPr b="1" lang="en-US" sz="1350" spc="-1" strike="noStrike" u="sng">
                          <a:solidFill>
                            <a:srgbClr val="ce93d8"/>
                          </a:solidFill>
                          <a:uFillTx/>
                          <a:latin typeface="Arial"/>
                          <a:ea typeface="Arial"/>
                          <a:hlinkClick r:id="rId3"/>
                        </a:rPr>
                        <a:t>company</a:t>
                      </a:r>
                      <a:r>
                        <a:rPr b="1" lang="en-US" sz="1350" spc="-1" strike="noStrike">
                          <a:solidFill>
                            <a:srgbClr val="1d2a57"/>
                          </a:solidFill>
                          <a:latin typeface="Arial"/>
                          <a:ea typeface="Arial"/>
                        </a:rPr>
                        <a:t> of other </a:t>
                      </a:r>
                      <a:r>
                        <a:rPr b="1" lang="en-US" sz="1350" spc="-1" strike="noStrike" u="sng">
                          <a:solidFill>
                            <a:srgbClr val="ce93d8"/>
                          </a:solidFill>
                          <a:uFillTx/>
                          <a:latin typeface="Arial"/>
                          <a:ea typeface="Arial"/>
                          <a:hlinkClick r:id="rId4"/>
                        </a:rPr>
                        <a:t>people</a:t>
                      </a:r>
                      <a:r>
                        <a:rPr b="0" lang="en-US" sz="1400" spc="-1" strike="noStrike">
                          <a:solidFill>
                            <a:srgbClr val="000000"/>
                          </a:solidFill>
                          <a:latin typeface="Arial"/>
                          <a:ea typeface="Arial"/>
                        </a:rPr>
                        <a:t>.(Cambridge Dictionary)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73.23% of the nodes in-degree less or equal  than 2 </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28000"/>
                        </a:lnSpc>
                      </a:pPr>
                      <a:r>
                        <a:rPr b="0" lang="en-US" sz="1400" spc="-1" strike="noStrike">
                          <a:solidFill>
                            <a:srgbClr val="222222"/>
                          </a:solidFill>
                          <a:latin typeface="Arial"/>
                          <a:ea typeface="Arial"/>
                        </a:rPr>
                        <a:t>It is necessary to evaluate these users more deeply to know what type of influence they are exercising in the entire network, for this it is necessary to correlate with the topics they are interacting with.</a:t>
                      </a:r>
                      <a:endParaRPr b="0" lang="en-US" sz="1400" spc="-1" strike="noStrike">
                        <a:latin typeface="Arial"/>
                      </a:endParaRPr>
                    </a:p>
                    <a:p>
                      <a:pPr>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12"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F289B7C6-D541-48F4-800D-D224B0E29F02}"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
        <p:nvSpPr>
          <p:cNvPr id="113" name="CustomShape 4"/>
          <p:cNvSpPr/>
          <p:nvPr/>
        </p:nvSpPr>
        <p:spPr>
          <a:xfrm>
            <a:off x="372960" y="4421160"/>
            <a:ext cx="8306640" cy="7070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 Source: Needham, M. and Hodler, A. E.  Graph Algorithms: Practical Examples in Apache Spark and Neo4j 'Reilly Media, p. 79, 2019</a:t>
            </a: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59480" y="95400"/>
            <a:ext cx="8520120" cy="707040"/>
          </a:xfrm>
          <a:prstGeom prst="rect">
            <a:avLst/>
          </a:prstGeom>
          <a:noFill/>
          <a:ln>
            <a:noFill/>
          </a:ln>
        </p:spPr>
        <p:txBody>
          <a:bodyPr tIns="91440" bIns="91440">
            <a:noAutofit/>
          </a:bodyPr>
          <a:p>
            <a:pPr>
              <a:lnSpc>
                <a:spcPct val="100000"/>
              </a:lnSpc>
            </a:pPr>
            <a:r>
              <a:rPr b="1" lang="en-US" sz="2100" spc="-1" strike="noStrike">
                <a:solidFill>
                  <a:srgbClr val="ef6c00"/>
                </a:solidFill>
                <a:latin typeface="PT Sans Narrow"/>
                <a:ea typeface="PT Sans Narrow"/>
              </a:rPr>
              <a:t>Results general</a:t>
            </a:r>
            <a:br/>
            <a:endParaRPr b="0" lang="en-US" sz="2100" spc="-1" strike="noStrike">
              <a:solidFill>
                <a:srgbClr val="000000"/>
              </a:solidFill>
              <a:latin typeface="Arial"/>
            </a:endParaRPr>
          </a:p>
        </p:txBody>
      </p:sp>
      <p:graphicFrame>
        <p:nvGraphicFramePr>
          <p:cNvPr id="115" name="Table 2"/>
          <p:cNvGraphicFramePr/>
          <p:nvPr/>
        </p:nvGraphicFramePr>
        <p:xfrm>
          <a:off x="372960" y="962280"/>
          <a:ext cx="8306640" cy="1600200"/>
        </p:xfrm>
        <a:graphic>
          <a:graphicData uri="http://schemas.openxmlformats.org/drawingml/2006/table">
            <a:tbl>
              <a:tblPr/>
              <a:tblGrid>
                <a:gridCol w="2167560"/>
                <a:gridCol w="1271520"/>
                <a:gridCol w="1569600"/>
                <a:gridCol w="3297960"/>
              </a:tblGrid>
              <a:tr h="781920">
                <a:tc>
                  <a:txBody>
                    <a:bodyPr lIns="91080" rIns="91080" tIns="91080" bIns="91080">
                      <a:noAutofit/>
                    </a:bodyPr>
                    <a:p>
                      <a:pPr algn="just">
                        <a:lnSpc>
                          <a:spcPct val="100000"/>
                        </a:lnSpc>
                      </a:pPr>
                      <a:r>
                        <a:rPr b="1" lang="en-US" sz="1400" spc="-1" strike="noStrike">
                          <a:solidFill>
                            <a:srgbClr val="000000"/>
                          </a:solidFill>
                          <a:latin typeface="Arial"/>
                          <a:ea typeface="Arial"/>
                        </a:rPr>
                        <a:t>Filter of  the Gephi in relation to </a:t>
                      </a:r>
                      <a:r>
                        <a:rPr b="1" lang="en-US" sz="1400" spc="-1" strike="noStrike">
                          <a:solidFill>
                            <a:srgbClr val="ff0000"/>
                          </a:solidFill>
                          <a:latin typeface="Arial"/>
                          <a:ea typeface="Arial"/>
                        </a:rPr>
                        <a:t>edges (communication)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Usage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1" lang="en-US" sz="1400" spc="-1" strike="noStrike">
                          <a:solidFill>
                            <a:srgbClr val="000000"/>
                          </a:solidFill>
                          <a:latin typeface="Arial"/>
                          <a:ea typeface="Arial"/>
                        </a:rPr>
                        <a:t>Result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00000"/>
                        </a:lnSpc>
                      </a:pPr>
                      <a:r>
                        <a:rPr b="1" lang="en-US" sz="1400" spc="-1" strike="noStrike">
                          <a:solidFill>
                            <a:srgbClr val="000000"/>
                          </a:solidFill>
                          <a:latin typeface="Arial"/>
                          <a:ea typeface="Arial"/>
                        </a:rPr>
                        <a:t>Meanings for the project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2427120">
                <a:tc>
                  <a:txBody>
                    <a:bodyPr lIns="91080" rIns="91080" tIns="91080" bIns="91080">
                      <a:noAutofit/>
                    </a:bodyPr>
                    <a:p>
                      <a:pPr algn="just">
                        <a:lnSpc>
                          <a:spcPct val="100000"/>
                        </a:lnSpc>
                      </a:pPr>
                      <a:r>
                        <a:rPr b="1" lang="en-US" sz="1400" spc="-1" strike="noStrike">
                          <a:solidFill>
                            <a:srgbClr val="000000"/>
                          </a:solidFill>
                          <a:latin typeface="Arial"/>
                          <a:ea typeface="Arial"/>
                        </a:rPr>
                        <a:t>Mutual edges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00000"/>
                        </a:lnSpc>
                      </a:pPr>
                      <a:r>
                        <a:rPr b="0" lang="en-US" sz="1400" spc="-1" strike="noStrike">
                          <a:solidFill>
                            <a:srgbClr val="000000"/>
                          </a:solidFill>
                          <a:latin typeface="Arial"/>
                          <a:ea typeface="Arial"/>
                        </a:rPr>
                        <a:t>To evaluate the edges of both directions. To evaluate the positive and negative relationship</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15000"/>
                        </a:lnSpc>
                      </a:pPr>
                      <a:r>
                        <a:rPr b="0" lang="en-US" sz="1400" spc="-1" strike="noStrike">
                          <a:solidFill>
                            <a:srgbClr val="000000"/>
                          </a:solidFill>
                          <a:latin typeface="Arial"/>
                          <a:ea typeface="Arial"/>
                        </a:rPr>
                        <a:t>154 nodes and 184 edges</a:t>
                      </a:r>
                      <a:endParaRPr b="0" lang="en-US" sz="1400" spc="-1" strike="noStrike">
                        <a:latin typeface="Arial"/>
                      </a:endParaRPr>
                    </a:p>
                    <a:p>
                      <a:pPr algn="just">
                        <a:lnSpc>
                          <a:spcPct val="100000"/>
                        </a:lnSpc>
                        <a:spcBef>
                          <a:spcPts val="1599"/>
                        </a:spcBef>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just">
                        <a:lnSpc>
                          <a:spcPct val="128000"/>
                        </a:lnSpc>
                      </a:pPr>
                      <a:r>
                        <a:rPr b="0" lang="en-US" sz="1400" spc="-1" strike="noStrike">
                          <a:solidFill>
                            <a:srgbClr val="222222"/>
                          </a:solidFill>
                          <a:latin typeface="Arial"/>
                          <a:ea typeface="Arial"/>
                        </a:rPr>
                        <a:t>This number of nodes and edges is considered a positive relationship, ie, there is an exchange of messages that suggests an interaction and a relationship. This amount also reveals that the number of interactions is low in relation to the total number of users on the network.</a:t>
                      </a:r>
                      <a:endParaRPr b="0" lang="en-US" sz="1400" spc="-1" strike="noStrike">
                        <a:latin typeface="Arial"/>
                      </a:endParaRPr>
                    </a:p>
                    <a:p>
                      <a:pPr algn="just">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16"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pPr>
            <a:fld id="{BB8361F4-2B28-44D6-A843-CF241A8F5278}" type="slidenum">
              <a:rPr b="0" lang="en-US" sz="1000" spc="-1" strike="noStrike">
                <a:solidFill>
                  <a:srgbClr val="695d46"/>
                </a:solidFill>
                <a:latin typeface="Open Sans"/>
                <a:ea typeface="Open Sans"/>
              </a:rPr>
              <a:t>&lt;número&gt;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LibreOffice/6.2.8.2$Linux_X86_64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2020-06-22T09:53:03Z</dcterms:modified>
  <cp:revision>1</cp:revision>
  <dc:subject/>
  <dc:title/>
</cp:coreProperties>
</file>