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45D71FC-2E54-48F5-B5C1-B2950B544422}">
  <a:tblStyle styleId="{C45D71FC-2E54-48F5-B5C1-B2950B5444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851ad79d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851ad79d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6e2052d9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6e2052d9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783c22b7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783c22b7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7020aa76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7020aa76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783c22b7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783c22b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03e80912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03e80912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43ffa2d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43ffa2d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7030f7bd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7030f7b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6e2052d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6e2052d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7699ada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7699ada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783c22b7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783c22b7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8009a99b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8009a99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7020aa76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7020aa76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235bc244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235bc244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7995d4ee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7995d4ee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03e80912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03e80912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235bc244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235bc244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235bc244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235bc244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03e8091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03e8091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03e80912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03e80912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751e8114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751e8114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03e80912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03e80912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KPIiGq85rmLMsPPy-nvzoz1_cf38WphL/view"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ictionary.cambridge.org/dictionary/english/quality" TargetMode="External"/><Relationship Id="rId4" Type="http://schemas.openxmlformats.org/officeDocument/2006/relationships/hyperlink" Target="https://dictionary.cambridge.org/dictionary/english/enjoy" TargetMode="External"/><Relationship Id="rId5" Type="http://schemas.openxmlformats.org/officeDocument/2006/relationships/hyperlink" Target="https://dictionary.cambridge.org/dictionary/english/company" TargetMode="External"/><Relationship Id="rId6" Type="http://schemas.openxmlformats.org/officeDocument/2006/relationships/hyperlink" Target="https://dictionary.cambridge.org/dictionary/english/peop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532450" y="1827975"/>
            <a:ext cx="59520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     “Website Digg” Project</a:t>
            </a:r>
            <a:endParaRPr sz="4000"/>
          </a:p>
          <a:p>
            <a:pPr indent="0" lvl="0" marL="0" rtl="0" algn="r">
              <a:spcBef>
                <a:spcPts val="0"/>
              </a:spcBef>
              <a:spcAft>
                <a:spcPts val="0"/>
              </a:spcAft>
              <a:buNone/>
            </a:pPr>
            <a:r>
              <a:rPr lang="en" sz="1900"/>
              <a:t>Soraia Felício</a:t>
            </a:r>
            <a:endParaRPr sz="1900"/>
          </a:p>
        </p:txBody>
      </p:sp>
      <p:sp>
        <p:nvSpPr>
          <p:cNvPr id="67" name="Google Shape;67;p13"/>
          <p:cNvSpPr txBox="1"/>
          <p:nvPr>
            <p:ph idx="1" type="subTitle"/>
          </p:nvPr>
        </p:nvSpPr>
        <p:spPr>
          <a:xfrm>
            <a:off x="1760925" y="2763150"/>
            <a:ext cx="5952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Analysis of Social Networks and Information</a:t>
            </a:r>
            <a:endParaRPr sz="1900"/>
          </a:p>
          <a:p>
            <a:pPr indent="0" lvl="0" marL="0" rtl="0" algn="ctr">
              <a:spcBef>
                <a:spcPts val="0"/>
              </a:spcBef>
              <a:spcAft>
                <a:spcPts val="0"/>
              </a:spcAft>
              <a:buNone/>
            </a:pPr>
            <a:r>
              <a:rPr lang="en" sz="1900"/>
              <a:t>Professor: Carlos Soares</a:t>
            </a:r>
            <a:endParaRPr sz="1900"/>
          </a:p>
          <a:p>
            <a:pPr indent="0" lvl="0" marL="0" rtl="0" algn="ctr">
              <a:spcBef>
                <a:spcPts val="0"/>
              </a:spcBef>
              <a:spcAft>
                <a:spcPts val="0"/>
              </a:spcAft>
              <a:buNone/>
            </a:pPr>
            <a:r>
              <a:t/>
            </a:r>
            <a:endParaRPr/>
          </a:p>
        </p:txBody>
      </p:sp>
      <p:pic>
        <p:nvPicPr>
          <p:cNvPr id="68" name="Google Shape;68;p13"/>
          <p:cNvPicPr preferRelativeResize="0"/>
          <p:nvPr/>
        </p:nvPicPr>
        <p:blipFill>
          <a:blip r:embed="rId3">
            <a:alphaModFix/>
          </a:blip>
          <a:stretch>
            <a:fillRect/>
          </a:stretch>
        </p:blipFill>
        <p:spPr>
          <a:xfrm>
            <a:off x="310450" y="0"/>
            <a:ext cx="2290475" cy="954375"/>
          </a:xfrm>
          <a:prstGeom prst="rect">
            <a:avLst/>
          </a:prstGeom>
          <a:noFill/>
          <a:ln>
            <a:noFill/>
          </a:ln>
        </p:spPr>
      </p:pic>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159300" y="95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Results general</a:t>
            </a:r>
            <a:endParaRPr sz="2100"/>
          </a:p>
          <a:p>
            <a:pPr indent="0" lvl="0" marL="0" rtl="0" algn="l">
              <a:spcBef>
                <a:spcPts val="0"/>
              </a:spcBef>
              <a:spcAft>
                <a:spcPts val="0"/>
              </a:spcAft>
              <a:buNone/>
            </a:pPr>
            <a:r>
              <a:t/>
            </a:r>
            <a:endParaRPr/>
          </a:p>
        </p:txBody>
      </p:sp>
      <p:graphicFrame>
        <p:nvGraphicFramePr>
          <p:cNvPr id="133" name="Google Shape;133;p22"/>
          <p:cNvGraphicFramePr/>
          <p:nvPr/>
        </p:nvGraphicFramePr>
        <p:xfrm>
          <a:off x="372888" y="962225"/>
          <a:ext cx="3000000" cy="3000000"/>
        </p:xfrm>
        <a:graphic>
          <a:graphicData uri="http://schemas.openxmlformats.org/drawingml/2006/table">
            <a:tbl>
              <a:tblPr>
                <a:noFill/>
                <a:tableStyleId>{C45D71FC-2E54-48F5-B5C1-B2950B544422}</a:tableStyleId>
              </a:tblPr>
              <a:tblGrid>
                <a:gridCol w="2167725"/>
                <a:gridCol w="1271575"/>
                <a:gridCol w="1569800"/>
                <a:gridCol w="3297875"/>
              </a:tblGrid>
              <a:tr h="427850">
                <a:tc>
                  <a:txBody>
                    <a:bodyPr/>
                    <a:lstStyle/>
                    <a:p>
                      <a:pPr indent="0" lvl="0" marL="0" rtl="0" algn="just">
                        <a:spcBef>
                          <a:spcPts val="0"/>
                        </a:spcBef>
                        <a:spcAft>
                          <a:spcPts val="0"/>
                        </a:spcAft>
                        <a:buNone/>
                      </a:pPr>
                      <a:r>
                        <a:rPr b="1" lang="en"/>
                        <a:t>Filter of  the Gephi in relation to </a:t>
                      </a:r>
                      <a:r>
                        <a:rPr b="1" lang="en">
                          <a:solidFill>
                            <a:srgbClr val="FF0000"/>
                          </a:solidFill>
                        </a:rPr>
                        <a:t>edges (communication)</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t>Used to...</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c>
                  <a:txBody>
                    <a:bodyPr/>
                    <a:lstStyle/>
                    <a:p>
                      <a:pPr indent="0" lvl="0" marL="0" rtl="0" algn="just">
                        <a:spcBef>
                          <a:spcPts val="0"/>
                        </a:spcBef>
                        <a:spcAft>
                          <a:spcPts val="0"/>
                        </a:spcAft>
                        <a:buNone/>
                      </a:pPr>
                      <a:r>
                        <a:rPr b="1" lang="en"/>
                        <a:t>Meanings for the project</a:t>
                      </a:r>
                      <a:endParaRPr b="1"/>
                    </a:p>
                  </a:txBody>
                  <a:tcPr marT="91425" marB="91425" marR="91425" marL="91425"/>
                </a:tc>
              </a:tr>
              <a:tr h="1172550">
                <a:tc>
                  <a:txBody>
                    <a:bodyPr/>
                    <a:lstStyle/>
                    <a:p>
                      <a:pPr indent="0" lvl="0" marL="0" rtl="0" algn="just">
                        <a:spcBef>
                          <a:spcPts val="0"/>
                        </a:spcBef>
                        <a:spcAft>
                          <a:spcPts val="0"/>
                        </a:spcAft>
                        <a:buNone/>
                      </a:pPr>
                      <a:r>
                        <a:rPr b="1" lang="en"/>
                        <a:t>Avg Path Length</a:t>
                      </a:r>
                      <a:endParaRPr b="1"/>
                    </a:p>
                  </a:txBody>
                  <a:tcPr marT="91425" marB="91425" marR="91425" marL="91425"/>
                </a:tc>
                <a:tc>
                  <a:txBody>
                    <a:bodyPr/>
                    <a:lstStyle/>
                    <a:p>
                      <a:pPr indent="0" lvl="0" marL="0" rtl="0" algn="just">
                        <a:spcBef>
                          <a:spcPts val="0"/>
                        </a:spcBef>
                        <a:spcAft>
                          <a:spcPts val="0"/>
                        </a:spcAft>
                        <a:buNone/>
                      </a:pPr>
                      <a:r>
                        <a:rPr lang="en"/>
                        <a:t>Total steps to your destination</a:t>
                      </a:r>
                      <a:endParaRPr/>
                    </a:p>
                  </a:txBody>
                  <a:tcPr marT="91425" marB="91425" marR="91425" marL="91425"/>
                </a:tc>
                <a:tc>
                  <a:txBody>
                    <a:bodyPr/>
                    <a:lstStyle/>
                    <a:p>
                      <a:pPr indent="0" lvl="0" marL="0" rtl="0" algn="just">
                        <a:lnSpc>
                          <a:spcPct val="115000"/>
                        </a:lnSpc>
                        <a:spcBef>
                          <a:spcPts val="0"/>
                        </a:spcBef>
                        <a:spcAft>
                          <a:spcPts val="0"/>
                        </a:spcAft>
                        <a:buNone/>
                      </a:pPr>
                      <a:r>
                        <a:rPr lang="en"/>
                        <a:t>6.03 in relation to this average</a:t>
                      </a:r>
                      <a:endParaRPr/>
                    </a:p>
                    <a:p>
                      <a:pPr indent="-228600" lvl="0" marL="0" rtl="0" algn="just">
                        <a:spcBef>
                          <a:spcPts val="1600"/>
                        </a:spcBef>
                        <a:spcAft>
                          <a:spcPts val="0"/>
                        </a:spcAft>
                        <a:buNone/>
                      </a:pPr>
                      <a:r>
                        <a:t/>
                      </a:r>
                      <a:endParaRPr/>
                    </a:p>
                  </a:txBody>
                  <a:tcPr marT="91425" marB="91425" marR="91425" marL="91425"/>
                </a:tc>
                <a:tc>
                  <a:txBody>
                    <a:bodyPr/>
                    <a:lstStyle/>
                    <a:p>
                      <a:pPr indent="0" lvl="0" marL="0" marR="38100" rtl="0" algn="just">
                        <a:lnSpc>
                          <a:spcPct val="128571"/>
                        </a:lnSpc>
                        <a:spcBef>
                          <a:spcPts val="0"/>
                        </a:spcBef>
                        <a:spcAft>
                          <a:spcPts val="0"/>
                        </a:spcAft>
                        <a:buNone/>
                      </a:pPr>
                      <a:r>
                        <a:rPr lang="en">
                          <a:solidFill>
                            <a:srgbClr val="222222"/>
                          </a:solidFill>
                          <a:highlight>
                            <a:srgbClr val="F8F9FA"/>
                          </a:highlight>
                        </a:rPr>
                        <a:t>This number confirms  six degrees of  separation </a:t>
                      </a:r>
                      <a:r>
                        <a:rPr lang="en">
                          <a:solidFill>
                            <a:srgbClr val="222222"/>
                          </a:solidFill>
                          <a:highlight>
                            <a:srgbClr val="F8F9FA"/>
                          </a:highlight>
                        </a:rPr>
                        <a:t>in relation to small-world phenomenon </a:t>
                      </a:r>
                      <a:r>
                        <a:rPr lang="en">
                          <a:solidFill>
                            <a:srgbClr val="222222"/>
                          </a:solidFill>
                          <a:highlight>
                            <a:srgbClr val="F8F9FA"/>
                          </a:highlight>
                        </a:rPr>
                        <a:t>within the Digg. That means which in a few steps arrive at the final destination.  A reply within Digg arrives to the final user in </a:t>
                      </a:r>
                      <a:r>
                        <a:rPr lang="en">
                          <a:solidFill>
                            <a:srgbClr val="222222"/>
                          </a:solidFill>
                          <a:highlight>
                            <a:srgbClr val="F8F9FA"/>
                          </a:highlight>
                        </a:rPr>
                        <a:t>approximately</a:t>
                      </a:r>
                      <a:r>
                        <a:rPr lang="en">
                          <a:solidFill>
                            <a:srgbClr val="222222"/>
                          </a:solidFill>
                          <a:highlight>
                            <a:srgbClr val="F8F9FA"/>
                          </a:highlight>
                        </a:rPr>
                        <a:t> (6.03) steps.</a:t>
                      </a:r>
                      <a:endParaRPr>
                        <a:solidFill>
                          <a:srgbClr val="222222"/>
                        </a:solidFill>
                        <a:highlight>
                          <a:srgbClr val="F8F9FA"/>
                        </a:highlight>
                      </a:endParaRPr>
                    </a:p>
                    <a:p>
                      <a:pPr indent="0" lvl="0" marL="0" rtl="0" algn="just">
                        <a:spcBef>
                          <a:spcPts val="0"/>
                        </a:spcBef>
                        <a:spcAft>
                          <a:spcPts val="0"/>
                        </a:spcAft>
                        <a:buNone/>
                      </a:pPr>
                      <a:r>
                        <a:t/>
                      </a:r>
                      <a:endParaRPr/>
                    </a:p>
                  </a:txBody>
                  <a:tcPr marT="91425" marB="91425" marR="91425" marL="91425"/>
                </a:tc>
              </a:tr>
            </a:tbl>
          </a:graphicData>
        </a:graphic>
      </p:graphicFrame>
      <p:sp>
        <p:nvSpPr>
          <p:cNvPr id="134" name="Google Shape;13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nvSpPr>
        <p:spPr>
          <a:xfrm>
            <a:off x="0" y="-76200"/>
            <a:ext cx="79887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accent1"/>
                </a:solidFill>
                <a:latin typeface="PT Sans Narrow"/>
                <a:ea typeface="PT Sans Narrow"/>
                <a:cs typeface="PT Sans Narrow"/>
                <a:sym typeface="PT Sans Narrow"/>
              </a:rPr>
              <a:t>Results general: </a:t>
            </a:r>
            <a:r>
              <a:rPr b="1" lang="en" sz="2700">
                <a:solidFill>
                  <a:schemeClr val="accent1"/>
                </a:solidFill>
                <a:latin typeface="PT Sans Narrow"/>
                <a:ea typeface="PT Sans Narrow"/>
                <a:cs typeface="PT Sans Narrow"/>
                <a:sym typeface="PT Sans Narrow"/>
              </a:rPr>
              <a:t>Homophily</a:t>
            </a:r>
            <a:endParaRPr b="1" sz="3600">
              <a:solidFill>
                <a:schemeClr val="accent1"/>
              </a:solidFill>
              <a:latin typeface="PT Sans Narrow"/>
              <a:ea typeface="PT Sans Narrow"/>
              <a:cs typeface="PT Sans Narrow"/>
              <a:sym typeface="PT Sans Narrow"/>
            </a:endParaRPr>
          </a:p>
        </p:txBody>
      </p:sp>
      <p:graphicFrame>
        <p:nvGraphicFramePr>
          <p:cNvPr id="140" name="Google Shape;140;p23"/>
          <p:cNvGraphicFramePr/>
          <p:nvPr/>
        </p:nvGraphicFramePr>
        <p:xfrm>
          <a:off x="568025" y="1207800"/>
          <a:ext cx="3000000" cy="3000000"/>
        </p:xfrm>
        <a:graphic>
          <a:graphicData uri="http://schemas.openxmlformats.org/drawingml/2006/table">
            <a:tbl>
              <a:tblPr>
                <a:noFill/>
                <a:tableStyleId>{C45D71FC-2E54-48F5-B5C1-B2950B544422}</a:tableStyleId>
              </a:tblPr>
              <a:tblGrid>
                <a:gridCol w="2413000"/>
                <a:gridCol w="2413000"/>
                <a:gridCol w="2413000"/>
              </a:tblGrid>
              <a:tr h="381000">
                <a:tc>
                  <a:txBody>
                    <a:bodyPr/>
                    <a:lstStyle/>
                    <a:p>
                      <a:pPr indent="0" lvl="0" marL="0" rtl="0" algn="l">
                        <a:spcBef>
                          <a:spcPts val="0"/>
                        </a:spcBef>
                        <a:spcAft>
                          <a:spcPts val="0"/>
                        </a:spcAft>
                        <a:buNone/>
                      </a:pPr>
                      <a:r>
                        <a:rPr b="1" lang="en"/>
                        <a:t>Statistics Information of the Koblenz</a:t>
                      </a:r>
                      <a:endParaRPr b="1"/>
                    </a:p>
                  </a:txBody>
                  <a:tcPr marT="91425" marB="91425" marR="91425" marL="91425"/>
                </a:tc>
                <a:tc>
                  <a:txBody>
                    <a:bodyPr/>
                    <a:lstStyle/>
                    <a:p>
                      <a:pPr indent="0" lvl="0" marL="0" rtl="0" algn="l">
                        <a:spcBef>
                          <a:spcPts val="0"/>
                        </a:spcBef>
                        <a:spcAft>
                          <a:spcPts val="0"/>
                        </a:spcAft>
                        <a:buNone/>
                      </a:pPr>
                      <a:r>
                        <a:rPr b="1" lang="en"/>
                        <a:t>Values</a:t>
                      </a:r>
                      <a:endParaRPr b="1"/>
                    </a:p>
                  </a:txBody>
                  <a:tcPr marT="91425" marB="91425" marR="91425" marL="91425"/>
                </a:tc>
                <a:tc>
                  <a:txBody>
                    <a:bodyPr/>
                    <a:lstStyle/>
                    <a:p>
                      <a:pPr indent="0" lvl="0" marL="0" rtl="0" algn="l">
                        <a:spcBef>
                          <a:spcPts val="0"/>
                        </a:spcBef>
                        <a:spcAft>
                          <a:spcPts val="0"/>
                        </a:spcAft>
                        <a:buNone/>
                      </a:pPr>
                      <a:r>
                        <a:rPr b="1" lang="en"/>
                        <a:t>Meanings for the project</a:t>
                      </a:r>
                      <a:endParaRPr b="1"/>
                    </a:p>
                  </a:txBody>
                  <a:tcPr marT="91425" marB="91425" marR="91425" marL="91425"/>
                </a:tc>
              </a:tr>
              <a:tr h="381000">
                <a:tc>
                  <a:txBody>
                    <a:bodyPr/>
                    <a:lstStyle/>
                    <a:p>
                      <a:pPr indent="0" lvl="0" marL="0" rtl="0" algn="l">
                        <a:spcBef>
                          <a:spcPts val="0"/>
                        </a:spcBef>
                        <a:spcAft>
                          <a:spcPts val="0"/>
                        </a:spcAft>
                        <a:buNone/>
                      </a:pPr>
                      <a:r>
                        <a:rPr b="1" lang="en" sz="1100">
                          <a:highlight>
                            <a:srgbClr val="F4F4FF"/>
                          </a:highlight>
                        </a:rPr>
                        <a:t>Assortativity</a:t>
                      </a:r>
                      <a:endParaRPr/>
                    </a:p>
                  </a:txBody>
                  <a:tcPr marT="91425" marB="91425" marR="91425" marL="91425"/>
                </a:tc>
                <a:tc>
                  <a:txBody>
                    <a:bodyPr/>
                    <a:lstStyle/>
                    <a:p>
                      <a:pPr indent="0" lvl="0" marL="0" rtl="0" algn="l">
                        <a:spcBef>
                          <a:spcPts val="0"/>
                        </a:spcBef>
                        <a:spcAft>
                          <a:spcPts val="0"/>
                        </a:spcAft>
                        <a:buNone/>
                      </a:pPr>
                      <a:r>
                        <a:rPr lang="en" sz="1100">
                          <a:highlight>
                            <a:srgbClr val="F4F4FF"/>
                          </a:highlight>
                        </a:rPr>
                        <a:t>0.0046449</a:t>
                      </a:r>
                      <a:endParaRPr/>
                    </a:p>
                  </a:txBody>
                  <a:tcPr marT="91425" marB="91425" marR="91425" marL="91425"/>
                </a:tc>
                <a:tc>
                  <a:txBody>
                    <a:bodyPr/>
                    <a:lstStyle/>
                    <a:p>
                      <a:pPr indent="0" lvl="0" marL="0" rtl="0" algn="just">
                        <a:lnSpc>
                          <a:spcPct val="128571"/>
                        </a:lnSpc>
                        <a:spcBef>
                          <a:spcPts val="0"/>
                        </a:spcBef>
                        <a:spcAft>
                          <a:spcPts val="0"/>
                        </a:spcAft>
                        <a:buNone/>
                      </a:pPr>
                      <a:r>
                        <a:rPr lang="en">
                          <a:solidFill>
                            <a:srgbClr val="222222"/>
                          </a:solidFill>
                          <a:highlight>
                            <a:srgbClr val="F8F9FA"/>
                          </a:highlight>
                        </a:rPr>
                        <a:t>Low ability to associate with other users. Suggesting that there are few similarities within the network. </a:t>
                      </a:r>
                      <a:endParaRPr>
                        <a:highlight>
                          <a:srgbClr val="F4F4FF"/>
                        </a:highlight>
                      </a:endParaRPr>
                    </a:p>
                  </a:txBody>
                  <a:tcPr marT="91425" marB="91425" marR="91425" marL="91425"/>
                </a:tc>
              </a:tr>
              <a:tr h="381000">
                <a:tc>
                  <a:txBody>
                    <a:bodyPr/>
                    <a:lstStyle/>
                    <a:p>
                      <a:pPr indent="0" lvl="0" marL="0" rtl="0" algn="l">
                        <a:spcBef>
                          <a:spcPts val="0"/>
                        </a:spcBef>
                        <a:spcAft>
                          <a:spcPts val="0"/>
                        </a:spcAft>
                        <a:buNone/>
                      </a:pPr>
                      <a:r>
                        <a:rPr b="1" lang="en" sz="1100">
                          <a:highlight>
                            <a:srgbClr val="F4F4FF"/>
                          </a:highlight>
                        </a:rPr>
                        <a:t>Reciprocity</a:t>
                      </a:r>
                      <a:endParaRPr b="1" sz="1100">
                        <a:highlight>
                          <a:srgbClr val="F4F4FF"/>
                        </a:highlight>
                      </a:endParaRPr>
                    </a:p>
                  </a:txBody>
                  <a:tcPr marT="91425" marB="91425" marR="91425" marL="91425"/>
                </a:tc>
                <a:tc>
                  <a:txBody>
                    <a:bodyPr/>
                    <a:lstStyle/>
                    <a:p>
                      <a:pPr indent="0" lvl="0" marL="0" rtl="0" algn="l">
                        <a:spcBef>
                          <a:spcPts val="0"/>
                        </a:spcBef>
                        <a:spcAft>
                          <a:spcPts val="0"/>
                        </a:spcAft>
                        <a:buNone/>
                      </a:pPr>
                      <a:r>
                        <a:rPr lang="en" sz="1100">
                          <a:highlight>
                            <a:srgbClr val="F4F4FF"/>
                          </a:highlight>
                        </a:rPr>
                        <a:t>1.55%</a:t>
                      </a:r>
                      <a:endParaRPr sz="1100">
                        <a:highlight>
                          <a:srgbClr val="F4F4FF"/>
                        </a:highlight>
                      </a:endParaRPr>
                    </a:p>
                  </a:txBody>
                  <a:tcPr marT="91425" marB="91425" marR="91425" marL="91425"/>
                </a:tc>
                <a:tc>
                  <a:txBody>
                    <a:bodyPr/>
                    <a:lstStyle/>
                    <a:p>
                      <a:pPr indent="0" lvl="0" marL="0" marR="38100" rtl="0" algn="just">
                        <a:lnSpc>
                          <a:spcPct val="128571"/>
                        </a:lnSpc>
                        <a:spcBef>
                          <a:spcPts val="0"/>
                        </a:spcBef>
                        <a:spcAft>
                          <a:spcPts val="0"/>
                        </a:spcAft>
                        <a:buNone/>
                      </a:pPr>
                      <a:r>
                        <a:rPr lang="en">
                          <a:solidFill>
                            <a:srgbClr val="222222"/>
                          </a:solidFill>
                          <a:highlight>
                            <a:srgbClr val="F8F9FA"/>
                          </a:highlight>
                        </a:rPr>
                        <a:t>That indicates little interaction.</a:t>
                      </a:r>
                      <a:endParaRPr>
                        <a:solidFill>
                          <a:srgbClr val="222222"/>
                        </a:solidFill>
                        <a:highlight>
                          <a:srgbClr val="F8F9FA"/>
                        </a:highlight>
                      </a:endParaRPr>
                    </a:p>
                    <a:p>
                      <a:pPr indent="0" lvl="0" marL="0" rtl="0" algn="l">
                        <a:spcBef>
                          <a:spcPts val="0"/>
                        </a:spcBef>
                        <a:spcAft>
                          <a:spcPts val="0"/>
                        </a:spcAft>
                        <a:buNone/>
                      </a:pPr>
                      <a:r>
                        <a:t/>
                      </a:r>
                      <a:endParaRPr sz="1100">
                        <a:highlight>
                          <a:srgbClr val="F4F4FF"/>
                        </a:highlight>
                      </a:endParaRPr>
                    </a:p>
                  </a:txBody>
                  <a:tcPr marT="91425" marB="91425" marR="91425" marL="91425"/>
                </a:tc>
              </a:tr>
            </a:tbl>
          </a:graphicData>
        </a:graphic>
      </p:graphicFrame>
      <p:sp>
        <p:nvSpPr>
          <p:cNvPr id="141" name="Google Shape;14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nvSpPr>
        <p:spPr>
          <a:xfrm>
            <a:off x="0" y="-76200"/>
            <a:ext cx="79887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1"/>
                </a:solidFill>
                <a:latin typeface="PT Sans Narrow"/>
                <a:ea typeface="PT Sans Narrow"/>
                <a:cs typeface="PT Sans Narrow"/>
                <a:sym typeface="PT Sans Narrow"/>
              </a:rPr>
              <a:t>Results general: </a:t>
            </a:r>
            <a:r>
              <a:rPr b="1" lang="en" sz="2100">
                <a:solidFill>
                  <a:schemeClr val="accent1"/>
                </a:solidFill>
                <a:latin typeface="PT Sans Narrow"/>
                <a:ea typeface="PT Sans Narrow"/>
                <a:cs typeface="PT Sans Narrow"/>
                <a:sym typeface="PT Sans Narrow"/>
              </a:rPr>
              <a:t>Balance Theorem of the Digg</a:t>
            </a:r>
            <a:endParaRPr b="1" sz="2100">
              <a:solidFill>
                <a:schemeClr val="accent1"/>
              </a:solidFill>
              <a:latin typeface="PT Sans Narrow"/>
              <a:ea typeface="PT Sans Narrow"/>
              <a:cs typeface="PT Sans Narrow"/>
              <a:sym typeface="PT Sans Narrow"/>
            </a:endParaRPr>
          </a:p>
        </p:txBody>
      </p:sp>
      <p:sp>
        <p:nvSpPr>
          <p:cNvPr id="147" name="Google Shape;14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4"/>
          <p:cNvSpPr txBox="1"/>
          <p:nvPr/>
        </p:nvSpPr>
        <p:spPr>
          <a:xfrm>
            <a:off x="3967050" y="420325"/>
            <a:ext cx="5054100" cy="858000"/>
          </a:xfrm>
          <a:prstGeom prst="rect">
            <a:avLst/>
          </a:prstGeom>
          <a:noFill/>
          <a:ln>
            <a:noFill/>
          </a:ln>
        </p:spPr>
        <p:txBody>
          <a:bodyPr anchorCtr="0" anchor="t" bIns="91425" lIns="91425" spcFirstLastPara="1" rIns="91425" wrap="square" tIns="91425">
            <a:noAutofit/>
          </a:bodyPr>
          <a:lstStyle/>
          <a:p>
            <a:pPr indent="-317500" lvl="0" marL="457200" rtl="0" algn="just">
              <a:spcBef>
                <a:spcPts val="1000"/>
              </a:spcBef>
              <a:spcAft>
                <a:spcPts val="0"/>
              </a:spcAft>
              <a:buSzPts val="1400"/>
              <a:buFont typeface="Open Sans"/>
              <a:buChar char="●"/>
            </a:pPr>
            <a:r>
              <a:rPr lang="en">
                <a:latin typeface="Open Sans"/>
                <a:ea typeface="Open Sans"/>
                <a:cs typeface="Open Sans"/>
                <a:sym typeface="Open Sans"/>
              </a:rPr>
              <a:t>There is a set of users that could be friends or else the users can be divided in two groups, in that at least a pair in each group like each other, and at least at the other end the pairs are enemies. </a:t>
            </a:r>
            <a:endParaRPr>
              <a:latin typeface="Open Sans"/>
              <a:ea typeface="Open Sans"/>
              <a:cs typeface="Open Sans"/>
              <a:sym typeface="Open Sans"/>
            </a:endParaRPr>
          </a:p>
          <a:p>
            <a:pPr indent="-317500" lvl="0" marL="457200" rtl="0" algn="just">
              <a:spcBef>
                <a:spcPts val="1000"/>
              </a:spcBef>
              <a:spcAft>
                <a:spcPts val="0"/>
              </a:spcAft>
              <a:buSzPts val="1400"/>
              <a:buFont typeface="Open Sans"/>
              <a:buChar char="●"/>
            </a:pPr>
            <a:r>
              <a:rPr lang="en">
                <a:latin typeface="Open Sans"/>
                <a:ea typeface="Open Sans"/>
                <a:cs typeface="Open Sans"/>
                <a:sym typeface="Open Sans"/>
              </a:rPr>
              <a:t>This is observed with the relationships that we consider to be positive, because there is interaction between them and the relationships that have not interactions between them, we consider negatives. </a:t>
            </a:r>
            <a:endParaRPr>
              <a:latin typeface="Open Sans"/>
              <a:ea typeface="Open Sans"/>
              <a:cs typeface="Open Sans"/>
              <a:sym typeface="Open Sans"/>
            </a:endParaRPr>
          </a:p>
          <a:p>
            <a:pPr indent="-317500" lvl="0" marL="457200" rtl="0" algn="just">
              <a:spcBef>
                <a:spcPts val="1000"/>
              </a:spcBef>
              <a:spcAft>
                <a:spcPts val="0"/>
              </a:spcAft>
              <a:buSzPts val="1400"/>
              <a:buFont typeface="Open Sans"/>
              <a:buChar char="●"/>
            </a:pPr>
            <a:r>
              <a:rPr lang="en">
                <a:latin typeface="Open Sans"/>
                <a:ea typeface="Open Sans"/>
                <a:cs typeface="Open Sans"/>
                <a:sym typeface="Open Sans"/>
              </a:rPr>
              <a:t>The graph on the side shows only the users who interacted. We noticed that there are few users that have interactions between them. </a:t>
            </a:r>
            <a:endParaRPr>
              <a:latin typeface="Open Sans"/>
              <a:ea typeface="Open Sans"/>
              <a:cs typeface="Open Sans"/>
              <a:sym typeface="Open Sans"/>
            </a:endParaRPr>
          </a:p>
          <a:p>
            <a:pPr indent="-317500" lvl="0" marL="457200" rtl="0" algn="just">
              <a:spcBef>
                <a:spcPts val="1000"/>
              </a:spcBef>
              <a:spcAft>
                <a:spcPts val="0"/>
              </a:spcAft>
              <a:buSzPts val="1400"/>
              <a:buFont typeface="Open Sans"/>
              <a:buChar char="●"/>
            </a:pPr>
            <a:r>
              <a:rPr lang="en">
                <a:latin typeface="Open Sans"/>
                <a:ea typeface="Open Sans"/>
                <a:cs typeface="Open Sans"/>
                <a:sym typeface="Open Sans"/>
              </a:rPr>
              <a:t>Addition on that the users with fictitious names: Gil and Anne stood out in relation to the interactions. The user Julie had not very prominent, but she will be referenced at another time when we evaluate the popularity and that is why it was presented in this graph.</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p:txBody>
      </p:sp>
      <p:pic>
        <p:nvPicPr>
          <p:cNvPr id="149" name="Google Shape;149;p24"/>
          <p:cNvPicPr preferRelativeResize="0"/>
          <p:nvPr/>
        </p:nvPicPr>
        <p:blipFill>
          <a:blip r:embed="rId3">
            <a:alphaModFix/>
          </a:blip>
          <a:stretch>
            <a:fillRect/>
          </a:stretch>
        </p:blipFill>
        <p:spPr>
          <a:xfrm>
            <a:off x="-76200" y="879300"/>
            <a:ext cx="4207425" cy="38768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nvSpPr>
        <p:spPr>
          <a:xfrm>
            <a:off x="0" y="-76200"/>
            <a:ext cx="91440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1"/>
                </a:solidFill>
                <a:latin typeface="PT Sans Narrow"/>
                <a:ea typeface="PT Sans Narrow"/>
                <a:cs typeface="PT Sans Narrow"/>
                <a:sym typeface="PT Sans Narrow"/>
              </a:rPr>
              <a:t>Results general: </a:t>
            </a:r>
            <a:r>
              <a:rPr b="1" lang="en" sz="2100">
                <a:solidFill>
                  <a:schemeClr val="accent1"/>
                </a:solidFill>
                <a:latin typeface="PT Sans Narrow"/>
                <a:ea typeface="PT Sans Narrow"/>
                <a:cs typeface="PT Sans Narrow"/>
                <a:sym typeface="PT Sans Narrow"/>
              </a:rPr>
              <a:t>Long tail</a:t>
            </a:r>
            <a:endParaRPr b="1" sz="21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 </a:t>
            </a:r>
            <a:endParaRPr b="1" sz="3600">
              <a:solidFill>
                <a:schemeClr val="accent1"/>
              </a:solidFill>
              <a:latin typeface="PT Sans Narrow"/>
              <a:ea typeface="PT Sans Narrow"/>
              <a:cs typeface="PT Sans Narrow"/>
              <a:sym typeface="PT Sans Narrow"/>
            </a:endParaRPr>
          </a:p>
        </p:txBody>
      </p:sp>
      <p:sp>
        <p:nvSpPr>
          <p:cNvPr id="155" name="Google Shape;15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5"/>
          <p:cNvSpPr txBox="1"/>
          <p:nvPr/>
        </p:nvSpPr>
        <p:spPr>
          <a:xfrm>
            <a:off x="155250" y="3241100"/>
            <a:ext cx="8317200" cy="27900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None/>
            </a:pPr>
            <a:r>
              <a:rPr lang="en" sz="1700">
                <a:solidFill>
                  <a:srgbClr val="222222"/>
                </a:solidFill>
                <a:highlight>
                  <a:srgbClr val="F8F9FA"/>
                </a:highlight>
              </a:rPr>
              <a:t>This concept is based on the principle that popularity is only for a few. We see from the graphic above. In relation to Digg, the popularity is concentrated among the first 15,000 users. This popularity is relationed to  the quantity of reply that the users </a:t>
            </a:r>
            <a:r>
              <a:rPr lang="en" sz="1700">
                <a:solidFill>
                  <a:srgbClr val="222222"/>
                </a:solidFill>
                <a:highlight>
                  <a:srgbClr val="F8F9FA"/>
                </a:highlight>
              </a:rPr>
              <a:t>received (in-degree).</a:t>
            </a:r>
            <a:endParaRPr sz="1700">
              <a:solidFill>
                <a:srgbClr val="222222"/>
              </a:solidFill>
              <a:highlight>
                <a:srgbClr val="F8F9FA"/>
              </a:highlight>
            </a:endParaRPr>
          </a:p>
          <a:p>
            <a:pPr indent="0" lvl="0" marL="0" rtl="0" algn="just">
              <a:lnSpc>
                <a:spcPct val="115000"/>
              </a:lnSpc>
              <a:spcBef>
                <a:spcPts val="0"/>
              </a:spcBef>
              <a:spcAft>
                <a:spcPts val="1600"/>
              </a:spcAft>
              <a:buNone/>
            </a:pPr>
            <a:r>
              <a:t/>
            </a:r>
            <a:endParaRPr sz="1700">
              <a:solidFill>
                <a:srgbClr val="222222"/>
              </a:solidFill>
              <a:highlight>
                <a:srgbClr val="F8F9FA"/>
              </a:highlight>
              <a:latin typeface="PT Sans Narrow"/>
              <a:ea typeface="PT Sans Narrow"/>
              <a:cs typeface="PT Sans Narrow"/>
              <a:sym typeface="PT Sans Narrow"/>
            </a:endParaRPr>
          </a:p>
        </p:txBody>
      </p:sp>
      <p:pic>
        <p:nvPicPr>
          <p:cNvPr id="157" name="Google Shape;157;p25"/>
          <p:cNvPicPr preferRelativeResize="0"/>
          <p:nvPr/>
        </p:nvPicPr>
        <p:blipFill>
          <a:blip r:embed="rId3">
            <a:alphaModFix/>
          </a:blip>
          <a:stretch>
            <a:fillRect/>
          </a:stretch>
        </p:blipFill>
        <p:spPr>
          <a:xfrm>
            <a:off x="1766600" y="451100"/>
            <a:ext cx="4712687" cy="2790000"/>
          </a:xfrm>
          <a:prstGeom prst="rect">
            <a:avLst/>
          </a:prstGeom>
          <a:noFill/>
          <a:ln>
            <a:noFill/>
          </a:ln>
        </p:spPr>
      </p:pic>
      <p:sp>
        <p:nvSpPr>
          <p:cNvPr id="158" name="Google Shape;158;p25"/>
          <p:cNvSpPr/>
          <p:nvPr/>
        </p:nvSpPr>
        <p:spPr>
          <a:xfrm>
            <a:off x="6730325" y="726900"/>
            <a:ext cx="1914900" cy="1242900"/>
          </a:xfrm>
          <a:prstGeom prst="wedgeRoundRectCallout">
            <a:avLst>
              <a:gd fmla="val -91434" name="adj1"/>
              <a:gd fmla="val 109438"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We observe the user </a:t>
            </a:r>
            <a:r>
              <a:rPr lang="en"/>
              <a:t>who received the most replies. They will be </a:t>
            </a:r>
            <a:r>
              <a:rPr lang="en"/>
              <a:t>investigated</a:t>
            </a:r>
            <a:r>
              <a:rPr lang="en"/>
              <a:t> in the next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nvSpPr>
        <p:spPr>
          <a:xfrm>
            <a:off x="-43125" y="1002550"/>
            <a:ext cx="4739100" cy="8580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None/>
            </a:pPr>
            <a:r>
              <a:rPr lang="en" sz="1700">
                <a:highlight>
                  <a:srgbClr val="F8F9FA"/>
                </a:highlight>
              </a:rPr>
              <a:t>This network has some user more popularities, for example, Julie (red node), and Robert (green node) and Cindy (dark blue node). According to the analysis previously, this popularity is  relationed to the quantity reply received for them, that is confirmed in the table above of the graph, </a:t>
            </a:r>
            <a:r>
              <a:rPr lang="en" sz="1700">
                <a:highlight>
                  <a:srgbClr val="F8F9FA"/>
                </a:highlight>
              </a:rPr>
              <a:t>which</a:t>
            </a:r>
            <a:r>
              <a:rPr lang="en" sz="1700">
                <a:highlight>
                  <a:srgbClr val="F8F9FA"/>
                </a:highlight>
              </a:rPr>
              <a:t> shows Julie, Robert and Cindy with high number of eigenvector centrality and in-degree. The popularity of Julie arouses our interest in investigating more about this influence of Julie within  Digg,  as is shown in the next analysis.</a:t>
            </a:r>
            <a:endParaRPr sz="1700">
              <a:highlight>
                <a:srgbClr val="F8F9FA"/>
              </a:highlight>
            </a:endParaRPr>
          </a:p>
          <a:p>
            <a:pPr indent="0" lvl="0" marL="0" marR="38100" rtl="0" algn="just">
              <a:lnSpc>
                <a:spcPct val="128571"/>
              </a:lnSpc>
              <a:spcBef>
                <a:spcPts val="0"/>
              </a:spcBef>
              <a:spcAft>
                <a:spcPts val="0"/>
              </a:spcAft>
              <a:buNone/>
            </a:pPr>
            <a:r>
              <a:t/>
            </a:r>
            <a:endParaRPr sz="1700">
              <a:highlight>
                <a:srgbClr val="F8F9FA"/>
              </a:highlight>
            </a:endParaRPr>
          </a:p>
          <a:p>
            <a:pPr indent="0" lvl="0" marL="0" marR="38100" rtl="0" algn="just">
              <a:lnSpc>
                <a:spcPct val="128571"/>
              </a:lnSpc>
              <a:spcBef>
                <a:spcPts val="0"/>
              </a:spcBef>
              <a:spcAft>
                <a:spcPts val="0"/>
              </a:spcAft>
              <a:buNone/>
            </a:pPr>
            <a:r>
              <a:t/>
            </a:r>
            <a:endParaRPr sz="1700">
              <a:highlight>
                <a:srgbClr val="F8F9FA"/>
              </a:highlight>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164" name="Google Shape;164;p26"/>
          <p:cNvSpPr txBox="1"/>
          <p:nvPr>
            <p:ph type="title"/>
          </p:nvPr>
        </p:nvSpPr>
        <p:spPr>
          <a:xfrm>
            <a:off x="185475" y="134384"/>
            <a:ext cx="3590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Results general: Rich-get-Richer in relation to Digg</a:t>
            </a:r>
            <a:endParaRPr sz="2100"/>
          </a:p>
          <a:p>
            <a:pPr indent="0" lvl="0" marL="0" rtl="0" algn="l">
              <a:spcBef>
                <a:spcPts val="0"/>
              </a:spcBef>
              <a:spcAft>
                <a:spcPts val="0"/>
              </a:spcAft>
              <a:buNone/>
            </a:pPr>
            <a:r>
              <a:t/>
            </a:r>
            <a:endParaRPr sz="2700"/>
          </a:p>
          <a:p>
            <a:pPr indent="0" lvl="0" marL="0" rtl="0" algn="l">
              <a:spcBef>
                <a:spcPts val="0"/>
              </a:spcBef>
              <a:spcAft>
                <a:spcPts val="0"/>
              </a:spcAft>
              <a:buNone/>
            </a:pPr>
            <a:r>
              <a:t/>
            </a:r>
            <a:endParaRPr/>
          </a:p>
        </p:txBody>
      </p:sp>
      <p:sp>
        <p:nvSpPr>
          <p:cNvPr id="165" name="Google Shape;16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6" name="Google Shape;166;p26"/>
          <p:cNvPicPr preferRelativeResize="0"/>
          <p:nvPr/>
        </p:nvPicPr>
        <p:blipFill>
          <a:blip r:embed="rId3">
            <a:alphaModFix/>
          </a:blip>
          <a:stretch>
            <a:fillRect/>
          </a:stretch>
        </p:blipFill>
        <p:spPr>
          <a:xfrm>
            <a:off x="4693613" y="975200"/>
            <a:ext cx="3957983" cy="3957983"/>
          </a:xfrm>
          <a:prstGeom prst="rect">
            <a:avLst/>
          </a:prstGeom>
          <a:noFill/>
          <a:ln>
            <a:noFill/>
          </a:ln>
        </p:spPr>
      </p:pic>
      <p:pic>
        <p:nvPicPr>
          <p:cNvPr id="167" name="Google Shape;167;p26"/>
          <p:cNvPicPr preferRelativeResize="0"/>
          <p:nvPr/>
        </p:nvPicPr>
        <p:blipFill>
          <a:blip r:embed="rId4">
            <a:alphaModFix/>
          </a:blip>
          <a:stretch>
            <a:fillRect/>
          </a:stretch>
        </p:blipFill>
        <p:spPr>
          <a:xfrm>
            <a:off x="3927975" y="152400"/>
            <a:ext cx="4938491" cy="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nvSpPr>
        <p:spPr>
          <a:xfrm>
            <a:off x="185475" y="1280000"/>
            <a:ext cx="8156700" cy="8580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None/>
            </a:pPr>
            <a:r>
              <a:t/>
            </a:r>
            <a:endParaRPr sz="1700">
              <a:solidFill>
                <a:srgbClr val="222222"/>
              </a:solidFill>
              <a:highlight>
                <a:srgbClr val="F8F9FA"/>
              </a:highlight>
            </a:endParaRPr>
          </a:p>
          <a:p>
            <a:pPr indent="0" lvl="0" marL="0" marR="38100" rtl="0" algn="just">
              <a:lnSpc>
                <a:spcPct val="128571"/>
              </a:lnSpc>
              <a:spcBef>
                <a:spcPts val="0"/>
              </a:spcBef>
              <a:spcAft>
                <a:spcPts val="0"/>
              </a:spcAft>
              <a:buNone/>
            </a:pPr>
            <a:r>
              <a:rPr lang="en" sz="1700">
                <a:highlight>
                  <a:srgbClr val="F8F9FA"/>
                </a:highlight>
              </a:rPr>
              <a:t>To answer the research questions, some tests were done on a specific user. </a:t>
            </a:r>
            <a:r>
              <a:rPr lang="en" sz="1700">
                <a:solidFill>
                  <a:srgbClr val="222222"/>
                </a:solidFill>
                <a:highlight>
                  <a:srgbClr val="F8F9FA"/>
                </a:highlight>
              </a:rPr>
              <a:t>Following are more tests with three users who are related between them, through their replies in the Digg. The choice criterion was the most popular user from the previous analyzes: Julie (</a:t>
            </a:r>
            <a:r>
              <a:rPr lang="en" sz="1700">
                <a:solidFill>
                  <a:srgbClr val="222222"/>
                </a:solidFill>
                <a:highlight>
                  <a:srgbClr val="F8F9FA"/>
                </a:highlight>
              </a:rPr>
              <a:t>fictitious</a:t>
            </a:r>
            <a:r>
              <a:rPr lang="en" sz="1700">
                <a:solidFill>
                  <a:srgbClr val="222222"/>
                </a:solidFill>
                <a:highlight>
                  <a:srgbClr val="F8F9FA"/>
                </a:highlight>
              </a:rPr>
              <a:t> name) and whoever relates to her within her community.</a:t>
            </a:r>
            <a:endParaRPr sz="1700">
              <a:solidFill>
                <a:srgbClr val="222222"/>
              </a:solidFill>
              <a:highlight>
                <a:srgbClr val="F8F9FA"/>
              </a:highlight>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173" name="Google Shape;173;p27"/>
          <p:cNvSpPr txBox="1"/>
          <p:nvPr>
            <p:ph type="title"/>
          </p:nvPr>
        </p:nvSpPr>
        <p:spPr>
          <a:xfrm>
            <a:off x="185475" y="107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Some test with particular user and more results</a:t>
            </a:r>
            <a:endParaRPr sz="2100"/>
          </a:p>
          <a:p>
            <a:pPr indent="0" lvl="0" marL="0" rtl="0" algn="l">
              <a:spcBef>
                <a:spcPts val="0"/>
              </a:spcBef>
              <a:spcAft>
                <a:spcPts val="0"/>
              </a:spcAft>
              <a:buNone/>
            </a:pPr>
            <a:r>
              <a:t/>
            </a:r>
            <a:endParaRPr/>
          </a:p>
        </p:txBody>
      </p:sp>
      <p:sp>
        <p:nvSpPr>
          <p:cNvPr id="174" name="Google Shape;17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nvSpPr>
        <p:spPr>
          <a:xfrm>
            <a:off x="215025" y="842250"/>
            <a:ext cx="3939600" cy="8580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None/>
            </a:pPr>
            <a:r>
              <a:rPr lang="en" sz="1700">
                <a:solidFill>
                  <a:srgbClr val="222222"/>
                </a:solidFill>
                <a:highlight>
                  <a:srgbClr val="F8F9FA"/>
                </a:highlight>
              </a:rPr>
              <a:t>Julie receives many messages suggesting that her interests arouse interest in other users. Somehow, her behavior can influence others.</a:t>
            </a:r>
            <a:endParaRPr sz="1700">
              <a:solidFill>
                <a:srgbClr val="222222"/>
              </a:solidFill>
              <a:highlight>
                <a:srgbClr val="F8F9FA"/>
              </a:highlight>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180" name="Google Shape;180;p28"/>
          <p:cNvSpPr txBox="1"/>
          <p:nvPr>
            <p:ph type="title"/>
          </p:nvPr>
        </p:nvSpPr>
        <p:spPr>
          <a:xfrm>
            <a:off x="228600" y="-324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Results correlated with</a:t>
            </a:r>
            <a:endParaRPr sz="2100"/>
          </a:p>
          <a:p>
            <a:pPr indent="0" lvl="0" marL="0" rtl="0" algn="l">
              <a:spcBef>
                <a:spcPts val="0"/>
              </a:spcBef>
              <a:spcAft>
                <a:spcPts val="0"/>
              </a:spcAft>
              <a:buNone/>
            </a:pPr>
            <a:r>
              <a:rPr lang="en" sz="2100"/>
              <a:t> </a:t>
            </a:r>
            <a:r>
              <a:rPr lang="en" sz="2100"/>
              <a:t>Cascading Behaviour </a:t>
            </a:r>
            <a:endParaRPr sz="2100"/>
          </a:p>
        </p:txBody>
      </p:sp>
      <p:sp>
        <p:nvSpPr>
          <p:cNvPr id="181" name="Google Shape;181;p28"/>
          <p:cNvSpPr txBox="1"/>
          <p:nvPr/>
        </p:nvSpPr>
        <p:spPr>
          <a:xfrm>
            <a:off x="138825" y="2319825"/>
            <a:ext cx="4244400" cy="8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Open Sans"/>
              <a:ea typeface="Open Sans"/>
              <a:cs typeface="Open Sans"/>
              <a:sym typeface="Open Sans"/>
            </a:endParaRPr>
          </a:p>
        </p:txBody>
      </p:sp>
      <p:pic>
        <p:nvPicPr>
          <p:cNvPr id="182" name="Google Shape;182;p28"/>
          <p:cNvPicPr preferRelativeResize="0"/>
          <p:nvPr/>
        </p:nvPicPr>
        <p:blipFill>
          <a:blip r:embed="rId3">
            <a:alphaModFix/>
          </a:blip>
          <a:stretch>
            <a:fillRect/>
          </a:stretch>
        </p:blipFill>
        <p:spPr>
          <a:xfrm>
            <a:off x="4826775" y="348525"/>
            <a:ext cx="4036050" cy="4036050"/>
          </a:xfrm>
          <a:prstGeom prst="rect">
            <a:avLst/>
          </a:prstGeom>
          <a:noFill/>
          <a:ln>
            <a:noFill/>
          </a:ln>
        </p:spPr>
      </p:pic>
      <p:sp>
        <p:nvSpPr>
          <p:cNvPr id="183" name="Google Shape;18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nvSpPr>
        <p:spPr>
          <a:xfrm>
            <a:off x="0" y="803100"/>
            <a:ext cx="3906000" cy="3000000"/>
          </a:xfrm>
          <a:prstGeom prst="rect">
            <a:avLst/>
          </a:prstGeom>
          <a:noFill/>
          <a:ln>
            <a:noFill/>
          </a:ln>
        </p:spPr>
        <p:txBody>
          <a:bodyPr anchorCtr="0" anchor="t" bIns="91425" lIns="91425" spcFirstLastPara="1" rIns="91425" wrap="square" tIns="91425">
            <a:noAutofit/>
          </a:bodyPr>
          <a:lstStyle/>
          <a:p>
            <a:pPr indent="-336550" lvl="0" marL="457200" marR="38100" rtl="0" algn="just">
              <a:lnSpc>
                <a:spcPct val="128571"/>
              </a:lnSpc>
              <a:spcBef>
                <a:spcPts val="0"/>
              </a:spcBef>
              <a:spcAft>
                <a:spcPts val="0"/>
              </a:spcAft>
              <a:buClr>
                <a:srgbClr val="222222"/>
              </a:buClr>
              <a:buSzPts val="1700"/>
              <a:buChar char="●"/>
            </a:pPr>
            <a:r>
              <a:rPr lang="en" sz="1700">
                <a:solidFill>
                  <a:srgbClr val="222222"/>
                </a:solidFill>
                <a:highlight>
                  <a:srgbClr val="F8F9FA"/>
                </a:highlight>
              </a:rPr>
              <a:t>This is proven when choosing other users close to her  who form a bridge in relation to their communities. Suggesting that the behavior of the previously chosen user may influence other users and communities.</a:t>
            </a:r>
            <a:endParaRPr sz="1700">
              <a:solidFill>
                <a:srgbClr val="222222"/>
              </a:solidFill>
              <a:highlight>
                <a:srgbClr val="F8F9FA"/>
              </a:highlight>
            </a:endParaRPr>
          </a:p>
          <a:p>
            <a:pPr indent="-336550" lvl="0" marL="457200" marR="38100" rtl="0" algn="just">
              <a:lnSpc>
                <a:spcPct val="128571"/>
              </a:lnSpc>
              <a:spcBef>
                <a:spcPts val="0"/>
              </a:spcBef>
              <a:spcAft>
                <a:spcPts val="0"/>
              </a:spcAft>
              <a:buClr>
                <a:srgbClr val="222222"/>
              </a:buClr>
              <a:buSzPts val="1700"/>
              <a:buChar char="●"/>
            </a:pPr>
            <a:r>
              <a:rPr lang="en" sz="1700">
                <a:solidFill>
                  <a:srgbClr val="222222"/>
                </a:solidFill>
                <a:highlight>
                  <a:srgbClr val="F8F9FA"/>
                </a:highlight>
              </a:rPr>
              <a:t>This is related to the concepts of homophily, behavior cascade and epidemic model.</a:t>
            </a:r>
            <a:endParaRPr sz="1700">
              <a:solidFill>
                <a:srgbClr val="222222"/>
              </a:solidFill>
              <a:highlight>
                <a:srgbClr val="F8F9FA"/>
              </a:highlight>
            </a:endParaRPr>
          </a:p>
          <a:p>
            <a:pPr indent="0" lvl="0" marL="457200" marR="38100" rtl="0" algn="just">
              <a:lnSpc>
                <a:spcPct val="128571"/>
              </a:lnSpc>
              <a:spcBef>
                <a:spcPts val="0"/>
              </a:spcBef>
              <a:spcAft>
                <a:spcPts val="0"/>
              </a:spcAft>
              <a:buNone/>
            </a:pPr>
            <a:r>
              <a:t/>
            </a:r>
            <a:endParaRPr sz="1700">
              <a:solidFill>
                <a:srgbClr val="222222"/>
              </a:solidFill>
              <a:highlight>
                <a:srgbClr val="F8F9FA"/>
              </a:highlight>
            </a:endParaRPr>
          </a:p>
        </p:txBody>
      </p:sp>
      <p:sp>
        <p:nvSpPr>
          <p:cNvPr id="189" name="Google Shape;189;p29"/>
          <p:cNvSpPr txBox="1"/>
          <p:nvPr/>
        </p:nvSpPr>
        <p:spPr>
          <a:xfrm>
            <a:off x="0" y="0"/>
            <a:ext cx="5553900" cy="803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2100">
                <a:solidFill>
                  <a:srgbClr val="EF6C00"/>
                </a:solidFill>
                <a:latin typeface="PT Sans Narrow"/>
                <a:ea typeface="PT Sans Narrow"/>
                <a:cs typeface="PT Sans Narrow"/>
                <a:sym typeface="PT Sans Narrow"/>
              </a:rPr>
              <a:t>Results correlated with the</a:t>
            </a:r>
            <a:endParaRPr sz="2100">
              <a:solidFill>
                <a:srgbClr val="222222"/>
              </a:solidFill>
              <a:highlight>
                <a:srgbClr val="F8F9FA"/>
              </a:highlight>
            </a:endParaRPr>
          </a:p>
          <a:p>
            <a:pPr indent="0" lvl="0" marL="0" rtl="0" algn="l">
              <a:lnSpc>
                <a:spcPct val="120000"/>
              </a:lnSpc>
              <a:spcBef>
                <a:spcPts val="0"/>
              </a:spcBef>
              <a:spcAft>
                <a:spcPts val="0"/>
              </a:spcAft>
              <a:buNone/>
            </a:pPr>
            <a:r>
              <a:rPr b="1" lang="en" sz="2100">
                <a:solidFill>
                  <a:srgbClr val="EF6C00"/>
                </a:solidFill>
                <a:latin typeface="PT Sans Narrow"/>
                <a:ea typeface="PT Sans Narrow"/>
                <a:cs typeface="PT Sans Narrow"/>
                <a:sym typeface="PT Sans Narrow"/>
              </a:rPr>
              <a:t>Small-World</a:t>
            </a:r>
            <a:endParaRPr b="1" sz="2100">
              <a:solidFill>
                <a:srgbClr val="EF6C00"/>
              </a:solidFill>
              <a:latin typeface="PT Sans Narrow"/>
              <a:ea typeface="PT Sans Narrow"/>
              <a:cs typeface="PT Sans Narrow"/>
              <a:sym typeface="PT Sans Narrow"/>
            </a:endParaRPr>
          </a:p>
          <a:p>
            <a:pPr indent="0" lvl="0" marL="0" rtl="0" algn="l">
              <a:spcBef>
                <a:spcPts val="0"/>
              </a:spcBef>
              <a:spcAft>
                <a:spcPts val="0"/>
              </a:spcAft>
              <a:buNone/>
            </a:pPr>
            <a:r>
              <a:t/>
            </a:r>
            <a:endParaRPr b="1" sz="2700">
              <a:solidFill>
                <a:schemeClr val="accent1"/>
              </a:solidFill>
              <a:latin typeface="PT Sans Narrow"/>
              <a:ea typeface="PT Sans Narrow"/>
              <a:cs typeface="PT Sans Narrow"/>
              <a:sym typeface="PT Sans Narrow"/>
            </a:endParaRPr>
          </a:p>
        </p:txBody>
      </p:sp>
      <p:pic>
        <p:nvPicPr>
          <p:cNvPr id="190" name="Google Shape;190;p29"/>
          <p:cNvPicPr preferRelativeResize="0"/>
          <p:nvPr/>
        </p:nvPicPr>
        <p:blipFill>
          <a:blip r:embed="rId3">
            <a:alphaModFix/>
          </a:blip>
          <a:stretch>
            <a:fillRect/>
          </a:stretch>
        </p:blipFill>
        <p:spPr>
          <a:xfrm>
            <a:off x="4210800" y="68425"/>
            <a:ext cx="4954476" cy="4954476"/>
          </a:xfrm>
          <a:prstGeom prst="rect">
            <a:avLst/>
          </a:prstGeom>
          <a:noFill/>
          <a:ln>
            <a:noFill/>
          </a:ln>
        </p:spPr>
      </p:pic>
      <p:sp>
        <p:nvSpPr>
          <p:cNvPr id="191" name="Google Shape;19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nvSpPr>
        <p:spPr>
          <a:xfrm>
            <a:off x="0" y="71600"/>
            <a:ext cx="28239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1"/>
                </a:solidFill>
                <a:latin typeface="PT Sans Narrow"/>
                <a:ea typeface="PT Sans Narrow"/>
                <a:cs typeface="PT Sans Narrow"/>
                <a:sym typeface="PT Sans Narrow"/>
              </a:rPr>
              <a:t>Results </a:t>
            </a:r>
            <a:r>
              <a:rPr b="1" lang="en" sz="2100">
                <a:solidFill>
                  <a:srgbClr val="EF6C00"/>
                </a:solidFill>
                <a:latin typeface="PT Sans Narrow"/>
                <a:ea typeface="PT Sans Narrow"/>
                <a:cs typeface="PT Sans Narrow"/>
                <a:sym typeface="PT Sans Narrow"/>
              </a:rPr>
              <a:t>correlated with the</a:t>
            </a:r>
            <a:endParaRPr sz="2100">
              <a:solidFill>
                <a:srgbClr val="222222"/>
              </a:solidFill>
              <a:highlight>
                <a:srgbClr val="F8F9FA"/>
              </a:highlight>
            </a:endParaRPr>
          </a:p>
          <a:p>
            <a:pPr indent="0" lvl="0" marL="0" rtl="0" algn="l">
              <a:lnSpc>
                <a:spcPct val="120000"/>
              </a:lnSpc>
              <a:spcBef>
                <a:spcPts val="0"/>
              </a:spcBef>
              <a:spcAft>
                <a:spcPts val="0"/>
              </a:spcAft>
              <a:buNone/>
            </a:pPr>
            <a:r>
              <a:rPr b="1" lang="en" sz="2100">
                <a:solidFill>
                  <a:schemeClr val="accent1"/>
                </a:solidFill>
                <a:latin typeface="PT Sans Narrow"/>
                <a:ea typeface="PT Sans Narrow"/>
                <a:cs typeface="PT Sans Narrow"/>
                <a:sym typeface="PT Sans Narrow"/>
              </a:rPr>
              <a:t>Epidemic model</a:t>
            </a:r>
            <a:endParaRPr b="1" sz="2100">
              <a:solidFill>
                <a:schemeClr val="accent1"/>
              </a:solidFill>
              <a:latin typeface="PT Sans Narrow"/>
              <a:ea typeface="PT Sans Narrow"/>
              <a:cs typeface="PT Sans Narrow"/>
              <a:sym typeface="PT Sans Narrow"/>
            </a:endParaRPr>
          </a:p>
        </p:txBody>
      </p:sp>
      <p:sp>
        <p:nvSpPr>
          <p:cNvPr id="197" name="Google Shape;19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30"/>
          <p:cNvSpPr txBox="1"/>
          <p:nvPr/>
        </p:nvSpPr>
        <p:spPr>
          <a:xfrm>
            <a:off x="3052500" y="4134025"/>
            <a:ext cx="5040300" cy="3936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   	t</a:t>
            </a:r>
            <a:r>
              <a:rPr b="1" lang="en">
                <a:solidFill>
                  <a:srgbClr val="FF0000"/>
                </a:solidFill>
                <a:latin typeface="Open Sans"/>
                <a:ea typeface="Open Sans"/>
                <a:cs typeface="Open Sans"/>
                <a:sym typeface="Open Sans"/>
              </a:rPr>
              <a:t>1				t2				t3</a:t>
            </a:r>
            <a:endParaRPr b="1">
              <a:solidFill>
                <a:srgbClr val="FF0000"/>
              </a:solidFill>
              <a:latin typeface="Open Sans"/>
              <a:ea typeface="Open Sans"/>
              <a:cs typeface="Open Sans"/>
              <a:sym typeface="Open Sans"/>
            </a:endParaRPr>
          </a:p>
        </p:txBody>
      </p:sp>
      <p:pic>
        <p:nvPicPr>
          <p:cNvPr id="199" name="Google Shape;199;p30" title="epidemicmodeldynamicsnew.mkv">
            <a:hlinkClick r:id="rId3"/>
          </p:cNvPr>
          <p:cNvPicPr preferRelativeResize="0"/>
          <p:nvPr/>
        </p:nvPicPr>
        <p:blipFill>
          <a:blip r:embed="rId4">
            <a:alphaModFix/>
          </a:blip>
          <a:stretch>
            <a:fillRect/>
          </a:stretch>
        </p:blipFill>
        <p:spPr>
          <a:xfrm>
            <a:off x="2823900" y="0"/>
            <a:ext cx="5471675" cy="4103775"/>
          </a:xfrm>
          <a:prstGeom prst="rect">
            <a:avLst/>
          </a:prstGeom>
          <a:noFill/>
          <a:ln>
            <a:noFill/>
          </a:ln>
        </p:spPr>
      </p:pic>
      <p:sp>
        <p:nvSpPr>
          <p:cNvPr id="200" name="Google Shape;200;p30"/>
          <p:cNvSpPr txBox="1"/>
          <p:nvPr/>
        </p:nvSpPr>
        <p:spPr>
          <a:xfrm>
            <a:off x="-11850" y="1071750"/>
            <a:ext cx="2823900" cy="300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This video shows the effect of the epidemic model over a time period. This effect is observed as the communication spreads, adding new users to the network. In this observation, we identified the synchrony phenomenon. As new seed users are added over a period of time, other users are added to the network. We observe the equivalence of the synchrony phenomenon to the concept of epidemic model.</a:t>
            </a:r>
            <a:endParaRPr/>
          </a:p>
          <a:p>
            <a:pPr indent="0" lvl="0" marL="0" rtl="0" algn="just">
              <a:lnSpc>
                <a:spcPct val="115000"/>
              </a:lnSpc>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Results correlated with the Game Theory</a:t>
            </a:r>
            <a:endParaRPr sz="2100"/>
          </a:p>
        </p:txBody>
      </p:sp>
      <p:sp>
        <p:nvSpPr>
          <p:cNvPr id="206" name="Google Shape;20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7" name="Google Shape;207;p31"/>
          <p:cNvGraphicFramePr/>
          <p:nvPr/>
        </p:nvGraphicFramePr>
        <p:xfrm>
          <a:off x="952500" y="2190750"/>
          <a:ext cx="3000000" cy="3000000"/>
        </p:xfrm>
        <a:graphic>
          <a:graphicData uri="http://schemas.openxmlformats.org/drawingml/2006/table">
            <a:tbl>
              <a:tblPr>
                <a:noFill/>
                <a:tableStyleId>{C45D71FC-2E54-48F5-B5C1-B2950B544422}</a:tableStyleId>
              </a:tblPr>
              <a:tblGrid>
                <a:gridCol w="2413000"/>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Reply</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No </a:t>
                      </a:r>
                      <a:r>
                        <a:rPr b="1" lang="en"/>
                        <a:t>Reply</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08" name="Google Shape;208;p31"/>
          <p:cNvSpPr txBox="1"/>
          <p:nvPr/>
        </p:nvSpPr>
        <p:spPr>
          <a:xfrm>
            <a:off x="4524075" y="1949538"/>
            <a:ext cx="84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Philip</a:t>
            </a:r>
            <a:endParaRPr b="1">
              <a:latin typeface="Open Sans"/>
              <a:ea typeface="Open Sans"/>
              <a:cs typeface="Open Sans"/>
              <a:sym typeface="Open Sans"/>
            </a:endParaRPr>
          </a:p>
        </p:txBody>
      </p:sp>
      <p:sp>
        <p:nvSpPr>
          <p:cNvPr id="209" name="Google Shape;209;p31"/>
          <p:cNvSpPr txBox="1"/>
          <p:nvPr/>
        </p:nvSpPr>
        <p:spPr>
          <a:xfrm>
            <a:off x="152400" y="2755938"/>
            <a:ext cx="84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Julie</a:t>
            </a:r>
            <a:endParaRPr b="1">
              <a:latin typeface="Open Sans"/>
              <a:ea typeface="Open Sans"/>
              <a:cs typeface="Open Sans"/>
              <a:sym typeface="Open Sans"/>
            </a:endParaRPr>
          </a:p>
        </p:txBody>
      </p:sp>
      <p:graphicFrame>
        <p:nvGraphicFramePr>
          <p:cNvPr id="210" name="Google Shape;210;p31"/>
          <p:cNvGraphicFramePr/>
          <p:nvPr/>
        </p:nvGraphicFramePr>
        <p:xfrm>
          <a:off x="2930950" y="2586938"/>
          <a:ext cx="3000000" cy="3000000"/>
        </p:xfrm>
        <a:graphic>
          <a:graphicData uri="http://schemas.openxmlformats.org/drawingml/2006/table">
            <a:tbl>
              <a:tblPr>
                <a:noFill/>
                <a:tableStyleId>{C45D71FC-2E54-48F5-B5C1-B2950B544422}</a:tableStyleId>
              </a:tblPr>
              <a:tblGrid>
                <a:gridCol w="2129550"/>
                <a:gridCol w="2129550"/>
              </a:tblGrid>
              <a:tr h="381000">
                <a:tc>
                  <a:txBody>
                    <a:bodyPr/>
                    <a:lstStyle/>
                    <a:p>
                      <a:pPr indent="0" lvl="0" marL="0" rtl="0" algn="ctr">
                        <a:spcBef>
                          <a:spcPts val="0"/>
                        </a:spcBef>
                        <a:spcAft>
                          <a:spcPts val="0"/>
                        </a:spcAft>
                        <a:buNone/>
                      </a:pPr>
                      <a:r>
                        <a:rPr lang="en"/>
                        <a:t>1,5 </a:t>
                      </a:r>
                      <a:endParaRPr/>
                    </a:p>
                  </a:txBody>
                  <a:tcPr marT="91425" marB="91425" marR="91425" marL="91425"/>
                </a:tc>
                <a:tc>
                  <a:txBody>
                    <a:bodyPr/>
                    <a:lstStyle/>
                    <a:p>
                      <a:pPr indent="0" lvl="0" marL="0" rtl="0" algn="ctr">
                        <a:spcBef>
                          <a:spcPts val="0"/>
                        </a:spcBef>
                        <a:spcAft>
                          <a:spcPts val="0"/>
                        </a:spcAft>
                        <a:buNone/>
                      </a:pPr>
                      <a:r>
                        <a:rPr lang="en"/>
                        <a:t>-2,10</a:t>
                      </a:r>
                      <a:endParaRPr/>
                    </a:p>
                  </a:txBody>
                  <a:tcPr marT="91425" marB="91425" marR="91425" marL="91425"/>
                </a:tc>
              </a:tr>
              <a:tr h="381000">
                <a:tc>
                  <a:txBody>
                    <a:bodyPr/>
                    <a:lstStyle/>
                    <a:p>
                      <a:pPr indent="0" lvl="0" marL="0" rtl="0" algn="ctr">
                        <a:spcBef>
                          <a:spcPts val="0"/>
                        </a:spcBef>
                        <a:spcAft>
                          <a:spcPts val="0"/>
                        </a:spcAft>
                        <a:buNone/>
                      </a:pPr>
                      <a:r>
                        <a:rPr lang="en"/>
                        <a:t>2,-3</a:t>
                      </a:r>
                      <a:endParaRPr/>
                    </a:p>
                  </a:txBody>
                  <a:tcPr marT="91425" marB="91425" marR="91425" marL="91425"/>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sp>
        <p:nvSpPr>
          <p:cNvPr id="211" name="Google Shape;211;p31"/>
          <p:cNvSpPr txBox="1"/>
          <p:nvPr/>
        </p:nvSpPr>
        <p:spPr>
          <a:xfrm>
            <a:off x="3168800" y="2190750"/>
            <a:ext cx="4097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Reply</a:t>
            </a:r>
            <a:r>
              <a:rPr b="1" lang="en">
                <a:latin typeface="Open Sans"/>
                <a:ea typeface="Open Sans"/>
                <a:cs typeface="Open Sans"/>
                <a:sym typeface="Open Sans"/>
              </a:rPr>
              <a:t>				No Reply</a:t>
            </a:r>
            <a:endParaRPr b="1">
              <a:latin typeface="Open Sans"/>
              <a:ea typeface="Open Sans"/>
              <a:cs typeface="Open Sans"/>
              <a:sym typeface="Open Sans"/>
            </a:endParaRPr>
          </a:p>
        </p:txBody>
      </p:sp>
      <p:sp>
        <p:nvSpPr>
          <p:cNvPr id="212" name="Google Shape;212;p31"/>
          <p:cNvSpPr txBox="1"/>
          <p:nvPr/>
        </p:nvSpPr>
        <p:spPr>
          <a:xfrm>
            <a:off x="152400" y="3622675"/>
            <a:ext cx="8164200" cy="1181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In this situation within of the Digg, </a:t>
            </a:r>
            <a:r>
              <a:rPr lang="en"/>
              <a:t>Julie doesn't reply to Philip, but Philip replies to Julie.  We see that Julie is once again influencing Philip of some form. The table above shows the rewards values, considering notoriety/popularity assuming Julie is more famous air eady than Philip in relation to the replies received. We note that encouraging interaction between the users is not a Digg strategy, but it could be. </a:t>
            </a:r>
            <a:endParaRPr/>
          </a:p>
        </p:txBody>
      </p:sp>
      <p:sp>
        <p:nvSpPr>
          <p:cNvPr id="213" name="Google Shape;213;p31"/>
          <p:cNvSpPr txBox="1"/>
          <p:nvPr/>
        </p:nvSpPr>
        <p:spPr>
          <a:xfrm>
            <a:off x="315600" y="744592"/>
            <a:ext cx="7837800" cy="393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222222"/>
              </a:buClr>
              <a:buSzPts val="1700"/>
              <a:buChar char="●"/>
            </a:pPr>
            <a:r>
              <a:rPr lang="en" sz="1700">
                <a:solidFill>
                  <a:srgbClr val="222222"/>
                </a:solidFill>
                <a:highlight>
                  <a:srgbClr val="F8F9FA"/>
                </a:highlight>
              </a:rPr>
              <a:t>Julie is more famous than Philip, then </a:t>
            </a:r>
            <a:endParaRPr sz="1700">
              <a:solidFill>
                <a:srgbClr val="222222"/>
              </a:solidFill>
              <a:highlight>
                <a:srgbClr val="F8F9FA"/>
              </a:highlight>
            </a:endParaRPr>
          </a:p>
          <a:p>
            <a:pPr indent="-336550" lvl="1" marL="914400" rtl="0" algn="l">
              <a:spcBef>
                <a:spcPts val="0"/>
              </a:spcBef>
              <a:spcAft>
                <a:spcPts val="0"/>
              </a:spcAft>
              <a:buClr>
                <a:srgbClr val="222222"/>
              </a:buClr>
              <a:buSzPts val="1700"/>
              <a:buChar char="○"/>
            </a:pPr>
            <a:r>
              <a:rPr lang="en" sz="1700">
                <a:solidFill>
                  <a:srgbClr val="222222"/>
                </a:solidFill>
                <a:highlight>
                  <a:srgbClr val="F8F9FA"/>
                </a:highlight>
              </a:rPr>
              <a:t>I</a:t>
            </a:r>
            <a:r>
              <a:rPr lang="en" sz="1700">
                <a:solidFill>
                  <a:srgbClr val="222222"/>
                </a:solidFill>
                <a:highlight>
                  <a:srgbClr val="F8F9FA"/>
                </a:highlight>
              </a:rPr>
              <a:t>f she replies, she will </a:t>
            </a:r>
            <a:r>
              <a:rPr lang="en" sz="1700">
                <a:solidFill>
                  <a:srgbClr val="222222"/>
                </a:solidFill>
                <a:highlight>
                  <a:srgbClr val="F8F9FA"/>
                </a:highlight>
              </a:rPr>
              <a:t>receive</a:t>
            </a:r>
            <a:r>
              <a:rPr lang="en" sz="1700">
                <a:solidFill>
                  <a:srgbClr val="222222"/>
                </a:solidFill>
                <a:highlight>
                  <a:srgbClr val="F8F9FA"/>
                </a:highlight>
              </a:rPr>
              <a:t> a higher value than Philip.</a:t>
            </a:r>
            <a:endParaRPr sz="1700">
              <a:solidFill>
                <a:srgbClr val="222222"/>
              </a:solidFill>
              <a:highlight>
                <a:srgbClr val="F8F9FA"/>
              </a:highlight>
            </a:endParaRPr>
          </a:p>
          <a:p>
            <a:pPr indent="-336550" lvl="1" marL="914400" rtl="0" algn="l">
              <a:spcBef>
                <a:spcPts val="0"/>
              </a:spcBef>
              <a:spcAft>
                <a:spcPts val="0"/>
              </a:spcAft>
              <a:buClr>
                <a:srgbClr val="222222"/>
              </a:buClr>
              <a:buSzPts val="1700"/>
              <a:buChar char="○"/>
            </a:pPr>
            <a:r>
              <a:rPr lang="en" sz="1700">
                <a:solidFill>
                  <a:srgbClr val="222222"/>
                </a:solidFill>
                <a:highlight>
                  <a:srgbClr val="F8F9FA"/>
                </a:highlight>
              </a:rPr>
              <a:t>If she doesn’t reply, she will receive a lower value than Philip.</a:t>
            </a:r>
            <a:endParaRPr sz="1700">
              <a:solidFill>
                <a:srgbClr val="222222"/>
              </a:solidFill>
              <a:highlight>
                <a:srgbClr val="F8F9FA"/>
              </a:highlight>
            </a:endParaRPr>
          </a:p>
          <a:p>
            <a:pPr indent="-336550" lvl="0" marL="457200" marR="38100" rtl="0" algn="l">
              <a:lnSpc>
                <a:spcPct val="128571"/>
              </a:lnSpc>
              <a:spcBef>
                <a:spcPts val="0"/>
              </a:spcBef>
              <a:spcAft>
                <a:spcPts val="0"/>
              </a:spcAft>
              <a:buClr>
                <a:srgbClr val="222222"/>
              </a:buClr>
              <a:buSzPts val="1700"/>
              <a:buChar char="●"/>
            </a:pPr>
            <a:r>
              <a:rPr lang="en" sz="1700">
                <a:solidFill>
                  <a:srgbClr val="222222"/>
                </a:solidFill>
                <a:highlight>
                  <a:srgbClr val="F8F9FA"/>
                </a:highlight>
              </a:rPr>
              <a:t>Each box represents (Julie, Philip)</a:t>
            </a:r>
            <a:endParaRPr sz="1700">
              <a:solidFill>
                <a:srgbClr val="222222"/>
              </a:solidFill>
              <a:highlight>
                <a:srgbClr val="F8F9FA"/>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241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Agenda</a:t>
            </a:r>
            <a:endParaRPr sz="2100"/>
          </a:p>
        </p:txBody>
      </p:sp>
      <p:sp>
        <p:nvSpPr>
          <p:cNvPr id="75" name="Google Shape;75;p14"/>
          <p:cNvSpPr txBox="1"/>
          <p:nvPr>
            <p:ph idx="1" type="body"/>
          </p:nvPr>
        </p:nvSpPr>
        <p:spPr>
          <a:xfrm>
            <a:off x="311700" y="1387100"/>
            <a:ext cx="5023200" cy="19779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1000"/>
              </a:spcBef>
              <a:spcAft>
                <a:spcPts val="0"/>
              </a:spcAft>
              <a:buSzPts val="1700"/>
              <a:buAutoNum type="arabicParenR"/>
            </a:pPr>
            <a:r>
              <a:rPr lang="en" sz="1700"/>
              <a:t>Context of the project</a:t>
            </a:r>
            <a:endParaRPr sz="1700"/>
          </a:p>
          <a:p>
            <a:pPr indent="-336550" lvl="0" marL="457200" rtl="0" algn="just">
              <a:lnSpc>
                <a:spcPct val="150000"/>
              </a:lnSpc>
              <a:spcBef>
                <a:spcPts val="1600"/>
              </a:spcBef>
              <a:spcAft>
                <a:spcPts val="0"/>
              </a:spcAft>
              <a:buSzPts val="1700"/>
              <a:buAutoNum type="arabicParenR"/>
            </a:pPr>
            <a:r>
              <a:rPr lang="en" sz="1700"/>
              <a:t>Problem definition</a:t>
            </a:r>
            <a:endParaRPr sz="1700"/>
          </a:p>
          <a:p>
            <a:pPr indent="-336550" lvl="0" marL="457200" rtl="0" algn="just">
              <a:lnSpc>
                <a:spcPct val="150000"/>
              </a:lnSpc>
              <a:spcBef>
                <a:spcPts val="1000"/>
              </a:spcBef>
              <a:spcAft>
                <a:spcPts val="0"/>
              </a:spcAft>
              <a:buSzPts val="1700"/>
              <a:buAutoNum type="arabicParenR"/>
            </a:pPr>
            <a:r>
              <a:rPr lang="en" sz="1700"/>
              <a:t>Results  general</a:t>
            </a:r>
            <a:endParaRPr sz="1700"/>
          </a:p>
          <a:p>
            <a:pPr indent="-336550" lvl="0" marL="457200" rtl="0" algn="just">
              <a:lnSpc>
                <a:spcPct val="150000"/>
              </a:lnSpc>
              <a:spcBef>
                <a:spcPts val="1000"/>
              </a:spcBef>
              <a:spcAft>
                <a:spcPts val="0"/>
              </a:spcAft>
              <a:buSzPts val="1700"/>
              <a:buAutoNum type="arabicParenR"/>
            </a:pPr>
            <a:r>
              <a:rPr lang="en" sz="1700"/>
              <a:t>Results in relation to a particular user</a:t>
            </a:r>
            <a:endParaRPr sz="1700"/>
          </a:p>
          <a:p>
            <a:pPr indent="-336550" lvl="0" marL="457200" rtl="0" algn="just">
              <a:lnSpc>
                <a:spcPct val="150000"/>
              </a:lnSpc>
              <a:spcBef>
                <a:spcPts val="1000"/>
              </a:spcBef>
              <a:spcAft>
                <a:spcPts val="1600"/>
              </a:spcAft>
              <a:buSzPts val="1700"/>
              <a:buAutoNum type="arabicParenR"/>
            </a:pPr>
            <a:r>
              <a:rPr lang="en" sz="1700"/>
              <a:t>Conclusions</a:t>
            </a:r>
            <a:endParaRPr sz="1700"/>
          </a:p>
        </p:txBody>
      </p:sp>
      <p:sp>
        <p:nvSpPr>
          <p:cNvPr id="76" name="Google Shape;7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2"/>
          <p:cNvSpPr txBox="1"/>
          <p:nvPr/>
        </p:nvSpPr>
        <p:spPr>
          <a:xfrm>
            <a:off x="185475" y="397050"/>
            <a:ext cx="8156700" cy="43494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None/>
            </a:pPr>
            <a:r>
              <a:rPr lang="en">
                <a:highlight>
                  <a:srgbClr val="F8F9FA"/>
                </a:highlight>
              </a:rPr>
              <a:t>These analyzes reveal some clues about the research questions raised and previously and about the network in general:</a:t>
            </a:r>
            <a:endParaRPr>
              <a:highlight>
                <a:srgbClr val="F8F9FA"/>
              </a:highlight>
            </a:endParaRPr>
          </a:p>
          <a:p>
            <a:pPr indent="0" lvl="0" marL="0" marR="38100" rtl="0" algn="just">
              <a:lnSpc>
                <a:spcPct val="128571"/>
              </a:lnSpc>
              <a:spcBef>
                <a:spcPts val="0"/>
              </a:spcBef>
              <a:spcAft>
                <a:spcPts val="0"/>
              </a:spcAft>
              <a:buNone/>
            </a:pPr>
            <a:r>
              <a:rPr lang="en">
                <a:highlight>
                  <a:srgbClr val="F8F9FA"/>
                </a:highlight>
              </a:rPr>
              <a:t>1) The network does not have much interaction, although it is strongly connected, but this is justified because it is a news classification network as main focus and not interaction between users. This is perceived by the large amount of communication that involves the network as a whole, but with few communications carried out in both directions (positive relationship). </a:t>
            </a:r>
            <a:r>
              <a:rPr lang="en"/>
              <a:t>In addition to some evidence of similarities, that is, homophily.</a:t>
            </a:r>
            <a:endParaRPr>
              <a:highlight>
                <a:srgbClr val="F8F9FA"/>
              </a:highlight>
            </a:endParaRPr>
          </a:p>
          <a:p>
            <a:pPr indent="0" lvl="0" marL="0" marR="38100" rtl="0" algn="just">
              <a:lnSpc>
                <a:spcPct val="128571"/>
              </a:lnSpc>
              <a:spcBef>
                <a:spcPts val="0"/>
              </a:spcBef>
              <a:spcAft>
                <a:spcPts val="0"/>
              </a:spcAft>
              <a:buNone/>
            </a:pPr>
            <a:r>
              <a:rPr lang="en">
                <a:highlight>
                  <a:srgbClr val="F8F9FA"/>
                </a:highlight>
              </a:rPr>
              <a:t>2) There are a few users who stand out in relation to the number of responses they have,  justifying  the existence of a great number of users strongly connected, because this users of any way influence others users, arousing more connections between them.</a:t>
            </a:r>
            <a:endParaRPr>
              <a:highlight>
                <a:srgbClr val="F8F9FA"/>
              </a:highlight>
            </a:endParaRPr>
          </a:p>
          <a:p>
            <a:pPr indent="0" lvl="0" marL="0" marR="38100" rtl="0" algn="just">
              <a:lnSpc>
                <a:spcPct val="128571"/>
              </a:lnSpc>
              <a:spcBef>
                <a:spcPts val="0"/>
              </a:spcBef>
              <a:spcAft>
                <a:spcPts val="0"/>
              </a:spcAft>
              <a:buNone/>
            </a:pPr>
            <a:r>
              <a:rPr lang="en">
                <a:highlight>
                  <a:srgbClr val="F8F9FA"/>
                </a:highlight>
              </a:rPr>
              <a:t>3) We consider seed users, the users have high degrees and eigenvector centrality, ie, a lot of popularity.</a:t>
            </a:r>
            <a:endParaRPr>
              <a:highlight>
                <a:srgbClr val="F8F9FA"/>
              </a:highlight>
            </a:endParaRPr>
          </a:p>
          <a:p>
            <a:pPr indent="0" lvl="0" marL="0" marR="38100" rtl="0" algn="just">
              <a:lnSpc>
                <a:spcPct val="128571"/>
              </a:lnSpc>
              <a:spcBef>
                <a:spcPts val="0"/>
              </a:spcBef>
              <a:spcAft>
                <a:spcPts val="0"/>
              </a:spcAft>
              <a:buNone/>
            </a:pPr>
            <a:r>
              <a:rPr lang="en">
                <a:highlight>
                  <a:srgbClr val="F8F9FA"/>
                </a:highlight>
              </a:rPr>
              <a:t>4) </a:t>
            </a:r>
            <a:r>
              <a:rPr lang="en"/>
              <a:t>The most popular user suggests that there is a synchronism and influence in relation to other users. As it is a small-world phenomenon  it can spread its influence and impact the social network as a whole. Digg could consider in its functionalities topics that these users show more interest or the functionalities  of following them, as it exists in other social networks.</a:t>
            </a:r>
            <a:endParaRPr/>
          </a:p>
          <a:p>
            <a:pPr indent="0" lvl="0" marL="0" marR="38100" rtl="0" algn="just">
              <a:lnSpc>
                <a:spcPct val="128571"/>
              </a:lnSpc>
              <a:spcBef>
                <a:spcPts val="0"/>
              </a:spcBef>
              <a:spcAft>
                <a:spcPts val="0"/>
              </a:spcAft>
              <a:buNone/>
            </a:pPr>
            <a:r>
              <a:t/>
            </a:r>
            <a:endParaRPr>
              <a:highlight>
                <a:srgbClr val="F8F9FA"/>
              </a:highlight>
            </a:endParaRPr>
          </a:p>
          <a:p>
            <a:pPr indent="0" lvl="0" marL="0" marR="38100" rtl="0" algn="just">
              <a:lnSpc>
                <a:spcPct val="128571"/>
              </a:lnSpc>
              <a:spcBef>
                <a:spcPts val="0"/>
              </a:spcBef>
              <a:spcAft>
                <a:spcPts val="0"/>
              </a:spcAft>
              <a:buNone/>
            </a:pPr>
            <a:r>
              <a:t/>
            </a:r>
            <a:endParaRPr>
              <a:highlight>
                <a:srgbClr val="F8F9FA"/>
              </a:highlight>
            </a:endParaRPr>
          </a:p>
          <a:p>
            <a:pPr indent="0" lvl="0" marL="0" marR="38100" rtl="0" algn="just">
              <a:lnSpc>
                <a:spcPct val="128571"/>
              </a:lnSpc>
              <a:spcBef>
                <a:spcPts val="0"/>
              </a:spcBef>
              <a:spcAft>
                <a:spcPts val="0"/>
              </a:spcAft>
              <a:buNone/>
            </a:pPr>
            <a:r>
              <a:t/>
            </a:r>
            <a:endParaRPr>
              <a:highlight>
                <a:srgbClr val="F8F9FA"/>
              </a:highlight>
            </a:endParaRPr>
          </a:p>
          <a:p>
            <a:pPr indent="0" lvl="0" marL="0" marR="38100" rtl="0" algn="just">
              <a:lnSpc>
                <a:spcPct val="128571"/>
              </a:lnSpc>
              <a:spcBef>
                <a:spcPts val="0"/>
              </a:spcBef>
              <a:spcAft>
                <a:spcPts val="0"/>
              </a:spcAft>
              <a:buNone/>
            </a:pPr>
            <a:r>
              <a:t/>
            </a:r>
            <a:endParaRPr>
              <a:solidFill>
                <a:srgbClr val="222222"/>
              </a:solidFill>
              <a:highlight>
                <a:srgbClr val="F8F9FA"/>
              </a:highlight>
            </a:endParaRPr>
          </a:p>
          <a:p>
            <a:pPr indent="0" lvl="0" marL="0" rtl="0" algn="l">
              <a:spcBef>
                <a:spcPts val="0"/>
              </a:spcBef>
              <a:spcAft>
                <a:spcPts val="0"/>
              </a:spcAft>
              <a:buNone/>
            </a:pPr>
            <a:r>
              <a:t/>
            </a:r>
            <a:endParaRPr/>
          </a:p>
        </p:txBody>
      </p:sp>
      <p:sp>
        <p:nvSpPr>
          <p:cNvPr id="219" name="Google Shape;219;p32"/>
          <p:cNvSpPr txBox="1"/>
          <p:nvPr>
            <p:ph type="title"/>
          </p:nvPr>
        </p:nvSpPr>
        <p:spPr>
          <a:xfrm>
            <a:off x="185475" y="10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Discussion</a:t>
            </a:r>
            <a:endParaRPr sz="2100"/>
          </a:p>
          <a:p>
            <a:pPr indent="0" lvl="0" marL="0" rtl="0" algn="l">
              <a:spcBef>
                <a:spcPts val="0"/>
              </a:spcBef>
              <a:spcAft>
                <a:spcPts val="0"/>
              </a:spcAft>
              <a:buNone/>
            </a:pPr>
            <a:r>
              <a:t/>
            </a:r>
            <a:endParaRPr/>
          </a:p>
        </p:txBody>
      </p:sp>
      <p:sp>
        <p:nvSpPr>
          <p:cNvPr id="220" name="Google Shape;22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3"/>
          <p:cNvSpPr txBox="1"/>
          <p:nvPr/>
        </p:nvSpPr>
        <p:spPr>
          <a:xfrm>
            <a:off x="185475" y="899000"/>
            <a:ext cx="8156700" cy="858000"/>
          </a:xfrm>
          <a:prstGeom prst="rect">
            <a:avLst/>
          </a:prstGeom>
          <a:noFill/>
          <a:ln>
            <a:noFill/>
          </a:ln>
        </p:spPr>
        <p:txBody>
          <a:bodyPr anchorCtr="0" anchor="t" bIns="91425" lIns="91425" spcFirstLastPara="1" rIns="91425" wrap="square" tIns="91425">
            <a:noAutofit/>
          </a:bodyPr>
          <a:lstStyle/>
          <a:p>
            <a:pPr indent="-317500" lvl="0" marL="457200" marR="38100" rtl="0" algn="just">
              <a:lnSpc>
                <a:spcPct val="128571"/>
              </a:lnSpc>
              <a:spcBef>
                <a:spcPts val="0"/>
              </a:spcBef>
              <a:spcAft>
                <a:spcPts val="0"/>
              </a:spcAft>
              <a:buSzPts val="1400"/>
              <a:buChar char="●"/>
            </a:pPr>
            <a:r>
              <a:rPr lang="en">
                <a:highlight>
                  <a:srgbClr val="F8F9FA"/>
                </a:highlight>
              </a:rPr>
              <a:t>We identify the seed user, using the metric that measures popularity (in-degree and eigenvector centrality), thereby showing how to identify the popularity of a "who-talks-to-whom" social network. </a:t>
            </a:r>
            <a:endParaRPr>
              <a:highlight>
                <a:srgbClr val="F8F9FA"/>
              </a:highlight>
            </a:endParaRPr>
          </a:p>
          <a:p>
            <a:pPr indent="-317500" lvl="0" marL="457200" marR="38100" rtl="0" algn="just">
              <a:lnSpc>
                <a:spcPct val="128571"/>
              </a:lnSpc>
              <a:spcBef>
                <a:spcPts val="0"/>
              </a:spcBef>
              <a:spcAft>
                <a:spcPts val="0"/>
              </a:spcAft>
              <a:buSzPts val="1400"/>
              <a:buChar char="●"/>
            </a:pPr>
            <a:r>
              <a:rPr lang="en">
                <a:highlight>
                  <a:srgbClr val="F8F9FA"/>
                </a:highlight>
              </a:rPr>
              <a:t>We showed a social synchronism between three users over a period of time without considering the context. Our conclusion is that there are few popular users, as described by the concept "long tail", but they are able to influence the behavior of several other users of the social network. </a:t>
            </a:r>
            <a:endParaRPr>
              <a:highlight>
                <a:srgbClr val="F8F9FA"/>
              </a:highlight>
            </a:endParaRPr>
          </a:p>
          <a:p>
            <a:pPr indent="-317500" lvl="0" marL="457200" marR="38100" rtl="0" algn="just">
              <a:lnSpc>
                <a:spcPct val="128571"/>
              </a:lnSpc>
              <a:spcBef>
                <a:spcPts val="0"/>
              </a:spcBef>
              <a:spcAft>
                <a:spcPts val="0"/>
              </a:spcAft>
              <a:buSzPts val="1400"/>
              <a:buChar char="●"/>
            </a:pPr>
            <a:r>
              <a:rPr lang="en">
                <a:highlight>
                  <a:srgbClr val="F8F9FA"/>
                </a:highlight>
              </a:rPr>
              <a:t>We recommend that the interests of these users are observed so that in a network like Digg it will create new features, such as how to follow more popular users or recommend the same news of interest to these users, in addition to the news already recommended directly by users of the network by vote.</a:t>
            </a:r>
            <a:endParaRPr>
              <a:highlight>
                <a:srgbClr val="F8F9FA"/>
              </a:highlight>
            </a:endParaRPr>
          </a:p>
          <a:p>
            <a:pPr indent="-317500" lvl="0" marL="457200" marR="38100" rtl="0" algn="just">
              <a:lnSpc>
                <a:spcPct val="128571"/>
              </a:lnSpc>
              <a:spcBef>
                <a:spcPts val="0"/>
              </a:spcBef>
              <a:spcAft>
                <a:spcPts val="0"/>
              </a:spcAft>
              <a:buSzPts val="1400"/>
              <a:buChar char="●"/>
            </a:pPr>
            <a:r>
              <a:rPr lang="en">
                <a:highlight>
                  <a:srgbClr val="F8F9FA"/>
                </a:highlight>
              </a:rPr>
              <a:t>As a future work, we also recommend looking at users who have many interactions to assess whether these users form groups or whether they are just part of a group and do not have much influence within their groups or are simply people who like to relate. Thus, how can a social network benefit from this type of person and help other people.</a:t>
            </a:r>
            <a:endParaRPr>
              <a:highlight>
                <a:srgbClr val="F8F9FA"/>
              </a:highlight>
            </a:endParaRPr>
          </a:p>
          <a:p>
            <a:pPr indent="0" lvl="0" marL="0" marR="38100" rtl="0" algn="just">
              <a:lnSpc>
                <a:spcPct val="128571"/>
              </a:lnSpc>
              <a:spcBef>
                <a:spcPts val="0"/>
              </a:spcBef>
              <a:spcAft>
                <a:spcPts val="0"/>
              </a:spcAft>
              <a:buNone/>
            </a:pPr>
            <a:r>
              <a:t/>
            </a:r>
            <a:endParaRPr>
              <a:highlight>
                <a:srgbClr val="F8F9FA"/>
              </a:highlight>
            </a:endParaRPr>
          </a:p>
          <a:p>
            <a:pPr indent="0" lvl="0" marL="0" marR="38100" rtl="0" algn="just">
              <a:lnSpc>
                <a:spcPct val="128571"/>
              </a:lnSpc>
              <a:spcBef>
                <a:spcPts val="0"/>
              </a:spcBef>
              <a:spcAft>
                <a:spcPts val="0"/>
              </a:spcAft>
              <a:buNone/>
            </a:pPr>
            <a:r>
              <a:t/>
            </a:r>
            <a:endParaRPr>
              <a:highlight>
                <a:srgbClr val="F8F9FA"/>
              </a:highlight>
            </a:endParaRPr>
          </a:p>
          <a:p>
            <a:pPr indent="0" lvl="0" marL="0" marR="38100" rtl="0" algn="just">
              <a:lnSpc>
                <a:spcPct val="128571"/>
              </a:lnSpc>
              <a:spcBef>
                <a:spcPts val="0"/>
              </a:spcBef>
              <a:spcAft>
                <a:spcPts val="0"/>
              </a:spcAft>
              <a:buNone/>
            </a:pPr>
            <a:r>
              <a:t/>
            </a:r>
            <a:endParaRPr>
              <a:highlight>
                <a:srgbClr val="F8F9FA"/>
              </a:highlight>
            </a:endParaRPr>
          </a:p>
          <a:p>
            <a:pPr indent="0" lvl="0" marL="0" marR="38100" rtl="0" algn="just">
              <a:lnSpc>
                <a:spcPct val="128571"/>
              </a:lnSpc>
              <a:spcBef>
                <a:spcPts val="0"/>
              </a:spcBef>
              <a:spcAft>
                <a:spcPts val="0"/>
              </a:spcAft>
              <a:buNone/>
            </a:pPr>
            <a:r>
              <a:t/>
            </a:r>
            <a:endParaRPr>
              <a:solidFill>
                <a:srgbClr val="222222"/>
              </a:solidFill>
              <a:highlight>
                <a:srgbClr val="F8F9FA"/>
              </a:highlight>
            </a:endParaRPr>
          </a:p>
          <a:p>
            <a:pPr indent="0" lvl="0" marL="0" rtl="0" algn="l">
              <a:spcBef>
                <a:spcPts val="0"/>
              </a:spcBef>
              <a:spcAft>
                <a:spcPts val="0"/>
              </a:spcAft>
              <a:buNone/>
            </a:pPr>
            <a:r>
              <a:t/>
            </a:r>
            <a:endParaRPr/>
          </a:p>
        </p:txBody>
      </p:sp>
      <p:sp>
        <p:nvSpPr>
          <p:cNvPr id="226" name="Google Shape;226;p33"/>
          <p:cNvSpPr txBox="1"/>
          <p:nvPr>
            <p:ph type="title"/>
          </p:nvPr>
        </p:nvSpPr>
        <p:spPr>
          <a:xfrm>
            <a:off x="185475" y="107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Conclusions</a:t>
            </a:r>
            <a:endParaRPr sz="2100"/>
          </a:p>
          <a:p>
            <a:pPr indent="0" lvl="0" marL="0" rtl="0" algn="l">
              <a:spcBef>
                <a:spcPts val="0"/>
              </a:spcBef>
              <a:spcAft>
                <a:spcPts val="0"/>
              </a:spcAft>
              <a:buNone/>
            </a:pPr>
            <a:r>
              <a:t/>
            </a:r>
            <a:endParaRPr/>
          </a:p>
        </p:txBody>
      </p:sp>
      <p:sp>
        <p:nvSpPr>
          <p:cNvPr id="227" name="Google Shape;22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References</a:t>
            </a:r>
            <a:endParaRPr sz="2100"/>
          </a:p>
        </p:txBody>
      </p:sp>
      <p:sp>
        <p:nvSpPr>
          <p:cNvPr id="233" name="Google Shape;233;p34"/>
          <p:cNvSpPr txBox="1"/>
          <p:nvPr>
            <p:ph idx="1" type="body"/>
          </p:nvPr>
        </p:nvSpPr>
        <p:spPr>
          <a:xfrm>
            <a:off x="311700" y="13605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rPr>
              <a:t>Data source: </a:t>
            </a:r>
            <a:r>
              <a:rPr lang="en" sz="1700">
                <a:solidFill>
                  <a:srgbClr val="000000"/>
                </a:solidFill>
              </a:rPr>
              <a:t> http://konect.uni-koblenz.de/networks/munmun_digg_reply</a:t>
            </a:r>
            <a:endParaRPr sz="1700">
              <a:solidFill>
                <a:srgbClr val="000000"/>
              </a:solidFill>
            </a:endParaRPr>
          </a:p>
          <a:p>
            <a:pPr indent="0" lvl="0" marL="0" rtl="0" algn="l">
              <a:spcBef>
                <a:spcPts val="1600"/>
              </a:spcBef>
              <a:spcAft>
                <a:spcPts val="0"/>
              </a:spcAft>
              <a:buNone/>
            </a:pPr>
            <a:r>
              <a:rPr lang="en" sz="1700">
                <a:solidFill>
                  <a:srgbClr val="000000"/>
                </a:solidFill>
              </a:rPr>
              <a:t>Easley, D, and Kleinberg, J. </a:t>
            </a:r>
            <a:r>
              <a:rPr b="1" lang="en" sz="1700">
                <a:solidFill>
                  <a:srgbClr val="000000"/>
                </a:solidFill>
              </a:rPr>
              <a:t>Networks, Crowds, and Markets: Reasoning about a Highly Connected World</a:t>
            </a:r>
            <a:r>
              <a:rPr lang="en" sz="1700">
                <a:solidFill>
                  <a:srgbClr val="000000"/>
                </a:solidFill>
              </a:rPr>
              <a:t>. Cambridge University Press, 2010. </a:t>
            </a:r>
            <a:endParaRPr sz="1700">
              <a:solidFill>
                <a:srgbClr val="000000"/>
              </a:solidFill>
            </a:endParaRPr>
          </a:p>
          <a:p>
            <a:pPr indent="0" lvl="0" marL="0" rtl="0" algn="just">
              <a:lnSpc>
                <a:spcPct val="100000"/>
              </a:lnSpc>
              <a:spcBef>
                <a:spcPts val="1600"/>
              </a:spcBef>
              <a:spcAft>
                <a:spcPts val="0"/>
              </a:spcAft>
              <a:buNone/>
            </a:pPr>
            <a:r>
              <a:rPr lang="en" sz="1700">
                <a:solidFill>
                  <a:srgbClr val="000000"/>
                </a:solidFill>
                <a:highlight>
                  <a:schemeClr val="lt1"/>
                </a:highlight>
              </a:rPr>
              <a:t>Munmun De Choudhury, Hari Sundaram, Ajita John, and Dorée Duncan Seligmann. </a:t>
            </a:r>
            <a:r>
              <a:rPr b="1" lang="en" sz="1700">
                <a:solidFill>
                  <a:srgbClr val="000000"/>
                </a:solidFill>
                <a:highlight>
                  <a:schemeClr val="lt1"/>
                </a:highlight>
              </a:rPr>
              <a:t>Social synchrony: Predicting mimicry of user actions in online social media.</a:t>
            </a:r>
            <a:r>
              <a:rPr lang="en" sz="1700">
                <a:solidFill>
                  <a:srgbClr val="000000"/>
                </a:solidFill>
                <a:highlight>
                  <a:schemeClr val="lt1"/>
                </a:highlight>
              </a:rPr>
              <a:t> In </a:t>
            </a:r>
            <a:r>
              <a:rPr i="1" lang="en" sz="1700">
                <a:solidFill>
                  <a:srgbClr val="000000"/>
                </a:solidFill>
                <a:highlight>
                  <a:schemeClr val="lt1"/>
                </a:highlight>
              </a:rPr>
              <a:t>Proc. Int. Conf. on Computational Science and Engineering</a:t>
            </a:r>
            <a:r>
              <a:rPr lang="en" sz="1700">
                <a:solidFill>
                  <a:srgbClr val="000000"/>
                </a:solidFill>
                <a:highlight>
                  <a:schemeClr val="lt1"/>
                </a:highlight>
              </a:rPr>
              <a:t>, pages 151--158, 2009.</a:t>
            </a:r>
            <a:endParaRPr sz="1700">
              <a:solidFill>
                <a:srgbClr val="000000"/>
              </a:solidFill>
              <a:highlight>
                <a:schemeClr val="lt1"/>
              </a:highlight>
            </a:endParaRPr>
          </a:p>
          <a:p>
            <a:pPr indent="0" lvl="0" marL="0" rtl="0" algn="just">
              <a:lnSpc>
                <a:spcPct val="100000"/>
              </a:lnSpc>
              <a:spcBef>
                <a:spcPts val="0"/>
              </a:spcBef>
              <a:spcAft>
                <a:spcPts val="0"/>
              </a:spcAft>
              <a:buNone/>
            </a:pPr>
            <a:r>
              <a:t/>
            </a:r>
            <a:endParaRPr sz="1700">
              <a:solidFill>
                <a:srgbClr val="000000"/>
              </a:solidFill>
              <a:highlight>
                <a:schemeClr val="lt1"/>
              </a:highlight>
            </a:endParaRPr>
          </a:p>
          <a:p>
            <a:pPr indent="0" lvl="0" marL="0" rtl="0" algn="l">
              <a:lnSpc>
                <a:spcPct val="133043"/>
              </a:lnSpc>
              <a:spcBef>
                <a:spcPts val="0"/>
              </a:spcBef>
              <a:spcAft>
                <a:spcPts val="0"/>
              </a:spcAft>
              <a:buNone/>
            </a:pPr>
            <a:r>
              <a:rPr lang="en" sz="1700">
                <a:solidFill>
                  <a:srgbClr val="000000"/>
                </a:solidFill>
                <a:highlight>
                  <a:srgbClr val="FEFEFE"/>
                </a:highlight>
              </a:rPr>
              <a:t>Needham, M. and Hodler, A. E. </a:t>
            </a:r>
            <a:r>
              <a:rPr b="1" lang="en" sz="1700">
                <a:solidFill>
                  <a:srgbClr val="000000"/>
                </a:solidFill>
                <a:highlight>
                  <a:srgbClr val="FEFEFE"/>
                </a:highlight>
              </a:rPr>
              <a:t> Graph Algorithms: Practical Examples in Apache Spark and Neo4j</a:t>
            </a:r>
            <a:r>
              <a:rPr lang="en" sz="1700">
                <a:solidFill>
                  <a:srgbClr val="000000"/>
                </a:solidFill>
                <a:highlight>
                  <a:srgbClr val="FEFEFE"/>
                </a:highlight>
              </a:rPr>
              <a:t> 'Reilly Media, 2019.</a:t>
            </a:r>
            <a:endParaRPr sz="1700">
              <a:solidFill>
                <a:srgbClr val="000000"/>
              </a:solidFill>
              <a:highlight>
                <a:srgbClr val="FEFEFE"/>
              </a:highlight>
            </a:endParaRPr>
          </a:p>
          <a:p>
            <a:pPr indent="0" lvl="0" marL="0" rtl="0" algn="just">
              <a:lnSpc>
                <a:spcPct val="100000"/>
              </a:lnSpc>
              <a:spcBef>
                <a:spcPts val="500"/>
              </a:spcBef>
              <a:spcAft>
                <a:spcPts val="0"/>
              </a:spcAft>
              <a:buNone/>
            </a:pPr>
            <a:r>
              <a:t/>
            </a:r>
            <a:endParaRPr sz="1700">
              <a:solidFill>
                <a:srgbClr val="000000"/>
              </a:solidFill>
              <a:highlight>
                <a:schemeClr val="lt1"/>
              </a:highlight>
            </a:endParaRPr>
          </a:p>
          <a:p>
            <a:pPr indent="0" lvl="0" marL="0" rtl="0" algn="l">
              <a:lnSpc>
                <a:spcPct val="133043"/>
              </a:lnSpc>
              <a:spcBef>
                <a:spcPts val="0"/>
              </a:spcBef>
              <a:spcAft>
                <a:spcPts val="0"/>
              </a:spcAft>
              <a:buNone/>
            </a:pPr>
            <a:r>
              <a:t/>
            </a:r>
            <a:endParaRPr sz="1700">
              <a:solidFill>
                <a:srgbClr val="000000"/>
              </a:solidFill>
              <a:highlight>
                <a:srgbClr val="FEFEFE"/>
              </a:highlight>
            </a:endParaRPr>
          </a:p>
          <a:p>
            <a:pPr indent="0" lvl="0" marL="0" rtl="0" algn="l">
              <a:spcBef>
                <a:spcPts val="500"/>
              </a:spcBef>
              <a:spcAft>
                <a:spcPts val="0"/>
              </a:spcAft>
              <a:buNone/>
            </a:pPr>
            <a:r>
              <a:t/>
            </a:r>
            <a:endParaRPr sz="1700">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234" name="Google Shape;23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t>Thank you!</a:t>
            </a:r>
            <a:endParaRPr sz="4600"/>
          </a:p>
        </p:txBody>
      </p:sp>
      <p:pic>
        <p:nvPicPr>
          <p:cNvPr id="240" name="Google Shape;240;p35"/>
          <p:cNvPicPr preferRelativeResize="0"/>
          <p:nvPr/>
        </p:nvPicPr>
        <p:blipFill>
          <a:blip r:embed="rId3">
            <a:alphaModFix/>
          </a:blip>
          <a:stretch>
            <a:fillRect/>
          </a:stretch>
        </p:blipFill>
        <p:spPr>
          <a:xfrm>
            <a:off x="3158050" y="1152425"/>
            <a:ext cx="3198185" cy="3686275"/>
          </a:xfrm>
          <a:prstGeom prst="rect">
            <a:avLst/>
          </a:prstGeom>
          <a:noFill/>
          <a:ln>
            <a:noFill/>
          </a:ln>
        </p:spPr>
      </p:pic>
      <p:sp>
        <p:nvSpPr>
          <p:cNvPr id="241" name="Google Shape;241;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241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Context of the Project</a:t>
            </a:r>
            <a:endParaRPr sz="2100"/>
          </a:p>
        </p:txBody>
      </p:sp>
      <p:sp>
        <p:nvSpPr>
          <p:cNvPr id="82" name="Google Shape;82;p15"/>
          <p:cNvSpPr txBox="1"/>
          <p:nvPr>
            <p:ph idx="1" type="body"/>
          </p:nvPr>
        </p:nvSpPr>
        <p:spPr>
          <a:xfrm>
            <a:off x="311700" y="1387100"/>
            <a:ext cx="5023200" cy="197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rgbClr val="000000"/>
                </a:solidFill>
              </a:rPr>
              <a:t>Digg is a news aggregator that includes linking or sharing stories around a particular topic.</a:t>
            </a:r>
            <a:endParaRPr sz="1700">
              <a:solidFill>
                <a:srgbClr val="000000"/>
              </a:solidFill>
            </a:endParaRPr>
          </a:p>
          <a:p>
            <a:pPr indent="0" lvl="0" marL="0" rtl="0" algn="just">
              <a:spcBef>
                <a:spcPts val="1600"/>
              </a:spcBef>
              <a:spcAft>
                <a:spcPts val="0"/>
              </a:spcAft>
              <a:buNone/>
            </a:pPr>
            <a:r>
              <a:rPr b="1" lang="en" sz="1700">
                <a:solidFill>
                  <a:srgbClr val="000000"/>
                </a:solidFill>
              </a:rPr>
              <a:t>Data analysed in this Project is about communication: </a:t>
            </a:r>
            <a:r>
              <a:rPr lang="en" sz="1700">
                <a:solidFill>
                  <a:srgbClr val="000000"/>
                </a:solidFill>
              </a:rPr>
              <a:t>each node in the network is a user of the website, and each directed edge denotes that a user replied to another user.</a:t>
            </a:r>
            <a:endParaRPr sz="1700">
              <a:solidFill>
                <a:srgbClr val="000000"/>
              </a:solidFill>
            </a:endParaRPr>
          </a:p>
          <a:p>
            <a:pPr indent="0" lvl="0" marL="0" rtl="0" algn="l">
              <a:spcBef>
                <a:spcPts val="1600"/>
              </a:spcBef>
              <a:spcAft>
                <a:spcPts val="1600"/>
              </a:spcAft>
              <a:buNone/>
            </a:pPr>
            <a:r>
              <a:t/>
            </a:r>
            <a:endParaRPr/>
          </a:p>
        </p:txBody>
      </p:sp>
      <p:pic>
        <p:nvPicPr>
          <p:cNvPr id="83" name="Google Shape;83;p15"/>
          <p:cNvPicPr preferRelativeResize="0"/>
          <p:nvPr/>
        </p:nvPicPr>
        <p:blipFill>
          <a:blip r:embed="rId3">
            <a:alphaModFix/>
          </a:blip>
          <a:stretch>
            <a:fillRect/>
          </a:stretch>
        </p:blipFill>
        <p:spPr>
          <a:xfrm>
            <a:off x="5487300" y="1101750"/>
            <a:ext cx="3504300" cy="3504300"/>
          </a:xfrm>
          <a:prstGeom prst="rect">
            <a:avLst/>
          </a:prstGeom>
          <a:noFill/>
          <a:ln>
            <a:noFill/>
          </a:ln>
        </p:spPr>
      </p:pic>
      <p:sp>
        <p:nvSpPr>
          <p:cNvPr id="84" name="Google Shape;8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159300" y="95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Context of the Project: </a:t>
            </a:r>
            <a:r>
              <a:rPr lang="en" sz="2100"/>
              <a:t>Information of the Digg network </a:t>
            </a:r>
            <a:endParaRPr sz="2100"/>
          </a:p>
        </p:txBody>
      </p:sp>
      <p:graphicFrame>
        <p:nvGraphicFramePr>
          <p:cNvPr id="90" name="Google Shape;90;p16"/>
          <p:cNvGraphicFramePr/>
          <p:nvPr/>
        </p:nvGraphicFramePr>
        <p:xfrm>
          <a:off x="800100" y="934250"/>
          <a:ext cx="3000000" cy="3000000"/>
        </p:xfrm>
        <a:graphic>
          <a:graphicData uri="http://schemas.openxmlformats.org/drawingml/2006/table">
            <a:tbl>
              <a:tblPr>
                <a:noFill/>
                <a:tableStyleId>{C45D71FC-2E54-48F5-B5C1-B2950B544422}</a:tableStyleId>
              </a:tblPr>
              <a:tblGrid>
                <a:gridCol w="3619500"/>
                <a:gridCol w="3619500"/>
              </a:tblGrid>
              <a:tr h="381000">
                <a:tc>
                  <a:txBody>
                    <a:bodyPr/>
                    <a:lstStyle/>
                    <a:p>
                      <a:pPr indent="0" lvl="0" marL="0" rtl="0" algn="ctr">
                        <a:spcBef>
                          <a:spcPts val="0"/>
                        </a:spcBef>
                        <a:spcAft>
                          <a:spcPts val="0"/>
                        </a:spcAft>
                        <a:buNone/>
                      </a:pPr>
                      <a:r>
                        <a:rPr b="1" lang="en"/>
                        <a:t>Type Information</a:t>
                      </a:r>
                      <a:endParaRPr b="1"/>
                    </a:p>
                  </a:txBody>
                  <a:tcPr marT="91425" marB="91425" marR="91425" marL="91425"/>
                </a:tc>
                <a:tc>
                  <a:txBody>
                    <a:bodyPr/>
                    <a:lstStyle/>
                    <a:p>
                      <a:pPr indent="0" lvl="0" marL="0" rtl="0" algn="ctr">
                        <a:spcBef>
                          <a:spcPts val="0"/>
                        </a:spcBef>
                        <a:spcAft>
                          <a:spcPts val="0"/>
                        </a:spcAft>
                        <a:buNone/>
                      </a:pPr>
                      <a:r>
                        <a:rPr b="1" lang="en"/>
                        <a:t>Digg network</a:t>
                      </a:r>
                      <a:endParaRPr b="1"/>
                    </a:p>
                    <a:p>
                      <a:pPr indent="0" lvl="0" marL="0" rtl="0" algn="l">
                        <a:spcBef>
                          <a:spcPts val="0"/>
                        </a:spcBef>
                        <a:spcAft>
                          <a:spcPts val="0"/>
                        </a:spcAft>
                        <a:buNone/>
                      </a:pPr>
                      <a:r>
                        <a:t/>
                      </a:r>
                      <a:endParaRPr b="1"/>
                    </a:p>
                  </a:txBody>
                  <a:tcPr marT="91425" marB="91425" marR="91425" marL="91425"/>
                </a:tc>
              </a:tr>
              <a:tr h="381000">
                <a:tc>
                  <a:txBody>
                    <a:bodyPr/>
                    <a:lstStyle/>
                    <a:p>
                      <a:pPr indent="0" lvl="0" marL="0" rtl="0" algn="just">
                        <a:spcBef>
                          <a:spcPts val="0"/>
                        </a:spcBef>
                        <a:spcAft>
                          <a:spcPts val="0"/>
                        </a:spcAft>
                        <a:buNone/>
                      </a:pPr>
                      <a:r>
                        <a:rPr b="1" lang="en"/>
                        <a:t>Repository</a:t>
                      </a:r>
                      <a:endParaRPr b="1"/>
                    </a:p>
                  </a:txBody>
                  <a:tcPr marT="91425" marB="91425" marR="91425" marL="91425"/>
                </a:tc>
                <a:tc>
                  <a:txBody>
                    <a:bodyPr/>
                    <a:lstStyle/>
                    <a:p>
                      <a:pPr indent="0" lvl="0" marL="0" rtl="0" algn="just">
                        <a:lnSpc>
                          <a:spcPct val="115000"/>
                        </a:lnSpc>
                        <a:spcBef>
                          <a:spcPts val="0"/>
                        </a:spcBef>
                        <a:spcAft>
                          <a:spcPts val="1600"/>
                        </a:spcAft>
                        <a:buNone/>
                      </a:pPr>
                      <a:r>
                        <a:rPr lang="en"/>
                        <a:t>Konect - Koblenz network collection. Has </a:t>
                      </a:r>
                      <a:r>
                        <a:rPr b="1" lang="en">
                          <a:solidFill>
                            <a:schemeClr val="dk2"/>
                          </a:solidFill>
                          <a:latin typeface="Open Sans"/>
                          <a:ea typeface="Open Sans"/>
                          <a:cs typeface="Open Sans"/>
                          <a:sym typeface="Open Sans"/>
                        </a:rPr>
                        <a:t>three categories of the Digg: </a:t>
                      </a:r>
                      <a:r>
                        <a:rPr lang="en">
                          <a:solidFill>
                            <a:schemeClr val="dk2"/>
                          </a:solidFill>
                          <a:latin typeface="Open Sans"/>
                          <a:ea typeface="Open Sans"/>
                          <a:cs typeface="Open Sans"/>
                          <a:sym typeface="Open Sans"/>
                        </a:rPr>
                        <a:t>communication, rating and social.</a:t>
                      </a:r>
                      <a:endParaRPr/>
                    </a:p>
                  </a:txBody>
                  <a:tcPr marT="91425" marB="91425" marR="91425" marL="91425"/>
                </a:tc>
              </a:tr>
              <a:tr h="381000">
                <a:tc>
                  <a:txBody>
                    <a:bodyPr/>
                    <a:lstStyle/>
                    <a:p>
                      <a:pPr indent="0" lvl="0" marL="0" rtl="0" algn="l">
                        <a:spcBef>
                          <a:spcPts val="0"/>
                        </a:spcBef>
                        <a:spcAft>
                          <a:spcPts val="0"/>
                        </a:spcAft>
                        <a:buNone/>
                      </a:pPr>
                      <a:r>
                        <a:rPr b="1" lang="en"/>
                        <a:t>Format</a:t>
                      </a:r>
                      <a:endParaRPr b="1"/>
                    </a:p>
                  </a:txBody>
                  <a:tcPr marT="91425" marB="91425" marR="91425" marL="91425"/>
                </a:tc>
                <a:tc>
                  <a:txBody>
                    <a:bodyPr/>
                    <a:lstStyle/>
                    <a:p>
                      <a:pPr indent="0" lvl="0" marL="0" rtl="0" algn="l">
                        <a:spcBef>
                          <a:spcPts val="0"/>
                        </a:spcBef>
                        <a:spcAft>
                          <a:spcPts val="0"/>
                        </a:spcAft>
                        <a:buNone/>
                      </a:pPr>
                      <a:r>
                        <a:rPr lang="en"/>
                        <a:t>Directed</a:t>
                      </a:r>
                      <a:endParaRPr/>
                    </a:p>
                  </a:txBody>
                  <a:tcPr marT="91425" marB="91425" marR="91425" marL="91425"/>
                </a:tc>
              </a:tr>
              <a:tr h="381000">
                <a:tc>
                  <a:txBody>
                    <a:bodyPr/>
                    <a:lstStyle/>
                    <a:p>
                      <a:pPr indent="0" lvl="0" marL="0" rtl="0" algn="l">
                        <a:spcBef>
                          <a:spcPts val="0"/>
                        </a:spcBef>
                        <a:spcAft>
                          <a:spcPts val="0"/>
                        </a:spcAft>
                        <a:buNone/>
                      </a:pPr>
                      <a:r>
                        <a:rPr b="1" lang="en"/>
                        <a:t>Nodes (users)</a:t>
                      </a:r>
                      <a:endParaRPr b="1"/>
                    </a:p>
                  </a:txBody>
                  <a:tcPr marT="91425" marB="91425" marR="91425" marL="91425"/>
                </a:tc>
                <a:tc>
                  <a:txBody>
                    <a:bodyPr/>
                    <a:lstStyle/>
                    <a:p>
                      <a:pPr indent="0" lvl="0" marL="0" rtl="0" algn="l">
                        <a:spcBef>
                          <a:spcPts val="0"/>
                        </a:spcBef>
                        <a:spcAft>
                          <a:spcPts val="0"/>
                        </a:spcAft>
                        <a:buNone/>
                      </a:pPr>
                      <a:r>
                        <a:rPr lang="en"/>
                        <a:t>30,398</a:t>
                      </a:r>
                      <a:endParaRPr/>
                    </a:p>
                  </a:txBody>
                  <a:tcPr marT="91425" marB="91425" marR="91425" marL="91425"/>
                </a:tc>
              </a:tr>
              <a:tr h="381000">
                <a:tc>
                  <a:txBody>
                    <a:bodyPr/>
                    <a:lstStyle/>
                    <a:p>
                      <a:pPr indent="0" lvl="0" marL="0" rtl="0" algn="l">
                        <a:spcBef>
                          <a:spcPts val="0"/>
                        </a:spcBef>
                        <a:spcAft>
                          <a:spcPts val="0"/>
                        </a:spcAft>
                        <a:buNone/>
                      </a:pPr>
                      <a:r>
                        <a:rPr b="1" lang="en"/>
                        <a:t>Edges (replies)</a:t>
                      </a:r>
                      <a:endParaRPr b="1"/>
                    </a:p>
                  </a:txBody>
                  <a:tcPr marT="91425" marB="91425" marR="91425" marL="91425"/>
                </a:tc>
                <a:tc>
                  <a:txBody>
                    <a:bodyPr/>
                    <a:lstStyle/>
                    <a:p>
                      <a:pPr indent="0" lvl="0" marL="0" rtl="0" algn="l">
                        <a:spcBef>
                          <a:spcPts val="0"/>
                        </a:spcBef>
                        <a:spcAft>
                          <a:spcPts val="0"/>
                        </a:spcAft>
                        <a:buNone/>
                      </a:pPr>
                      <a:r>
                        <a:rPr lang="en"/>
                        <a:t>87,627</a:t>
                      </a:r>
                      <a:endParaRPr/>
                    </a:p>
                  </a:txBody>
                  <a:tcPr marT="91425" marB="91425" marR="91425" marL="91425"/>
                </a:tc>
              </a:tr>
              <a:tr h="381000">
                <a:tc>
                  <a:txBody>
                    <a:bodyPr/>
                    <a:lstStyle/>
                    <a:p>
                      <a:pPr indent="0" lvl="0" marL="0" rtl="0" algn="l">
                        <a:spcBef>
                          <a:spcPts val="0"/>
                        </a:spcBef>
                        <a:spcAft>
                          <a:spcPts val="0"/>
                        </a:spcAft>
                        <a:buNone/>
                      </a:pPr>
                      <a:r>
                        <a:rPr b="1" lang="en"/>
                        <a:t>Category</a:t>
                      </a:r>
                      <a:endParaRPr b="1"/>
                    </a:p>
                  </a:txBody>
                  <a:tcPr marT="91425" marB="91425" marR="91425" marL="91425"/>
                </a:tc>
                <a:tc>
                  <a:txBody>
                    <a:bodyPr/>
                    <a:lstStyle/>
                    <a:p>
                      <a:pPr indent="0" lvl="0" marL="0" rtl="0" algn="l">
                        <a:spcBef>
                          <a:spcPts val="0"/>
                        </a:spcBef>
                        <a:spcAft>
                          <a:spcPts val="0"/>
                        </a:spcAft>
                        <a:buNone/>
                      </a:pPr>
                      <a:r>
                        <a:rPr lang="en"/>
                        <a:t>Communication</a:t>
                      </a:r>
                      <a:endParaRPr/>
                    </a:p>
                  </a:txBody>
                  <a:tcPr marT="91425" marB="91425" marR="91425" marL="91425"/>
                </a:tc>
              </a:tr>
              <a:tr h="381000">
                <a:tc>
                  <a:txBody>
                    <a:bodyPr/>
                    <a:lstStyle/>
                    <a:p>
                      <a:pPr indent="0" lvl="0" marL="0" rtl="0" algn="l">
                        <a:spcBef>
                          <a:spcPts val="0"/>
                        </a:spcBef>
                        <a:spcAft>
                          <a:spcPts val="0"/>
                        </a:spcAft>
                        <a:buNone/>
                      </a:pPr>
                      <a:r>
                        <a:rPr b="1" lang="en"/>
                        <a:t>Tools</a:t>
                      </a:r>
                      <a:endParaRPr b="1"/>
                    </a:p>
                  </a:txBody>
                  <a:tcPr marT="91425" marB="91425" marR="91425" marL="91425"/>
                </a:tc>
                <a:tc>
                  <a:txBody>
                    <a:bodyPr/>
                    <a:lstStyle/>
                    <a:p>
                      <a:pPr indent="0" lvl="0" marL="0" rtl="0" algn="l">
                        <a:spcBef>
                          <a:spcPts val="0"/>
                        </a:spcBef>
                        <a:spcAft>
                          <a:spcPts val="0"/>
                        </a:spcAft>
                        <a:buNone/>
                      </a:pPr>
                      <a:r>
                        <a:rPr lang="en"/>
                        <a:t>Gephi and Jupyter</a:t>
                      </a:r>
                      <a:endParaRPr/>
                    </a:p>
                  </a:txBody>
                  <a:tcPr marT="91425" marB="91425" marR="91425" marL="91425"/>
                </a:tc>
              </a:tr>
            </a:tbl>
          </a:graphicData>
        </a:graphic>
      </p:graphicFrame>
      <p:sp>
        <p:nvSpPr>
          <p:cNvPr id="91" name="Google Shape;9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83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Problem definition</a:t>
            </a:r>
            <a:endParaRPr sz="2100"/>
          </a:p>
        </p:txBody>
      </p:sp>
      <p:sp>
        <p:nvSpPr>
          <p:cNvPr id="97" name="Google Shape;97;p17"/>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700">
                <a:solidFill>
                  <a:srgbClr val="222222"/>
                </a:solidFill>
                <a:highlight>
                  <a:srgbClr val="F8F9FA"/>
                </a:highlight>
                <a:latin typeface="Arial"/>
                <a:ea typeface="Arial"/>
                <a:cs typeface="Arial"/>
                <a:sym typeface="Arial"/>
              </a:rPr>
              <a:t>In a more general context, how to evaluate in a network "</a:t>
            </a:r>
            <a:r>
              <a:rPr lang="en" sz="1700">
                <a:solidFill>
                  <a:srgbClr val="000000"/>
                </a:solidFill>
                <a:latin typeface="Arial"/>
                <a:ea typeface="Arial"/>
                <a:cs typeface="Arial"/>
                <a:sym typeface="Arial"/>
              </a:rPr>
              <a:t>who-talks-to-whom</a:t>
            </a:r>
            <a:r>
              <a:rPr lang="en" sz="1700">
                <a:solidFill>
                  <a:srgbClr val="222222"/>
                </a:solidFill>
                <a:highlight>
                  <a:srgbClr val="F8F9FA"/>
                </a:highlight>
                <a:latin typeface="Arial"/>
                <a:ea typeface="Arial"/>
                <a:cs typeface="Arial"/>
                <a:sym typeface="Arial"/>
              </a:rPr>
              <a:t>" the groups that are formed in a certain period of time and what conclusions we can obtain with these analyzes, if we disconsider the context.</a:t>
            </a:r>
            <a:endParaRPr sz="1700">
              <a:solidFill>
                <a:srgbClr val="222222"/>
              </a:solidFill>
              <a:highlight>
                <a:srgbClr val="F8F9FA"/>
              </a:highlight>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222222"/>
              </a:solidFill>
              <a:highlight>
                <a:srgbClr val="F8F9FA"/>
              </a:highlight>
              <a:latin typeface="Arial"/>
              <a:ea typeface="Arial"/>
              <a:cs typeface="Arial"/>
              <a:sym typeface="Arial"/>
            </a:endParaRPr>
          </a:p>
          <a:p>
            <a:pPr indent="0" lvl="0" marL="0" marR="38100" rtl="0" algn="just">
              <a:lnSpc>
                <a:spcPct val="128571"/>
              </a:lnSpc>
              <a:spcBef>
                <a:spcPts val="0"/>
              </a:spcBef>
              <a:spcAft>
                <a:spcPts val="0"/>
              </a:spcAft>
              <a:buNone/>
            </a:pPr>
            <a:r>
              <a:rPr lang="en" sz="1700">
                <a:solidFill>
                  <a:srgbClr val="222222"/>
                </a:solidFill>
                <a:highlight>
                  <a:srgbClr val="F8F9FA"/>
                </a:highlight>
                <a:latin typeface="Arial"/>
                <a:ea typeface="Arial"/>
                <a:cs typeface="Arial"/>
                <a:sym typeface="Arial"/>
              </a:rPr>
              <a:t>This analysis was performed in the part of the social network Digg that has only one user action (which each user responded to other users), in a given time interval.</a:t>
            </a:r>
            <a:endParaRPr sz="1700">
              <a:solidFill>
                <a:srgbClr val="222222"/>
              </a:solidFill>
              <a:highlight>
                <a:srgbClr val="F8F9FA"/>
              </a:highlight>
              <a:latin typeface="Arial"/>
              <a:ea typeface="Arial"/>
              <a:cs typeface="Arial"/>
              <a:sym typeface="Arial"/>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latin typeface="Arial"/>
              <a:ea typeface="Arial"/>
              <a:cs typeface="Arial"/>
              <a:sym typeface="Arial"/>
            </a:endParaRPr>
          </a:p>
          <a:p>
            <a:pPr indent="-336550" lvl="0" marL="457200" marR="38100" rtl="0" algn="just">
              <a:lnSpc>
                <a:spcPct val="128571"/>
              </a:lnSpc>
              <a:spcBef>
                <a:spcPts val="0"/>
              </a:spcBef>
              <a:spcAft>
                <a:spcPts val="0"/>
              </a:spcAft>
              <a:buClr>
                <a:srgbClr val="222222"/>
              </a:buClr>
              <a:buSzPts val="1700"/>
              <a:buFont typeface="Arial"/>
              <a:buAutoNum type="arabicParenR"/>
            </a:pPr>
            <a:r>
              <a:rPr lang="en" sz="1700">
                <a:solidFill>
                  <a:srgbClr val="222222"/>
                </a:solidFill>
                <a:highlight>
                  <a:srgbClr val="F8F9FA"/>
                </a:highlight>
                <a:latin typeface="Arial"/>
                <a:ea typeface="Arial"/>
                <a:cs typeface="Arial"/>
                <a:sym typeface="Arial"/>
              </a:rPr>
              <a:t>Is it possible to find that seed user when we disconsider the context?</a:t>
            </a:r>
            <a:endParaRPr sz="1700">
              <a:solidFill>
                <a:srgbClr val="222222"/>
              </a:solidFill>
              <a:highlight>
                <a:srgbClr val="F8F9FA"/>
              </a:highlight>
              <a:latin typeface="Arial"/>
              <a:ea typeface="Arial"/>
              <a:cs typeface="Arial"/>
              <a:sym typeface="Arial"/>
            </a:endParaRPr>
          </a:p>
          <a:p>
            <a:pPr indent="-336550" lvl="0" marL="457200" marR="38100" rtl="0" algn="just">
              <a:lnSpc>
                <a:spcPct val="128571"/>
              </a:lnSpc>
              <a:spcBef>
                <a:spcPts val="0"/>
              </a:spcBef>
              <a:spcAft>
                <a:spcPts val="0"/>
              </a:spcAft>
              <a:buSzPts val="1700"/>
              <a:buFont typeface="Arial"/>
              <a:buAutoNum type="arabicParenR"/>
            </a:pPr>
            <a:r>
              <a:rPr lang="en" sz="1700">
                <a:solidFill>
                  <a:srgbClr val="222222"/>
                </a:solidFill>
                <a:highlight>
                  <a:srgbClr val="F8F9FA"/>
                </a:highlight>
                <a:latin typeface="Arial"/>
                <a:ea typeface="Arial"/>
                <a:cs typeface="Arial"/>
                <a:sym typeface="Arial"/>
              </a:rPr>
              <a:t>How to rate the most popular user on a network “</a:t>
            </a:r>
            <a:r>
              <a:rPr lang="en" sz="1700">
                <a:solidFill>
                  <a:srgbClr val="000000"/>
                </a:solidFill>
                <a:latin typeface="Arial"/>
                <a:ea typeface="Arial"/>
                <a:cs typeface="Arial"/>
                <a:sym typeface="Arial"/>
              </a:rPr>
              <a:t>who-talks-to-whom</a:t>
            </a:r>
            <a:r>
              <a:rPr lang="en" sz="1700">
                <a:solidFill>
                  <a:srgbClr val="222222"/>
                </a:solidFill>
                <a:highlight>
                  <a:srgbClr val="F8F9FA"/>
                </a:highlight>
                <a:latin typeface="Arial"/>
                <a:ea typeface="Arial"/>
                <a:cs typeface="Arial"/>
                <a:sym typeface="Arial"/>
              </a:rPr>
              <a:t>"?</a:t>
            </a:r>
            <a:endParaRPr sz="1700">
              <a:solidFill>
                <a:srgbClr val="222222"/>
              </a:solidFill>
              <a:highlight>
                <a:srgbClr val="F8F9FA"/>
              </a:highlight>
              <a:latin typeface="Arial"/>
              <a:ea typeface="Arial"/>
              <a:cs typeface="Arial"/>
              <a:sym typeface="Arial"/>
            </a:endParaRPr>
          </a:p>
          <a:p>
            <a:pPr indent="-336550" lvl="0" marL="457200" marR="38100" rtl="0" algn="just">
              <a:lnSpc>
                <a:spcPct val="128571"/>
              </a:lnSpc>
              <a:spcBef>
                <a:spcPts val="0"/>
              </a:spcBef>
              <a:spcAft>
                <a:spcPts val="0"/>
              </a:spcAft>
              <a:buClr>
                <a:srgbClr val="222222"/>
              </a:buClr>
              <a:buSzPts val="1700"/>
              <a:buFont typeface="Arial"/>
              <a:buAutoNum type="arabicParenR"/>
            </a:pPr>
            <a:r>
              <a:rPr lang="en" sz="1700">
                <a:solidFill>
                  <a:srgbClr val="222222"/>
                </a:solidFill>
                <a:highlight>
                  <a:srgbClr val="F8F9FA"/>
                </a:highlight>
                <a:latin typeface="Arial"/>
                <a:ea typeface="Arial"/>
                <a:cs typeface="Arial"/>
                <a:sym typeface="Arial"/>
              </a:rPr>
              <a:t>Can we predict some synchronism of behavior in this network from the perspective only in the action of responding to the other user without considering the context?</a:t>
            </a:r>
            <a:endParaRPr sz="1700">
              <a:solidFill>
                <a:srgbClr val="222222"/>
              </a:solidFill>
              <a:highlight>
                <a:srgbClr val="F8F9FA"/>
              </a:highlight>
              <a:latin typeface="Arial"/>
              <a:ea typeface="Arial"/>
              <a:cs typeface="Arial"/>
              <a:sym typeface="Arial"/>
            </a:endParaRPr>
          </a:p>
          <a:p>
            <a:pPr indent="0" lvl="0" marL="457200" marR="38100" rtl="0" algn="just">
              <a:lnSpc>
                <a:spcPct val="128571"/>
              </a:lnSpc>
              <a:spcBef>
                <a:spcPts val="0"/>
              </a:spcBef>
              <a:spcAft>
                <a:spcPts val="0"/>
              </a:spcAft>
              <a:buNone/>
            </a:pPr>
            <a:r>
              <a:t/>
            </a:r>
            <a:endParaRPr sz="1700">
              <a:solidFill>
                <a:srgbClr val="222222"/>
              </a:solidFill>
              <a:highlight>
                <a:srgbClr val="F8F9FA"/>
              </a:highlight>
              <a:latin typeface="Arial"/>
              <a:ea typeface="Arial"/>
              <a:cs typeface="Arial"/>
              <a:sym typeface="Arial"/>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700">
              <a:latin typeface="Arial"/>
              <a:ea typeface="Arial"/>
              <a:cs typeface="Arial"/>
              <a:sym typeface="Arial"/>
            </a:endParaRPr>
          </a:p>
        </p:txBody>
      </p:sp>
      <p:sp>
        <p:nvSpPr>
          <p:cNvPr id="98" name="Google Shape;9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83100" y="-1333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Results general</a:t>
            </a:r>
            <a:endParaRPr sz="2100"/>
          </a:p>
        </p:txBody>
      </p:sp>
      <p:graphicFrame>
        <p:nvGraphicFramePr>
          <p:cNvPr id="104" name="Google Shape;104;p18"/>
          <p:cNvGraphicFramePr/>
          <p:nvPr/>
        </p:nvGraphicFramePr>
        <p:xfrm>
          <a:off x="129675" y="312200"/>
          <a:ext cx="3000000" cy="3000000"/>
        </p:xfrm>
        <a:graphic>
          <a:graphicData uri="http://schemas.openxmlformats.org/drawingml/2006/table">
            <a:tbl>
              <a:tblPr>
                <a:noFill/>
                <a:tableStyleId>{C45D71FC-2E54-48F5-B5C1-B2950B544422}</a:tableStyleId>
              </a:tblPr>
              <a:tblGrid>
                <a:gridCol w="1717100"/>
                <a:gridCol w="1974525"/>
                <a:gridCol w="1237050"/>
                <a:gridCol w="3955950"/>
              </a:tblGrid>
              <a:tr h="100000">
                <a:tc>
                  <a:txBody>
                    <a:bodyPr/>
                    <a:lstStyle/>
                    <a:p>
                      <a:pPr indent="0" lvl="0" marL="0" rtl="0" algn="ctr">
                        <a:spcBef>
                          <a:spcPts val="0"/>
                        </a:spcBef>
                        <a:spcAft>
                          <a:spcPts val="0"/>
                        </a:spcAft>
                        <a:buNone/>
                      </a:pPr>
                      <a:r>
                        <a:rPr b="1" lang="en"/>
                        <a:t>Statistics of the Gephi in relation to </a:t>
                      </a:r>
                      <a:r>
                        <a:rPr b="1" lang="en">
                          <a:solidFill>
                            <a:srgbClr val="FF0000"/>
                          </a:solidFill>
                        </a:rPr>
                        <a:t>nodes (users)</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t>Used to...</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c>
                  <a:txBody>
                    <a:bodyPr/>
                    <a:lstStyle/>
                    <a:p>
                      <a:pPr indent="0" lvl="0" marL="0" rtl="0" algn="l">
                        <a:spcBef>
                          <a:spcPts val="0"/>
                        </a:spcBef>
                        <a:spcAft>
                          <a:spcPts val="0"/>
                        </a:spcAft>
                        <a:buNone/>
                      </a:pPr>
                      <a:r>
                        <a:rPr b="1" lang="en"/>
                        <a:t>Meanings for the project</a:t>
                      </a:r>
                      <a:endParaRPr b="1"/>
                    </a:p>
                  </a:txBody>
                  <a:tcPr marT="91425" marB="91425" marR="91425" marL="91425"/>
                </a:tc>
              </a:tr>
              <a:tr h="1101300">
                <a:tc>
                  <a:txBody>
                    <a:bodyPr/>
                    <a:lstStyle/>
                    <a:p>
                      <a:pPr indent="0" lvl="0" marL="57150" rtl="0" algn="l">
                        <a:lnSpc>
                          <a:spcPct val="115000"/>
                        </a:lnSpc>
                        <a:spcBef>
                          <a:spcPts val="0"/>
                        </a:spcBef>
                        <a:spcAft>
                          <a:spcPts val="1600"/>
                        </a:spcAft>
                        <a:buNone/>
                      </a:pPr>
                      <a:r>
                        <a:rPr b="1" lang="en"/>
                        <a:t>Clustering coefficient</a:t>
                      </a:r>
                      <a:endParaRPr/>
                    </a:p>
                  </a:txBody>
                  <a:tcPr marT="91425" marB="91425" marR="91425" marL="91425"/>
                </a:tc>
                <a:tc>
                  <a:txBody>
                    <a:bodyPr/>
                    <a:lstStyle/>
                    <a:p>
                      <a:pPr indent="0" lvl="0" marL="0" rtl="0" algn="just">
                        <a:lnSpc>
                          <a:spcPct val="115000"/>
                        </a:lnSpc>
                        <a:spcBef>
                          <a:spcPts val="0"/>
                        </a:spcBef>
                        <a:spcAft>
                          <a:spcPts val="1600"/>
                        </a:spcAft>
                        <a:buNone/>
                      </a:pPr>
                      <a:r>
                        <a:rPr lang="en"/>
                        <a:t>probability to form triangles or </a:t>
                      </a:r>
                      <a:r>
                        <a:rPr lang="en">
                          <a:solidFill>
                            <a:srgbClr val="222222"/>
                          </a:solidFill>
                          <a:highlight>
                            <a:srgbClr val="F8F9FA"/>
                          </a:highlight>
                        </a:rPr>
                        <a:t>possibility that at least one set of users are friends.</a:t>
                      </a:r>
                      <a:endParaRPr/>
                    </a:p>
                  </a:txBody>
                  <a:tcPr marT="91425" marB="91425" marR="91425" marL="91425"/>
                </a:tc>
                <a:tc>
                  <a:txBody>
                    <a:bodyPr/>
                    <a:lstStyle/>
                    <a:p>
                      <a:pPr indent="0" lvl="0" marL="0" rtl="0" algn="l">
                        <a:spcBef>
                          <a:spcPts val="0"/>
                        </a:spcBef>
                        <a:spcAft>
                          <a:spcPts val="0"/>
                        </a:spcAft>
                        <a:buNone/>
                      </a:pPr>
                      <a:r>
                        <a:rPr lang="en"/>
                        <a:t>0.008 in relation to average</a:t>
                      </a:r>
                      <a:endParaRPr/>
                    </a:p>
                    <a:p>
                      <a:pPr indent="0" lvl="0" marL="0" rtl="0" algn="l">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None/>
                      </a:pPr>
                      <a:r>
                        <a:rPr lang="en">
                          <a:solidFill>
                            <a:srgbClr val="222222"/>
                          </a:solidFill>
                          <a:highlight>
                            <a:srgbClr val="F8F9FA"/>
                          </a:highlight>
                        </a:rPr>
                        <a:t>This low value of clustering coefficient within Digg means there is few possibility of the a pair of users in the Digg are connected other user, </a:t>
                      </a:r>
                      <a:r>
                        <a:rPr lang="en">
                          <a:solidFill>
                            <a:srgbClr val="222222"/>
                          </a:solidFill>
                          <a:highlight>
                            <a:srgbClr val="F8F9FA"/>
                          </a:highlight>
                        </a:rPr>
                        <a:t> perhaps for they  discuss different subjects. </a:t>
                      </a:r>
                      <a:endParaRPr/>
                    </a:p>
                  </a:txBody>
                  <a:tcPr marT="91425" marB="91425" marR="91425" marL="91425"/>
                </a:tc>
              </a:tr>
              <a:tr h="381000">
                <a:tc>
                  <a:txBody>
                    <a:bodyPr/>
                    <a:lstStyle/>
                    <a:p>
                      <a:pPr indent="0" lvl="0" marL="0" rtl="0" algn="l">
                        <a:lnSpc>
                          <a:spcPct val="115000"/>
                        </a:lnSpc>
                        <a:spcBef>
                          <a:spcPts val="0"/>
                        </a:spcBef>
                        <a:spcAft>
                          <a:spcPts val="1600"/>
                        </a:spcAft>
                        <a:buNone/>
                      </a:pPr>
                      <a:r>
                        <a:rPr b="1" lang="en"/>
                        <a:t>Modularity class</a:t>
                      </a:r>
                      <a:endParaRPr/>
                    </a:p>
                  </a:txBody>
                  <a:tcPr marT="91425" marB="91425" marR="91425" marL="91425"/>
                </a:tc>
                <a:tc>
                  <a:txBody>
                    <a:bodyPr/>
                    <a:lstStyle/>
                    <a:p>
                      <a:pPr indent="0" lvl="0" marL="0" rtl="0" algn="l">
                        <a:lnSpc>
                          <a:spcPct val="115000"/>
                        </a:lnSpc>
                        <a:spcBef>
                          <a:spcPts val="0"/>
                        </a:spcBef>
                        <a:spcAft>
                          <a:spcPts val="0"/>
                        </a:spcAft>
                        <a:buNone/>
                      </a:pPr>
                      <a:r>
                        <a:rPr lang="en"/>
                        <a:t>it divide the nodes in group or class</a:t>
                      </a:r>
                      <a:endParaRPr/>
                    </a:p>
                    <a:p>
                      <a:pPr indent="0" lvl="0" marL="0" rtl="0" algn="l">
                        <a:spcBef>
                          <a:spcPts val="160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0.381 Modularity Coefficient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a:t>
                      </a:r>
                      <a:r>
                        <a:rPr lang="en"/>
                        <a:t>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461 communities</a:t>
                      </a:r>
                      <a:endParaRPr/>
                    </a:p>
                  </a:txBody>
                  <a:tcPr marT="91425" marB="91425" marR="91425" marL="91425"/>
                </a:tc>
                <a:tc>
                  <a:txBody>
                    <a:bodyPr/>
                    <a:lstStyle/>
                    <a:p>
                      <a:pPr indent="0" lvl="0" marL="0" marR="38100" rtl="0" algn="just">
                        <a:lnSpc>
                          <a:spcPct val="128571"/>
                        </a:lnSpc>
                        <a:spcBef>
                          <a:spcPts val="0"/>
                        </a:spcBef>
                        <a:spcAft>
                          <a:spcPts val="0"/>
                        </a:spcAft>
                        <a:buNone/>
                      </a:pPr>
                      <a:r>
                        <a:rPr lang="en">
                          <a:solidFill>
                            <a:srgbClr val="222222"/>
                          </a:solidFill>
                          <a:highlight>
                            <a:srgbClr val="F8F9FA"/>
                          </a:highlight>
                        </a:rPr>
                        <a:t>This result </a:t>
                      </a:r>
                      <a:r>
                        <a:rPr lang="en">
                          <a:solidFill>
                            <a:srgbClr val="222222"/>
                          </a:solidFill>
                          <a:highlight>
                            <a:srgbClr val="F8F9FA"/>
                          </a:highlight>
                        </a:rPr>
                        <a:t>confirm the result previous that users form several small groups, that is, many communities. The Digg is news network, hence the users discuss different topics, forming many groups.</a:t>
                      </a:r>
                      <a:endParaRPr/>
                    </a:p>
                  </a:txBody>
                  <a:tcPr marT="91425" marB="91425" marR="91425" marL="91425"/>
                </a:tc>
              </a:tr>
            </a:tbl>
          </a:graphicData>
        </a:graphic>
      </p:graphicFrame>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159300" y="95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Results general</a:t>
            </a:r>
            <a:endParaRPr sz="2100"/>
          </a:p>
          <a:p>
            <a:pPr indent="0" lvl="0" marL="0" rtl="0" algn="l">
              <a:spcBef>
                <a:spcPts val="0"/>
              </a:spcBef>
              <a:spcAft>
                <a:spcPts val="0"/>
              </a:spcAft>
              <a:buNone/>
            </a:pPr>
            <a:r>
              <a:t/>
            </a:r>
            <a:endParaRPr/>
          </a:p>
        </p:txBody>
      </p:sp>
      <p:graphicFrame>
        <p:nvGraphicFramePr>
          <p:cNvPr id="111" name="Google Shape;111;p19"/>
          <p:cNvGraphicFramePr/>
          <p:nvPr/>
        </p:nvGraphicFramePr>
        <p:xfrm>
          <a:off x="372888" y="962225"/>
          <a:ext cx="3000000" cy="3000000"/>
        </p:xfrm>
        <a:graphic>
          <a:graphicData uri="http://schemas.openxmlformats.org/drawingml/2006/table">
            <a:tbl>
              <a:tblPr>
                <a:noFill/>
                <a:tableStyleId>{C45D71FC-2E54-48F5-B5C1-B2950B544422}</a:tableStyleId>
              </a:tblPr>
              <a:tblGrid>
                <a:gridCol w="1669950"/>
                <a:gridCol w="1422075"/>
                <a:gridCol w="1325025"/>
                <a:gridCol w="3889950"/>
              </a:tblGrid>
              <a:tr h="427850">
                <a:tc>
                  <a:txBody>
                    <a:bodyPr/>
                    <a:lstStyle/>
                    <a:p>
                      <a:pPr indent="0" lvl="0" marL="0" rtl="0" algn="ctr">
                        <a:spcBef>
                          <a:spcPts val="0"/>
                        </a:spcBef>
                        <a:spcAft>
                          <a:spcPts val="0"/>
                        </a:spcAft>
                        <a:buNone/>
                      </a:pPr>
                      <a:r>
                        <a:rPr b="1" lang="en"/>
                        <a:t>Statistics of the Gephi in relation to </a:t>
                      </a:r>
                      <a:r>
                        <a:rPr b="1" lang="en">
                          <a:solidFill>
                            <a:srgbClr val="FF0000"/>
                          </a:solidFill>
                        </a:rPr>
                        <a:t>nodes (users)</a:t>
                      </a:r>
                      <a:endParaRPr>
                        <a:solidFill>
                          <a:srgbClr val="FF0000"/>
                        </a:solidFill>
                      </a:endParaRPr>
                    </a:p>
                  </a:txBody>
                  <a:tcPr marT="91425" marB="91425" marR="91425" marL="91425"/>
                </a:tc>
                <a:tc>
                  <a:txBody>
                    <a:bodyPr/>
                    <a:lstStyle/>
                    <a:p>
                      <a:pPr indent="0" lvl="0" marL="0" rtl="0" algn="l">
                        <a:spcBef>
                          <a:spcPts val="0"/>
                        </a:spcBef>
                        <a:spcAft>
                          <a:spcPts val="0"/>
                        </a:spcAft>
                        <a:buNone/>
                      </a:pPr>
                      <a:r>
                        <a:rPr b="1" lang="en"/>
                        <a:t>Used to...</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c>
                  <a:txBody>
                    <a:bodyPr/>
                    <a:lstStyle/>
                    <a:p>
                      <a:pPr indent="0" lvl="0" marL="0" rtl="0" algn="l">
                        <a:spcBef>
                          <a:spcPts val="0"/>
                        </a:spcBef>
                        <a:spcAft>
                          <a:spcPts val="0"/>
                        </a:spcAft>
                        <a:buNone/>
                      </a:pPr>
                      <a:r>
                        <a:rPr b="1" lang="en"/>
                        <a:t>Meanings for the project</a:t>
                      </a:r>
                      <a:endParaRPr b="1"/>
                    </a:p>
                  </a:txBody>
                  <a:tcPr marT="91425" marB="91425" marR="91425" marL="91425"/>
                </a:tc>
              </a:tr>
              <a:tr h="800200">
                <a:tc>
                  <a:txBody>
                    <a:bodyPr/>
                    <a:lstStyle/>
                    <a:p>
                      <a:pPr indent="0" lvl="0" marL="0" rtl="0" algn="l">
                        <a:lnSpc>
                          <a:spcPct val="115000"/>
                        </a:lnSpc>
                        <a:spcBef>
                          <a:spcPts val="0"/>
                        </a:spcBef>
                        <a:spcAft>
                          <a:spcPts val="1600"/>
                        </a:spcAft>
                        <a:buNone/>
                      </a:pPr>
                      <a:r>
                        <a:rPr b="1" lang="en"/>
                        <a:t>Strongly Connected ID</a:t>
                      </a:r>
                      <a:endParaRPr b="1"/>
                    </a:p>
                  </a:txBody>
                  <a:tcPr marT="91425" marB="91425" marR="91425" marL="91425"/>
                </a:tc>
                <a:tc>
                  <a:txBody>
                    <a:bodyPr/>
                    <a:lstStyle/>
                    <a:p>
                      <a:pPr indent="0" lvl="0" marL="0" rtl="0" algn="l">
                        <a:lnSpc>
                          <a:spcPct val="115000"/>
                        </a:lnSpc>
                        <a:spcBef>
                          <a:spcPts val="0"/>
                        </a:spcBef>
                        <a:spcAft>
                          <a:spcPts val="1600"/>
                        </a:spcAft>
                        <a:buNone/>
                      </a:pPr>
                      <a:r>
                        <a:rPr lang="en">
                          <a:solidFill>
                            <a:srgbClr val="222222"/>
                          </a:solidFill>
                          <a:highlight>
                            <a:srgbClr val="F8F9FA"/>
                          </a:highlight>
                        </a:rPr>
                        <a:t>strong and weak  ties</a:t>
                      </a:r>
                      <a:endParaRPr/>
                    </a:p>
                  </a:txBody>
                  <a:tcPr marT="91425" marB="91425" marR="91425" marL="91425"/>
                </a:tc>
                <a:tc>
                  <a:txBody>
                    <a:bodyPr/>
                    <a:lstStyle/>
                    <a:p>
                      <a:pPr indent="0" lvl="0" marL="0" rtl="0" algn="l">
                        <a:spcBef>
                          <a:spcPts val="0"/>
                        </a:spcBef>
                        <a:spcAft>
                          <a:spcPts val="0"/>
                        </a:spcAft>
                        <a:buNone/>
                      </a:pPr>
                      <a:r>
                        <a:rPr lang="en"/>
                        <a:t>23,652 strong connections and 373 weak connections</a:t>
                      </a:r>
                      <a:endParaRPr/>
                    </a:p>
                  </a:txBody>
                  <a:tcPr marT="91425" marB="91425" marR="91425" marL="91425"/>
                </a:tc>
                <a:tc>
                  <a:txBody>
                    <a:bodyPr/>
                    <a:lstStyle/>
                    <a:p>
                      <a:pPr indent="0" lvl="0" marL="0" marR="38100" rtl="0" algn="just">
                        <a:lnSpc>
                          <a:spcPct val="128571"/>
                        </a:lnSpc>
                        <a:spcBef>
                          <a:spcPts val="0"/>
                        </a:spcBef>
                        <a:spcAft>
                          <a:spcPts val="0"/>
                        </a:spcAft>
                        <a:buNone/>
                      </a:pPr>
                      <a:r>
                        <a:rPr lang="en">
                          <a:solidFill>
                            <a:srgbClr val="222222"/>
                          </a:solidFill>
                          <a:highlight>
                            <a:srgbClr val="F8F9FA"/>
                          </a:highlight>
                        </a:rPr>
                        <a:t>This result reveals that network users are strongly connected and the few weak ties that exist allow the formation of local bridges. What confirms the small-world model, through a few users it is possible to reach the most distant user.</a:t>
                      </a:r>
                      <a:endParaRPr>
                        <a:solidFill>
                          <a:srgbClr val="222222"/>
                        </a:solidFill>
                        <a:highlight>
                          <a:srgbClr val="F8F9FA"/>
                        </a:highlight>
                      </a:endParaRPr>
                    </a:p>
                    <a:p>
                      <a:pPr indent="0" lvl="0" marL="0" rtl="0" algn="l">
                        <a:spcBef>
                          <a:spcPts val="0"/>
                        </a:spcBef>
                        <a:spcAft>
                          <a:spcPts val="0"/>
                        </a:spcAft>
                        <a:buNone/>
                      </a:pPr>
                      <a:r>
                        <a:t/>
                      </a:r>
                      <a:endParaRPr/>
                    </a:p>
                  </a:txBody>
                  <a:tcPr marT="91425" marB="91425" marR="91425" marL="91425"/>
                </a:tc>
              </a:tr>
            </a:tbl>
          </a:graphicData>
        </a:graphic>
      </p:graphicFrame>
      <p:sp>
        <p:nvSpPr>
          <p:cNvPr id="112" name="Google Shape;11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159300" y="95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Results general</a:t>
            </a:r>
            <a:endParaRPr sz="2100"/>
          </a:p>
          <a:p>
            <a:pPr indent="0" lvl="0" marL="0" rtl="0" algn="l">
              <a:spcBef>
                <a:spcPts val="0"/>
              </a:spcBef>
              <a:spcAft>
                <a:spcPts val="0"/>
              </a:spcAft>
              <a:buNone/>
            </a:pPr>
            <a:r>
              <a:t/>
            </a:r>
            <a:endParaRPr/>
          </a:p>
        </p:txBody>
      </p:sp>
      <p:graphicFrame>
        <p:nvGraphicFramePr>
          <p:cNvPr id="118" name="Google Shape;118;p20"/>
          <p:cNvGraphicFramePr/>
          <p:nvPr/>
        </p:nvGraphicFramePr>
        <p:xfrm>
          <a:off x="372888" y="962225"/>
          <a:ext cx="3000000" cy="3000000"/>
        </p:xfrm>
        <a:graphic>
          <a:graphicData uri="http://schemas.openxmlformats.org/drawingml/2006/table">
            <a:tbl>
              <a:tblPr>
                <a:noFill/>
                <a:tableStyleId>{C45D71FC-2E54-48F5-B5C1-B2950B544422}</a:tableStyleId>
              </a:tblPr>
              <a:tblGrid>
                <a:gridCol w="1669950"/>
                <a:gridCol w="1586225"/>
                <a:gridCol w="1160875"/>
                <a:gridCol w="3889950"/>
              </a:tblGrid>
              <a:tr h="427850">
                <a:tc>
                  <a:txBody>
                    <a:bodyPr/>
                    <a:lstStyle/>
                    <a:p>
                      <a:pPr indent="0" lvl="0" marL="0" rtl="0" algn="ctr">
                        <a:spcBef>
                          <a:spcPts val="0"/>
                        </a:spcBef>
                        <a:spcAft>
                          <a:spcPts val="0"/>
                        </a:spcAft>
                        <a:buNone/>
                      </a:pPr>
                      <a:r>
                        <a:rPr b="1" lang="en"/>
                        <a:t>Statistics of the Gephi in relation to </a:t>
                      </a:r>
                      <a:r>
                        <a:rPr b="1" lang="en">
                          <a:solidFill>
                            <a:srgbClr val="FF0000"/>
                          </a:solidFill>
                        </a:rPr>
                        <a:t>nodes (users)</a:t>
                      </a:r>
                      <a:endParaRPr>
                        <a:solidFill>
                          <a:srgbClr val="FF0000"/>
                        </a:solidFill>
                      </a:endParaRPr>
                    </a:p>
                  </a:txBody>
                  <a:tcPr marT="91425" marB="91425" marR="91425" marL="91425"/>
                </a:tc>
                <a:tc>
                  <a:txBody>
                    <a:bodyPr/>
                    <a:lstStyle/>
                    <a:p>
                      <a:pPr indent="0" lvl="0" marL="0" rtl="0" algn="l">
                        <a:spcBef>
                          <a:spcPts val="0"/>
                        </a:spcBef>
                        <a:spcAft>
                          <a:spcPts val="0"/>
                        </a:spcAft>
                        <a:buNone/>
                      </a:pPr>
                      <a:r>
                        <a:rPr b="1" lang="en"/>
                        <a:t>Used to...</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c>
                  <a:txBody>
                    <a:bodyPr/>
                    <a:lstStyle/>
                    <a:p>
                      <a:pPr indent="0" lvl="0" marL="0" rtl="0" algn="l">
                        <a:spcBef>
                          <a:spcPts val="0"/>
                        </a:spcBef>
                        <a:spcAft>
                          <a:spcPts val="0"/>
                        </a:spcAft>
                        <a:buNone/>
                      </a:pPr>
                      <a:r>
                        <a:rPr b="1" lang="en"/>
                        <a:t>Meanings for the </a:t>
                      </a:r>
                      <a:r>
                        <a:rPr b="1" lang="en"/>
                        <a:t>project</a:t>
                      </a:r>
                      <a:endParaRPr b="1"/>
                    </a:p>
                  </a:txBody>
                  <a:tcPr marT="91425" marB="91425" marR="91425" marL="91425"/>
                </a:tc>
              </a:tr>
              <a:tr h="1172550">
                <a:tc>
                  <a:txBody>
                    <a:bodyPr/>
                    <a:lstStyle/>
                    <a:p>
                      <a:pPr indent="0" lvl="0" marL="0" rtl="0" algn="just">
                        <a:spcBef>
                          <a:spcPts val="0"/>
                        </a:spcBef>
                        <a:spcAft>
                          <a:spcPts val="0"/>
                        </a:spcAft>
                        <a:buNone/>
                      </a:pPr>
                      <a:r>
                        <a:rPr b="1" lang="en"/>
                        <a:t>In-d</a:t>
                      </a:r>
                      <a:r>
                        <a:rPr b="1" lang="en"/>
                        <a:t>egree</a:t>
                      </a:r>
                      <a:endParaRPr b="1"/>
                    </a:p>
                  </a:txBody>
                  <a:tcPr marT="91425" marB="91425" marR="91425" marL="91425"/>
                </a:tc>
                <a:tc>
                  <a:txBody>
                    <a:bodyPr/>
                    <a:lstStyle/>
                    <a:p>
                      <a:pPr indent="0" lvl="0" marL="0" rtl="0" algn="just">
                        <a:spcBef>
                          <a:spcPts val="0"/>
                        </a:spcBef>
                        <a:spcAft>
                          <a:spcPts val="0"/>
                        </a:spcAft>
                        <a:buNone/>
                      </a:pPr>
                      <a:r>
                        <a:rPr lang="en"/>
                        <a:t>**</a:t>
                      </a:r>
                      <a:endParaRPr/>
                    </a:p>
                    <a:p>
                      <a:pPr indent="0" lvl="0" marL="0" rtl="0" algn="just">
                        <a:spcBef>
                          <a:spcPts val="0"/>
                        </a:spcBef>
                        <a:spcAft>
                          <a:spcPts val="0"/>
                        </a:spcAft>
                        <a:buNone/>
                      </a:pPr>
                      <a:r>
                        <a:rPr lang="en"/>
                        <a:t>popularity =&gt; in-degree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gregariousness* =&gt; out-degree </a:t>
                      </a:r>
                      <a:endParaRPr/>
                    </a:p>
                    <a:p>
                      <a:pPr indent="0" lvl="0" marL="0" rtl="0" algn="just">
                        <a:spcBef>
                          <a:spcPts val="0"/>
                        </a:spcBef>
                        <a:spcAft>
                          <a:spcPts val="0"/>
                        </a:spcAft>
                        <a:buNone/>
                      </a:pPr>
                      <a:r>
                        <a:rPr lang="en"/>
                        <a:t>* </a:t>
                      </a:r>
                      <a:r>
                        <a:rPr b="1" lang="en" sz="1350">
                          <a:solidFill>
                            <a:srgbClr val="1D2A57"/>
                          </a:solidFill>
                        </a:rPr>
                        <a:t>the </a:t>
                      </a:r>
                      <a:r>
                        <a:rPr b="1" lang="en" sz="1350">
                          <a:solidFill>
                            <a:srgbClr val="1D2A57"/>
                          </a:solidFill>
                          <a:uFill>
                            <a:noFill/>
                          </a:uFill>
                          <a:hlinkClick r:id="rId3"/>
                        </a:rPr>
                        <a:t>quality</a:t>
                      </a:r>
                      <a:r>
                        <a:rPr b="1" lang="en" sz="1350">
                          <a:solidFill>
                            <a:srgbClr val="1D2A57"/>
                          </a:solidFill>
                        </a:rPr>
                        <a:t> of </a:t>
                      </a:r>
                      <a:r>
                        <a:rPr b="1" lang="en" sz="1350">
                          <a:solidFill>
                            <a:srgbClr val="1D2A57"/>
                          </a:solidFill>
                          <a:uFill>
                            <a:noFill/>
                          </a:uFill>
                          <a:hlinkClick r:id="rId4"/>
                        </a:rPr>
                        <a:t>enjoying</a:t>
                      </a:r>
                      <a:r>
                        <a:rPr b="1" lang="en" sz="1350">
                          <a:solidFill>
                            <a:srgbClr val="1D2A57"/>
                          </a:solidFill>
                        </a:rPr>
                        <a:t> the </a:t>
                      </a:r>
                      <a:r>
                        <a:rPr b="1" lang="en" sz="1350">
                          <a:solidFill>
                            <a:srgbClr val="1D2A57"/>
                          </a:solidFill>
                          <a:uFill>
                            <a:noFill/>
                          </a:uFill>
                          <a:hlinkClick r:id="rId5"/>
                        </a:rPr>
                        <a:t>company</a:t>
                      </a:r>
                      <a:r>
                        <a:rPr b="1" lang="en" sz="1350">
                          <a:solidFill>
                            <a:srgbClr val="1D2A57"/>
                          </a:solidFill>
                        </a:rPr>
                        <a:t> of other </a:t>
                      </a:r>
                      <a:r>
                        <a:rPr b="1" lang="en" sz="1350">
                          <a:solidFill>
                            <a:srgbClr val="1D2A57"/>
                          </a:solidFill>
                          <a:uFill>
                            <a:noFill/>
                          </a:uFill>
                          <a:hlinkClick r:id="rId6"/>
                        </a:rPr>
                        <a:t>people</a:t>
                      </a:r>
                      <a:r>
                        <a:rPr lang="en"/>
                        <a:t>.(Cambridge Dictionary)</a:t>
                      </a:r>
                      <a:endParaRPr/>
                    </a:p>
                  </a:txBody>
                  <a:tcPr marT="91425" marB="91425" marR="91425" marL="91425"/>
                </a:tc>
                <a:tc>
                  <a:txBody>
                    <a:bodyPr/>
                    <a:lstStyle/>
                    <a:p>
                      <a:pPr indent="0" lvl="0" marL="0" rtl="0" algn="l">
                        <a:spcBef>
                          <a:spcPts val="0"/>
                        </a:spcBef>
                        <a:spcAft>
                          <a:spcPts val="0"/>
                        </a:spcAft>
                        <a:buNone/>
                      </a:pPr>
                      <a:r>
                        <a:rPr lang="en"/>
                        <a:t>73.23% of the nodes in-degree less or equal  than 2 </a:t>
                      </a:r>
                      <a:endParaRPr/>
                    </a:p>
                  </a:txBody>
                  <a:tcPr marT="91425" marB="91425" marR="91425" marL="91425"/>
                </a:tc>
                <a:tc>
                  <a:txBody>
                    <a:bodyPr/>
                    <a:lstStyle/>
                    <a:p>
                      <a:pPr indent="0" lvl="0" marL="0" marR="38100" rtl="0" algn="just">
                        <a:lnSpc>
                          <a:spcPct val="128571"/>
                        </a:lnSpc>
                        <a:spcBef>
                          <a:spcPts val="0"/>
                        </a:spcBef>
                        <a:spcAft>
                          <a:spcPts val="0"/>
                        </a:spcAft>
                        <a:buNone/>
                      </a:pPr>
                      <a:r>
                        <a:rPr lang="en">
                          <a:solidFill>
                            <a:srgbClr val="222222"/>
                          </a:solidFill>
                          <a:highlight>
                            <a:srgbClr val="F8F9FA"/>
                          </a:highlight>
                        </a:rPr>
                        <a:t>It is necessary to evaluate these users more deeply to know what type of influence they are exercising in the entire network, for this it is necessary to correlate with the topics they are interacting with.</a:t>
                      </a:r>
                      <a:endParaRPr>
                        <a:solidFill>
                          <a:srgbClr val="222222"/>
                        </a:solidFill>
                        <a:highlight>
                          <a:srgbClr val="F8F9FA"/>
                        </a:highlight>
                      </a:endParaRPr>
                    </a:p>
                    <a:p>
                      <a:pPr indent="0" lvl="0" marL="0" rtl="0" algn="l">
                        <a:spcBef>
                          <a:spcPts val="0"/>
                        </a:spcBef>
                        <a:spcAft>
                          <a:spcPts val="0"/>
                        </a:spcAft>
                        <a:buNone/>
                      </a:pPr>
                      <a:r>
                        <a:t/>
                      </a:r>
                      <a:endParaRPr/>
                    </a:p>
                  </a:txBody>
                  <a:tcPr marT="91425" marB="91425" marR="91425" marL="91425"/>
                </a:tc>
              </a:tr>
            </a:tbl>
          </a:graphicData>
        </a:graphic>
      </p:graphicFrame>
      <p:sp>
        <p:nvSpPr>
          <p:cNvPr id="119" name="Google Shape;11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0"/>
          <p:cNvSpPr txBox="1"/>
          <p:nvPr/>
        </p:nvSpPr>
        <p:spPr>
          <a:xfrm>
            <a:off x="372900" y="4421200"/>
            <a:ext cx="83070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Source: </a:t>
            </a:r>
            <a:r>
              <a:rPr lang="en">
                <a:highlight>
                  <a:srgbClr val="FEFEFE"/>
                </a:highlight>
                <a:latin typeface="Open Sans"/>
                <a:ea typeface="Open Sans"/>
                <a:cs typeface="Open Sans"/>
                <a:sym typeface="Open Sans"/>
              </a:rPr>
              <a:t>Needham, M. and Hodler, A. E.  Graph Algorithms: Practical Examples in Apache Spark and Neo4j 'Reilly Media, p. 79, 2019</a:t>
            </a:r>
            <a:endParaRPr>
              <a:highlight>
                <a:srgbClr val="FEFEFE"/>
              </a:highlight>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159300" y="95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Results general</a:t>
            </a:r>
            <a:endParaRPr sz="2100"/>
          </a:p>
          <a:p>
            <a:pPr indent="0" lvl="0" marL="0" rtl="0" algn="l">
              <a:spcBef>
                <a:spcPts val="0"/>
              </a:spcBef>
              <a:spcAft>
                <a:spcPts val="0"/>
              </a:spcAft>
              <a:buNone/>
            </a:pPr>
            <a:r>
              <a:t/>
            </a:r>
            <a:endParaRPr/>
          </a:p>
        </p:txBody>
      </p:sp>
      <p:graphicFrame>
        <p:nvGraphicFramePr>
          <p:cNvPr id="126" name="Google Shape;126;p21"/>
          <p:cNvGraphicFramePr/>
          <p:nvPr/>
        </p:nvGraphicFramePr>
        <p:xfrm>
          <a:off x="372888" y="962225"/>
          <a:ext cx="3000000" cy="3000000"/>
        </p:xfrm>
        <a:graphic>
          <a:graphicData uri="http://schemas.openxmlformats.org/drawingml/2006/table">
            <a:tbl>
              <a:tblPr>
                <a:noFill/>
                <a:tableStyleId>{C45D71FC-2E54-48F5-B5C1-B2950B544422}</a:tableStyleId>
              </a:tblPr>
              <a:tblGrid>
                <a:gridCol w="2167725"/>
                <a:gridCol w="1271575"/>
                <a:gridCol w="1569800"/>
                <a:gridCol w="3297875"/>
              </a:tblGrid>
              <a:tr h="427850">
                <a:tc>
                  <a:txBody>
                    <a:bodyPr/>
                    <a:lstStyle/>
                    <a:p>
                      <a:pPr indent="0" lvl="0" marL="0" rtl="0" algn="just">
                        <a:spcBef>
                          <a:spcPts val="0"/>
                        </a:spcBef>
                        <a:spcAft>
                          <a:spcPts val="0"/>
                        </a:spcAft>
                        <a:buNone/>
                      </a:pPr>
                      <a:r>
                        <a:rPr b="1" lang="en"/>
                        <a:t>Filter of </a:t>
                      </a:r>
                      <a:r>
                        <a:rPr b="1" lang="en"/>
                        <a:t> the Gephi in relation to </a:t>
                      </a:r>
                      <a:r>
                        <a:rPr b="1" lang="en">
                          <a:solidFill>
                            <a:srgbClr val="FF0000"/>
                          </a:solidFill>
                        </a:rPr>
                        <a:t>edges (communication)</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t>Used to...</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c>
                  <a:txBody>
                    <a:bodyPr/>
                    <a:lstStyle/>
                    <a:p>
                      <a:pPr indent="0" lvl="0" marL="0" rtl="0" algn="just">
                        <a:spcBef>
                          <a:spcPts val="0"/>
                        </a:spcBef>
                        <a:spcAft>
                          <a:spcPts val="0"/>
                        </a:spcAft>
                        <a:buNone/>
                      </a:pPr>
                      <a:r>
                        <a:rPr b="1" lang="en"/>
                        <a:t>Meanings for the project</a:t>
                      </a:r>
                      <a:endParaRPr b="1"/>
                    </a:p>
                  </a:txBody>
                  <a:tcPr marT="91425" marB="91425" marR="91425" marL="91425"/>
                </a:tc>
              </a:tr>
              <a:tr h="1172550">
                <a:tc>
                  <a:txBody>
                    <a:bodyPr/>
                    <a:lstStyle/>
                    <a:p>
                      <a:pPr indent="0" lvl="0" marL="0" rtl="0" algn="just">
                        <a:spcBef>
                          <a:spcPts val="0"/>
                        </a:spcBef>
                        <a:spcAft>
                          <a:spcPts val="0"/>
                        </a:spcAft>
                        <a:buNone/>
                      </a:pPr>
                      <a:r>
                        <a:rPr b="1" lang="en"/>
                        <a:t>Mutual edges</a:t>
                      </a:r>
                      <a:endParaRPr b="1"/>
                    </a:p>
                  </a:txBody>
                  <a:tcPr marT="91425" marB="91425" marR="91425" marL="91425"/>
                </a:tc>
                <a:tc>
                  <a:txBody>
                    <a:bodyPr/>
                    <a:lstStyle/>
                    <a:p>
                      <a:pPr indent="0" lvl="0" marL="0" rtl="0" algn="just">
                        <a:spcBef>
                          <a:spcPts val="0"/>
                        </a:spcBef>
                        <a:spcAft>
                          <a:spcPts val="0"/>
                        </a:spcAft>
                        <a:buNone/>
                      </a:pPr>
                      <a:r>
                        <a:rPr lang="en"/>
                        <a:t>To evaluate the edges of both directions. To evaluate the positive and negative relationship</a:t>
                      </a:r>
                      <a:endParaRPr/>
                    </a:p>
                  </a:txBody>
                  <a:tcPr marT="91425" marB="91425" marR="91425" marL="91425"/>
                </a:tc>
                <a:tc>
                  <a:txBody>
                    <a:bodyPr/>
                    <a:lstStyle/>
                    <a:p>
                      <a:pPr indent="0" lvl="0" marL="0" rtl="0" algn="just">
                        <a:lnSpc>
                          <a:spcPct val="115000"/>
                        </a:lnSpc>
                        <a:spcBef>
                          <a:spcPts val="0"/>
                        </a:spcBef>
                        <a:spcAft>
                          <a:spcPts val="0"/>
                        </a:spcAft>
                        <a:buNone/>
                      </a:pPr>
                      <a:r>
                        <a:rPr lang="en"/>
                        <a:t>154 nodes and 184 edges</a:t>
                      </a:r>
                      <a:endParaRPr/>
                    </a:p>
                    <a:p>
                      <a:pPr indent="-228600" lvl="0" marL="0" rtl="0" algn="just">
                        <a:spcBef>
                          <a:spcPts val="1600"/>
                        </a:spcBef>
                        <a:spcAft>
                          <a:spcPts val="0"/>
                        </a:spcAft>
                        <a:buNone/>
                      </a:pPr>
                      <a:r>
                        <a:t/>
                      </a:r>
                      <a:endParaRPr/>
                    </a:p>
                  </a:txBody>
                  <a:tcPr marT="91425" marB="91425" marR="91425" marL="91425"/>
                </a:tc>
                <a:tc>
                  <a:txBody>
                    <a:bodyPr/>
                    <a:lstStyle/>
                    <a:p>
                      <a:pPr indent="0" lvl="0" marL="0" marR="38100" rtl="0" algn="just">
                        <a:lnSpc>
                          <a:spcPct val="128571"/>
                        </a:lnSpc>
                        <a:spcBef>
                          <a:spcPts val="0"/>
                        </a:spcBef>
                        <a:spcAft>
                          <a:spcPts val="0"/>
                        </a:spcAft>
                        <a:buNone/>
                      </a:pPr>
                      <a:r>
                        <a:rPr lang="en">
                          <a:solidFill>
                            <a:srgbClr val="222222"/>
                          </a:solidFill>
                          <a:highlight>
                            <a:srgbClr val="F8F9FA"/>
                          </a:highlight>
                        </a:rPr>
                        <a:t>This number of nodes and edges is considered a positive relationship, ie, there is an exchange of messages that suggests an interaction and a relationship. This amount also reveals that the number of interactions is low in relation to the total number of users on the network.</a:t>
                      </a:r>
                      <a:endParaRPr>
                        <a:solidFill>
                          <a:srgbClr val="222222"/>
                        </a:solidFill>
                        <a:highlight>
                          <a:srgbClr val="F8F9FA"/>
                        </a:highlight>
                      </a:endParaRPr>
                    </a:p>
                    <a:p>
                      <a:pPr indent="0" lvl="0" marL="0" rtl="0" algn="just">
                        <a:spcBef>
                          <a:spcPts val="0"/>
                        </a:spcBef>
                        <a:spcAft>
                          <a:spcPts val="0"/>
                        </a:spcAft>
                        <a:buNone/>
                      </a:pPr>
                      <a:r>
                        <a:t/>
                      </a:r>
                      <a:endParaRPr/>
                    </a:p>
                  </a:txBody>
                  <a:tcPr marT="91425" marB="91425" marR="91425" marL="91425"/>
                </a:tc>
              </a:tr>
            </a:tbl>
          </a:graphicData>
        </a:graphic>
      </p:graphicFrame>
      <p:sp>
        <p:nvSpPr>
          <p:cNvPr id="127" name="Google Shape;12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