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2DB117-9AB3-41EA-80A1-9ABA750B32B4}">
  <a:tblStyle styleId="{B72DB117-9AB3-41EA-80A1-9ABA750B32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6e2052d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6e2052d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783c22b7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783c22b7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7020aa76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7020aa76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783c22b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783c22b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03e80912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03e80912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43ffa2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43ffa2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7030f7b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7030f7b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6e2052d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6e2052d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7699ada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7699ada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8009a99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8009a99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783c22b7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783c22b7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7020aa7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7020aa7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235bc24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235bc24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7995d4ee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7995d4ee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03e80912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03e80912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235bc244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235bc244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235bc244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235bc244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03e8091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03e8091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03e80912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3e8091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51e8114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51e811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03e80912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03e80912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KPIiGq85rmLMsPPy-nvzoz1_cf38WphL/view"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ictionary.cambridge.org/dictionary/english/quality" TargetMode="External"/><Relationship Id="rId4" Type="http://schemas.openxmlformats.org/officeDocument/2006/relationships/hyperlink" Target="https://dictionary.cambridge.org/dictionary/english/enjoy" TargetMode="External"/><Relationship Id="rId5" Type="http://schemas.openxmlformats.org/officeDocument/2006/relationships/hyperlink" Target="https://dictionary.cambridge.org/dictionary/english/company" TargetMode="External"/><Relationship Id="rId6" Type="http://schemas.openxmlformats.org/officeDocument/2006/relationships/hyperlink" Target="https://dictionary.cambridge.org/dictionary/english/peop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532450" y="1827975"/>
            <a:ext cx="59520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     “Website Digg” Project</a:t>
            </a:r>
            <a:endParaRPr sz="4000"/>
          </a:p>
          <a:p>
            <a:pPr indent="0" lvl="0" marL="0" rtl="0" algn="r">
              <a:spcBef>
                <a:spcPts val="0"/>
              </a:spcBef>
              <a:spcAft>
                <a:spcPts val="0"/>
              </a:spcAft>
              <a:buNone/>
            </a:pPr>
            <a:r>
              <a:rPr lang="en" sz="1900"/>
              <a:t>Soraia Felício</a:t>
            </a:r>
            <a:endParaRPr sz="1900"/>
          </a:p>
        </p:txBody>
      </p:sp>
      <p:sp>
        <p:nvSpPr>
          <p:cNvPr id="67" name="Google Shape;67;p13"/>
          <p:cNvSpPr txBox="1"/>
          <p:nvPr>
            <p:ph idx="1" type="subTitle"/>
          </p:nvPr>
        </p:nvSpPr>
        <p:spPr>
          <a:xfrm>
            <a:off x="1760925" y="2763150"/>
            <a:ext cx="5952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Analysis of Social Networks and Information</a:t>
            </a:r>
            <a:endParaRPr sz="1900"/>
          </a:p>
          <a:p>
            <a:pPr indent="0" lvl="0" marL="0" rtl="0" algn="ctr">
              <a:spcBef>
                <a:spcPts val="0"/>
              </a:spcBef>
              <a:spcAft>
                <a:spcPts val="0"/>
              </a:spcAft>
              <a:buNone/>
            </a:pPr>
            <a:r>
              <a:rPr lang="en" sz="1900"/>
              <a:t>Professor: Carlos Soares</a:t>
            </a:r>
            <a:endParaRPr sz="1900"/>
          </a:p>
          <a:p>
            <a:pPr indent="0" lvl="0" marL="0" rtl="0" algn="ctr">
              <a:spcBef>
                <a:spcPts val="0"/>
              </a:spcBef>
              <a:spcAft>
                <a:spcPts val="0"/>
              </a:spcAft>
              <a:buNone/>
            </a:pPr>
            <a:r>
              <a:t/>
            </a:r>
            <a:endParaRPr/>
          </a:p>
        </p:txBody>
      </p:sp>
      <p:pic>
        <p:nvPicPr>
          <p:cNvPr id="68" name="Google Shape;68;p13"/>
          <p:cNvPicPr preferRelativeResize="0"/>
          <p:nvPr/>
        </p:nvPicPr>
        <p:blipFill>
          <a:blip r:embed="rId3">
            <a:alphaModFix/>
          </a:blip>
          <a:stretch>
            <a:fillRect/>
          </a:stretch>
        </p:blipFill>
        <p:spPr>
          <a:xfrm>
            <a:off x="310450" y="0"/>
            <a:ext cx="2290475" cy="954375"/>
          </a:xfrm>
          <a:prstGeom prst="rect">
            <a:avLst/>
          </a:prstGeom>
          <a:noFill/>
          <a:ln>
            <a:noFill/>
          </a:ln>
        </p:spPr>
      </p:pic>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nvSpPr>
        <p:spPr>
          <a:xfrm>
            <a:off x="0" y="-76200"/>
            <a:ext cx="79887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accent1"/>
                </a:solidFill>
                <a:latin typeface="PT Sans Narrow"/>
                <a:ea typeface="PT Sans Narrow"/>
                <a:cs typeface="PT Sans Narrow"/>
                <a:sym typeface="PT Sans Narrow"/>
              </a:rPr>
              <a:t>Results general: </a:t>
            </a:r>
            <a:r>
              <a:rPr b="1" lang="en" sz="2700">
                <a:solidFill>
                  <a:schemeClr val="accent1"/>
                </a:solidFill>
                <a:latin typeface="PT Sans Narrow"/>
                <a:ea typeface="PT Sans Narrow"/>
                <a:cs typeface="PT Sans Narrow"/>
                <a:sym typeface="PT Sans Narrow"/>
              </a:rPr>
              <a:t>Homophily</a:t>
            </a:r>
            <a:endParaRPr b="1" sz="3600">
              <a:solidFill>
                <a:schemeClr val="accent1"/>
              </a:solidFill>
              <a:latin typeface="PT Sans Narrow"/>
              <a:ea typeface="PT Sans Narrow"/>
              <a:cs typeface="PT Sans Narrow"/>
              <a:sym typeface="PT Sans Narrow"/>
            </a:endParaRPr>
          </a:p>
        </p:txBody>
      </p:sp>
      <p:graphicFrame>
        <p:nvGraphicFramePr>
          <p:cNvPr id="133" name="Google Shape;133;p22"/>
          <p:cNvGraphicFramePr/>
          <p:nvPr/>
        </p:nvGraphicFramePr>
        <p:xfrm>
          <a:off x="568025" y="1207800"/>
          <a:ext cx="3000000" cy="3000000"/>
        </p:xfrm>
        <a:graphic>
          <a:graphicData uri="http://schemas.openxmlformats.org/drawingml/2006/table">
            <a:tbl>
              <a:tblPr>
                <a:noFill/>
                <a:tableStyleId>{B72DB117-9AB3-41EA-80A1-9ABA750B32B4}</a:tableStyleId>
              </a:tblPr>
              <a:tblGrid>
                <a:gridCol w="2413000"/>
                <a:gridCol w="2413000"/>
                <a:gridCol w="2413000"/>
              </a:tblGrid>
              <a:tr h="381000">
                <a:tc>
                  <a:txBody>
                    <a:bodyPr/>
                    <a:lstStyle/>
                    <a:p>
                      <a:pPr indent="0" lvl="0" marL="0" rtl="0" algn="l">
                        <a:spcBef>
                          <a:spcPts val="0"/>
                        </a:spcBef>
                        <a:spcAft>
                          <a:spcPts val="0"/>
                        </a:spcAft>
                        <a:buNone/>
                      </a:pPr>
                      <a:r>
                        <a:rPr b="1" lang="en"/>
                        <a:t>Statistics Information of the Koblenz</a:t>
                      </a:r>
                      <a:endParaRPr b="1"/>
                    </a:p>
                  </a:txBody>
                  <a:tcPr marT="91425" marB="91425" marR="91425" marL="91425"/>
                </a:tc>
                <a:tc>
                  <a:txBody>
                    <a:bodyPr/>
                    <a:lstStyle/>
                    <a:p>
                      <a:pPr indent="0" lvl="0" marL="0" rtl="0" algn="l">
                        <a:spcBef>
                          <a:spcPts val="0"/>
                        </a:spcBef>
                        <a:spcAft>
                          <a:spcPts val="0"/>
                        </a:spcAft>
                        <a:buNone/>
                      </a:pPr>
                      <a:r>
                        <a:rPr b="1" lang="en"/>
                        <a:t>Values</a:t>
                      </a:r>
                      <a:endParaRPr b="1"/>
                    </a:p>
                  </a:txBody>
                  <a:tcPr marT="91425" marB="91425" marR="91425" marL="91425"/>
                </a:tc>
                <a:tc>
                  <a:txBody>
                    <a:bodyPr/>
                    <a:lstStyle/>
                    <a:p>
                      <a:pPr indent="0" lvl="0" marL="0" rtl="0" algn="l">
                        <a:spcBef>
                          <a:spcPts val="0"/>
                        </a:spcBef>
                        <a:spcAft>
                          <a:spcPts val="0"/>
                        </a:spcAft>
                        <a:buNone/>
                      </a:pPr>
                      <a:r>
                        <a:rPr b="1" lang="en"/>
                        <a:t>Meanings for the project</a:t>
                      </a:r>
                      <a:endParaRPr b="1"/>
                    </a:p>
                  </a:txBody>
                  <a:tcPr marT="91425" marB="91425" marR="91425" marL="91425"/>
                </a:tc>
              </a:tr>
              <a:tr h="381000">
                <a:tc>
                  <a:txBody>
                    <a:bodyPr/>
                    <a:lstStyle/>
                    <a:p>
                      <a:pPr indent="0" lvl="0" marL="0" rtl="0" algn="l">
                        <a:spcBef>
                          <a:spcPts val="0"/>
                        </a:spcBef>
                        <a:spcAft>
                          <a:spcPts val="0"/>
                        </a:spcAft>
                        <a:buNone/>
                      </a:pPr>
                      <a:r>
                        <a:rPr b="1" lang="en" sz="1100">
                          <a:highlight>
                            <a:srgbClr val="F4F4FF"/>
                          </a:highlight>
                        </a:rPr>
                        <a:t>Assortativity</a:t>
                      </a:r>
                      <a:endParaRPr/>
                    </a:p>
                  </a:txBody>
                  <a:tcPr marT="91425" marB="91425" marR="91425" marL="91425"/>
                </a:tc>
                <a:tc>
                  <a:txBody>
                    <a:bodyPr/>
                    <a:lstStyle/>
                    <a:p>
                      <a:pPr indent="0" lvl="0" marL="0" rtl="0" algn="l">
                        <a:spcBef>
                          <a:spcPts val="0"/>
                        </a:spcBef>
                        <a:spcAft>
                          <a:spcPts val="0"/>
                        </a:spcAft>
                        <a:buNone/>
                      </a:pPr>
                      <a:r>
                        <a:rPr lang="en" sz="1100">
                          <a:highlight>
                            <a:srgbClr val="F4F4FF"/>
                          </a:highlight>
                        </a:rPr>
                        <a:t>0.0046449</a:t>
                      </a:r>
                      <a:endParaRPr/>
                    </a:p>
                  </a:txBody>
                  <a:tcPr marT="91425" marB="91425" marR="91425" marL="91425"/>
                </a:tc>
                <a:tc>
                  <a:txBody>
                    <a:bodyPr/>
                    <a:lstStyle/>
                    <a:p>
                      <a:pPr indent="0" lvl="0" marL="0" rtl="0" algn="just">
                        <a:lnSpc>
                          <a:spcPct val="128571"/>
                        </a:lnSpc>
                        <a:spcBef>
                          <a:spcPts val="0"/>
                        </a:spcBef>
                        <a:spcAft>
                          <a:spcPts val="0"/>
                        </a:spcAft>
                        <a:buNone/>
                      </a:pPr>
                      <a:r>
                        <a:rPr lang="en">
                          <a:solidFill>
                            <a:srgbClr val="222222"/>
                          </a:solidFill>
                          <a:highlight>
                            <a:srgbClr val="F8F9FA"/>
                          </a:highlight>
                        </a:rPr>
                        <a:t>Low ability to associate with other users. Suggesting that there are few similarities within the network. </a:t>
                      </a:r>
                      <a:endParaRPr>
                        <a:highlight>
                          <a:srgbClr val="F4F4FF"/>
                        </a:highlight>
                      </a:endParaRPr>
                    </a:p>
                  </a:txBody>
                  <a:tcPr marT="91425" marB="91425" marR="91425" marL="91425"/>
                </a:tc>
              </a:tr>
              <a:tr h="381000">
                <a:tc>
                  <a:txBody>
                    <a:bodyPr/>
                    <a:lstStyle/>
                    <a:p>
                      <a:pPr indent="0" lvl="0" marL="0" rtl="0" algn="l">
                        <a:spcBef>
                          <a:spcPts val="0"/>
                        </a:spcBef>
                        <a:spcAft>
                          <a:spcPts val="0"/>
                        </a:spcAft>
                        <a:buNone/>
                      </a:pPr>
                      <a:r>
                        <a:rPr b="1" lang="en" sz="1100">
                          <a:highlight>
                            <a:srgbClr val="F4F4FF"/>
                          </a:highlight>
                        </a:rPr>
                        <a:t>Reciprocity</a:t>
                      </a:r>
                      <a:endParaRPr b="1" sz="1100">
                        <a:highlight>
                          <a:srgbClr val="F4F4FF"/>
                        </a:highlight>
                      </a:endParaRPr>
                    </a:p>
                  </a:txBody>
                  <a:tcPr marT="91425" marB="91425" marR="91425" marL="91425"/>
                </a:tc>
                <a:tc>
                  <a:txBody>
                    <a:bodyPr/>
                    <a:lstStyle/>
                    <a:p>
                      <a:pPr indent="0" lvl="0" marL="0" rtl="0" algn="l">
                        <a:spcBef>
                          <a:spcPts val="0"/>
                        </a:spcBef>
                        <a:spcAft>
                          <a:spcPts val="0"/>
                        </a:spcAft>
                        <a:buNone/>
                      </a:pPr>
                      <a:r>
                        <a:rPr lang="en" sz="1100">
                          <a:highlight>
                            <a:srgbClr val="F4F4FF"/>
                          </a:highlight>
                        </a:rPr>
                        <a:t>1.55%</a:t>
                      </a:r>
                      <a:endParaRPr sz="1100">
                        <a:highlight>
                          <a:srgbClr val="F4F4FF"/>
                        </a:highlight>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That indicates little interaction.</a:t>
                      </a:r>
                      <a:endParaRPr>
                        <a:solidFill>
                          <a:srgbClr val="222222"/>
                        </a:solidFill>
                        <a:highlight>
                          <a:srgbClr val="F8F9FA"/>
                        </a:highlight>
                      </a:endParaRPr>
                    </a:p>
                    <a:p>
                      <a:pPr indent="0" lvl="0" marL="0" rtl="0" algn="l">
                        <a:spcBef>
                          <a:spcPts val="0"/>
                        </a:spcBef>
                        <a:spcAft>
                          <a:spcPts val="0"/>
                        </a:spcAft>
                        <a:buNone/>
                      </a:pPr>
                      <a:r>
                        <a:t/>
                      </a:r>
                      <a:endParaRPr sz="1100">
                        <a:highlight>
                          <a:srgbClr val="F4F4FF"/>
                        </a:highlight>
                      </a:endParaRPr>
                    </a:p>
                  </a:txBody>
                  <a:tcPr marT="91425" marB="91425" marR="91425" marL="91425"/>
                </a:tc>
              </a:tr>
            </a:tbl>
          </a:graphicData>
        </a:graphic>
      </p:graphicFrame>
      <p:sp>
        <p:nvSpPr>
          <p:cNvPr id="134" name="Google Shape;13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nvSpPr>
        <p:spPr>
          <a:xfrm>
            <a:off x="0" y="-76200"/>
            <a:ext cx="79887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1"/>
                </a:solidFill>
                <a:latin typeface="PT Sans Narrow"/>
                <a:ea typeface="PT Sans Narrow"/>
                <a:cs typeface="PT Sans Narrow"/>
                <a:sym typeface="PT Sans Narrow"/>
              </a:rPr>
              <a:t>Results general: </a:t>
            </a:r>
            <a:r>
              <a:rPr b="1" lang="en" sz="2100">
                <a:solidFill>
                  <a:schemeClr val="accent1"/>
                </a:solidFill>
                <a:latin typeface="PT Sans Narrow"/>
                <a:ea typeface="PT Sans Narrow"/>
                <a:cs typeface="PT Sans Narrow"/>
                <a:sym typeface="PT Sans Narrow"/>
              </a:rPr>
              <a:t>Balance Theorem of the Digg</a:t>
            </a:r>
            <a:endParaRPr b="1" sz="2100">
              <a:solidFill>
                <a:schemeClr val="accent1"/>
              </a:solidFill>
              <a:latin typeface="PT Sans Narrow"/>
              <a:ea typeface="PT Sans Narrow"/>
              <a:cs typeface="PT Sans Narrow"/>
              <a:sym typeface="PT Sans Narrow"/>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3"/>
          <p:cNvSpPr txBox="1"/>
          <p:nvPr/>
        </p:nvSpPr>
        <p:spPr>
          <a:xfrm>
            <a:off x="3967050" y="420325"/>
            <a:ext cx="5054100" cy="858000"/>
          </a:xfrm>
          <a:prstGeom prst="rect">
            <a:avLst/>
          </a:prstGeom>
          <a:noFill/>
          <a:ln>
            <a:noFill/>
          </a:ln>
        </p:spPr>
        <p:txBody>
          <a:bodyPr anchorCtr="0" anchor="t" bIns="91425" lIns="91425" spcFirstLastPara="1" rIns="91425" wrap="square" tIns="91425">
            <a:noAutofit/>
          </a:bodyPr>
          <a:lstStyle/>
          <a:p>
            <a:pPr indent="-317500" lvl="0" marL="457200" rtl="0" algn="just">
              <a:spcBef>
                <a:spcPts val="1000"/>
              </a:spcBef>
              <a:spcAft>
                <a:spcPts val="0"/>
              </a:spcAft>
              <a:buSzPts val="1400"/>
              <a:buFont typeface="Open Sans"/>
              <a:buChar char="●"/>
            </a:pPr>
            <a:r>
              <a:rPr lang="en">
                <a:latin typeface="Open Sans"/>
                <a:ea typeface="Open Sans"/>
                <a:cs typeface="Open Sans"/>
                <a:sym typeface="Open Sans"/>
              </a:rPr>
              <a:t>There is a set of users that could be friends or else the users can be divided in two groups, in that at least a pair in each group like each other, and at least at the other end the pairs are enemies. </a:t>
            </a:r>
            <a:endParaRPr>
              <a:latin typeface="Open Sans"/>
              <a:ea typeface="Open Sans"/>
              <a:cs typeface="Open Sans"/>
              <a:sym typeface="Open Sans"/>
            </a:endParaRPr>
          </a:p>
          <a:p>
            <a:pPr indent="-317500" lvl="0" marL="457200" rtl="0" algn="just">
              <a:spcBef>
                <a:spcPts val="1000"/>
              </a:spcBef>
              <a:spcAft>
                <a:spcPts val="0"/>
              </a:spcAft>
              <a:buSzPts val="1400"/>
              <a:buFont typeface="Open Sans"/>
              <a:buChar char="●"/>
            </a:pPr>
            <a:r>
              <a:rPr lang="en">
                <a:latin typeface="Open Sans"/>
                <a:ea typeface="Open Sans"/>
                <a:cs typeface="Open Sans"/>
                <a:sym typeface="Open Sans"/>
              </a:rPr>
              <a:t>This is observed with the relationships that we consider to be positive, because there is interaction between them and the relationships that have not interactions between them, we consider negatives. </a:t>
            </a:r>
            <a:endParaRPr>
              <a:latin typeface="Open Sans"/>
              <a:ea typeface="Open Sans"/>
              <a:cs typeface="Open Sans"/>
              <a:sym typeface="Open Sans"/>
            </a:endParaRPr>
          </a:p>
          <a:p>
            <a:pPr indent="-317500" lvl="0" marL="457200" rtl="0" algn="just">
              <a:spcBef>
                <a:spcPts val="1000"/>
              </a:spcBef>
              <a:spcAft>
                <a:spcPts val="0"/>
              </a:spcAft>
              <a:buSzPts val="1400"/>
              <a:buFont typeface="Open Sans"/>
              <a:buChar char="●"/>
            </a:pPr>
            <a:r>
              <a:rPr lang="en">
                <a:latin typeface="Open Sans"/>
                <a:ea typeface="Open Sans"/>
                <a:cs typeface="Open Sans"/>
                <a:sym typeface="Open Sans"/>
              </a:rPr>
              <a:t>The graph on the side shows only the users who interacted. We noticed that there are few users that have interactions between them. </a:t>
            </a:r>
            <a:endParaRPr>
              <a:latin typeface="Open Sans"/>
              <a:ea typeface="Open Sans"/>
              <a:cs typeface="Open Sans"/>
              <a:sym typeface="Open Sans"/>
            </a:endParaRPr>
          </a:p>
          <a:p>
            <a:pPr indent="-317500" lvl="0" marL="457200" rtl="0" algn="just">
              <a:spcBef>
                <a:spcPts val="1000"/>
              </a:spcBef>
              <a:spcAft>
                <a:spcPts val="0"/>
              </a:spcAft>
              <a:buSzPts val="1400"/>
              <a:buFont typeface="Open Sans"/>
              <a:buChar char="●"/>
            </a:pPr>
            <a:r>
              <a:rPr lang="en">
                <a:latin typeface="Open Sans"/>
                <a:ea typeface="Open Sans"/>
                <a:cs typeface="Open Sans"/>
                <a:sym typeface="Open Sans"/>
              </a:rPr>
              <a:t>Addition on that the users with fictitious names: Gil and Anne stood out in relation to the interactions. The user Julie had not very prominent, but she will be referenced at another time when we evaluate the popularity and that is why it was presented in this graph.</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p:txBody>
      </p:sp>
      <p:pic>
        <p:nvPicPr>
          <p:cNvPr id="142" name="Google Shape;142;p23"/>
          <p:cNvPicPr preferRelativeResize="0"/>
          <p:nvPr/>
        </p:nvPicPr>
        <p:blipFill>
          <a:blip r:embed="rId3">
            <a:alphaModFix/>
          </a:blip>
          <a:stretch>
            <a:fillRect/>
          </a:stretch>
        </p:blipFill>
        <p:spPr>
          <a:xfrm>
            <a:off x="-76200" y="879300"/>
            <a:ext cx="4207425" cy="38768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45325" y="1584100"/>
            <a:ext cx="4895102" cy="2672850"/>
          </a:xfrm>
          <a:prstGeom prst="rect">
            <a:avLst/>
          </a:prstGeom>
          <a:noFill/>
          <a:ln>
            <a:noFill/>
          </a:ln>
        </p:spPr>
      </p:pic>
      <p:sp>
        <p:nvSpPr>
          <p:cNvPr id="148" name="Google Shape;148;p24"/>
          <p:cNvSpPr txBox="1"/>
          <p:nvPr/>
        </p:nvSpPr>
        <p:spPr>
          <a:xfrm>
            <a:off x="1389000" y="4073350"/>
            <a:ext cx="26223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In-degree of the Digg</a:t>
            </a:r>
            <a:endParaRPr>
              <a:latin typeface="Open Sans"/>
              <a:ea typeface="Open Sans"/>
              <a:cs typeface="Open Sans"/>
              <a:sym typeface="Open Sans"/>
            </a:endParaRPr>
          </a:p>
        </p:txBody>
      </p:sp>
      <p:sp>
        <p:nvSpPr>
          <p:cNvPr id="149" name="Google Shape;149;p24"/>
          <p:cNvSpPr txBox="1"/>
          <p:nvPr/>
        </p:nvSpPr>
        <p:spPr>
          <a:xfrm rot="-5400000">
            <a:off x="-299250" y="2283875"/>
            <a:ext cx="13017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nº users</a:t>
            </a:r>
            <a:endParaRPr>
              <a:latin typeface="Open Sans"/>
              <a:ea typeface="Open Sans"/>
              <a:cs typeface="Open Sans"/>
              <a:sym typeface="Open Sans"/>
            </a:endParaRPr>
          </a:p>
        </p:txBody>
      </p:sp>
      <p:sp>
        <p:nvSpPr>
          <p:cNvPr id="150" name="Google Shape;150;p24"/>
          <p:cNvSpPr/>
          <p:nvPr/>
        </p:nvSpPr>
        <p:spPr>
          <a:xfrm>
            <a:off x="1827300" y="613600"/>
            <a:ext cx="3109200" cy="970500"/>
          </a:xfrm>
          <a:prstGeom prst="wedgeRoundRectCallout">
            <a:avLst>
              <a:gd fmla="val -15498" name="adj1"/>
              <a:gd fmla="val 194052" name="adj2"/>
              <a:gd fmla="val 0" name="adj3"/>
            </a:avLst>
          </a:prstGeom>
          <a:noFill/>
          <a:ln cap="flat" cmpd="sng" w="9525">
            <a:solidFill>
              <a:schemeClr val="dk2"/>
            </a:solidFill>
            <a:prstDash val="solid"/>
            <a:round/>
            <a:headEnd len="sm" w="sm" type="none"/>
            <a:tailEnd len="sm" w="sm" type="none"/>
          </a:ln>
          <a:effectLst>
            <a:outerShdw blurRad="57150" rotWithShape="0" algn="bl" dir="5400000" dist="19050">
              <a:srgbClr val="FFFFFF">
                <a:alpha val="68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rPr lang="en"/>
              <a:t>We observe too that between the users 10,000 and 15,000 has some that stand out, by the high number of replies that they received.</a:t>
            </a:r>
            <a:endParaRPr/>
          </a:p>
        </p:txBody>
      </p:sp>
      <p:sp>
        <p:nvSpPr>
          <p:cNvPr id="151" name="Google Shape;151;p24"/>
          <p:cNvSpPr txBox="1"/>
          <p:nvPr/>
        </p:nvSpPr>
        <p:spPr>
          <a:xfrm>
            <a:off x="0" y="-76200"/>
            <a:ext cx="91440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1"/>
                </a:solidFill>
                <a:latin typeface="PT Sans Narrow"/>
                <a:ea typeface="PT Sans Narrow"/>
                <a:cs typeface="PT Sans Narrow"/>
                <a:sym typeface="PT Sans Narrow"/>
              </a:rPr>
              <a:t>Results general: </a:t>
            </a:r>
            <a:r>
              <a:rPr b="1" lang="en" sz="2100">
                <a:solidFill>
                  <a:schemeClr val="accent1"/>
                </a:solidFill>
                <a:latin typeface="PT Sans Narrow"/>
                <a:ea typeface="PT Sans Narrow"/>
                <a:cs typeface="PT Sans Narrow"/>
                <a:sym typeface="PT Sans Narrow"/>
              </a:rPr>
              <a:t>Long tail</a:t>
            </a:r>
            <a:endParaRPr b="1" sz="21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 </a:t>
            </a:r>
            <a:endParaRPr b="1" sz="3600">
              <a:solidFill>
                <a:schemeClr val="accent1"/>
              </a:solidFill>
              <a:latin typeface="PT Sans Narrow"/>
              <a:ea typeface="PT Sans Narrow"/>
              <a:cs typeface="PT Sans Narrow"/>
              <a:sym typeface="PT Sans Narrow"/>
            </a:endParaRPr>
          </a:p>
        </p:txBody>
      </p:sp>
      <p:sp>
        <p:nvSpPr>
          <p:cNvPr id="152" name="Google Shape;15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24"/>
          <p:cNvSpPr txBox="1"/>
          <p:nvPr/>
        </p:nvSpPr>
        <p:spPr>
          <a:xfrm>
            <a:off x="4940425" y="1300050"/>
            <a:ext cx="4127400" cy="2790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sz="1700">
                <a:solidFill>
                  <a:srgbClr val="222222"/>
                </a:solidFill>
                <a:highlight>
                  <a:srgbClr val="F8F9FA"/>
                </a:highlight>
              </a:rPr>
              <a:t>This concept is based on the principle that popularity is only for a few, we see from the graph on the side that.  In relation to Dig, popularity is concentrated among the first 15,000 users. Justifying the choice of one of the most popular users, who is among those 15,000 users.</a:t>
            </a:r>
            <a:endParaRPr sz="1700">
              <a:solidFill>
                <a:srgbClr val="222222"/>
              </a:solidFill>
              <a:highlight>
                <a:srgbClr val="F8F9FA"/>
              </a:highlight>
            </a:endParaRPr>
          </a:p>
          <a:p>
            <a:pPr indent="0" lvl="0" marL="0" rtl="0" algn="just">
              <a:lnSpc>
                <a:spcPct val="115000"/>
              </a:lnSpc>
              <a:spcBef>
                <a:spcPts val="0"/>
              </a:spcBef>
              <a:spcAft>
                <a:spcPts val="1600"/>
              </a:spcAft>
              <a:buNone/>
            </a:pPr>
            <a:r>
              <a:t/>
            </a:r>
            <a:endParaRPr sz="1700">
              <a:solidFill>
                <a:srgbClr val="222222"/>
              </a:solidFill>
              <a:highlight>
                <a:srgbClr val="F8F9FA"/>
              </a:highlight>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nvSpPr>
        <p:spPr>
          <a:xfrm>
            <a:off x="185475" y="1280000"/>
            <a:ext cx="4024200" cy="858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sz="1700">
                <a:highlight>
                  <a:srgbClr val="F8F9FA"/>
                </a:highlight>
              </a:rPr>
              <a:t>This network has some user more popularities, for example, Julie, and Robert and Cindy. This situation is observed by neighbors quantity (eigenvector centrality metric) or by degree of these users.</a:t>
            </a:r>
            <a:endParaRPr sz="1700">
              <a:highlight>
                <a:srgbClr val="F8F9FA"/>
              </a:highlight>
            </a:endParaRPr>
          </a:p>
          <a:p>
            <a:pPr indent="0" lvl="0" marL="0" marR="38100" rtl="0" algn="just">
              <a:lnSpc>
                <a:spcPct val="128571"/>
              </a:lnSpc>
              <a:spcBef>
                <a:spcPts val="0"/>
              </a:spcBef>
              <a:spcAft>
                <a:spcPts val="0"/>
              </a:spcAft>
              <a:buNone/>
            </a:pPr>
            <a:r>
              <a:t/>
            </a:r>
            <a:endParaRPr sz="1700">
              <a:highlight>
                <a:srgbClr val="F8F9FA"/>
              </a:highlight>
            </a:endParaRPr>
          </a:p>
          <a:p>
            <a:pPr indent="0" lvl="0" marL="0" marR="38100" rtl="0" algn="just">
              <a:lnSpc>
                <a:spcPct val="128571"/>
              </a:lnSpc>
              <a:spcBef>
                <a:spcPts val="0"/>
              </a:spcBef>
              <a:spcAft>
                <a:spcPts val="0"/>
              </a:spcAft>
              <a:buNone/>
            </a:pPr>
            <a:r>
              <a:t/>
            </a:r>
            <a:endParaRPr sz="1700">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59" name="Google Shape;159;p25"/>
          <p:cNvSpPr txBox="1"/>
          <p:nvPr>
            <p:ph type="title"/>
          </p:nvPr>
        </p:nvSpPr>
        <p:spPr>
          <a:xfrm>
            <a:off x="185475" y="107025"/>
            <a:ext cx="35901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general: Rich-get-Richer in relation to Digg</a:t>
            </a:r>
            <a:endParaRPr sz="2100"/>
          </a:p>
          <a:p>
            <a:pPr indent="0" lvl="0" marL="0" rtl="0" algn="l">
              <a:spcBef>
                <a:spcPts val="0"/>
              </a:spcBef>
              <a:spcAft>
                <a:spcPts val="0"/>
              </a:spcAft>
              <a:buNone/>
            </a:pPr>
            <a:r>
              <a:t/>
            </a:r>
            <a:endParaRPr sz="2700"/>
          </a:p>
          <a:p>
            <a:pPr indent="0" lvl="0" marL="0" rtl="0" algn="l">
              <a:spcBef>
                <a:spcPts val="0"/>
              </a:spcBef>
              <a:spcAft>
                <a:spcPts val="0"/>
              </a:spcAft>
              <a:buNone/>
            </a:pPr>
            <a:r>
              <a:t/>
            </a:r>
            <a:endParaRPr/>
          </a:p>
        </p:txBody>
      </p:sp>
      <p:sp>
        <p:nvSpPr>
          <p:cNvPr id="160" name="Google Shape;16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5"/>
          <p:cNvPicPr preferRelativeResize="0"/>
          <p:nvPr/>
        </p:nvPicPr>
        <p:blipFill>
          <a:blip r:embed="rId3">
            <a:alphaModFix/>
          </a:blip>
          <a:stretch>
            <a:fillRect/>
          </a:stretch>
        </p:blipFill>
        <p:spPr>
          <a:xfrm>
            <a:off x="4693613" y="975200"/>
            <a:ext cx="3957983" cy="3957983"/>
          </a:xfrm>
          <a:prstGeom prst="rect">
            <a:avLst/>
          </a:prstGeom>
          <a:noFill/>
          <a:ln>
            <a:noFill/>
          </a:ln>
        </p:spPr>
      </p:pic>
      <p:pic>
        <p:nvPicPr>
          <p:cNvPr id="162" name="Google Shape;162;p25"/>
          <p:cNvPicPr preferRelativeResize="0"/>
          <p:nvPr/>
        </p:nvPicPr>
        <p:blipFill>
          <a:blip r:embed="rId4">
            <a:alphaModFix/>
          </a:blip>
          <a:stretch>
            <a:fillRect/>
          </a:stretch>
        </p:blipFill>
        <p:spPr>
          <a:xfrm>
            <a:off x="4936850" y="293200"/>
            <a:ext cx="3714750" cy="77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nvSpPr>
        <p:spPr>
          <a:xfrm>
            <a:off x="185475" y="1280000"/>
            <a:ext cx="8156700" cy="858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rPr lang="en" sz="1700">
                <a:highlight>
                  <a:srgbClr val="F8F9FA"/>
                </a:highlight>
              </a:rPr>
              <a:t>To answer the research questions, some tests were done on a specific user. </a:t>
            </a:r>
            <a:r>
              <a:rPr lang="en" sz="1700">
                <a:solidFill>
                  <a:srgbClr val="222222"/>
                </a:solidFill>
                <a:highlight>
                  <a:srgbClr val="F8F9FA"/>
                </a:highlight>
              </a:rPr>
              <a:t>Following are more tests with three users who are related between them, through their replies in the Digg.</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68" name="Google Shape;168;p26"/>
          <p:cNvSpPr txBox="1"/>
          <p:nvPr>
            <p:ph type="title"/>
          </p:nvPr>
        </p:nvSpPr>
        <p:spPr>
          <a:xfrm>
            <a:off x="185475" y="107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Some test with particular user and more results</a:t>
            </a:r>
            <a:endParaRPr sz="2100"/>
          </a:p>
          <a:p>
            <a:pPr indent="0" lvl="0" marL="0" rtl="0" algn="l">
              <a:spcBef>
                <a:spcPts val="0"/>
              </a:spcBef>
              <a:spcAft>
                <a:spcPts val="0"/>
              </a:spcAft>
              <a:buNone/>
            </a:pPr>
            <a:r>
              <a:t/>
            </a:r>
            <a:endParaRPr/>
          </a:p>
        </p:txBody>
      </p:sp>
      <p:sp>
        <p:nvSpPr>
          <p:cNvPr id="169" name="Google Shape;16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nvSpPr>
        <p:spPr>
          <a:xfrm>
            <a:off x="215025" y="842250"/>
            <a:ext cx="3939600" cy="858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sz="1700">
                <a:solidFill>
                  <a:srgbClr val="222222"/>
                </a:solidFill>
                <a:highlight>
                  <a:srgbClr val="F8F9FA"/>
                </a:highlight>
              </a:rPr>
              <a:t>This user receives many messages suggesting that his interests arouse interest in other users. Somehow, his behavior can influence others.</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75" name="Google Shape;175;p27"/>
          <p:cNvSpPr txBox="1"/>
          <p:nvPr>
            <p:ph type="title"/>
          </p:nvPr>
        </p:nvSpPr>
        <p:spPr>
          <a:xfrm>
            <a:off x="228600" y="-324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correlated with</a:t>
            </a:r>
            <a:endParaRPr sz="2100"/>
          </a:p>
          <a:p>
            <a:pPr indent="0" lvl="0" marL="0" rtl="0" algn="l">
              <a:spcBef>
                <a:spcPts val="0"/>
              </a:spcBef>
              <a:spcAft>
                <a:spcPts val="0"/>
              </a:spcAft>
              <a:buNone/>
            </a:pPr>
            <a:r>
              <a:rPr lang="en" sz="2100"/>
              <a:t> </a:t>
            </a:r>
            <a:r>
              <a:rPr lang="en" sz="2100"/>
              <a:t>Cascading Behaviour </a:t>
            </a:r>
            <a:endParaRPr sz="2100"/>
          </a:p>
          <a:p>
            <a:pPr indent="0" lvl="0" marL="0" rtl="0" algn="l">
              <a:spcBef>
                <a:spcPts val="0"/>
              </a:spcBef>
              <a:spcAft>
                <a:spcPts val="0"/>
              </a:spcAft>
              <a:buNone/>
            </a:pPr>
            <a:r>
              <a:t/>
            </a:r>
            <a:endParaRPr sz="2100"/>
          </a:p>
        </p:txBody>
      </p:sp>
      <p:sp>
        <p:nvSpPr>
          <p:cNvPr id="176" name="Google Shape;176;p27"/>
          <p:cNvSpPr txBox="1"/>
          <p:nvPr/>
        </p:nvSpPr>
        <p:spPr>
          <a:xfrm>
            <a:off x="138825" y="2319825"/>
            <a:ext cx="4244400" cy="8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Open Sans"/>
              <a:ea typeface="Open Sans"/>
              <a:cs typeface="Open Sans"/>
              <a:sym typeface="Open Sans"/>
            </a:endParaRPr>
          </a:p>
        </p:txBody>
      </p:sp>
      <p:pic>
        <p:nvPicPr>
          <p:cNvPr id="177" name="Google Shape;177;p27"/>
          <p:cNvPicPr preferRelativeResize="0"/>
          <p:nvPr/>
        </p:nvPicPr>
        <p:blipFill>
          <a:blip r:embed="rId3">
            <a:alphaModFix/>
          </a:blip>
          <a:stretch>
            <a:fillRect/>
          </a:stretch>
        </p:blipFill>
        <p:spPr>
          <a:xfrm>
            <a:off x="4826775" y="348525"/>
            <a:ext cx="4036050" cy="4036050"/>
          </a:xfrm>
          <a:prstGeom prst="rect">
            <a:avLst/>
          </a:prstGeom>
          <a:noFill/>
          <a:ln>
            <a:noFill/>
          </a:ln>
        </p:spPr>
      </p:pic>
      <p:sp>
        <p:nvSpPr>
          <p:cNvPr id="178" name="Google Shape;17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nvSpPr>
        <p:spPr>
          <a:xfrm>
            <a:off x="0" y="803100"/>
            <a:ext cx="3906000" cy="3000000"/>
          </a:xfrm>
          <a:prstGeom prst="rect">
            <a:avLst/>
          </a:prstGeom>
          <a:noFill/>
          <a:ln>
            <a:noFill/>
          </a:ln>
        </p:spPr>
        <p:txBody>
          <a:bodyPr anchorCtr="0" anchor="t" bIns="91425" lIns="91425" spcFirstLastPara="1" rIns="91425" wrap="square" tIns="91425">
            <a:noAutofit/>
          </a:bodyPr>
          <a:lstStyle/>
          <a:p>
            <a:pPr indent="-336550" lvl="0" marL="457200" marR="38100" rtl="0" algn="just">
              <a:lnSpc>
                <a:spcPct val="128571"/>
              </a:lnSpc>
              <a:spcBef>
                <a:spcPts val="0"/>
              </a:spcBef>
              <a:spcAft>
                <a:spcPts val="0"/>
              </a:spcAft>
              <a:buClr>
                <a:srgbClr val="222222"/>
              </a:buClr>
              <a:buSzPts val="1700"/>
              <a:buChar char="●"/>
            </a:pPr>
            <a:r>
              <a:rPr lang="en" sz="1700">
                <a:solidFill>
                  <a:srgbClr val="222222"/>
                </a:solidFill>
                <a:highlight>
                  <a:srgbClr val="F8F9FA"/>
                </a:highlight>
              </a:rPr>
              <a:t>This is proven when choosing other users close to him who form a local bridge in relation to the communities they form. Suggesting that the behavior of the previously chosen user may influence other users and communities.</a:t>
            </a:r>
            <a:endParaRPr sz="1700">
              <a:solidFill>
                <a:srgbClr val="222222"/>
              </a:solidFill>
              <a:highlight>
                <a:srgbClr val="F8F9FA"/>
              </a:highlight>
            </a:endParaRPr>
          </a:p>
          <a:p>
            <a:pPr indent="-336550" lvl="0" marL="457200" marR="38100" rtl="0" algn="just">
              <a:lnSpc>
                <a:spcPct val="128571"/>
              </a:lnSpc>
              <a:spcBef>
                <a:spcPts val="0"/>
              </a:spcBef>
              <a:spcAft>
                <a:spcPts val="0"/>
              </a:spcAft>
              <a:buClr>
                <a:srgbClr val="222222"/>
              </a:buClr>
              <a:buSzPts val="1700"/>
              <a:buChar char="●"/>
            </a:pPr>
            <a:r>
              <a:rPr lang="en" sz="1700">
                <a:solidFill>
                  <a:srgbClr val="222222"/>
                </a:solidFill>
                <a:highlight>
                  <a:srgbClr val="F8F9FA"/>
                </a:highlight>
              </a:rPr>
              <a:t>This is related to the concepts of homophily, behavior cascade and epidemic model.</a:t>
            </a:r>
            <a:endParaRPr sz="1700">
              <a:solidFill>
                <a:srgbClr val="222222"/>
              </a:solidFill>
              <a:highlight>
                <a:srgbClr val="F8F9FA"/>
              </a:highlight>
            </a:endParaRPr>
          </a:p>
          <a:p>
            <a:pPr indent="0" lvl="0" marL="457200" marR="38100" rtl="0" algn="just">
              <a:lnSpc>
                <a:spcPct val="128571"/>
              </a:lnSpc>
              <a:spcBef>
                <a:spcPts val="0"/>
              </a:spcBef>
              <a:spcAft>
                <a:spcPts val="0"/>
              </a:spcAft>
              <a:buNone/>
            </a:pPr>
            <a:r>
              <a:t/>
            </a:r>
            <a:endParaRPr sz="1700">
              <a:solidFill>
                <a:srgbClr val="222222"/>
              </a:solidFill>
              <a:highlight>
                <a:srgbClr val="F8F9FA"/>
              </a:highlight>
            </a:endParaRPr>
          </a:p>
        </p:txBody>
      </p:sp>
      <p:sp>
        <p:nvSpPr>
          <p:cNvPr id="184" name="Google Shape;184;p28"/>
          <p:cNvSpPr txBox="1"/>
          <p:nvPr/>
        </p:nvSpPr>
        <p:spPr>
          <a:xfrm>
            <a:off x="0" y="0"/>
            <a:ext cx="5553900" cy="803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2100">
                <a:solidFill>
                  <a:srgbClr val="EF6C00"/>
                </a:solidFill>
                <a:latin typeface="PT Sans Narrow"/>
                <a:ea typeface="PT Sans Narrow"/>
                <a:cs typeface="PT Sans Narrow"/>
                <a:sym typeface="PT Sans Narrow"/>
              </a:rPr>
              <a:t>Results correlated with the</a:t>
            </a:r>
            <a:endParaRPr sz="2100">
              <a:solidFill>
                <a:srgbClr val="222222"/>
              </a:solidFill>
              <a:highlight>
                <a:srgbClr val="F8F9FA"/>
              </a:highlight>
            </a:endParaRPr>
          </a:p>
          <a:p>
            <a:pPr indent="0" lvl="0" marL="0" rtl="0" algn="l">
              <a:lnSpc>
                <a:spcPct val="120000"/>
              </a:lnSpc>
              <a:spcBef>
                <a:spcPts val="0"/>
              </a:spcBef>
              <a:spcAft>
                <a:spcPts val="0"/>
              </a:spcAft>
              <a:buNone/>
            </a:pPr>
            <a:r>
              <a:rPr b="1" lang="en" sz="2100">
                <a:solidFill>
                  <a:srgbClr val="EF6C00"/>
                </a:solidFill>
                <a:latin typeface="PT Sans Narrow"/>
                <a:ea typeface="PT Sans Narrow"/>
                <a:cs typeface="PT Sans Narrow"/>
                <a:sym typeface="PT Sans Narrow"/>
              </a:rPr>
              <a:t>Small-World</a:t>
            </a:r>
            <a:endParaRPr b="1" sz="2100">
              <a:solidFill>
                <a:srgbClr val="EF6C00"/>
              </a:solidFill>
              <a:latin typeface="PT Sans Narrow"/>
              <a:ea typeface="PT Sans Narrow"/>
              <a:cs typeface="PT Sans Narrow"/>
              <a:sym typeface="PT Sans Narrow"/>
            </a:endParaRPr>
          </a:p>
          <a:p>
            <a:pPr indent="0" lvl="0" marL="0" rtl="0" algn="l">
              <a:spcBef>
                <a:spcPts val="0"/>
              </a:spcBef>
              <a:spcAft>
                <a:spcPts val="0"/>
              </a:spcAft>
              <a:buNone/>
            </a:pPr>
            <a:r>
              <a:t/>
            </a:r>
            <a:endParaRPr b="1" sz="2700">
              <a:solidFill>
                <a:schemeClr val="accent1"/>
              </a:solidFill>
              <a:latin typeface="PT Sans Narrow"/>
              <a:ea typeface="PT Sans Narrow"/>
              <a:cs typeface="PT Sans Narrow"/>
              <a:sym typeface="PT Sans Narrow"/>
            </a:endParaRPr>
          </a:p>
        </p:txBody>
      </p:sp>
      <p:pic>
        <p:nvPicPr>
          <p:cNvPr id="185" name="Google Shape;185;p28"/>
          <p:cNvPicPr preferRelativeResize="0"/>
          <p:nvPr/>
        </p:nvPicPr>
        <p:blipFill>
          <a:blip r:embed="rId3">
            <a:alphaModFix/>
          </a:blip>
          <a:stretch>
            <a:fillRect/>
          </a:stretch>
        </p:blipFill>
        <p:spPr>
          <a:xfrm>
            <a:off x="4210800" y="68425"/>
            <a:ext cx="4954476" cy="4954476"/>
          </a:xfrm>
          <a:prstGeom prst="rect">
            <a:avLst/>
          </a:prstGeom>
          <a:noFill/>
          <a:ln>
            <a:noFill/>
          </a:ln>
        </p:spPr>
      </p:pic>
      <p:sp>
        <p:nvSpPr>
          <p:cNvPr id="186" name="Google Shape;18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nvSpPr>
        <p:spPr>
          <a:xfrm>
            <a:off x="0" y="71600"/>
            <a:ext cx="28239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1"/>
                </a:solidFill>
                <a:latin typeface="PT Sans Narrow"/>
                <a:ea typeface="PT Sans Narrow"/>
                <a:cs typeface="PT Sans Narrow"/>
                <a:sym typeface="PT Sans Narrow"/>
              </a:rPr>
              <a:t>Results </a:t>
            </a:r>
            <a:r>
              <a:rPr b="1" lang="en" sz="2100">
                <a:solidFill>
                  <a:srgbClr val="EF6C00"/>
                </a:solidFill>
                <a:latin typeface="PT Sans Narrow"/>
                <a:ea typeface="PT Sans Narrow"/>
                <a:cs typeface="PT Sans Narrow"/>
                <a:sym typeface="PT Sans Narrow"/>
              </a:rPr>
              <a:t>correlated with the</a:t>
            </a:r>
            <a:endParaRPr sz="2100">
              <a:solidFill>
                <a:srgbClr val="222222"/>
              </a:solidFill>
              <a:highlight>
                <a:srgbClr val="F8F9FA"/>
              </a:highlight>
            </a:endParaRPr>
          </a:p>
          <a:p>
            <a:pPr indent="0" lvl="0" marL="0" rtl="0" algn="l">
              <a:lnSpc>
                <a:spcPct val="120000"/>
              </a:lnSpc>
              <a:spcBef>
                <a:spcPts val="0"/>
              </a:spcBef>
              <a:spcAft>
                <a:spcPts val="0"/>
              </a:spcAft>
              <a:buNone/>
            </a:pPr>
            <a:r>
              <a:rPr b="1" lang="en" sz="2100">
                <a:solidFill>
                  <a:schemeClr val="accent1"/>
                </a:solidFill>
                <a:latin typeface="PT Sans Narrow"/>
                <a:ea typeface="PT Sans Narrow"/>
                <a:cs typeface="PT Sans Narrow"/>
                <a:sym typeface="PT Sans Narrow"/>
              </a:rPr>
              <a:t>Epidemic model</a:t>
            </a:r>
            <a:endParaRPr b="1" sz="2100">
              <a:solidFill>
                <a:schemeClr val="accent1"/>
              </a:solidFill>
              <a:latin typeface="PT Sans Narrow"/>
              <a:ea typeface="PT Sans Narrow"/>
              <a:cs typeface="PT Sans Narrow"/>
              <a:sym typeface="PT Sans Narrow"/>
            </a:endParaRPr>
          </a:p>
        </p:txBody>
      </p:sp>
      <p:sp>
        <p:nvSpPr>
          <p:cNvPr id="192" name="Google Shape;19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9"/>
          <p:cNvSpPr txBox="1"/>
          <p:nvPr/>
        </p:nvSpPr>
        <p:spPr>
          <a:xfrm>
            <a:off x="3052500" y="4134025"/>
            <a:ext cx="5040300" cy="3936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   	t</a:t>
            </a:r>
            <a:r>
              <a:rPr b="1" lang="en">
                <a:solidFill>
                  <a:srgbClr val="FF0000"/>
                </a:solidFill>
                <a:latin typeface="Open Sans"/>
                <a:ea typeface="Open Sans"/>
                <a:cs typeface="Open Sans"/>
                <a:sym typeface="Open Sans"/>
              </a:rPr>
              <a:t>1				t2				t3</a:t>
            </a:r>
            <a:endParaRPr b="1">
              <a:solidFill>
                <a:srgbClr val="FF0000"/>
              </a:solidFill>
              <a:latin typeface="Open Sans"/>
              <a:ea typeface="Open Sans"/>
              <a:cs typeface="Open Sans"/>
              <a:sym typeface="Open Sans"/>
            </a:endParaRPr>
          </a:p>
        </p:txBody>
      </p:sp>
      <p:pic>
        <p:nvPicPr>
          <p:cNvPr id="194" name="Google Shape;194;p29" title="epidemicmodeldynamicsnew.mkv">
            <a:hlinkClick r:id="rId3"/>
          </p:cNvPr>
          <p:cNvPicPr preferRelativeResize="0"/>
          <p:nvPr/>
        </p:nvPicPr>
        <p:blipFill>
          <a:blip r:embed="rId4">
            <a:alphaModFix/>
          </a:blip>
          <a:stretch>
            <a:fillRect/>
          </a:stretch>
        </p:blipFill>
        <p:spPr>
          <a:xfrm>
            <a:off x="2823900" y="0"/>
            <a:ext cx="5471675" cy="4103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correlated with the Game Theory</a:t>
            </a:r>
            <a:endParaRPr sz="2100"/>
          </a:p>
        </p:txBody>
      </p:sp>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1" name="Google Shape;201;p30"/>
          <p:cNvGraphicFramePr/>
          <p:nvPr/>
        </p:nvGraphicFramePr>
        <p:xfrm>
          <a:off x="952500" y="2190750"/>
          <a:ext cx="3000000" cy="3000000"/>
        </p:xfrm>
        <a:graphic>
          <a:graphicData uri="http://schemas.openxmlformats.org/drawingml/2006/table">
            <a:tbl>
              <a:tblPr>
                <a:noFill/>
                <a:tableStyleId>{B72DB117-9AB3-41EA-80A1-9ABA750B32B4}</a:tableStyleId>
              </a:tblPr>
              <a:tblGrid>
                <a:gridCol w="241300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Reply</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t>No Reply</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02" name="Google Shape;202;p30"/>
          <p:cNvSpPr txBox="1"/>
          <p:nvPr/>
        </p:nvSpPr>
        <p:spPr>
          <a:xfrm>
            <a:off x="4524075" y="1949538"/>
            <a:ext cx="84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Philip</a:t>
            </a:r>
            <a:endParaRPr b="1">
              <a:latin typeface="Open Sans"/>
              <a:ea typeface="Open Sans"/>
              <a:cs typeface="Open Sans"/>
              <a:sym typeface="Open Sans"/>
            </a:endParaRPr>
          </a:p>
        </p:txBody>
      </p:sp>
      <p:sp>
        <p:nvSpPr>
          <p:cNvPr id="203" name="Google Shape;203;p30"/>
          <p:cNvSpPr txBox="1"/>
          <p:nvPr/>
        </p:nvSpPr>
        <p:spPr>
          <a:xfrm>
            <a:off x="152400" y="2755938"/>
            <a:ext cx="84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Julie</a:t>
            </a:r>
            <a:endParaRPr b="1">
              <a:latin typeface="Open Sans"/>
              <a:ea typeface="Open Sans"/>
              <a:cs typeface="Open Sans"/>
              <a:sym typeface="Open Sans"/>
            </a:endParaRPr>
          </a:p>
        </p:txBody>
      </p:sp>
      <p:graphicFrame>
        <p:nvGraphicFramePr>
          <p:cNvPr id="204" name="Google Shape;204;p30"/>
          <p:cNvGraphicFramePr/>
          <p:nvPr/>
        </p:nvGraphicFramePr>
        <p:xfrm>
          <a:off x="2930950" y="2586938"/>
          <a:ext cx="3000000" cy="3000000"/>
        </p:xfrm>
        <a:graphic>
          <a:graphicData uri="http://schemas.openxmlformats.org/drawingml/2006/table">
            <a:tbl>
              <a:tblPr>
                <a:noFill/>
                <a:tableStyleId>{B72DB117-9AB3-41EA-80A1-9ABA750B32B4}</a:tableStyleId>
              </a:tblPr>
              <a:tblGrid>
                <a:gridCol w="2129550"/>
                <a:gridCol w="2129550"/>
              </a:tblGrid>
              <a:tr h="381000">
                <a:tc>
                  <a:txBody>
                    <a:bodyPr/>
                    <a:lstStyle/>
                    <a:p>
                      <a:pPr indent="0" lvl="0" marL="0" rtl="0" algn="ctr">
                        <a:spcBef>
                          <a:spcPts val="0"/>
                        </a:spcBef>
                        <a:spcAft>
                          <a:spcPts val="0"/>
                        </a:spcAft>
                        <a:buNone/>
                      </a:pPr>
                      <a:r>
                        <a:rPr lang="en"/>
                        <a:t>0,1 </a:t>
                      </a:r>
                      <a:endParaRPr/>
                    </a:p>
                  </a:txBody>
                  <a:tcPr marT="91425" marB="91425" marR="91425" marL="91425"/>
                </a:tc>
                <a:tc>
                  <a:txBody>
                    <a:bodyPr/>
                    <a:lstStyle/>
                    <a:p>
                      <a:pPr indent="0" lvl="0" marL="0" rtl="0" algn="ctr">
                        <a:spcBef>
                          <a:spcPts val="0"/>
                        </a:spcBef>
                        <a:spcAft>
                          <a:spcPts val="0"/>
                        </a:spcAft>
                        <a:buNone/>
                      </a:pPr>
                      <a:r>
                        <a:rPr lang="en"/>
                        <a:t>0,1</a:t>
                      </a:r>
                      <a:endParaRPr/>
                    </a:p>
                  </a:txBody>
                  <a:tcPr marT="91425" marB="91425" marR="91425" marL="91425"/>
                </a:tc>
              </a:tr>
              <a:tr h="381000">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r>
            </a:tbl>
          </a:graphicData>
        </a:graphic>
      </p:graphicFrame>
      <p:sp>
        <p:nvSpPr>
          <p:cNvPr id="205" name="Google Shape;205;p30"/>
          <p:cNvSpPr txBox="1"/>
          <p:nvPr/>
        </p:nvSpPr>
        <p:spPr>
          <a:xfrm>
            <a:off x="3168800" y="2190750"/>
            <a:ext cx="4097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Reply				No Reply</a:t>
            </a:r>
            <a:endParaRPr b="1">
              <a:latin typeface="Open Sans"/>
              <a:ea typeface="Open Sans"/>
              <a:cs typeface="Open Sans"/>
              <a:sym typeface="Open Sans"/>
            </a:endParaRPr>
          </a:p>
        </p:txBody>
      </p:sp>
      <p:sp>
        <p:nvSpPr>
          <p:cNvPr id="206" name="Google Shape;206;p30"/>
          <p:cNvSpPr txBox="1"/>
          <p:nvPr/>
        </p:nvSpPr>
        <p:spPr>
          <a:xfrm>
            <a:off x="152400" y="3622675"/>
            <a:ext cx="8164200" cy="118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Julie doesn't reply to Philip, but He does reply  to Julie.  We see that Julie is once again influencing Philip of some form. Thus, stimulating interaction between the users is not a Digg strategy, but it could be.</a:t>
            </a:r>
            <a:endParaRPr/>
          </a:p>
        </p:txBody>
      </p:sp>
      <p:sp>
        <p:nvSpPr>
          <p:cNvPr id="207" name="Google Shape;207;p30"/>
          <p:cNvSpPr txBox="1"/>
          <p:nvPr/>
        </p:nvSpPr>
        <p:spPr>
          <a:xfrm>
            <a:off x="315600" y="744592"/>
            <a:ext cx="7837800" cy="393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222222"/>
              </a:buClr>
              <a:buSzPts val="1700"/>
              <a:buChar char="●"/>
            </a:pPr>
            <a:r>
              <a:rPr lang="en" sz="1700">
                <a:solidFill>
                  <a:srgbClr val="222222"/>
                </a:solidFill>
                <a:highlight>
                  <a:srgbClr val="F8F9FA"/>
                </a:highlight>
              </a:rPr>
              <a:t>I</a:t>
            </a:r>
            <a:r>
              <a:rPr lang="en" sz="1700">
                <a:solidFill>
                  <a:srgbClr val="222222"/>
                </a:solidFill>
                <a:highlight>
                  <a:srgbClr val="F8F9FA"/>
                </a:highlight>
              </a:rPr>
              <a:t>f there are an action to reply or not then it is 1</a:t>
            </a:r>
            <a:endParaRPr sz="1700">
              <a:solidFill>
                <a:srgbClr val="222222"/>
              </a:solidFill>
              <a:highlight>
                <a:srgbClr val="F8F9FA"/>
              </a:highlight>
            </a:endParaRPr>
          </a:p>
          <a:p>
            <a:pPr indent="-336550" lvl="0" marL="457200" marR="38100" rtl="0" algn="l">
              <a:lnSpc>
                <a:spcPct val="128571"/>
              </a:lnSpc>
              <a:spcBef>
                <a:spcPts val="0"/>
              </a:spcBef>
              <a:spcAft>
                <a:spcPts val="0"/>
              </a:spcAft>
              <a:buClr>
                <a:srgbClr val="222222"/>
              </a:buClr>
              <a:buSzPts val="1700"/>
              <a:buChar char="●"/>
            </a:pPr>
            <a:r>
              <a:rPr lang="en" sz="1700">
                <a:solidFill>
                  <a:srgbClr val="222222"/>
                </a:solidFill>
                <a:highlight>
                  <a:srgbClr val="F8F9FA"/>
                </a:highlight>
              </a:rPr>
              <a:t>If there are not action 0</a:t>
            </a:r>
            <a:endParaRPr sz="1700">
              <a:solidFill>
                <a:srgbClr val="222222"/>
              </a:solidFill>
              <a:highlight>
                <a:srgbClr val="F8F9FA"/>
              </a:highlight>
            </a:endParaRPr>
          </a:p>
          <a:p>
            <a:pPr indent="-336550" lvl="0" marL="457200" marR="38100" rtl="0" algn="l">
              <a:lnSpc>
                <a:spcPct val="128571"/>
              </a:lnSpc>
              <a:spcBef>
                <a:spcPts val="0"/>
              </a:spcBef>
              <a:spcAft>
                <a:spcPts val="0"/>
              </a:spcAft>
              <a:buClr>
                <a:srgbClr val="222222"/>
              </a:buClr>
              <a:buSzPts val="1700"/>
              <a:buChar char="●"/>
            </a:pPr>
            <a:r>
              <a:rPr lang="en" sz="1700">
                <a:solidFill>
                  <a:srgbClr val="222222"/>
                </a:solidFill>
                <a:highlight>
                  <a:srgbClr val="F8F9FA"/>
                </a:highlight>
              </a:rPr>
              <a:t>Each box represents (Julie, Philip)</a:t>
            </a:r>
            <a:endParaRPr sz="1700">
              <a:solidFill>
                <a:srgbClr val="222222"/>
              </a:solidFill>
              <a:highlight>
                <a:srgbClr val="F8F9FA"/>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nvSpPr>
        <p:spPr>
          <a:xfrm>
            <a:off x="185475" y="899000"/>
            <a:ext cx="8156700" cy="858000"/>
          </a:xfrm>
          <a:prstGeom prst="rect">
            <a:avLst/>
          </a:prstGeom>
          <a:noFill/>
          <a:ln>
            <a:noFill/>
          </a:ln>
        </p:spPr>
        <p:txBody>
          <a:bodyPr anchorCtr="0" anchor="t" bIns="91425" lIns="91425" spcFirstLastPara="1" rIns="91425" wrap="square" tIns="91425">
            <a:noAutofit/>
          </a:bodyPr>
          <a:lstStyle/>
          <a:p>
            <a:pPr indent="0" lvl="0" marL="0" marR="38100" rtl="0" algn="just">
              <a:lnSpc>
                <a:spcPct val="128571"/>
              </a:lnSpc>
              <a:spcBef>
                <a:spcPts val="0"/>
              </a:spcBef>
              <a:spcAft>
                <a:spcPts val="0"/>
              </a:spcAft>
              <a:buNone/>
            </a:pPr>
            <a:r>
              <a:rPr lang="en">
                <a:highlight>
                  <a:srgbClr val="F8F9FA"/>
                </a:highlight>
              </a:rPr>
              <a:t>These analyzes reveal some clues about the research questions raised and previously and about the network in general:</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1) The network does not have much interaction, although it is strongly connected, but this is justified because it is a news classification network as main focus and not interaction between users. This is perceived by the large amount of communication that involves the network as a whole, but with few communications carried out in both directions (positive relationship). </a:t>
            </a:r>
            <a:r>
              <a:rPr lang="en"/>
              <a:t>In addition to some evidence of similarities, that is, homophily.</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2) There are a few users who stand out in relation to the number of responses they have. </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3) We consider seed users, the users have high degrees, ie, a lot of popularity.</a:t>
            </a:r>
            <a:endParaRPr>
              <a:highlight>
                <a:srgbClr val="F8F9FA"/>
              </a:highlight>
            </a:endParaRPr>
          </a:p>
          <a:p>
            <a:pPr indent="0" lvl="0" marL="0" marR="38100" rtl="0" algn="just">
              <a:lnSpc>
                <a:spcPct val="128571"/>
              </a:lnSpc>
              <a:spcBef>
                <a:spcPts val="0"/>
              </a:spcBef>
              <a:spcAft>
                <a:spcPts val="0"/>
              </a:spcAft>
              <a:buNone/>
            </a:pPr>
            <a:r>
              <a:rPr lang="en">
                <a:highlight>
                  <a:srgbClr val="F8F9FA"/>
                </a:highlight>
              </a:rPr>
              <a:t>4) </a:t>
            </a:r>
            <a:r>
              <a:rPr lang="en"/>
              <a:t>The most popular user suggests that there is a synchronism and influence in relation to other users. As it is a small world it can spread its influence and impact the social network as a whole. Digg could consider in its functionalities topics that these users show more interest or the functionalities  of following them, as it exists in other social networks.</a:t>
            </a:r>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solidFill>
                <a:srgbClr val="222222"/>
              </a:solidFill>
              <a:highlight>
                <a:srgbClr val="F8F9FA"/>
              </a:highlight>
            </a:endParaRPr>
          </a:p>
          <a:p>
            <a:pPr indent="0" lvl="0" marL="0" rtl="0" algn="l">
              <a:spcBef>
                <a:spcPts val="0"/>
              </a:spcBef>
              <a:spcAft>
                <a:spcPts val="0"/>
              </a:spcAft>
              <a:buNone/>
            </a:pPr>
            <a:r>
              <a:t/>
            </a:r>
            <a:endParaRPr/>
          </a:p>
        </p:txBody>
      </p:sp>
      <p:sp>
        <p:nvSpPr>
          <p:cNvPr id="213" name="Google Shape;213;p31"/>
          <p:cNvSpPr txBox="1"/>
          <p:nvPr>
            <p:ph type="title"/>
          </p:nvPr>
        </p:nvSpPr>
        <p:spPr>
          <a:xfrm>
            <a:off x="185475" y="107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Discussion</a:t>
            </a:r>
            <a:endParaRPr sz="2100"/>
          </a:p>
          <a:p>
            <a:pPr indent="0" lvl="0" marL="0" rtl="0" algn="l">
              <a:spcBef>
                <a:spcPts val="0"/>
              </a:spcBef>
              <a:spcAft>
                <a:spcPts val="0"/>
              </a:spcAft>
              <a:buNone/>
            </a:pPr>
            <a:r>
              <a:t/>
            </a:r>
            <a:endParaRPr/>
          </a:p>
        </p:txBody>
      </p:sp>
      <p:sp>
        <p:nvSpPr>
          <p:cNvPr id="214" name="Google Shape;21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241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Agenda</a:t>
            </a:r>
            <a:endParaRPr sz="2100"/>
          </a:p>
        </p:txBody>
      </p:sp>
      <p:sp>
        <p:nvSpPr>
          <p:cNvPr id="75" name="Google Shape;75;p14"/>
          <p:cNvSpPr txBox="1"/>
          <p:nvPr>
            <p:ph idx="1" type="body"/>
          </p:nvPr>
        </p:nvSpPr>
        <p:spPr>
          <a:xfrm>
            <a:off x="311700" y="1387100"/>
            <a:ext cx="5023200" cy="19779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1000"/>
              </a:spcBef>
              <a:spcAft>
                <a:spcPts val="0"/>
              </a:spcAft>
              <a:buSzPts val="1700"/>
              <a:buAutoNum type="arabicParenR"/>
            </a:pPr>
            <a:r>
              <a:rPr lang="en" sz="1700"/>
              <a:t>Context of the project</a:t>
            </a:r>
            <a:endParaRPr sz="1700"/>
          </a:p>
          <a:p>
            <a:pPr indent="-336550" lvl="0" marL="457200" rtl="0" algn="just">
              <a:lnSpc>
                <a:spcPct val="150000"/>
              </a:lnSpc>
              <a:spcBef>
                <a:spcPts val="1600"/>
              </a:spcBef>
              <a:spcAft>
                <a:spcPts val="0"/>
              </a:spcAft>
              <a:buSzPts val="1700"/>
              <a:buAutoNum type="arabicParenR"/>
            </a:pPr>
            <a:r>
              <a:rPr lang="en" sz="1700"/>
              <a:t>Problem definition</a:t>
            </a:r>
            <a:endParaRPr sz="1700"/>
          </a:p>
          <a:p>
            <a:pPr indent="-336550" lvl="0" marL="457200" rtl="0" algn="just">
              <a:lnSpc>
                <a:spcPct val="150000"/>
              </a:lnSpc>
              <a:spcBef>
                <a:spcPts val="1000"/>
              </a:spcBef>
              <a:spcAft>
                <a:spcPts val="0"/>
              </a:spcAft>
              <a:buSzPts val="1700"/>
              <a:buAutoNum type="arabicParenR"/>
            </a:pPr>
            <a:r>
              <a:rPr lang="en" sz="1700"/>
              <a:t>Results  general</a:t>
            </a:r>
            <a:endParaRPr sz="1700"/>
          </a:p>
          <a:p>
            <a:pPr indent="-336550" lvl="0" marL="457200" rtl="0" algn="just">
              <a:lnSpc>
                <a:spcPct val="150000"/>
              </a:lnSpc>
              <a:spcBef>
                <a:spcPts val="1000"/>
              </a:spcBef>
              <a:spcAft>
                <a:spcPts val="0"/>
              </a:spcAft>
              <a:buSzPts val="1700"/>
              <a:buAutoNum type="arabicParenR"/>
            </a:pPr>
            <a:r>
              <a:rPr lang="en" sz="1700"/>
              <a:t>Results in relation to a particular user</a:t>
            </a:r>
            <a:endParaRPr sz="1700"/>
          </a:p>
          <a:p>
            <a:pPr indent="-336550" lvl="0" marL="457200" rtl="0" algn="just">
              <a:lnSpc>
                <a:spcPct val="150000"/>
              </a:lnSpc>
              <a:spcBef>
                <a:spcPts val="1000"/>
              </a:spcBef>
              <a:spcAft>
                <a:spcPts val="1600"/>
              </a:spcAft>
              <a:buSzPts val="1700"/>
              <a:buAutoNum type="arabicParenR"/>
            </a:pPr>
            <a:r>
              <a:rPr lang="en" sz="1700"/>
              <a:t>Conclusions</a:t>
            </a:r>
            <a:endParaRPr sz="1700"/>
          </a:p>
        </p:txBody>
      </p:sp>
      <p:sp>
        <p:nvSpPr>
          <p:cNvPr id="76" name="Google Shape;7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nvSpPr>
        <p:spPr>
          <a:xfrm>
            <a:off x="185475" y="899000"/>
            <a:ext cx="8156700" cy="858000"/>
          </a:xfrm>
          <a:prstGeom prst="rect">
            <a:avLst/>
          </a:prstGeom>
          <a:noFill/>
          <a:ln>
            <a:noFill/>
          </a:ln>
        </p:spPr>
        <p:txBody>
          <a:bodyPr anchorCtr="0" anchor="t" bIns="91425" lIns="91425" spcFirstLastPara="1" rIns="91425" wrap="square" tIns="91425">
            <a:noAutofit/>
          </a:bodyPr>
          <a:lstStyle/>
          <a:p>
            <a:pPr indent="-317500" lvl="0" marL="457200" marR="38100" rtl="0" algn="just">
              <a:lnSpc>
                <a:spcPct val="128571"/>
              </a:lnSpc>
              <a:spcBef>
                <a:spcPts val="0"/>
              </a:spcBef>
              <a:spcAft>
                <a:spcPts val="0"/>
              </a:spcAft>
              <a:buSzPts val="1400"/>
              <a:buChar char="●"/>
            </a:pPr>
            <a:r>
              <a:rPr lang="en">
                <a:highlight>
                  <a:srgbClr val="F8F9FA"/>
                </a:highlight>
              </a:rPr>
              <a:t>We identify the seed user, using the metric that measures popularity (in-degree and eigenvector centrality), thereby showing how to identify the popularity of a "who-talks-to-whom" social network. </a:t>
            </a:r>
            <a:endParaRPr>
              <a:highlight>
                <a:srgbClr val="F8F9FA"/>
              </a:highlight>
            </a:endParaRPr>
          </a:p>
          <a:p>
            <a:pPr indent="-317500" lvl="0" marL="457200" marR="38100" rtl="0" algn="just">
              <a:lnSpc>
                <a:spcPct val="128571"/>
              </a:lnSpc>
              <a:spcBef>
                <a:spcPts val="0"/>
              </a:spcBef>
              <a:spcAft>
                <a:spcPts val="0"/>
              </a:spcAft>
              <a:buSzPts val="1400"/>
              <a:buChar char="●"/>
            </a:pPr>
            <a:r>
              <a:rPr lang="en">
                <a:highlight>
                  <a:srgbClr val="F8F9FA"/>
                </a:highlight>
              </a:rPr>
              <a:t>We showed a social synchronism between three users over a period of time without considering the context. Our conclusion is that there are few popular users, as described by the concept "long tail", but they are able to influence the behavior of several other users of the social network. </a:t>
            </a:r>
            <a:endParaRPr>
              <a:highlight>
                <a:srgbClr val="F8F9FA"/>
              </a:highlight>
            </a:endParaRPr>
          </a:p>
          <a:p>
            <a:pPr indent="-317500" lvl="0" marL="457200" marR="38100" rtl="0" algn="just">
              <a:lnSpc>
                <a:spcPct val="128571"/>
              </a:lnSpc>
              <a:spcBef>
                <a:spcPts val="0"/>
              </a:spcBef>
              <a:spcAft>
                <a:spcPts val="0"/>
              </a:spcAft>
              <a:buSzPts val="1400"/>
              <a:buChar char="●"/>
            </a:pPr>
            <a:r>
              <a:rPr lang="en">
                <a:highlight>
                  <a:srgbClr val="F8F9FA"/>
                </a:highlight>
              </a:rPr>
              <a:t>We recommend that the interests of these users are observed so that in a network like Digg it will create new features, such as how to follow more popular users or recommend the same news of interest to these users, in addition to the news already recommended directly by users of the network by vote.</a:t>
            </a:r>
            <a:endParaRPr>
              <a:highlight>
                <a:srgbClr val="F8F9FA"/>
              </a:highlight>
            </a:endParaRPr>
          </a:p>
          <a:p>
            <a:pPr indent="-317500" lvl="0" marL="457200" marR="38100" rtl="0" algn="just">
              <a:lnSpc>
                <a:spcPct val="128571"/>
              </a:lnSpc>
              <a:spcBef>
                <a:spcPts val="0"/>
              </a:spcBef>
              <a:spcAft>
                <a:spcPts val="0"/>
              </a:spcAft>
              <a:buSzPts val="1400"/>
              <a:buChar char="●"/>
            </a:pPr>
            <a:r>
              <a:rPr lang="en">
                <a:highlight>
                  <a:srgbClr val="F8F9FA"/>
                </a:highlight>
              </a:rPr>
              <a:t>As a future work, we also recommend looking at users who have many interactions to assess whether these users form groups or whether they are just part of a group and do not have much influence within their groups or are simply people who like to relate. Thus, how can a social network benefit from this type of person and help other people.</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highlight>
                <a:srgbClr val="F8F9FA"/>
              </a:highlight>
            </a:endParaRPr>
          </a:p>
          <a:p>
            <a:pPr indent="0" lvl="0" marL="0" marR="38100" rtl="0" algn="just">
              <a:lnSpc>
                <a:spcPct val="128571"/>
              </a:lnSpc>
              <a:spcBef>
                <a:spcPts val="0"/>
              </a:spcBef>
              <a:spcAft>
                <a:spcPts val="0"/>
              </a:spcAft>
              <a:buNone/>
            </a:pPr>
            <a:r>
              <a:t/>
            </a:r>
            <a:endParaRPr>
              <a:solidFill>
                <a:srgbClr val="222222"/>
              </a:solidFill>
              <a:highlight>
                <a:srgbClr val="F8F9FA"/>
              </a:highlight>
            </a:endParaRPr>
          </a:p>
          <a:p>
            <a:pPr indent="0" lvl="0" marL="0" rtl="0" algn="l">
              <a:spcBef>
                <a:spcPts val="0"/>
              </a:spcBef>
              <a:spcAft>
                <a:spcPts val="0"/>
              </a:spcAft>
              <a:buNone/>
            </a:pPr>
            <a:r>
              <a:t/>
            </a:r>
            <a:endParaRPr/>
          </a:p>
        </p:txBody>
      </p:sp>
      <p:sp>
        <p:nvSpPr>
          <p:cNvPr id="220" name="Google Shape;220;p32"/>
          <p:cNvSpPr txBox="1"/>
          <p:nvPr>
            <p:ph type="title"/>
          </p:nvPr>
        </p:nvSpPr>
        <p:spPr>
          <a:xfrm>
            <a:off x="185475" y="107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Conclusions</a:t>
            </a:r>
            <a:endParaRPr sz="2100"/>
          </a:p>
          <a:p>
            <a:pPr indent="0" lvl="0" marL="0" rtl="0" algn="l">
              <a:spcBef>
                <a:spcPts val="0"/>
              </a:spcBef>
              <a:spcAft>
                <a:spcPts val="0"/>
              </a:spcAft>
              <a:buNone/>
            </a:pPr>
            <a:r>
              <a:t/>
            </a:r>
            <a:endParaRPr/>
          </a:p>
        </p:txBody>
      </p:sp>
      <p:sp>
        <p:nvSpPr>
          <p:cNvPr id="221" name="Google Shape;22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References</a:t>
            </a:r>
            <a:endParaRPr sz="2100"/>
          </a:p>
        </p:txBody>
      </p:sp>
      <p:sp>
        <p:nvSpPr>
          <p:cNvPr id="227" name="Google Shape;227;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Data source:  http://konect.uni-koblenz.de/networks/munmun_digg_reply</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Easley, D, and Kleinberg, J. Networks, Crowds, and Markets: Reasoning about a Highly Connected World. Cambridge University Press, 2010. </a:t>
            </a:r>
            <a:endParaRPr sz="1700"/>
          </a:p>
          <a:p>
            <a:pPr indent="0" lvl="0" marL="0" rtl="0" algn="l">
              <a:spcBef>
                <a:spcPts val="1600"/>
              </a:spcBef>
              <a:spcAft>
                <a:spcPts val="0"/>
              </a:spcAft>
              <a:buNone/>
            </a:pPr>
            <a:r>
              <a:t/>
            </a:r>
            <a:endParaRPr sz="1700"/>
          </a:p>
          <a:p>
            <a:pPr indent="0" lvl="0" marL="0" rtl="0" algn="l">
              <a:lnSpc>
                <a:spcPct val="133043"/>
              </a:lnSpc>
              <a:spcBef>
                <a:spcPts val="1600"/>
              </a:spcBef>
              <a:spcAft>
                <a:spcPts val="0"/>
              </a:spcAft>
              <a:buNone/>
            </a:pPr>
            <a:r>
              <a:rPr lang="en" sz="1700">
                <a:solidFill>
                  <a:srgbClr val="525865"/>
                </a:solidFill>
                <a:highlight>
                  <a:srgbClr val="FEFEFE"/>
                </a:highlight>
              </a:rPr>
              <a:t>Needham, M. and Hodler, A. E.  Graph Algorithms: Practical Examples in Apache Spark and Neo4j 'Reilly Media, 2019</a:t>
            </a:r>
            <a:endParaRPr sz="1700">
              <a:solidFill>
                <a:srgbClr val="525865"/>
              </a:solidFill>
              <a:highlight>
                <a:srgbClr val="FEFEFE"/>
              </a:highlight>
            </a:endParaRPr>
          </a:p>
          <a:p>
            <a:pPr indent="0" lvl="0" marL="0" rtl="0" algn="l">
              <a:spcBef>
                <a:spcPts val="500"/>
              </a:spcBef>
              <a:spcAft>
                <a:spcPts val="0"/>
              </a:spcAft>
              <a:buNone/>
            </a:pPr>
            <a:r>
              <a:t/>
            </a:r>
            <a:endParaRPr/>
          </a:p>
          <a:p>
            <a:pPr indent="0" lvl="0" marL="0" rtl="0" algn="l">
              <a:spcBef>
                <a:spcPts val="1600"/>
              </a:spcBef>
              <a:spcAft>
                <a:spcPts val="1600"/>
              </a:spcAft>
              <a:buNone/>
            </a:pPr>
            <a:r>
              <a:t/>
            </a:r>
            <a:endParaRPr/>
          </a:p>
        </p:txBody>
      </p:sp>
      <p:sp>
        <p:nvSpPr>
          <p:cNvPr id="228" name="Google Shape;22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Thank you!</a:t>
            </a:r>
            <a:endParaRPr sz="4600"/>
          </a:p>
        </p:txBody>
      </p:sp>
      <p:pic>
        <p:nvPicPr>
          <p:cNvPr id="234" name="Google Shape;234;p34"/>
          <p:cNvPicPr preferRelativeResize="0"/>
          <p:nvPr/>
        </p:nvPicPr>
        <p:blipFill>
          <a:blip r:embed="rId3">
            <a:alphaModFix/>
          </a:blip>
          <a:stretch>
            <a:fillRect/>
          </a:stretch>
        </p:blipFill>
        <p:spPr>
          <a:xfrm>
            <a:off x="3158050" y="1152425"/>
            <a:ext cx="3198185" cy="3686275"/>
          </a:xfrm>
          <a:prstGeom prst="rect">
            <a:avLst/>
          </a:prstGeom>
          <a:noFill/>
          <a:ln>
            <a:noFill/>
          </a:ln>
        </p:spPr>
      </p:pic>
      <p:sp>
        <p:nvSpPr>
          <p:cNvPr id="235" name="Google Shape;23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241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Context of the Project</a:t>
            </a:r>
            <a:endParaRPr sz="2100"/>
          </a:p>
        </p:txBody>
      </p:sp>
      <p:sp>
        <p:nvSpPr>
          <p:cNvPr id="82" name="Google Shape;82;p15"/>
          <p:cNvSpPr txBox="1"/>
          <p:nvPr>
            <p:ph idx="1" type="body"/>
          </p:nvPr>
        </p:nvSpPr>
        <p:spPr>
          <a:xfrm>
            <a:off x="311700" y="1387100"/>
            <a:ext cx="5023200" cy="197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000000"/>
                </a:solidFill>
              </a:rPr>
              <a:t>Digg is a news aggregator that includes linking or sharing stories around a particular topic.</a:t>
            </a:r>
            <a:endParaRPr sz="1700">
              <a:solidFill>
                <a:srgbClr val="000000"/>
              </a:solidFill>
            </a:endParaRPr>
          </a:p>
          <a:p>
            <a:pPr indent="0" lvl="0" marL="0" rtl="0" algn="just">
              <a:spcBef>
                <a:spcPts val="1600"/>
              </a:spcBef>
              <a:spcAft>
                <a:spcPts val="0"/>
              </a:spcAft>
              <a:buNone/>
            </a:pPr>
            <a:r>
              <a:rPr b="1" lang="en" sz="1700">
                <a:solidFill>
                  <a:srgbClr val="000000"/>
                </a:solidFill>
              </a:rPr>
              <a:t>Data analysed in this Project is about communication: </a:t>
            </a:r>
            <a:r>
              <a:rPr lang="en" sz="1700">
                <a:solidFill>
                  <a:srgbClr val="000000"/>
                </a:solidFill>
              </a:rPr>
              <a:t>each node in the network is a user of the website, and each directed edge denotes that a user replied to another user.</a:t>
            </a:r>
            <a:endParaRPr sz="1700">
              <a:solidFill>
                <a:srgbClr val="000000"/>
              </a:solidFill>
            </a:endParaRPr>
          </a:p>
          <a:p>
            <a:pPr indent="0" lvl="0" marL="0" rtl="0" algn="l">
              <a:spcBef>
                <a:spcPts val="1600"/>
              </a:spcBef>
              <a:spcAft>
                <a:spcPts val="1600"/>
              </a:spcAft>
              <a:buNone/>
            </a:pPr>
            <a:r>
              <a:t/>
            </a:r>
            <a:endParaRPr/>
          </a:p>
        </p:txBody>
      </p:sp>
      <p:pic>
        <p:nvPicPr>
          <p:cNvPr id="83" name="Google Shape;83;p15"/>
          <p:cNvPicPr preferRelativeResize="0"/>
          <p:nvPr/>
        </p:nvPicPr>
        <p:blipFill>
          <a:blip r:embed="rId3">
            <a:alphaModFix/>
          </a:blip>
          <a:stretch>
            <a:fillRect/>
          </a:stretch>
        </p:blipFill>
        <p:spPr>
          <a:xfrm>
            <a:off x="5487300" y="1101750"/>
            <a:ext cx="3504300" cy="3504300"/>
          </a:xfrm>
          <a:prstGeom prst="rect">
            <a:avLst/>
          </a:prstGeom>
          <a:noFill/>
          <a:ln>
            <a:noFill/>
          </a:ln>
        </p:spPr>
      </p:pic>
      <p:sp>
        <p:nvSpPr>
          <p:cNvPr id="84" name="Google Shape;8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Context of the Project: </a:t>
            </a:r>
            <a:r>
              <a:rPr lang="en" sz="2100"/>
              <a:t>Information of the Digg network </a:t>
            </a:r>
            <a:endParaRPr sz="2100"/>
          </a:p>
        </p:txBody>
      </p:sp>
      <p:graphicFrame>
        <p:nvGraphicFramePr>
          <p:cNvPr id="90" name="Google Shape;90;p16"/>
          <p:cNvGraphicFramePr/>
          <p:nvPr/>
        </p:nvGraphicFramePr>
        <p:xfrm>
          <a:off x="800100" y="934250"/>
          <a:ext cx="3000000" cy="3000000"/>
        </p:xfrm>
        <a:graphic>
          <a:graphicData uri="http://schemas.openxmlformats.org/drawingml/2006/table">
            <a:tbl>
              <a:tblPr>
                <a:noFill/>
                <a:tableStyleId>{B72DB117-9AB3-41EA-80A1-9ABA750B32B4}</a:tableStyleId>
              </a:tblPr>
              <a:tblGrid>
                <a:gridCol w="3619500"/>
                <a:gridCol w="3619500"/>
              </a:tblGrid>
              <a:tr h="381000">
                <a:tc>
                  <a:txBody>
                    <a:bodyPr/>
                    <a:lstStyle/>
                    <a:p>
                      <a:pPr indent="0" lvl="0" marL="0" rtl="0" algn="ctr">
                        <a:spcBef>
                          <a:spcPts val="0"/>
                        </a:spcBef>
                        <a:spcAft>
                          <a:spcPts val="0"/>
                        </a:spcAft>
                        <a:buNone/>
                      </a:pPr>
                      <a:r>
                        <a:rPr b="1" lang="en"/>
                        <a:t>Type Information</a:t>
                      </a:r>
                      <a:endParaRPr b="1"/>
                    </a:p>
                  </a:txBody>
                  <a:tcPr marT="91425" marB="91425" marR="91425" marL="91425"/>
                </a:tc>
                <a:tc>
                  <a:txBody>
                    <a:bodyPr/>
                    <a:lstStyle/>
                    <a:p>
                      <a:pPr indent="0" lvl="0" marL="0" rtl="0" algn="ctr">
                        <a:spcBef>
                          <a:spcPts val="0"/>
                        </a:spcBef>
                        <a:spcAft>
                          <a:spcPts val="0"/>
                        </a:spcAft>
                        <a:buNone/>
                      </a:pPr>
                      <a:r>
                        <a:rPr b="1" lang="en"/>
                        <a:t>Digg network</a:t>
                      </a:r>
                      <a:endParaRPr b="1"/>
                    </a:p>
                    <a:p>
                      <a:pPr indent="0" lvl="0" marL="0" rtl="0" algn="l">
                        <a:spcBef>
                          <a:spcPts val="0"/>
                        </a:spcBef>
                        <a:spcAft>
                          <a:spcPts val="0"/>
                        </a:spcAft>
                        <a:buNone/>
                      </a:pPr>
                      <a:r>
                        <a:t/>
                      </a:r>
                      <a:endParaRPr b="1"/>
                    </a:p>
                  </a:txBody>
                  <a:tcPr marT="91425" marB="91425" marR="91425" marL="91425"/>
                </a:tc>
              </a:tr>
              <a:tr h="381000">
                <a:tc>
                  <a:txBody>
                    <a:bodyPr/>
                    <a:lstStyle/>
                    <a:p>
                      <a:pPr indent="0" lvl="0" marL="0" rtl="0" algn="just">
                        <a:spcBef>
                          <a:spcPts val="0"/>
                        </a:spcBef>
                        <a:spcAft>
                          <a:spcPts val="0"/>
                        </a:spcAft>
                        <a:buNone/>
                      </a:pPr>
                      <a:r>
                        <a:rPr b="1" lang="en"/>
                        <a:t>Repository</a:t>
                      </a:r>
                      <a:endParaRPr b="1"/>
                    </a:p>
                  </a:txBody>
                  <a:tcPr marT="91425" marB="91425" marR="91425" marL="91425"/>
                </a:tc>
                <a:tc>
                  <a:txBody>
                    <a:bodyPr/>
                    <a:lstStyle/>
                    <a:p>
                      <a:pPr indent="0" lvl="0" marL="0" rtl="0" algn="just">
                        <a:lnSpc>
                          <a:spcPct val="115000"/>
                        </a:lnSpc>
                        <a:spcBef>
                          <a:spcPts val="0"/>
                        </a:spcBef>
                        <a:spcAft>
                          <a:spcPts val="1600"/>
                        </a:spcAft>
                        <a:buNone/>
                      </a:pPr>
                      <a:r>
                        <a:rPr lang="en"/>
                        <a:t>Konect - Koblenz network collection. Has </a:t>
                      </a:r>
                      <a:r>
                        <a:rPr b="1" lang="en">
                          <a:solidFill>
                            <a:schemeClr val="dk2"/>
                          </a:solidFill>
                          <a:latin typeface="Open Sans"/>
                          <a:ea typeface="Open Sans"/>
                          <a:cs typeface="Open Sans"/>
                          <a:sym typeface="Open Sans"/>
                        </a:rPr>
                        <a:t>three categories of the Digg: </a:t>
                      </a:r>
                      <a:r>
                        <a:rPr lang="en">
                          <a:solidFill>
                            <a:schemeClr val="dk2"/>
                          </a:solidFill>
                          <a:latin typeface="Open Sans"/>
                          <a:ea typeface="Open Sans"/>
                          <a:cs typeface="Open Sans"/>
                          <a:sym typeface="Open Sans"/>
                        </a:rPr>
                        <a:t>communication, rating and social.</a:t>
                      </a:r>
                      <a:endParaRPr/>
                    </a:p>
                  </a:txBody>
                  <a:tcPr marT="91425" marB="91425" marR="91425" marL="91425"/>
                </a:tc>
              </a:tr>
              <a:tr h="381000">
                <a:tc>
                  <a:txBody>
                    <a:bodyPr/>
                    <a:lstStyle/>
                    <a:p>
                      <a:pPr indent="0" lvl="0" marL="0" rtl="0" algn="l">
                        <a:spcBef>
                          <a:spcPts val="0"/>
                        </a:spcBef>
                        <a:spcAft>
                          <a:spcPts val="0"/>
                        </a:spcAft>
                        <a:buNone/>
                      </a:pPr>
                      <a:r>
                        <a:rPr b="1" lang="en"/>
                        <a:t>Format</a:t>
                      </a:r>
                      <a:endParaRPr b="1"/>
                    </a:p>
                  </a:txBody>
                  <a:tcPr marT="91425" marB="91425" marR="91425" marL="91425"/>
                </a:tc>
                <a:tc>
                  <a:txBody>
                    <a:bodyPr/>
                    <a:lstStyle/>
                    <a:p>
                      <a:pPr indent="0" lvl="0" marL="0" rtl="0" algn="l">
                        <a:spcBef>
                          <a:spcPts val="0"/>
                        </a:spcBef>
                        <a:spcAft>
                          <a:spcPts val="0"/>
                        </a:spcAft>
                        <a:buNone/>
                      </a:pPr>
                      <a:r>
                        <a:rPr lang="en"/>
                        <a:t>Directed</a:t>
                      </a:r>
                      <a:endParaRPr/>
                    </a:p>
                  </a:txBody>
                  <a:tcPr marT="91425" marB="91425" marR="91425" marL="91425"/>
                </a:tc>
              </a:tr>
              <a:tr h="381000">
                <a:tc>
                  <a:txBody>
                    <a:bodyPr/>
                    <a:lstStyle/>
                    <a:p>
                      <a:pPr indent="0" lvl="0" marL="0" rtl="0" algn="l">
                        <a:spcBef>
                          <a:spcPts val="0"/>
                        </a:spcBef>
                        <a:spcAft>
                          <a:spcPts val="0"/>
                        </a:spcAft>
                        <a:buNone/>
                      </a:pPr>
                      <a:r>
                        <a:rPr b="1" lang="en"/>
                        <a:t>Nodes (users)</a:t>
                      </a:r>
                      <a:endParaRPr b="1"/>
                    </a:p>
                  </a:txBody>
                  <a:tcPr marT="91425" marB="91425" marR="91425" marL="91425"/>
                </a:tc>
                <a:tc>
                  <a:txBody>
                    <a:bodyPr/>
                    <a:lstStyle/>
                    <a:p>
                      <a:pPr indent="0" lvl="0" marL="0" rtl="0" algn="l">
                        <a:spcBef>
                          <a:spcPts val="0"/>
                        </a:spcBef>
                        <a:spcAft>
                          <a:spcPts val="0"/>
                        </a:spcAft>
                        <a:buNone/>
                      </a:pPr>
                      <a:r>
                        <a:rPr lang="en"/>
                        <a:t>30,398</a:t>
                      </a:r>
                      <a:endParaRPr/>
                    </a:p>
                  </a:txBody>
                  <a:tcPr marT="91425" marB="91425" marR="91425" marL="91425"/>
                </a:tc>
              </a:tr>
              <a:tr h="381000">
                <a:tc>
                  <a:txBody>
                    <a:bodyPr/>
                    <a:lstStyle/>
                    <a:p>
                      <a:pPr indent="0" lvl="0" marL="0" rtl="0" algn="l">
                        <a:spcBef>
                          <a:spcPts val="0"/>
                        </a:spcBef>
                        <a:spcAft>
                          <a:spcPts val="0"/>
                        </a:spcAft>
                        <a:buNone/>
                      </a:pPr>
                      <a:r>
                        <a:rPr b="1" lang="en"/>
                        <a:t>Edges (replies)</a:t>
                      </a:r>
                      <a:endParaRPr b="1"/>
                    </a:p>
                  </a:txBody>
                  <a:tcPr marT="91425" marB="91425" marR="91425" marL="91425"/>
                </a:tc>
                <a:tc>
                  <a:txBody>
                    <a:bodyPr/>
                    <a:lstStyle/>
                    <a:p>
                      <a:pPr indent="0" lvl="0" marL="0" rtl="0" algn="l">
                        <a:spcBef>
                          <a:spcPts val="0"/>
                        </a:spcBef>
                        <a:spcAft>
                          <a:spcPts val="0"/>
                        </a:spcAft>
                        <a:buNone/>
                      </a:pPr>
                      <a:r>
                        <a:rPr lang="en"/>
                        <a:t>87,627</a:t>
                      </a:r>
                      <a:endParaRPr/>
                    </a:p>
                  </a:txBody>
                  <a:tcPr marT="91425" marB="91425" marR="91425" marL="91425"/>
                </a:tc>
              </a:tr>
              <a:tr h="381000">
                <a:tc>
                  <a:txBody>
                    <a:bodyPr/>
                    <a:lstStyle/>
                    <a:p>
                      <a:pPr indent="0" lvl="0" marL="0" rtl="0" algn="l">
                        <a:spcBef>
                          <a:spcPts val="0"/>
                        </a:spcBef>
                        <a:spcAft>
                          <a:spcPts val="0"/>
                        </a:spcAft>
                        <a:buNone/>
                      </a:pPr>
                      <a:r>
                        <a:rPr b="1" lang="en"/>
                        <a:t>Category</a:t>
                      </a:r>
                      <a:endParaRPr b="1"/>
                    </a:p>
                  </a:txBody>
                  <a:tcPr marT="91425" marB="91425" marR="91425" marL="91425"/>
                </a:tc>
                <a:tc>
                  <a:txBody>
                    <a:bodyPr/>
                    <a:lstStyle/>
                    <a:p>
                      <a:pPr indent="0" lvl="0" marL="0" rtl="0" algn="l">
                        <a:spcBef>
                          <a:spcPts val="0"/>
                        </a:spcBef>
                        <a:spcAft>
                          <a:spcPts val="0"/>
                        </a:spcAft>
                        <a:buNone/>
                      </a:pPr>
                      <a:r>
                        <a:rPr lang="en"/>
                        <a:t>Communication</a:t>
                      </a:r>
                      <a:endParaRPr/>
                    </a:p>
                  </a:txBody>
                  <a:tcPr marT="91425" marB="91425" marR="91425" marL="91425"/>
                </a:tc>
              </a:tr>
              <a:tr h="381000">
                <a:tc>
                  <a:txBody>
                    <a:bodyPr/>
                    <a:lstStyle/>
                    <a:p>
                      <a:pPr indent="0" lvl="0" marL="0" rtl="0" algn="l">
                        <a:spcBef>
                          <a:spcPts val="0"/>
                        </a:spcBef>
                        <a:spcAft>
                          <a:spcPts val="0"/>
                        </a:spcAft>
                        <a:buNone/>
                      </a:pPr>
                      <a:r>
                        <a:rPr b="1" lang="en"/>
                        <a:t>Tools</a:t>
                      </a:r>
                      <a:endParaRPr b="1"/>
                    </a:p>
                  </a:txBody>
                  <a:tcPr marT="91425" marB="91425" marR="91425" marL="91425"/>
                </a:tc>
                <a:tc>
                  <a:txBody>
                    <a:bodyPr/>
                    <a:lstStyle/>
                    <a:p>
                      <a:pPr indent="0" lvl="0" marL="0" rtl="0" algn="l">
                        <a:spcBef>
                          <a:spcPts val="0"/>
                        </a:spcBef>
                        <a:spcAft>
                          <a:spcPts val="0"/>
                        </a:spcAft>
                        <a:buNone/>
                      </a:pPr>
                      <a:r>
                        <a:rPr lang="en"/>
                        <a:t>Gephi and Jupyter</a:t>
                      </a:r>
                      <a:endParaRPr/>
                    </a:p>
                  </a:txBody>
                  <a:tcPr marT="91425" marB="91425" marR="91425" marL="91425"/>
                </a:tc>
              </a:tr>
            </a:tbl>
          </a:graphicData>
        </a:graphic>
      </p:graphicFrame>
      <p:sp>
        <p:nvSpPr>
          <p:cNvPr id="91" name="Google Shape;9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83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Problem definition</a:t>
            </a:r>
            <a:endParaRPr sz="2100"/>
          </a:p>
        </p:txBody>
      </p:sp>
      <p:sp>
        <p:nvSpPr>
          <p:cNvPr id="97" name="Google Shape;97;p17"/>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700">
                <a:solidFill>
                  <a:srgbClr val="222222"/>
                </a:solidFill>
                <a:highlight>
                  <a:srgbClr val="F8F9FA"/>
                </a:highlight>
                <a:latin typeface="Arial"/>
                <a:ea typeface="Arial"/>
                <a:cs typeface="Arial"/>
                <a:sym typeface="Arial"/>
              </a:rPr>
              <a:t>In a more general context, how to evaluate in a network "</a:t>
            </a:r>
            <a:r>
              <a:rPr lang="en" sz="1700">
                <a:solidFill>
                  <a:srgbClr val="000000"/>
                </a:solidFill>
                <a:latin typeface="Arial"/>
                <a:ea typeface="Arial"/>
                <a:cs typeface="Arial"/>
                <a:sym typeface="Arial"/>
              </a:rPr>
              <a:t>who-talks-to-whom</a:t>
            </a:r>
            <a:r>
              <a:rPr lang="en" sz="1700">
                <a:solidFill>
                  <a:srgbClr val="222222"/>
                </a:solidFill>
                <a:highlight>
                  <a:srgbClr val="F8F9FA"/>
                </a:highlight>
                <a:latin typeface="Arial"/>
                <a:ea typeface="Arial"/>
                <a:cs typeface="Arial"/>
                <a:sym typeface="Arial"/>
              </a:rPr>
              <a:t>" the groups that are formed in a certain period of time and what conclusions we can obtain with these analyzes, if we disconsider the context.</a:t>
            </a:r>
            <a:endParaRPr sz="1700">
              <a:solidFill>
                <a:srgbClr val="222222"/>
              </a:solidFill>
              <a:highlight>
                <a:srgbClr val="F8F9FA"/>
              </a:highlight>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0" lvl="0" marL="0" marR="38100" rtl="0" algn="just">
              <a:lnSpc>
                <a:spcPct val="128571"/>
              </a:lnSpc>
              <a:spcBef>
                <a:spcPts val="0"/>
              </a:spcBef>
              <a:spcAft>
                <a:spcPts val="0"/>
              </a:spcAft>
              <a:buNone/>
            </a:pPr>
            <a:r>
              <a:rPr lang="en" sz="1700">
                <a:solidFill>
                  <a:srgbClr val="222222"/>
                </a:solidFill>
                <a:highlight>
                  <a:srgbClr val="F8F9FA"/>
                </a:highlight>
                <a:latin typeface="Arial"/>
                <a:ea typeface="Arial"/>
                <a:cs typeface="Arial"/>
                <a:sym typeface="Arial"/>
              </a:rPr>
              <a:t>This analysis was performed in the part of the social network Digg that has only one user action (which each user responded to the other users), in a given time interval.</a:t>
            </a:r>
            <a:endParaRPr sz="1700">
              <a:solidFill>
                <a:srgbClr val="222222"/>
              </a:solidFill>
              <a:highlight>
                <a:srgbClr val="F8F9FA"/>
              </a:highlight>
              <a:latin typeface="Arial"/>
              <a:ea typeface="Arial"/>
              <a:cs typeface="Arial"/>
              <a:sym typeface="Arial"/>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336550" lvl="0" marL="457200" marR="38100" rtl="0" algn="just">
              <a:lnSpc>
                <a:spcPct val="128571"/>
              </a:lnSpc>
              <a:spcBef>
                <a:spcPts val="0"/>
              </a:spcBef>
              <a:spcAft>
                <a:spcPts val="0"/>
              </a:spcAft>
              <a:buClr>
                <a:srgbClr val="222222"/>
              </a:buClr>
              <a:buSzPts val="1700"/>
              <a:buFont typeface="Arial"/>
              <a:buAutoNum type="arabicParenR"/>
            </a:pPr>
            <a:r>
              <a:rPr lang="en" sz="1700">
                <a:solidFill>
                  <a:srgbClr val="222222"/>
                </a:solidFill>
                <a:highlight>
                  <a:srgbClr val="F8F9FA"/>
                </a:highlight>
                <a:latin typeface="Arial"/>
                <a:ea typeface="Arial"/>
                <a:cs typeface="Arial"/>
                <a:sym typeface="Arial"/>
              </a:rPr>
              <a:t>Is it possible to find that seed user when we disconsider the context?</a:t>
            </a:r>
            <a:endParaRPr sz="1700">
              <a:solidFill>
                <a:srgbClr val="222222"/>
              </a:solidFill>
              <a:highlight>
                <a:srgbClr val="F8F9FA"/>
              </a:highlight>
              <a:latin typeface="Arial"/>
              <a:ea typeface="Arial"/>
              <a:cs typeface="Arial"/>
              <a:sym typeface="Arial"/>
            </a:endParaRPr>
          </a:p>
          <a:p>
            <a:pPr indent="-336550" lvl="0" marL="457200" marR="38100" rtl="0" algn="just">
              <a:lnSpc>
                <a:spcPct val="128571"/>
              </a:lnSpc>
              <a:spcBef>
                <a:spcPts val="0"/>
              </a:spcBef>
              <a:spcAft>
                <a:spcPts val="0"/>
              </a:spcAft>
              <a:buSzPts val="1700"/>
              <a:buFont typeface="Arial"/>
              <a:buAutoNum type="arabicParenR"/>
            </a:pPr>
            <a:r>
              <a:rPr lang="en" sz="1700">
                <a:solidFill>
                  <a:srgbClr val="222222"/>
                </a:solidFill>
                <a:highlight>
                  <a:srgbClr val="F8F9FA"/>
                </a:highlight>
                <a:latin typeface="Arial"/>
                <a:ea typeface="Arial"/>
                <a:cs typeface="Arial"/>
                <a:sym typeface="Arial"/>
              </a:rPr>
              <a:t>How to rate the most popular user on a network “</a:t>
            </a:r>
            <a:r>
              <a:rPr lang="en" sz="1700">
                <a:solidFill>
                  <a:srgbClr val="000000"/>
                </a:solidFill>
                <a:latin typeface="Arial"/>
                <a:ea typeface="Arial"/>
                <a:cs typeface="Arial"/>
                <a:sym typeface="Arial"/>
              </a:rPr>
              <a:t>who-talks-to-whom</a:t>
            </a:r>
            <a:r>
              <a:rPr lang="en" sz="1700">
                <a:solidFill>
                  <a:srgbClr val="222222"/>
                </a:solidFill>
                <a:highlight>
                  <a:srgbClr val="F8F9FA"/>
                </a:highlight>
                <a:latin typeface="Arial"/>
                <a:ea typeface="Arial"/>
                <a:cs typeface="Arial"/>
                <a:sym typeface="Arial"/>
              </a:rPr>
              <a:t>"?</a:t>
            </a:r>
            <a:endParaRPr sz="1700">
              <a:solidFill>
                <a:srgbClr val="222222"/>
              </a:solidFill>
              <a:highlight>
                <a:srgbClr val="F8F9FA"/>
              </a:highlight>
              <a:latin typeface="Arial"/>
              <a:ea typeface="Arial"/>
              <a:cs typeface="Arial"/>
              <a:sym typeface="Arial"/>
            </a:endParaRPr>
          </a:p>
          <a:p>
            <a:pPr indent="-336550" lvl="0" marL="457200" marR="38100" rtl="0" algn="just">
              <a:lnSpc>
                <a:spcPct val="128571"/>
              </a:lnSpc>
              <a:spcBef>
                <a:spcPts val="0"/>
              </a:spcBef>
              <a:spcAft>
                <a:spcPts val="0"/>
              </a:spcAft>
              <a:buClr>
                <a:srgbClr val="222222"/>
              </a:buClr>
              <a:buSzPts val="1700"/>
              <a:buFont typeface="Arial"/>
              <a:buAutoNum type="arabicParenR"/>
            </a:pPr>
            <a:r>
              <a:rPr lang="en" sz="1700">
                <a:solidFill>
                  <a:srgbClr val="222222"/>
                </a:solidFill>
                <a:highlight>
                  <a:srgbClr val="F8F9FA"/>
                </a:highlight>
                <a:latin typeface="Arial"/>
                <a:ea typeface="Arial"/>
                <a:cs typeface="Arial"/>
                <a:sym typeface="Arial"/>
              </a:rPr>
              <a:t>Can we predict some synchronism of behavior in this network from the perspective only in the action of responding to the other user without considering the context?</a:t>
            </a:r>
            <a:endParaRPr sz="1700">
              <a:solidFill>
                <a:srgbClr val="222222"/>
              </a:solidFill>
              <a:highlight>
                <a:srgbClr val="F8F9FA"/>
              </a:highlight>
              <a:latin typeface="Arial"/>
              <a:ea typeface="Arial"/>
              <a:cs typeface="Arial"/>
              <a:sym typeface="Arial"/>
            </a:endParaRPr>
          </a:p>
          <a:p>
            <a:pPr indent="0" lvl="0" marL="457200" marR="38100" rtl="0" algn="just">
              <a:lnSpc>
                <a:spcPct val="128571"/>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0" lvl="0" marL="0" marR="38100" rtl="0" algn="just">
              <a:lnSpc>
                <a:spcPct val="128571"/>
              </a:lnSpc>
              <a:spcBef>
                <a:spcPts val="0"/>
              </a:spcBef>
              <a:spcAft>
                <a:spcPts val="0"/>
              </a:spcAft>
              <a:buNone/>
            </a:pPr>
            <a:r>
              <a:t/>
            </a:r>
            <a:endParaRPr sz="1700">
              <a:solidFill>
                <a:srgbClr val="222222"/>
              </a:solidFill>
              <a:highlight>
                <a:srgbClr val="F8F9FA"/>
              </a:highlight>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700">
              <a:latin typeface="Arial"/>
              <a:ea typeface="Arial"/>
              <a:cs typeface="Arial"/>
              <a:sym typeface="Arial"/>
            </a:endParaRPr>
          </a:p>
        </p:txBody>
      </p:sp>
      <p:sp>
        <p:nvSpPr>
          <p:cNvPr id="98" name="Google Shape;9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general</a:t>
            </a:r>
            <a:endParaRPr sz="2100"/>
          </a:p>
        </p:txBody>
      </p:sp>
      <p:graphicFrame>
        <p:nvGraphicFramePr>
          <p:cNvPr id="104" name="Google Shape;104;p18"/>
          <p:cNvGraphicFramePr/>
          <p:nvPr/>
        </p:nvGraphicFramePr>
        <p:xfrm>
          <a:off x="372888" y="962225"/>
          <a:ext cx="3000000" cy="3000000"/>
        </p:xfrm>
        <a:graphic>
          <a:graphicData uri="http://schemas.openxmlformats.org/drawingml/2006/table">
            <a:tbl>
              <a:tblPr>
                <a:noFill/>
                <a:tableStyleId>{B72DB117-9AB3-41EA-80A1-9ABA750B32B4}</a:tableStyleId>
              </a:tblPr>
              <a:tblGrid>
                <a:gridCol w="1669950"/>
                <a:gridCol w="1422075"/>
                <a:gridCol w="1325025"/>
                <a:gridCol w="3889950"/>
              </a:tblGrid>
              <a:tr h="100000">
                <a:tc>
                  <a:txBody>
                    <a:bodyPr/>
                    <a:lstStyle/>
                    <a:p>
                      <a:pPr indent="0" lvl="0" marL="0" rtl="0" algn="ctr">
                        <a:spcBef>
                          <a:spcPts val="0"/>
                        </a:spcBef>
                        <a:spcAft>
                          <a:spcPts val="0"/>
                        </a:spcAft>
                        <a:buNone/>
                      </a:pPr>
                      <a:r>
                        <a:rPr b="1" lang="en"/>
                        <a:t>Statistics of the Gephi in relation to </a:t>
                      </a:r>
                      <a:r>
                        <a:rPr b="1" lang="en">
                          <a:solidFill>
                            <a:srgbClr val="FF0000"/>
                          </a:solidFill>
                        </a:rPr>
                        <a:t>nodes (users)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l">
                        <a:spcBef>
                          <a:spcPts val="0"/>
                        </a:spcBef>
                        <a:spcAft>
                          <a:spcPts val="0"/>
                        </a:spcAft>
                        <a:buNone/>
                      </a:pPr>
                      <a:r>
                        <a:rPr b="1" lang="en"/>
                        <a:t>Meanings for the project</a:t>
                      </a:r>
                      <a:endParaRPr b="1"/>
                    </a:p>
                  </a:txBody>
                  <a:tcPr marT="91425" marB="91425" marR="91425" marL="91425"/>
                </a:tc>
              </a:tr>
              <a:tr h="381000">
                <a:tc>
                  <a:txBody>
                    <a:bodyPr/>
                    <a:lstStyle/>
                    <a:p>
                      <a:pPr indent="0" lvl="0" marL="57150" rtl="0" algn="l">
                        <a:lnSpc>
                          <a:spcPct val="115000"/>
                        </a:lnSpc>
                        <a:spcBef>
                          <a:spcPts val="0"/>
                        </a:spcBef>
                        <a:spcAft>
                          <a:spcPts val="1600"/>
                        </a:spcAft>
                        <a:buNone/>
                      </a:pPr>
                      <a:r>
                        <a:rPr b="1" lang="en"/>
                        <a:t>Clustering coefficient:</a:t>
                      </a:r>
                      <a:endParaRPr/>
                    </a:p>
                  </a:txBody>
                  <a:tcPr marT="91425" marB="91425" marR="91425" marL="91425"/>
                </a:tc>
                <a:tc>
                  <a:txBody>
                    <a:bodyPr/>
                    <a:lstStyle/>
                    <a:p>
                      <a:pPr indent="0" lvl="0" marL="0" rtl="0" algn="l">
                        <a:lnSpc>
                          <a:spcPct val="115000"/>
                        </a:lnSpc>
                        <a:spcBef>
                          <a:spcPts val="0"/>
                        </a:spcBef>
                        <a:spcAft>
                          <a:spcPts val="1600"/>
                        </a:spcAft>
                        <a:buNone/>
                      </a:pPr>
                      <a:r>
                        <a:rPr lang="en"/>
                        <a:t>probability to form triangles.</a:t>
                      </a:r>
                      <a:endParaRPr/>
                    </a:p>
                  </a:txBody>
                  <a:tcPr marT="91425" marB="91425" marR="91425" marL="91425"/>
                </a:tc>
                <a:tc>
                  <a:txBody>
                    <a:bodyPr/>
                    <a:lstStyle/>
                    <a:p>
                      <a:pPr indent="0" lvl="0" marL="0" rtl="0" algn="l">
                        <a:spcBef>
                          <a:spcPts val="0"/>
                        </a:spcBef>
                        <a:spcAft>
                          <a:spcPts val="0"/>
                        </a:spcAft>
                        <a:buNone/>
                      </a:pPr>
                      <a:r>
                        <a:rPr lang="en"/>
                        <a:t>0.008 in relation to average</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222222"/>
                          </a:solidFill>
                          <a:highlight>
                            <a:srgbClr val="F8F9FA"/>
                          </a:highlight>
                        </a:rPr>
                        <a:t>There is the possibility that at least one set of users are friends.</a:t>
                      </a:r>
                      <a:endParaRPr/>
                    </a:p>
                  </a:txBody>
                  <a:tcPr marT="91425" marB="91425" marR="91425" marL="91425"/>
                </a:tc>
              </a:tr>
              <a:tr h="381000">
                <a:tc>
                  <a:txBody>
                    <a:bodyPr/>
                    <a:lstStyle/>
                    <a:p>
                      <a:pPr indent="0" lvl="0" marL="0" rtl="0" algn="l">
                        <a:lnSpc>
                          <a:spcPct val="115000"/>
                        </a:lnSpc>
                        <a:spcBef>
                          <a:spcPts val="0"/>
                        </a:spcBef>
                        <a:spcAft>
                          <a:spcPts val="1600"/>
                        </a:spcAft>
                        <a:buNone/>
                      </a:pPr>
                      <a:r>
                        <a:rPr b="1" lang="en"/>
                        <a:t>Modularity class</a:t>
                      </a:r>
                      <a:endParaRPr/>
                    </a:p>
                  </a:txBody>
                  <a:tcPr marT="91425" marB="91425" marR="91425" marL="91425"/>
                </a:tc>
                <a:tc>
                  <a:txBody>
                    <a:bodyPr/>
                    <a:lstStyle/>
                    <a:p>
                      <a:pPr indent="0" lvl="0" marL="0" rtl="0" algn="l">
                        <a:lnSpc>
                          <a:spcPct val="115000"/>
                        </a:lnSpc>
                        <a:spcBef>
                          <a:spcPts val="0"/>
                        </a:spcBef>
                        <a:spcAft>
                          <a:spcPts val="0"/>
                        </a:spcAft>
                        <a:buNone/>
                      </a:pPr>
                      <a:r>
                        <a:rPr lang="en"/>
                        <a:t> it divide the nodes in group or class</a:t>
                      </a:r>
                      <a:endParaRPr/>
                    </a:p>
                    <a:p>
                      <a:pPr indent="0" lvl="0" marL="0" rtl="0" algn="l">
                        <a:spcBef>
                          <a:spcPts val="160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0.014 Modularity Coefficient</a:t>
                      </a:r>
                      <a:endParaRPr/>
                    </a:p>
                    <a:p>
                      <a:pPr indent="0" lvl="0" marL="0" rtl="0" algn="l">
                        <a:spcBef>
                          <a:spcPts val="0"/>
                        </a:spcBef>
                        <a:spcAft>
                          <a:spcPts val="0"/>
                        </a:spcAft>
                        <a:buNone/>
                      </a:pPr>
                      <a:r>
                        <a:rPr lang="en"/>
                        <a:t>377 communities</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Regarding the small world and the Watts-Strogatz model, the large amount of communication reveals that although a significant number of users on this network are not neighbors, they can communicate in a few steps until reaching the desired user.</a:t>
                      </a:r>
                      <a:endParaRPr>
                        <a:solidFill>
                          <a:srgbClr val="222222"/>
                        </a:solidFill>
                        <a:highlight>
                          <a:srgbClr val="F8F9FA"/>
                        </a:highlight>
                      </a:endParaRPr>
                    </a:p>
                    <a:p>
                      <a:pPr indent="0" lvl="0" marL="0" rtl="0" algn="just">
                        <a:spcBef>
                          <a:spcPts val="0"/>
                        </a:spcBef>
                        <a:spcAft>
                          <a:spcPts val="0"/>
                        </a:spcAft>
                        <a:buNone/>
                      </a:pPr>
                      <a:r>
                        <a:t/>
                      </a:r>
                      <a:endParaRPr/>
                    </a:p>
                  </a:txBody>
                  <a:tcPr marT="91425" marB="91425" marR="91425" marL="91425"/>
                </a:tc>
              </a:tr>
            </a:tbl>
          </a:graphicData>
        </a:graphic>
      </p:graphicFrame>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general</a:t>
            </a:r>
            <a:endParaRPr sz="2100"/>
          </a:p>
          <a:p>
            <a:pPr indent="0" lvl="0" marL="0" rtl="0" algn="l">
              <a:spcBef>
                <a:spcPts val="0"/>
              </a:spcBef>
              <a:spcAft>
                <a:spcPts val="0"/>
              </a:spcAft>
              <a:buNone/>
            </a:pPr>
            <a:r>
              <a:t/>
            </a:r>
            <a:endParaRPr/>
          </a:p>
        </p:txBody>
      </p:sp>
      <p:graphicFrame>
        <p:nvGraphicFramePr>
          <p:cNvPr id="111" name="Google Shape;111;p19"/>
          <p:cNvGraphicFramePr/>
          <p:nvPr/>
        </p:nvGraphicFramePr>
        <p:xfrm>
          <a:off x="372888" y="962225"/>
          <a:ext cx="3000000" cy="3000000"/>
        </p:xfrm>
        <a:graphic>
          <a:graphicData uri="http://schemas.openxmlformats.org/drawingml/2006/table">
            <a:tbl>
              <a:tblPr>
                <a:noFill/>
                <a:tableStyleId>{B72DB117-9AB3-41EA-80A1-9ABA750B32B4}</a:tableStyleId>
              </a:tblPr>
              <a:tblGrid>
                <a:gridCol w="1669950"/>
                <a:gridCol w="1422075"/>
                <a:gridCol w="1325025"/>
                <a:gridCol w="3889950"/>
              </a:tblGrid>
              <a:tr h="427850">
                <a:tc>
                  <a:txBody>
                    <a:bodyPr/>
                    <a:lstStyle/>
                    <a:p>
                      <a:pPr indent="0" lvl="0" marL="0" rtl="0" algn="ctr">
                        <a:spcBef>
                          <a:spcPts val="0"/>
                        </a:spcBef>
                        <a:spcAft>
                          <a:spcPts val="0"/>
                        </a:spcAft>
                        <a:buNone/>
                      </a:pPr>
                      <a:r>
                        <a:rPr b="1" lang="en"/>
                        <a:t>Statistics of the Gephi in relation to </a:t>
                      </a:r>
                      <a:r>
                        <a:rPr b="1" lang="en">
                          <a:solidFill>
                            <a:srgbClr val="FF0000"/>
                          </a:solidFill>
                        </a:rPr>
                        <a:t>nodes (users)</a:t>
                      </a:r>
                      <a:endParaRPr>
                        <a:solidFill>
                          <a:srgbClr val="FF0000"/>
                        </a:solidFill>
                      </a:endParaRPr>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l">
                        <a:spcBef>
                          <a:spcPts val="0"/>
                        </a:spcBef>
                        <a:spcAft>
                          <a:spcPts val="0"/>
                        </a:spcAft>
                        <a:buNone/>
                      </a:pPr>
                      <a:r>
                        <a:rPr b="1" lang="en"/>
                        <a:t>Meanings for the project</a:t>
                      </a:r>
                      <a:endParaRPr b="1"/>
                    </a:p>
                  </a:txBody>
                  <a:tcPr marT="91425" marB="91425" marR="91425" marL="91425"/>
                </a:tc>
              </a:tr>
              <a:tr h="800200">
                <a:tc>
                  <a:txBody>
                    <a:bodyPr/>
                    <a:lstStyle/>
                    <a:p>
                      <a:pPr indent="0" lvl="0" marL="0" rtl="0" algn="l">
                        <a:lnSpc>
                          <a:spcPct val="115000"/>
                        </a:lnSpc>
                        <a:spcBef>
                          <a:spcPts val="0"/>
                        </a:spcBef>
                        <a:spcAft>
                          <a:spcPts val="1600"/>
                        </a:spcAft>
                        <a:buNone/>
                      </a:pPr>
                      <a:r>
                        <a:rPr b="1" lang="en"/>
                        <a:t>Strongly Connected ID</a:t>
                      </a:r>
                      <a:endParaRPr b="1"/>
                    </a:p>
                  </a:txBody>
                  <a:tcPr marT="91425" marB="91425" marR="91425" marL="91425"/>
                </a:tc>
                <a:tc>
                  <a:txBody>
                    <a:bodyPr/>
                    <a:lstStyle/>
                    <a:p>
                      <a:pPr indent="0" lvl="0" marL="0" rtl="0" algn="l">
                        <a:lnSpc>
                          <a:spcPct val="115000"/>
                        </a:lnSpc>
                        <a:spcBef>
                          <a:spcPts val="0"/>
                        </a:spcBef>
                        <a:spcAft>
                          <a:spcPts val="1600"/>
                        </a:spcAft>
                        <a:buNone/>
                      </a:pPr>
                      <a:r>
                        <a:rPr lang="en">
                          <a:solidFill>
                            <a:srgbClr val="222222"/>
                          </a:solidFill>
                          <a:highlight>
                            <a:srgbClr val="F8F9FA"/>
                          </a:highlight>
                        </a:rPr>
                        <a:t>strong and weak  ties</a:t>
                      </a:r>
                      <a:endParaRPr/>
                    </a:p>
                  </a:txBody>
                  <a:tcPr marT="91425" marB="91425" marR="91425" marL="91425"/>
                </a:tc>
                <a:tc>
                  <a:txBody>
                    <a:bodyPr/>
                    <a:lstStyle/>
                    <a:p>
                      <a:pPr indent="0" lvl="0" marL="0" rtl="0" algn="l">
                        <a:spcBef>
                          <a:spcPts val="0"/>
                        </a:spcBef>
                        <a:spcAft>
                          <a:spcPts val="0"/>
                        </a:spcAft>
                        <a:buNone/>
                      </a:pPr>
                      <a:r>
                        <a:rPr lang="en"/>
                        <a:t>23,652 strong connections and 373 weak connections</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This result reveals that network users are strongly connected and the few weak ties that exist allow the formation of local bridges. What confirms the small world model, through a few users it is possible to reach the most distant user.</a:t>
                      </a:r>
                      <a:endParaRPr>
                        <a:solidFill>
                          <a:srgbClr val="222222"/>
                        </a:solidFill>
                        <a:highlight>
                          <a:srgbClr val="F8F9FA"/>
                        </a:highlight>
                      </a:endParaRPr>
                    </a:p>
                    <a:p>
                      <a:pPr indent="0" lvl="0" marL="0" rtl="0" algn="l">
                        <a:spcBef>
                          <a:spcPts val="0"/>
                        </a:spcBef>
                        <a:spcAft>
                          <a:spcPts val="0"/>
                        </a:spcAft>
                        <a:buNone/>
                      </a:pPr>
                      <a:r>
                        <a:t/>
                      </a:r>
                      <a:endParaRPr/>
                    </a:p>
                  </a:txBody>
                  <a:tcPr marT="91425" marB="91425" marR="91425" marL="91425"/>
                </a:tc>
              </a:tr>
            </a:tbl>
          </a:graphicData>
        </a:graphic>
      </p:graphicFrame>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general</a:t>
            </a:r>
            <a:endParaRPr sz="2100"/>
          </a:p>
          <a:p>
            <a:pPr indent="0" lvl="0" marL="0" rtl="0" algn="l">
              <a:spcBef>
                <a:spcPts val="0"/>
              </a:spcBef>
              <a:spcAft>
                <a:spcPts val="0"/>
              </a:spcAft>
              <a:buNone/>
            </a:pPr>
            <a:r>
              <a:t/>
            </a:r>
            <a:endParaRPr/>
          </a:p>
        </p:txBody>
      </p:sp>
      <p:graphicFrame>
        <p:nvGraphicFramePr>
          <p:cNvPr id="118" name="Google Shape;118;p20"/>
          <p:cNvGraphicFramePr/>
          <p:nvPr/>
        </p:nvGraphicFramePr>
        <p:xfrm>
          <a:off x="372888" y="962225"/>
          <a:ext cx="3000000" cy="3000000"/>
        </p:xfrm>
        <a:graphic>
          <a:graphicData uri="http://schemas.openxmlformats.org/drawingml/2006/table">
            <a:tbl>
              <a:tblPr>
                <a:noFill/>
                <a:tableStyleId>{B72DB117-9AB3-41EA-80A1-9ABA750B32B4}</a:tableStyleId>
              </a:tblPr>
              <a:tblGrid>
                <a:gridCol w="1669950"/>
                <a:gridCol w="1586225"/>
                <a:gridCol w="1160875"/>
                <a:gridCol w="3889950"/>
              </a:tblGrid>
              <a:tr h="427850">
                <a:tc>
                  <a:txBody>
                    <a:bodyPr/>
                    <a:lstStyle/>
                    <a:p>
                      <a:pPr indent="0" lvl="0" marL="0" rtl="0" algn="ctr">
                        <a:spcBef>
                          <a:spcPts val="0"/>
                        </a:spcBef>
                        <a:spcAft>
                          <a:spcPts val="0"/>
                        </a:spcAft>
                        <a:buNone/>
                      </a:pPr>
                      <a:r>
                        <a:rPr b="1" lang="en"/>
                        <a:t>Statistics of the Gephi in relation to </a:t>
                      </a:r>
                      <a:r>
                        <a:rPr b="1" lang="en">
                          <a:solidFill>
                            <a:srgbClr val="FF0000"/>
                          </a:solidFill>
                        </a:rPr>
                        <a:t>nodes (users)</a:t>
                      </a:r>
                      <a:endParaRPr>
                        <a:solidFill>
                          <a:srgbClr val="FF0000"/>
                        </a:solidFill>
                      </a:endParaRPr>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l">
                        <a:spcBef>
                          <a:spcPts val="0"/>
                        </a:spcBef>
                        <a:spcAft>
                          <a:spcPts val="0"/>
                        </a:spcAft>
                        <a:buNone/>
                      </a:pPr>
                      <a:r>
                        <a:rPr b="1" lang="en"/>
                        <a:t>Meanings for the </a:t>
                      </a:r>
                      <a:r>
                        <a:rPr b="1" lang="en"/>
                        <a:t>project</a:t>
                      </a:r>
                      <a:endParaRPr b="1"/>
                    </a:p>
                  </a:txBody>
                  <a:tcPr marT="91425" marB="91425" marR="91425" marL="91425"/>
                </a:tc>
              </a:tr>
              <a:tr h="1172550">
                <a:tc>
                  <a:txBody>
                    <a:bodyPr/>
                    <a:lstStyle/>
                    <a:p>
                      <a:pPr indent="0" lvl="0" marL="0" rtl="0" algn="just">
                        <a:spcBef>
                          <a:spcPts val="0"/>
                        </a:spcBef>
                        <a:spcAft>
                          <a:spcPts val="0"/>
                        </a:spcAft>
                        <a:buNone/>
                      </a:pPr>
                      <a:r>
                        <a:rPr b="1" lang="en"/>
                        <a:t>In-d</a:t>
                      </a:r>
                      <a:r>
                        <a:rPr b="1" lang="en"/>
                        <a:t>egree</a:t>
                      </a:r>
                      <a:endParaRPr b="1"/>
                    </a:p>
                  </a:txBody>
                  <a:tcPr marT="91425" marB="91425" marR="91425" marL="91425"/>
                </a:tc>
                <a:tc>
                  <a:txBody>
                    <a:bodyPr/>
                    <a:lstStyle/>
                    <a:p>
                      <a:pPr indent="0" lvl="0" marL="0" rtl="0" algn="just">
                        <a:spcBef>
                          <a:spcPts val="0"/>
                        </a:spcBef>
                        <a:spcAft>
                          <a:spcPts val="0"/>
                        </a:spcAft>
                        <a:buNone/>
                      </a:pPr>
                      <a:r>
                        <a:rPr lang="en"/>
                        <a:t>**</a:t>
                      </a:r>
                      <a:endParaRPr/>
                    </a:p>
                    <a:p>
                      <a:pPr indent="0" lvl="0" marL="0" rtl="0" algn="just">
                        <a:spcBef>
                          <a:spcPts val="0"/>
                        </a:spcBef>
                        <a:spcAft>
                          <a:spcPts val="0"/>
                        </a:spcAft>
                        <a:buNone/>
                      </a:pPr>
                      <a:r>
                        <a:rPr lang="en"/>
                        <a:t>popularity =&gt; in-degree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gregariousness* =&gt; out-degree </a:t>
                      </a:r>
                      <a:endParaRPr/>
                    </a:p>
                    <a:p>
                      <a:pPr indent="0" lvl="0" marL="0" rtl="0" algn="just">
                        <a:spcBef>
                          <a:spcPts val="0"/>
                        </a:spcBef>
                        <a:spcAft>
                          <a:spcPts val="0"/>
                        </a:spcAft>
                        <a:buNone/>
                      </a:pPr>
                      <a:r>
                        <a:rPr lang="en"/>
                        <a:t>* </a:t>
                      </a:r>
                      <a:r>
                        <a:rPr b="1" lang="en" sz="1350">
                          <a:solidFill>
                            <a:srgbClr val="1D2A57"/>
                          </a:solidFill>
                        </a:rPr>
                        <a:t>the </a:t>
                      </a:r>
                      <a:r>
                        <a:rPr b="1" lang="en" sz="1350">
                          <a:solidFill>
                            <a:srgbClr val="1D2A57"/>
                          </a:solidFill>
                          <a:uFill>
                            <a:noFill/>
                          </a:uFill>
                          <a:hlinkClick r:id="rId3"/>
                        </a:rPr>
                        <a:t>quality</a:t>
                      </a:r>
                      <a:r>
                        <a:rPr b="1" lang="en" sz="1350">
                          <a:solidFill>
                            <a:srgbClr val="1D2A57"/>
                          </a:solidFill>
                        </a:rPr>
                        <a:t> of </a:t>
                      </a:r>
                      <a:r>
                        <a:rPr b="1" lang="en" sz="1350">
                          <a:solidFill>
                            <a:srgbClr val="1D2A57"/>
                          </a:solidFill>
                          <a:uFill>
                            <a:noFill/>
                          </a:uFill>
                          <a:hlinkClick r:id="rId4"/>
                        </a:rPr>
                        <a:t>enjoying</a:t>
                      </a:r>
                      <a:r>
                        <a:rPr b="1" lang="en" sz="1350">
                          <a:solidFill>
                            <a:srgbClr val="1D2A57"/>
                          </a:solidFill>
                        </a:rPr>
                        <a:t> the </a:t>
                      </a:r>
                      <a:r>
                        <a:rPr b="1" lang="en" sz="1350">
                          <a:solidFill>
                            <a:srgbClr val="1D2A57"/>
                          </a:solidFill>
                          <a:uFill>
                            <a:noFill/>
                          </a:uFill>
                          <a:hlinkClick r:id="rId5"/>
                        </a:rPr>
                        <a:t>company</a:t>
                      </a:r>
                      <a:r>
                        <a:rPr b="1" lang="en" sz="1350">
                          <a:solidFill>
                            <a:srgbClr val="1D2A57"/>
                          </a:solidFill>
                        </a:rPr>
                        <a:t> of other </a:t>
                      </a:r>
                      <a:r>
                        <a:rPr b="1" lang="en" sz="1350">
                          <a:solidFill>
                            <a:srgbClr val="1D2A57"/>
                          </a:solidFill>
                          <a:uFill>
                            <a:noFill/>
                          </a:uFill>
                          <a:hlinkClick r:id="rId6"/>
                        </a:rPr>
                        <a:t>people</a:t>
                      </a:r>
                      <a:r>
                        <a:rPr lang="en"/>
                        <a:t>.(Cambridge Dictionary)</a:t>
                      </a:r>
                      <a:endParaRPr/>
                    </a:p>
                  </a:txBody>
                  <a:tcPr marT="91425" marB="91425" marR="91425" marL="91425"/>
                </a:tc>
                <a:tc>
                  <a:txBody>
                    <a:bodyPr/>
                    <a:lstStyle/>
                    <a:p>
                      <a:pPr indent="0" lvl="0" marL="0" rtl="0" algn="l">
                        <a:spcBef>
                          <a:spcPts val="0"/>
                        </a:spcBef>
                        <a:spcAft>
                          <a:spcPts val="0"/>
                        </a:spcAft>
                        <a:buNone/>
                      </a:pPr>
                      <a:r>
                        <a:rPr lang="en"/>
                        <a:t>73.23% of the nodes in-degree less or equal  than 2 </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It is necessary to evaluate these users more deeply to know what type of influence they are exercising in the entire network, for this it is necessary to correlate with the topics they are interacting with.</a:t>
                      </a:r>
                      <a:endParaRPr>
                        <a:solidFill>
                          <a:srgbClr val="222222"/>
                        </a:solidFill>
                        <a:highlight>
                          <a:srgbClr val="F8F9FA"/>
                        </a:highlight>
                      </a:endParaRPr>
                    </a:p>
                    <a:p>
                      <a:pPr indent="0" lvl="0" marL="0" rtl="0" algn="l">
                        <a:spcBef>
                          <a:spcPts val="0"/>
                        </a:spcBef>
                        <a:spcAft>
                          <a:spcPts val="0"/>
                        </a:spcAft>
                        <a:buNone/>
                      </a:pPr>
                      <a:r>
                        <a:t/>
                      </a:r>
                      <a:endParaRPr/>
                    </a:p>
                  </a:txBody>
                  <a:tcPr marT="91425" marB="91425" marR="91425" marL="91425"/>
                </a:tc>
              </a:tr>
            </a:tbl>
          </a:graphicData>
        </a:graphic>
      </p:graphicFrame>
      <p:sp>
        <p:nvSpPr>
          <p:cNvPr id="119" name="Google Shape;11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0"/>
          <p:cNvSpPr txBox="1"/>
          <p:nvPr/>
        </p:nvSpPr>
        <p:spPr>
          <a:xfrm>
            <a:off x="372900" y="4421200"/>
            <a:ext cx="83070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Source: </a:t>
            </a:r>
            <a:r>
              <a:rPr lang="en">
                <a:highlight>
                  <a:srgbClr val="FEFEFE"/>
                </a:highlight>
                <a:latin typeface="Open Sans"/>
                <a:ea typeface="Open Sans"/>
                <a:cs typeface="Open Sans"/>
                <a:sym typeface="Open Sans"/>
              </a:rPr>
              <a:t>Needham, M. and Hodler, A. E.  Graph Algorithms: Practical Examples in Apache Spark and Neo4j 'Reilly Media, p. 79, 2019</a:t>
            </a:r>
            <a:endParaRPr>
              <a:highlight>
                <a:srgbClr val="FEFEFE"/>
              </a:highlight>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159300" y="952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Results general</a:t>
            </a:r>
            <a:endParaRPr sz="2100"/>
          </a:p>
          <a:p>
            <a:pPr indent="0" lvl="0" marL="0" rtl="0" algn="l">
              <a:spcBef>
                <a:spcPts val="0"/>
              </a:spcBef>
              <a:spcAft>
                <a:spcPts val="0"/>
              </a:spcAft>
              <a:buNone/>
            </a:pPr>
            <a:r>
              <a:t/>
            </a:r>
            <a:endParaRPr/>
          </a:p>
        </p:txBody>
      </p:sp>
      <p:graphicFrame>
        <p:nvGraphicFramePr>
          <p:cNvPr id="126" name="Google Shape;126;p21"/>
          <p:cNvGraphicFramePr/>
          <p:nvPr/>
        </p:nvGraphicFramePr>
        <p:xfrm>
          <a:off x="372888" y="962225"/>
          <a:ext cx="3000000" cy="3000000"/>
        </p:xfrm>
        <a:graphic>
          <a:graphicData uri="http://schemas.openxmlformats.org/drawingml/2006/table">
            <a:tbl>
              <a:tblPr>
                <a:noFill/>
                <a:tableStyleId>{B72DB117-9AB3-41EA-80A1-9ABA750B32B4}</a:tableStyleId>
              </a:tblPr>
              <a:tblGrid>
                <a:gridCol w="2167725"/>
                <a:gridCol w="1271575"/>
                <a:gridCol w="1569800"/>
                <a:gridCol w="3297875"/>
              </a:tblGrid>
              <a:tr h="427850">
                <a:tc>
                  <a:txBody>
                    <a:bodyPr/>
                    <a:lstStyle/>
                    <a:p>
                      <a:pPr indent="0" lvl="0" marL="0" rtl="0" algn="just">
                        <a:spcBef>
                          <a:spcPts val="0"/>
                        </a:spcBef>
                        <a:spcAft>
                          <a:spcPts val="0"/>
                        </a:spcAft>
                        <a:buNone/>
                      </a:pPr>
                      <a:r>
                        <a:rPr b="1" lang="en"/>
                        <a:t>Filter of </a:t>
                      </a:r>
                      <a:r>
                        <a:rPr b="1" lang="en"/>
                        <a:t> the the Gephi in relation to </a:t>
                      </a:r>
                      <a:r>
                        <a:rPr b="1" lang="en">
                          <a:solidFill>
                            <a:srgbClr val="FF0000"/>
                          </a:solidFill>
                        </a:rPr>
                        <a:t>edges (communication)</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t>Used to...</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c>
                  <a:txBody>
                    <a:bodyPr/>
                    <a:lstStyle/>
                    <a:p>
                      <a:pPr indent="0" lvl="0" marL="0" rtl="0" algn="just">
                        <a:spcBef>
                          <a:spcPts val="0"/>
                        </a:spcBef>
                        <a:spcAft>
                          <a:spcPts val="0"/>
                        </a:spcAft>
                        <a:buNone/>
                      </a:pPr>
                      <a:r>
                        <a:rPr b="1" lang="en"/>
                        <a:t>Meanings for the project</a:t>
                      </a:r>
                      <a:endParaRPr b="1"/>
                    </a:p>
                  </a:txBody>
                  <a:tcPr marT="91425" marB="91425" marR="91425" marL="91425"/>
                </a:tc>
              </a:tr>
              <a:tr h="1172550">
                <a:tc>
                  <a:txBody>
                    <a:bodyPr/>
                    <a:lstStyle/>
                    <a:p>
                      <a:pPr indent="0" lvl="0" marL="0" rtl="0" algn="just">
                        <a:spcBef>
                          <a:spcPts val="0"/>
                        </a:spcBef>
                        <a:spcAft>
                          <a:spcPts val="0"/>
                        </a:spcAft>
                        <a:buNone/>
                      </a:pPr>
                      <a:r>
                        <a:rPr b="1" lang="en"/>
                        <a:t>Mutual edges</a:t>
                      </a:r>
                      <a:endParaRPr b="1"/>
                    </a:p>
                  </a:txBody>
                  <a:tcPr marT="91425" marB="91425" marR="91425" marL="91425"/>
                </a:tc>
                <a:tc>
                  <a:txBody>
                    <a:bodyPr/>
                    <a:lstStyle/>
                    <a:p>
                      <a:pPr indent="0" lvl="0" marL="0" rtl="0" algn="just">
                        <a:spcBef>
                          <a:spcPts val="0"/>
                        </a:spcBef>
                        <a:spcAft>
                          <a:spcPts val="0"/>
                        </a:spcAft>
                        <a:buNone/>
                      </a:pPr>
                      <a:r>
                        <a:rPr lang="en"/>
                        <a:t>To evaluate the edges of both senses. To evaluate the positive and negative relationship</a:t>
                      </a:r>
                      <a:endParaRPr/>
                    </a:p>
                  </a:txBody>
                  <a:tcPr marT="91425" marB="91425" marR="91425" marL="91425"/>
                </a:tc>
                <a:tc>
                  <a:txBody>
                    <a:bodyPr/>
                    <a:lstStyle/>
                    <a:p>
                      <a:pPr indent="0" lvl="0" marL="0" rtl="0" algn="just">
                        <a:lnSpc>
                          <a:spcPct val="115000"/>
                        </a:lnSpc>
                        <a:spcBef>
                          <a:spcPts val="0"/>
                        </a:spcBef>
                        <a:spcAft>
                          <a:spcPts val="0"/>
                        </a:spcAft>
                        <a:buNone/>
                      </a:pPr>
                      <a:r>
                        <a:rPr lang="en"/>
                        <a:t>154 nodes and 184 edges</a:t>
                      </a:r>
                      <a:endParaRPr/>
                    </a:p>
                    <a:p>
                      <a:pPr indent="-228600" lvl="0" marL="0" rtl="0" algn="just">
                        <a:spcBef>
                          <a:spcPts val="1600"/>
                        </a:spcBef>
                        <a:spcAft>
                          <a:spcPts val="0"/>
                        </a:spcAft>
                        <a:buNone/>
                      </a:pPr>
                      <a:r>
                        <a:t/>
                      </a:r>
                      <a:endParaRPr/>
                    </a:p>
                  </a:txBody>
                  <a:tcPr marT="91425" marB="91425" marR="91425" marL="91425"/>
                </a:tc>
                <a:tc>
                  <a:txBody>
                    <a:bodyPr/>
                    <a:lstStyle/>
                    <a:p>
                      <a:pPr indent="0" lvl="0" marL="0" marR="38100" rtl="0" algn="just">
                        <a:lnSpc>
                          <a:spcPct val="128571"/>
                        </a:lnSpc>
                        <a:spcBef>
                          <a:spcPts val="0"/>
                        </a:spcBef>
                        <a:spcAft>
                          <a:spcPts val="0"/>
                        </a:spcAft>
                        <a:buNone/>
                      </a:pPr>
                      <a:r>
                        <a:rPr lang="en">
                          <a:solidFill>
                            <a:srgbClr val="222222"/>
                          </a:solidFill>
                          <a:highlight>
                            <a:srgbClr val="F8F9FA"/>
                          </a:highlight>
                        </a:rPr>
                        <a:t>This number of nodes and edges are considered a positive relationship, ie, there is an exchange of messages that suggests an interaction and a relationship. This amount also reveals that the number of interactions is low in relation to the total number of users on the network.</a:t>
                      </a:r>
                      <a:endParaRPr>
                        <a:solidFill>
                          <a:srgbClr val="222222"/>
                        </a:solidFill>
                        <a:highlight>
                          <a:srgbClr val="F8F9FA"/>
                        </a:highlight>
                      </a:endParaRPr>
                    </a:p>
                    <a:p>
                      <a:pPr indent="0" lvl="0" marL="0" rtl="0" algn="just">
                        <a:spcBef>
                          <a:spcPts val="0"/>
                        </a:spcBef>
                        <a:spcAft>
                          <a:spcPts val="0"/>
                        </a:spcAft>
                        <a:buNone/>
                      </a:pPr>
                      <a:r>
                        <a:t/>
                      </a:r>
                      <a:endParaRPr/>
                    </a:p>
                  </a:txBody>
                  <a:tcPr marT="91425" marB="91425" marR="91425" marL="91425"/>
                </a:tc>
              </a:tr>
            </a:tbl>
          </a:graphicData>
        </a:graphic>
      </p:graphicFrame>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