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A4DFB9-86E6-4E27-BFA5-E59AA28C5A23}">
  <a:tblStyle styleId="{FCA4DFB9-86E6-4E27-BFA5-E59AA28C5A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6e2052d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e2052d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6e88604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6e88604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3e8091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03e8091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43ffa2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43ffa2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7030f7b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030f7b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6e2052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e2052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8009a99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8009a99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35bc24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35bc24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7995d4e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995d4e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3e8091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3e8091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235bc24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35bc24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8009a99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8009a99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235bc244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235bc244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3e809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3e809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3e8091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3e8091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51e811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51e811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3e8091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3e8091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yRhQgNdHrn-JUyprNAffR2ucTEb9Pfy1/view"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367150" y="1751775"/>
            <a:ext cx="66765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“Website Digg” Project</a:t>
            </a:r>
            <a:endParaRPr/>
          </a:p>
          <a:p>
            <a:pPr indent="0" lvl="0" marL="0" rtl="0" algn="r">
              <a:spcBef>
                <a:spcPts val="0"/>
              </a:spcBef>
              <a:spcAft>
                <a:spcPts val="0"/>
              </a:spcAft>
              <a:buNone/>
            </a:pPr>
            <a:r>
              <a:rPr lang="en" sz="1900"/>
              <a:t>Soraia Felício</a:t>
            </a:r>
            <a:endParaRPr sz="1900"/>
          </a:p>
        </p:txBody>
      </p:sp>
      <p:sp>
        <p:nvSpPr>
          <p:cNvPr id="67" name="Google Shape;67;p13"/>
          <p:cNvSpPr txBox="1"/>
          <p:nvPr>
            <p:ph idx="1" type="subTitle"/>
          </p:nvPr>
        </p:nvSpPr>
        <p:spPr>
          <a:xfrm>
            <a:off x="1760925" y="2763150"/>
            <a:ext cx="5952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Analysis of Social Networks and Information</a:t>
            </a:r>
            <a:endParaRPr sz="1900"/>
          </a:p>
          <a:p>
            <a:pPr indent="0" lvl="0" marL="0" rtl="0" algn="ctr">
              <a:spcBef>
                <a:spcPts val="0"/>
              </a:spcBef>
              <a:spcAft>
                <a:spcPts val="0"/>
              </a:spcAft>
              <a:buNone/>
            </a:pPr>
            <a:r>
              <a:rPr lang="en" sz="1900"/>
              <a:t>Professor: Carlos Soares</a:t>
            </a:r>
            <a:endParaRPr sz="1900"/>
          </a:p>
          <a:p>
            <a:pPr indent="0" lvl="0" marL="0" rtl="0" algn="ctr">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310450" y="0"/>
            <a:ext cx="2290475" cy="95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nvSpPr>
        <p:spPr>
          <a:xfrm>
            <a:off x="0" y="-76200"/>
            <a:ext cx="5553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Homophily</a:t>
            </a:r>
            <a:endParaRPr b="1" sz="3600">
              <a:solidFill>
                <a:schemeClr val="accent1"/>
              </a:solidFill>
              <a:latin typeface="PT Sans Narrow"/>
              <a:ea typeface="PT Sans Narrow"/>
              <a:cs typeface="PT Sans Narrow"/>
              <a:sym typeface="PT Sans Narrow"/>
            </a:endParaRPr>
          </a:p>
        </p:txBody>
      </p:sp>
      <p:graphicFrame>
        <p:nvGraphicFramePr>
          <p:cNvPr id="123" name="Google Shape;123;p22"/>
          <p:cNvGraphicFramePr/>
          <p:nvPr/>
        </p:nvGraphicFramePr>
        <p:xfrm>
          <a:off x="568025" y="1207800"/>
          <a:ext cx="3000000" cy="3000000"/>
        </p:xfrm>
        <a:graphic>
          <a:graphicData uri="http://schemas.openxmlformats.org/drawingml/2006/table">
            <a:tbl>
              <a:tblPr>
                <a:noFill/>
                <a:tableStyleId>{FCA4DFB9-86E6-4E27-BFA5-E59AA28C5A23}</a:tableStyleId>
              </a:tblPr>
              <a:tblGrid>
                <a:gridCol w="2413000"/>
                <a:gridCol w="2413000"/>
                <a:gridCol w="2413000"/>
              </a:tblGrid>
              <a:tr h="381000">
                <a:tc>
                  <a:txBody>
                    <a:bodyPr/>
                    <a:lstStyle/>
                    <a:p>
                      <a:pPr indent="0" lvl="0" marL="0" rtl="0" algn="l">
                        <a:spcBef>
                          <a:spcPts val="0"/>
                        </a:spcBef>
                        <a:spcAft>
                          <a:spcPts val="0"/>
                        </a:spcAft>
                        <a:buNone/>
                      </a:pPr>
                      <a:r>
                        <a:rPr b="1" lang="en"/>
                        <a:t>Statistics Informations of the Koblenz</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Assortativity</a:t>
                      </a:r>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0.0046449</a:t>
                      </a:r>
                      <a:endParaRPr/>
                    </a:p>
                  </a:txBody>
                  <a:tcPr marT="91425" marB="91425" marR="91425" marL="91425"/>
                </a:tc>
                <a:tc>
                  <a:txBody>
                    <a:bodyPr/>
                    <a:lstStyle/>
                    <a:p>
                      <a:pPr indent="0" lvl="0" marL="0" rtl="0" algn="just">
                        <a:lnSpc>
                          <a:spcPct val="128571"/>
                        </a:lnSpc>
                        <a:spcBef>
                          <a:spcPts val="0"/>
                        </a:spcBef>
                        <a:spcAft>
                          <a:spcPts val="0"/>
                        </a:spcAft>
                        <a:buNone/>
                      </a:pPr>
                      <a:r>
                        <a:rPr lang="en">
                          <a:solidFill>
                            <a:srgbClr val="222222"/>
                          </a:solidFill>
                          <a:highlight>
                            <a:srgbClr val="F8F9FA"/>
                          </a:highlight>
                        </a:rPr>
                        <a:t>Low ability to associate with other users. Suggesting that there are few similarities within the network. </a:t>
                      </a:r>
                      <a:endParaRPr>
                        <a:highlight>
                          <a:srgbClr val="F4F4FF"/>
                        </a:highlight>
                      </a:endParaRPr>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Reciprocity</a:t>
                      </a:r>
                      <a:endParaRPr b="1" sz="1100">
                        <a:highlight>
                          <a:srgbClr val="F4F4FF"/>
                        </a:highlight>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1.55%</a:t>
                      </a:r>
                      <a:endParaRPr sz="1100">
                        <a:highlight>
                          <a:srgbClr val="F4F4FF"/>
                        </a:highlight>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That indicates little interaction.</a:t>
                      </a:r>
                      <a:endParaRPr>
                        <a:solidFill>
                          <a:srgbClr val="222222"/>
                        </a:solidFill>
                        <a:highlight>
                          <a:srgbClr val="F8F9FA"/>
                        </a:highlight>
                      </a:endParaRPr>
                    </a:p>
                    <a:p>
                      <a:pPr indent="0" lvl="0" marL="0" rtl="0" algn="l">
                        <a:spcBef>
                          <a:spcPts val="0"/>
                        </a:spcBef>
                        <a:spcAft>
                          <a:spcPts val="0"/>
                        </a:spcAft>
                        <a:buNone/>
                      </a:pPr>
                      <a:r>
                        <a:t/>
                      </a:r>
                      <a:endParaRPr sz="1100">
                        <a:highlight>
                          <a:srgbClr val="F4F4FF"/>
                        </a:highligh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76200" y="131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Rich-get-Richer</a:t>
            </a:r>
            <a:endParaRPr/>
          </a:p>
          <a:p>
            <a:pPr indent="0" lvl="0" marL="0" rtl="0" algn="l">
              <a:spcBef>
                <a:spcPts val="0"/>
              </a:spcBef>
              <a:spcAft>
                <a:spcPts val="0"/>
              </a:spcAft>
              <a:buNone/>
            </a:pPr>
            <a:r>
              <a:t/>
            </a:r>
            <a:endParaRPr/>
          </a:p>
        </p:txBody>
      </p:sp>
      <p:pic>
        <p:nvPicPr>
          <p:cNvPr id="129" name="Google Shape;129;p23"/>
          <p:cNvPicPr preferRelativeResize="0"/>
          <p:nvPr/>
        </p:nvPicPr>
        <p:blipFill>
          <a:blip r:embed="rId3">
            <a:alphaModFix/>
          </a:blip>
          <a:stretch>
            <a:fillRect/>
          </a:stretch>
        </p:blipFill>
        <p:spPr>
          <a:xfrm>
            <a:off x="4725800" y="453600"/>
            <a:ext cx="3889352" cy="3889352"/>
          </a:xfrm>
          <a:prstGeom prst="rect">
            <a:avLst/>
          </a:prstGeom>
          <a:noFill/>
          <a:ln>
            <a:noFill/>
          </a:ln>
        </p:spPr>
      </p:pic>
      <p:sp>
        <p:nvSpPr>
          <p:cNvPr id="130" name="Google Shape;130;p23"/>
          <p:cNvSpPr txBox="1"/>
          <p:nvPr/>
        </p:nvSpPr>
        <p:spPr>
          <a:xfrm>
            <a:off x="76200" y="1197225"/>
            <a:ext cx="42480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PT Sans Narrow"/>
              <a:ea typeface="PT Sans Narrow"/>
              <a:cs typeface="PT Sans Narrow"/>
              <a:sym typeface="PT Sans Narrow"/>
            </a:endParaRPr>
          </a:p>
          <a:p>
            <a:pPr indent="0" lvl="0" marL="0" rtl="0" algn="just">
              <a:spcBef>
                <a:spcPts val="0"/>
              </a:spcBef>
              <a:spcAft>
                <a:spcPts val="0"/>
              </a:spcAft>
              <a:buNone/>
            </a:pPr>
            <a:r>
              <a:rPr lang="en" sz="1700">
                <a:latin typeface="PT Sans Narrow"/>
                <a:ea typeface="PT Sans Narrow"/>
                <a:cs typeface="PT Sans Narrow"/>
                <a:sym typeface="PT Sans Narrow"/>
              </a:rPr>
              <a:t>This network has some user more popularies, e.g., Julie, and Robert and Cindy. This situation is observed by neighbors quantity or by degree of these users.</a:t>
            </a:r>
            <a:endParaRPr sz="1700">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185475" y="1280000"/>
            <a:ext cx="81567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t/>
            </a:r>
            <a:endParaRPr sz="2100">
              <a:solidFill>
                <a:srgbClr val="222222"/>
              </a:solidFill>
              <a:highlight>
                <a:srgbClr val="F8F9FA"/>
              </a:highlight>
            </a:endParaRPr>
          </a:p>
          <a:p>
            <a:pPr indent="0" lvl="0" marL="0" marR="38100" rtl="0" algn="just">
              <a:lnSpc>
                <a:spcPct val="128571"/>
              </a:lnSpc>
              <a:spcBef>
                <a:spcPts val="0"/>
              </a:spcBef>
              <a:spcAft>
                <a:spcPts val="0"/>
              </a:spcAft>
              <a:buNone/>
            </a:pPr>
            <a:r>
              <a:rPr lang="en" sz="2100">
                <a:highlight>
                  <a:srgbClr val="F8F9FA"/>
                </a:highlight>
              </a:rPr>
              <a:t>To answer the research questions, some tests were done on a specific user. </a:t>
            </a:r>
            <a:r>
              <a:rPr lang="en" sz="2100">
                <a:solidFill>
                  <a:srgbClr val="222222"/>
                </a:solidFill>
                <a:highlight>
                  <a:srgbClr val="F8F9FA"/>
                </a:highlight>
              </a:rPr>
              <a:t>Following are more tests with three users who are related between them, through their replies in the Digg.</a:t>
            </a:r>
            <a:endParaRPr sz="2100">
              <a:solidFill>
                <a:srgbClr val="222222"/>
              </a:solidFill>
              <a:highlight>
                <a:srgbClr val="F8F9FA"/>
              </a:highlight>
            </a:endParaRPr>
          </a:p>
          <a:p>
            <a:pPr indent="0" lvl="0" marL="0" marR="38100" rtl="0" algn="just">
              <a:lnSpc>
                <a:spcPct val="128571"/>
              </a:lnSpc>
              <a:spcBef>
                <a:spcPts val="0"/>
              </a:spcBef>
              <a:spcAft>
                <a:spcPts val="0"/>
              </a:spcAft>
              <a:buNone/>
            </a:pPr>
            <a:r>
              <a:t/>
            </a:r>
            <a:endParaRPr sz="2100">
              <a:solidFill>
                <a:srgbClr val="222222"/>
              </a:solidFill>
              <a:highlight>
                <a:srgbClr val="F8F9FA"/>
              </a:highlight>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36" name="Google Shape;136;p24"/>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test with particular user</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nvSpPr>
        <p:spPr>
          <a:xfrm>
            <a:off x="215025" y="842250"/>
            <a:ext cx="39396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solidFill>
                  <a:srgbClr val="222222"/>
                </a:solidFill>
                <a:highlight>
                  <a:srgbClr val="F8F9FA"/>
                </a:highlight>
              </a:rPr>
              <a:t>This user receives many messages suggesting that his interests arouse interest in other users. Somehow, his behavior can influence others.</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42" name="Google Shape;142;p25"/>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Cascading Behaviour</a:t>
            </a:r>
            <a:endParaRPr/>
          </a:p>
          <a:p>
            <a:pPr indent="0" lvl="0" marL="0" rtl="0" algn="l">
              <a:spcBef>
                <a:spcPts val="0"/>
              </a:spcBef>
              <a:spcAft>
                <a:spcPts val="0"/>
              </a:spcAft>
              <a:buNone/>
            </a:pPr>
            <a:r>
              <a:t/>
            </a:r>
            <a:endParaRPr/>
          </a:p>
        </p:txBody>
      </p:sp>
      <p:sp>
        <p:nvSpPr>
          <p:cNvPr id="143" name="Google Shape;143;p25"/>
          <p:cNvSpPr txBox="1"/>
          <p:nvPr/>
        </p:nvSpPr>
        <p:spPr>
          <a:xfrm>
            <a:off x="138825" y="2319825"/>
            <a:ext cx="4244400" cy="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pic>
        <p:nvPicPr>
          <p:cNvPr id="144" name="Google Shape;144;p25"/>
          <p:cNvPicPr preferRelativeResize="0"/>
          <p:nvPr/>
        </p:nvPicPr>
        <p:blipFill>
          <a:blip r:embed="rId3">
            <a:alphaModFix/>
          </a:blip>
          <a:stretch>
            <a:fillRect/>
          </a:stretch>
        </p:blipFill>
        <p:spPr>
          <a:xfrm>
            <a:off x="4826775" y="348525"/>
            <a:ext cx="4036050" cy="403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nvSpPr>
        <p:spPr>
          <a:xfrm>
            <a:off x="0" y="650700"/>
            <a:ext cx="3906000" cy="3000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is proven when choosing other users close to him who form a local bridge in relation to the communities they form. Suggesting that the behavior of the previously chosen user may influence other nodes and communities.</a:t>
            </a:r>
            <a:endParaRPr>
              <a:solidFill>
                <a:srgbClr val="222222"/>
              </a:solidFill>
              <a:highlight>
                <a:srgbClr val="F8F9FA"/>
              </a:highlight>
            </a:endParaRPr>
          </a:p>
          <a:p>
            <a:pPr indent="0" lvl="0" marL="0" marR="38100" rtl="0" algn="just">
              <a:lnSpc>
                <a:spcPct val="128571"/>
              </a:lnSpc>
              <a:spcBef>
                <a:spcPts val="0"/>
              </a:spcBef>
              <a:spcAft>
                <a:spcPts val="0"/>
              </a:spcAft>
              <a:buNone/>
            </a:pPr>
            <a:r>
              <a:rPr lang="en">
                <a:solidFill>
                  <a:srgbClr val="222222"/>
                </a:solidFill>
                <a:highlight>
                  <a:srgbClr val="F8F9FA"/>
                </a:highlight>
              </a:rPr>
              <a:t>This is related to the concepts of homophily, behavior cascade and epidemic model.</a:t>
            </a:r>
            <a:endParaRPr>
              <a:solidFill>
                <a:srgbClr val="222222"/>
              </a:solidFill>
              <a:highlight>
                <a:srgbClr val="F8F9FA"/>
              </a:highlight>
            </a:endParaRPr>
          </a:p>
          <a:p>
            <a:pPr indent="0" lvl="0" marL="0" marR="38100" rtl="0" algn="just">
              <a:lnSpc>
                <a:spcPct val="128571"/>
              </a:lnSpc>
              <a:spcBef>
                <a:spcPts val="0"/>
              </a:spcBef>
              <a:spcAft>
                <a:spcPts val="0"/>
              </a:spcAft>
              <a:buNone/>
            </a:pPr>
            <a:r>
              <a:t/>
            </a:r>
            <a:endParaRPr sz="2100">
              <a:solidFill>
                <a:srgbClr val="222222"/>
              </a:solidFill>
              <a:highlight>
                <a:srgbClr val="F8F9FA"/>
              </a:highlight>
            </a:endParaRPr>
          </a:p>
        </p:txBody>
      </p:sp>
      <p:sp>
        <p:nvSpPr>
          <p:cNvPr id="150" name="Google Shape;150;p26"/>
          <p:cNvSpPr txBox="1"/>
          <p:nvPr/>
        </p:nvSpPr>
        <p:spPr>
          <a:xfrm>
            <a:off x="0" y="0"/>
            <a:ext cx="5553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Small-World</a:t>
            </a:r>
            <a:endParaRPr b="1" sz="3600">
              <a:solidFill>
                <a:schemeClr val="accent1"/>
              </a:solidFill>
              <a:latin typeface="PT Sans Narrow"/>
              <a:ea typeface="PT Sans Narrow"/>
              <a:cs typeface="PT Sans Narrow"/>
              <a:sym typeface="PT Sans Narrow"/>
            </a:endParaRPr>
          </a:p>
        </p:txBody>
      </p:sp>
      <p:pic>
        <p:nvPicPr>
          <p:cNvPr id="151" name="Google Shape;151;p26"/>
          <p:cNvPicPr preferRelativeResize="0"/>
          <p:nvPr/>
        </p:nvPicPr>
        <p:blipFill>
          <a:blip r:embed="rId3">
            <a:alphaModFix/>
          </a:blip>
          <a:stretch>
            <a:fillRect/>
          </a:stretch>
        </p:blipFill>
        <p:spPr>
          <a:xfrm>
            <a:off x="3906000" y="68425"/>
            <a:ext cx="4954476" cy="4954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nvSpPr>
        <p:spPr>
          <a:xfrm>
            <a:off x="457200" y="-76200"/>
            <a:ext cx="5553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Epidemic model</a:t>
            </a:r>
            <a:endParaRPr b="1" sz="3600">
              <a:solidFill>
                <a:schemeClr val="accent1"/>
              </a:solidFill>
              <a:latin typeface="PT Sans Narrow"/>
              <a:ea typeface="PT Sans Narrow"/>
              <a:cs typeface="PT Sans Narrow"/>
              <a:sym typeface="PT Sans Narrow"/>
            </a:endParaRPr>
          </a:p>
        </p:txBody>
      </p:sp>
      <p:pic>
        <p:nvPicPr>
          <p:cNvPr id="157" name="Google Shape;157;p27" title="graphdiggdynamicwithalias.mkv">
            <a:hlinkClick r:id="rId3"/>
          </p:cNvPr>
          <p:cNvPicPr preferRelativeResize="0"/>
          <p:nvPr/>
        </p:nvPicPr>
        <p:blipFill>
          <a:blip r:embed="rId4">
            <a:alphaModFix/>
          </a:blip>
          <a:stretch>
            <a:fillRect/>
          </a:stretch>
        </p:blipFill>
        <p:spPr>
          <a:xfrm>
            <a:off x="558863" y="726900"/>
            <a:ext cx="7958323" cy="411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nvSpPr>
        <p:spPr>
          <a:xfrm>
            <a:off x="185475" y="899000"/>
            <a:ext cx="81567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a:highlight>
                  <a:srgbClr val="F8F9FA"/>
                </a:highlight>
              </a:rPr>
              <a:t>These analyzes reveal some clues about the research questions raised and previously and about the network in general:</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1) The network does not have much interaction, although it is strongly connected, but this is justified because it is a news classification network as main focus and not interaction between users. This is perceived by the large amount of communication that involves the network as a whole </a:t>
            </a:r>
            <a:r>
              <a:rPr lang="en">
                <a:solidFill>
                  <a:srgbClr val="E69138"/>
                </a:solidFill>
                <a:highlight>
                  <a:srgbClr val="F8F9FA"/>
                </a:highlight>
              </a:rPr>
              <a:t>(rôl)</a:t>
            </a:r>
            <a:r>
              <a:rPr lang="en">
                <a:highlight>
                  <a:srgbClr val="F8F9FA"/>
                </a:highlight>
              </a:rPr>
              <a:t>, but with few communications carried out in both directions (positive relationship).</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2) There are a few users who stand out in relation to the number of responses they have. </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3) We consider seed users, the users have high degrees, ie, a lot of popularity.</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4) </a:t>
            </a:r>
            <a:r>
              <a:rPr lang="en"/>
              <a:t>The most popular user suggests that there is a synchronism and influence in relation to other users. As it is a small world it can spread its influence and impact the social network as a whole</a:t>
            </a:r>
            <a:r>
              <a:rPr lang="en">
                <a:solidFill>
                  <a:srgbClr val="E69138"/>
                </a:solidFill>
                <a:highlight>
                  <a:srgbClr val="F8F9FA"/>
                </a:highlight>
              </a:rPr>
              <a:t>(rôl)</a:t>
            </a:r>
            <a:r>
              <a:rPr lang="en"/>
              <a:t>. Digg could consider in its functionalities topics that these users show more interest or the functionalities  of following them, as it exists in other social networks.</a:t>
            </a:r>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p>
        </p:txBody>
      </p:sp>
      <p:sp>
        <p:nvSpPr>
          <p:cNvPr id="163" name="Google Shape;163;p28"/>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9" name="Google Shape;16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http://konect.uni-koblenz.de/networks/munmun_digg_reply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Easley, D, and Kleinberg, J. Networks, Crowds, and Markets: Reasoning about a Highly Connected World. Cambridge University Press, 2010.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Thanks!</a:t>
            </a:r>
            <a:endParaRPr sz="4600"/>
          </a:p>
        </p:txBody>
      </p:sp>
      <p:pic>
        <p:nvPicPr>
          <p:cNvPr id="175" name="Google Shape;175;p30"/>
          <p:cNvPicPr preferRelativeResize="0"/>
          <p:nvPr/>
        </p:nvPicPr>
        <p:blipFill>
          <a:blip r:embed="rId3">
            <a:alphaModFix/>
          </a:blip>
          <a:stretch>
            <a:fillRect/>
          </a:stretch>
        </p:blipFill>
        <p:spPr>
          <a:xfrm>
            <a:off x="3158050" y="1152425"/>
            <a:ext cx="3198185" cy="36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24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Context of the Project</a:t>
            </a:r>
            <a:endParaRPr sz="3400"/>
          </a:p>
        </p:txBody>
      </p:sp>
      <p:sp>
        <p:nvSpPr>
          <p:cNvPr id="74" name="Google Shape;74;p14"/>
          <p:cNvSpPr txBox="1"/>
          <p:nvPr>
            <p:ph idx="1" type="body"/>
          </p:nvPr>
        </p:nvSpPr>
        <p:spPr>
          <a:xfrm>
            <a:off x="311700" y="1387100"/>
            <a:ext cx="5023200" cy="197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Digg is a news aggregator that includes linking or sharing stories around a particular topic.</a:t>
            </a:r>
            <a:endParaRPr>
              <a:solidFill>
                <a:srgbClr val="000000"/>
              </a:solidFill>
            </a:endParaRPr>
          </a:p>
          <a:p>
            <a:pPr indent="0" lvl="0" marL="0" rtl="0" algn="just">
              <a:spcBef>
                <a:spcPts val="1600"/>
              </a:spcBef>
              <a:spcAft>
                <a:spcPts val="0"/>
              </a:spcAft>
              <a:buNone/>
            </a:pPr>
            <a:r>
              <a:rPr b="1" lang="en">
                <a:solidFill>
                  <a:srgbClr val="000000"/>
                </a:solidFill>
              </a:rPr>
              <a:t>Data analysed in this Project is about communication: </a:t>
            </a:r>
            <a:r>
              <a:rPr lang="en">
                <a:solidFill>
                  <a:srgbClr val="000000"/>
                </a:solidFill>
              </a:rPr>
              <a:t>each node in the network is a user of the website, and each directed edge denotes that a user replied to another user.</a:t>
            </a:r>
            <a:endParaRPr>
              <a:solidFill>
                <a:srgbClr val="000000"/>
              </a:solidFill>
            </a:endParaRPr>
          </a:p>
          <a:p>
            <a:pPr indent="0" lvl="0" marL="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5487300" y="1101750"/>
            <a:ext cx="3504300" cy="350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8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81" name="Google Shape;81;p15"/>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700">
                <a:solidFill>
                  <a:srgbClr val="222222"/>
                </a:solidFill>
                <a:highlight>
                  <a:srgbClr val="F8F9FA"/>
                </a:highlight>
                <a:latin typeface="Arial"/>
                <a:ea typeface="Arial"/>
                <a:cs typeface="Arial"/>
                <a:sym typeface="Arial"/>
              </a:rPr>
              <a:t>In a more general context, how to evaluate in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 the groups that are formed in a certain period of time and what conclusions we can obtain with these analyzes, if we disconsider the context.</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rPr lang="en" sz="1700">
                <a:solidFill>
                  <a:srgbClr val="222222"/>
                </a:solidFill>
                <a:highlight>
                  <a:srgbClr val="F8F9FA"/>
                </a:highlight>
                <a:latin typeface="Arial"/>
                <a:ea typeface="Arial"/>
                <a:cs typeface="Arial"/>
                <a:sym typeface="Arial"/>
              </a:rPr>
              <a:t>This analysis was performed in the part of the social network Digg that has only one user action (which each user responded to the other users), in a given time interval.</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8325"/>
            <a:ext cx="8520600" cy="7074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a:highlight>
                  <a:srgbClr val="F8F9FA"/>
                </a:highlight>
              </a:rPr>
              <a:t>Question research</a:t>
            </a:r>
            <a:endParaRPr>
              <a:highlight>
                <a:srgbClr val="F8F9FA"/>
              </a:highlight>
            </a:endParaRPr>
          </a:p>
          <a:p>
            <a:pPr indent="0" lvl="0" marL="0" rtl="0" algn="l">
              <a:spcBef>
                <a:spcPts val="0"/>
              </a:spcBef>
              <a:spcAft>
                <a:spcPts val="0"/>
              </a:spcAft>
              <a:buNone/>
            </a:pPr>
            <a:r>
              <a:t/>
            </a:r>
            <a:endParaRPr sz="1700"/>
          </a:p>
        </p:txBody>
      </p:sp>
      <p:sp>
        <p:nvSpPr>
          <p:cNvPr id="87" name="Google Shape;87;p16"/>
          <p:cNvSpPr txBox="1"/>
          <p:nvPr>
            <p:ph idx="1" type="body"/>
          </p:nvPr>
        </p:nvSpPr>
        <p:spPr>
          <a:xfrm>
            <a:off x="311700" y="428125"/>
            <a:ext cx="8832300" cy="3302700"/>
          </a:xfrm>
          <a:prstGeom prst="rect">
            <a:avLst/>
          </a:prstGeom>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Is it possible to find that seed user when we disconsider the context?</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SzPts val="1700"/>
              <a:buFont typeface="Arial"/>
              <a:buAutoNum type="arabicParenR"/>
            </a:pPr>
            <a:r>
              <a:rPr lang="en" sz="1700">
                <a:solidFill>
                  <a:srgbClr val="222222"/>
                </a:solidFill>
                <a:highlight>
                  <a:srgbClr val="F8F9FA"/>
                </a:highlight>
                <a:latin typeface="Arial"/>
                <a:ea typeface="Arial"/>
                <a:cs typeface="Arial"/>
                <a:sym typeface="Arial"/>
              </a:rPr>
              <a:t>How to rate the most popular user on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a:t>
            </a:r>
            <a:endParaRPr sz="1700">
              <a:solidFill>
                <a:srgbClr val="222222"/>
              </a:solidFill>
              <a:highlight>
                <a:srgbClr val="F8F9FA"/>
              </a:highlight>
              <a:latin typeface="Arial"/>
              <a:ea typeface="Arial"/>
              <a:cs typeface="Arial"/>
              <a:sym typeface="Arial"/>
            </a:endParaRPr>
          </a:p>
          <a:p>
            <a:pPr indent="-336550" lvl="0" marL="457200" marR="38100" rtl="0" algn="l">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Can we predict some synchronism of behavior in this network from the perspective only in the action of responding to the other user without considering the context?</a:t>
            </a:r>
            <a:endParaRPr sz="1700">
              <a:solidFill>
                <a:srgbClr val="222222"/>
              </a:solidFill>
              <a:highlight>
                <a:srgbClr val="F8F9FA"/>
              </a:highlight>
              <a:latin typeface="Arial"/>
              <a:ea typeface="Arial"/>
              <a:cs typeface="Arial"/>
              <a:sym typeface="Arial"/>
            </a:endParaRPr>
          </a:p>
          <a:p>
            <a:pPr indent="0" lvl="0" marL="45720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Informations of the Digg network </a:t>
            </a:r>
            <a:endParaRPr/>
          </a:p>
        </p:txBody>
      </p:sp>
      <p:graphicFrame>
        <p:nvGraphicFramePr>
          <p:cNvPr id="93" name="Google Shape;93;p17"/>
          <p:cNvGraphicFramePr/>
          <p:nvPr/>
        </p:nvGraphicFramePr>
        <p:xfrm>
          <a:off x="800100" y="934250"/>
          <a:ext cx="3000000" cy="3000000"/>
        </p:xfrm>
        <a:graphic>
          <a:graphicData uri="http://schemas.openxmlformats.org/drawingml/2006/table">
            <a:tbl>
              <a:tblPr>
                <a:noFill/>
                <a:tableStyleId>{FCA4DFB9-86E6-4E27-BFA5-E59AA28C5A23}</a:tableStyleId>
              </a:tblPr>
              <a:tblGrid>
                <a:gridCol w="3619500"/>
                <a:gridCol w="3619500"/>
              </a:tblGrid>
              <a:tr h="381000">
                <a:tc>
                  <a:txBody>
                    <a:bodyPr/>
                    <a:lstStyle/>
                    <a:p>
                      <a:pPr indent="0" lvl="0" marL="0" rtl="0" algn="ctr">
                        <a:spcBef>
                          <a:spcPts val="0"/>
                        </a:spcBef>
                        <a:spcAft>
                          <a:spcPts val="0"/>
                        </a:spcAft>
                        <a:buNone/>
                      </a:pPr>
                      <a:r>
                        <a:rPr b="1" lang="en"/>
                        <a:t>Type Information</a:t>
                      </a:r>
                      <a:endParaRPr b="1"/>
                    </a:p>
                  </a:txBody>
                  <a:tcPr marT="91425" marB="91425" marR="91425" marL="91425"/>
                </a:tc>
                <a:tc>
                  <a:txBody>
                    <a:bodyPr/>
                    <a:lstStyle/>
                    <a:p>
                      <a:pPr indent="0" lvl="0" marL="0" rtl="0" algn="ctr">
                        <a:spcBef>
                          <a:spcPts val="0"/>
                        </a:spcBef>
                        <a:spcAft>
                          <a:spcPts val="0"/>
                        </a:spcAft>
                        <a:buNone/>
                      </a:pPr>
                      <a:r>
                        <a:rPr b="1" lang="en"/>
                        <a:t>Digg network</a:t>
                      </a:r>
                      <a:endParaRPr b="1"/>
                    </a:p>
                    <a:p>
                      <a:pPr indent="0" lvl="0" marL="0" rtl="0" algn="l">
                        <a:spcBef>
                          <a:spcPts val="0"/>
                        </a:spcBef>
                        <a:spcAft>
                          <a:spcPts val="0"/>
                        </a:spcAft>
                        <a:buNone/>
                      </a:pPr>
                      <a:r>
                        <a:t/>
                      </a:r>
                      <a:endParaRPr b="1"/>
                    </a:p>
                  </a:txBody>
                  <a:tcPr marT="91425" marB="91425" marR="91425" marL="91425"/>
                </a:tc>
              </a:tr>
              <a:tr h="381000">
                <a:tc>
                  <a:txBody>
                    <a:bodyPr/>
                    <a:lstStyle/>
                    <a:p>
                      <a:pPr indent="0" lvl="0" marL="0" rtl="0" algn="just">
                        <a:spcBef>
                          <a:spcPts val="0"/>
                        </a:spcBef>
                        <a:spcAft>
                          <a:spcPts val="0"/>
                        </a:spcAft>
                        <a:buNone/>
                      </a:pPr>
                      <a:r>
                        <a:rPr b="1" lang="en"/>
                        <a:t>Repository</a:t>
                      </a:r>
                      <a:endParaRPr b="1"/>
                    </a:p>
                  </a:txBody>
                  <a:tcPr marT="91425" marB="91425" marR="91425" marL="91425"/>
                </a:tc>
                <a:tc>
                  <a:txBody>
                    <a:bodyPr/>
                    <a:lstStyle/>
                    <a:p>
                      <a:pPr indent="0" lvl="0" marL="0" rtl="0" algn="just">
                        <a:lnSpc>
                          <a:spcPct val="115000"/>
                        </a:lnSpc>
                        <a:spcBef>
                          <a:spcPts val="0"/>
                        </a:spcBef>
                        <a:spcAft>
                          <a:spcPts val="1600"/>
                        </a:spcAft>
                        <a:buNone/>
                      </a:pPr>
                      <a:r>
                        <a:rPr lang="en"/>
                        <a:t>Konect - Koblenz network collection. Has </a:t>
                      </a:r>
                      <a:r>
                        <a:rPr b="1" lang="en">
                          <a:solidFill>
                            <a:schemeClr val="dk2"/>
                          </a:solidFill>
                          <a:latin typeface="Open Sans"/>
                          <a:ea typeface="Open Sans"/>
                          <a:cs typeface="Open Sans"/>
                          <a:sym typeface="Open Sans"/>
                        </a:rPr>
                        <a:t>three categories of the Digg: </a:t>
                      </a:r>
                      <a:r>
                        <a:rPr lang="en">
                          <a:solidFill>
                            <a:schemeClr val="dk2"/>
                          </a:solidFill>
                          <a:latin typeface="Open Sans"/>
                          <a:ea typeface="Open Sans"/>
                          <a:cs typeface="Open Sans"/>
                          <a:sym typeface="Open Sans"/>
                        </a:rPr>
                        <a:t>communication, rating and social.</a:t>
                      </a:r>
                      <a:endParaRPr/>
                    </a:p>
                  </a:txBody>
                  <a:tcPr marT="91425" marB="91425" marR="91425" marL="91425"/>
                </a:tc>
              </a:tr>
              <a:tr h="381000">
                <a:tc>
                  <a:txBody>
                    <a:bodyPr/>
                    <a:lstStyle/>
                    <a:p>
                      <a:pPr indent="0" lvl="0" marL="0" rtl="0" algn="l">
                        <a:spcBef>
                          <a:spcPts val="0"/>
                        </a:spcBef>
                        <a:spcAft>
                          <a:spcPts val="0"/>
                        </a:spcAft>
                        <a:buNone/>
                      </a:pPr>
                      <a:r>
                        <a:rPr b="1" lang="en"/>
                        <a:t>Format</a:t>
                      </a:r>
                      <a:endParaRPr b="1"/>
                    </a:p>
                  </a:txBody>
                  <a:tcPr marT="91425" marB="91425" marR="91425" marL="91425"/>
                </a:tc>
                <a:tc>
                  <a:txBody>
                    <a:bodyPr/>
                    <a:lstStyle/>
                    <a:p>
                      <a:pPr indent="0" lvl="0" marL="0" rtl="0" algn="l">
                        <a:spcBef>
                          <a:spcPts val="0"/>
                        </a:spcBef>
                        <a:spcAft>
                          <a:spcPts val="0"/>
                        </a:spcAft>
                        <a:buNone/>
                      </a:pPr>
                      <a:r>
                        <a:rPr lang="en"/>
                        <a:t>Directed</a:t>
                      </a:r>
                      <a:endParaRPr/>
                    </a:p>
                  </a:txBody>
                  <a:tcPr marT="91425" marB="91425" marR="91425" marL="91425"/>
                </a:tc>
              </a:tr>
              <a:tr h="381000">
                <a:tc>
                  <a:txBody>
                    <a:bodyPr/>
                    <a:lstStyle/>
                    <a:p>
                      <a:pPr indent="0" lvl="0" marL="0" rtl="0" algn="l">
                        <a:spcBef>
                          <a:spcPts val="0"/>
                        </a:spcBef>
                        <a:spcAft>
                          <a:spcPts val="0"/>
                        </a:spcAft>
                        <a:buNone/>
                      </a:pPr>
                      <a:r>
                        <a:rPr b="1" lang="en"/>
                        <a:t>Nodes</a:t>
                      </a:r>
                      <a:endParaRPr b="1"/>
                    </a:p>
                  </a:txBody>
                  <a:tcPr marT="91425" marB="91425" marR="91425" marL="91425"/>
                </a:tc>
                <a:tc>
                  <a:txBody>
                    <a:bodyPr/>
                    <a:lstStyle/>
                    <a:p>
                      <a:pPr indent="0" lvl="0" marL="0" rtl="0" algn="l">
                        <a:spcBef>
                          <a:spcPts val="0"/>
                        </a:spcBef>
                        <a:spcAft>
                          <a:spcPts val="0"/>
                        </a:spcAft>
                        <a:buNone/>
                      </a:pPr>
                      <a:r>
                        <a:rPr lang="en"/>
                        <a:t>30,398</a:t>
                      </a:r>
                      <a:endParaRPr/>
                    </a:p>
                  </a:txBody>
                  <a:tcPr marT="91425" marB="91425" marR="91425" marL="91425"/>
                </a:tc>
              </a:tr>
              <a:tr h="381000">
                <a:tc>
                  <a:txBody>
                    <a:bodyPr/>
                    <a:lstStyle/>
                    <a:p>
                      <a:pPr indent="0" lvl="0" marL="0" rtl="0" algn="l">
                        <a:spcBef>
                          <a:spcPts val="0"/>
                        </a:spcBef>
                        <a:spcAft>
                          <a:spcPts val="0"/>
                        </a:spcAft>
                        <a:buNone/>
                      </a:pPr>
                      <a:r>
                        <a:rPr b="1" lang="en"/>
                        <a:t>87,627</a:t>
                      </a:r>
                      <a:endParaRPr b="1"/>
                    </a:p>
                  </a:txBody>
                  <a:tcPr marT="91425" marB="91425" marR="91425" marL="91425"/>
                </a:tc>
                <a:tc>
                  <a:txBody>
                    <a:bodyPr/>
                    <a:lstStyle/>
                    <a:p>
                      <a:pPr indent="0" lvl="0" marL="0" rtl="0" algn="l">
                        <a:spcBef>
                          <a:spcPts val="0"/>
                        </a:spcBef>
                        <a:spcAft>
                          <a:spcPts val="0"/>
                        </a:spcAft>
                        <a:buNone/>
                      </a:pPr>
                      <a:r>
                        <a:rPr lang="en"/>
                        <a:t>87,627</a:t>
                      </a:r>
                      <a:endParaRPr/>
                    </a:p>
                  </a:txBody>
                  <a:tcPr marT="91425" marB="91425" marR="91425" marL="91425"/>
                </a:tc>
              </a:tr>
              <a:tr h="381000">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lang="en"/>
                        <a:t>Communication</a:t>
                      </a:r>
                      <a:endParaRPr/>
                    </a:p>
                  </a:txBody>
                  <a:tcPr marT="91425" marB="91425" marR="91425" marL="91425"/>
                </a:tc>
              </a:tr>
              <a:tr h="381000">
                <a:tc>
                  <a:txBody>
                    <a:bodyPr/>
                    <a:lstStyle/>
                    <a:p>
                      <a:pPr indent="0" lvl="0" marL="0" rtl="0" algn="l">
                        <a:spcBef>
                          <a:spcPts val="0"/>
                        </a:spcBef>
                        <a:spcAft>
                          <a:spcPts val="0"/>
                        </a:spcAft>
                        <a:buNone/>
                      </a:pPr>
                      <a:r>
                        <a:rPr b="1" lang="en"/>
                        <a:t>Tools</a:t>
                      </a:r>
                      <a:endParaRPr b="1"/>
                    </a:p>
                  </a:txBody>
                  <a:tcPr marT="91425" marB="91425" marR="91425" marL="91425"/>
                </a:tc>
                <a:tc>
                  <a:txBody>
                    <a:bodyPr/>
                    <a:lstStyle/>
                    <a:p>
                      <a:pPr indent="0" lvl="0" marL="0" rtl="0" algn="l">
                        <a:spcBef>
                          <a:spcPts val="0"/>
                        </a:spcBef>
                        <a:spcAft>
                          <a:spcPts val="0"/>
                        </a:spcAft>
                        <a:buNone/>
                      </a:pPr>
                      <a:r>
                        <a:rPr lang="en"/>
                        <a:t>Gephi and Jupyter</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Data and Results for the Project</a:t>
            </a:r>
            <a:endParaRPr/>
          </a:p>
        </p:txBody>
      </p:sp>
      <p:graphicFrame>
        <p:nvGraphicFramePr>
          <p:cNvPr id="99" name="Google Shape;99;p18"/>
          <p:cNvGraphicFramePr/>
          <p:nvPr/>
        </p:nvGraphicFramePr>
        <p:xfrm>
          <a:off x="372888" y="962225"/>
          <a:ext cx="3000000" cy="3000000"/>
        </p:xfrm>
        <a:graphic>
          <a:graphicData uri="http://schemas.openxmlformats.org/drawingml/2006/table">
            <a:tbl>
              <a:tblPr>
                <a:noFill/>
                <a:tableStyleId>{FCA4DFB9-86E6-4E27-BFA5-E59AA28C5A23}</a:tableStyleId>
              </a:tblPr>
              <a:tblGrid>
                <a:gridCol w="1669950"/>
                <a:gridCol w="1422075"/>
                <a:gridCol w="1325025"/>
                <a:gridCol w="3889950"/>
              </a:tblGrid>
              <a:tr h="100000">
                <a:tc>
                  <a:txBody>
                    <a:bodyPr/>
                    <a:lstStyle/>
                    <a:p>
                      <a:pPr indent="0" lvl="0" marL="0" rtl="0" algn="ctr">
                        <a:spcBef>
                          <a:spcPts val="0"/>
                        </a:spcBef>
                        <a:spcAft>
                          <a:spcPts val="0"/>
                        </a:spcAft>
                        <a:buNone/>
                      </a:pPr>
                      <a:r>
                        <a:rPr b="1" lang="en"/>
                        <a:t>Statistics of the Gephi in relation to nodes</a:t>
                      </a:r>
                      <a:endParaRPr b="1"/>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381000">
                <a:tc>
                  <a:txBody>
                    <a:bodyPr/>
                    <a:lstStyle/>
                    <a:p>
                      <a:pPr indent="0" lvl="0" marL="57150" rtl="0" algn="l">
                        <a:lnSpc>
                          <a:spcPct val="115000"/>
                        </a:lnSpc>
                        <a:spcBef>
                          <a:spcPts val="0"/>
                        </a:spcBef>
                        <a:spcAft>
                          <a:spcPts val="1600"/>
                        </a:spcAft>
                        <a:buNone/>
                      </a:pPr>
                      <a:r>
                        <a:rPr b="1" lang="en"/>
                        <a:t>Clustering coefficient:</a:t>
                      </a:r>
                      <a:endParaRPr/>
                    </a:p>
                  </a:txBody>
                  <a:tcPr marT="91425" marB="91425" marR="91425" marL="91425"/>
                </a:tc>
                <a:tc>
                  <a:txBody>
                    <a:bodyPr/>
                    <a:lstStyle/>
                    <a:p>
                      <a:pPr indent="0" lvl="0" marL="0" rtl="0" algn="l">
                        <a:lnSpc>
                          <a:spcPct val="115000"/>
                        </a:lnSpc>
                        <a:spcBef>
                          <a:spcPts val="0"/>
                        </a:spcBef>
                        <a:spcAft>
                          <a:spcPts val="1600"/>
                        </a:spcAft>
                        <a:buNone/>
                      </a:pPr>
                      <a:r>
                        <a:rPr lang="en"/>
                        <a:t>probability to form triangles.</a:t>
                      </a:r>
                      <a:endParaRPr/>
                    </a:p>
                  </a:txBody>
                  <a:tcPr marT="91425" marB="91425" marR="91425" marL="91425"/>
                </a:tc>
                <a:tc>
                  <a:txBody>
                    <a:bodyPr/>
                    <a:lstStyle/>
                    <a:p>
                      <a:pPr indent="0" lvl="0" marL="0" rtl="0" algn="l">
                        <a:spcBef>
                          <a:spcPts val="0"/>
                        </a:spcBef>
                        <a:spcAft>
                          <a:spcPts val="0"/>
                        </a:spcAft>
                        <a:buNone/>
                      </a:pPr>
                      <a:r>
                        <a:rPr lang="en"/>
                        <a:t>0.008 in relation to average</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222222"/>
                          </a:solidFill>
                          <a:highlight>
                            <a:srgbClr val="F8F9FA"/>
                          </a:highlight>
                        </a:rPr>
                        <a:t>There is the possibility that at least one set of users are friends.</a:t>
                      </a:r>
                      <a:endParaRPr/>
                    </a:p>
                  </a:txBody>
                  <a:tcPr marT="91425" marB="91425" marR="91425" marL="91425"/>
                </a:tc>
              </a:tr>
              <a:tr h="381000">
                <a:tc>
                  <a:txBody>
                    <a:bodyPr/>
                    <a:lstStyle/>
                    <a:p>
                      <a:pPr indent="0" lvl="0" marL="0" rtl="0" algn="l">
                        <a:lnSpc>
                          <a:spcPct val="115000"/>
                        </a:lnSpc>
                        <a:spcBef>
                          <a:spcPts val="0"/>
                        </a:spcBef>
                        <a:spcAft>
                          <a:spcPts val="1600"/>
                        </a:spcAft>
                        <a:buNone/>
                      </a:pPr>
                      <a:r>
                        <a:rPr b="1" lang="en"/>
                        <a:t>Modularity class</a:t>
                      </a:r>
                      <a:endParaRPr/>
                    </a:p>
                  </a:txBody>
                  <a:tcPr marT="91425" marB="91425" marR="91425" marL="91425"/>
                </a:tc>
                <a:tc>
                  <a:txBody>
                    <a:bodyPr/>
                    <a:lstStyle/>
                    <a:p>
                      <a:pPr indent="0" lvl="0" marL="0" rtl="0" algn="l">
                        <a:lnSpc>
                          <a:spcPct val="115000"/>
                        </a:lnSpc>
                        <a:spcBef>
                          <a:spcPts val="0"/>
                        </a:spcBef>
                        <a:spcAft>
                          <a:spcPts val="0"/>
                        </a:spcAft>
                        <a:buNone/>
                      </a:pPr>
                      <a:r>
                        <a:rPr lang="en"/>
                        <a:t> it divide the nodes in group or class</a:t>
                      </a:r>
                      <a:endParaRPr/>
                    </a:p>
                    <a:p>
                      <a:pPr indent="0" lvl="0" marL="0" rtl="0" algn="l">
                        <a:spcBef>
                          <a:spcPts val="16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0.014 Modularity Coefficient</a:t>
                      </a:r>
                      <a:endParaRPr/>
                    </a:p>
                    <a:p>
                      <a:pPr indent="0" lvl="0" marL="0" rtl="0" algn="l">
                        <a:spcBef>
                          <a:spcPts val="0"/>
                        </a:spcBef>
                        <a:spcAft>
                          <a:spcPts val="0"/>
                        </a:spcAft>
                        <a:buNone/>
                      </a:pPr>
                      <a:r>
                        <a:rPr lang="en"/>
                        <a:t>377 communities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Regarding the small world and the Watts-Strogatz model, the large amount of communication reveals that although a significant number of users on this network are not neighbors, they can communicate in a few steps until reaching the desired user.</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Data and Results for the Project</a:t>
            </a:r>
            <a:endParaRPr/>
          </a:p>
          <a:p>
            <a:pPr indent="0" lvl="0" marL="0" rtl="0" algn="l">
              <a:spcBef>
                <a:spcPts val="0"/>
              </a:spcBef>
              <a:spcAft>
                <a:spcPts val="0"/>
              </a:spcAft>
              <a:buNone/>
            </a:pPr>
            <a:r>
              <a:t/>
            </a:r>
            <a:endParaRPr/>
          </a:p>
        </p:txBody>
      </p:sp>
      <p:graphicFrame>
        <p:nvGraphicFramePr>
          <p:cNvPr id="105" name="Google Shape;105;p19"/>
          <p:cNvGraphicFramePr/>
          <p:nvPr/>
        </p:nvGraphicFramePr>
        <p:xfrm>
          <a:off x="372888" y="962225"/>
          <a:ext cx="3000000" cy="3000000"/>
        </p:xfrm>
        <a:graphic>
          <a:graphicData uri="http://schemas.openxmlformats.org/drawingml/2006/table">
            <a:tbl>
              <a:tblPr>
                <a:noFill/>
                <a:tableStyleId>{FCA4DFB9-86E6-4E27-BFA5-E59AA28C5A23}</a:tableStyleId>
              </a:tblPr>
              <a:tblGrid>
                <a:gridCol w="1669950"/>
                <a:gridCol w="1422075"/>
                <a:gridCol w="1325025"/>
                <a:gridCol w="3889950"/>
              </a:tblGrid>
              <a:tr h="427850">
                <a:tc>
                  <a:txBody>
                    <a:bodyPr/>
                    <a:lstStyle/>
                    <a:p>
                      <a:pPr indent="0" lvl="0" marL="0" rtl="0" algn="ctr">
                        <a:spcBef>
                          <a:spcPts val="0"/>
                        </a:spcBef>
                        <a:spcAft>
                          <a:spcPts val="0"/>
                        </a:spcAft>
                        <a:buNone/>
                      </a:pPr>
                      <a:r>
                        <a:rPr b="1" lang="en"/>
                        <a:t>Statistics of the Gephi in relation to nodes</a:t>
                      </a:r>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800200">
                <a:tc>
                  <a:txBody>
                    <a:bodyPr/>
                    <a:lstStyle/>
                    <a:p>
                      <a:pPr indent="0" lvl="0" marL="0" rtl="0" algn="l">
                        <a:lnSpc>
                          <a:spcPct val="115000"/>
                        </a:lnSpc>
                        <a:spcBef>
                          <a:spcPts val="0"/>
                        </a:spcBef>
                        <a:spcAft>
                          <a:spcPts val="1600"/>
                        </a:spcAft>
                        <a:buNone/>
                      </a:pPr>
                      <a:r>
                        <a:rPr b="1" lang="en"/>
                        <a:t>Strongly Connected ID</a:t>
                      </a:r>
                      <a:endParaRPr b="1"/>
                    </a:p>
                  </a:txBody>
                  <a:tcPr marT="91425" marB="91425" marR="91425" marL="91425"/>
                </a:tc>
                <a:tc>
                  <a:txBody>
                    <a:bodyPr/>
                    <a:lstStyle/>
                    <a:p>
                      <a:pPr indent="0" lvl="0" marL="0" rtl="0" algn="l">
                        <a:lnSpc>
                          <a:spcPct val="115000"/>
                        </a:lnSpc>
                        <a:spcBef>
                          <a:spcPts val="0"/>
                        </a:spcBef>
                        <a:spcAft>
                          <a:spcPts val="1600"/>
                        </a:spcAft>
                        <a:buNone/>
                      </a:pPr>
                      <a:r>
                        <a:rPr lang="en">
                          <a:solidFill>
                            <a:srgbClr val="222222"/>
                          </a:solidFill>
                          <a:highlight>
                            <a:srgbClr val="F8F9FA"/>
                          </a:highlight>
                        </a:rPr>
                        <a:t>strong and weak  ties</a:t>
                      </a:r>
                      <a:endParaRPr/>
                    </a:p>
                  </a:txBody>
                  <a:tcPr marT="91425" marB="91425" marR="91425" marL="91425"/>
                </a:tc>
                <a:tc>
                  <a:txBody>
                    <a:bodyPr/>
                    <a:lstStyle/>
                    <a:p>
                      <a:pPr indent="0" lvl="0" marL="0" rtl="0" algn="l">
                        <a:spcBef>
                          <a:spcPts val="0"/>
                        </a:spcBef>
                        <a:spcAft>
                          <a:spcPts val="0"/>
                        </a:spcAft>
                        <a:buNone/>
                      </a:pPr>
                      <a:r>
                        <a:rPr lang="en"/>
                        <a:t>23,652 strong connections and 373 weak connections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result reveals that network users are strongly connected and the few weak ties that exist allow the formation of local bridges. What confirms the small world model, through a few users it is possible to reach the most distant user.</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Data and Results for the Project</a:t>
            </a:r>
            <a:endParaRPr/>
          </a:p>
          <a:p>
            <a:pPr indent="0" lvl="0" marL="0" rtl="0" algn="l">
              <a:spcBef>
                <a:spcPts val="0"/>
              </a:spcBef>
              <a:spcAft>
                <a:spcPts val="0"/>
              </a:spcAft>
              <a:buNone/>
            </a:pPr>
            <a:r>
              <a:t/>
            </a:r>
            <a:endParaRPr/>
          </a:p>
        </p:txBody>
      </p:sp>
      <p:graphicFrame>
        <p:nvGraphicFramePr>
          <p:cNvPr id="111" name="Google Shape;111;p20"/>
          <p:cNvGraphicFramePr/>
          <p:nvPr/>
        </p:nvGraphicFramePr>
        <p:xfrm>
          <a:off x="372888" y="962225"/>
          <a:ext cx="3000000" cy="3000000"/>
        </p:xfrm>
        <a:graphic>
          <a:graphicData uri="http://schemas.openxmlformats.org/drawingml/2006/table">
            <a:tbl>
              <a:tblPr>
                <a:noFill/>
                <a:tableStyleId>{FCA4DFB9-86E6-4E27-BFA5-E59AA28C5A23}</a:tableStyleId>
              </a:tblPr>
              <a:tblGrid>
                <a:gridCol w="1669950"/>
                <a:gridCol w="1422075"/>
                <a:gridCol w="1325025"/>
                <a:gridCol w="3889950"/>
              </a:tblGrid>
              <a:tr h="427850">
                <a:tc>
                  <a:txBody>
                    <a:bodyPr/>
                    <a:lstStyle/>
                    <a:p>
                      <a:pPr indent="0" lvl="0" marL="0" rtl="0" algn="ctr">
                        <a:spcBef>
                          <a:spcPts val="0"/>
                        </a:spcBef>
                        <a:spcAft>
                          <a:spcPts val="0"/>
                        </a:spcAft>
                        <a:buNone/>
                      </a:pPr>
                      <a:r>
                        <a:rPr b="1" lang="en"/>
                        <a:t>Statistics of the Gephi in relation to nodes</a:t>
                      </a:r>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a:t>
                      </a:r>
                      <a:r>
                        <a:rPr b="1" lang="en"/>
                        <a:t>project</a:t>
                      </a:r>
                      <a:endParaRPr b="1"/>
                    </a:p>
                  </a:txBody>
                  <a:tcPr marT="91425" marB="91425" marR="91425" marL="91425"/>
                </a:tc>
              </a:tr>
              <a:tr h="1172550">
                <a:tc>
                  <a:txBody>
                    <a:bodyPr/>
                    <a:lstStyle/>
                    <a:p>
                      <a:pPr indent="0" lvl="0" marL="0" rtl="0" algn="just">
                        <a:spcBef>
                          <a:spcPts val="0"/>
                        </a:spcBef>
                        <a:spcAft>
                          <a:spcPts val="0"/>
                        </a:spcAft>
                        <a:buNone/>
                      </a:pPr>
                      <a:r>
                        <a:rPr b="1" lang="en"/>
                        <a:t>In-d</a:t>
                      </a:r>
                      <a:r>
                        <a:rPr b="1" lang="en"/>
                        <a:t>egree</a:t>
                      </a:r>
                      <a:endParaRPr b="1"/>
                    </a:p>
                  </a:txBody>
                  <a:tcPr marT="91425" marB="91425" marR="91425" marL="91425"/>
                </a:tc>
                <a:tc>
                  <a:txBody>
                    <a:bodyPr/>
                    <a:lstStyle/>
                    <a:p>
                      <a:pPr indent="0" lvl="0" marL="114300" rtl="0" algn="just">
                        <a:spcBef>
                          <a:spcPts val="0"/>
                        </a:spcBef>
                        <a:spcAft>
                          <a:spcPts val="0"/>
                        </a:spcAft>
                        <a:buNone/>
                      </a:pPr>
                      <a:r>
                        <a:rPr lang="en"/>
                        <a:t>popularity of the nodes (in-degree and out-degree)</a:t>
                      </a:r>
                      <a:endParaRPr/>
                    </a:p>
                  </a:txBody>
                  <a:tcPr marT="91425" marB="91425" marR="91425" marL="91425"/>
                </a:tc>
                <a:tc>
                  <a:txBody>
                    <a:bodyPr/>
                    <a:lstStyle/>
                    <a:p>
                      <a:pPr indent="0" lvl="0" marL="0" rtl="0" algn="l">
                        <a:spcBef>
                          <a:spcPts val="0"/>
                        </a:spcBef>
                        <a:spcAft>
                          <a:spcPts val="0"/>
                        </a:spcAft>
                        <a:buNone/>
                      </a:pPr>
                      <a:r>
                        <a:rPr lang="en"/>
                        <a:t>73.23% of the nodes in-degree less or equal  than 2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It is necessary to evaluate these users more deeply to know what type of influence they are exercising in the entire network, for this it is necessary to correlate with the topics they are interacting with.</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Data and Results for the Project</a:t>
            </a:r>
            <a:endParaRPr/>
          </a:p>
          <a:p>
            <a:pPr indent="0" lvl="0" marL="0" rtl="0" algn="l">
              <a:spcBef>
                <a:spcPts val="0"/>
              </a:spcBef>
              <a:spcAft>
                <a:spcPts val="0"/>
              </a:spcAft>
              <a:buNone/>
            </a:pPr>
            <a:r>
              <a:t/>
            </a:r>
            <a:endParaRPr/>
          </a:p>
        </p:txBody>
      </p:sp>
      <p:graphicFrame>
        <p:nvGraphicFramePr>
          <p:cNvPr id="117" name="Google Shape;117;p21"/>
          <p:cNvGraphicFramePr/>
          <p:nvPr/>
        </p:nvGraphicFramePr>
        <p:xfrm>
          <a:off x="372888" y="962225"/>
          <a:ext cx="3000000" cy="3000000"/>
        </p:xfrm>
        <a:graphic>
          <a:graphicData uri="http://schemas.openxmlformats.org/drawingml/2006/table">
            <a:tbl>
              <a:tblPr>
                <a:noFill/>
                <a:tableStyleId>{FCA4DFB9-86E6-4E27-BFA5-E59AA28C5A23}</a:tableStyleId>
              </a:tblPr>
              <a:tblGrid>
                <a:gridCol w="1976175"/>
                <a:gridCol w="1381075"/>
                <a:gridCol w="1104700"/>
                <a:gridCol w="3845025"/>
              </a:tblGrid>
              <a:tr h="427850">
                <a:tc>
                  <a:txBody>
                    <a:bodyPr/>
                    <a:lstStyle/>
                    <a:p>
                      <a:pPr indent="0" lvl="0" marL="0" rtl="0" algn="just">
                        <a:spcBef>
                          <a:spcPts val="0"/>
                        </a:spcBef>
                        <a:spcAft>
                          <a:spcPts val="0"/>
                        </a:spcAft>
                        <a:buNone/>
                      </a:pPr>
                      <a:r>
                        <a:rPr b="1" lang="en"/>
                        <a:t>Filter of </a:t>
                      </a:r>
                      <a:r>
                        <a:rPr b="1" lang="en"/>
                        <a:t> the the Gephi in relation to edges</a:t>
                      </a:r>
                      <a:endParaRPr b="1"/>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just">
                        <a:spcBef>
                          <a:spcPts val="0"/>
                        </a:spcBef>
                        <a:spcAft>
                          <a:spcPts val="0"/>
                        </a:spcAft>
                        <a:buNone/>
                      </a:pPr>
                      <a:r>
                        <a:rPr b="1" lang="en"/>
                        <a:t>Meanings for the project</a:t>
                      </a:r>
                      <a:endParaRPr b="1"/>
                    </a:p>
                  </a:txBody>
                  <a:tcPr marT="91425" marB="91425" marR="91425" marL="91425"/>
                </a:tc>
              </a:tr>
              <a:tr h="1172550">
                <a:tc>
                  <a:txBody>
                    <a:bodyPr/>
                    <a:lstStyle/>
                    <a:p>
                      <a:pPr indent="0" lvl="0" marL="0" rtl="0" algn="just">
                        <a:spcBef>
                          <a:spcPts val="0"/>
                        </a:spcBef>
                        <a:spcAft>
                          <a:spcPts val="0"/>
                        </a:spcAft>
                        <a:buNone/>
                      </a:pPr>
                      <a:r>
                        <a:rPr b="1" lang="en"/>
                        <a:t>Mutual edges</a:t>
                      </a:r>
                      <a:endParaRPr b="1"/>
                    </a:p>
                  </a:txBody>
                  <a:tcPr marT="91425" marB="91425" marR="91425" marL="91425"/>
                </a:tc>
                <a:tc>
                  <a:txBody>
                    <a:bodyPr/>
                    <a:lstStyle/>
                    <a:p>
                      <a:pPr indent="0" lvl="0" marL="0" rtl="0" algn="just">
                        <a:spcBef>
                          <a:spcPts val="0"/>
                        </a:spcBef>
                        <a:spcAft>
                          <a:spcPts val="0"/>
                        </a:spcAft>
                        <a:buNone/>
                      </a:pPr>
                      <a:r>
                        <a:rPr lang="en"/>
                        <a:t>To evaluate the edges of both senses. To evaluate the positive and negative relationship</a:t>
                      </a:r>
                      <a:endParaRPr/>
                    </a:p>
                  </a:txBody>
                  <a:tcPr marT="91425" marB="91425" marR="91425" marL="91425"/>
                </a:tc>
                <a:tc>
                  <a:txBody>
                    <a:bodyPr/>
                    <a:lstStyle/>
                    <a:p>
                      <a:pPr indent="0" lvl="0" marL="0" rtl="0" algn="just">
                        <a:lnSpc>
                          <a:spcPct val="115000"/>
                        </a:lnSpc>
                        <a:spcBef>
                          <a:spcPts val="0"/>
                        </a:spcBef>
                        <a:spcAft>
                          <a:spcPts val="0"/>
                        </a:spcAft>
                        <a:buNone/>
                      </a:pPr>
                      <a:r>
                        <a:rPr lang="en"/>
                        <a:t>154 nodes and 184 edges</a:t>
                      </a:r>
                      <a:endParaRPr/>
                    </a:p>
                    <a:p>
                      <a:pPr indent="-228600" lvl="0" marL="0" rtl="0" algn="just">
                        <a:spcBef>
                          <a:spcPts val="1600"/>
                        </a:spcBef>
                        <a:spcAft>
                          <a:spcPts val="0"/>
                        </a:spcAft>
                        <a:buNone/>
                      </a:pPr>
                      <a:r>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number of nodes and edges are considered a positive relationship, ie, there is an exchange of messages that suggests an interaction and a relationship. This amount also reveals that the number of interactions is low in relation to the total number of users on the network.</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