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>
      <p:cViewPr>
        <p:scale>
          <a:sx n="75" d="100"/>
          <a:sy n="75" d="100"/>
        </p:scale>
        <p:origin x="-2322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8BA-B22B-4CA3-B59F-9E7FAA0FC21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C8D-A266-4E11-8E41-380AFBF8D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60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8BA-B22B-4CA3-B59F-9E7FAA0FC21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C8D-A266-4E11-8E41-380AFBF8D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8BA-B22B-4CA3-B59F-9E7FAA0FC21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C8D-A266-4E11-8E41-380AFBF8D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0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8BA-B22B-4CA3-B59F-9E7FAA0FC21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C8D-A266-4E11-8E41-380AFBF8D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5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8BA-B22B-4CA3-B59F-9E7FAA0FC21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C8D-A266-4E11-8E41-380AFBF8D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8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8BA-B22B-4CA3-B59F-9E7FAA0FC21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C8D-A266-4E11-8E41-380AFBF8D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0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8BA-B22B-4CA3-B59F-9E7FAA0FC21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C8D-A266-4E11-8E41-380AFBF8D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05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8BA-B22B-4CA3-B59F-9E7FAA0FC21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C8D-A266-4E11-8E41-380AFBF8D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36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8BA-B22B-4CA3-B59F-9E7FAA0FC21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C8D-A266-4E11-8E41-380AFBF8D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88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8BA-B22B-4CA3-B59F-9E7FAA0FC21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C8D-A266-4E11-8E41-380AFBF8D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0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78BA-B22B-4CA3-B59F-9E7FAA0FC21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8C8D-A266-4E11-8E41-380AFBF8D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4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378BA-B22B-4CA3-B59F-9E7FAA0FC21A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98C8D-A266-4E11-8E41-380AFBF8D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모델 쿼리 셋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7338"/>
            <a:ext cx="6911975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619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값 충돌 방지 </a:t>
            </a:r>
            <a:r>
              <a:rPr lang="en-US" altLang="ko-KR" dirty="0" smtClean="0"/>
              <a:t>F()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DB</a:t>
            </a:r>
            <a:r>
              <a:rPr lang="ko-KR" altLang="en-US" sz="2400" dirty="0" smtClean="0"/>
              <a:t>에서 직접 작업할 수 있는 것은 </a:t>
            </a:r>
            <a:r>
              <a:rPr lang="en-US" altLang="ko-KR" sz="2400" dirty="0" smtClean="0"/>
              <a:t>Python</a:t>
            </a:r>
            <a:r>
              <a:rPr lang="ko-KR" altLang="en-US" sz="2400" dirty="0" smtClean="0"/>
              <a:t>에서 하기보다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에서 처리하는 것이 </a:t>
            </a:r>
            <a:r>
              <a:rPr lang="ko-KR" altLang="en-US" sz="2400" dirty="0" err="1" smtClean="0"/>
              <a:t>무결성을</a:t>
            </a:r>
            <a:r>
              <a:rPr lang="ko-KR" altLang="en-US" sz="2400" dirty="0" smtClean="0"/>
              <a:t> 유지하기 적합함</a:t>
            </a:r>
            <a:endParaRPr lang="en-US" altLang="ko-KR" sz="2400" dirty="0"/>
          </a:p>
          <a:p>
            <a:r>
              <a:rPr lang="en-US" altLang="ko-KR" sz="2400" dirty="0" smtClean="0"/>
              <a:t>filter, exclude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이용해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에서 직접 데이터 </a:t>
            </a:r>
            <a:r>
              <a:rPr lang="ko-KR" altLang="en-US" sz="2400" dirty="0" err="1" smtClean="0"/>
              <a:t>필터링</a:t>
            </a:r>
            <a:endParaRPr lang="en-US" altLang="ko-KR" sz="2400" dirty="0" smtClean="0"/>
          </a:p>
          <a:p>
            <a:r>
              <a:rPr lang="ko-KR" altLang="en-US" sz="2400" dirty="0"/>
              <a:t>값을 </a:t>
            </a:r>
            <a:r>
              <a:rPr lang="en-US" altLang="ko-KR" sz="2400" dirty="0"/>
              <a:t>Update</a:t>
            </a:r>
            <a:r>
              <a:rPr lang="ko-KR" altLang="en-US" sz="2400" dirty="0"/>
              <a:t>할 </a:t>
            </a:r>
            <a:r>
              <a:rPr lang="ko-KR" altLang="en-US" sz="2400" dirty="0" smtClean="0"/>
              <a:t>때 </a:t>
            </a:r>
            <a:r>
              <a:rPr lang="en-US" altLang="ko-KR" sz="2400" dirty="0" smtClean="0"/>
              <a:t>F </a:t>
            </a:r>
            <a:r>
              <a:rPr lang="ko-KR" altLang="en-US" sz="2400" dirty="0" smtClean="0"/>
              <a:t>객체를 사용하면 </a:t>
            </a:r>
            <a:r>
              <a:rPr lang="en-US" altLang="ko-KR" sz="2400" dirty="0" smtClean="0"/>
              <a:t>race condition(</a:t>
            </a:r>
            <a:r>
              <a:rPr lang="ko-KR" altLang="en-US" sz="2400" dirty="0" smtClean="0"/>
              <a:t>두 프로세스가 경쟁해서 한 프로세스의 값을 덮어 씌우는 현상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방지함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437112"/>
            <a:ext cx="39433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517232"/>
            <a:ext cx="39433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13312"/>
            <a:ext cx="39814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95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select_related</a:t>
            </a:r>
            <a:r>
              <a:rPr lang="en-US" altLang="ko-KR" dirty="0" smtClean="0"/>
              <a:t>(), _set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모델의 </a:t>
            </a:r>
            <a:r>
              <a:rPr lang="en-US" altLang="ko-KR" sz="2800" dirty="0" err="1" smtClean="0"/>
              <a:t>ForeignKey,many</a:t>
            </a:r>
            <a:r>
              <a:rPr lang="en-US" altLang="ko-KR" sz="2800" dirty="0" smtClean="0"/>
              <a:t>-to-many</a:t>
            </a:r>
            <a:r>
              <a:rPr lang="ko-KR" altLang="en-US" sz="2800" dirty="0" smtClean="0"/>
              <a:t>로 정의된 데이터를 가져올 때 모델명</a:t>
            </a:r>
            <a:r>
              <a:rPr lang="en-US" altLang="ko-KR" sz="2800" dirty="0" smtClean="0"/>
              <a:t>_set</a:t>
            </a:r>
            <a:r>
              <a:rPr lang="ko-KR" altLang="en-US" sz="2800" dirty="0" smtClean="0"/>
              <a:t>으로 사용</a:t>
            </a:r>
            <a:endParaRPr lang="en-US" altLang="ko-KR" sz="2800" dirty="0" smtClean="0"/>
          </a:p>
          <a:p>
            <a:r>
              <a:rPr lang="en-US" altLang="ko-KR" sz="2800" dirty="0" err="1" smtClean="0"/>
              <a:t>select_related</a:t>
            </a:r>
            <a:r>
              <a:rPr lang="ko-KR" altLang="en-US" sz="2800" dirty="0" smtClean="0"/>
              <a:t>는 </a:t>
            </a:r>
            <a:r>
              <a:rPr lang="en-US" altLang="ko-KR" sz="2800" dirty="0" smtClean="0"/>
              <a:t>One-To-Many </a:t>
            </a:r>
            <a:r>
              <a:rPr lang="ko-KR" altLang="en-US" sz="2800" dirty="0" smtClean="0"/>
              <a:t>관계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ForeignKey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에서 사용할 수 있고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인자로 </a:t>
            </a:r>
            <a:r>
              <a:rPr lang="ko-KR" altLang="en-US" sz="2800" dirty="0" err="1" smtClean="0"/>
              <a:t>테이블명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입력가능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ex) </a:t>
            </a:r>
            <a:r>
              <a:rPr lang="en-US" altLang="ko-KR" sz="2800" dirty="0" err="1" smtClean="0"/>
              <a:t>Question.select_related</a:t>
            </a:r>
            <a:r>
              <a:rPr lang="en-US" altLang="ko-KR" sz="2800" dirty="0" smtClean="0"/>
              <a:t>(‘choice’).all()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36"/>
          <a:stretch/>
        </p:blipFill>
        <p:spPr bwMode="auto">
          <a:xfrm>
            <a:off x="539552" y="5064072"/>
            <a:ext cx="4692848" cy="130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14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filter, exclude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all() : </a:t>
            </a:r>
            <a:r>
              <a:rPr lang="ko-KR" altLang="en-US" dirty="0" smtClean="0"/>
              <a:t>해당한 모델의 모든 객체 추출</a:t>
            </a:r>
            <a:endParaRPr lang="en-US" altLang="ko-KR" dirty="0" smtClean="0"/>
          </a:p>
          <a:p>
            <a:r>
              <a:rPr lang="en-US" altLang="ko-KR" dirty="0" smtClean="0"/>
              <a:t>filter(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해당 조건을 만족하는 모든 객체 추출</a:t>
            </a:r>
            <a:endParaRPr lang="en-US" altLang="ko-KR" dirty="0" smtClean="0"/>
          </a:p>
          <a:p>
            <a:r>
              <a:rPr lang="en-US" altLang="ko-KR" dirty="0" smtClean="0"/>
              <a:t>exclude(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해당 조건을 만족하지 않는 모든 객체 추출</a:t>
            </a:r>
            <a:endParaRPr lang="en-US" altLang="ko-KR" dirty="0" smtClean="0"/>
          </a:p>
          <a:p>
            <a:r>
              <a:rPr lang="ko-KR" altLang="en-US" dirty="0" err="1" smtClean="0"/>
              <a:t>쿼리셋은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메소드체인</a:t>
            </a:r>
            <a:r>
              <a:rPr lang="ko-KR" altLang="en-US" dirty="0" smtClean="0"/>
              <a:t> 방식이 허용됨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85188"/>
            <a:ext cx="49053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5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Field lookups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ko-KR" dirty="0" smtClean="0"/>
              <a:t>get, filter, exclude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어떤 조건을 만들 때 사용</a:t>
            </a:r>
            <a:endParaRPr lang="en-US" altLang="ko-KR" dirty="0" smtClean="0"/>
          </a:p>
          <a:p>
            <a:r>
              <a:rPr lang="ko-KR" altLang="en-US" dirty="0" smtClean="0"/>
              <a:t>조건 검색은 </a:t>
            </a:r>
            <a:r>
              <a:rPr lang="ko-KR" altLang="en-US" dirty="0" err="1" smtClean="0"/>
              <a:t>속성명</a:t>
            </a:r>
            <a:r>
              <a:rPr lang="en-US" altLang="ko-KR" dirty="0" smtClean="0"/>
              <a:t>__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 으로 구현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104"/>
            <a:ext cx="684876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57192"/>
            <a:ext cx="657673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2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컬럼</a:t>
            </a:r>
            <a:r>
              <a:rPr lang="ko-KR" altLang="en-US" sz="2400" dirty="0" smtClean="0"/>
              <a:t> 값이 우변 값과 정확히 일치하는 객체를 추출</a:t>
            </a:r>
            <a:endParaRPr lang="en-US" altLang="ko-KR" sz="2400" dirty="0" smtClean="0"/>
          </a:p>
          <a:p>
            <a:r>
              <a:rPr lang="ko-KR" altLang="en-US" sz="2400" dirty="0" smtClean="0"/>
              <a:t>이 조건은 생략이 가능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id__exact</a:t>
            </a:r>
            <a:r>
              <a:rPr lang="en-US" altLang="ko-KR" sz="2400" dirty="0" smtClean="0"/>
              <a:t>=14)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(id=14)</a:t>
            </a:r>
            <a:r>
              <a:rPr lang="ko-KR" altLang="en-US" sz="2400" dirty="0" smtClean="0"/>
              <a:t>가 동일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Field lookups - exact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74" y="3392077"/>
            <a:ext cx="4594111" cy="728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74" y="4550308"/>
            <a:ext cx="396044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05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컬럼</a:t>
            </a:r>
            <a:r>
              <a:rPr lang="ko-KR" altLang="en-US" sz="2400" dirty="0" smtClean="0"/>
              <a:t> 값이 우변 값과 </a:t>
            </a:r>
            <a:r>
              <a:rPr lang="ko-KR" altLang="en-US" sz="2400" dirty="0"/>
              <a:t>일</a:t>
            </a:r>
            <a:r>
              <a:rPr lang="ko-KR" altLang="en-US" sz="2400" dirty="0" smtClean="0"/>
              <a:t>치하는 객체를 추출</a:t>
            </a:r>
            <a:endParaRPr lang="en-US" altLang="ko-KR" sz="2400" dirty="0" smtClean="0"/>
          </a:p>
          <a:p>
            <a:r>
              <a:rPr lang="ko-KR" altLang="en-US" sz="2400" dirty="0" smtClean="0"/>
              <a:t>영어의 경우 대소문자를 구분하지 않고 검색함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ex) name__</a:t>
            </a:r>
            <a:r>
              <a:rPr lang="en-US" altLang="ko-KR" sz="2400" dirty="0" err="1" smtClean="0"/>
              <a:t>iexact</a:t>
            </a:r>
            <a:r>
              <a:rPr lang="en-US" altLang="ko-KR" sz="2400" dirty="0" smtClean="0"/>
              <a:t>=‘</a:t>
            </a:r>
            <a:r>
              <a:rPr lang="en-US" altLang="ko-KR" sz="2400" dirty="0" err="1" smtClean="0"/>
              <a:t>beatles</a:t>
            </a:r>
            <a:r>
              <a:rPr lang="en-US" altLang="ko-KR" sz="2400" dirty="0" smtClean="0"/>
              <a:t> blog’</a:t>
            </a:r>
            <a:br>
              <a:rPr lang="en-US" altLang="ko-KR" sz="2400" dirty="0" smtClean="0"/>
            </a:br>
            <a:r>
              <a:rPr lang="en-US" altLang="ko-KR" sz="2400" dirty="0" smtClean="0"/>
              <a:t>-&gt; Beatles blog, </a:t>
            </a:r>
            <a:r>
              <a:rPr lang="en-US" altLang="ko-KR" sz="2400" dirty="0" err="1" smtClean="0"/>
              <a:t>bEATLES</a:t>
            </a:r>
            <a:r>
              <a:rPr lang="en-US" altLang="ko-KR" sz="2400" dirty="0" smtClean="0"/>
              <a:t> BLOG, </a:t>
            </a:r>
            <a:r>
              <a:rPr lang="en-US" altLang="ko-KR" sz="2400" dirty="0" err="1" smtClean="0"/>
              <a:t>BeAtLes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BLog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등 전부 검색</a:t>
            </a:r>
            <a:endParaRPr lang="en-US" altLang="ko-KR" sz="240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Field lookups - </a:t>
            </a:r>
            <a:r>
              <a:rPr lang="en-US" altLang="ko-KR" dirty="0" err="1" smtClean="0"/>
              <a:t>iexact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96" y="4005064"/>
            <a:ext cx="569129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96" y="5229200"/>
            <a:ext cx="590727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3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endParaRPr lang="en-US" altLang="ko-KR" sz="2400" dirty="0" smtClean="0"/>
          </a:p>
          <a:p>
            <a:r>
              <a:rPr lang="en-US" altLang="ko-KR" sz="2400" dirty="0" err="1" smtClean="0"/>
              <a:t>istartswith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컬럼</a:t>
            </a:r>
            <a:r>
              <a:rPr lang="ko-KR" altLang="en-US" sz="2000" dirty="0" smtClean="0"/>
              <a:t> 값 문자열 시작이 우변 값일 경우 추출</a:t>
            </a:r>
            <a:endParaRPr lang="en-US" altLang="ko-KR" sz="2000" dirty="0" smtClean="0"/>
          </a:p>
          <a:p>
            <a:r>
              <a:rPr lang="en-US" altLang="ko-KR" sz="2400" dirty="0" err="1" smtClean="0"/>
              <a:t>endswith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컬럼</a:t>
            </a:r>
            <a:r>
              <a:rPr lang="ko-KR" altLang="en-US" sz="2000" dirty="0" smtClean="0"/>
              <a:t> 값 문자열 끝이 우변 값일 경우 추출</a:t>
            </a:r>
            <a:endParaRPr lang="en-US" altLang="ko-KR" sz="200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Field lookups – </a:t>
            </a:r>
            <a:br>
              <a:rPr lang="en-US" altLang="ko-KR" dirty="0" smtClean="0"/>
            </a:br>
            <a:r>
              <a:rPr lang="en-US" altLang="ko-KR" dirty="0" err="1" smtClean="0"/>
              <a:t>istartswith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endswith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017756"/>
            <a:ext cx="7196914" cy="44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385684"/>
            <a:ext cx="5789518" cy="33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8" y="5169767"/>
            <a:ext cx="6840762" cy="3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8" y="5641404"/>
            <a:ext cx="57442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0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우변 </a:t>
            </a:r>
            <a:r>
              <a:rPr lang="ko-KR" altLang="en-US" sz="2400" dirty="0" smtClean="0"/>
              <a:t>값이 </a:t>
            </a:r>
            <a:r>
              <a:rPr lang="ko-KR" altLang="en-US" sz="2400" dirty="0" err="1" smtClean="0"/>
              <a:t>컬럼의</a:t>
            </a:r>
            <a:r>
              <a:rPr lang="ko-KR" altLang="en-US" sz="2400" dirty="0" smtClean="0"/>
              <a:t> 값에 포함된 경우 객체를 추출</a:t>
            </a:r>
            <a:endParaRPr lang="en-US" altLang="ko-KR" sz="2400" dirty="0"/>
          </a:p>
          <a:p>
            <a:r>
              <a:rPr lang="ko-KR" altLang="en-US" sz="2400" dirty="0" smtClean="0"/>
              <a:t>대소문자 구분하지 않음</a:t>
            </a:r>
            <a:endParaRPr lang="en-US" altLang="ko-KR" sz="240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Field lookups - contains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42" y="3954857"/>
            <a:ext cx="6613651" cy="46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2" y="4962969"/>
            <a:ext cx="596558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1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우변 </a:t>
            </a:r>
            <a:r>
              <a:rPr lang="en-US" altLang="ko-KR" sz="2400" dirty="0" err="1" smtClean="0"/>
              <a:t>iterable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리스트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튜플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쿼리셋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값이 </a:t>
            </a:r>
            <a:r>
              <a:rPr lang="ko-KR" altLang="en-US" sz="2400" dirty="0" err="1" smtClean="0"/>
              <a:t>포함되있는</a:t>
            </a:r>
            <a:r>
              <a:rPr lang="ko-KR" altLang="en-US" sz="2400" dirty="0" smtClean="0"/>
              <a:t> 객체를 추출</a:t>
            </a:r>
            <a:endParaRPr lang="en-US" altLang="ko-KR" sz="2400" dirty="0" smtClean="0"/>
          </a:p>
          <a:p>
            <a:r>
              <a:rPr lang="en-US" altLang="ko-KR" sz="2400" dirty="0" smtClean="0"/>
              <a:t>__in </a:t>
            </a:r>
            <a:r>
              <a:rPr lang="ko-KR" altLang="en-US" sz="2400" dirty="0" smtClean="0"/>
              <a:t>조회 값으로 </a:t>
            </a:r>
            <a:r>
              <a:rPr lang="en-US" altLang="ko-KR" sz="2400" dirty="0" smtClean="0"/>
              <a:t>values() or </a:t>
            </a:r>
            <a:r>
              <a:rPr lang="en-US" altLang="ko-KR" sz="2400" dirty="0" err="1" smtClean="0"/>
              <a:t>values_list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의 결과로 </a:t>
            </a:r>
            <a:r>
              <a:rPr lang="ko-KR" altLang="en-US" sz="2400" dirty="0" err="1" smtClean="0"/>
              <a:t>쿼리셋을</a:t>
            </a:r>
            <a:r>
              <a:rPr lang="ko-KR" altLang="en-US" sz="2400" dirty="0" smtClean="0"/>
              <a:t> 전달한 경우 </a:t>
            </a:r>
            <a:r>
              <a:rPr lang="ko-KR" altLang="en-US" sz="2400" dirty="0" err="1" smtClean="0"/>
              <a:t>한개의</a:t>
            </a:r>
            <a:r>
              <a:rPr lang="ko-KR" altLang="en-US" sz="2400" dirty="0" smtClean="0"/>
              <a:t> 필드만 사용 가능</a:t>
            </a:r>
            <a:endParaRPr lang="en-US" altLang="ko-KR" sz="240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Field lookups - in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50759"/>
            <a:ext cx="3856617" cy="33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28597"/>
            <a:ext cx="5591500" cy="5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94404"/>
            <a:ext cx="6669949" cy="609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14484"/>
            <a:ext cx="6552728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05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__</a:t>
            </a:r>
            <a:r>
              <a:rPr lang="en-US" altLang="ko-KR" sz="2400" dirty="0" err="1" smtClean="0"/>
              <a:t>gt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우변 값보다 속성 값이 더 큰 객체를 추출</a:t>
            </a:r>
            <a:endParaRPr lang="en-US" altLang="ko-KR" sz="2000" dirty="0" smtClean="0"/>
          </a:p>
          <a:p>
            <a:r>
              <a:rPr lang="en-US" altLang="ko-KR" sz="2400" dirty="0" smtClean="0"/>
              <a:t>__</a:t>
            </a:r>
            <a:r>
              <a:rPr lang="en-US" altLang="ko-KR" sz="2400" dirty="0" err="1" smtClean="0"/>
              <a:t>gte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우변 값보다 속성 값이 크거나 같은 객체를 추출</a:t>
            </a:r>
            <a:endParaRPr lang="en-US" altLang="ko-KR" sz="2000" dirty="0" smtClean="0"/>
          </a:p>
          <a:p>
            <a:r>
              <a:rPr lang="en-US" altLang="ko-KR" sz="2400" dirty="0" smtClean="0"/>
              <a:t>__</a:t>
            </a:r>
            <a:r>
              <a:rPr lang="en-US" altLang="ko-KR" sz="2400" dirty="0" err="1" smtClean="0"/>
              <a:t>lt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우변 값보다 속성 값이 더 작은 객체를 추출</a:t>
            </a:r>
            <a:endParaRPr lang="en-US" altLang="ko-KR" sz="2000" dirty="0" smtClean="0"/>
          </a:p>
          <a:p>
            <a:r>
              <a:rPr lang="en-US" altLang="ko-KR" sz="2400" dirty="0" smtClean="0"/>
              <a:t>__</a:t>
            </a:r>
            <a:r>
              <a:rPr lang="en-US" altLang="ko-KR" sz="2400" dirty="0" err="1" smtClean="0"/>
              <a:t>lte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우변 값보다 속성 값이 더 </a:t>
            </a:r>
            <a:r>
              <a:rPr lang="ko-KR" altLang="en-US" sz="2000" dirty="0" smtClean="0"/>
              <a:t>작거나 같은 </a:t>
            </a:r>
            <a:r>
              <a:rPr lang="ko-KR" altLang="en-US" sz="2000" dirty="0"/>
              <a:t>객체를 </a:t>
            </a:r>
            <a:r>
              <a:rPr lang="ko-KR" altLang="en-US" sz="2000" dirty="0" smtClean="0"/>
              <a:t>추출</a:t>
            </a:r>
            <a:endParaRPr lang="en-US" altLang="ko-KR" sz="2400" dirty="0"/>
          </a:p>
          <a:p>
            <a:pPr lvl="1"/>
            <a:endParaRPr lang="en-US" altLang="ko-KR" sz="200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Field lookups -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13176"/>
            <a:ext cx="473452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12" y="5733256"/>
            <a:ext cx="403244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5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 용 모델</a:t>
            </a:r>
            <a:endParaRPr lang="ko-KR" alt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5759579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389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일정 범위의 값 안에 들어있는 </a:t>
            </a:r>
            <a:r>
              <a:rPr lang="ko-KR" altLang="en-US" sz="2400" dirty="0" err="1" smtClean="0"/>
              <a:t>컬럼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값을 가진 객체를 추출</a:t>
            </a:r>
            <a:endParaRPr lang="en-US" altLang="ko-KR" sz="2400" dirty="0" smtClean="0"/>
          </a:p>
          <a:p>
            <a:endParaRPr lang="en-US" altLang="ko-KR" sz="2400" dirty="0"/>
          </a:p>
          <a:p>
            <a:pPr lvl="1"/>
            <a:endParaRPr lang="en-US" altLang="ko-KR" sz="200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Field lookups - range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428999"/>
            <a:ext cx="7755860" cy="138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5013176"/>
            <a:ext cx="814590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6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date</a:t>
            </a:r>
          </a:p>
          <a:p>
            <a:pPr lvl="1"/>
            <a:r>
              <a:rPr lang="en-US" altLang="ko-KR" sz="2000" dirty="0" err="1" smtClean="0"/>
              <a:t>datetime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속성을 비교하기 위한 </a:t>
            </a:r>
            <a:r>
              <a:rPr lang="en-US" altLang="ko-KR" sz="2000" dirty="0" smtClean="0"/>
              <a:t>lookup</a:t>
            </a:r>
          </a:p>
          <a:p>
            <a:r>
              <a:rPr lang="en-US" altLang="ko-KR" sz="2400" dirty="0" smtClean="0"/>
              <a:t>year, month, day</a:t>
            </a:r>
          </a:p>
          <a:p>
            <a:pPr lvl="1"/>
            <a:r>
              <a:rPr lang="en-US" altLang="ko-KR" sz="2000" dirty="0" err="1" smtClean="0"/>
              <a:t>datetime</a:t>
            </a:r>
            <a:r>
              <a:rPr lang="ko-KR" altLang="en-US" sz="2000" dirty="0" smtClean="0"/>
              <a:t>이나 </a:t>
            </a:r>
            <a:r>
              <a:rPr lang="en-US" altLang="ko-KR" sz="2000" dirty="0" smtClean="0"/>
              <a:t>date </a:t>
            </a:r>
            <a:r>
              <a:rPr lang="ko-KR" altLang="en-US" sz="2000" dirty="0" smtClean="0"/>
              <a:t>속성의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비교하기 위한 </a:t>
            </a:r>
            <a:r>
              <a:rPr lang="en-US" altLang="ko-KR" sz="2000" dirty="0" smtClean="0"/>
              <a:t>lookup</a:t>
            </a:r>
          </a:p>
          <a:p>
            <a:pPr lvl="1"/>
            <a:r>
              <a:rPr lang="ko-KR" altLang="en-US" sz="2000" dirty="0" smtClean="0"/>
              <a:t>해당 </a:t>
            </a:r>
            <a:r>
              <a:rPr lang="en-US" altLang="ko-KR" sz="2000" dirty="0" smtClean="0"/>
              <a:t>lookup</a:t>
            </a:r>
            <a:r>
              <a:rPr lang="ko-KR" altLang="en-US" sz="2000" dirty="0" smtClean="0"/>
              <a:t>뒤에 비교</a:t>
            </a:r>
            <a:r>
              <a:rPr lang="en-US" altLang="ko-KR" sz="2000" dirty="0" smtClean="0"/>
              <a:t>(__</a:t>
            </a:r>
            <a:r>
              <a:rPr lang="en-US" altLang="ko-KR" sz="2000" dirty="0" err="1" smtClean="0"/>
              <a:t>gt</a:t>
            </a:r>
            <a:r>
              <a:rPr lang="en-US" altLang="ko-KR" sz="2000" dirty="0" smtClean="0"/>
              <a:t>,__</a:t>
            </a:r>
            <a:r>
              <a:rPr lang="en-US" altLang="ko-KR" sz="2000" dirty="0" err="1" smtClean="0"/>
              <a:t>lte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넣을 수 있음</a:t>
            </a:r>
            <a:endParaRPr lang="en-US" altLang="ko-KR" sz="2000" dirty="0" smtClean="0"/>
          </a:p>
          <a:p>
            <a:endParaRPr lang="en-US" altLang="ko-KR" sz="2400" dirty="0"/>
          </a:p>
          <a:p>
            <a:pPr lvl="1"/>
            <a:endParaRPr lang="en-US" altLang="ko-KR" sz="200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Field lookups - </a:t>
            </a:r>
            <a:r>
              <a:rPr lang="ko-KR" altLang="en-US" dirty="0" smtClean="0"/>
              <a:t>날짜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9040"/>
            <a:ext cx="54197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37112"/>
            <a:ext cx="37814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37312"/>
            <a:ext cx="34766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8"/>
            <a:ext cx="36480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2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컬럼</a:t>
            </a:r>
            <a:r>
              <a:rPr lang="ko-KR" altLang="en-US" sz="2000" dirty="0" smtClean="0"/>
              <a:t> 값이 </a:t>
            </a:r>
            <a:r>
              <a:rPr lang="en-US" altLang="ko-KR" sz="2000" dirty="0" smtClean="0"/>
              <a:t>Null</a:t>
            </a:r>
            <a:r>
              <a:rPr lang="ko-KR" altLang="en-US" sz="2000" dirty="0" smtClean="0"/>
              <a:t>인지 아닌지 판단할 수 있는 </a:t>
            </a:r>
            <a:r>
              <a:rPr lang="en-US" altLang="ko-KR" sz="2000" dirty="0" smtClean="0"/>
              <a:t>lookup</a:t>
            </a:r>
          </a:p>
          <a:p>
            <a:r>
              <a:rPr lang="ko-KR" altLang="en-US" sz="2000" dirty="0" smtClean="0"/>
              <a:t>우변에는 </a:t>
            </a:r>
            <a:r>
              <a:rPr lang="en-US" altLang="ko-KR" sz="2000" dirty="0" smtClean="0"/>
              <a:t>True, False</a:t>
            </a:r>
            <a:r>
              <a:rPr lang="ko-KR" altLang="en-US" sz="2000" dirty="0" smtClean="0"/>
              <a:t>가 들어감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(True : Null</a:t>
            </a:r>
            <a:r>
              <a:rPr lang="ko-KR" altLang="en-US" sz="2000" dirty="0" smtClean="0"/>
              <a:t>인 경우를 찾음</a:t>
            </a:r>
            <a:r>
              <a:rPr lang="en-US" altLang="ko-KR" sz="2000" dirty="0" smtClean="0"/>
              <a:t>, False : Null</a:t>
            </a:r>
            <a:r>
              <a:rPr lang="ko-KR" altLang="en-US" sz="2000" dirty="0" smtClean="0"/>
              <a:t>이 아닌 경우를 찾음</a:t>
            </a:r>
            <a:r>
              <a:rPr lang="en-US" altLang="ko-KR" sz="2000" dirty="0" smtClean="0"/>
              <a:t>)</a:t>
            </a:r>
          </a:p>
          <a:p>
            <a:endParaRPr lang="en-US" altLang="ko-KR" sz="2400" dirty="0"/>
          </a:p>
          <a:p>
            <a:pPr lvl="1"/>
            <a:endParaRPr lang="en-US" altLang="ko-KR" sz="200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Field lookups - </a:t>
            </a:r>
            <a:r>
              <a:rPr lang="en-US" altLang="ko-KR" dirty="0" err="1" smtClean="0"/>
              <a:t>isnull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17032"/>
            <a:ext cx="5929200" cy="55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4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정의</a:t>
            </a:r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33007"/>
              </p:ext>
            </p:extLst>
          </p:nvPr>
        </p:nvGraphicFramePr>
        <p:xfrm>
          <a:off x="0" y="1484784"/>
          <a:ext cx="9143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394"/>
                <a:gridCol w="2117872"/>
                <a:gridCol w="44757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Blog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dirty="0" smtClean="0"/>
                        <a:t>테이블 </a:t>
                      </a:r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컬럼</a:t>
                      </a:r>
                      <a:r>
                        <a:rPr lang="ko-KR" altLang="en-US" dirty="0" smtClean="0"/>
                        <a:t>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장고의 필드 클래스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PK</a:t>
                      </a:r>
                      <a:r>
                        <a:rPr lang="ko-KR" altLang="en-US" dirty="0" smtClean="0"/>
                        <a:t>는 자동으로 생성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models.CharField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max_length</a:t>
                      </a:r>
                      <a:r>
                        <a:rPr lang="en-US" altLang="ko-KR" dirty="0" smtClean="0"/>
                        <a:t>=100)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tagline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models.TextField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462190"/>
              </p:ext>
            </p:extLst>
          </p:nvPr>
        </p:nvGraphicFramePr>
        <p:xfrm>
          <a:off x="0" y="4365104"/>
          <a:ext cx="9143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394"/>
                <a:gridCol w="2117872"/>
                <a:gridCol w="44757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Anthor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dirty="0" smtClean="0"/>
                        <a:t>테이블 </a:t>
                      </a:r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컬럼</a:t>
                      </a:r>
                      <a:r>
                        <a:rPr lang="ko-KR" altLang="en-US" dirty="0" smtClean="0"/>
                        <a:t>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장고의 필드 클래스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PK</a:t>
                      </a:r>
                      <a:r>
                        <a:rPr lang="ko-KR" altLang="en-US" dirty="0" smtClean="0"/>
                        <a:t>는 자동으로 생성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models.CharField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max_length</a:t>
                      </a:r>
                      <a:r>
                        <a:rPr lang="en-US" altLang="ko-KR" dirty="0" smtClean="0"/>
                        <a:t>=200)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models.EmailField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34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정의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79328"/>
              </p:ext>
            </p:extLst>
          </p:nvPr>
        </p:nvGraphicFramePr>
        <p:xfrm>
          <a:off x="14462" y="1268760"/>
          <a:ext cx="9129537" cy="598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298"/>
                <a:gridCol w="3024336"/>
                <a:gridCol w="3707903"/>
              </a:tblGrid>
              <a:tr h="50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Entry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dirty="0" smtClean="0"/>
                        <a:t>테이블 </a:t>
                      </a:r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컬럼</a:t>
                      </a:r>
                      <a:r>
                        <a:rPr lang="ko-KR" altLang="en-US" dirty="0" smtClean="0"/>
                        <a:t>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장고의 필드 클래스</a:t>
                      </a:r>
                      <a:endParaRPr lang="ko-KR" altLang="en-US" dirty="0"/>
                    </a:p>
                  </a:txBody>
                  <a:tcPr/>
                </a:tc>
              </a:tr>
              <a:tr h="50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자동 생성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50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blog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foreignkey</a:t>
                      </a:r>
                      <a:r>
                        <a:rPr lang="en-US" altLang="ko-KR" dirty="0" smtClean="0"/>
                        <a:t>(Blog)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models.ForeignKey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Blog,on_delete</a:t>
                      </a:r>
                      <a:r>
                        <a:rPr lang="en-US" altLang="ko-KR" dirty="0" smtClean="0"/>
                        <a:t>=</a:t>
                      </a:r>
                      <a:r>
                        <a:rPr lang="en-US" altLang="ko-KR" dirty="0" err="1" smtClean="0"/>
                        <a:t>models.CASCADE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50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headline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(255)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models.CharField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max_length</a:t>
                      </a:r>
                      <a:r>
                        <a:rPr lang="en-US" altLang="ko-KR" dirty="0" smtClean="0"/>
                        <a:t>=255)</a:t>
                      </a:r>
                      <a:endParaRPr lang="ko-KR" altLang="en-US" dirty="0"/>
                    </a:p>
                  </a:txBody>
                  <a:tcPr/>
                </a:tc>
              </a:tr>
              <a:tr h="50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body_text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modles.TextField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  <a:tr h="50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pub_date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models.DateField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  <a:tr h="50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models.DateField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  <a:tr h="50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ManytoMany</a:t>
                      </a:r>
                      <a:r>
                        <a:rPr lang="en-US" altLang="ko-KR" dirty="0" smtClean="0"/>
                        <a:t>(Author)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models.ManyToManyField</a:t>
                      </a:r>
                      <a:r>
                        <a:rPr lang="en-US" altLang="ko-KR" dirty="0" smtClean="0"/>
                        <a:t>(Author)</a:t>
                      </a:r>
                      <a:endParaRPr lang="ko-KR" altLang="en-US" dirty="0"/>
                    </a:p>
                  </a:txBody>
                  <a:tcPr/>
                </a:tc>
              </a:tr>
              <a:tr h="50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n_comments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models.IntegerField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  <a:tr h="50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m_pingbacks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models.IntegerField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  <a:tr h="508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models.IntegerField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27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모델 객체 생성</a:t>
            </a:r>
            <a:r>
              <a:rPr lang="en-US" altLang="ko-KR" dirty="0" smtClean="0"/>
              <a:t>(DB</a:t>
            </a:r>
            <a:r>
              <a:rPr lang="ko-KR" altLang="en-US" dirty="0" smtClean="0"/>
              <a:t>에 데이터 삽입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636912"/>
            <a:ext cx="9144000" cy="410445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데이터베이스에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쿼리를 보내려면 새로운 모델 객체를 생성하면 됨</a:t>
            </a:r>
            <a:endParaRPr lang="en-US" altLang="ko-KR" dirty="0" smtClean="0"/>
          </a:p>
          <a:p>
            <a:r>
              <a:rPr lang="ko-KR" altLang="en-US" dirty="0" smtClean="0"/>
              <a:t>일반적인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객체 생성과 동일</a:t>
            </a:r>
            <a:endParaRPr lang="en-US" altLang="ko-KR" dirty="0" smtClean="0"/>
          </a:p>
          <a:p>
            <a:r>
              <a:rPr lang="en-US" altLang="ko-KR" dirty="0" smtClean="0"/>
              <a:t>save()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r>
              <a:rPr lang="ko-KR" altLang="en-US" dirty="0" err="1" smtClean="0"/>
              <a:t>한줄로</a:t>
            </a:r>
            <a:r>
              <a:rPr lang="ko-KR" altLang="en-US" dirty="0" smtClean="0"/>
              <a:t> 표현하고 싶은 경우 </a:t>
            </a:r>
            <a:r>
              <a:rPr lang="en-US" altLang="ko-KR" dirty="0" smtClean="0"/>
              <a:t>create()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Blog.objects.create</a:t>
            </a:r>
            <a:r>
              <a:rPr lang="en-US" altLang="ko-KR" dirty="0" smtClean="0"/>
              <a:t>(name=‘</a:t>
            </a:r>
            <a:r>
              <a:rPr lang="en-US" altLang="ko-KR" dirty="0" err="1" smtClean="0"/>
              <a:t>Beatiles</a:t>
            </a:r>
            <a:r>
              <a:rPr lang="en-US" altLang="ko-KR" dirty="0" smtClean="0"/>
              <a:t> Blog’, tagline=‘All the latest Beatles news.’) </a:t>
            </a:r>
            <a:r>
              <a:rPr lang="ko-KR" altLang="en-US" dirty="0" smtClean="0"/>
              <a:t>도 동일하게 작동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556792"/>
            <a:ext cx="76962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93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데이터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3645024"/>
            <a:ext cx="9036496" cy="3212976"/>
          </a:xfrm>
        </p:spPr>
        <p:txBody>
          <a:bodyPr/>
          <a:lstStyle/>
          <a:p>
            <a:r>
              <a:rPr lang="ko-KR" altLang="en-US" dirty="0" smtClean="0"/>
              <a:t>기존 객체들에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문을 실행하고자 하는 경우 객체의 변수 값을 수정 후 </a:t>
            </a:r>
            <a:r>
              <a:rPr lang="en-US" altLang="ko-KR" dirty="0" smtClean="0"/>
              <a:t>save() 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ForeignKey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ManyToMany</a:t>
            </a:r>
            <a:r>
              <a:rPr lang="ko-KR" altLang="en-US" dirty="0" smtClean="0"/>
              <a:t>는 객체를 </a:t>
            </a:r>
            <a:r>
              <a:rPr lang="ko-KR" altLang="en-US" dirty="0" err="1" smtClean="0"/>
              <a:t>연결해야함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5648325" cy="139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20208"/>
            <a:ext cx="4352925" cy="79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14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쿼리셋</a:t>
            </a:r>
            <a:r>
              <a:rPr lang="ko-KR" altLang="en-US" dirty="0" smtClean="0"/>
              <a:t> 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조건을 만족하는 객체들을 가져오기 위한 것</a:t>
            </a:r>
            <a:r>
              <a:rPr lang="en-US" altLang="ko-KR" dirty="0" smtClean="0"/>
              <a:t>. SQL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문에 해당됨</a:t>
            </a:r>
            <a:endParaRPr lang="en-US" altLang="ko-KR" dirty="0" smtClean="0"/>
          </a:p>
          <a:p>
            <a:r>
              <a:rPr lang="ko-KR" altLang="en-US" dirty="0" smtClean="0"/>
              <a:t>적절한 </a:t>
            </a:r>
            <a:r>
              <a:rPr lang="ko-KR" altLang="en-US" dirty="0" err="1" smtClean="0"/>
              <a:t>쿼리셋으로</a:t>
            </a:r>
            <a:r>
              <a:rPr lang="ko-KR" altLang="en-US" dirty="0" smtClean="0"/>
              <a:t> 얻고자 하는 데이터를 </a:t>
            </a:r>
            <a:r>
              <a:rPr lang="ko-KR" altLang="en-US" dirty="0" err="1" smtClean="0"/>
              <a:t>추출해야함</a:t>
            </a:r>
            <a:endParaRPr lang="en-US" altLang="ko-KR" dirty="0" smtClean="0"/>
          </a:p>
          <a:p>
            <a:r>
              <a:rPr lang="en-US" altLang="ko-KR" dirty="0" smtClean="0"/>
              <a:t>Ex) A</a:t>
            </a:r>
            <a:r>
              <a:rPr lang="ko-KR" altLang="en-US" dirty="0" smtClean="0"/>
              <a:t>작가가 출판한 책을 검색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B</a:t>
            </a:r>
            <a:r>
              <a:rPr lang="ko-KR" altLang="en-US" dirty="0" smtClean="0"/>
              <a:t>유저가 </a:t>
            </a:r>
            <a:r>
              <a:rPr lang="en-US" altLang="ko-KR" dirty="0" smtClean="0"/>
              <a:t>2018</a:t>
            </a:r>
            <a:r>
              <a:rPr lang="ko-KR" altLang="en-US" dirty="0" smtClean="0"/>
              <a:t>년도에 작성한 글 조회 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41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쿼리셋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QuerySet</a:t>
            </a:r>
            <a:r>
              <a:rPr lang="en-US" altLang="ko-KR" dirty="0" smtClean="0"/>
              <a:t>)</a:t>
            </a:r>
            <a:r>
              <a:rPr lang="ko-KR" altLang="en-US" dirty="0" smtClean="0"/>
              <a:t> 기</a:t>
            </a:r>
            <a:r>
              <a:rPr lang="ko-KR" altLang="en-US" dirty="0"/>
              <a:t>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4116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쿼리셋을</a:t>
            </a:r>
            <a:r>
              <a:rPr lang="ko-KR" altLang="en-US" dirty="0" smtClean="0"/>
              <a:t> 생성해도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직접적인 </a:t>
            </a:r>
            <a:r>
              <a:rPr lang="ko-KR" altLang="en-US" dirty="0" err="1" smtClean="0"/>
              <a:t>영향없음</a:t>
            </a:r>
            <a:endParaRPr lang="en-US" altLang="ko-KR" dirty="0" smtClean="0"/>
          </a:p>
          <a:p>
            <a:r>
              <a:rPr lang="ko-KR" altLang="en-US" dirty="0" err="1" smtClean="0"/>
              <a:t>쿼리셋의</a:t>
            </a:r>
            <a:r>
              <a:rPr lang="ko-KR" altLang="en-US" dirty="0" smtClean="0"/>
              <a:t> 결과값이 연산되는 순간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Iteration ( for ~ in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Slicing (</a:t>
            </a:r>
            <a:r>
              <a:rPr lang="en-US" altLang="ko-KR" dirty="0" err="1" smtClean="0"/>
              <a:t>Question.objects.all</a:t>
            </a:r>
            <a:r>
              <a:rPr lang="en-US" altLang="ko-KR" dirty="0" smtClean="0"/>
              <a:t>()[:5])</a:t>
            </a:r>
          </a:p>
          <a:p>
            <a:pPr lvl="1"/>
            <a:r>
              <a:rPr lang="en-US" altLang="ko-KR" dirty="0" smtClean="0"/>
              <a:t>Pickling/Caching</a:t>
            </a:r>
          </a:p>
          <a:p>
            <a:pPr lvl="1"/>
            <a:r>
              <a:rPr lang="en-US" altLang="ko-KR" dirty="0" err="1" smtClean="0"/>
              <a:t>repr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len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list()</a:t>
            </a:r>
          </a:p>
          <a:p>
            <a:pPr lvl="1"/>
            <a:r>
              <a:rPr lang="en-US" altLang="ko-KR" dirty="0" err="1" smtClean="0"/>
              <a:t>bool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38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QuerySet</a:t>
            </a:r>
            <a:r>
              <a:rPr lang="en-US" altLang="ko-KR" dirty="0" smtClean="0"/>
              <a:t> Caching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44359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데이터베이스에 적게 접근하면서 데이터를 추출할 수 있어야 부하가 적게 걸리고 속도가 빨라짐</a:t>
            </a:r>
            <a:endParaRPr lang="en-US" altLang="ko-KR" dirty="0" smtClean="0"/>
          </a:p>
          <a:p>
            <a:r>
              <a:rPr lang="ko-KR" altLang="en-US" dirty="0" smtClean="0"/>
              <a:t>장고에서는 이미 추출한 데이터를 </a:t>
            </a:r>
            <a:r>
              <a:rPr lang="ko-KR" altLang="en-US" dirty="0" err="1" smtClean="0"/>
              <a:t>캐쉬에</a:t>
            </a:r>
            <a:r>
              <a:rPr lang="ko-KR" altLang="en-US" dirty="0" smtClean="0"/>
              <a:t> 저장하고 불러옴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60" y="4142063"/>
            <a:ext cx="8964488" cy="9889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03036"/>
            <a:ext cx="7469456" cy="1538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19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660</Words>
  <Application>Microsoft Office PowerPoint</Application>
  <PresentationFormat>화면 슬라이드 쇼(4:3)</PresentationFormat>
  <Paragraphs>143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예시 용 모델</vt:lpstr>
      <vt:lpstr>테이블 정의</vt:lpstr>
      <vt:lpstr>테이블 정의</vt:lpstr>
      <vt:lpstr>모델 객체 생성(DB에 데이터 삽입)</vt:lpstr>
      <vt:lpstr>데이터 변경</vt:lpstr>
      <vt:lpstr>쿼리셋 이란?</vt:lpstr>
      <vt:lpstr>쿼리셋(QuerySet) 기능</vt:lpstr>
      <vt:lpstr>QuerySet Caching</vt:lpstr>
      <vt:lpstr>DB 값 충돌 방지 F()</vt:lpstr>
      <vt:lpstr>select_related(), _set</vt:lpstr>
      <vt:lpstr>filter, exclude</vt:lpstr>
      <vt:lpstr>Field lookups</vt:lpstr>
      <vt:lpstr>Field lookups - exact</vt:lpstr>
      <vt:lpstr>Field lookups - iexact</vt:lpstr>
      <vt:lpstr>Field lookups –  istartswith, endswith</vt:lpstr>
      <vt:lpstr>Field lookups - contains</vt:lpstr>
      <vt:lpstr>Field lookups - in</vt:lpstr>
      <vt:lpstr>Field lookups - 비교</vt:lpstr>
      <vt:lpstr>Field lookups - range</vt:lpstr>
      <vt:lpstr>Field lookups - 날짜</vt:lpstr>
      <vt:lpstr>Field lookups - isnull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bong</dc:creator>
  <cp:lastModifiedBy>Windows 사용자</cp:lastModifiedBy>
  <cp:revision>20</cp:revision>
  <dcterms:created xsi:type="dcterms:W3CDTF">2018-03-13T01:18:53Z</dcterms:created>
  <dcterms:modified xsi:type="dcterms:W3CDTF">2018-03-13T09:42:14Z</dcterms:modified>
</cp:coreProperties>
</file>