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1" r:id="rId4"/>
    <p:sldId id="269" r:id="rId5"/>
    <p:sldId id="258" r:id="rId6"/>
    <p:sldId id="259" r:id="rId7"/>
    <p:sldId id="290" r:id="rId8"/>
    <p:sldId id="289" r:id="rId9"/>
    <p:sldId id="279" r:id="rId10"/>
    <p:sldId id="261" r:id="rId11"/>
    <p:sldId id="268" r:id="rId12"/>
    <p:sldId id="262" r:id="rId13"/>
    <p:sldId id="281" r:id="rId14"/>
    <p:sldId id="263" r:id="rId15"/>
    <p:sldId id="264" r:id="rId16"/>
    <p:sldId id="280" r:id="rId17"/>
    <p:sldId id="265" r:id="rId18"/>
    <p:sldId id="266" r:id="rId19"/>
    <p:sldId id="271" r:id="rId20"/>
    <p:sldId id="270" r:id="rId21"/>
    <p:sldId id="282" r:id="rId22"/>
    <p:sldId id="276" r:id="rId23"/>
    <p:sldId id="287" r:id="rId24"/>
    <p:sldId id="272" r:id="rId25"/>
    <p:sldId id="288" r:id="rId26"/>
    <p:sldId id="283" r:id="rId27"/>
    <p:sldId id="274" r:id="rId28"/>
    <p:sldId id="284" r:id="rId29"/>
    <p:sldId id="286" r:id="rId30"/>
    <p:sldId id="285" r:id="rId3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00"/>
    <a:srgbClr val="FF9933"/>
    <a:srgbClr val="00FF00"/>
    <a:srgbClr val="FF0000"/>
    <a:srgbClr val="FF80FF"/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11.wmf"/><Relationship Id="rId2" Type="http://schemas.openxmlformats.org/officeDocument/2006/relationships/image" Target="../media/image17.wmf"/><Relationship Id="rId1" Type="http://schemas.openxmlformats.org/officeDocument/2006/relationships/image" Target="../media/image1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7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A9A91-6A30-49B7-B292-5494FDDE64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49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DBFB4-0FC6-44E7-9D01-F421B672BA8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892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F269C-FD83-40AD-8AB1-37A223BDB43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78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66C9C-C083-4C8C-856C-04E9ACFEAA7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38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1AC6A8-E2AB-4054-BB47-7021E0270CB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691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7857B-71A4-4E43-A9B2-098DEF129E9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9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056B3-58CB-456B-BED8-77E21A13376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28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525F4-088A-4270-96AA-8BC2C860A6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13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B12A6-60EF-4203-A770-38F2773E0D9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42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70EC7-03A9-47B1-88EE-7C1B70D2E81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148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B00049-D97C-4C70-833E-D4696878BBA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955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98D6FB-74E7-4C15-8433-3F96BDFE86E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21.wmf"/><Relationship Id="rId10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点・線分・多角形を</a:t>
            </a:r>
            <a:br>
              <a:rPr lang="ja-JP" altLang="en-US" smtClean="0"/>
            </a:br>
            <a:r>
              <a:rPr lang="ja-JP" altLang="en-US" smtClean="0"/>
              <a:t>レンダリングする方法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1371600" y="419735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ja-JP" altLang="en-US" sz="3200"/>
              <a:t>東京大学</a:t>
            </a:r>
            <a:br>
              <a:rPr lang="ja-JP" altLang="en-US" sz="3200"/>
            </a:br>
            <a:r>
              <a:rPr lang="ja-JP" altLang="en-US" sz="3200"/>
              <a:t>精密工学専攻</a:t>
            </a:r>
            <a:br>
              <a:rPr lang="ja-JP" altLang="en-US" sz="3200"/>
            </a:br>
            <a:r>
              <a:rPr lang="ja-JP" altLang="en-US" sz="3200"/>
              <a:t>大竹豊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33363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ラスタライズとは？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38288"/>
            <a:ext cx="8389937" cy="2278062"/>
          </a:xfrm>
        </p:spPr>
        <p:txBody>
          <a:bodyPr/>
          <a:lstStyle/>
          <a:p>
            <a:pPr eaLnBrk="1" hangingPunct="1"/>
            <a:r>
              <a:rPr lang="ja-JP" altLang="en-US" smtClean="0"/>
              <a:t>投影後のスクリーン上の図形を</a:t>
            </a:r>
            <a:br>
              <a:rPr lang="ja-JP" altLang="en-US" smtClean="0"/>
            </a:br>
            <a:r>
              <a:rPr lang="ja-JP" altLang="en-US" smtClean="0"/>
              <a:t>　　　　　　　　　　　　　　　画素の集まりにする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927100" y="3195638"/>
            <a:ext cx="2295525" cy="2251075"/>
          </a:xfrm>
          <a:prstGeom prst="ellipse">
            <a:avLst/>
          </a:prstGeom>
          <a:solidFill>
            <a:srgbClr val="FF00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7696" name="Group 528"/>
          <p:cNvGraphicFramePr>
            <a:graphicFrameLocks noGrp="1"/>
          </p:cNvGraphicFramePr>
          <p:nvPr/>
        </p:nvGraphicFramePr>
        <p:xfrm>
          <a:off x="431800" y="2754313"/>
          <a:ext cx="3317875" cy="3143250"/>
        </p:xfrm>
        <a:graphic>
          <a:graphicData uri="http://schemas.openxmlformats.org/drawingml/2006/table">
            <a:tbl>
              <a:tblPr/>
              <a:tblGrid>
                <a:gridCol w="331788"/>
                <a:gridCol w="331787"/>
                <a:gridCol w="331788"/>
                <a:gridCol w="331787"/>
                <a:gridCol w="331788"/>
                <a:gridCol w="331787"/>
                <a:gridCol w="331788"/>
                <a:gridCol w="331787"/>
                <a:gridCol w="331788"/>
                <a:gridCol w="331787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92" name="Line 529"/>
          <p:cNvSpPr>
            <a:spLocks noChangeShapeType="1"/>
          </p:cNvSpPr>
          <p:nvPr/>
        </p:nvSpPr>
        <p:spPr bwMode="auto">
          <a:xfrm>
            <a:off x="3851275" y="5678488"/>
            <a:ext cx="1035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93" name="Text Box 530"/>
          <p:cNvSpPr txBox="1">
            <a:spLocks noChangeArrowheads="1"/>
          </p:cNvSpPr>
          <p:nvPr/>
        </p:nvSpPr>
        <p:spPr bwMode="auto">
          <a:xfrm>
            <a:off x="3473450" y="5942013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ラスタライズ</a:t>
            </a:r>
          </a:p>
        </p:txBody>
      </p:sp>
      <p:sp>
        <p:nvSpPr>
          <p:cNvPr id="11394" name="Oval 532"/>
          <p:cNvSpPr>
            <a:spLocks noChangeArrowheads="1"/>
          </p:cNvSpPr>
          <p:nvPr/>
        </p:nvSpPr>
        <p:spPr bwMode="auto">
          <a:xfrm>
            <a:off x="5529263" y="3195638"/>
            <a:ext cx="2295525" cy="2251075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7701" name="Group 533"/>
          <p:cNvGraphicFramePr>
            <a:graphicFrameLocks noGrp="1"/>
          </p:cNvGraphicFramePr>
          <p:nvPr/>
        </p:nvGraphicFramePr>
        <p:xfrm>
          <a:off x="5033963" y="2754313"/>
          <a:ext cx="3317875" cy="3143250"/>
        </p:xfrm>
        <a:graphic>
          <a:graphicData uri="http://schemas.openxmlformats.org/drawingml/2006/table">
            <a:tbl>
              <a:tblPr/>
              <a:tblGrid>
                <a:gridCol w="331787"/>
                <a:gridCol w="331788"/>
                <a:gridCol w="331787"/>
                <a:gridCol w="331788"/>
                <a:gridCol w="331787"/>
                <a:gridCol w="331788"/>
                <a:gridCol w="331787"/>
                <a:gridCol w="331788"/>
                <a:gridCol w="331787"/>
                <a:gridCol w="331788"/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18" name="Rectangle 656"/>
          <p:cNvSpPr>
            <a:spLocks noChangeArrowheads="1"/>
          </p:cNvSpPr>
          <p:nvPr/>
        </p:nvSpPr>
        <p:spPr bwMode="auto">
          <a:xfrm>
            <a:off x="5697538" y="3384550"/>
            <a:ext cx="360362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19" name="Rectangle 658"/>
          <p:cNvSpPr>
            <a:spLocks noChangeArrowheads="1"/>
          </p:cNvSpPr>
          <p:nvPr/>
        </p:nvSpPr>
        <p:spPr bwMode="auto">
          <a:xfrm>
            <a:off x="5337175" y="4014788"/>
            <a:ext cx="360363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0" name="Rectangle 660"/>
          <p:cNvSpPr>
            <a:spLocks noChangeArrowheads="1"/>
          </p:cNvSpPr>
          <p:nvPr/>
        </p:nvSpPr>
        <p:spPr bwMode="auto">
          <a:xfrm>
            <a:off x="5337175" y="4329113"/>
            <a:ext cx="360363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1" name="Rectangle 657"/>
          <p:cNvSpPr>
            <a:spLocks noChangeArrowheads="1"/>
          </p:cNvSpPr>
          <p:nvPr/>
        </p:nvSpPr>
        <p:spPr bwMode="auto">
          <a:xfrm>
            <a:off x="5337175" y="3698875"/>
            <a:ext cx="360363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2" name="Rectangle 661"/>
          <p:cNvSpPr>
            <a:spLocks noChangeArrowheads="1"/>
          </p:cNvSpPr>
          <p:nvPr/>
        </p:nvSpPr>
        <p:spPr bwMode="auto">
          <a:xfrm>
            <a:off x="5337175" y="4645025"/>
            <a:ext cx="360363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3" name="Rectangle 662"/>
          <p:cNvSpPr>
            <a:spLocks noChangeArrowheads="1"/>
          </p:cNvSpPr>
          <p:nvPr/>
        </p:nvSpPr>
        <p:spPr bwMode="auto">
          <a:xfrm>
            <a:off x="5561013" y="4508500"/>
            <a:ext cx="360362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4" name="Rectangle 663"/>
          <p:cNvSpPr>
            <a:spLocks noChangeArrowheads="1"/>
          </p:cNvSpPr>
          <p:nvPr/>
        </p:nvSpPr>
        <p:spPr bwMode="auto">
          <a:xfrm>
            <a:off x="5740400" y="4687888"/>
            <a:ext cx="360363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5" name="Rectangle 664"/>
          <p:cNvSpPr>
            <a:spLocks noChangeArrowheads="1"/>
          </p:cNvSpPr>
          <p:nvPr/>
        </p:nvSpPr>
        <p:spPr bwMode="auto">
          <a:xfrm>
            <a:off x="5697538" y="4959350"/>
            <a:ext cx="360362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6" name="Rectangle 665"/>
          <p:cNvSpPr>
            <a:spLocks noChangeArrowheads="1"/>
          </p:cNvSpPr>
          <p:nvPr/>
        </p:nvSpPr>
        <p:spPr bwMode="auto">
          <a:xfrm>
            <a:off x="6011863" y="3068638"/>
            <a:ext cx="1350962" cy="2520950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7" name="Rectangle 666"/>
          <p:cNvSpPr>
            <a:spLocks noChangeArrowheads="1"/>
          </p:cNvSpPr>
          <p:nvPr/>
        </p:nvSpPr>
        <p:spPr bwMode="auto">
          <a:xfrm>
            <a:off x="5697538" y="3698875"/>
            <a:ext cx="2339975" cy="126047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8" name="Rectangle 667"/>
          <p:cNvSpPr>
            <a:spLocks noChangeArrowheads="1"/>
          </p:cNvSpPr>
          <p:nvPr/>
        </p:nvSpPr>
        <p:spPr bwMode="auto">
          <a:xfrm>
            <a:off x="7316788" y="3384550"/>
            <a:ext cx="360362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29" name="Rectangle 668"/>
          <p:cNvSpPr>
            <a:spLocks noChangeArrowheads="1"/>
          </p:cNvSpPr>
          <p:nvPr/>
        </p:nvSpPr>
        <p:spPr bwMode="auto">
          <a:xfrm>
            <a:off x="7316788" y="4959350"/>
            <a:ext cx="360362" cy="314325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1530" name="Text Box 669"/>
          <p:cNvSpPr txBox="1">
            <a:spLocks noChangeArrowheads="1"/>
          </p:cNvSpPr>
          <p:nvPr/>
        </p:nvSpPr>
        <p:spPr bwMode="auto">
          <a:xfrm>
            <a:off x="5680075" y="5903913"/>
            <a:ext cx="2406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中心が図形内にある</a:t>
            </a:r>
            <a:br>
              <a:rPr lang="ja-JP" altLang="en-US" sz="2000"/>
            </a:br>
            <a:r>
              <a:rPr lang="ja-JP" altLang="en-US" sz="2000"/>
              <a:t>画素を塗りつぶす</a:t>
            </a:r>
          </a:p>
        </p:txBody>
      </p:sp>
      <p:sp>
        <p:nvSpPr>
          <p:cNvPr id="11531" name="Text Box 670"/>
          <p:cNvSpPr txBox="1">
            <a:spLocks noChangeArrowheads="1"/>
          </p:cNvSpPr>
          <p:nvPr/>
        </p:nvSpPr>
        <p:spPr bwMode="auto">
          <a:xfrm>
            <a:off x="928688" y="5903913"/>
            <a:ext cx="22939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画素と同じ細かさの</a:t>
            </a:r>
            <a:br>
              <a:rPr lang="ja-JP" altLang="en-US" sz="2000"/>
            </a:br>
            <a:r>
              <a:rPr lang="ja-JP" altLang="en-US" sz="2000"/>
              <a:t>格子に埋め込む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14"/>
          <p:cNvSpPr>
            <a:spLocks noChangeArrowheads="1"/>
          </p:cNvSpPr>
          <p:nvPr/>
        </p:nvSpPr>
        <p:spPr bwMode="auto">
          <a:xfrm>
            <a:off x="2078038" y="500380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1" name="Rectangle 715"/>
          <p:cNvSpPr>
            <a:spLocks noChangeArrowheads="1"/>
          </p:cNvSpPr>
          <p:nvPr/>
        </p:nvSpPr>
        <p:spPr bwMode="auto">
          <a:xfrm>
            <a:off x="2438400" y="500380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2" name="Rectangle 716"/>
          <p:cNvSpPr>
            <a:spLocks noChangeArrowheads="1"/>
          </p:cNvSpPr>
          <p:nvPr/>
        </p:nvSpPr>
        <p:spPr bwMode="auto">
          <a:xfrm>
            <a:off x="2843213" y="4643438"/>
            <a:ext cx="358775" cy="360362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3" name="Rectangle 717"/>
          <p:cNvSpPr>
            <a:spLocks noChangeArrowheads="1"/>
          </p:cNvSpPr>
          <p:nvPr/>
        </p:nvSpPr>
        <p:spPr bwMode="auto">
          <a:xfrm>
            <a:off x="3203575" y="4643438"/>
            <a:ext cx="358775" cy="360362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4" name="Rectangle 673"/>
          <p:cNvSpPr>
            <a:spLocks noChangeArrowheads="1"/>
          </p:cNvSpPr>
          <p:nvPr/>
        </p:nvSpPr>
        <p:spPr bwMode="auto">
          <a:xfrm>
            <a:off x="5813425" y="500380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5" name="Rectangle 634"/>
          <p:cNvSpPr>
            <a:spLocks noChangeArrowheads="1"/>
          </p:cNvSpPr>
          <p:nvPr/>
        </p:nvSpPr>
        <p:spPr bwMode="auto">
          <a:xfrm>
            <a:off x="5454650" y="347345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6" name="Rectangle 554"/>
          <p:cNvSpPr>
            <a:spLocks noChangeArrowheads="1"/>
          </p:cNvSpPr>
          <p:nvPr/>
        </p:nvSpPr>
        <p:spPr bwMode="auto">
          <a:xfrm>
            <a:off x="998538" y="347345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3975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線分のラスタライズ</a:t>
            </a:r>
          </a:p>
        </p:txBody>
      </p:sp>
      <p:sp>
        <p:nvSpPr>
          <p:cNvPr id="12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954088"/>
            <a:ext cx="8775700" cy="1665287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ja-JP" altLang="en-US" smtClean="0"/>
              <a:t>増分の緩やかな方向を縦にする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ja-JP" altLang="en-US" smtClean="0"/>
              <a:t>横に</a:t>
            </a:r>
            <a:r>
              <a:rPr lang="en-US" altLang="ja-JP" smtClean="0"/>
              <a:t>1</a:t>
            </a:r>
            <a:r>
              <a:rPr lang="ja-JP" altLang="en-US" smtClean="0"/>
              <a:t>づつ進みながら傾きを足していき，</a:t>
            </a:r>
            <a:br>
              <a:rPr lang="ja-JP" altLang="en-US" smtClean="0"/>
            </a:br>
            <a:r>
              <a:rPr lang="ja-JP" altLang="en-US" smtClean="0"/>
              <a:t>           　　足された値を含む画素を塗りつぶす</a:t>
            </a:r>
          </a:p>
        </p:txBody>
      </p:sp>
      <p:graphicFrame>
        <p:nvGraphicFramePr>
          <p:cNvPr id="14853" name="Group 517"/>
          <p:cNvGraphicFramePr>
            <a:graphicFrameLocks noGrp="1"/>
          </p:cNvGraphicFramePr>
          <p:nvPr/>
        </p:nvGraphicFramePr>
        <p:xfrm>
          <a:off x="1009650" y="2754313"/>
          <a:ext cx="2598738" cy="10795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  <a:gridCol w="371475"/>
                <a:gridCol w="369888"/>
                <a:gridCol w="371475"/>
                <a:gridCol w="371475"/>
                <a:gridCol w="3714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3" name="Line 127"/>
          <p:cNvSpPr>
            <a:spLocks noChangeShapeType="1"/>
          </p:cNvSpPr>
          <p:nvPr/>
        </p:nvSpPr>
        <p:spPr bwMode="auto">
          <a:xfrm flipV="1">
            <a:off x="1133475" y="2889250"/>
            <a:ext cx="2339975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4" name="Oval 596"/>
          <p:cNvSpPr>
            <a:spLocks noChangeArrowheads="1"/>
          </p:cNvSpPr>
          <p:nvPr/>
        </p:nvSpPr>
        <p:spPr bwMode="auto">
          <a:xfrm>
            <a:off x="1042988" y="36099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35" name="Rectangle 597"/>
          <p:cNvSpPr>
            <a:spLocks noChangeArrowheads="1"/>
          </p:cNvSpPr>
          <p:nvPr/>
        </p:nvSpPr>
        <p:spPr bwMode="auto">
          <a:xfrm>
            <a:off x="5048250" y="3473450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14934" name="Group 598"/>
          <p:cNvGraphicFramePr>
            <a:graphicFrameLocks noGrp="1"/>
          </p:cNvGraphicFramePr>
          <p:nvPr/>
        </p:nvGraphicFramePr>
        <p:xfrm>
          <a:off x="5059363" y="2754313"/>
          <a:ext cx="2598737" cy="10795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  <a:gridCol w="371475"/>
                <a:gridCol w="369887"/>
                <a:gridCol w="371475"/>
                <a:gridCol w="371475"/>
                <a:gridCol w="3714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70" name="Line 632"/>
          <p:cNvSpPr>
            <a:spLocks noChangeShapeType="1"/>
          </p:cNvSpPr>
          <p:nvPr/>
        </p:nvSpPr>
        <p:spPr bwMode="auto">
          <a:xfrm flipV="1">
            <a:off x="5183188" y="2889250"/>
            <a:ext cx="2339975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Oval 633"/>
          <p:cNvSpPr>
            <a:spLocks noChangeArrowheads="1"/>
          </p:cNvSpPr>
          <p:nvPr/>
        </p:nvSpPr>
        <p:spPr bwMode="auto">
          <a:xfrm>
            <a:off x="5499100" y="3473450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72" name="Rectangle 635"/>
          <p:cNvSpPr>
            <a:spLocks noChangeArrowheads="1"/>
          </p:cNvSpPr>
          <p:nvPr/>
        </p:nvSpPr>
        <p:spPr bwMode="auto">
          <a:xfrm>
            <a:off x="5454650" y="5364163"/>
            <a:ext cx="358775" cy="360362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373" name="Rectangle 636"/>
          <p:cNvSpPr>
            <a:spLocks noChangeArrowheads="1"/>
          </p:cNvSpPr>
          <p:nvPr/>
        </p:nvSpPr>
        <p:spPr bwMode="auto">
          <a:xfrm>
            <a:off x="5048250" y="5364163"/>
            <a:ext cx="358775" cy="360362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14973" name="Group 637"/>
          <p:cNvGraphicFramePr>
            <a:graphicFrameLocks noGrp="1"/>
          </p:cNvGraphicFramePr>
          <p:nvPr/>
        </p:nvGraphicFramePr>
        <p:xfrm>
          <a:off x="5059363" y="4645025"/>
          <a:ext cx="2598737" cy="10795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  <a:gridCol w="371475"/>
                <a:gridCol w="369887"/>
                <a:gridCol w="371475"/>
                <a:gridCol w="371475"/>
                <a:gridCol w="3714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08" name="Line 671"/>
          <p:cNvSpPr>
            <a:spLocks noChangeShapeType="1"/>
          </p:cNvSpPr>
          <p:nvPr/>
        </p:nvSpPr>
        <p:spPr bwMode="auto">
          <a:xfrm flipV="1">
            <a:off x="5183188" y="4779963"/>
            <a:ext cx="2339975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9" name="Oval 674"/>
          <p:cNvSpPr>
            <a:spLocks noChangeArrowheads="1"/>
          </p:cNvSpPr>
          <p:nvPr/>
        </p:nvSpPr>
        <p:spPr bwMode="auto">
          <a:xfrm>
            <a:off x="5902325" y="522922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410" name="Rectangle 675"/>
          <p:cNvSpPr>
            <a:spLocks noChangeArrowheads="1"/>
          </p:cNvSpPr>
          <p:nvPr/>
        </p:nvSpPr>
        <p:spPr bwMode="auto">
          <a:xfrm>
            <a:off x="1717675" y="5002213"/>
            <a:ext cx="358775" cy="360362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411" name="Rectangle 676"/>
          <p:cNvSpPr>
            <a:spLocks noChangeArrowheads="1"/>
          </p:cNvSpPr>
          <p:nvPr/>
        </p:nvSpPr>
        <p:spPr bwMode="auto">
          <a:xfrm>
            <a:off x="1358900" y="5362575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412" name="Rectangle 677"/>
          <p:cNvSpPr>
            <a:spLocks noChangeArrowheads="1"/>
          </p:cNvSpPr>
          <p:nvPr/>
        </p:nvSpPr>
        <p:spPr bwMode="auto">
          <a:xfrm>
            <a:off x="952500" y="5362575"/>
            <a:ext cx="358775" cy="360363"/>
          </a:xfrm>
          <a:prstGeom prst="rect">
            <a:avLst/>
          </a:prstGeom>
          <a:solidFill>
            <a:srgbClr val="FF00FF"/>
          </a:solidFill>
          <a:ln w="12700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15014" name="Group 678"/>
          <p:cNvGraphicFramePr>
            <a:graphicFrameLocks noGrp="1"/>
          </p:cNvGraphicFramePr>
          <p:nvPr/>
        </p:nvGraphicFramePr>
        <p:xfrm>
          <a:off x="963613" y="4643438"/>
          <a:ext cx="2598737" cy="1079500"/>
        </p:xfrm>
        <a:graphic>
          <a:graphicData uri="http://schemas.openxmlformats.org/drawingml/2006/table">
            <a:tbl>
              <a:tblPr/>
              <a:tblGrid>
                <a:gridCol w="371475"/>
                <a:gridCol w="371475"/>
                <a:gridCol w="371475"/>
                <a:gridCol w="369887"/>
                <a:gridCol w="371475"/>
                <a:gridCol w="371475"/>
                <a:gridCol w="3714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47" name="Line 712"/>
          <p:cNvSpPr>
            <a:spLocks noChangeShapeType="1"/>
          </p:cNvSpPr>
          <p:nvPr/>
        </p:nvSpPr>
        <p:spPr bwMode="auto">
          <a:xfrm flipV="1">
            <a:off x="1087438" y="4778375"/>
            <a:ext cx="2339975" cy="809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48" name="Oval 713"/>
          <p:cNvSpPr>
            <a:spLocks noChangeArrowheads="1"/>
          </p:cNvSpPr>
          <p:nvPr/>
        </p:nvSpPr>
        <p:spPr bwMode="auto">
          <a:xfrm>
            <a:off x="3338513" y="4689475"/>
            <a:ext cx="180975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2449" name="Line 718"/>
          <p:cNvSpPr>
            <a:spLocks noChangeShapeType="1"/>
          </p:cNvSpPr>
          <p:nvPr/>
        </p:nvSpPr>
        <p:spPr bwMode="auto">
          <a:xfrm>
            <a:off x="3743325" y="3338513"/>
            <a:ext cx="1125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50" name="Line 719"/>
          <p:cNvSpPr>
            <a:spLocks noChangeShapeType="1"/>
          </p:cNvSpPr>
          <p:nvPr/>
        </p:nvSpPr>
        <p:spPr bwMode="auto">
          <a:xfrm>
            <a:off x="6308725" y="3924300"/>
            <a:ext cx="0" cy="630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51" name="Text Box 720"/>
          <p:cNvSpPr txBox="1">
            <a:spLocks noChangeArrowheads="1"/>
          </p:cNvSpPr>
          <p:nvPr/>
        </p:nvSpPr>
        <p:spPr bwMode="auto">
          <a:xfrm>
            <a:off x="3652838" y="3294063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右を</a:t>
            </a:r>
            <a:br>
              <a:rPr lang="ja-JP" altLang="en-US" sz="2000"/>
            </a:br>
            <a:r>
              <a:rPr lang="ja-JP" altLang="en-US" sz="2000"/>
              <a:t>塗りつぶす</a:t>
            </a:r>
          </a:p>
        </p:txBody>
      </p:sp>
      <p:sp>
        <p:nvSpPr>
          <p:cNvPr id="12452" name="Text Box 721"/>
          <p:cNvSpPr txBox="1">
            <a:spLocks noChangeArrowheads="1"/>
          </p:cNvSpPr>
          <p:nvPr/>
        </p:nvSpPr>
        <p:spPr bwMode="auto">
          <a:xfrm>
            <a:off x="6353175" y="3879850"/>
            <a:ext cx="1368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右上を</a:t>
            </a:r>
            <a:br>
              <a:rPr lang="ja-JP" altLang="en-US" sz="2000"/>
            </a:br>
            <a:r>
              <a:rPr lang="ja-JP" altLang="en-US" sz="2000"/>
              <a:t>塗りつぶす</a:t>
            </a:r>
          </a:p>
        </p:txBody>
      </p:sp>
      <p:sp>
        <p:nvSpPr>
          <p:cNvPr id="12453" name="Line 722"/>
          <p:cNvSpPr>
            <a:spLocks noChangeShapeType="1"/>
          </p:cNvSpPr>
          <p:nvPr/>
        </p:nvSpPr>
        <p:spPr bwMode="auto">
          <a:xfrm flipH="1">
            <a:off x="3698875" y="5138738"/>
            <a:ext cx="11699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54" name="Text Box 723"/>
          <p:cNvSpPr txBox="1">
            <a:spLocks noChangeArrowheads="1"/>
          </p:cNvSpPr>
          <p:nvPr/>
        </p:nvSpPr>
        <p:spPr bwMode="auto">
          <a:xfrm>
            <a:off x="3743325" y="5138738"/>
            <a:ext cx="1147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終点まで</a:t>
            </a:r>
            <a:br>
              <a:rPr lang="ja-JP" altLang="en-US" sz="2000"/>
            </a:br>
            <a:r>
              <a:rPr lang="ja-JP" altLang="en-US" sz="2000"/>
              <a:t>繰り返す</a:t>
            </a:r>
          </a:p>
        </p:txBody>
      </p:sp>
      <p:sp>
        <p:nvSpPr>
          <p:cNvPr id="12455" name="Text Box 724"/>
          <p:cNvSpPr txBox="1">
            <a:spLocks noChangeArrowheads="1"/>
          </p:cNvSpPr>
          <p:nvPr/>
        </p:nvSpPr>
        <p:spPr bwMode="auto">
          <a:xfrm>
            <a:off x="725488" y="6102350"/>
            <a:ext cx="75993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/>
              <a:t>※ </a:t>
            </a:r>
            <a:r>
              <a:rPr lang="ja-JP" altLang="en-US" sz="2000"/>
              <a:t>実際には小数の丸め誤差を防ぐために横方向の増分を掛け算して</a:t>
            </a:r>
            <a:br>
              <a:rPr lang="ja-JP" altLang="en-US" sz="2000"/>
            </a:br>
            <a:r>
              <a:rPr lang="ja-JP" altLang="en-US" sz="2000"/>
              <a:t>整数演算のみで行う </a:t>
            </a:r>
            <a:r>
              <a:rPr lang="en-US" altLang="ja-JP" sz="2000"/>
              <a:t>(</a:t>
            </a:r>
            <a:r>
              <a:rPr lang="ja-JP" altLang="en-US" sz="2000"/>
              <a:t>ブレゼンハムのアルゴリズムを参照</a:t>
            </a:r>
            <a:r>
              <a:rPr lang="en-US" altLang="ja-JP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94"/>
          <p:cNvSpPr>
            <a:spLocks noChangeArrowheads="1"/>
          </p:cNvSpPr>
          <p:nvPr/>
        </p:nvSpPr>
        <p:spPr bwMode="auto">
          <a:xfrm>
            <a:off x="5562600" y="4508500"/>
            <a:ext cx="2519363" cy="94615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15" name="Rectangle 495"/>
          <p:cNvSpPr>
            <a:spLocks noChangeArrowheads="1"/>
          </p:cNvSpPr>
          <p:nvPr/>
        </p:nvSpPr>
        <p:spPr bwMode="auto">
          <a:xfrm>
            <a:off x="6057900" y="3968750"/>
            <a:ext cx="1574800" cy="630238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16" name="Rectangle 496"/>
          <p:cNvSpPr>
            <a:spLocks noChangeArrowheads="1"/>
          </p:cNvSpPr>
          <p:nvPr/>
        </p:nvSpPr>
        <p:spPr bwMode="auto">
          <a:xfrm>
            <a:off x="6507163" y="3473450"/>
            <a:ext cx="1079500" cy="900113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17" name="Rectangle 393"/>
          <p:cNvSpPr>
            <a:spLocks noChangeArrowheads="1"/>
          </p:cNvSpPr>
          <p:nvPr/>
        </p:nvSpPr>
        <p:spPr bwMode="auto">
          <a:xfrm>
            <a:off x="476250" y="44640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18" name="Rectangle 394"/>
          <p:cNvSpPr>
            <a:spLocks noChangeArrowheads="1"/>
          </p:cNvSpPr>
          <p:nvPr/>
        </p:nvSpPr>
        <p:spPr bwMode="auto">
          <a:xfrm>
            <a:off x="971550" y="39687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19" name="Rectangle 395"/>
          <p:cNvSpPr>
            <a:spLocks noChangeArrowheads="1"/>
          </p:cNvSpPr>
          <p:nvPr/>
        </p:nvSpPr>
        <p:spPr bwMode="auto">
          <a:xfrm>
            <a:off x="1468438" y="3519488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0" name="Rectangle 396"/>
          <p:cNvSpPr>
            <a:spLocks noChangeArrowheads="1"/>
          </p:cNvSpPr>
          <p:nvPr/>
        </p:nvSpPr>
        <p:spPr bwMode="auto">
          <a:xfrm>
            <a:off x="1962150" y="30241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1" name="Rectangle 397"/>
          <p:cNvSpPr>
            <a:spLocks noChangeArrowheads="1"/>
          </p:cNvSpPr>
          <p:nvPr/>
        </p:nvSpPr>
        <p:spPr bwMode="auto">
          <a:xfrm>
            <a:off x="2501900" y="25288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2" name="Rectangle 398"/>
          <p:cNvSpPr>
            <a:spLocks noChangeArrowheads="1"/>
          </p:cNvSpPr>
          <p:nvPr/>
        </p:nvSpPr>
        <p:spPr bwMode="auto">
          <a:xfrm>
            <a:off x="2503488" y="3024188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3" name="Rectangle 399"/>
          <p:cNvSpPr>
            <a:spLocks noChangeArrowheads="1"/>
          </p:cNvSpPr>
          <p:nvPr/>
        </p:nvSpPr>
        <p:spPr bwMode="auto">
          <a:xfrm>
            <a:off x="2997200" y="35194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4" name="Rectangle 400"/>
          <p:cNvSpPr>
            <a:spLocks noChangeArrowheads="1"/>
          </p:cNvSpPr>
          <p:nvPr/>
        </p:nvSpPr>
        <p:spPr bwMode="auto">
          <a:xfrm>
            <a:off x="2997200" y="40147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5" name="Rectangle 401"/>
          <p:cNvSpPr>
            <a:spLocks noChangeArrowheads="1"/>
          </p:cNvSpPr>
          <p:nvPr/>
        </p:nvSpPr>
        <p:spPr bwMode="auto">
          <a:xfrm>
            <a:off x="2998788" y="4464050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6" name="Rectangle 402"/>
          <p:cNvSpPr>
            <a:spLocks noChangeArrowheads="1"/>
          </p:cNvSpPr>
          <p:nvPr/>
        </p:nvSpPr>
        <p:spPr bwMode="auto">
          <a:xfrm>
            <a:off x="349250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7" name="Rectangle 403"/>
          <p:cNvSpPr>
            <a:spLocks noChangeArrowheads="1"/>
          </p:cNvSpPr>
          <p:nvPr/>
        </p:nvSpPr>
        <p:spPr bwMode="auto">
          <a:xfrm>
            <a:off x="349250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8" name="Rectangle 404"/>
          <p:cNvSpPr>
            <a:spLocks noChangeArrowheads="1"/>
          </p:cNvSpPr>
          <p:nvPr/>
        </p:nvSpPr>
        <p:spPr bwMode="auto">
          <a:xfrm>
            <a:off x="299720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29" name="Rectangle 405"/>
          <p:cNvSpPr>
            <a:spLocks noChangeArrowheads="1"/>
          </p:cNvSpPr>
          <p:nvPr/>
        </p:nvSpPr>
        <p:spPr bwMode="auto">
          <a:xfrm>
            <a:off x="250190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30" name="Rectangle 406"/>
          <p:cNvSpPr>
            <a:spLocks noChangeArrowheads="1"/>
          </p:cNvSpPr>
          <p:nvPr/>
        </p:nvSpPr>
        <p:spPr bwMode="auto">
          <a:xfrm>
            <a:off x="1963738" y="4959350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31" name="Rectangle 407"/>
          <p:cNvSpPr>
            <a:spLocks noChangeArrowheads="1"/>
          </p:cNvSpPr>
          <p:nvPr/>
        </p:nvSpPr>
        <p:spPr bwMode="auto">
          <a:xfrm>
            <a:off x="146685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32" name="Rectangle 408"/>
          <p:cNvSpPr>
            <a:spLocks noChangeArrowheads="1"/>
          </p:cNvSpPr>
          <p:nvPr/>
        </p:nvSpPr>
        <p:spPr bwMode="auto">
          <a:xfrm>
            <a:off x="97155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0963"/>
            <a:ext cx="8229600" cy="1143001"/>
          </a:xfrm>
        </p:spPr>
        <p:txBody>
          <a:bodyPr/>
          <a:lstStyle/>
          <a:p>
            <a:pPr eaLnBrk="1" hangingPunct="1"/>
            <a:r>
              <a:rPr lang="ja-JP" altLang="en-US" smtClean="0"/>
              <a:t>三角形のラスタライズ</a:t>
            </a:r>
          </a:p>
        </p:txBody>
      </p:sp>
      <p:sp>
        <p:nvSpPr>
          <p:cNvPr id="133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229600" cy="166528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ja-JP" altLang="en-US" smtClean="0"/>
              <a:t>３本の線分をラスタライズ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ja-JP" altLang="en-US" smtClean="0"/>
              <a:t>内側を塗りつぶす</a:t>
            </a:r>
          </a:p>
        </p:txBody>
      </p:sp>
      <p:graphicFrame>
        <p:nvGraphicFramePr>
          <p:cNvPr id="8584" name="Group 392"/>
          <p:cNvGraphicFramePr>
            <a:graphicFrameLocks noGrp="1"/>
          </p:cNvGraphicFramePr>
          <p:nvPr/>
        </p:nvGraphicFramePr>
        <p:xfrm>
          <a:off x="476250" y="2528888"/>
          <a:ext cx="3509963" cy="3421062"/>
        </p:xfrm>
        <a:graphic>
          <a:graphicData uri="http://schemas.openxmlformats.org/drawingml/2006/table">
            <a:tbl>
              <a:tblPr/>
              <a:tblGrid>
                <a:gridCol w="501650"/>
                <a:gridCol w="501650"/>
                <a:gridCol w="501650"/>
                <a:gridCol w="500063"/>
                <a:gridCol w="501650"/>
                <a:gridCol w="501650"/>
                <a:gridCol w="501650"/>
              </a:tblGrid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01" name="Freeform 128"/>
          <p:cNvSpPr>
            <a:spLocks/>
          </p:cNvSpPr>
          <p:nvPr/>
        </p:nvSpPr>
        <p:spPr bwMode="auto">
          <a:xfrm>
            <a:off x="768350" y="2792413"/>
            <a:ext cx="2903538" cy="3022600"/>
          </a:xfrm>
          <a:custGeom>
            <a:avLst/>
            <a:gdLst>
              <a:gd name="T0" fmla="*/ 2147483647 w 1820"/>
              <a:gd name="T1" fmla="*/ 2147483647 h 1855"/>
              <a:gd name="T2" fmla="*/ 0 w 1820"/>
              <a:gd name="T3" fmla="*/ 2147483647 h 1855"/>
              <a:gd name="T4" fmla="*/ 2147483647 w 1820"/>
              <a:gd name="T5" fmla="*/ 0 h 1855"/>
              <a:gd name="T6" fmla="*/ 2147483647 w 1820"/>
              <a:gd name="T7" fmla="*/ 2147483647 h 1855"/>
              <a:gd name="T8" fmla="*/ 0 60000 65536"/>
              <a:gd name="T9" fmla="*/ 0 60000 65536"/>
              <a:gd name="T10" fmla="*/ 0 60000 65536"/>
              <a:gd name="T11" fmla="*/ 0 60000 65536"/>
              <a:gd name="T12" fmla="*/ 0 w 1820"/>
              <a:gd name="T13" fmla="*/ 0 h 1855"/>
              <a:gd name="T14" fmla="*/ 1820 w 1820"/>
              <a:gd name="T15" fmla="*/ 1855 h 1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0" h="1855">
                <a:moveTo>
                  <a:pt x="1820" y="1855"/>
                </a:moveTo>
                <a:lnTo>
                  <a:pt x="0" y="1218"/>
                </a:lnTo>
                <a:lnTo>
                  <a:pt x="1253" y="0"/>
                </a:lnTo>
                <a:lnTo>
                  <a:pt x="1820" y="185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402" name="Line 409"/>
          <p:cNvSpPr>
            <a:spLocks noChangeShapeType="1"/>
          </p:cNvSpPr>
          <p:nvPr/>
        </p:nvSpPr>
        <p:spPr bwMode="auto">
          <a:xfrm>
            <a:off x="4032250" y="5859463"/>
            <a:ext cx="809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403" name="Text Box 410"/>
          <p:cNvSpPr txBox="1">
            <a:spLocks noChangeArrowheads="1"/>
          </p:cNvSpPr>
          <p:nvPr/>
        </p:nvSpPr>
        <p:spPr bwMode="auto">
          <a:xfrm>
            <a:off x="3581400" y="5949950"/>
            <a:ext cx="1604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内側を</a:t>
            </a:r>
            <a:br>
              <a:rPr lang="ja-JP" altLang="en-US"/>
            </a:br>
            <a:r>
              <a:rPr lang="ja-JP" altLang="en-US"/>
              <a:t>塗りつぶす</a:t>
            </a:r>
          </a:p>
        </p:txBody>
      </p:sp>
      <p:sp>
        <p:nvSpPr>
          <p:cNvPr id="13404" name="Rectangle 411"/>
          <p:cNvSpPr>
            <a:spLocks noChangeArrowheads="1"/>
          </p:cNvSpPr>
          <p:nvPr/>
        </p:nvSpPr>
        <p:spPr bwMode="auto">
          <a:xfrm>
            <a:off x="5067300" y="44640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05" name="Rectangle 412"/>
          <p:cNvSpPr>
            <a:spLocks noChangeArrowheads="1"/>
          </p:cNvSpPr>
          <p:nvPr/>
        </p:nvSpPr>
        <p:spPr bwMode="auto">
          <a:xfrm>
            <a:off x="5562600" y="39687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06" name="Rectangle 413"/>
          <p:cNvSpPr>
            <a:spLocks noChangeArrowheads="1"/>
          </p:cNvSpPr>
          <p:nvPr/>
        </p:nvSpPr>
        <p:spPr bwMode="auto">
          <a:xfrm>
            <a:off x="6059488" y="3519488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07" name="Rectangle 414"/>
          <p:cNvSpPr>
            <a:spLocks noChangeArrowheads="1"/>
          </p:cNvSpPr>
          <p:nvPr/>
        </p:nvSpPr>
        <p:spPr bwMode="auto">
          <a:xfrm>
            <a:off x="6553200" y="30241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08" name="Rectangle 415"/>
          <p:cNvSpPr>
            <a:spLocks noChangeArrowheads="1"/>
          </p:cNvSpPr>
          <p:nvPr/>
        </p:nvSpPr>
        <p:spPr bwMode="auto">
          <a:xfrm>
            <a:off x="7092950" y="25288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09" name="Rectangle 416"/>
          <p:cNvSpPr>
            <a:spLocks noChangeArrowheads="1"/>
          </p:cNvSpPr>
          <p:nvPr/>
        </p:nvSpPr>
        <p:spPr bwMode="auto">
          <a:xfrm>
            <a:off x="7094538" y="3024188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0" name="Rectangle 417"/>
          <p:cNvSpPr>
            <a:spLocks noChangeArrowheads="1"/>
          </p:cNvSpPr>
          <p:nvPr/>
        </p:nvSpPr>
        <p:spPr bwMode="auto">
          <a:xfrm>
            <a:off x="7588250" y="35194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1" name="Rectangle 418"/>
          <p:cNvSpPr>
            <a:spLocks noChangeArrowheads="1"/>
          </p:cNvSpPr>
          <p:nvPr/>
        </p:nvSpPr>
        <p:spPr bwMode="auto">
          <a:xfrm>
            <a:off x="7588250" y="4014788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2" name="Rectangle 419"/>
          <p:cNvSpPr>
            <a:spLocks noChangeArrowheads="1"/>
          </p:cNvSpPr>
          <p:nvPr/>
        </p:nvSpPr>
        <p:spPr bwMode="auto">
          <a:xfrm>
            <a:off x="7589838" y="4464050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3" name="Rectangle 420"/>
          <p:cNvSpPr>
            <a:spLocks noChangeArrowheads="1"/>
          </p:cNvSpPr>
          <p:nvPr/>
        </p:nvSpPr>
        <p:spPr bwMode="auto">
          <a:xfrm>
            <a:off x="808355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4" name="Rectangle 421"/>
          <p:cNvSpPr>
            <a:spLocks noChangeArrowheads="1"/>
          </p:cNvSpPr>
          <p:nvPr/>
        </p:nvSpPr>
        <p:spPr bwMode="auto">
          <a:xfrm>
            <a:off x="808355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5" name="Rectangle 422"/>
          <p:cNvSpPr>
            <a:spLocks noChangeArrowheads="1"/>
          </p:cNvSpPr>
          <p:nvPr/>
        </p:nvSpPr>
        <p:spPr bwMode="auto">
          <a:xfrm>
            <a:off x="758825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6" name="Rectangle 423"/>
          <p:cNvSpPr>
            <a:spLocks noChangeArrowheads="1"/>
          </p:cNvSpPr>
          <p:nvPr/>
        </p:nvSpPr>
        <p:spPr bwMode="auto">
          <a:xfrm>
            <a:off x="7092950" y="54546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7" name="Rectangle 424"/>
          <p:cNvSpPr>
            <a:spLocks noChangeArrowheads="1"/>
          </p:cNvSpPr>
          <p:nvPr/>
        </p:nvSpPr>
        <p:spPr bwMode="auto">
          <a:xfrm>
            <a:off x="6554788" y="4959350"/>
            <a:ext cx="493712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8" name="Rectangle 425"/>
          <p:cNvSpPr>
            <a:spLocks noChangeArrowheads="1"/>
          </p:cNvSpPr>
          <p:nvPr/>
        </p:nvSpPr>
        <p:spPr bwMode="auto">
          <a:xfrm>
            <a:off x="605790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9" name="Rectangle 426"/>
          <p:cNvSpPr>
            <a:spLocks noChangeArrowheads="1"/>
          </p:cNvSpPr>
          <p:nvPr/>
        </p:nvSpPr>
        <p:spPr bwMode="auto">
          <a:xfrm>
            <a:off x="5562600" y="4959350"/>
            <a:ext cx="493713" cy="495300"/>
          </a:xfrm>
          <a:prstGeom prst="rect">
            <a:avLst/>
          </a:prstGeom>
          <a:solidFill>
            <a:srgbClr val="FF00FF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8619" name="Group 427"/>
          <p:cNvGraphicFramePr>
            <a:graphicFrameLocks noGrp="1"/>
          </p:cNvGraphicFramePr>
          <p:nvPr/>
        </p:nvGraphicFramePr>
        <p:xfrm>
          <a:off x="5067300" y="2528888"/>
          <a:ext cx="3509963" cy="3421062"/>
        </p:xfrm>
        <a:graphic>
          <a:graphicData uri="http://schemas.openxmlformats.org/drawingml/2006/table">
            <a:tbl>
              <a:tblPr/>
              <a:tblGrid>
                <a:gridCol w="501650"/>
                <a:gridCol w="501650"/>
                <a:gridCol w="501650"/>
                <a:gridCol w="500063"/>
                <a:gridCol w="501650"/>
                <a:gridCol w="501650"/>
                <a:gridCol w="501650"/>
              </a:tblGrid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ja-JP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86" name="Freeform 493"/>
          <p:cNvSpPr>
            <a:spLocks/>
          </p:cNvSpPr>
          <p:nvPr/>
        </p:nvSpPr>
        <p:spPr bwMode="auto">
          <a:xfrm>
            <a:off x="5359400" y="2792413"/>
            <a:ext cx="2903538" cy="3022600"/>
          </a:xfrm>
          <a:custGeom>
            <a:avLst/>
            <a:gdLst>
              <a:gd name="T0" fmla="*/ 2147483647 w 1820"/>
              <a:gd name="T1" fmla="*/ 2147483647 h 1855"/>
              <a:gd name="T2" fmla="*/ 0 w 1820"/>
              <a:gd name="T3" fmla="*/ 2147483647 h 1855"/>
              <a:gd name="T4" fmla="*/ 2147483647 w 1820"/>
              <a:gd name="T5" fmla="*/ 0 h 1855"/>
              <a:gd name="T6" fmla="*/ 2147483647 w 1820"/>
              <a:gd name="T7" fmla="*/ 2147483647 h 1855"/>
              <a:gd name="T8" fmla="*/ 0 60000 65536"/>
              <a:gd name="T9" fmla="*/ 0 60000 65536"/>
              <a:gd name="T10" fmla="*/ 0 60000 65536"/>
              <a:gd name="T11" fmla="*/ 0 60000 65536"/>
              <a:gd name="T12" fmla="*/ 0 w 1820"/>
              <a:gd name="T13" fmla="*/ 0 h 1855"/>
              <a:gd name="T14" fmla="*/ 1820 w 1820"/>
              <a:gd name="T15" fmla="*/ 1855 h 18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0" h="1855">
                <a:moveTo>
                  <a:pt x="1820" y="1855"/>
                </a:moveTo>
                <a:lnTo>
                  <a:pt x="0" y="1218"/>
                </a:lnTo>
                <a:lnTo>
                  <a:pt x="1253" y="0"/>
                </a:lnTo>
                <a:lnTo>
                  <a:pt x="1820" y="185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61"/>
          <p:cNvSpPr>
            <a:spLocks noChangeArrowheads="1"/>
          </p:cNvSpPr>
          <p:nvPr/>
        </p:nvSpPr>
        <p:spPr bwMode="auto">
          <a:xfrm>
            <a:off x="4572000" y="5722938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39" name="Rectangle 362"/>
          <p:cNvSpPr>
            <a:spLocks noChangeArrowheads="1"/>
          </p:cNvSpPr>
          <p:nvPr/>
        </p:nvSpPr>
        <p:spPr bwMode="auto">
          <a:xfrm>
            <a:off x="4886325" y="5364163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0" name="Rectangle 279"/>
          <p:cNvSpPr>
            <a:spLocks noChangeArrowheads="1"/>
          </p:cNvSpPr>
          <p:nvPr/>
        </p:nvSpPr>
        <p:spPr bwMode="auto">
          <a:xfrm>
            <a:off x="4572000" y="4691063"/>
            <a:ext cx="696913" cy="698500"/>
          </a:xfrm>
          <a:prstGeom prst="rect">
            <a:avLst/>
          </a:prstGeom>
          <a:solidFill>
            <a:srgbClr val="FF00FF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41" name="Rectangle 364"/>
          <p:cNvSpPr>
            <a:spLocks noChangeArrowheads="1"/>
          </p:cNvSpPr>
          <p:nvPr/>
        </p:nvSpPr>
        <p:spPr bwMode="auto">
          <a:xfrm>
            <a:off x="5246688" y="5003800"/>
            <a:ext cx="360362" cy="3603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2" name="Rectangle 278"/>
          <p:cNvSpPr>
            <a:spLocks noChangeArrowheads="1"/>
          </p:cNvSpPr>
          <p:nvPr/>
        </p:nvSpPr>
        <p:spPr bwMode="auto">
          <a:xfrm>
            <a:off x="5268913" y="46910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43" name="Rectangle 373"/>
          <p:cNvSpPr>
            <a:spLocks noChangeArrowheads="1"/>
          </p:cNvSpPr>
          <p:nvPr/>
        </p:nvSpPr>
        <p:spPr bwMode="auto">
          <a:xfrm>
            <a:off x="4211638" y="3294063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4" name="Rectangle 374"/>
          <p:cNvSpPr>
            <a:spLocks noChangeArrowheads="1"/>
          </p:cNvSpPr>
          <p:nvPr/>
        </p:nvSpPr>
        <p:spPr bwMode="auto">
          <a:xfrm>
            <a:off x="4572000" y="3294063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5" name="Rectangle 375"/>
          <p:cNvSpPr>
            <a:spLocks noChangeArrowheads="1"/>
          </p:cNvSpPr>
          <p:nvPr/>
        </p:nvSpPr>
        <p:spPr bwMode="auto">
          <a:xfrm>
            <a:off x="4932363" y="3608388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6" name="Rectangle 368"/>
          <p:cNvSpPr>
            <a:spLocks noChangeArrowheads="1"/>
          </p:cNvSpPr>
          <p:nvPr/>
        </p:nvSpPr>
        <p:spPr bwMode="auto">
          <a:xfrm>
            <a:off x="5246688" y="3608388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7" name="Rectangle 366"/>
          <p:cNvSpPr>
            <a:spLocks noChangeArrowheads="1"/>
          </p:cNvSpPr>
          <p:nvPr/>
        </p:nvSpPr>
        <p:spPr bwMode="auto">
          <a:xfrm>
            <a:off x="5246688" y="3968750"/>
            <a:ext cx="360362" cy="3603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8" name="Rectangle 363"/>
          <p:cNvSpPr>
            <a:spLocks noChangeArrowheads="1"/>
          </p:cNvSpPr>
          <p:nvPr/>
        </p:nvSpPr>
        <p:spPr bwMode="auto">
          <a:xfrm>
            <a:off x="5246688" y="5364163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49" name="Rectangle 274"/>
          <p:cNvSpPr>
            <a:spLocks noChangeArrowheads="1"/>
          </p:cNvSpPr>
          <p:nvPr/>
        </p:nvSpPr>
        <p:spPr bwMode="auto">
          <a:xfrm>
            <a:off x="5268913" y="5389563"/>
            <a:ext cx="696912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50" name="Rectangle 360"/>
          <p:cNvSpPr>
            <a:spLocks noChangeArrowheads="1"/>
          </p:cNvSpPr>
          <p:nvPr/>
        </p:nvSpPr>
        <p:spPr bwMode="auto">
          <a:xfrm>
            <a:off x="4211638" y="5722938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1" name="Rectangle 359"/>
          <p:cNvSpPr>
            <a:spLocks noChangeArrowheads="1"/>
          </p:cNvSpPr>
          <p:nvPr/>
        </p:nvSpPr>
        <p:spPr bwMode="auto">
          <a:xfrm>
            <a:off x="3897313" y="5364163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2" name="Rectangle 328"/>
          <p:cNvSpPr>
            <a:spLocks noChangeArrowheads="1"/>
          </p:cNvSpPr>
          <p:nvPr/>
        </p:nvSpPr>
        <p:spPr bwMode="auto">
          <a:xfrm>
            <a:off x="3536950" y="5364163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3" name="Rectangle 277"/>
          <p:cNvSpPr>
            <a:spLocks noChangeArrowheads="1"/>
          </p:cNvSpPr>
          <p:nvPr/>
        </p:nvSpPr>
        <p:spPr bwMode="auto">
          <a:xfrm>
            <a:off x="3176588" y="5389563"/>
            <a:ext cx="696912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54" name="Rectangle 358"/>
          <p:cNvSpPr>
            <a:spLocks noChangeArrowheads="1"/>
          </p:cNvSpPr>
          <p:nvPr/>
        </p:nvSpPr>
        <p:spPr bwMode="auto">
          <a:xfrm>
            <a:off x="3536950" y="5003800"/>
            <a:ext cx="360363" cy="3603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5" name="Rectangle 357"/>
          <p:cNvSpPr>
            <a:spLocks noChangeArrowheads="1"/>
          </p:cNvSpPr>
          <p:nvPr/>
        </p:nvSpPr>
        <p:spPr bwMode="auto">
          <a:xfrm>
            <a:off x="3176588" y="4687888"/>
            <a:ext cx="360362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6" name="Rectangle 365"/>
          <p:cNvSpPr>
            <a:spLocks noChangeArrowheads="1"/>
          </p:cNvSpPr>
          <p:nvPr/>
        </p:nvSpPr>
        <p:spPr bwMode="auto">
          <a:xfrm>
            <a:off x="5607050" y="4687888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7" name="Rectangle 367"/>
          <p:cNvSpPr>
            <a:spLocks noChangeArrowheads="1"/>
          </p:cNvSpPr>
          <p:nvPr/>
        </p:nvSpPr>
        <p:spPr bwMode="auto">
          <a:xfrm>
            <a:off x="5607050" y="4329113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8" name="Rectangle 369"/>
          <p:cNvSpPr>
            <a:spLocks noChangeArrowheads="1"/>
          </p:cNvSpPr>
          <p:nvPr/>
        </p:nvSpPr>
        <p:spPr bwMode="auto">
          <a:xfrm>
            <a:off x="3176588" y="4327525"/>
            <a:ext cx="360362" cy="3603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59" name="Rectangle 370"/>
          <p:cNvSpPr>
            <a:spLocks noChangeArrowheads="1"/>
          </p:cNvSpPr>
          <p:nvPr/>
        </p:nvSpPr>
        <p:spPr bwMode="auto">
          <a:xfrm>
            <a:off x="3492500" y="3968750"/>
            <a:ext cx="360363" cy="360363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60" name="Rectangle 371"/>
          <p:cNvSpPr>
            <a:spLocks noChangeArrowheads="1"/>
          </p:cNvSpPr>
          <p:nvPr/>
        </p:nvSpPr>
        <p:spPr bwMode="auto">
          <a:xfrm>
            <a:off x="3492500" y="3652838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61" name="Rectangle 372"/>
          <p:cNvSpPr>
            <a:spLocks noChangeArrowheads="1"/>
          </p:cNvSpPr>
          <p:nvPr/>
        </p:nvSpPr>
        <p:spPr bwMode="auto">
          <a:xfrm>
            <a:off x="3851275" y="3652838"/>
            <a:ext cx="360363" cy="360362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62" name="Rectangle 376"/>
          <p:cNvSpPr>
            <a:spLocks noChangeArrowheads="1"/>
          </p:cNvSpPr>
          <p:nvPr/>
        </p:nvSpPr>
        <p:spPr bwMode="auto">
          <a:xfrm>
            <a:off x="3492500" y="4194175"/>
            <a:ext cx="2114550" cy="809625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63" name="Rectangle 377"/>
          <p:cNvSpPr>
            <a:spLocks noChangeArrowheads="1"/>
          </p:cNvSpPr>
          <p:nvPr/>
        </p:nvSpPr>
        <p:spPr bwMode="auto">
          <a:xfrm>
            <a:off x="4211638" y="3652838"/>
            <a:ext cx="720725" cy="20701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364" name="Rectangle 283"/>
          <p:cNvSpPr>
            <a:spLocks noChangeArrowheads="1"/>
          </p:cNvSpPr>
          <p:nvPr/>
        </p:nvSpPr>
        <p:spPr bwMode="auto">
          <a:xfrm>
            <a:off x="4572000" y="3992563"/>
            <a:ext cx="696913" cy="6985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7938"/>
            <a:ext cx="8229600" cy="1143000"/>
          </a:xfrm>
        </p:spPr>
        <p:txBody>
          <a:bodyPr/>
          <a:lstStyle/>
          <a:p>
            <a:r>
              <a:rPr lang="ja-JP" altLang="en-US" smtClean="0"/>
              <a:t>アンチエイリアシング（メモ）</a:t>
            </a:r>
          </a:p>
        </p:txBody>
      </p:sp>
      <p:sp>
        <p:nvSpPr>
          <p:cNvPr id="14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1131888"/>
            <a:ext cx="8229600" cy="193675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ja-JP" altLang="en-US" sz="2800" smtClean="0"/>
              <a:t>ギザギザに見えるのを</a:t>
            </a:r>
            <a:br>
              <a:rPr lang="ja-JP" altLang="en-US" sz="2800" smtClean="0"/>
            </a:br>
            <a:r>
              <a:rPr lang="ja-JP" altLang="en-US" sz="2800" smtClean="0"/>
              <a:t>　　　　　　避けるための方法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ja-JP" altLang="en-US" sz="2800" smtClean="0"/>
              <a:t>格子を細かくしてラスタライズ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ja-JP" altLang="en-US" sz="2800" smtClean="0"/>
              <a:t>対応する画素での平均値を使う</a:t>
            </a:r>
          </a:p>
        </p:txBody>
      </p:sp>
      <p:sp>
        <p:nvSpPr>
          <p:cNvPr id="14367" name="Oval 4"/>
          <p:cNvSpPr>
            <a:spLocks noChangeArrowheads="1"/>
          </p:cNvSpPr>
          <p:nvPr/>
        </p:nvSpPr>
        <p:spPr bwMode="auto">
          <a:xfrm>
            <a:off x="385763" y="3563938"/>
            <a:ext cx="2251075" cy="2251075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40148" name="Group 212"/>
          <p:cNvGraphicFramePr>
            <a:graphicFrameLocks noGrp="1"/>
          </p:cNvGraphicFramePr>
          <p:nvPr/>
        </p:nvGraphicFramePr>
        <p:xfrm>
          <a:off x="161925" y="3294063"/>
          <a:ext cx="2789238" cy="2789237"/>
        </p:xfrm>
        <a:graphic>
          <a:graphicData uri="http://schemas.openxmlformats.org/drawingml/2006/table">
            <a:tbl>
              <a:tblPr/>
              <a:tblGrid>
                <a:gridCol w="696913"/>
                <a:gridCol w="698500"/>
                <a:gridCol w="696912"/>
                <a:gridCol w="696913"/>
              </a:tblGrid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5" name="Rectangle 280"/>
          <p:cNvSpPr>
            <a:spLocks noChangeArrowheads="1"/>
          </p:cNvSpPr>
          <p:nvPr/>
        </p:nvSpPr>
        <p:spPr bwMode="auto">
          <a:xfrm>
            <a:off x="3873500" y="4691063"/>
            <a:ext cx="698500" cy="6985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96" name="Rectangle 281"/>
          <p:cNvSpPr>
            <a:spLocks noChangeArrowheads="1"/>
          </p:cNvSpPr>
          <p:nvPr/>
        </p:nvSpPr>
        <p:spPr bwMode="auto">
          <a:xfrm>
            <a:off x="3176588" y="46910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97" name="Rectangle 282"/>
          <p:cNvSpPr>
            <a:spLocks noChangeArrowheads="1"/>
          </p:cNvSpPr>
          <p:nvPr/>
        </p:nvSpPr>
        <p:spPr bwMode="auto">
          <a:xfrm>
            <a:off x="5268913" y="39925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98" name="Rectangle 284"/>
          <p:cNvSpPr>
            <a:spLocks noChangeArrowheads="1"/>
          </p:cNvSpPr>
          <p:nvPr/>
        </p:nvSpPr>
        <p:spPr bwMode="auto">
          <a:xfrm>
            <a:off x="3873500" y="3992563"/>
            <a:ext cx="698500" cy="6985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399" name="Rectangle 285"/>
          <p:cNvSpPr>
            <a:spLocks noChangeArrowheads="1"/>
          </p:cNvSpPr>
          <p:nvPr/>
        </p:nvSpPr>
        <p:spPr bwMode="auto">
          <a:xfrm>
            <a:off x="3176588" y="39925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00" name="Rectangle 286"/>
          <p:cNvSpPr>
            <a:spLocks noChangeArrowheads="1"/>
          </p:cNvSpPr>
          <p:nvPr/>
        </p:nvSpPr>
        <p:spPr bwMode="auto">
          <a:xfrm>
            <a:off x="5268913" y="32940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01" name="Rectangle 287"/>
          <p:cNvSpPr>
            <a:spLocks noChangeArrowheads="1"/>
          </p:cNvSpPr>
          <p:nvPr/>
        </p:nvSpPr>
        <p:spPr bwMode="auto">
          <a:xfrm>
            <a:off x="4572000" y="3294063"/>
            <a:ext cx="6969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02" name="Rectangle 288"/>
          <p:cNvSpPr>
            <a:spLocks noChangeArrowheads="1"/>
          </p:cNvSpPr>
          <p:nvPr/>
        </p:nvSpPr>
        <p:spPr bwMode="auto">
          <a:xfrm>
            <a:off x="3873500" y="3294063"/>
            <a:ext cx="698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03" name="Rectangle 289"/>
          <p:cNvSpPr>
            <a:spLocks noChangeArrowheads="1"/>
          </p:cNvSpPr>
          <p:nvPr/>
        </p:nvSpPr>
        <p:spPr bwMode="auto">
          <a:xfrm>
            <a:off x="3176588" y="3294063"/>
            <a:ext cx="6969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04" name="Line 290"/>
          <p:cNvSpPr>
            <a:spLocks noChangeShapeType="1"/>
          </p:cNvSpPr>
          <p:nvPr/>
        </p:nvSpPr>
        <p:spPr bwMode="auto">
          <a:xfrm>
            <a:off x="3176588" y="3294063"/>
            <a:ext cx="2789237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05" name="Line 291"/>
          <p:cNvSpPr>
            <a:spLocks noChangeShapeType="1"/>
          </p:cNvSpPr>
          <p:nvPr/>
        </p:nvSpPr>
        <p:spPr bwMode="auto">
          <a:xfrm>
            <a:off x="3176588" y="39925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06" name="Line 292"/>
          <p:cNvSpPr>
            <a:spLocks noChangeShapeType="1"/>
          </p:cNvSpPr>
          <p:nvPr/>
        </p:nvSpPr>
        <p:spPr bwMode="auto">
          <a:xfrm>
            <a:off x="3176588" y="46910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07" name="Line 293"/>
          <p:cNvSpPr>
            <a:spLocks noChangeShapeType="1"/>
          </p:cNvSpPr>
          <p:nvPr/>
        </p:nvSpPr>
        <p:spPr bwMode="auto">
          <a:xfrm>
            <a:off x="3176588" y="53895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08" name="Line 294"/>
          <p:cNvSpPr>
            <a:spLocks noChangeShapeType="1"/>
          </p:cNvSpPr>
          <p:nvPr/>
        </p:nvSpPr>
        <p:spPr bwMode="auto">
          <a:xfrm>
            <a:off x="3176588" y="6083300"/>
            <a:ext cx="2789237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09" name="Line 295"/>
          <p:cNvSpPr>
            <a:spLocks noChangeShapeType="1"/>
          </p:cNvSpPr>
          <p:nvPr/>
        </p:nvSpPr>
        <p:spPr bwMode="auto">
          <a:xfrm>
            <a:off x="3176588" y="3294063"/>
            <a:ext cx="0" cy="2789237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10" name="Line 296"/>
          <p:cNvSpPr>
            <a:spLocks noChangeShapeType="1"/>
          </p:cNvSpPr>
          <p:nvPr/>
        </p:nvSpPr>
        <p:spPr bwMode="auto">
          <a:xfrm>
            <a:off x="3873500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11" name="Line 297"/>
          <p:cNvSpPr>
            <a:spLocks noChangeShapeType="1"/>
          </p:cNvSpPr>
          <p:nvPr/>
        </p:nvSpPr>
        <p:spPr bwMode="auto">
          <a:xfrm>
            <a:off x="4572000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12" name="Line 298"/>
          <p:cNvSpPr>
            <a:spLocks noChangeShapeType="1"/>
          </p:cNvSpPr>
          <p:nvPr/>
        </p:nvSpPr>
        <p:spPr bwMode="auto">
          <a:xfrm>
            <a:off x="5268913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13" name="Line 299"/>
          <p:cNvSpPr>
            <a:spLocks noChangeShapeType="1"/>
          </p:cNvSpPr>
          <p:nvPr/>
        </p:nvSpPr>
        <p:spPr bwMode="auto">
          <a:xfrm>
            <a:off x="5965825" y="3294063"/>
            <a:ext cx="0" cy="2789237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14" name="Oval 300"/>
          <p:cNvSpPr>
            <a:spLocks noChangeArrowheads="1"/>
          </p:cNvSpPr>
          <p:nvPr/>
        </p:nvSpPr>
        <p:spPr bwMode="auto">
          <a:xfrm>
            <a:off x="6416675" y="3563938"/>
            <a:ext cx="2251075" cy="2251075"/>
          </a:xfrm>
          <a:prstGeom prst="ellipse">
            <a:avLst/>
          </a:prstGeom>
          <a:solidFill>
            <a:srgbClr val="FF00FF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4415" name="Rectangle 302"/>
          <p:cNvSpPr>
            <a:spLocks noChangeArrowheads="1"/>
          </p:cNvSpPr>
          <p:nvPr/>
        </p:nvSpPr>
        <p:spPr bwMode="auto">
          <a:xfrm>
            <a:off x="8285163" y="5389563"/>
            <a:ext cx="696912" cy="693737"/>
          </a:xfrm>
          <a:prstGeom prst="rect">
            <a:avLst/>
          </a:prstGeom>
          <a:solidFill>
            <a:srgbClr val="FFB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16" name="Rectangle 303"/>
          <p:cNvSpPr>
            <a:spLocks noChangeArrowheads="1"/>
          </p:cNvSpPr>
          <p:nvPr/>
        </p:nvSpPr>
        <p:spPr bwMode="auto">
          <a:xfrm>
            <a:off x="7588250" y="5389563"/>
            <a:ext cx="696913" cy="693737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17" name="Rectangle 304"/>
          <p:cNvSpPr>
            <a:spLocks noChangeArrowheads="1"/>
          </p:cNvSpPr>
          <p:nvPr/>
        </p:nvSpPr>
        <p:spPr bwMode="auto">
          <a:xfrm>
            <a:off x="6889750" y="5389563"/>
            <a:ext cx="698500" cy="693737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18" name="Rectangle 305"/>
          <p:cNvSpPr>
            <a:spLocks noChangeArrowheads="1"/>
          </p:cNvSpPr>
          <p:nvPr/>
        </p:nvSpPr>
        <p:spPr bwMode="auto">
          <a:xfrm>
            <a:off x="6192838" y="5389563"/>
            <a:ext cx="696912" cy="693737"/>
          </a:xfrm>
          <a:prstGeom prst="rect">
            <a:avLst/>
          </a:prstGeom>
          <a:solidFill>
            <a:srgbClr val="FFB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19" name="Rectangle 306"/>
          <p:cNvSpPr>
            <a:spLocks noChangeArrowheads="1"/>
          </p:cNvSpPr>
          <p:nvPr/>
        </p:nvSpPr>
        <p:spPr bwMode="auto">
          <a:xfrm>
            <a:off x="8285163" y="4691063"/>
            <a:ext cx="696912" cy="698500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0" name="Rectangle 307"/>
          <p:cNvSpPr>
            <a:spLocks noChangeArrowheads="1"/>
          </p:cNvSpPr>
          <p:nvPr/>
        </p:nvSpPr>
        <p:spPr bwMode="auto">
          <a:xfrm>
            <a:off x="7588250" y="4691063"/>
            <a:ext cx="6969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1" name="Rectangle 308"/>
          <p:cNvSpPr>
            <a:spLocks noChangeArrowheads="1"/>
          </p:cNvSpPr>
          <p:nvPr/>
        </p:nvSpPr>
        <p:spPr bwMode="auto">
          <a:xfrm>
            <a:off x="6889750" y="4691063"/>
            <a:ext cx="698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2" name="Rectangle 309"/>
          <p:cNvSpPr>
            <a:spLocks noChangeArrowheads="1"/>
          </p:cNvSpPr>
          <p:nvPr/>
        </p:nvSpPr>
        <p:spPr bwMode="auto">
          <a:xfrm>
            <a:off x="6192838" y="4691063"/>
            <a:ext cx="696912" cy="698500"/>
          </a:xfrm>
          <a:prstGeom prst="rect">
            <a:avLst/>
          </a:prstGeom>
          <a:solidFill>
            <a:srgbClr val="FF80FF"/>
          </a:solidFill>
          <a:ln w="19050">
            <a:solidFill>
              <a:srgbClr val="FF4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3" name="Rectangle 310"/>
          <p:cNvSpPr>
            <a:spLocks noChangeArrowheads="1"/>
          </p:cNvSpPr>
          <p:nvPr/>
        </p:nvSpPr>
        <p:spPr bwMode="auto">
          <a:xfrm>
            <a:off x="8285163" y="3992563"/>
            <a:ext cx="696912" cy="698500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4" name="Rectangle 311"/>
          <p:cNvSpPr>
            <a:spLocks noChangeArrowheads="1"/>
          </p:cNvSpPr>
          <p:nvPr/>
        </p:nvSpPr>
        <p:spPr bwMode="auto">
          <a:xfrm>
            <a:off x="7588250" y="3992563"/>
            <a:ext cx="69691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5" name="Rectangle 312"/>
          <p:cNvSpPr>
            <a:spLocks noChangeArrowheads="1"/>
          </p:cNvSpPr>
          <p:nvPr/>
        </p:nvSpPr>
        <p:spPr bwMode="auto">
          <a:xfrm>
            <a:off x="6889750" y="3992563"/>
            <a:ext cx="698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6" name="Rectangle 313"/>
          <p:cNvSpPr>
            <a:spLocks noChangeArrowheads="1"/>
          </p:cNvSpPr>
          <p:nvPr/>
        </p:nvSpPr>
        <p:spPr bwMode="auto">
          <a:xfrm>
            <a:off x="6192838" y="3992563"/>
            <a:ext cx="696912" cy="698500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7" name="Rectangle 314"/>
          <p:cNvSpPr>
            <a:spLocks noChangeArrowheads="1"/>
          </p:cNvSpPr>
          <p:nvPr/>
        </p:nvSpPr>
        <p:spPr bwMode="auto">
          <a:xfrm>
            <a:off x="8285163" y="3294063"/>
            <a:ext cx="696912" cy="698500"/>
          </a:xfrm>
          <a:prstGeom prst="rect">
            <a:avLst/>
          </a:prstGeom>
          <a:solidFill>
            <a:srgbClr val="FFB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8" name="Rectangle 315"/>
          <p:cNvSpPr>
            <a:spLocks noChangeArrowheads="1"/>
          </p:cNvSpPr>
          <p:nvPr/>
        </p:nvSpPr>
        <p:spPr bwMode="auto">
          <a:xfrm>
            <a:off x="7588250" y="3294063"/>
            <a:ext cx="696913" cy="698500"/>
          </a:xfrm>
          <a:prstGeom prst="rect">
            <a:avLst/>
          </a:prstGeom>
          <a:solidFill>
            <a:srgbClr val="FF8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29" name="Rectangle 316"/>
          <p:cNvSpPr>
            <a:spLocks noChangeArrowheads="1"/>
          </p:cNvSpPr>
          <p:nvPr/>
        </p:nvSpPr>
        <p:spPr bwMode="auto">
          <a:xfrm>
            <a:off x="6889750" y="3294063"/>
            <a:ext cx="698500" cy="698500"/>
          </a:xfrm>
          <a:prstGeom prst="rect">
            <a:avLst/>
          </a:prstGeom>
          <a:solidFill>
            <a:srgbClr val="FF80FF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30" name="Rectangle 317"/>
          <p:cNvSpPr>
            <a:spLocks noChangeArrowheads="1"/>
          </p:cNvSpPr>
          <p:nvPr/>
        </p:nvSpPr>
        <p:spPr bwMode="auto">
          <a:xfrm>
            <a:off x="6192838" y="3294063"/>
            <a:ext cx="696912" cy="698500"/>
          </a:xfrm>
          <a:prstGeom prst="rect">
            <a:avLst/>
          </a:prstGeom>
          <a:solidFill>
            <a:srgbClr val="FFB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31" name="Line 318"/>
          <p:cNvSpPr>
            <a:spLocks noChangeShapeType="1"/>
          </p:cNvSpPr>
          <p:nvPr/>
        </p:nvSpPr>
        <p:spPr bwMode="auto">
          <a:xfrm>
            <a:off x="6192838" y="3294063"/>
            <a:ext cx="2789237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2" name="Line 319"/>
          <p:cNvSpPr>
            <a:spLocks noChangeShapeType="1"/>
          </p:cNvSpPr>
          <p:nvPr/>
        </p:nvSpPr>
        <p:spPr bwMode="auto">
          <a:xfrm>
            <a:off x="6192838" y="39925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3" name="Line 320"/>
          <p:cNvSpPr>
            <a:spLocks noChangeShapeType="1"/>
          </p:cNvSpPr>
          <p:nvPr/>
        </p:nvSpPr>
        <p:spPr bwMode="auto">
          <a:xfrm>
            <a:off x="6192838" y="46910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4" name="Line 321"/>
          <p:cNvSpPr>
            <a:spLocks noChangeShapeType="1"/>
          </p:cNvSpPr>
          <p:nvPr/>
        </p:nvSpPr>
        <p:spPr bwMode="auto">
          <a:xfrm>
            <a:off x="6192838" y="5389563"/>
            <a:ext cx="278923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5" name="Line 322"/>
          <p:cNvSpPr>
            <a:spLocks noChangeShapeType="1"/>
          </p:cNvSpPr>
          <p:nvPr/>
        </p:nvSpPr>
        <p:spPr bwMode="auto">
          <a:xfrm>
            <a:off x="6192838" y="6083300"/>
            <a:ext cx="2789237" cy="0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6" name="Line 323"/>
          <p:cNvSpPr>
            <a:spLocks noChangeShapeType="1"/>
          </p:cNvSpPr>
          <p:nvPr/>
        </p:nvSpPr>
        <p:spPr bwMode="auto">
          <a:xfrm>
            <a:off x="6192838" y="3294063"/>
            <a:ext cx="0" cy="2789237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7" name="Line 324"/>
          <p:cNvSpPr>
            <a:spLocks noChangeShapeType="1"/>
          </p:cNvSpPr>
          <p:nvPr/>
        </p:nvSpPr>
        <p:spPr bwMode="auto">
          <a:xfrm>
            <a:off x="6889750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8" name="Line 325"/>
          <p:cNvSpPr>
            <a:spLocks noChangeShapeType="1"/>
          </p:cNvSpPr>
          <p:nvPr/>
        </p:nvSpPr>
        <p:spPr bwMode="auto">
          <a:xfrm>
            <a:off x="7588250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39" name="Line 326"/>
          <p:cNvSpPr>
            <a:spLocks noChangeShapeType="1"/>
          </p:cNvSpPr>
          <p:nvPr/>
        </p:nvSpPr>
        <p:spPr bwMode="auto">
          <a:xfrm>
            <a:off x="8285163" y="3294063"/>
            <a:ext cx="0" cy="278923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40" name="Line 327"/>
          <p:cNvSpPr>
            <a:spLocks noChangeShapeType="1"/>
          </p:cNvSpPr>
          <p:nvPr/>
        </p:nvSpPr>
        <p:spPr bwMode="auto">
          <a:xfrm>
            <a:off x="8982075" y="3294063"/>
            <a:ext cx="0" cy="2789237"/>
          </a:xfrm>
          <a:prstGeom prst="line">
            <a:avLst/>
          </a:prstGeom>
          <a:noFill/>
          <a:ln w="127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4441" name="Rectangle 276"/>
          <p:cNvSpPr>
            <a:spLocks noChangeArrowheads="1"/>
          </p:cNvSpPr>
          <p:nvPr/>
        </p:nvSpPr>
        <p:spPr bwMode="auto">
          <a:xfrm>
            <a:off x="3873500" y="5389563"/>
            <a:ext cx="6985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20000"/>
              </a:spcBef>
            </a:pPr>
            <a:endParaRPr lang="ja-JP" altLang="en-US" sz="800"/>
          </a:p>
        </p:txBody>
      </p:sp>
      <p:sp>
        <p:nvSpPr>
          <p:cNvPr id="14442" name="Text Box 383"/>
          <p:cNvSpPr txBox="1">
            <a:spLocks noChangeArrowheads="1"/>
          </p:cNvSpPr>
          <p:nvPr/>
        </p:nvSpPr>
        <p:spPr bwMode="auto">
          <a:xfrm>
            <a:off x="3759200" y="6173788"/>
            <a:ext cx="1892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2×2</a:t>
            </a:r>
            <a:r>
              <a:rPr lang="ja-JP" altLang="en-US" sz="2000"/>
              <a:t>に分割して</a:t>
            </a:r>
            <a:br>
              <a:rPr lang="ja-JP" altLang="en-US" sz="2000"/>
            </a:br>
            <a:r>
              <a:rPr lang="ja-JP" altLang="en-US" sz="2000"/>
              <a:t>でラスタライズ</a:t>
            </a:r>
          </a:p>
        </p:txBody>
      </p:sp>
      <p:sp>
        <p:nvSpPr>
          <p:cNvPr id="14443" name="Text Box 384"/>
          <p:cNvSpPr txBox="1">
            <a:spLocks noChangeArrowheads="1"/>
          </p:cNvSpPr>
          <p:nvPr/>
        </p:nvSpPr>
        <p:spPr bwMode="auto">
          <a:xfrm>
            <a:off x="6438900" y="6148388"/>
            <a:ext cx="24082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足して</a:t>
            </a:r>
            <a:r>
              <a:rPr lang="en-US" altLang="ja-JP" sz="2000"/>
              <a:t>4</a:t>
            </a:r>
            <a:r>
              <a:rPr lang="ja-JP" altLang="en-US" sz="2000"/>
              <a:t>で割った値で</a:t>
            </a:r>
            <a:br>
              <a:rPr lang="ja-JP" altLang="en-US" sz="2000"/>
            </a:br>
            <a:r>
              <a:rPr lang="ja-JP" altLang="en-US" sz="2000"/>
              <a:t>塗りつぶす</a:t>
            </a:r>
          </a:p>
        </p:txBody>
      </p:sp>
      <p:grpSp>
        <p:nvGrpSpPr>
          <p:cNvPr id="14444" name="Group 388"/>
          <p:cNvGrpSpPr>
            <a:grpSpLocks/>
          </p:cNvGrpSpPr>
          <p:nvPr/>
        </p:nvGrpSpPr>
        <p:grpSpPr bwMode="auto">
          <a:xfrm>
            <a:off x="5967413" y="1133475"/>
            <a:ext cx="3060700" cy="1701800"/>
            <a:chOff x="3730" y="998"/>
            <a:chExt cx="1928" cy="1072"/>
          </a:xfrm>
        </p:grpSpPr>
        <p:pic>
          <p:nvPicPr>
            <p:cNvPr id="14445" name="Picture 380" descr="曲線のラスターイメージ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4" y="1083"/>
              <a:ext cx="76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46" name="Picture 382" descr="アンチエイリアシング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7" y="1083"/>
              <a:ext cx="76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47" name="Text Box 385"/>
            <p:cNvSpPr txBox="1">
              <a:spLocks noChangeArrowheads="1"/>
            </p:cNvSpPr>
            <p:nvPr/>
          </p:nvSpPr>
          <p:spPr bwMode="auto">
            <a:xfrm>
              <a:off x="5045" y="1820"/>
              <a:ext cx="3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2000"/>
                <a:t>あり</a:t>
              </a:r>
            </a:p>
          </p:txBody>
        </p:sp>
        <p:sp>
          <p:nvSpPr>
            <p:cNvPr id="14448" name="Text Box 386"/>
            <p:cNvSpPr txBox="1">
              <a:spLocks noChangeArrowheads="1"/>
            </p:cNvSpPr>
            <p:nvPr/>
          </p:nvSpPr>
          <p:spPr bwMode="auto">
            <a:xfrm>
              <a:off x="4042" y="1820"/>
              <a:ext cx="3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2000"/>
                <a:t>なし</a:t>
              </a:r>
            </a:p>
          </p:txBody>
        </p:sp>
        <p:sp>
          <p:nvSpPr>
            <p:cNvPr id="14449" name="AutoShape 387"/>
            <p:cNvSpPr>
              <a:spLocks noChangeArrowheads="1"/>
            </p:cNvSpPr>
            <p:nvPr/>
          </p:nvSpPr>
          <p:spPr bwMode="auto">
            <a:xfrm>
              <a:off x="3730" y="998"/>
              <a:ext cx="1928" cy="10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3"/>
          <p:cNvSpPr>
            <a:spLocks noChangeShapeType="1"/>
          </p:cNvSpPr>
          <p:nvPr/>
        </p:nvSpPr>
        <p:spPr bwMode="auto">
          <a:xfrm flipV="1">
            <a:off x="925513" y="2265363"/>
            <a:ext cx="6931025" cy="4051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陰面消去とは？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229600" cy="1439863"/>
          </a:xfrm>
        </p:spPr>
        <p:txBody>
          <a:bodyPr/>
          <a:lstStyle/>
          <a:p>
            <a:pPr eaLnBrk="1" hangingPunct="1"/>
            <a:r>
              <a:rPr lang="ja-JP" altLang="en-US" smtClean="0"/>
              <a:t>奥にある面は、手前の面に隠される</a:t>
            </a:r>
          </a:p>
        </p:txBody>
      </p:sp>
      <p:pic>
        <p:nvPicPr>
          <p:cNvPr id="15365" name="Picture 5"/>
          <p:cNvPicPr preferRelativeResize="0"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84448">
            <a:off x="5697538" y="1719262"/>
            <a:ext cx="2184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2760663"/>
            <a:ext cx="2609850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Freeform 6"/>
          <p:cNvSpPr>
            <a:spLocks/>
          </p:cNvSpPr>
          <p:nvPr/>
        </p:nvSpPr>
        <p:spPr bwMode="auto">
          <a:xfrm>
            <a:off x="2197100" y="4125913"/>
            <a:ext cx="1758950" cy="2206625"/>
          </a:xfrm>
          <a:custGeom>
            <a:avLst/>
            <a:gdLst>
              <a:gd name="T0" fmla="*/ 0 w 1108"/>
              <a:gd name="T1" fmla="*/ 2147483647 h 1390"/>
              <a:gd name="T2" fmla="*/ 2147483647 w 1108"/>
              <a:gd name="T3" fmla="*/ 2147483647 h 1390"/>
              <a:gd name="T4" fmla="*/ 2147483647 w 1108"/>
              <a:gd name="T5" fmla="*/ 1197075013 h 1390"/>
              <a:gd name="T6" fmla="*/ 12601575 w 1108"/>
              <a:gd name="T7" fmla="*/ 0 h 1390"/>
              <a:gd name="T8" fmla="*/ 0 w 1108"/>
              <a:gd name="T9" fmla="*/ 2147483647 h 1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8"/>
              <a:gd name="T16" fmla="*/ 0 h 1390"/>
              <a:gd name="T17" fmla="*/ 1108 w 1108"/>
              <a:gd name="T18" fmla="*/ 1390 h 13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8" h="1390">
                <a:moveTo>
                  <a:pt x="0" y="928"/>
                </a:moveTo>
                <a:lnTo>
                  <a:pt x="1087" y="1390"/>
                </a:lnTo>
                <a:lnTo>
                  <a:pt x="1108" y="475"/>
                </a:lnTo>
                <a:lnTo>
                  <a:pt x="5" y="0"/>
                </a:lnTo>
                <a:lnTo>
                  <a:pt x="0" y="92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FFCC99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50825" y="6181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視点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1690688" y="5776913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スクリーン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5695950" y="48307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手前</a:t>
            </a:r>
          </a:p>
        </p:txBody>
      </p:sp>
      <p:sp>
        <p:nvSpPr>
          <p:cNvPr id="15371" name="Text Box 17"/>
          <p:cNvSpPr txBox="1">
            <a:spLocks noChangeArrowheads="1"/>
          </p:cNvSpPr>
          <p:nvPr/>
        </p:nvSpPr>
        <p:spPr bwMode="auto">
          <a:xfrm>
            <a:off x="7046913" y="36083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奥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 rot="2700000">
            <a:off x="2951163" y="4787900"/>
            <a:ext cx="628650" cy="6286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 rot="-600000">
            <a:off x="2455863" y="4921250"/>
            <a:ext cx="674687" cy="72072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5374" name="Line 20"/>
          <p:cNvSpPr>
            <a:spLocks noChangeShapeType="1"/>
          </p:cNvSpPr>
          <p:nvPr/>
        </p:nvSpPr>
        <p:spPr bwMode="auto">
          <a:xfrm flipV="1">
            <a:off x="925513" y="2400300"/>
            <a:ext cx="2295525" cy="39163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5" name="Line 21"/>
          <p:cNvSpPr>
            <a:spLocks noChangeShapeType="1"/>
          </p:cNvSpPr>
          <p:nvPr/>
        </p:nvSpPr>
        <p:spPr bwMode="auto">
          <a:xfrm>
            <a:off x="925513" y="6316663"/>
            <a:ext cx="75612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76" name="Line 22"/>
          <p:cNvSpPr>
            <a:spLocks noChangeShapeType="1"/>
          </p:cNvSpPr>
          <p:nvPr/>
        </p:nvSpPr>
        <p:spPr bwMode="auto">
          <a:xfrm flipV="1">
            <a:off x="925513" y="2806700"/>
            <a:ext cx="7470775" cy="35099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59"/>
          <p:cNvSpPr>
            <a:spLocks noChangeArrowheads="1"/>
          </p:cNvSpPr>
          <p:nvPr/>
        </p:nvSpPr>
        <p:spPr bwMode="auto">
          <a:xfrm rot="1632466">
            <a:off x="7451725" y="4329113"/>
            <a:ext cx="1154113" cy="2198687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B</a:t>
            </a:r>
          </a:p>
        </p:txBody>
      </p:sp>
      <p:sp>
        <p:nvSpPr>
          <p:cNvPr id="16387" name="Oval 38"/>
          <p:cNvSpPr>
            <a:spLocks noChangeArrowheads="1"/>
          </p:cNvSpPr>
          <p:nvPr/>
        </p:nvSpPr>
        <p:spPr bwMode="auto">
          <a:xfrm rot="1632466">
            <a:off x="2951163" y="4329113"/>
            <a:ext cx="1154112" cy="2198687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B</a:t>
            </a:r>
          </a:p>
        </p:txBody>
      </p:sp>
      <p:sp>
        <p:nvSpPr>
          <p:cNvPr id="16388" name="Oval 39"/>
          <p:cNvSpPr>
            <a:spLocks noChangeArrowheads="1"/>
          </p:cNvSpPr>
          <p:nvPr/>
        </p:nvSpPr>
        <p:spPr bwMode="auto">
          <a:xfrm rot="-327404">
            <a:off x="1797050" y="2619375"/>
            <a:ext cx="1330325" cy="2663825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A</a:t>
            </a: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/>
              <a:t>Z(</a:t>
            </a:r>
            <a:r>
              <a:rPr lang="ja-JP" altLang="en-US" smtClean="0"/>
              <a:t>深度</a:t>
            </a:r>
            <a:r>
              <a:rPr lang="en-US" altLang="ja-JP" smtClean="0"/>
              <a:t>)-</a:t>
            </a:r>
            <a:r>
              <a:rPr lang="ja-JP" altLang="en-US" smtClean="0"/>
              <a:t>バッファ法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513"/>
            <a:ext cx="8435975" cy="1214437"/>
          </a:xfrm>
        </p:spPr>
        <p:txBody>
          <a:bodyPr/>
          <a:lstStyle/>
          <a:p>
            <a:pPr marL="609600" indent="-609600" eaLnBrk="1" hangingPunct="1"/>
            <a:r>
              <a:rPr lang="ja-JP" altLang="en-US" sz="2800" smtClean="0"/>
              <a:t>各画素で深度値をバッファして</a:t>
            </a:r>
            <a:r>
              <a:rPr lang="en-US" altLang="ja-JP" sz="2800" smtClean="0"/>
              <a:t>(</a:t>
            </a:r>
            <a:r>
              <a:rPr lang="ja-JP" altLang="en-US" sz="2800" smtClean="0"/>
              <a:t>覚えて）おき，</a:t>
            </a:r>
            <a:br>
              <a:rPr lang="ja-JP" altLang="en-US" sz="2800" smtClean="0"/>
            </a:br>
            <a:r>
              <a:rPr lang="ja-JP" altLang="en-US" sz="2800" smtClean="0"/>
              <a:t>　                             手前の場合のみに描画を行う</a:t>
            </a:r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704850" y="2976563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2" name="Rectangle 6"/>
          <p:cNvSpPr>
            <a:spLocks noChangeArrowheads="1"/>
          </p:cNvSpPr>
          <p:nvPr/>
        </p:nvSpPr>
        <p:spPr bwMode="auto">
          <a:xfrm>
            <a:off x="704850" y="3433763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3" name="Rectangle 7"/>
          <p:cNvSpPr>
            <a:spLocks noChangeArrowheads="1"/>
          </p:cNvSpPr>
          <p:nvPr/>
        </p:nvSpPr>
        <p:spPr bwMode="auto">
          <a:xfrm>
            <a:off x="704850" y="3890963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4" name="Rectangle 8"/>
          <p:cNvSpPr>
            <a:spLocks noChangeArrowheads="1"/>
          </p:cNvSpPr>
          <p:nvPr/>
        </p:nvSpPr>
        <p:spPr bwMode="auto">
          <a:xfrm>
            <a:off x="704850" y="4348163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5" name="Rectangle 9"/>
          <p:cNvSpPr>
            <a:spLocks noChangeArrowheads="1"/>
          </p:cNvSpPr>
          <p:nvPr/>
        </p:nvSpPr>
        <p:spPr bwMode="auto">
          <a:xfrm>
            <a:off x="704850" y="4805363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6" name="Rectangle 10"/>
          <p:cNvSpPr>
            <a:spLocks noChangeArrowheads="1"/>
          </p:cNvSpPr>
          <p:nvPr/>
        </p:nvSpPr>
        <p:spPr bwMode="auto">
          <a:xfrm>
            <a:off x="704850" y="5262563"/>
            <a:ext cx="457200" cy="457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7" name="Rectangle 11"/>
          <p:cNvSpPr>
            <a:spLocks noChangeArrowheads="1"/>
          </p:cNvSpPr>
          <p:nvPr/>
        </p:nvSpPr>
        <p:spPr bwMode="auto">
          <a:xfrm>
            <a:off x="704850" y="5719763"/>
            <a:ext cx="457200" cy="4572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 flipV="1">
            <a:off x="1162050" y="4576763"/>
            <a:ext cx="754063" cy="222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 flipV="1">
            <a:off x="1162050" y="5033963"/>
            <a:ext cx="979488" cy="158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0" name="Oval 19"/>
          <p:cNvSpPr>
            <a:spLocks noChangeArrowheads="1"/>
          </p:cNvSpPr>
          <p:nvPr/>
        </p:nvSpPr>
        <p:spPr bwMode="auto">
          <a:xfrm>
            <a:off x="1871663" y="4508500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1" name="Oval 20"/>
          <p:cNvSpPr>
            <a:spLocks noChangeArrowheads="1"/>
          </p:cNvSpPr>
          <p:nvPr/>
        </p:nvSpPr>
        <p:spPr bwMode="auto">
          <a:xfrm>
            <a:off x="2097088" y="4959350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2" name="Text Box 40"/>
          <p:cNvSpPr txBox="1">
            <a:spLocks noChangeArrowheads="1"/>
          </p:cNvSpPr>
          <p:nvPr/>
        </p:nvSpPr>
        <p:spPr bwMode="auto">
          <a:xfrm>
            <a:off x="206375" y="2168525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スクリーンの</a:t>
            </a:r>
            <a:br>
              <a:rPr lang="ja-JP" altLang="en-US" sz="2000"/>
            </a:br>
            <a:r>
              <a:rPr lang="ja-JP" altLang="en-US" sz="2000"/>
              <a:t>画素</a:t>
            </a:r>
          </a:p>
        </p:txBody>
      </p:sp>
      <p:sp>
        <p:nvSpPr>
          <p:cNvPr id="16403" name="Line 41"/>
          <p:cNvSpPr>
            <a:spLocks noChangeShapeType="1"/>
          </p:cNvSpPr>
          <p:nvPr/>
        </p:nvSpPr>
        <p:spPr bwMode="auto">
          <a:xfrm>
            <a:off x="4527550" y="2619375"/>
            <a:ext cx="0" cy="409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04" name="Oval 42"/>
          <p:cNvSpPr>
            <a:spLocks noChangeArrowheads="1"/>
          </p:cNvSpPr>
          <p:nvPr/>
        </p:nvSpPr>
        <p:spPr bwMode="auto">
          <a:xfrm rot="-327404">
            <a:off x="6294438" y="2624138"/>
            <a:ext cx="1330325" cy="2663825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A</a:t>
            </a:r>
          </a:p>
        </p:txBody>
      </p:sp>
      <p:sp>
        <p:nvSpPr>
          <p:cNvPr id="16405" name="Rectangle 43"/>
          <p:cNvSpPr>
            <a:spLocks noChangeArrowheads="1"/>
          </p:cNvSpPr>
          <p:nvPr/>
        </p:nvSpPr>
        <p:spPr bwMode="auto">
          <a:xfrm>
            <a:off x="5202238" y="29813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6" name="Rectangle 44"/>
          <p:cNvSpPr>
            <a:spLocks noChangeArrowheads="1"/>
          </p:cNvSpPr>
          <p:nvPr/>
        </p:nvSpPr>
        <p:spPr bwMode="auto">
          <a:xfrm>
            <a:off x="5202238" y="34385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7" name="Rectangle 45"/>
          <p:cNvSpPr>
            <a:spLocks noChangeArrowheads="1"/>
          </p:cNvSpPr>
          <p:nvPr/>
        </p:nvSpPr>
        <p:spPr bwMode="auto">
          <a:xfrm>
            <a:off x="5202238" y="38957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8" name="Rectangle 46"/>
          <p:cNvSpPr>
            <a:spLocks noChangeArrowheads="1"/>
          </p:cNvSpPr>
          <p:nvPr/>
        </p:nvSpPr>
        <p:spPr bwMode="auto">
          <a:xfrm>
            <a:off x="5202238" y="43529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09" name="Rectangle 47"/>
          <p:cNvSpPr>
            <a:spLocks noChangeArrowheads="1"/>
          </p:cNvSpPr>
          <p:nvPr/>
        </p:nvSpPr>
        <p:spPr bwMode="auto">
          <a:xfrm>
            <a:off x="5202238" y="48101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10" name="Rectangle 48"/>
          <p:cNvSpPr>
            <a:spLocks noChangeArrowheads="1"/>
          </p:cNvSpPr>
          <p:nvPr/>
        </p:nvSpPr>
        <p:spPr bwMode="auto">
          <a:xfrm>
            <a:off x="5202238" y="5267325"/>
            <a:ext cx="457200" cy="4572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11" name="Rectangle 49"/>
          <p:cNvSpPr>
            <a:spLocks noChangeArrowheads="1"/>
          </p:cNvSpPr>
          <p:nvPr/>
        </p:nvSpPr>
        <p:spPr bwMode="auto">
          <a:xfrm>
            <a:off x="5202238" y="5724525"/>
            <a:ext cx="457200" cy="4572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12" name="Line 51"/>
          <p:cNvSpPr>
            <a:spLocks noChangeShapeType="1"/>
          </p:cNvSpPr>
          <p:nvPr/>
        </p:nvSpPr>
        <p:spPr bwMode="auto">
          <a:xfrm flipH="1" flipV="1">
            <a:off x="5659438" y="5038725"/>
            <a:ext cx="938212" cy="111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3" name="Line 60"/>
          <p:cNvSpPr>
            <a:spLocks noChangeShapeType="1"/>
          </p:cNvSpPr>
          <p:nvPr/>
        </p:nvSpPr>
        <p:spPr bwMode="auto">
          <a:xfrm flipH="1" flipV="1">
            <a:off x="5651500" y="3227388"/>
            <a:ext cx="676275" cy="22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4" name="Line 61"/>
          <p:cNvSpPr>
            <a:spLocks noChangeShapeType="1"/>
          </p:cNvSpPr>
          <p:nvPr/>
        </p:nvSpPr>
        <p:spPr bwMode="auto">
          <a:xfrm flipH="1" flipV="1">
            <a:off x="5651500" y="3684588"/>
            <a:ext cx="585788" cy="14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 flipH="1" flipV="1">
            <a:off x="5651500" y="4141788"/>
            <a:ext cx="630238" cy="7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6" name="Line 63"/>
          <p:cNvSpPr>
            <a:spLocks noChangeShapeType="1"/>
          </p:cNvSpPr>
          <p:nvPr/>
        </p:nvSpPr>
        <p:spPr bwMode="auto">
          <a:xfrm flipH="1" flipV="1">
            <a:off x="5651500" y="4598988"/>
            <a:ext cx="765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7" name="Line 67"/>
          <p:cNvSpPr>
            <a:spLocks noChangeShapeType="1"/>
          </p:cNvSpPr>
          <p:nvPr/>
        </p:nvSpPr>
        <p:spPr bwMode="auto">
          <a:xfrm flipH="1">
            <a:off x="1192213" y="3203575"/>
            <a:ext cx="679450" cy="63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 flipH="1">
            <a:off x="1192213" y="3654425"/>
            <a:ext cx="679450" cy="127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19" name="Line 69"/>
          <p:cNvSpPr>
            <a:spLocks noChangeShapeType="1"/>
          </p:cNvSpPr>
          <p:nvPr/>
        </p:nvSpPr>
        <p:spPr bwMode="auto">
          <a:xfrm flipH="1">
            <a:off x="1192213" y="4103688"/>
            <a:ext cx="679450" cy="206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0" name="Oval 64"/>
          <p:cNvSpPr>
            <a:spLocks noChangeArrowheads="1"/>
          </p:cNvSpPr>
          <p:nvPr/>
        </p:nvSpPr>
        <p:spPr bwMode="auto">
          <a:xfrm>
            <a:off x="1778000" y="3141663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21" name="Oval 65"/>
          <p:cNvSpPr>
            <a:spLocks noChangeArrowheads="1"/>
          </p:cNvSpPr>
          <p:nvPr/>
        </p:nvSpPr>
        <p:spPr bwMode="auto">
          <a:xfrm>
            <a:off x="1778000" y="3590925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22" name="Oval 66"/>
          <p:cNvSpPr>
            <a:spLocks noChangeArrowheads="1"/>
          </p:cNvSpPr>
          <p:nvPr/>
        </p:nvSpPr>
        <p:spPr bwMode="auto">
          <a:xfrm>
            <a:off x="1778000" y="4041775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23" name="Line 70"/>
          <p:cNvSpPr>
            <a:spLocks noChangeShapeType="1"/>
          </p:cNvSpPr>
          <p:nvPr/>
        </p:nvSpPr>
        <p:spPr bwMode="auto">
          <a:xfrm>
            <a:off x="3851275" y="6534150"/>
            <a:ext cx="11699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4" name="Line 71"/>
          <p:cNvSpPr>
            <a:spLocks noChangeShapeType="1"/>
          </p:cNvSpPr>
          <p:nvPr/>
        </p:nvSpPr>
        <p:spPr bwMode="auto">
          <a:xfrm flipH="1" flipV="1">
            <a:off x="5651500" y="5521325"/>
            <a:ext cx="1665288" cy="222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5" name="Line 72"/>
          <p:cNvSpPr>
            <a:spLocks noChangeShapeType="1"/>
          </p:cNvSpPr>
          <p:nvPr/>
        </p:nvSpPr>
        <p:spPr bwMode="auto">
          <a:xfrm flipH="1" flipV="1">
            <a:off x="5651500" y="5978525"/>
            <a:ext cx="1665288" cy="158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6" name="Line 73"/>
          <p:cNvSpPr>
            <a:spLocks noChangeShapeType="1"/>
          </p:cNvSpPr>
          <p:nvPr/>
        </p:nvSpPr>
        <p:spPr bwMode="auto">
          <a:xfrm flipH="1" flipV="1">
            <a:off x="5651500" y="4689475"/>
            <a:ext cx="2160588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7" name="Line 74"/>
          <p:cNvSpPr>
            <a:spLocks noChangeShapeType="1"/>
          </p:cNvSpPr>
          <p:nvPr/>
        </p:nvSpPr>
        <p:spPr bwMode="auto">
          <a:xfrm flipH="1" flipV="1">
            <a:off x="5651500" y="5113338"/>
            <a:ext cx="1905000" cy="254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28" name="Oval 75"/>
          <p:cNvSpPr>
            <a:spLocks noChangeArrowheads="1"/>
          </p:cNvSpPr>
          <p:nvPr/>
        </p:nvSpPr>
        <p:spPr bwMode="auto">
          <a:xfrm>
            <a:off x="7272338" y="5454650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29" name="Oval 76"/>
          <p:cNvSpPr>
            <a:spLocks noChangeArrowheads="1"/>
          </p:cNvSpPr>
          <p:nvPr/>
        </p:nvSpPr>
        <p:spPr bwMode="auto">
          <a:xfrm>
            <a:off x="7227888" y="5903913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30" name="Oval 77"/>
          <p:cNvSpPr>
            <a:spLocks noChangeArrowheads="1"/>
          </p:cNvSpPr>
          <p:nvPr/>
        </p:nvSpPr>
        <p:spPr bwMode="auto">
          <a:xfrm>
            <a:off x="7750175" y="4625975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31" name="Oval 78"/>
          <p:cNvSpPr>
            <a:spLocks noChangeArrowheads="1"/>
          </p:cNvSpPr>
          <p:nvPr/>
        </p:nvSpPr>
        <p:spPr bwMode="auto">
          <a:xfrm>
            <a:off x="7451725" y="5049838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32" name="Text Box 84"/>
          <p:cNvSpPr txBox="1">
            <a:spLocks noChangeArrowheads="1"/>
          </p:cNvSpPr>
          <p:nvPr/>
        </p:nvSpPr>
        <p:spPr bwMode="auto">
          <a:xfrm>
            <a:off x="5454650" y="25019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深度値</a:t>
            </a:r>
          </a:p>
        </p:txBody>
      </p:sp>
      <p:sp>
        <p:nvSpPr>
          <p:cNvPr id="16433" name="Line 85"/>
          <p:cNvSpPr>
            <a:spLocks noChangeShapeType="1"/>
          </p:cNvSpPr>
          <p:nvPr/>
        </p:nvSpPr>
        <p:spPr bwMode="auto">
          <a:xfrm>
            <a:off x="5921375" y="2889250"/>
            <a:ext cx="904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34" name="AutoShape 86"/>
          <p:cNvSpPr>
            <a:spLocks noChangeArrowheads="1"/>
          </p:cNvSpPr>
          <p:nvPr/>
        </p:nvSpPr>
        <p:spPr bwMode="auto">
          <a:xfrm>
            <a:off x="5067300" y="4329113"/>
            <a:ext cx="3060700" cy="944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6435" name="Text Box 87"/>
          <p:cNvSpPr txBox="1">
            <a:spLocks noChangeArrowheads="1"/>
          </p:cNvSpPr>
          <p:nvPr/>
        </p:nvSpPr>
        <p:spPr bwMode="auto">
          <a:xfrm>
            <a:off x="996950" y="6373813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A </a:t>
            </a:r>
            <a:r>
              <a:rPr lang="ja-JP" altLang="en-US"/>
              <a:t>をレンダリング</a:t>
            </a:r>
          </a:p>
        </p:txBody>
      </p:sp>
      <p:sp>
        <p:nvSpPr>
          <p:cNvPr id="16436" name="Text Box 88"/>
          <p:cNvSpPr txBox="1">
            <a:spLocks noChangeArrowheads="1"/>
          </p:cNvSpPr>
          <p:nvPr/>
        </p:nvSpPr>
        <p:spPr bwMode="auto">
          <a:xfrm>
            <a:off x="5632450" y="6392863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B </a:t>
            </a:r>
            <a:r>
              <a:rPr lang="ja-JP" altLang="en-US"/>
              <a:t>をレンダリング</a:t>
            </a:r>
          </a:p>
        </p:txBody>
      </p:sp>
      <p:sp>
        <p:nvSpPr>
          <p:cNvPr id="16437" name="Text Box 89"/>
          <p:cNvSpPr txBox="1">
            <a:spLocks noChangeArrowheads="1"/>
          </p:cNvSpPr>
          <p:nvPr/>
        </p:nvSpPr>
        <p:spPr bwMode="auto">
          <a:xfrm>
            <a:off x="7805738" y="3065463"/>
            <a:ext cx="1200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深度値が</a:t>
            </a:r>
            <a:br>
              <a:rPr lang="ja-JP" altLang="en-US" sz="2000"/>
            </a:br>
            <a:r>
              <a:rPr lang="ja-JP" altLang="en-US" sz="2000"/>
              <a:t>大きい</a:t>
            </a:r>
            <a:br>
              <a:rPr lang="ja-JP" altLang="en-US" sz="2000"/>
            </a:br>
            <a:r>
              <a:rPr lang="ja-JP" altLang="en-US" sz="2000"/>
              <a:t>ので無視</a:t>
            </a:r>
          </a:p>
        </p:txBody>
      </p:sp>
      <p:sp>
        <p:nvSpPr>
          <p:cNvPr id="16438" name="Line 90"/>
          <p:cNvSpPr>
            <a:spLocks noChangeShapeType="1"/>
          </p:cNvSpPr>
          <p:nvPr/>
        </p:nvSpPr>
        <p:spPr bwMode="auto">
          <a:xfrm flipV="1">
            <a:off x="7993063" y="4014788"/>
            <a:ext cx="269875" cy="31432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39" name="Line 91"/>
          <p:cNvSpPr>
            <a:spLocks noChangeShapeType="1"/>
          </p:cNvSpPr>
          <p:nvPr/>
        </p:nvSpPr>
        <p:spPr bwMode="auto">
          <a:xfrm>
            <a:off x="1781175" y="2484438"/>
            <a:ext cx="2025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6440" name="Text Box 92"/>
          <p:cNvSpPr txBox="1">
            <a:spLocks noChangeArrowheads="1"/>
          </p:cNvSpPr>
          <p:nvPr/>
        </p:nvSpPr>
        <p:spPr bwMode="auto">
          <a:xfrm>
            <a:off x="3273425" y="20780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深度値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2" descr="dragon75_0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619375"/>
            <a:ext cx="4049712" cy="40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ja-JP" altLang="en-US" smtClean="0"/>
              <a:t>レイトレーシング法 </a:t>
            </a:r>
            <a:r>
              <a:rPr lang="en-US" altLang="ja-JP" smtClean="0"/>
              <a:t>(</a:t>
            </a:r>
            <a:r>
              <a:rPr lang="ja-JP" altLang="en-US" smtClean="0"/>
              <a:t>メモ）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863600"/>
            <a:ext cx="8229600" cy="1935163"/>
          </a:xfrm>
        </p:spPr>
        <p:txBody>
          <a:bodyPr/>
          <a:lstStyle/>
          <a:p>
            <a:r>
              <a:rPr lang="ja-JP" altLang="en-US" smtClean="0"/>
              <a:t>視点から各画素に向かって光線を追跡する</a:t>
            </a:r>
          </a:p>
          <a:p>
            <a:pPr lvl="1"/>
            <a:r>
              <a:rPr lang="ja-JP" altLang="en-US" smtClean="0"/>
              <a:t>影を付けたりするなど、</a:t>
            </a:r>
            <a:br>
              <a:rPr lang="ja-JP" altLang="en-US" smtClean="0"/>
            </a:br>
            <a:r>
              <a:rPr lang="ja-JP" altLang="en-US" smtClean="0"/>
              <a:t>     よりリアルにレンダリングする時に用いられる</a:t>
            </a:r>
          </a:p>
        </p:txBody>
      </p:sp>
      <p:sp>
        <p:nvSpPr>
          <p:cNvPr id="17413" name="Oval 38"/>
          <p:cNvSpPr>
            <a:spLocks noChangeArrowheads="1"/>
          </p:cNvSpPr>
          <p:nvPr/>
        </p:nvSpPr>
        <p:spPr bwMode="auto">
          <a:xfrm rot="1632466">
            <a:off x="3103563" y="4651375"/>
            <a:ext cx="1154112" cy="2198688"/>
          </a:xfrm>
          <a:prstGeom prst="ellipse">
            <a:avLst/>
          </a:prstGeom>
          <a:solidFill>
            <a:srgbClr val="00CCFF"/>
          </a:solidFill>
          <a:ln w="9525">
            <a:solidFill>
              <a:srgbClr val="00CC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B</a:t>
            </a:r>
          </a:p>
        </p:txBody>
      </p:sp>
      <p:sp>
        <p:nvSpPr>
          <p:cNvPr id="17414" name="Oval 39"/>
          <p:cNvSpPr>
            <a:spLocks noChangeArrowheads="1"/>
          </p:cNvSpPr>
          <p:nvPr/>
        </p:nvSpPr>
        <p:spPr bwMode="auto">
          <a:xfrm rot="-327404">
            <a:off x="1949450" y="2941638"/>
            <a:ext cx="1330325" cy="2663825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3200"/>
              <a:t>A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857250" y="32988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857250" y="37560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857250" y="42132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857250" y="46704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857250" y="5127625"/>
            <a:ext cx="457200" cy="457200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 flipH="1" flipV="1">
            <a:off x="1314450" y="4899025"/>
            <a:ext cx="709613" cy="2222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 flipH="1" flipV="1">
            <a:off x="1314450" y="5356225"/>
            <a:ext cx="889000" cy="158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2" name="Oval 19"/>
          <p:cNvSpPr>
            <a:spLocks noChangeArrowheads="1"/>
          </p:cNvSpPr>
          <p:nvPr/>
        </p:nvSpPr>
        <p:spPr bwMode="auto">
          <a:xfrm>
            <a:off x="2024063" y="4830763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3" name="Oval 20"/>
          <p:cNvSpPr>
            <a:spLocks noChangeArrowheads="1"/>
          </p:cNvSpPr>
          <p:nvPr/>
        </p:nvSpPr>
        <p:spPr bwMode="auto">
          <a:xfrm>
            <a:off x="2249488" y="5281613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4" name="Line 67"/>
          <p:cNvSpPr>
            <a:spLocks noChangeShapeType="1"/>
          </p:cNvSpPr>
          <p:nvPr/>
        </p:nvSpPr>
        <p:spPr bwMode="auto">
          <a:xfrm>
            <a:off x="1349375" y="3525838"/>
            <a:ext cx="5842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5" name="Line 68"/>
          <p:cNvSpPr>
            <a:spLocks noChangeShapeType="1"/>
          </p:cNvSpPr>
          <p:nvPr/>
        </p:nvSpPr>
        <p:spPr bwMode="auto">
          <a:xfrm flipH="1">
            <a:off x="1344613" y="3976688"/>
            <a:ext cx="544512" cy="127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6" name="Line 69"/>
          <p:cNvSpPr>
            <a:spLocks noChangeShapeType="1"/>
          </p:cNvSpPr>
          <p:nvPr/>
        </p:nvSpPr>
        <p:spPr bwMode="auto">
          <a:xfrm flipH="1">
            <a:off x="1344613" y="4425950"/>
            <a:ext cx="544512" cy="20638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27" name="Oval 64"/>
          <p:cNvSpPr>
            <a:spLocks noChangeArrowheads="1"/>
          </p:cNvSpPr>
          <p:nvPr/>
        </p:nvSpPr>
        <p:spPr bwMode="auto">
          <a:xfrm>
            <a:off x="1930400" y="3463925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8" name="Oval 65"/>
          <p:cNvSpPr>
            <a:spLocks noChangeArrowheads="1"/>
          </p:cNvSpPr>
          <p:nvPr/>
        </p:nvSpPr>
        <p:spPr bwMode="auto">
          <a:xfrm>
            <a:off x="1930400" y="3913188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29" name="Oval 66"/>
          <p:cNvSpPr>
            <a:spLocks noChangeArrowheads="1"/>
          </p:cNvSpPr>
          <p:nvPr/>
        </p:nvSpPr>
        <p:spPr bwMode="auto">
          <a:xfrm>
            <a:off x="1930400" y="4364038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30" name="Rectangle 48"/>
          <p:cNvSpPr>
            <a:spLocks noChangeArrowheads="1"/>
          </p:cNvSpPr>
          <p:nvPr/>
        </p:nvSpPr>
        <p:spPr bwMode="auto">
          <a:xfrm>
            <a:off x="854075" y="5589588"/>
            <a:ext cx="457200" cy="4572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31" name="Rectangle 49"/>
          <p:cNvSpPr>
            <a:spLocks noChangeArrowheads="1"/>
          </p:cNvSpPr>
          <p:nvPr/>
        </p:nvSpPr>
        <p:spPr bwMode="auto">
          <a:xfrm>
            <a:off x="854075" y="6046788"/>
            <a:ext cx="457200" cy="457200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32" name="Line 71"/>
          <p:cNvSpPr>
            <a:spLocks noChangeShapeType="1"/>
          </p:cNvSpPr>
          <p:nvPr/>
        </p:nvSpPr>
        <p:spPr bwMode="auto">
          <a:xfrm flipH="1" flipV="1">
            <a:off x="1303338" y="5843588"/>
            <a:ext cx="1576387" cy="2222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3" name="Line 72"/>
          <p:cNvSpPr>
            <a:spLocks noChangeShapeType="1"/>
          </p:cNvSpPr>
          <p:nvPr/>
        </p:nvSpPr>
        <p:spPr bwMode="auto">
          <a:xfrm flipH="1" flipV="1">
            <a:off x="1303338" y="6300788"/>
            <a:ext cx="1530350" cy="158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4" name="Oval 76"/>
          <p:cNvSpPr>
            <a:spLocks noChangeArrowheads="1"/>
          </p:cNvSpPr>
          <p:nvPr/>
        </p:nvSpPr>
        <p:spPr bwMode="auto">
          <a:xfrm>
            <a:off x="2879725" y="6226175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pic>
        <p:nvPicPr>
          <p:cNvPr id="17435" name="Picture 33" descr="MCj0440405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03463"/>
            <a:ext cx="7858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6" name="Line 34"/>
          <p:cNvSpPr>
            <a:spLocks noChangeShapeType="1"/>
          </p:cNvSpPr>
          <p:nvPr/>
        </p:nvSpPr>
        <p:spPr bwMode="auto">
          <a:xfrm flipH="1" flipV="1">
            <a:off x="1827213" y="2979738"/>
            <a:ext cx="1169987" cy="283527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37" name="Oval 75"/>
          <p:cNvSpPr>
            <a:spLocks noChangeArrowheads="1"/>
          </p:cNvSpPr>
          <p:nvPr/>
        </p:nvSpPr>
        <p:spPr bwMode="auto">
          <a:xfrm>
            <a:off x="2924175" y="5776913"/>
            <a:ext cx="152400" cy="152400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7438" name="Text Box 36"/>
          <p:cNvSpPr txBox="1">
            <a:spLocks noChangeArrowheads="1"/>
          </p:cNvSpPr>
          <p:nvPr/>
        </p:nvSpPr>
        <p:spPr bwMode="auto">
          <a:xfrm>
            <a:off x="3319463" y="3698875"/>
            <a:ext cx="1208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シャドウ</a:t>
            </a:r>
            <a:br>
              <a:rPr lang="ja-JP" altLang="en-US"/>
            </a:br>
            <a:r>
              <a:rPr lang="ja-JP" altLang="en-US"/>
              <a:t>レイ</a:t>
            </a:r>
          </a:p>
        </p:txBody>
      </p:sp>
      <p:sp>
        <p:nvSpPr>
          <p:cNvPr id="17439" name="Line 38"/>
          <p:cNvSpPr>
            <a:spLocks noChangeShapeType="1"/>
          </p:cNvSpPr>
          <p:nvPr/>
        </p:nvSpPr>
        <p:spPr bwMode="auto">
          <a:xfrm flipV="1">
            <a:off x="2727325" y="4194175"/>
            <a:ext cx="854075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0" name="Line 39"/>
          <p:cNvSpPr>
            <a:spLocks noChangeShapeType="1"/>
          </p:cNvSpPr>
          <p:nvPr/>
        </p:nvSpPr>
        <p:spPr bwMode="auto">
          <a:xfrm flipV="1">
            <a:off x="5832475" y="5094288"/>
            <a:ext cx="630238" cy="3143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7441" name="Text Box 40"/>
          <p:cNvSpPr txBox="1">
            <a:spLocks noChangeArrowheads="1"/>
          </p:cNvSpPr>
          <p:nvPr/>
        </p:nvSpPr>
        <p:spPr bwMode="auto">
          <a:xfrm>
            <a:off x="4751388" y="5049838"/>
            <a:ext cx="1208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セルフ</a:t>
            </a:r>
            <a:br>
              <a:rPr lang="ja-JP" altLang="en-US"/>
            </a:br>
            <a:r>
              <a:rPr lang="ja-JP" altLang="en-US"/>
              <a:t>シャドウ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話の流れ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7800"/>
          </a:xfrm>
        </p:spPr>
        <p:txBody>
          <a:bodyPr/>
          <a:lstStyle/>
          <a:p>
            <a:pPr eaLnBrk="1" hangingPunct="1"/>
            <a:r>
              <a:rPr lang="ja-JP" altLang="en-US" smtClean="0"/>
              <a:t>レンダリングの原理</a:t>
            </a:r>
          </a:p>
          <a:p>
            <a:pPr lvl="1" eaLnBrk="1" hangingPunct="1"/>
            <a:r>
              <a:rPr lang="ja-JP" altLang="en-US" smtClean="0"/>
              <a:t>投影変換</a:t>
            </a:r>
          </a:p>
          <a:p>
            <a:pPr lvl="1" eaLnBrk="1" hangingPunct="1"/>
            <a:r>
              <a:rPr lang="ja-JP" altLang="en-US" smtClean="0"/>
              <a:t>ラスタライズ</a:t>
            </a:r>
          </a:p>
          <a:p>
            <a:pPr lvl="1" eaLnBrk="1" hangingPunct="1"/>
            <a:r>
              <a:rPr lang="ja-JP" altLang="en-US" smtClean="0"/>
              <a:t>陰面消去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en-US" altLang="ja-JP" smtClean="0"/>
              <a:t>OpenGL </a:t>
            </a:r>
            <a:r>
              <a:rPr lang="ja-JP" altLang="en-US" smtClean="0"/>
              <a:t>プログラミング</a:t>
            </a:r>
          </a:p>
          <a:p>
            <a:pPr lvl="1" eaLnBrk="1" hangingPunct="1"/>
            <a:r>
              <a:rPr lang="ja-JP" altLang="en-US" smtClean="0"/>
              <a:t>形状の描画</a:t>
            </a:r>
          </a:p>
          <a:p>
            <a:pPr lvl="1" eaLnBrk="1" hangingPunct="1"/>
            <a:r>
              <a:rPr lang="ja-JP" altLang="en-US" smtClean="0"/>
              <a:t>アフィン変換</a:t>
            </a:r>
          </a:p>
          <a:p>
            <a:pPr lvl="1" eaLnBrk="1" hangingPunct="1"/>
            <a:r>
              <a:rPr lang="ja-JP" altLang="en-US" smtClean="0"/>
              <a:t>その他の設定</a:t>
            </a:r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5067300" y="4284663"/>
            <a:ext cx="765175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OpenGL </a:t>
            </a:r>
            <a:r>
              <a:rPr lang="ja-JP" altLang="en-US" smtClean="0"/>
              <a:t>とは？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3</a:t>
            </a:r>
            <a:r>
              <a:rPr lang="ja-JP" altLang="en-US" smtClean="0"/>
              <a:t>次元形状を描画するためのライブラリ</a:t>
            </a:r>
          </a:p>
          <a:p>
            <a:pPr lvl="1" eaLnBrk="1" hangingPunct="1"/>
            <a:r>
              <a:rPr lang="ja-JP" altLang="en-US" smtClean="0"/>
              <a:t>点の座標を渡すのみでよい</a:t>
            </a:r>
          </a:p>
          <a:p>
            <a:pPr lvl="1" eaLnBrk="1" hangingPunct="1">
              <a:buFontTx/>
              <a:buNone/>
            </a:pPr>
            <a:endParaRPr lang="en-US" altLang="ja-JP" smtClean="0"/>
          </a:p>
        </p:txBody>
      </p:sp>
      <p:sp>
        <p:nvSpPr>
          <p:cNvPr id="19460" name="AutoShape 5"/>
          <p:cNvSpPr>
            <a:spLocks noChangeArrowheads="1"/>
          </p:cNvSpPr>
          <p:nvPr/>
        </p:nvSpPr>
        <p:spPr bwMode="auto">
          <a:xfrm>
            <a:off x="3268663" y="3249613"/>
            <a:ext cx="2293937" cy="27447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en-US" altLang="ja-JP"/>
          </a:p>
          <a:p>
            <a:pPr algn="ctr" eaLnBrk="1" hangingPunct="1"/>
            <a:r>
              <a:rPr lang="ja-JP" altLang="en-US"/>
              <a:t>射影変換</a:t>
            </a:r>
            <a:br>
              <a:rPr lang="ja-JP" altLang="en-US"/>
            </a:br>
            <a:r>
              <a:rPr lang="en-US" altLang="ja-JP"/>
              <a:t>+</a:t>
            </a:r>
          </a:p>
          <a:p>
            <a:pPr algn="ctr" eaLnBrk="1" hangingPunct="1"/>
            <a:r>
              <a:rPr lang="ja-JP" altLang="en-US"/>
              <a:t>ラスタライズ</a:t>
            </a:r>
            <a:br>
              <a:rPr lang="ja-JP" altLang="en-US"/>
            </a:br>
            <a:r>
              <a:rPr lang="en-US" altLang="ja-JP"/>
              <a:t>+</a:t>
            </a:r>
          </a:p>
          <a:p>
            <a:pPr algn="ctr" eaLnBrk="1" hangingPunct="1"/>
            <a:r>
              <a:rPr lang="ja-JP" altLang="en-US"/>
              <a:t>陰面消去</a:t>
            </a:r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2366963" y="4643438"/>
            <a:ext cx="9001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>
            <a:off x="5562600" y="4643438"/>
            <a:ext cx="9001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716338" y="3025775"/>
            <a:ext cx="13366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OpenGL</a:t>
            </a: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1196975" y="3789363"/>
            <a:ext cx="10652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座標</a:t>
            </a:r>
            <a:br>
              <a:rPr lang="ja-JP" altLang="en-US"/>
            </a:br>
            <a:r>
              <a:rPr lang="en-US" altLang="ja-JP"/>
              <a:t>(0,0,0)</a:t>
            </a:r>
            <a:br>
              <a:rPr lang="en-US" altLang="ja-JP"/>
            </a:br>
            <a:r>
              <a:rPr lang="en-US" altLang="ja-JP"/>
              <a:t>(1,0,0)</a:t>
            </a:r>
          </a:p>
          <a:p>
            <a:pPr algn="ctr" eaLnBrk="1" hangingPunct="1"/>
            <a:r>
              <a:rPr lang="en-US" altLang="ja-JP"/>
              <a:t>(0,1,0)</a:t>
            </a:r>
          </a:p>
        </p:txBody>
      </p:sp>
      <p:pic>
        <p:nvPicPr>
          <p:cNvPr id="1946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3351213"/>
            <a:ext cx="23050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多角形の描画の命令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998538"/>
            <a:ext cx="8505825" cy="27003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smtClean="0"/>
              <a:t>glBegin </a:t>
            </a:r>
            <a:r>
              <a:rPr lang="ja-JP" altLang="en-US" sz="2800" smtClean="0"/>
              <a:t>と </a:t>
            </a:r>
            <a:r>
              <a:rPr lang="en-US" altLang="ja-JP" sz="2800" smtClean="0"/>
              <a:t>glEnd </a:t>
            </a:r>
            <a:r>
              <a:rPr lang="ja-JP" altLang="en-US" sz="2800" smtClean="0"/>
              <a:t>で囲む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smtClean="0"/>
              <a:t>glBegin </a:t>
            </a:r>
            <a:r>
              <a:rPr lang="ja-JP" altLang="en-US" sz="2800" smtClean="0"/>
              <a:t>には描画する図形の種類を渡す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smtClean="0"/>
              <a:t>Vertex </a:t>
            </a:r>
            <a:r>
              <a:rPr lang="ja-JP" altLang="en-US" sz="2800" smtClean="0"/>
              <a:t>とは、多角形の頂点のこと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800" smtClean="0"/>
              <a:t>3f </a:t>
            </a:r>
            <a:r>
              <a:rPr lang="ja-JP" altLang="en-US" sz="2800" smtClean="0"/>
              <a:t>は</a:t>
            </a:r>
            <a:r>
              <a:rPr lang="en-US" altLang="ja-JP" sz="2800" smtClean="0"/>
              <a:t>x,y,z </a:t>
            </a:r>
            <a:r>
              <a:rPr lang="ja-JP" altLang="en-US" sz="2800" smtClean="0"/>
              <a:t>座標の</a:t>
            </a:r>
            <a:r>
              <a:rPr lang="en-US" altLang="ja-JP" sz="2800" smtClean="0"/>
              <a:t>3</a:t>
            </a:r>
            <a:r>
              <a:rPr lang="ja-JP" altLang="en-US" sz="2800" smtClean="0"/>
              <a:t>つの </a:t>
            </a:r>
            <a:r>
              <a:rPr lang="en-US" altLang="ja-JP" sz="2800" smtClean="0"/>
              <a:t>float </a:t>
            </a:r>
            <a:r>
              <a:rPr lang="ja-JP" altLang="en-US" sz="2800" smtClean="0"/>
              <a:t>の値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2800" smtClean="0"/>
              <a:t>座標の指定は反時計回り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2800" smtClean="0"/>
              <a:t>凹んだ多角形は正確に描かれない可能性がある</a:t>
            </a:r>
          </a:p>
          <a:p>
            <a:pPr eaLnBrk="1" hangingPunct="1">
              <a:lnSpc>
                <a:spcPct val="80000"/>
              </a:lnSpc>
            </a:pPr>
            <a:endParaRPr lang="ja-JP" altLang="en-US" sz="2800" smtClean="0"/>
          </a:p>
          <a:p>
            <a:pPr eaLnBrk="1" hangingPunct="1">
              <a:lnSpc>
                <a:spcPct val="80000"/>
              </a:lnSpc>
            </a:pPr>
            <a:endParaRPr lang="ja-JP" altLang="ja-JP" sz="2800" smtClean="0"/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522288" y="4251325"/>
            <a:ext cx="34639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glBegin(</a:t>
            </a:r>
            <a:r>
              <a:rPr lang="en-US" altLang="ja-JP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GL_POLYGON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glVertex3f(1,0,0);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glEnd();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736725" y="3789363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3</a:t>
            </a:r>
            <a:r>
              <a:rPr lang="ja-JP" altLang="en-US"/>
              <a:t>角形</a:t>
            </a: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706938" y="4238625"/>
            <a:ext cx="3824287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glBegin(</a:t>
            </a:r>
            <a:r>
              <a:rPr lang="en-US" altLang="ja-JP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GL_POLYGON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glVertex3f( 1, 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glVertex3f(-1, 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glVertex3f(-1,-1,0);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glVertex3f( 0,-1,0);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glEnd();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6011863" y="3789363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4</a:t>
            </a:r>
            <a:r>
              <a:rPr lang="ja-JP" altLang="en-US"/>
              <a:t>角形</a:t>
            </a:r>
          </a:p>
        </p:txBody>
      </p:sp>
      <p:pic>
        <p:nvPicPr>
          <p:cNvPr id="20488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88" y="1089025"/>
            <a:ext cx="153035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今回の授業の目的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3</a:t>
            </a:r>
            <a:r>
              <a:rPr lang="ja-JP" altLang="en-US" smtClean="0"/>
              <a:t>次元形状を表示するための</a:t>
            </a:r>
            <a:br>
              <a:rPr lang="ja-JP" altLang="en-US" smtClean="0"/>
            </a:br>
            <a:r>
              <a:rPr lang="ja-JP" altLang="en-US" smtClean="0"/>
              <a:t>                                 仕組みを理解する</a:t>
            </a:r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en-US" altLang="ja-JP" smtClean="0"/>
              <a:t>OpenGL </a:t>
            </a:r>
            <a:r>
              <a:rPr lang="ja-JP" altLang="en-US" smtClean="0"/>
              <a:t>というライブラリを使うための</a:t>
            </a:r>
            <a:br>
              <a:rPr lang="ja-JP" altLang="en-US" smtClean="0"/>
            </a:br>
            <a:r>
              <a:rPr lang="ja-JP" altLang="en-US" smtClean="0"/>
              <a:t>                              計算機環境を整える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-21590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描画できる図形の種類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728663"/>
            <a:ext cx="8229600" cy="1154112"/>
          </a:xfrm>
        </p:spPr>
        <p:txBody>
          <a:bodyPr/>
          <a:lstStyle/>
          <a:p>
            <a:pPr eaLnBrk="1" hangingPunct="1"/>
            <a:r>
              <a:rPr lang="ja-JP" altLang="en-US" smtClean="0"/>
              <a:t>g</a:t>
            </a:r>
            <a:r>
              <a:rPr lang="en-US" altLang="ja-JP" smtClean="0"/>
              <a:t>lBegin </a:t>
            </a:r>
            <a:r>
              <a:rPr lang="ja-JP" altLang="en-US" smtClean="0"/>
              <a:t>の引数を変えれば色々描画できる</a:t>
            </a:r>
            <a:endParaRPr lang="ja-JP" altLang="ja-JP" smtClean="0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23875" y="3251200"/>
            <a:ext cx="3463925" cy="229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glPointSize(3);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glBegin(</a:t>
            </a:r>
            <a:r>
              <a:rPr lang="en-US" altLang="ja-JP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GL_POINTS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glVertex3f(1,0,0);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glEnd();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425575"/>
            <a:ext cx="5334000" cy="742950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1466850" y="2711450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3</a:t>
            </a:r>
            <a:r>
              <a:rPr lang="ja-JP" altLang="en-US"/>
              <a:t>点を描画</a:t>
            </a: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4483100" y="3213100"/>
            <a:ext cx="34639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glLineWidth(2.5);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glBegin(</a:t>
            </a:r>
            <a:r>
              <a:rPr lang="en-US" altLang="ja-JP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glVertex3f(1,0,0);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glVertex3f(1,1,0);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glEnd();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5202238" y="2665413"/>
            <a:ext cx="2138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線分</a:t>
            </a:r>
            <a:r>
              <a:rPr lang="en-US" altLang="ja-JP"/>
              <a:t>2</a:t>
            </a:r>
            <a:r>
              <a:rPr lang="ja-JP" altLang="en-US"/>
              <a:t>本を描画</a:t>
            </a:r>
          </a:p>
        </p:txBody>
      </p:sp>
      <p:sp>
        <p:nvSpPr>
          <p:cNvPr id="21513" name="AutoShape 13"/>
          <p:cNvSpPr>
            <a:spLocks/>
          </p:cNvSpPr>
          <p:nvPr/>
        </p:nvSpPr>
        <p:spPr bwMode="auto">
          <a:xfrm>
            <a:off x="7677150" y="4056063"/>
            <a:ext cx="271463" cy="674687"/>
          </a:xfrm>
          <a:prstGeom prst="rightBrace">
            <a:avLst>
              <a:gd name="adj1" fmla="val 207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514" name="AutoShape 14"/>
          <p:cNvSpPr>
            <a:spLocks/>
          </p:cNvSpPr>
          <p:nvPr/>
        </p:nvSpPr>
        <p:spPr bwMode="auto">
          <a:xfrm>
            <a:off x="7677150" y="4821238"/>
            <a:ext cx="271463" cy="674687"/>
          </a:xfrm>
          <a:prstGeom prst="rightBrace">
            <a:avLst>
              <a:gd name="adj1" fmla="val 207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8037513" y="4183063"/>
            <a:ext cx="96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1</a:t>
            </a:r>
            <a:r>
              <a:rPr lang="ja-JP" altLang="en-US"/>
              <a:t>本目</a:t>
            </a:r>
          </a:p>
        </p:txBody>
      </p:sp>
      <p:sp>
        <p:nvSpPr>
          <p:cNvPr id="21516" name="Text Box 16"/>
          <p:cNvSpPr txBox="1">
            <a:spLocks noChangeArrowheads="1"/>
          </p:cNvSpPr>
          <p:nvPr/>
        </p:nvSpPr>
        <p:spPr bwMode="auto">
          <a:xfrm>
            <a:off x="8064500" y="4910138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/>
              <a:t>2</a:t>
            </a:r>
            <a:r>
              <a:rPr lang="ja-JP" altLang="en-US"/>
              <a:t>本目</a:t>
            </a:r>
          </a:p>
        </p:txBody>
      </p:sp>
      <p:sp>
        <p:nvSpPr>
          <p:cNvPr id="21517" name="Line 17"/>
          <p:cNvSpPr>
            <a:spLocks noChangeShapeType="1"/>
          </p:cNvSpPr>
          <p:nvPr/>
        </p:nvSpPr>
        <p:spPr bwMode="auto">
          <a:xfrm flipH="1">
            <a:off x="2997200" y="3519488"/>
            <a:ext cx="157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2546350" y="5949950"/>
            <a:ext cx="3119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描画される点（線分）の</a:t>
            </a:r>
          </a:p>
          <a:p>
            <a:pPr algn="ctr" eaLnBrk="1" hangingPunct="1"/>
            <a:r>
              <a:rPr lang="ja-JP" altLang="en-US"/>
              <a:t>大きさ（太さ）の設定</a:t>
            </a:r>
          </a:p>
        </p:txBody>
      </p:sp>
      <p:sp>
        <p:nvSpPr>
          <p:cNvPr id="21519" name="Line 19"/>
          <p:cNvSpPr>
            <a:spLocks noChangeShapeType="1"/>
          </p:cNvSpPr>
          <p:nvPr/>
        </p:nvSpPr>
        <p:spPr bwMode="auto">
          <a:xfrm>
            <a:off x="4211638" y="3519488"/>
            <a:ext cx="0" cy="243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2933700"/>
            <a:ext cx="25527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1143000"/>
          </a:xfrm>
        </p:spPr>
        <p:txBody>
          <a:bodyPr/>
          <a:lstStyle/>
          <a:p>
            <a:r>
              <a:rPr lang="ja-JP" altLang="en-US" smtClean="0"/>
              <a:t>色の設定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403350"/>
            <a:ext cx="8229600" cy="973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smtClean="0"/>
              <a:t>glColor3f </a:t>
            </a:r>
            <a:r>
              <a:rPr lang="ja-JP" altLang="en-US" sz="2800" smtClean="0"/>
              <a:t>で、</a:t>
            </a:r>
            <a:r>
              <a:rPr lang="en-US" altLang="ja-JP" sz="2800" smtClean="0"/>
              <a:t>(R, G, B) </a:t>
            </a:r>
            <a:r>
              <a:rPr lang="ja-JP" altLang="en-US" sz="2800" smtClean="0"/>
              <a:t>を指定する</a:t>
            </a:r>
          </a:p>
          <a:p>
            <a:pPr>
              <a:lnSpc>
                <a:spcPct val="90000"/>
              </a:lnSpc>
            </a:pPr>
            <a:r>
              <a:rPr lang="ja-JP" altLang="en-US" sz="2800" smtClean="0"/>
              <a:t>値は </a:t>
            </a:r>
            <a:r>
              <a:rPr lang="en-US" altLang="ja-JP" sz="2800" smtClean="0"/>
              <a:t>0.0</a:t>
            </a:r>
            <a:r>
              <a:rPr lang="ja-JP" altLang="en-US" sz="2800" smtClean="0"/>
              <a:t>～</a:t>
            </a:r>
            <a:r>
              <a:rPr lang="en-US" altLang="ja-JP" sz="2800" smtClean="0"/>
              <a:t>1.0 </a:t>
            </a:r>
            <a:r>
              <a:rPr lang="ja-JP" altLang="en-US" sz="2800" smtClean="0"/>
              <a:t>まで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566738" y="2843213"/>
            <a:ext cx="3824287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glBegin(</a:t>
            </a:r>
            <a:r>
              <a:rPr lang="en-US" altLang="ja-JP" u="sng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GL_POINTS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ja-JP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glColor3f(1,0,0);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glVertex3f(0,0.5,0);</a:t>
            </a:r>
          </a:p>
          <a:p>
            <a:pPr eaLnBrk="1" hangingPunct="1"/>
            <a:r>
              <a:rPr lang="ja-JP" altLang="en-US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glColor3f(0,1,0);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glColor3f(0,0,1);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glVertex3f(0.5,0,0);</a:t>
            </a:r>
          </a:p>
          <a:p>
            <a:pPr eaLnBrk="1" hangingPunct="1"/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glEnd();</a:t>
            </a:r>
          </a:p>
        </p:txBody>
      </p:sp>
      <p:sp>
        <p:nvSpPr>
          <p:cNvPr id="22534" name="AutoShape 5"/>
          <p:cNvSpPr>
            <a:spLocks/>
          </p:cNvSpPr>
          <p:nvPr/>
        </p:nvSpPr>
        <p:spPr bwMode="auto">
          <a:xfrm>
            <a:off x="4122738" y="3294063"/>
            <a:ext cx="271462" cy="674687"/>
          </a:xfrm>
          <a:prstGeom prst="rightBrace">
            <a:avLst>
              <a:gd name="adj1" fmla="val 207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2535" name="AutoShape 6"/>
          <p:cNvSpPr>
            <a:spLocks/>
          </p:cNvSpPr>
          <p:nvPr/>
        </p:nvSpPr>
        <p:spPr bwMode="auto">
          <a:xfrm>
            <a:off x="4122738" y="4059238"/>
            <a:ext cx="271462" cy="674687"/>
          </a:xfrm>
          <a:prstGeom prst="rightBrace">
            <a:avLst>
              <a:gd name="adj1" fmla="val 207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2536" name="AutoShape 7"/>
          <p:cNvSpPr>
            <a:spLocks/>
          </p:cNvSpPr>
          <p:nvPr/>
        </p:nvSpPr>
        <p:spPr bwMode="auto">
          <a:xfrm>
            <a:off x="4122738" y="4778375"/>
            <a:ext cx="271462" cy="674688"/>
          </a:xfrm>
          <a:prstGeom prst="rightBrace">
            <a:avLst>
              <a:gd name="adj1" fmla="val 2071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437063" y="3654425"/>
            <a:ext cx="2384425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V="1">
            <a:off x="4437063" y="4373563"/>
            <a:ext cx="2339975" cy="46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V="1">
            <a:off x="4481513" y="4508500"/>
            <a:ext cx="3016250" cy="587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-127000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座標系へのアフィン変換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884238"/>
            <a:ext cx="8229600" cy="5078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mtClean="0"/>
              <a:t>平行移動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移動ベクトルを足す</a:t>
            </a:r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拡大・縮小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各軸方向に拡大率を掛ける</a:t>
            </a:r>
            <a:br>
              <a:rPr lang="ja-JP" altLang="en-US" smtClean="0"/>
            </a:br>
            <a:r>
              <a:rPr lang="en-US" altLang="ja-JP" smtClean="0"/>
              <a:t>(</a:t>
            </a:r>
            <a:r>
              <a:rPr lang="ja-JP" altLang="en-US" smtClean="0"/>
              <a:t>原点が中心</a:t>
            </a:r>
            <a:r>
              <a:rPr lang="en-US" altLang="ja-JP" smtClean="0"/>
              <a:t>)</a:t>
            </a: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回転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指定した軸の周りに回転する</a:t>
            </a:r>
            <a:br>
              <a:rPr lang="ja-JP" altLang="en-US" smtClean="0"/>
            </a:br>
            <a:r>
              <a:rPr lang="en-US" altLang="ja-JP" smtClean="0"/>
              <a:t>(</a:t>
            </a:r>
            <a:r>
              <a:rPr lang="ja-JP" altLang="en-US" smtClean="0"/>
              <a:t>回転軸は原点を通る</a:t>
            </a:r>
            <a:r>
              <a:rPr lang="en-US" altLang="ja-JP" smtClean="0"/>
              <a:t>)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41288" y="6354763"/>
            <a:ext cx="8926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/>
              <a:t>※ </a:t>
            </a:r>
            <a:r>
              <a:rPr lang="ja-JP" altLang="en-US" sz="2000"/>
              <a:t>任意の軸の回転行列の算出については４元数 </a:t>
            </a:r>
            <a:r>
              <a:rPr lang="en-US" altLang="ja-JP" sz="2000"/>
              <a:t>(quaternion) </a:t>
            </a:r>
            <a:r>
              <a:rPr lang="ja-JP" altLang="en-US" sz="2000"/>
              <a:t>を使う場合が多い </a:t>
            </a:r>
          </a:p>
        </p:txBody>
      </p:sp>
      <p:sp>
        <p:nvSpPr>
          <p:cNvPr id="23557" name="Rectangle 9"/>
          <p:cNvSpPr>
            <a:spLocks noChangeArrowheads="1"/>
          </p:cNvSpPr>
          <p:nvPr/>
        </p:nvSpPr>
        <p:spPr bwMode="auto">
          <a:xfrm>
            <a:off x="7392988" y="1212850"/>
            <a:ext cx="600075" cy="5937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1189038" y="1922463"/>
            <a:ext cx="31750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glTranslatef(tx,ty,tz);</a:t>
            </a:r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4841875" y="1141413"/>
            <a:ext cx="1570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(tx,ty,tz)</a:t>
            </a: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6969125" y="3268663"/>
            <a:ext cx="1136650" cy="941387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1" name="Text Box 17"/>
          <p:cNvSpPr txBox="1">
            <a:spLocks noChangeArrowheads="1"/>
          </p:cNvSpPr>
          <p:nvPr/>
        </p:nvSpPr>
        <p:spPr bwMode="auto">
          <a:xfrm>
            <a:off x="1228725" y="3840163"/>
            <a:ext cx="26304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glScalef(sx,sy,sz);</a:t>
            </a:r>
          </a:p>
        </p:txBody>
      </p:sp>
      <p:sp>
        <p:nvSpPr>
          <p:cNvPr id="23562" name="Rectangle 18"/>
          <p:cNvSpPr>
            <a:spLocks noChangeArrowheads="1"/>
          </p:cNvSpPr>
          <p:nvPr/>
        </p:nvSpPr>
        <p:spPr bwMode="auto">
          <a:xfrm>
            <a:off x="5568950" y="3641725"/>
            <a:ext cx="600075" cy="5937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3" name="Line 19"/>
          <p:cNvSpPr>
            <a:spLocks noChangeShapeType="1"/>
          </p:cNvSpPr>
          <p:nvPr/>
        </p:nvSpPr>
        <p:spPr bwMode="auto">
          <a:xfrm flipV="1">
            <a:off x="6375400" y="3971925"/>
            <a:ext cx="525463" cy="63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64" name="Text Box 20"/>
          <p:cNvSpPr txBox="1">
            <a:spLocks noChangeArrowheads="1"/>
          </p:cNvSpPr>
          <p:nvPr/>
        </p:nvSpPr>
        <p:spPr bwMode="auto">
          <a:xfrm>
            <a:off x="7531100" y="2665413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(sx,sy,sz)</a:t>
            </a:r>
          </a:p>
        </p:txBody>
      </p:sp>
      <p:sp>
        <p:nvSpPr>
          <p:cNvPr id="23565" name="Text Box 21"/>
          <p:cNvSpPr txBox="1">
            <a:spLocks noChangeArrowheads="1"/>
          </p:cNvSpPr>
          <p:nvPr/>
        </p:nvSpPr>
        <p:spPr bwMode="auto">
          <a:xfrm>
            <a:off x="5810250" y="3067050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(1,1,1)</a:t>
            </a:r>
          </a:p>
        </p:txBody>
      </p:sp>
      <p:sp>
        <p:nvSpPr>
          <p:cNvPr id="23566" name="Oval 22"/>
          <p:cNvSpPr>
            <a:spLocks noChangeArrowheads="1"/>
          </p:cNvSpPr>
          <p:nvPr/>
        </p:nvSpPr>
        <p:spPr bwMode="auto">
          <a:xfrm>
            <a:off x="6215063" y="3417888"/>
            <a:ext cx="153987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7" name="Oval 23"/>
          <p:cNvSpPr>
            <a:spLocks noChangeArrowheads="1"/>
          </p:cNvSpPr>
          <p:nvPr/>
        </p:nvSpPr>
        <p:spPr bwMode="auto">
          <a:xfrm>
            <a:off x="8174038" y="3055938"/>
            <a:ext cx="153987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8" name="Oval 26"/>
          <p:cNvSpPr>
            <a:spLocks noChangeArrowheads="1"/>
          </p:cNvSpPr>
          <p:nvPr/>
        </p:nvSpPr>
        <p:spPr bwMode="auto">
          <a:xfrm>
            <a:off x="5499100" y="4162425"/>
            <a:ext cx="153988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69" name="Oval 27"/>
          <p:cNvSpPr>
            <a:spLocks noChangeArrowheads="1"/>
          </p:cNvSpPr>
          <p:nvPr/>
        </p:nvSpPr>
        <p:spPr bwMode="auto">
          <a:xfrm>
            <a:off x="6907213" y="4127500"/>
            <a:ext cx="153987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23570" name="Object 20"/>
          <p:cNvGraphicFramePr>
            <a:graphicFrameLocks noChangeAspect="1"/>
          </p:cNvGraphicFramePr>
          <p:nvPr/>
        </p:nvGraphicFramePr>
        <p:xfrm>
          <a:off x="5210175" y="4092575"/>
          <a:ext cx="2762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数式" r:id="rId3" imgW="152202" imgH="177569" progId="Equation.3">
                  <p:embed/>
                </p:oleObj>
              </mc:Choice>
              <mc:Fallback>
                <p:oleObj name="数式" r:id="rId3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4092575"/>
                        <a:ext cx="27622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20"/>
          <p:cNvGraphicFramePr>
            <a:graphicFrameLocks noChangeAspect="1"/>
          </p:cNvGraphicFramePr>
          <p:nvPr/>
        </p:nvGraphicFramePr>
        <p:xfrm>
          <a:off x="6638925" y="4056063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数式" r:id="rId5" imgW="152202" imgH="177569" progId="Equation.3">
                  <p:embed/>
                </p:oleObj>
              </mc:Choice>
              <mc:Fallback>
                <p:oleObj name="数式" r:id="rId5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4056063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Text Box 30"/>
          <p:cNvSpPr txBox="1">
            <a:spLocks noChangeArrowheads="1"/>
          </p:cNvSpPr>
          <p:nvPr/>
        </p:nvSpPr>
        <p:spPr bwMode="auto">
          <a:xfrm>
            <a:off x="1223963" y="5765800"/>
            <a:ext cx="31115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glRotatef(a,rx,ry,rz);</a:t>
            </a:r>
          </a:p>
        </p:txBody>
      </p:sp>
      <p:sp>
        <p:nvSpPr>
          <p:cNvPr id="23573" name="Rectangle 31"/>
          <p:cNvSpPr>
            <a:spLocks noChangeArrowheads="1"/>
          </p:cNvSpPr>
          <p:nvPr/>
        </p:nvSpPr>
        <p:spPr bwMode="auto">
          <a:xfrm>
            <a:off x="5629275" y="5418138"/>
            <a:ext cx="600075" cy="5937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 flipV="1">
            <a:off x="6018213" y="5308600"/>
            <a:ext cx="885825" cy="93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75" name="Oval 33"/>
          <p:cNvSpPr>
            <a:spLocks noChangeArrowheads="1"/>
          </p:cNvSpPr>
          <p:nvPr/>
        </p:nvSpPr>
        <p:spPr bwMode="auto">
          <a:xfrm>
            <a:off x="6142038" y="5943600"/>
            <a:ext cx="153987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23576" name="Object 20"/>
          <p:cNvGraphicFramePr>
            <a:graphicFrameLocks noChangeAspect="1"/>
          </p:cNvGraphicFramePr>
          <p:nvPr/>
        </p:nvGraphicFramePr>
        <p:xfrm>
          <a:off x="6216650" y="6024563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数式" r:id="rId6" imgW="152202" imgH="177569" progId="Equation.3">
                  <p:embed/>
                </p:oleObj>
              </mc:Choice>
              <mc:Fallback>
                <p:oleObj name="数式" r:id="rId6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6024563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Arc 35"/>
          <p:cNvSpPr>
            <a:spLocks/>
          </p:cNvSpPr>
          <p:nvPr/>
        </p:nvSpPr>
        <p:spPr bwMode="auto">
          <a:xfrm flipV="1">
            <a:off x="5951538" y="5683250"/>
            <a:ext cx="703262" cy="439738"/>
          </a:xfrm>
          <a:custGeom>
            <a:avLst/>
            <a:gdLst>
              <a:gd name="T0" fmla="*/ 15701868 w 31498"/>
              <a:gd name="T1" fmla="*/ 5777139 h 21600"/>
              <a:gd name="T2" fmla="*/ 0 w 31498"/>
              <a:gd name="T3" fmla="*/ 6442325 h 21600"/>
              <a:gd name="T4" fmla="*/ 7476552 w 31498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98" h="21600" fill="none" extrusionOk="0">
                <a:moveTo>
                  <a:pt x="31498" y="13939"/>
                </a:moveTo>
                <a:cubicBezTo>
                  <a:pt x="27394" y="18797"/>
                  <a:pt x="21357" y="21599"/>
                  <a:pt x="14998" y="21600"/>
                </a:cubicBezTo>
                <a:cubicBezTo>
                  <a:pt x="9402" y="21600"/>
                  <a:pt x="4026" y="19428"/>
                  <a:pt x="-1" y="15544"/>
                </a:cubicBezTo>
              </a:path>
              <a:path w="31498" h="21600" stroke="0" extrusionOk="0">
                <a:moveTo>
                  <a:pt x="31498" y="13939"/>
                </a:moveTo>
                <a:cubicBezTo>
                  <a:pt x="27394" y="18797"/>
                  <a:pt x="21357" y="21599"/>
                  <a:pt x="14998" y="21600"/>
                </a:cubicBezTo>
                <a:cubicBezTo>
                  <a:pt x="9402" y="21600"/>
                  <a:pt x="4026" y="19428"/>
                  <a:pt x="-1" y="15544"/>
                </a:cubicBezTo>
                <a:lnTo>
                  <a:pt x="14998" y="0"/>
                </a:lnTo>
                <a:lnTo>
                  <a:pt x="31498" y="13939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3578" name="Text Box 36"/>
          <p:cNvSpPr txBox="1">
            <a:spLocks noChangeArrowheads="1"/>
          </p:cNvSpPr>
          <p:nvPr/>
        </p:nvSpPr>
        <p:spPr bwMode="auto">
          <a:xfrm>
            <a:off x="6272213" y="4940300"/>
            <a:ext cx="1485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(rx,ry,rz)</a:t>
            </a:r>
          </a:p>
        </p:txBody>
      </p:sp>
      <p:sp>
        <p:nvSpPr>
          <p:cNvPr id="23579" name="Text Box 37"/>
          <p:cNvSpPr txBox="1">
            <a:spLocks noChangeArrowheads="1"/>
          </p:cNvSpPr>
          <p:nvPr/>
        </p:nvSpPr>
        <p:spPr bwMode="auto">
          <a:xfrm>
            <a:off x="6570663" y="5707063"/>
            <a:ext cx="725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a°</a:t>
            </a:r>
          </a:p>
        </p:txBody>
      </p:sp>
      <p:sp>
        <p:nvSpPr>
          <p:cNvPr id="23580" name="Line 38"/>
          <p:cNvSpPr>
            <a:spLocks noChangeShapeType="1"/>
          </p:cNvSpPr>
          <p:nvPr/>
        </p:nvSpPr>
        <p:spPr bwMode="auto">
          <a:xfrm flipV="1">
            <a:off x="6958013" y="5792788"/>
            <a:ext cx="525462" cy="63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81" name="Line 40"/>
          <p:cNvSpPr>
            <a:spLocks noChangeShapeType="1"/>
          </p:cNvSpPr>
          <p:nvPr/>
        </p:nvSpPr>
        <p:spPr bwMode="auto">
          <a:xfrm flipV="1">
            <a:off x="7667625" y="5303838"/>
            <a:ext cx="928688" cy="989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23582" name="Object 20"/>
          <p:cNvGraphicFramePr>
            <a:graphicFrameLocks noChangeAspect="1"/>
          </p:cNvGraphicFramePr>
          <p:nvPr/>
        </p:nvGraphicFramePr>
        <p:xfrm>
          <a:off x="7866063" y="6069013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数式" r:id="rId7" imgW="152202" imgH="177569" progId="Equation.3">
                  <p:embed/>
                </p:oleObj>
              </mc:Choice>
              <mc:Fallback>
                <p:oleObj name="数式" r:id="rId7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6069013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39"/>
          <p:cNvSpPr>
            <a:spLocks noChangeArrowheads="1"/>
          </p:cNvSpPr>
          <p:nvPr/>
        </p:nvSpPr>
        <p:spPr bwMode="auto">
          <a:xfrm rot="3608459">
            <a:off x="7667625" y="5383213"/>
            <a:ext cx="600075" cy="5937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84" name="Oval 41"/>
          <p:cNvSpPr>
            <a:spLocks noChangeArrowheads="1"/>
          </p:cNvSpPr>
          <p:nvPr/>
        </p:nvSpPr>
        <p:spPr bwMode="auto">
          <a:xfrm>
            <a:off x="7791450" y="5988050"/>
            <a:ext cx="153988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85" name="Oval 44"/>
          <p:cNvSpPr>
            <a:spLocks noChangeArrowheads="1"/>
          </p:cNvSpPr>
          <p:nvPr/>
        </p:nvSpPr>
        <p:spPr bwMode="auto">
          <a:xfrm>
            <a:off x="7302500" y="1708150"/>
            <a:ext cx="153988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86" name="Rectangle 7"/>
          <p:cNvSpPr>
            <a:spLocks noChangeArrowheads="1"/>
          </p:cNvSpPr>
          <p:nvPr/>
        </p:nvSpPr>
        <p:spPr bwMode="auto">
          <a:xfrm>
            <a:off x="4786313" y="1857375"/>
            <a:ext cx="600075" cy="5937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87" name="Oval 8"/>
          <p:cNvSpPr>
            <a:spLocks noChangeArrowheads="1"/>
          </p:cNvSpPr>
          <p:nvPr/>
        </p:nvSpPr>
        <p:spPr bwMode="auto">
          <a:xfrm>
            <a:off x="4708525" y="2347913"/>
            <a:ext cx="153988" cy="14605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3588" name="Line 12"/>
          <p:cNvSpPr>
            <a:spLocks noChangeShapeType="1"/>
          </p:cNvSpPr>
          <p:nvPr/>
        </p:nvSpPr>
        <p:spPr bwMode="auto">
          <a:xfrm flipV="1">
            <a:off x="4799013" y="1808163"/>
            <a:ext cx="852487" cy="6000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23589" name="Object 20"/>
          <p:cNvGraphicFramePr>
            <a:graphicFrameLocks noChangeAspect="1"/>
          </p:cNvGraphicFramePr>
          <p:nvPr/>
        </p:nvGraphicFramePr>
        <p:xfrm>
          <a:off x="4438650" y="2347913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数式" r:id="rId8" imgW="152202" imgH="177569" progId="Equation.3">
                  <p:embed/>
                </p:oleObj>
              </mc:Choice>
              <mc:Fallback>
                <p:oleObj name="数式" r:id="rId8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347913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0" name="Line 45"/>
          <p:cNvSpPr>
            <a:spLocks noChangeShapeType="1"/>
          </p:cNvSpPr>
          <p:nvPr/>
        </p:nvSpPr>
        <p:spPr bwMode="auto">
          <a:xfrm flipH="1">
            <a:off x="5383213" y="1538288"/>
            <a:ext cx="134937" cy="4048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591" name="Line 47"/>
          <p:cNvSpPr>
            <a:spLocks noChangeShapeType="1"/>
          </p:cNvSpPr>
          <p:nvPr/>
        </p:nvSpPr>
        <p:spPr bwMode="auto">
          <a:xfrm flipV="1">
            <a:off x="6419850" y="1808163"/>
            <a:ext cx="852488" cy="6000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23592" name="Object 20"/>
          <p:cNvGraphicFramePr>
            <a:graphicFrameLocks noChangeAspect="1"/>
          </p:cNvGraphicFramePr>
          <p:nvPr/>
        </p:nvGraphicFramePr>
        <p:xfrm>
          <a:off x="6958013" y="1449388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数式" r:id="rId9" imgW="152202" imgH="177569" progId="Equation.3">
                  <p:embed/>
                </p:oleObj>
              </mc:Choice>
              <mc:Fallback>
                <p:oleObj name="数式" r:id="rId9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1449388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Line 49"/>
          <p:cNvSpPr>
            <a:spLocks noChangeShapeType="1"/>
          </p:cNvSpPr>
          <p:nvPr/>
        </p:nvSpPr>
        <p:spPr bwMode="auto">
          <a:xfrm flipV="1">
            <a:off x="5697538" y="2259013"/>
            <a:ext cx="525462" cy="63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6513"/>
            <a:ext cx="8229600" cy="1143001"/>
          </a:xfrm>
        </p:spPr>
        <p:txBody>
          <a:bodyPr/>
          <a:lstStyle/>
          <a:p>
            <a:r>
              <a:rPr lang="ja-JP" altLang="en-US" smtClean="0"/>
              <a:t>スタックによるアフィン変換の管理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863600"/>
            <a:ext cx="8229600" cy="4525963"/>
          </a:xfrm>
        </p:spPr>
        <p:txBody>
          <a:bodyPr/>
          <a:lstStyle/>
          <a:p>
            <a:r>
              <a:rPr lang="ja-JP" altLang="en-US" smtClean="0"/>
              <a:t>現在の状態を覚える</a:t>
            </a:r>
          </a:p>
          <a:p>
            <a:endParaRPr lang="ja-JP" altLang="en-US" smtClean="0"/>
          </a:p>
          <a:p>
            <a:r>
              <a:rPr lang="ja-JP" altLang="en-US" smtClean="0"/>
              <a:t>直前に覚えた状態に戻る</a:t>
            </a:r>
            <a:endParaRPr lang="en-US" altLang="ja-JP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87413" y="1506538"/>
            <a:ext cx="22812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glPushMatrix();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20750" y="2635250"/>
            <a:ext cx="22812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glPopMatrix();</a:t>
            </a:r>
          </a:p>
        </p:txBody>
      </p:sp>
      <p:sp>
        <p:nvSpPr>
          <p:cNvPr id="24582" name="Freeform 7"/>
          <p:cNvSpPr>
            <a:spLocks/>
          </p:cNvSpPr>
          <p:nvPr/>
        </p:nvSpPr>
        <p:spPr bwMode="auto">
          <a:xfrm>
            <a:off x="5653088" y="1733550"/>
            <a:ext cx="809625" cy="1290638"/>
          </a:xfrm>
          <a:custGeom>
            <a:avLst/>
            <a:gdLst>
              <a:gd name="T0" fmla="*/ 0 w 510"/>
              <a:gd name="T1" fmla="*/ 0 h 813"/>
              <a:gd name="T2" fmla="*/ 32762825 w 510"/>
              <a:gd name="T3" fmla="*/ 2038807990 h 813"/>
              <a:gd name="T4" fmla="*/ 1285279688 w 510"/>
              <a:gd name="T5" fmla="*/ 2048888619 h 813"/>
              <a:gd name="T6" fmla="*/ 1272679700 w 510"/>
              <a:gd name="T7" fmla="*/ 22682209 h 8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0" h="813">
                <a:moveTo>
                  <a:pt x="0" y="0"/>
                </a:moveTo>
                <a:lnTo>
                  <a:pt x="13" y="809"/>
                </a:lnTo>
                <a:lnTo>
                  <a:pt x="510" y="813"/>
                </a:lnTo>
                <a:lnTo>
                  <a:pt x="505" y="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5697538" y="2663825"/>
            <a:ext cx="7207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84" name="Freeform 10"/>
          <p:cNvSpPr>
            <a:spLocks/>
          </p:cNvSpPr>
          <p:nvPr/>
        </p:nvSpPr>
        <p:spPr bwMode="auto">
          <a:xfrm>
            <a:off x="6907213" y="1731963"/>
            <a:ext cx="809625" cy="1290637"/>
          </a:xfrm>
          <a:custGeom>
            <a:avLst/>
            <a:gdLst>
              <a:gd name="T0" fmla="*/ 0 w 510"/>
              <a:gd name="T1" fmla="*/ 0 h 813"/>
              <a:gd name="T2" fmla="*/ 32762825 w 510"/>
              <a:gd name="T3" fmla="*/ 2038804823 h 813"/>
              <a:gd name="T4" fmla="*/ 1285279688 w 510"/>
              <a:gd name="T5" fmla="*/ 2048885444 h 813"/>
              <a:gd name="T6" fmla="*/ 1272679700 w 510"/>
              <a:gd name="T7" fmla="*/ 22680604 h 8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0" h="813">
                <a:moveTo>
                  <a:pt x="0" y="0"/>
                </a:moveTo>
                <a:lnTo>
                  <a:pt x="13" y="809"/>
                </a:lnTo>
                <a:lnTo>
                  <a:pt x="510" y="813"/>
                </a:lnTo>
                <a:lnTo>
                  <a:pt x="505" y="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6951663" y="2663825"/>
            <a:ext cx="7207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6951663" y="2303463"/>
            <a:ext cx="7207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87" name="Freeform 13"/>
          <p:cNvSpPr>
            <a:spLocks/>
          </p:cNvSpPr>
          <p:nvPr/>
        </p:nvSpPr>
        <p:spPr bwMode="auto">
          <a:xfrm>
            <a:off x="8218488" y="1731963"/>
            <a:ext cx="809625" cy="1290637"/>
          </a:xfrm>
          <a:custGeom>
            <a:avLst/>
            <a:gdLst>
              <a:gd name="T0" fmla="*/ 0 w 510"/>
              <a:gd name="T1" fmla="*/ 0 h 813"/>
              <a:gd name="T2" fmla="*/ 32762825 w 510"/>
              <a:gd name="T3" fmla="*/ 2038804823 h 813"/>
              <a:gd name="T4" fmla="*/ 1285279688 w 510"/>
              <a:gd name="T5" fmla="*/ 2048885444 h 813"/>
              <a:gd name="T6" fmla="*/ 1272679700 w 510"/>
              <a:gd name="T7" fmla="*/ 22680604 h 8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10" h="813">
                <a:moveTo>
                  <a:pt x="0" y="0"/>
                </a:moveTo>
                <a:lnTo>
                  <a:pt x="13" y="809"/>
                </a:lnTo>
                <a:lnTo>
                  <a:pt x="510" y="813"/>
                </a:lnTo>
                <a:lnTo>
                  <a:pt x="505" y="9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8262938" y="2663825"/>
            <a:ext cx="7207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89" name="Rectangle 16"/>
          <p:cNvSpPr>
            <a:spLocks noChangeArrowheads="1"/>
          </p:cNvSpPr>
          <p:nvPr/>
        </p:nvSpPr>
        <p:spPr bwMode="auto">
          <a:xfrm>
            <a:off x="4976813" y="1476375"/>
            <a:ext cx="720725" cy="31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90" name="Freeform 17"/>
          <p:cNvSpPr>
            <a:spLocks/>
          </p:cNvSpPr>
          <p:nvPr/>
        </p:nvSpPr>
        <p:spPr bwMode="auto">
          <a:xfrm>
            <a:off x="5797550" y="1714500"/>
            <a:ext cx="273050" cy="687388"/>
          </a:xfrm>
          <a:custGeom>
            <a:avLst/>
            <a:gdLst>
              <a:gd name="T0" fmla="*/ 0 w 172"/>
              <a:gd name="T1" fmla="*/ 5040316 h 433"/>
              <a:gd name="T2" fmla="*/ 378023438 w 172"/>
              <a:gd name="T3" fmla="*/ 181451382 h 433"/>
              <a:gd name="T4" fmla="*/ 420866888 w 172"/>
              <a:gd name="T5" fmla="*/ 1091229244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" h="433">
                <a:moveTo>
                  <a:pt x="0" y="2"/>
                </a:moveTo>
                <a:cubicBezTo>
                  <a:pt x="25" y="14"/>
                  <a:pt x="122" y="0"/>
                  <a:pt x="150" y="72"/>
                </a:cubicBezTo>
                <a:cubicBezTo>
                  <a:pt x="172" y="141"/>
                  <a:pt x="164" y="358"/>
                  <a:pt x="167" y="43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5788025" y="1411288"/>
            <a:ext cx="763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Push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7542213" y="1322388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Pop</a:t>
            </a:r>
          </a:p>
        </p:txBody>
      </p:sp>
      <p:sp>
        <p:nvSpPr>
          <p:cNvPr id="24593" name="Freeform 20"/>
          <p:cNvSpPr>
            <a:spLocks/>
          </p:cNvSpPr>
          <p:nvPr/>
        </p:nvSpPr>
        <p:spPr bwMode="auto">
          <a:xfrm flipH="1">
            <a:off x="7265988" y="1539875"/>
            <a:ext cx="312737" cy="687388"/>
          </a:xfrm>
          <a:custGeom>
            <a:avLst/>
            <a:gdLst>
              <a:gd name="T0" fmla="*/ 0 w 172"/>
              <a:gd name="T1" fmla="*/ 5040316 h 433"/>
              <a:gd name="T2" fmla="*/ 495899061 w 172"/>
              <a:gd name="T3" fmla="*/ 181451382 h 433"/>
              <a:gd name="T4" fmla="*/ 552100809 w 172"/>
              <a:gd name="T5" fmla="*/ 1091229244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" h="433">
                <a:moveTo>
                  <a:pt x="0" y="2"/>
                </a:moveTo>
                <a:cubicBezTo>
                  <a:pt x="25" y="14"/>
                  <a:pt x="122" y="0"/>
                  <a:pt x="150" y="72"/>
                </a:cubicBezTo>
                <a:cubicBezTo>
                  <a:pt x="172" y="141"/>
                  <a:pt x="164" y="358"/>
                  <a:pt x="167" y="433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94" name="Line 21"/>
          <p:cNvSpPr>
            <a:spLocks noChangeShapeType="1"/>
          </p:cNvSpPr>
          <p:nvPr/>
        </p:nvSpPr>
        <p:spPr bwMode="auto">
          <a:xfrm flipV="1">
            <a:off x="6507163" y="2844800"/>
            <a:ext cx="360362" cy="63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95" name="Line 22"/>
          <p:cNvSpPr>
            <a:spLocks noChangeShapeType="1"/>
          </p:cNvSpPr>
          <p:nvPr/>
        </p:nvSpPr>
        <p:spPr bwMode="auto">
          <a:xfrm flipV="1">
            <a:off x="7767638" y="2844800"/>
            <a:ext cx="404812" cy="635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596" name="Oval 28"/>
          <p:cNvSpPr>
            <a:spLocks noChangeArrowheads="1"/>
          </p:cNvSpPr>
          <p:nvPr/>
        </p:nvSpPr>
        <p:spPr bwMode="auto">
          <a:xfrm>
            <a:off x="1871663" y="4735513"/>
            <a:ext cx="854075" cy="811212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太陽</a:t>
            </a:r>
          </a:p>
        </p:txBody>
      </p:sp>
      <p:sp>
        <p:nvSpPr>
          <p:cNvPr id="24597" name="Oval 34"/>
          <p:cNvSpPr>
            <a:spLocks noChangeArrowheads="1"/>
          </p:cNvSpPr>
          <p:nvPr/>
        </p:nvSpPr>
        <p:spPr bwMode="auto">
          <a:xfrm>
            <a:off x="385763" y="4284663"/>
            <a:ext cx="3735387" cy="175577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598" name="Oval 32"/>
          <p:cNvSpPr>
            <a:spLocks noChangeArrowheads="1"/>
          </p:cNvSpPr>
          <p:nvPr/>
        </p:nvSpPr>
        <p:spPr bwMode="auto">
          <a:xfrm>
            <a:off x="566738" y="5365750"/>
            <a:ext cx="674687" cy="67468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火星</a:t>
            </a:r>
          </a:p>
        </p:txBody>
      </p:sp>
      <p:sp>
        <p:nvSpPr>
          <p:cNvPr id="24599" name="Oval 36"/>
          <p:cNvSpPr>
            <a:spLocks noChangeArrowheads="1"/>
          </p:cNvSpPr>
          <p:nvPr/>
        </p:nvSpPr>
        <p:spPr bwMode="auto">
          <a:xfrm>
            <a:off x="1106488" y="4510088"/>
            <a:ext cx="2386012" cy="121602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600" name="Oval 29"/>
          <p:cNvSpPr>
            <a:spLocks noChangeArrowheads="1"/>
          </p:cNvSpPr>
          <p:nvPr/>
        </p:nvSpPr>
        <p:spPr bwMode="auto">
          <a:xfrm>
            <a:off x="2951163" y="4556125"/>
            <a:ext cx="630237" cy="584200"/>
          </a:xfrm>
          <a:prstGeom prst="ellipse">
            <a:avLst/>
          </a:prstGeom>
          <a:solidFill>
            <a:srgbClr val="00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地球</a:t>
            </a:r>
          </a:p>
        </p:txBody>
      </p:sp>
      <p:sp>
        <p:nvSpPr>
          <p:cNvPr id="24601" name="Oval 38"/>
          <p:cNvSpPr>
            <a:spLocks noChangeArrowheads="1"/>
          </p:cNvSpPr>
          <p:nvPr/>
        </p:nvSpPr>
        <p:spPr bwMode="auto">
          <a:xfrm>
            <a:off x="2501900" y="4483100"/>
            <a:ext cx="1484313" cy="7556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602" name="Oval 30"/>
          <p:cNvSpPr>
            <a:spLocks noChangeArrowheads="1"/>
          </p:cNvSpPr>
          <p:nvPr/>
        </p:nvSpPr>
        <p:spPr bwMode="auto">
          <a:xfrm>
            <a:off x="2860675" y="5046663"/>
            <a:ext cx="315913" cy="3175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月</a:t>
            </a:r>
          </a:p>
        </p:txBody>
      </p:sp>
      <p:sp>
        <p:nvSpPr>
          <p:cNvPr id="24603" name="Text Box 43"/>
          <p:cNvSpPr txBox="1">
            <a:spLocks noChangeArrowheads="1"/>
          </p:cNvSpPr>
          <p:nvPr/>
        </p:nvSpPr>
        <p:spPr bwMode="auto">
          <a:xfrm>
            <a:off x="4392613" y="3294063"/>
            <a:ext cx="4433887" cy="34639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太陽 を描く</a:t>
            </a:r>
            <a:r>
              <a:rPr lang="en-US" altLang="ja-JP" sz="2000"/>
              <a:t>;</a:t>
            </a:r>
          </a:p>
          <a:p>
            <a:pPr eaLnBrk="1" hangingPunct="1"/>
            <a:r>
              <a:rPr lang="en-US" altLang="ja-JP" sz="2000" b="1"/>
              <a:t>Push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FF0000"/>
                </a:solidFill>
              </a:rPr>
              <a:t>(</a:t>
            </a:r>
            <a:r>
              <a:rPr lang="ja-JP" altLang="en-US" sz="2000">
                <a:solidFill>
                  <a:srgbClr val="FF0000"/>
                </a:solidFill>
              </a:rPr>
              <a:t>太陽を描いた状態を覚える</a:t>
            </a:r>
            <a:r>
              <a:rPr lang="en-US" altLang="ja-JP" sz="200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ja-JP" altLang="en-US" sz="2000"/>
              <a:t>  アフィン変換</a:t>
            </a:r>
            <a:r>
              <a:rPr lang="en-US" altLang="ja-JP" sz="2000"/>
              <a:t>; </a:t>
            </a:r>
            <a:r>
              <a:rPr lang="ja-JP" altLang="en-US" sz="2000"/>
              <a:t>地球 を描く</a:t>
            </a:r>
            <a:r>
              <a:rPr lang="en-US" altLang="ja-JP" sz="2000"/>
              <a:t>;</a:t>
            </a:r>
          </a:p>
          <a:p>
            <a:pPr eaLnBrk="1" hangingPunct="1"/>
            <a:r>
              <a:rPr lang="ja-JP" altLang="en-US" sz="2000"/>
              <a:t>  </a:t>
            </a:r>
            <a:r>
              <a:rPr lang="en-US" altLang="ja-JP" sz="2000" b="1"/>
              <a:t>Push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00FFFF"/>
                </a:solidFill>
              </a:rPr>
              <a:t>(</a:t>
            </a:r>
            <a:r>
              <a:rPr lang="ja-JP" altLang="en-US" sz="2000">
                <a:solidFill>
                  <a:srgbClr val="00FFFF"/>
                </a:solidFill>
              </a:rPr>
              <a:t>地球を描いた状態を覚える</a:t>
            </a:r>
            <a:r>
              <a:rPr lang="en-US" altLang="ja-JP" sz="2000">
                <a:solidFill>
                  <a:srgbClr val="00FFFF"/>
                </a:solidFill>
              </a:rPr>
              <a:t>)</a:t>
            </a:r>
          </a:p>
          <a:p>
            <a:pPr eaLnBrk="1" hangingPunct="1"/>
            <a:r>
              <a:rPr lang="ja-JP" altLang="en-US" sz="2000"/>
              <a:t>    アフィン変換</a:t>
            </a:r>
            <a:r>
              <a:rPr lang="en-US" altLang="ja-JP" sz="2000"/>
              <a:t>; </a:t>
            </a:r>
            <a:r>
              <a:rPr lang="ja-JP" altLang="en-US" sz="2000"/>
              <a:t>月 を描く</a:t>
            </a:r>
            <a:r>
              <a:rPr lang="en-US" altLang="ja-JP" sz="2000"/>
              <a:t>;</a:t>
            </a:r>
          </a:p>
          <a:p>
            <a:pPr eaLnBrk="1" hangingPunct="1"/>
            <a:r>
              <a:rPr lang="ja-JP" altLang="en-US" sz="2000"/>
              <a:t>  </a:t>
            </a:r>
            <a:r>
              <a:rPr lang="en-US" altLang="ja-JP" sz="2000" b="1"/>
              <a:t>Pop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00FFFF"/>
                </a:solidFill>
              </a:rPr>
              <a:t>(</a:t>
            </a:r>
            <a:r>
              <a:rPr lang="ja-JP" altLang="en-US" sz="2000">
                <a:solidFill>
                  <a:srgbClr val="00FFFF"/>
                </a:solidFill>
              </a:rPr>
              <a:t>地球を描いた状態に戻る</a:t>
            </a:r>
            <a:r>
              <a:rPr lang="en-US" altLang="ja-JP" sz="2000">
                <a:solidFill>
                  <a:srgbClr val="00FFFF"/>
                </a:solidFill>
              </a:rPr>
              <a:t>)</a:t>
            </a:r>
            <a:endParaRPr lang="en-US" altLang="ja-JP" sz="2000"/>
          </a:p>
          <a:p>
            <a:pPr eaLnBrk="1" hangingPunct="1"/>
            <a:r>
              <a:rPr lang="en-US" altLang="ja-JP" sz="2000"/>
              <a:t>  </a:t>
            </a:r>
            <a:r>
              <a:rPr lang="en-US" altLang="ja-JP" sz="2000" b="1"/>
              <a:t>Push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00FFFF"/>
                </a:solidFill>
              </a:rPr>
              <a:t>(</a:t>
            </a:r>
            <a:r>
              <a:rPr lang="ja-JP" altLang="en-US" sz="2000">
                <a:solidFill>
                  <a:srgbClr val="00FFFF"/>
                </a:solidFill>
              </a:rPr>
              <a:t>地球を描いた状態を覚え直す</a:t>
            </a:r>
            <a:r>
              <a:rPr lang="en-US" altLang="ja-JP" sz="2000">
                <a:solidFill>
                  <a:srgbClr val="00FFFF"/>
                </a:solidFill>
              </a:rPr>
              <a:t>)</a:t>
            </a:r>
            <a:endParaRPr lang="en-US" altLang="ja-JP" sz="2000"/>
          </a:p>
          <a:p>
            <a:pPr eaLnBrk="1" hangingPunct="1"/>
            <a:r>
              <a:rPr lang="ja-JP" altLang="en-US" sz="2000"/>
              <a:t>    アフィン変換</a:t>
            </a:r>
            <a:r>
              <a:rPr lang="en-US" altLang="ja-JP" sz="2000"/>
              <a:t>; </a:t>
            </a:r>
            <a:r>
              <a:rPr lang="ja-JP" altLang="en-US" sz="2000"/>
              <a:t>彗星 を描く</a:t>
            </a:r>
            <a:r>
              <a:rPr lang="en-US" altLang="ja-JP" sz="2000"/>
              <a:t>;</a:t>
            </a:r>
          </a:p>
          <a:p>
            <a:pPr eaLnBrk="1" hangingPunct="1"/>
            <a:r>
              <a:rPr lang="ja-JP" altLang="en-US" sz="2000"/>
              <a:t>  </a:t>
            </a:r>
            <a:r>
              <a:rPr lang="en-US" altLang="ja-JP" sz="2000" b="1"/>
              <a:t>Pop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00FFFF"/>
                </a:solidFill>
              </a:rPr>
              <a:t>(</a:t>
            </a:r>
            <a:r>
              <a:rPr lang="ja-JP" altLang="en-US" sz="2000">
                <a:solidFill>
                  <a:srgbClr val="00FFFF"/>
                </a:solidFill>
              </a:rPr>
              <a:t>地球を描いた状態に戻る</a:t>
            </a:r>
            <a:r>
              <a:rPr lang="en-US" altLang="ja-JP" sz="2000">
                <a:solidFill>
                  <a:srgbClr val="00FFFF"/>
                </a:solidFill>
              </a:rPr>
              <a:t>)</a:t>
            </a:r>
            <a:endParaRPr lang="en-US" altLang="ja-JP" sz="2000"/>
          </a:p>
          <a:p>
            <a:pPr eaLnBrk="1" hangingPunct="1"/>
            <a:r>
              <a:rPr lang="en-US" altLang="ja-JP" sz="2000" b="1"/>
              <a:t>Pop</a:t>
            </a:r>
            <a:r>
              <a:rPr lang="en-US" altLang="ja-JP" sz="2000"/>
              <a:t>; </a:t>
            </a:r>
            <a:r>
              <a:rPr lang="en-US" altLang="ja-JP" sz="2000">
                <a:solidFill>
                  <a:srgbClr val="FF0000"/>
                </a:solidFill>
              </a:rPr>
              <a:t>(</a:t>
            </a:r>
            <a:r>
              <a:rPr lang="ja-JP" altLang="en-US" sz="2000">
                <a:solidFill>
                  <a:srgbClr val="FF0000"/>
                </a:solidFill>
              </a:rPr>
              <a:t>太陽を描いた状態に戻る</a:t>
            </a:r>
            <a:r>
              <a:rPr lang="en-US" altLang="ja-JP" sz="200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ja-JP" altLang="en-US" sz="2000"/>
              <a:t>アフィン変換</a:t>
            </a:r>
            <a:r>
              <a:rPr lang="en-US" altLang="ja-JP" sz="2000"/>
              <a:t>; </a:t>
            </a:r>
            <a:r>
              <a:rPr lang="ja-JP" altLang="en-US" sz="2000"/>
              <a:t>火星 を描く</a:t>
            </a:r>
            <a:r>
              <a:rPr lang="en-US" altLang="ja-JP" sz="2000"/>
              <a:t>;</a:t>
            </a:r>
          </a:p>
        </p:txBody>
      </p:sp>
      <p:sp>
        <p:nvSpPr>
          <p:cNvPr id="24604" name="Text Box 44"/>
          <p:cNvSpPr txBox="1">
            <a:spLocks noChangeArrowheads="1"/>
          </p:cNvSpPr>
          <p:nvPr/>
        </p:nvSpPr>
        <p:spPr bwMode="auto">
          <a:xfrm>
            <a:off x="3311525" y="36083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利用例</a:t>
            </a:r>
          </a:p>
        </p:txBody>
      </p:sp>
      <p:sp>
        <p:nvSpPr>
          <p:cNvPr id="24605" name="Text Box 45"/>
          <p:cNvSpPr txBox="1">
            <a:spLocks noChangeArrowheads="1"/>
          </p:cNvSpPr>
          <p:nvPr/>
        </p:nvSpPr>
        <p:spPr bwMode="auto">
          <a:xfrm>
            <a:off x="6327775" y="998538"/>
            <a:ext cx="11811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スタック</a:t>
            </a:r>
          </a:p>
        </p:txBody>
      </p:sp>
      <p:sp>
        <p:nvSpPr>
          <p:cNvPr id="24606" name="Oval 47"/>
          <p:cNvSpPr>
            <a:spLocks noChangeArrowheads="1"/>
          </p:cNvSpPr>
          <p:nvPr/>
        </p:nvSpPr>
        <p:spPr bwMode="auto">
          <a:xfrm rot="1634194">
            <a:off x="522288" y="3925888"/>
            <a:ext cx="3465512" cy="7556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4607" name="Oval 46"/>
          <p:cNvSpPr>
            <a:spLocks noChangeArrowheads="1"/>
          </p:cNvSpPr>
          <p:nvPr/>
        </p:nvSpPr>
        <p:spPr bwMode="auto">
          <a:xfrm>
            <a:off x="881063" y="3789363"/>
            <a:ext cx="403225" cy="404812"/>
          </a:xfrm>
          <a:prstGeom prst="ellipse">
            <a:avLst/>
          </a:prstGeom>
          <a:solidFill>
            <a:srgbClr val="FFB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endParaRPr lang="ja-JP" altLang="en-US"/>
          </a:p>
        </p:txBody>
      </p:sp>
      <p:sp>
        <p:nvSpPr>
          <p:cNvPr id="24608" name="Text Box 51"/>
          <p:cNvSpPr txBox="1">
            <a:spLocks noChangeArrowheads="1"/>
          </p:cNvSpPr>
          <p:nvPr/>
        </p:nvSpPr>
        <p:spPr bwMode="auto">
          <a:xfrm>
            <a:off x="836613" y="3743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その他の</a:t>
            </a:r>
            <a:r>
              <a:rPr lang="en-US" altLang="ja-JP" smtClean="0"/>
              <a:t>OpenGL</a:t>
            </a:r>
            <a:r>
              <a:rPr lang="ja-JP" altLang="en-US" smtClean="0"/>
              <a:t>への設定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49388"/>
            <a:ext cx="8229600" cy="4994275"/>
          </a:xfrm>
        </p:spPr>
        <p:txBody>
          <a:bodyPr/>
          <a:lstStyle/>
          <a:p>
            <a:pPr eaLnBrk="1" hangingPunct="1"/>
            <a:r>
              <a:rPr lang="ja-JP" altLang="en-US" smtClean="0"/>
              <a:t>視界の設定</a:t>
            </a:r>
          </a:p>
          <a:p>
            <a:pPr lvl="1" eaLnBrk="1" hangingPunct="1"/>
            <a:r>
              <a:rPr lang="ja-JP" altLang="en-US" smtClean="0"/>
              <a:t>視点、視線方向、スクリーンの大きさ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オブジェクトの光の反射特性</a:t>
            </a:r>
          </a:p>
          <a:p>
            <a:pPr lvl="1" eaLnBrk="1" hangingPunct="1"/>
            <a:r>
              <a:rPr lang="ja-JP" altLang="en-US" smtClean="0"/>
              <a:t>拡散反射、鏡面反射、環境光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光源</a:t>
            </a:r>
          </a:p>
          <a:p>
            <a:pPr lvl="1" eaLnBrk="1" hangingPunct="1"/>
            <a:r>
              <a:rPr lang="ja-JP" altLang="en-US" smtClean="0"/>
              <a:t>数、方向、位置、種類 </a:t>
            </a:r>
            <a:r>
              <a:rPr lang="en-US" altLang="ja-JP" smtClean="0"/>
              <a:t>(</a:t>
            </a:r>
            <a:r>
              <a:rPr lang="ja-JP" altLang="en-US" smtClean="0"/>
              <a:t>点光源，平行光源）</a:t>
            </a:r>
          </a:p>
          <a:p>
            <a:pPr eaLnBrk="1" hangingPunct="1">
              <a:buFontTx/>
              <a:buNone/>
            </a:pPr>
            <a:endParaRPr lang="ja-JP" altLang="en-US" smtClean="0"/>
          </a:p>
          <a:p>
            <a:pPr eaLnBrk="1" hangingPunct="1"/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47638"/>
            <a:ext cx="8229600" cy="919163"/>
          </a:xfrm>
        </p:spPr>
        <p:txBody>
          <a:bodyPr/>
          <a:lstStyle/>
          <a:p>
            <a:pPr eaLnBrk="1" hangingPunct="1"/>
            <a:r>
              <a:rPr lang="ja-JP" altLang="en-US" smtClean="0"/>
              <a:t>視界の設定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531813"/>
            <a:ext cx="6500813" cy="4994275"/>
          </a:xfrm>
        </p:spPr>
        <p:txBody>
          <a:bodyPr/>
          <a:lstStyle/>
          <a:p>
            <a:pPr eaLnBrk="1" hangingPunct="1"/>
            <a:r>
              <a:rPr lang="ja-JP" altLang="en-US" smtClean="0"/>
              <a:t>透視投影</a:t>
            </a:r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平行投影 </a:t>
            </a:r>
            <a:r>
              <a:rPr lang="en-US" altLang="ja-JP" smtClean="0"/>
              <a:t>(</a:t>
            </a:r>
            <a:r>
              <a:rPr lang="ja-JP" altLang="en-US" smtClean="0"/>
              <a:t>視点が∞遠点）</a:t>
            </a:r>
          </a:p>
          <a:p>
            <a:pPr lvl="1" eaLnBrk="1" hangingPunct="1"/>
            <a:endParaRPr lang="en-US" altLang="ja-JP" smtClean="0"/>
          </a:p>
        </p:txBody>
      </p:sp>
      <p:grpSp>
        <p:nvGrpSpPr>
          <p:cNvPr id="26628" name="Group 68"/>
          <p:cNvGrpSpPr>
            <a:grpSpLocks/>
          </p:cNvGrpSpPr>
          <p:nvPr/>
        </p:nvGrpSpPr>
        <p:grpSpPr bwMode="auto">
          <a:xfrm>
            <a:off x="147638" y="1100138"/>
            <a:ext cx="8108950" cy="3232150"/>
            <a:chOff x="187" y="2245"/>
            <a:chExt cx="5108" cy="2036"/>
          </a:xfrm>
        </p:grpSpPr>
        <p:sp>
          <p:nvSpPr>
            <p:cNvPr id="26659" name="Line 44"/>
            <p:cNvSpPr>
              <a:spLocks noChangeShapeType="1"/>
            </p:cNvSpPr>
            <p:nvPr/>
          </p:nvSpPr>
          <p:spPr bwMode="auto">
            <a:xfrm>
              <a:off x="612" y="4230"/>
              <a:ext cx="4649" cy="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26660" name="Group 66"/>
            <p:cNvGrpSpPr>
              <a:grpSpLocks/>
            </p:cNvGrpSpPr>
            <p:nvPr/>
          </p:nvGrpSpPr>
          <p:grpSpPr bwMode="auto">
            <a:xfrm>
              <a:off x="187" y="2245"/>
              <a:ext cx="5108" cy="2036"/>
              <a:chOff x="187" y="2245"/>
              <a:chExt cx="5108" cy="2036"/>
            </a:xfrm>
          </p:grpSpPr>
          <p:sp>
            <p:nvSpPr>
              <p:cNvPr id="26661" name="Text Box 5"/>
              <p:cNvSpPr txBox="1">
                <a:spLocks noChangeArrowheads="1"/>
              </p:cNvSpPr>
              <p:nvPr/>
            </p:nvSpPr>
            <p:spPr bwMode="auto">
              <a:xfrm>
                <a:off x="534" y="2245"/>
                <a:ext cx="4123" cy="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gluPerspective(angle,w/h,near,far);</a:t>
                </a:r>
              </a:p>
              <a:p>
                <a:pPr eaLnBrk="1" hangingPunct="1"/>
                <a:r>
                  <a:rPr lang="en-US" altLang="ja-JP">
                    <a:solidFill>
                      <a:srgbClr val="00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gluLookAt</a:t>
                </a:r>
                <a:r>
                  <a:rPr lang="ja-JP" altLang="en-US">
                    <a:solidFill>
                      <a:srgbClr val="00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（</a:t>
                </a:r>
                <a:r>
                  <a:rPr lang="en-US" altLang="ja-JP">
                    <a:solidFill>
                      <a:srgbClr val="00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ex,ey,ez,ox,oy,oz,ux,uy,uz);</a:t>
                </a:r>
              </a:p>
            </p:txBody>
          </p:sp>
          <p:grpSp>
            <p:nvGrpSpPr>
              <p:cNvPr id="26662" name="Group 65"/>
              <p:cNvGrpSpPr>
                <a:grpSpLocks/>
              </p:cNvGrpSpPr>
              <p:nvPr/>
            </p:nvGrpSpPr>
            <p:grpSpPr bwMode="auto">
              <a:xfrm>
                <a:off x="187" y="2727"/>
                <a:ext cx="5108" cy="1554"/>
                <a:chOff x="187" y="2727"/>
                <a:chExt cx="5108" cy="1554"/>
              </a:xfrm>
            </p:grpSpPr>
            <p:sp>
              <p:nvSpPr>
                <p:cNvPr id="26663" name="AutoShape 31"/>
                <p:cNvSpPr>
                  <a:spLocks noChangeArrowheads="1"/>
                </p:cNvSpPr>
                <p:nvPr/>
              </p:nvSpPr>
              <p:spPr bwMode="auto">
                <a:xfrm rot="-5400000">
                  <a:off x="2858" y="3286"/>
                  <a:ext cx="904" cy="510"/>
                </a:xfrm>
                <a:prstGeom prst="parallelogram">
                  <a:avLst>
                    <a:gd name="adj" fmla="val 44314"/>
                  </a:avLst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2666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647" y="3194"/>
                  <a:ext cx="4648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65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609" y="3528"/>
                  <a:ext cx="4668" cy="7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6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653" y="2838"/>
                  <a:ext cx="3827" cy="6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67" name="Line 35"/>
                <p:cNvSpPr>
                  <a:spLocks noChangeShapeType="1"/>
                </p:cNvSpPr>
                <p:nvPr/>
              </p:nvSpPr>
              <p:spPr bwMode="auto">
                <a:xfrm>
                  <a:off x="619" y="3519"/>
                  <a:ext cx="3858" cy="3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68" name="AutoShape 36"/>
                <p:cNvSpPr>
                  <a:spLocks noChangeArrowheads="1"/>
                </p:cNvSpPr>
                <p:nvPr/>
              </p:nvSpPr>
              <p:spPr bwMode="auto">
                <a:xfrm rot="-5400000">
                  <a:off x="4160" y="3148"/>
                  <a:ext cx="1434" cy="809"/>
                </a:xfrm>
                <a:prstGeom prst="parallelogram">
                  <a:avLst>
                    <a:gd name="adj" fmla="val 44314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26669" name="Oval 37"/>
                <p:cNvSpPr>
                  <a:spLocks noChangeArrowheads="1"/>
                </p:cNvSpPr>
                <p:nvPr/>
              </p:nvSpPr>
              <p:spPr bwMode="auto">
                <a:xfrm>
                  <a:off x="527" y="3425"/>
                  <a:ext cx="187" cy="188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26670" name="Line 38"/>
                <p:cNvSpPr>
                  <a:spLocks noChangeShapeType="1"/>
                </p:cNvSpPr>
                <p:nvPr/>
              </p:nvSpPr>
              <p:spPr bwMode="auto">
                <a:xfrm>
                  <a:off x="3050" y="3096"/>
                  <a:ext cx="0" cy="68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71" name="Line 39"/>
                <p:cNvSpPr>
                  <a:spLocks noChangeShapeType="1"/>
                </p:cNvSpPr>
                <p:nvPr/>
              </p:nvSpPr>
              <p:spPr bwMode="auto">
                <a:xfrm>
                  <a:off x="3050" y="3768"/>
                  <a:ext cx="510" cy="227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7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87" y="3181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00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(ex,ey,ez)</a:t>
                  </a:r>
                </a:p>
              </p:txBody>
            </p:sp>
            <p:sp>
              <p:nvSpPr>
                <p:cNvPr id="26673" name="Oval 41"/>
                <p:cNvSpPr>
                  <a:spLocks noChangeArrowheads="1"/>
                </p:cNvSpPr>
                <p:nvPr/>
              </p:nvSpPr>
              <p:spPr bwMode="auto">
                <a:xfrm>
                  <a:off x="3249" y="3492"/>
                  <a:ext cx="113" cy="113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endParaRPr lang="ja-JP" altLang="en-US"/>
                </a:p>
              </p:txBody>
            </p:sp>
            <p:sp>
              <p:nvSpPr>
                <p:cNvPr id="2667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3305" y="2954"/>
                  <a:ext cx="0" cy="567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75" name="Line 43"/>
                <p:cNvSpPr>
                  <a:spLocks noChangeShapeType="1"/>
                </p:cNvSpPr>
                <p:nvPr/>
              </p:nvSpPr>
              <p:spPr bwMode="auto">
                <a:xfrm>
                  <a:off x="612" y="4030"/>
                  <a:ext cx="2949" cy="29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76" name="Line 45"/>
                <p:cNvSpPr>
                  <a:spLocks noChangeShapeType="1"/>
                </p:cNvSpPr>
                <p:nvPr/>
              </p:nvSpPr>
              <p:spPr bwMode="auto">
                <a:xfrm>
                  <a:off x="612" y="3521"/>
                  <a:ext cx="0" cy="7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77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937" y="2727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0000FF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(ux,uy,uz)</a:t>
                  </a:r>
                </a:p>
              </p:txBody>
            </p:sp>
            <p:sp>
              <p:nvSpPr>
                <p:cNvPr id="26678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03" y="3809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FF9933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near</a:t>
                  </a:r>
                </a:p>
              </p:txBody>
            </p:sp>
            <p:sp>
              <p:nvSpPr>
                <p:cNvPr id="2667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767" y="4031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FF9933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far</a:t>
                  </a:r>
                </a:p>
              </p:txBody>
            </p:sp>
            <p:sp>
              <p:nvSpPr>
                <p:cNvPr id="2668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589" y="3464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0000FF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(ox,oy,oz)</a:t>
                  </a:r>
                </a:p>
              </p:txBody>
            </p:sp>
            <p:sp>
              <p:nvSpPr>
                <p:cNvPr id="26681" name="Line 50"/>
                <p:cNvSpPr>
                  <a:spLocks noChangeShapeType="1"/>
                </p:cNvSpPr>
                <p:nvPr/>
              </p:nvSpPr>
              <p:spPr bwMode="auto">
                <a:xfrm>
                  <a:off x="3334" y="3549"/>
                  <a:ext cx="311" cy="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6682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334" y="3719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00FF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w</a:t>
                  </a:r>
                </a:p>
              </p:txBody>
            </p:sp>
            <p:sp>
              <p:nvSpPr>
                <p:cNvPr id="2668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880" y="3351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FF0000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h</a:t>
                  </a:r>
                </a:p>
              </p:txBody>
            </p:sp>
            <p:sp>
              <p:nvSpPr>
                <p:cNvPr id="26684" name="Arc 53"/>
                <p:cNvSpPr>
                  <a:spLocks/>
                </p:cNvSpPr>
                <p:nvPr/>
              </p:nvSpPr>
              <p:spPr bwMode="auto">
                <a:xfrm>
                  <a:off x="1746" y="3358"/>
                  <a:ext cx="227" cy="356"/>
                </a:xfrm>
                <a:custGeom>
                  <a:avLst/>
                  <a:gdLst>
                    <a:gd name="T0" fmla="*/ 2 w 21600"/>
                    <a:gd name="T1" fmla="*/ 0 h 27065"/>
                    <a:gd name="T2" fmla="*/ 2 w 21600"/>
                    <a:gd name="T3" fmla="*/ 5 h 27065"/>
                    <a:gd name="T4" fmla="*/ 0 w 21600"/>
                    <a:gd name="T5" fmla="*/ 2 h 2706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600" h="27065" fill="none" extrusionOk="0">
                      <a:moveTo>
                        <a:pt x="16122" y="-1"/>
                      </a:moveTo>
                      <a:cubicBezTo>
                        <a:pt x="19650" y="3957"/>
                        <a:pt x="21600" y="9073"/>
                        <a:pt x="21600" y="14375"/>
                      </a:cubicBezTo>
                      <a:cubicBezTo>
                        <a:pt x="21600" y="18933"/>
                        <a:pt x="20157" y="23375"/>
                        <a:pt x="17479" y="27065"/>
                      </a:cubicBezTo>
                    </a:path>
                    <a:path w="21600" h="27065" stroke="0" extrusionOk="0">
                      <a:moveTo>
                        <a:pt x="16122" y="-1"/>
                      </a:moveTo>
                      <a:cubicBezTo>
                        <a:pt x="19650" y="3957"/>
                        <a:pt x="21600" y="9073"/>
                        <a:pt x="21600" y="14375"/>
                      </a:cubicBezTo>
                      <a:cubicBezTo>
                        <a:pt x="21600" y="18933"/>
                        <a:pt x="20157" y="23375"/>
                        <a:pt x="17479" y="27065"/>
                      </a:cubicBezTo>
                      <a:lnTo>
                        <a:pt x="0" y="14375"/>
                      </a:lnTo>
                      <a:lnTo>
                        <a:pt x="16122" y="-1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2668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973" y="3379"/>
                  <a:ext cx="10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/>
                  <a:r>
                    <a:rPr lang="en-US" altLang="ja-JP" sz="2000">
                      <a:solidFill>
                        <a:srgbClr val="FF40FF"/>
                      </a:solidFill>
                      <a:latin typeface="ＭＳ ゴシック" panose="020B0609070205080204" pitchFamily="49" charset="-128"/>
                      <a:ea typeface="ＭＳ ゴシック" panose="020B0609070205080204" pitchFamily="49" charset="-128"/>
                    </a:rPr>
                    <a:t>angle</a:t>
                  </a:r>
                </a:p>
              </p:txBody>
            </p:sp>
          </p:grpSp>
        </p:grpSp>
      </p:grp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06438" y="5341938"/>
            <a:ext cx="360045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glOrtho(left, right, </a:t>
            </a:r>
          </a:p>
          <a:p>
            <a:pPr eaLnBrk="1" hangingPunct="1"/>
            <a:r>
              <a:rPr lang="ja-JP" altLang="en-US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bottom, top, </a:t>
            </a:r>
          </a:p>
          <a:p>
            <a:pPr eaLnBrk="1" hangingPunct="1"/>
            <a:r>
              <a:rPr lang="ja-JP" altLang="en-US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near, far);</a:t>
            </a:r>
            <a:r>
              <a:rPr lang="en-US" altLang="ja-JP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</p:txBody>
      </p:sp>
      <p:grpSp>
        <p:nvGrpSpPr>
          <p:cNvPr id="26630" name="Group 64"/>
          <p:cNvGrpSpPr>
            <a:grpSpLocks/>
          </p:cNvGrpSpPr>
          <p:nvPr/>
        </p:nvGrpSpPr>
        <p:grpSpPr bwMode="auto">
          <a:xfrm>
            <a:off x="4411663" y="4546600"/>
            <a:ext cx="4633912" cy="2305050"/>
            <a:chOff x="2753" y="676"/>
            <a:chExt cx="2919" cy="1452"/>
          </a:xfrm>
        </p:grpSpPr>
        <p:sp>
          <p:nvSpPr>
            <p:cNvPr id="26631" name="AutoShape 6"/>
            <p:cNvSpPr>
              <a:spLocks noChangeArrowheads="1"/>
            </p:cNvSpPr>
            <p:nvPr/>
          </p:nvSpPr>
          <p:spPr bwMode="auto">
            <a:xfrm rot="-5400000">
              <a:off x="3475" y="1225"/>
              <a:ext cx="851" cy="510"/>
            </a:xfrm>
            <a:prstGeom prst="parallelogram">
              <a:avLst>
                <a:gd name="adj" fmla="val 41716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4156" y="1259"/>
              <a:ext cx="1134" cy="6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3646" y="1054"/>
              <a:ext cx="1134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34" name="AutoShape 9"/>
            <p:cNvSpPr>
              <a:spLocks noChangeArrowheads="1"/>
            </p:cNvSpPr>
            <p:nvPr/>
          </p:nvSpPr>
          <p:spPr bwMode="auto">
            <a:xfrm rot="-5400000">
              <a:off x="4609" y="1225"/>
              <a:ext cx="851" cy="510"/>
            </a:xfrm>
            <a:prstGeom prst="parallelogram">
              <a:avLst>
                <a:gd name="adj" fmla="val 41716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4546" y="969"/>
              <a:ext cx="1016" cy="39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 flipV="1">
              <a:off x="3652" y="894"/>
              <a:ext cx="0" cy="102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flipV="1">
              <a:off x="3841" y="1903"/>
              <a:ext cx="1734" cy="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3087" y="1652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bottom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3995" y="187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99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near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5156" y="968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FF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right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4588" y="76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FF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left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127" y="1866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99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far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250" y="881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FF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top</a:t>
              </a:r>
            </a:p>
          </p:txBody>
        </p:sp>
        <p:sp>
          <p:nvSpPr>
            <p:cNvPr id="26644" name="Oval 19"/>
            <p:cNvSpPr>
              <a:spLocks noChangeArrowheads="1"/>
            </p:cNvSpPr>
            <p:nvPr/>
          </p:nvSpPr>
          <p:spPr bwMode="auto">
            <a:xfrm>
              <a:off x="3597" y="1635"/>
              <a:ext cx="103" cy="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45" name="Oval 20"/>
            <p:cNvSpPr>
              <a:spLocks noChangeArrowheads="1"/>
            </p:cNvSpPr>
            <p:nvPr/>
          </p:nvSpPr>
          <p:spPr bwMode="auto">
            <a:xfrm>
              <a:off x="3590" y="1020"/>
              <a:ext cx="103" cy="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46" name="Oval 21"/>
            <p:cNvSpPr>
              <a:spLocks noChangeArrowheads="1"/>
            </p:cNvSpPr>
            <p:nvPr/>
          </p:nvSpPr>
          <p:spPr bwMode="auto">
            <a:xfrm>
              <a:off x="4720" y="1010"/>
              <a:ext cx="103" cy="94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47" name="Oval 22"/>
            <p:cNvSpPr>
              <a:spLocks noChangeArrowheads="1"/>
            </p:cNvSpPr>
            <p:nvPr/>
          </p:nvSpPr>
          <p:spPr bwMode="auto">
            <a:xfrm>
              <a:off x="5234" y="1220"/>
              <a:ext cx="103" cy="94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48" name="Oval 23"/>
            <p:cNvSpPr>
              <a:spLocks noChangeArrowheads="1"/>
            </p:cNvSpPr>
            <p:nvPr/>
          </p:nvSpPr>
          <p:spPr bwMode="auto">
            <a:xfrm>
              <a:off x="3827" y="1436"/>
              <a:ext cx="103" cy="9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49" name="Oval 24"/>
            <p:cNvSpPr>
              <a:spLocks noChangeArrowheads="1"/>
            </p:cNvSpPr>
            <p:nvPr/>
          </p:nvSpPr>
          <p:spPr bwMode="auto">
            <a:xfrm>
              <a:off x="5232" y="1849"/>
              <a:ext cx="103" cy="9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50" name="Line 27"/>
            <p:cNvSpPr>
              <a:spLocks noChangeShapeType="1"/>
            </p:cNvSpPr>
            <p:nvPr/>
          </p:nvSpPr>
          <p:spPr bwMode="auto">
            <a:xfrm>
              <a:off x="3891" y="1485"/>
              <a:ext cx="363" cy="7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51" name="Oval 55"/>
            <p:cNvSpPr>
              <a:spLocks noChangeArrowheads="1"/>
            </p:cNvSpPr>
            <p:nvPr/>
          </p:nvSpPr>
          <p:spPr bwMode="auto">
            <a:xfrm>
              <a:off x="4109" y="1862"/>
              <a:ext cx="103" cy="9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52" name="Line 56"/>
            <p:cNvSpPr>
              <a:spLocks noChangeShapeType="1"/>
            </p:cNvSpPr>
            <p:nvPr/>
          </p:nvSpPr>
          <p:spPr bwMode="auto">
            <a:xfrm flipV="1">
              <a:off x="3893" y="903"/>
              <a:ext cx="0" cy="5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53" name="Text Box 57"/>
            <p:cNvSpPr txBox="1">
              <a:spLocks noChangeArrowheads="1"/>
            </p:cNvSpPr>
            <p:nvPr/>
          </p:nvSpPr>
          <p:spPr bwMode="auto">
            <a:xfrm>
              <a:off x="3525" y="676"/>
              <a:ext cx="10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(ux,uy,uz)</a:t>
              </a:r>
            </a:p>
          </p:txBody>
        </p:sp>
        <p:sp>
          <p:nvSpPr>
            <p:cNvPr id="26654" name="Text Box 58"/>
            <p:cNvSpPr txBox="1">
              <a:spLocks noChangeArrowheads="1"/>
            </p:cNvSpPr>
            <p:nvPr/>
          </p:nvSpPr>
          <p:spPr bwMode="auto">
            <a:xfrm>
              <a:off x="4177" y="1413"/>
              <a:ext cx="10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00FF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(ox,oy,oz)</a:t>
              </a:r>
            </a:p>
          </p:txBody>
        </p:sp>
        <p:sp>
          <p:nvSpPr>
            <p:cNvPr id="26655" name="Oval 60"/>
            <p:cNvSpPr>
              <a:spLocks noChangeArrowheads="1"/>
            </p:cNvSpPr>
            <p:nvPr/>
          </p:nvSpPr>
          <p:spPr bwMode="auto">
            <a:xfrm>
              <a:off x="2921" y="1369"/>
              <a:ext cx="187" cy="18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26656" name="Text Box 61"/>
            <p:cNvSpPr txBox="1">
              <a:spLocks noChangeArrowheads="1"/>
            </p:cNvSpPr>
            <p:nvPr/>
          </p:nvSpPr>
          <p:spPr bwMode="auto">
            <a:xfrm>
              <a:off x="2753" y="1109"/>
              <a:ext cx="10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en-US" altLang="ja-JP" sz="2000">
                  <a:solidFill>
                    <a:srgbClr val="000000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(ex,ey,ez)</a:t>
              </a:r>
            </a:p>
          </p:txBody>
        </p:sp>
        <p:sp>
          <p:nvSpPr>
            <p:cNvPr id="26657" name="Line 62"/>
            <p:cNvSpPr>
              <a:spLocks noChangeShapeType="1"/>
            </p:cNvSpPr>
            <p:nvPr/>
          </p:nvSpPr>
          <p:spPr bwMode="auto">
            <a:xfrm>
              <a:off x="3108" y="1464"/>
              <a:ext cx="687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658" name="Text Box 63"/>
            <p:cNvSpPr txBox="1">
              <a:spLocks noChangeArrowheads="1"/>
            </p:cNvSpPr>
            <p:nvPr/>
          </p:nvSpPr>
          <p:spPr bwMode="auto">
            <a:xfrm>
              <a:off x="3169" y="142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/>
              <a:r>
                <a:rPr lang="ja-JP" altLang="en-US" sz="2000"/>
                <a:t>視線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-63500"/>
            <a:ext cx="8229600" cy="1143000"/>
          </a:xfrm>
        </p:spPr>
        <p:txBody>
          <a:bodyPr/>
          <a:lstStyle/>
          <a:p>
            <a:r>
              <a:rPr lang="ja-JP" altLang="en-US" smtClean="0"/>
              <a:t>オブジェクトの光の反射特性</a:t>
            </a:r>
            <a:endParaRPr lang="en-US" altLang="ja-JP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168400"/>
            <a:ext cx="8229600" cy="5035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 smtClean="0"/>
              <a:t>Phong </a:t>
            </a:r>
            <a:r>
              <a:rPr lang="ja-JP" altLang="en-US" smtClean="0"/>
              <a:t>の近似モデル</a:t>
            </a:r>
          </a:p>
          <a:p>
            <a:pPr>
              <a:lnSpc>
                <a:spcPct val="90000"/>
              </a:lnSpc>
            </a:pPr>
            <a:r>
              <a:rPr lang="ja-JP" altLang="en-US" smtClean="0"/>
              <a:t>拡散反射</a:t>
            </a:r>
          </a:p>
          <a:p>
            <a:pPr>
              <a:lnSpc>
                <a:spcPct val="90000"/>
              </a:lnSpc>
              <a:buFontTx/>
              <a:buNone/>
            </a:pPr>
            <a:endParaRPr lang="ja-JP" altLang="en-US" smtClean="0"/>
          </a:p>
          <a:p>
            <a:pPr>
              <a:lnSpc>
                <a:spcPct val="90000"/>
              </a:lnSpc>
            </a:pPr>
            <a:endParaRPr lang="ja-JP" altLang="en-US" smtClean="0"/>
          </a:p>
          <a:p>
            <a:pPr>
              <a:lnSpc>
                <a:spcPct val="90000"/>
              </a:lnSpc>
            </a:pPr>
            <a:r>
              <a:rPr lang="ja-JP" altLang="en-US" smtClean="0"/>
              <a:t>鏡面反射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ja-JP" smtClean="0"/>
          </a:p>
          <a:p>
            <a:pPr>
              <a:lnSpc>
                <a:spcPct val="90000"/>
              </a:lnSpc>
            </a:pPr>
            <a:endParaRPr lang="ja-JP" altLang="en-US" smtClean="0"/>
          </a:p>
          <a:p>
            <a:pPr>
              <a:lnSpc>
                <a:spcPct val="90000"/>
              </a:lnSpc>
            </a:pPr>
            <a:endParaRPr lang="ja-JP" altLang="en-US" smtClean="0"/>
          </a:p>
          <a:p>
            <a:pPr>
              <a:lnSpc>
                <a:spcPct val="90000"/>
              </a:lnSpc>
            </a:pPr>
            <a:r>
              <a:rPr lang="ja-JP" altLang="en-US" smtClean="0"/>
              <a:t>環境反射</a:t>
            </a:r>
          </a:p>
        </p:txBody>
      </p:sp>
      <p:sp>
        <p:nvSpPr>
          <p:cNvPr id="27652" name="Text Box 10"/>
          <p:cNvSpPr txBox="1">
            <a:spLocks noChangeArrowheads="1"/>
          </p:cNvSpPr>
          <p:nvPr/>
        </p:nvSpPr>
        <p:spPr bwMode="auto">
          <a:xfrm>
            <a:off x="74613" y="2327275"/>
            <a:ext cx="5129212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glMaterialfv(GL_FRONT,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GL_DIFFUSE,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74613" y="3836988"/>
            <a:ext cx="518795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glMaterialfv(GL_FRONT,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GL_SPECULAR,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glMaterialf(GL_FRONT,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en-US" altLang="ja-JP" sz="2000" noProof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GL_SHININESS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,0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128);</a:t>
            </a:r>
          </a:p>
        </p:txBody>
      </p:sp>
      <p:sp>
        <p:nvSpPr>
          <p:cNvPr id="27654" name="Text Box 13"/>
          <p:cNvSpPr txBox="1">
            <a:spLocks noChangeArrowheads="1"/>
          </p:cNvSpPr>
          <p:nvPr/>
        </p:nvSpPr>
        <p:spPr bwMode="auto">
          <a:xfrm>
            <a:off x="71438" y="5935663"/>
            <a:ext cx="5105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glMaterialfv(GL_FRONT,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GL_AMBIENT,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sp>
        <p:nvSpPr>
          <p:cNvPr id="27655" name="Text Box 16"/>
          <p:cNvSpPr txBox="1">
            <a:spLocks noChangeArrowheads="1"/>
          </p:cNvSpPr>
          <p:nvPr/>
        </p:nvSpPr>
        <p:spPr bwMode="auto">
          <a:xfrm>
            <a:off x="3314700" y="1763713"/>
            <a:ext cx="196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全方位への反射</a:t>
            </a:r>
          </a:p>
        </p:txBody>
      </p:sp>
      <p:sp>
        <p:nvSpPr>
          <p:cNvPr id="27656" name="Text Box 17"/>
          <p:cNvSpPr txBox="1">
            <a:spLocks noChangeArrowheads="1"/>
          </p:cNvSpPr>
          <p:nvPr/>
        </p:nvSpPr>
        <p:spPr bwMode="auto">
          <a:xfrm>
            <a:off x="3897313" y="3338513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てかてか度</a:t>
            </a:r>
          </a:p>
        </p:txBody>
      </p:sp>
      <p:sp>
        <p:nvSpPr>
          <p:cNvPr id="27657" name="Text Box 18"/>
          <p:cNvSpPr txBox="1">
            <a:spLocks noChangeArrowheads="1"/>
          </p:cNvSpPr>
          <p:nvPr/>
        </p:nvSpPr>
        <p:spPr bwMode="auto">
          <a:xfrm>
            <a:off x="3176588" y="5454650"/>
            <a:ext cx="211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照明と関係ない色</a:t>
            </a:r>
          </a:p>
        </p:txBody>
      </p:sp>
      <p:sp>
        <p:nvSpPr>
          <p:cNvPr id="27658" name="Text Box 19"/>
          <p:cNvSpPr txBox="1">
            <a:spLocks noChangeArrowheads="1"/>
          </p:cNvSpPr>
          <p:nvPr/>
        </p:nvSpPr>
        <p:spPr bwMode="auto">
          <a:xfrm>
            <a:off x="7137400" y="25288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光源は手前</a:t>
            </a:r>
          </a:p>
        </p:txBody>
      </p:sp>
      <p:pic>
        <p:nvPicPr>
          <p:cNvPr id="27659" name="Picture 2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449388"/>
            <a:ext cx="1657350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2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3384550"/>
            <a:ext cx="1708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1" name="Picture 2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005138"/>
            <a:ext cx="2322513" cy="222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2" name="Picture 2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5175250"/>
            <a:ext cx="16129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3" name="AutoShape 27"/>
          <p:cNvSpPr>
            <a:spLocks/>
          </p:cNvSpPr>
          <p:nvPr/>
        </p:nvSpPr>
        <p:spPr bwMode="auto">
          <a:xfrm>
            <a:off x="6686550" y="1674813"/>
            <a:ext cx="315913" cy="4994275"/>
          </a:xfrm>
          <a:prstGeom prst="rightBrace">
            <a:avLst>
              <a:gd name="adj1" fmla="val 13174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-144463"/>
            <a:ext cx="8229600" cy="1143001"/>
          </a:xfrm>
        </p:spPr>
        <p:txBody>
          <a:bodyPr/>
          <a:lstStyle/>
          <a:p>
            <a:pPr eaLnBrk="1" hangingPunct="1"/>
            <a:r>
              <a:rPr lang="ja-JP" altLang="en-US" smtClean="0"/>
              <a:t>光源の設定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63600"/>
            <a:ext cx="8229600" cy="499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ライトを点ける </a:t>
            </a:r>
            <a:r>
              <a:rPr lang="en-US" altLang="ja-JP" smtClean="0"/>
              <a:t>(</a:t>
            </a:r>
            <a:r>
              <a:rPr lang="ja-JP" altLang="en-US" smtClean="0"/>
              <a:t>複数可能</a:t>
            </a:r>
            <a:r>
              <a:rPr lang="en-US" altLang="ja-JP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mtClean="0"/>
              <a:t>8</a:t>
            </a:r>
            <a:r>
              <a:rPr lang="ja-JP" altLang="en-US" smtClean="0"/>
              <a:t>個ぐらいまで配置できる</a:t>
            </a:r>
            <a:endParaRPr lang="ja-JP" altLang="en-US" sz="18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ライトの位置と方向</a:t>
            </a:r>
            <a:endParaRPr lang="en-US" altLang="ja-JP" smtClean="0"/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平行光源</a:t>
            </a:r>
            <a:r>
              <a:rPr lang="en-US" altLang="ja-JP" smtClean="0"/>
              <a:t>(w=0)</a:t>
            </a:r>
            <a:r>
              <a:rPr lang="ja-JP" altLang="en-US" smtClean="0"/>
              <a:t>と点光源</a:t>
            </a:r>
            <a:r>
              <a:rPr lang="en-US" altLang="ja-JP" smtClean="0"/>
              <a:t>(w=1)</a:t>
            </a:r>
            <a:r>
              <a:rPr lang="ja-JP" altLang="en-US" smtClean="0"/>
              <a:t>の２種類がある</a:t>
            </a:r>
            <a:endParaRPr lang="en-US" altLang="ja-JP" smtClean="0"/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ライトの色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拡散反射光・鏡面反射光・環境光</a:t>
            </a:r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mtClean="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8200" y="3438525"/>
            <a:ext cx="652462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glLightfv(GL_LIGHT0,GL_POSITION,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位置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xyzw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glLightfv(GL_LIGHT0,GL_DIRECTION,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方向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xyz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882650" y="1854200"/>
            <a:ext cx="27447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glEnable(GL_LIGHT0);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3627438" y="1862138"/>
            <a:ext cx="297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(GL_LIGHT0</a:t>
            </a:r>
            <a:r>
              <a:rPr lang="ja-JP" altLang="en-US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GL_LIGHT7)</a:t>
            </a:r>
            <a:endParaRPr lang="ja-JP" altLang="en-US" sz="2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8679" name="Text Box 10"/>
          <p:cNvSpPr txBox="1">
            <a:spLocks noChangeArrowheads="1"/>
          </p:cNvSpPr>
          <p:nvPr/>
        </p:nvSpPr>
        <p:spPr bwMode="auto">
          <a:xfrm>
            <a:off x="836613" y="5499100"/>
            <a:ext cx="6300787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glLightfv(GL_LIGHT0,GL_DIFFUSE,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glLightfv(GL_LIGHT0,GL_SPECULAR,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 eaLnBrk="1" hangingPunct="1"/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glLightfv(GL_LIGHT0,GL_AMBIENT,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色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RGBA</a:t>
            </a:r>
            <a:r>
              <a:rPr lang="ja-JP" altLang="en-US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の配列</a:t>
            </a:r>
            <a:r>
              <a:rPr lang="en-US" altLang="ja-JP" sz="200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867025"/>
            <a:ext cx="35544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rgbClr val="FF40FF"/>
                </a:solidFill>
              </a:rPr>
              <a:t>プログラミング課題 </a:t>
            </a:r>
            <a:r>
              <a:rPr lang="en-US" altLang="ja-JP" smtClean="0">
                <a:solidFill>
                  <a:srgbClr val="FF40FF"/>
                </a:solidFill>
              </a:rPr>
              <a:t>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3475"/>
            <a:ext cx="8229600" cy="16557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ja-JP" sz="3600" smtClean="0"/>
              <a:t>prog1-1 </a:t>
            </a:r>
            <a:r>
              <a:rPr lang="ja-JP" altLang="en-US" sz="3600" smtClean="0"/>
              <a:t>を使う</a:t>
            </a:r>
          </a:p>
          <a:p>
            <a:pPr marL="609600" indent="-609600">
              <a:buFontTx/>
              <a:buNone/>
            </a:pPr>
            <a:r>
              <a:rPr lang="ja-JP" altLang="en-US" smtClean="0"/>
              <a:t>                 以下のような図を描け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   </a:t>
            </a:r>
            <a:r>
              <a:rPr lang="ja-JP" altLang="en-US" smtClean="0"/>
              <a:t>中心は</a:t>
            </a:r>
            <a:r>
              <a:rPr lang="en-US" altLang="ja-JP" smtClean="0"/>
              <a:t>(0,0)</a:t>
            </a:r>
            <a:r>
              <a:rPr lang="ja-JP" altLang="en-US" smtClean="0"/>
              <a:t>．枠の大きさは２</a:t>
            </a:r>
            <a:r>
              <a:rPr lang="en-US" altLang="ja-JP" smtClean="0"/>
              <a:t>×</a:t>
            </a:r>
            <a:r>
              <a:rPr lang="ja-JP" altLang="en-US" smtClean="0"/>
              <a:t>２．</a:t>
            </a:r>
          </a:p>
        </p:txBody>
      </p:sp>
      <p:sp>
        <p:nvSpPr>
          <p:cNvPr id="29701" name="Rectangle 9"/>
          <p:cNvSpPr>
            <a:spLocks noChangeArrowheads="1"/>
          </p:cNvSpPr>
          <p:nvPr/>
        </p:nvSpPr>
        <p:spPr bwMode="auto">
          <a:xfrm>
            <a:off x="3006725" y="3332163"/>
            <a:ext cx="2868613" cy="3078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3468688" y="3971925"/>
            <a:ext cx="1878012" cy="1793875"/>
          </a:xfrm>
          <a:prstGeom prst="star5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/>
        </p:nvSpPr>
        <p:spPr bwMode="auto">
          <a:xfrm>
            <a:off x="2879725" y="346551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9704" name="Rectangle 6"/>
          <p:cNvSpPr>
            <a:spLocks noChangeArrowheads="1"/>
          </p:cNvSpPr>
          <p:nvPr/>
        </p:nvSpPr>
        <p:spPr bwMode="auto">
          <a:xfrm>
            <a:off x="4900613" y="3429000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9705" name="テキスト ボックス 1"/>
          <p:cNvSpPr txBox="1">
            <a:spLocks noChangeArrowheads="1"/>
          </p:cNvSpPr>
          <p:nvPr/>
        </p:nvSpPr>
        <p:spPr bwMode="auto">
          <a:xfrm>
            <a:off x="6419850" y="34607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①</a:t>
            </a:r>
          </a:p>
        </p:txBody>
      </p:sp>
      <p:sp>
        <p:nvSpPr>
          <p:cNvPr id="29706" name="テキスト ボックス 10"/>
          <p:cNvSpPr txBox="1">
            <a:spLocks noChangeArrowheads="1"/>
          </p:cNvSpPr>
          <p:nvPr/>
        </p:nvSpPr>
        <p:spPr bwMode="auto">
          <a:xfrm>
            <a:off x="1511300" y="338296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②</a:t>
            </a:r>
          </a:p>
        </p:txBody>
      </p:sp>
      <p:sp>
        <p:nvSpPr>
          <p:cNvPr id="29707" name="テキスト ボックス 11"/>
          <p:cNvSpPr txBox="1">
            <a:spLocks noChangeArrowheads="1"/>
          </p:cNvSpPr>
          <p:nvPr/>
        </p:nvSpPr>
        <p:spPr bwMode="auto">
          <a:xfrm>
            <a:off x="6397625" y="4640263"/>
            <a:ext cx="242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③</a:t>
            </a:r>
            <a:r>
              <a:rPr lang="en-US" altLang="ja-JP"/>
              <a:t> </a:t>
            </a:r>
            <a:r>
              <a:rPr lang="ja-JP" altLang="en-US"/>
              <a:t>いびつでも</a:t>
            </a:r>
            <a:r>
              <a:rPr lang="en-US" altLang="ja-JP"/>
              <a:t>OK</a:t>
            </a:r>
            <a:endParaRPr lang="ja-JP" altLang="en-US"/>
          </a:p>
        </p:txBody>
      </p:sp>
      <p:cxnSp>
        <p:nvCxnSpPr>
          <p:cNvPr id="4" name="直線矢印コネクタ 3"/>
          <p:cNvCxnSpPr>
            <a:stCxn id="29705" idx="1"/>
          </p:cNvCxnSpPr>
          <p:nvPr/>
        </p:nvCxnSpPr>
        <p:spPr>
          <a:xfrm flipH="1">
            <a:off x="5815013" y="3692525"/>
            <a:ext cx="604837" cy="15240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29706" idx="3"/>
            <a:endCxn id="29703" idx="1"/>
          </p:cNvCxnSpPr>
          <p:nvPr/>
        </p:nvCxnSpPr>
        <p:spPr>
          <a:xfrm>
            <a:off x="2003425" y="3613150"/>
            <a:ext cx="876300" cy="3095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29707" idx="1"/>
          </p:cNvCxnSpPr>
          <p:nvPr/>
        </p:nvCxnSpPr>
        <p:spPr>
          <a:xfrm flipH="1" flipV="1">
            <a:off x="5357813" y="4640263"/>
            <a:ext cx="1039812" cy="2317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29712" idx="1"/>
            <a:endCxn id="29714" idx="6"/>
          </p:cNvCxnSpPr>
          <p:nvPr/>
        </p:nvCxnSpPr>
        <p:spPr>
          <a:xfrm flipH="1" flipV="1">
            <a:off x="4775200" y="6172200"/>
            <a:ext cx="1644650" cy="571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2" name="テキスト ボックス 23"/>
          <p:cNvSpPr txBox="1">
            <a:spLocks noChangeArrowheads="1"/>
          </p:cNvSpPr>
          <p:nvPr/>
        </p:nvSpPr>
        <p:spPr bwMode="auto">
          <a:xfrm>
            <a:off x="6419850" y="5815013"/>
            <a:ext cx="24241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⑤ 六角形以上の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多角形</a:t>
            </a:r>
          </a:p>
        </p:txBody>
      </p:sp>
      <p:grpSp>
        <p:nvGrpSpPr>
          <p:cNvPr id="29713" name="グループ化 16"/>
          <p:cNvGrpSpPr>
            <a:grpSpLocks/>
          </p:cNvGrpSpPr>
          <p:nvPr/>
        </p:nvGrpSpPr>
        <p:grpSpPr bwMode="auto">
          <a:xfrm rot="5400000">
            <a:off x="2641600" y="5289551"/>
            <a:ext cx="1057275" cy="952500"/>
            <a:chOff x="701570" y="4800600"/>
            <a:chExt cx="1056312" cy="1125125"/>
          </a:xfrm>
        </p:grpSpPr>
        <p:sp>
          <p:nvSpPr>
            <p:cNvPr id="14" name="フレーム 13"/>
            <p:cNvSpPr/>
            <p:nvPr/>
          </p:nvSpPr>
          <p:spPr>
            <a:xfrm>
              <a:off x="701570" y="4800600"/>
              <a:ext cx="1056312" cy="1125125"/>
            </a:xfrm>
            <a:prstGeom prst="frame">
              <a:avLst>
                <a:gd name="adj1" fmla="val 31737"/>
              </a:avLst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01570" y="5546932"/>
              <a:ext cx="1056312" cy="3806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sp>
        <p:nvSpPr>
          <p:cNvPr id="29714" name="Oval 7"/>
          <p:cNvSpPr>
            <a:spLocks noChangeArrowheads="1"/>
          </p:cNvSpPr>
          <p:nvPr/>
        </p:nvSpPr>
        <p:spPr bwMode="auto">
          <a:xfrm>
            <a:off x="4035425" y="5802313"/>
            <a:ext cx="739775" cy="738187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29715" name="テキスト ボックス 29"/>
          <p:cNvSpPr txBox="1">
            <a:spLocks noChangeArrowheads="1"/>
          </p:cNvSpPr>
          <p:nvPr/>
        </p:nvSpPr>
        <p:spPr bwMode="auto">
          <a:xfrm>
            <a:off x="1757363" y="546893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/>
              <a:t>④</a:t>
            </a:r>
          </a:p>
        </p:txBody>
      </p:sp>
      <p:cxnSp>
        <p:nvCxnSpPr>
          <p:cNvPr id="31" name="直線矢印コネクタ 30"/>
          <p:cNvCxnSpPr>
            <a:stCxn id="29715" idx="3"/>
          </p:cNvCxnSpPr>
          <p:nvPr/>
        </p:nvCxnSpPr>
        <p:spPr>
          <a:xfrm>
            <a:off x="2251075" y="5699125"/>
            <a:ext cx="765175" cy="66675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>
                <a:solidFill>
                  <a:srgbClr val="FF40FF"/>
                </a:solidFill>
              </a:rPr>
              <a:t>プログラミング課題 </a:t>
            </a:r>
            <a:r>
              <a:rPr lang="en-US" altLang="ja-JP" smtClean="0">
                <a:solidFill>
                  <a:srgbClr val="FF40FF"/>
                </a:solidFill>
              </a:rPr>
              <a:t>2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ja-JP" sz="3600" smtClean="0"/>
              <a:t>prog1-2 </a:t>
            </a:r>
            <a:r>
              <a:rPr lang="ja-JP" altLang="en-US" sz="3600" smtClean="0"/>
              <a:t>を使う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ja-JP" altLang="en-US" sz="2800" smtClean="0"/>
              <a:t>ティーポットを上から見下ろせ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ja-JP" alt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ja-JP" altLang="en-US" sz="2800" smtClean="0"/>
              <a:t>ティーポットの三面図を表示せよ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ja-JP" alt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ja-JP" altLang="en-US" sz="2800" smtClean="0"/>
              <a:t>ティーポットの色を金色にせよ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ja-JP" alt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ja-JP" altLang="en-US" sz="2800" smtClean="0"/>
              <a:t>青色の点光源を増やせ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ja-JP" altLang="en-US" sz="2800" smtClean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ja-JP" altLang="en-US" sz="2800" smtClean="0"/>
              <a:t>平行投影から透視投影へ変更せよ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2071688"/>
            <a:ext cx="270827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話の流れ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8413"/>
            <a:ext cx="8229600" cy="5257800"/>
          </a:xfrm>
        </p:spPr>
        <p:txBody>
          <a:bodyPr/>
          <a:lstStyle/>
          <a:p>
            <a:pPr eaLnBrk="1" hangingPunct="1"/>
            <a:r>
              <a:rPr lang="ja-JP" altLang="en-US" smtClean="0"/>
              <a:t>レンダリングの原理</a:t>
            </a:r>
          </a:p>
          <a:p>
            <a:pPr lvl="1" eaLnBrk="1" hangingPunct="1"/>
            <a:r>
              <a:rPr lang="ja-JP" altLang="en-US" smtClean="0"/>
              <a:t>投影変換</a:t>
            </a:r>
          </a:p>
          <a:p>
            <a:pPr lvl="1" eaLnBrk="1" hangingPunct="1"/>
            <a:r>
              <a:rPr lang="ja-JP" altLang="en-US" smtClean="0"/>
              <a:t>ラスタライズ</a:t>
            </a:r>
          </a:p>
          <a:p>
            <a:pPr lvl="1" eaLnBrk="1" hangingPunct="1"/>
            <a:r>
              <a:rPr lang="ja-JP" altLang="en-US" smtClean="0"/>
              <a:t>陰面消去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en-US" altLang="ja-JP" smtClean="0"/>
              <a:t>OpenGL </a:t>
            </a:r>
            <a:r>
              <a:rPr lang="ja-JP" altLang="en-US" smtClean="0"/>
              <a:t>プログラミング</a:t>
            </a:r>
          </a:p>
          <a:p>
            <a:pPr lvl="1" eaLnBrk="1" hangingPunct="1"/>
            <a:r>
              <a:rPr lang="ja-JP" altLang="en-US" smtClean="0"/>
              <a:t>形状の描画</a:t>
            </a:r>
          </a:p>
          <a:p>
            <a:pPr lvl="1" eaLnBrk="1" hangingPunct="1"/>
            <a:r>
              <a:rPr lang="ja-JP" altLang="en-US" smtClean="0"/>
              <a:t>アフィン変換</a:t>
            </a:r>
          </a:p>
          <a:p>
            <a:pPr lvl="1" eaLnBrk="1" hangingPunct="1"/>
            <a:r>
              <a:rPr lang="ja-JP" altLang="en-US" smtClean="0"/>
              <a:t>その他の設定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smtClean="0">
                <a:solidFill>
                  <a:srgbClr val="FF40FF"/>
                </a:solidFill>
              </a:rPr>
              <a:t>数学に興味のある人向けの</a:t>
            </a:r>
            <a:br>
              <a:rPr lang="ja-JP" altLang="en-US" sz="4000" smtClean="0">
                <a:solidFill>
                  <a:srgbClr val="FF40FF"/>
                </a:solidFill>
              </a:rPr>
            </a:br>
            <a:r>
              <a:rPr lang="ja-JP" altLang="en-US" sz="4000" smtClean="0">
                <a:solidFill>
                  <a:srgbClr val="FF40FF"/>
                </a:solidFill>
              </a:rPr>
              <a:t>追加の課題</a:t>
            </a:r>
            <a:endParaRPr lang="en-US" altLang="ja-JP" sz="4000" smtClean="0">
              <a:solidFill>
                <a:srgbClr val="FF40FF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800" smtClean="0"/>
              <a:t>2</a:t>
            </a:r>
            <a:r>
              <a:rPr lang="ja-JP" altLang="en-US" sz="2800" smtClean="0"/>
              <a:t>つの座標系を一致させる手続きについて</a:t>
            </a:r>
            <a:br>
              <a:rPr lang="ja-JP" altLang="en-US" sz="2800" smtClean="0"/>
            </a:br>
            <a:r>
              <a:rPr lang="ja-JP" altLang="en-US" sz="2800" smtClean="0"/>
              <a:t>                                  数式を使って詳しく考えよ</a:t>
            </a:r>
          </a:p>
          <a:p>
            <a:pPr>
              <a:lnSpc>
                <a:spcPct val="90000"/>
              </a:lnSpc>
            </a:pPr>
            <a:endParaRPr lang="ja-JP" altLang="en-US" sz="2800" smtClean="0"/>
          </a:p>
          <a:p>
            <a:pPr>
              <a:lnSpc>
                <a:spcPct val="90000"/>
              </a:lnSpc>
            </a:pPr>
            <a:r>
              <a:rPr lang="ja-JP" altLang="en-US" sz="2800" smtClean="0"/>
              <a:t>アフィン変換や投影変換は</a:t>
            </a:r>
            <a:br>
              <a:rPr lang="ja-JP" altLang="en-US" sz="2800" smtClean="0"/>
            </a:br>
            <a:r>
              <a:rPr lang="ja-JP" altLang="en-US" sz="2800" smtClean="0"/>
              <a:t>            </a:t>
            </a:r>
            <a:r>
              <a:rPr lang="en-US" altLang="ja-JP" sz="2800" smtClean="0"/>
              <a:t>4×4</a:t>
            </a:r>
            <a:r>
              <a:rPr lang="ja-JP" altLang="en-US" sz="2800" smtClean="0"/>
              <a:t>の行列により表されることを確認せよ</a:t>
            </a:r>
          </a:p>
          <a:p>
            <a:pPr>
              <a:lnSpc>
                <a:spcPct val="90000"/>
              </a:lnSpc>
            </a:pPr>
            <a:endParaRPr lang="ja-JP" altLang="en-US" sz="28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4</a:t>
            </a:r>
            <a:r>
              <a:rPr lang="ja-JP" altLang="en-US" sz="2800" smtClean="0"/>
              <a:t>元数と回転変換の関係について調査せよ</a:t>
            </a:r>
          </a:p>
          <a:p>
            <a:pPr>
              <a:lnSpc>
                <a:spcPct val="90000"/>
              </a:lnSpc>
            </a:pPr>
            <a:endParaRPr lang="ja-JP" altLang="en-US" sz="2800" smtClean="0"/>
          </a:p>
          <a:p>
            <a:pPr>
              <a:lnSpc>
                <a:spcPct val="90000"/>
              </a:lnSpc>
            </a:pPr>
            <a:r>
              <a:rPr lang="en-US" altLang="ja-JP" sz="2800" smtClean="0"/>
              <a:t>Z</a:t>
            </a:r>
            <a:r>
              <a:rPr lang="ja-JP" altLang="en-US" sz="2800" smtClean="0"/>
              <a:t>バッファ法とレイトレーシング法の</a:t>
            </a:r>
            <a:br>
              <a:rPr lang="ja-JP" altLang="en-US" sz="2800" smtClean="0"/>
            </a:br>
            <a:r>
              <a:rPr lang="ja-JP" altLang="en-US" sz="2800" smtClean="0"/>
              <a:t>                                       計算量を比較せよ</a:t>
            </a:r>
            <a:endParaRPr lang="en-US" altLang="ja-JP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レンダリングとは？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600200"/>
            <a:ext cx="8524875" cy="4525963"/>
          </a:xfrm>
        </p:spPr>
        <p:txBody>
          <a:bodyPr/>
          <a:lstStyle/>
          <a:p>
            <a:pPr eaLnBrk="1" hangingPunct="1"/>
            <a:r>
              <a:rPr lang="ja-JP" altLang="en-US" smtClean="0"/>
              <a:t>形状データをディスプレイに表示すること</a:t>
            </a:r>
          </a:p>
          <a:p>
            <a:pPr lvl="1" eaLnBrk="1" hangingPunct="1"/>
            <a:r>
              <a:rPr lang="ja-JP" altLang="en-US" smtClean="0"/>
              <a:t>点・線分・多角形を表示することが出来れば、</a:t>
            </a:r>
            <a:br>
              <a:rPr lang="ja-JP" altLang="en-US" smtClean="0"/>
            </a:br>
            <a:r>
              <a:rPr lang="ja-JP" altLang="en-US" smtClean="0"/>
              <a:t>                                  ほとんどの場合は事足りる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836613" y="5981700"/>
            <a:ext cx="73675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/>
              <a:t>※ </a:t>
            </a:r>
            <a:r>
              <a:rPr lang="ja-JP" altLang="en-US"/>
              <a:t>広義のレンダリングの意味 </a:t>
            </a:r>
            <a:r>
              <a:rPr lang="en-US" altLang="ja-JP"/>
              <a:t>:</a:t>
            </a:r>
            <a:r>
              <a:rPr lang="ja-JP" altLang="en-US"/>
              <a:t>計算機上の数値データを</a:t>
            </a:r>
          </a:p>
          <a:p>
            <a:pPr algn="ctr" eaLnBrk="1" hangingPunct="1"/>
            <a:r>
              <a:rPr lang="ja-JP" altLang="en-US"/>
              <a:t>人間の五感で感じることが出来るように変換すること</a:t>
            </a: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536950" y="4508500"/>
            <a:ext cx="1665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185988" y="3608388"/>
            <a:ext cx="1223962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800"/>
              <a:t>データ</a:t>
            </a:r>
            <a:br>
              <a:rPr lang="ja-JP" altLang="en-US" sz="2800"/>
            </a:br>
            <a:r>
              <a:rPr lang="en-US" altLang="ja-JP" sz="2800"/>
              <a:t>(0,0,0)</a:t>
            </a:r>
            <a:br>
              <a:rPr lang="en-US" altLang="ja-JP" sz="2800"/>
            </a:br>
            <a:r>
              <a:rPr lang="en-US" altLang="ja-JP" sz="2800"/>
              <a:t>(1,0,0)</a:t>
            </a:r>
          </a:p>
          <a:p>
            <a:pPr algn="ctr" eaLnBrk="1" hangingPunct="1"/>
            <a:r>
              <a:rPr lang="en-US" altLang="ja-JP" sz="2800"/>
              <a:t>(0,1,0)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492500" y="3968750"/>
            <a:ext cx="176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レンダリング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249613"/>
            <a:ext cx="23050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z="4000" smtClean="0"/>
              <a:t>レンダリングで</a:t>
            </a:r>
            <a:br>
              <a:rPr lang="ja-JP" altLang="en-US" sz="4000" smtClean="0"/>
            </a:br>
            <a:r>
              <a:rPr lang="ja-JP" altLang="en-US" sz="4000" smtClean="0"/>
              <a:t>点・線分・多角形を使う理由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403350"/>
            <a:ext cx="8229600" cy="1181100"/>
          </a:xfrm>
        </p:spPr>
        <p:txBody>
          <a:bodyPr/>
          <a:lstStyle/>
          <a:p>
            <a:pPr eaLnBrk="1" hangingPunct="1"/>
            <a:r>
              <a:rPr lang="ja-JP" altLang="en-US" smtClean="0"/>
              <a:t>細かくすれば</a:t>
            </a:r>
            <a:br>
              <a:rPr lang="ja-JP" altLang="en-US" smtClean="0"/>
            </a:br>
            <a:r>
              <a:rPr lang="ja-JP" altLang="en-US" smtClean="0"/>
              <a:t>　　　あたかも曲線・曲面のようにみえるから</a:t>
            </a:r>
          </a:p>
        </p:txBody>
      </p:sp>
      <p:pic>
        <p:nvPicPr>
          <p:cNvPr id="61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943225"/>
            <a:ext cx="1573212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989263"/>
            <a:ext cx="16256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2943225"/>
            <a:ext cx="156527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2898775"/>
            <a:ext cx="15843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033963"/>
            <a:ext cx="16843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5002213"/>
            <a:ext cx="1887538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5005388"/>
            <a:ext cx="1862137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5010150"/>
            <a:ext cx="177006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Line 16"/>
          <p:cNvSpPr>
            <a:spLocks noChangeShapeType="1"/>
          </p:cNvSpPr>
          <p:nvPr/>
        </p:nvSpPr>
        <p:spPr bwMode="auto">
          <a:xfrm>
            <a:off x="385763" y="4508500"/>
            <a:ext cx="8326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7" name="Text Box 17"/>
          <p:cNvSpPr txBox="1">
            <a:spLocks noChangeArrowheads="1"/>
          </p:cNvSpPr>
          <p:nvPr/>
        </p:nvSpPr>
        <p:spPr bwMode="auto">
          <a:xfrm>
            <a:off x="8081963" y="445770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細かさ</a:t>
            </a:r>
          </a:p>
        </p:txBody>
      </p:sp>
      <p:sp>
        <p:nvSpPr>
          <p:cNvPr id="6158" name="Text Box 19"/>
          <p:cNvSpPr txBox="1">
            <a:spLocks noChangeArrowheads="1"/>
          </p:cNvSpPr>
          <p:nvPr/>
        </p:nvSpPr>
        <p:spPr bwMode="auto">
          <a:xfrm>
            <a:off x="3357563" y="2492375"/>
            <a:ext cx="264001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線分による曲線の描画</a:t>
            </a:r>
          </a:p>
        </p:txBody>
      </p:sp>
      <p:sp>
        <p:nvSpPr>
          <p:cNvPr id="6159" name="Text Box 20"/>
          <p:cNvSpPr txBox="1">
            <a:spLocks noChangeArrowheads="1"/>
          </p:cNvSpPr>
          <p:nvPr/>
        </p:nvSpPr>
        <p:spPr bwMode="auto">
          <a:xfrm>
            <a:off x="3267075" y="4643438"/>
            <a:ext cx="28940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多角形による曲面の描画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4"/>
          <p:cNvSpPr>
            <a:spLocks/>
          </p:cNvSpPr>
          <p:nvPr/>
        </p:nvSpPr>
        <p:spPr bwMode="auto">
          <a:xfrm>
            <a:off x="2647950" y="3567113"/>
            <a:ext cx="1758950" cy="2206625"/>
          </a:xfrm>
          <a:custGeom>
            <a:avLst/>
            <a:gdLst>
              <a:gd name="T0" fmla="*/ 0 w 1108"/>
              <a:gd name="T1" fmla="*/ 2147483647 h 1390"/>
              <a:gd name="T2" fmla="*/ 2147483647 w 1108"/>
              <a:gd name="T3" fmla="*/ 2147483647 h 1390"/>
              <a:gd name="T4" fmla="*/ 2147483647 w 1108"/>
              <a:gd name="T5" fmla="*/ 1197075013 h 1390"/>
              <a:gd name="T6" fmla="*/ 12601575 w 1108"/>
              <a:gd name="T7" fmla="*/ 0 h 1390"/>
              <a:gd name="T8" fmla="*/ 0 w 1108"/>
              <a:gd name="T9" fmla="*/ 2147483647 h 1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8"/>
              <a:gd name="T16" fmla="*/ 0 h 1390"/>
              <a:gd name="T17" fmla="*/ 1108 w 1108"/>
              <a:gd name="T18" fmla="*/ 1390 h 13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8" h="1390">
                <a:moveTo>
                  <a:pt x="0" y="928"/>
                </a:moveTo>
                <a:lnTo>
                  <a:pt x="1087" y="1390"/>
                </a:lnTo>
                <a:lnTo>
                  <a:pt x="1108" y="475"/>
                </a:lnTo>
                <a:lnTo>
                  <a:pt x="5" y="0"/>
                </a:lnTo>
                <a:lnTo>
                  <a:pt x="0" y="92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FF66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pic>
        <p:nvPicPr>
          <p:cNvPr id="7171" name="Picture 8" descr="sphe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4147" r="6721"/>
          <a:stretch>
            <a:fillRect/>
          </a:stretch>
        </p:blipFill>
        <p:spPr bwMode="auto">
          <a:xfrm rot="600000">
            <a:off x="5272088" y="2373313"/>
            <a:ext cx="26844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Oval 12"/>
          <p:cNvSpPr>
            <a:spLocks noChangeArrowheads="1"/>
          </p:cNvSpPr>
          <p:nvPr/>
        </p:nvSpPr>
        <p:spPr bwMode="auto">
          <a:xfrm rot="1500000">
            <a:off x="2895600" y="4318000"/>
            <a:ext cx="1222375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ja-JP" altLang="en-US" smtClean="0"/>
              <a:t>投影変換とは？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 eaLnBrk="1" hangingPunct="1"/>
            <a:r>
              <a:rPr lang="ja-JP" altLang="en-US" smtClean="0"/>
              <a:t>空間内の点</a:t>
            </a:r>
            <a:r>
              <a:rPr lang="en-US" altLang="ja-JP" smtClean="0"/>
              <a:t>(</a:t>
            </a:r>
            <a:r>
              <a:rPr lang="ja-JP" altLang="en-US" smtClean="0"/>
              <a:t>の集合</a:t>
            </a:r>
            <a:r>
              <a:rPr lang="en-US" altLang="ja-JP" smtClean="0"/>
              <a:t>)</a:t>
            </a:r>
            <a:r>
              <a:rPr lang="ja-JP" altLang="en-US" smtClean="0"/>
              <a:t>を</a:t>
            </a:r>
            <a:br>
              <a:rPr lang="ja-JP" altLang="en-US" smtClean="0"/>
            </a:br>
            <a:r>
              <a:rPr lang="ja-JP" altLang="en-US" smtClean="0"/>
              <a:t>                       スクリーンに投影すること</a:t>
            </a: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1150938" y="55546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視点</a:t>
            </a:r>
          </a:p>
        </p:txBody>
      </p:sp>
      <p:sp>
        <p:nvSpPr>
          <p:cNvPr id="7176" name="Oval 10"/>
          <p:cNvSpPr>
            <a:spLocks noChangeArrowheads="1"/>
          </p:cNvSpPr>
          <p:nvPr/>
        </p:nvSpPr>
        <p:spPr bwMode="auto">
          <a:xfrm>
            <a:off x="5703888" y="2444750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2606675" y="5443538"/>
            <a:ext cx="1682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スクリーン</a:t>
            </a:r>
            <a:br>
              <a:rPr lang="ja-JP" altLang="en-US" sz="2000"/>
            </a:br>
            <a:r>
              <a:rPr lang="en-US" altLang="ja-JP" sz="2000"/>
              <a:t>(</a:t>
            </a:r>
            <a:r>
              <a:rPr lang="ja-JP" altLang="en-US" sz="2000"/>
              <a:t>ディスプレイ）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1527175" y="2589213"/>
            <a:ext cx="4248150" cy="28082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79" name="Text Box 19"/>
          <p:cNvSpPr txBox="1">
            <a:spLocks noChangeArrowheads="1"/>
          </p:cNvSpPr>
          <p:nvPr/>
        </p:nvSpPr>
        <p:spPr bwMode="auto">
          <a:xfrm>
            <a:off x="5857875" y="4225925"/>
            <a:ext cx="1849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en-US" altLang="ja-JP" sz="2000"/>
              <a:t>3</a:t>
            </a:r>
            <a:r>
              <a:rPr lang="ja-JP" altLang="en-US" sz="2000"/>
              <a:t>次元空間内の</a:t>
            </a:r>
            <a:br>
              <a:rPr lang="ja-JP" altLang="en-US" sz="2000"/>
            </a:br>
            <a:r>
              <a:rPr lang="ja-JP" altLang="en-US" sz="2000"/>
              <a:t>オブジェクト</a:t>
            </a:r>
            <a:br>
              <a:rPr lang="ja-JP" altLang="en-US" sz="2000"/>
            </a:br>
            <a:r>
              <a:rPr lang="en-US" altLang="ja-JP" sz="2000"/>
              <a:t>(</a:t>
            </a:r>
            <a:r>
              <a:rPr lang="ja-JP" altLang="en-US" sz="2000"/>
              <a:t>楕円体</a:t>
            </a:r>
            <a:r>
              <a:rPr lang="en-US" altLang="ja-JP" sz="2000"/>
              <a:t>)</a:t>
            </a:r>
          </a:p>
        </p:txBody>
      </p:sp>
      <p:sp>
        <p:nvSpPr>
          <p:cNvPr id="7180" name="Text Box 21"/>
          <p:cNvSpPr txBox="1">
            <a:spLocks noChangeArrowheads="1"/>
          </p:cNvSpPr>
          <p:nvPr/>
        </p:nvSpPr>
        <p:spPr bwMode="auto">
          <a:xfrm>
            <a:off x="1331913" y="4292600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 sz="2000"/>
              <a:t>視線</a:t>
            </a:r>
          </a:p>
        </p:txBody>
      </p:sp>
      <p:sp>
        <p:nvSpPr>
          <p:cNvPr id="7181" name="Line 22"/>
          <p:cNvSpPr>
            <a:spLocks noChangeShapeType="1"/>
          </p:cNvSpPr>
          <p:nvPr/>
        </p:nvSpPr>
        <p:spPr bwMode="auto">
          <a:xfrm>
            <a:off x="1763713" y="4676775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2" name="Oval 11"/>
          <p:cNvSpPr>
            <a:spLocks noChangeArrowheads="1"/>
          </p:cNvSpPr>
          <p:nvPr/>
        </p:nvSpPr>
        <p:spPr bwMode="auto">
          <a:xfrm>
            <a:off x="2967038" y="4244975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183" name="Oval 27"/>
          <p:cNvSpPr>
            <a:spLocks noChangeArrowheads="1"/>
          </p:cNvSpPr>
          <p:nvPr/>
        </p:nvSpPr>
        <p:spPr bwMode="auto">
          <a:xfrm>
            <a:off x="1414463" y="529113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9"/>
          <p:cNvSpPr>
            <a:spLocks noChangeShapeType="1"/>
          </p:cNvSpPr>
          <p:nvPr/>
        </p:nvSpPr>
        <p:spPr bwMode="auto">
          <a:xfrm flipV="1">
            <a:off x="3276600" y="2852738"/>
            <a:ext cx="0" cy="3240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2</a:t>
            </a:r>
            <a:r>
              <a:rPr lang="ja-JP" altLang="en-US" smtClean="0"/>
              <a:t>次元の場合の投影変換の計算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108075"/>
          </a:xfrm>
        </p:spPr>
        <p:txBody>
          <a:bodyPr/>
          <a:lstStyle/>
          <a:p>
            <a:pPr eaLnBrk="1" hangingPunct="1"/>
            <a:r>
              <a:rPr lang="ja-JP" altLang="en-US" smtClean="0"/>
              <a:t>三角形の相似を使う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522288" y="45989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視点</a:t>
            </a:r>
          </a:p>
        </p:txBody>
      </p:sp>
      <p:sp>
        <p:nvSpPr>
          <p:cNvPr id="8198" name="Line 4"/>
          <p:cNvSpPr>
            <a:spLocks noChangeShapeType="1"/>
          </p:cNvSpPr>
          <p:nvPr/>
        </p:nvSpPr>
        <p:spPr bwMode="auto">
          <a:xfrm>
            <a:off x="3276600" y="3286125"/>
            <a:ext cx="0" cy="2447925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8199" name="Object 8"/>
          <p:cNvGraphicFramePr>
            <a:graphicFrameLocks noChangeAspect="1"/>
          </p:cNvGraphicFramePr>
          <p:nvPr/>
        </p:nvGraphicFramePr>
        <p:xfrm>
          <a:off x="3348038" y="4508500"/>
          <a:ext cx="431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数式" r:id="rId3" imgW="152202" imgH="177569" progId="Equation.3">
                  <p:embed/>
                </p:oleObj>
              </mc:Choice>
              <mc:Fallback>
                <p:oleObj name="数式" r:id="rId3" imgW="152202" imgH="1775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431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0"/>
          <p:cNvGraphicFramePr>
            <a:graphicFrameLocks noChangeAspect="1"/>
          </p:cNvGraphicFramePr>
          <p:nvPr/>
        </p:nvGraphicFramePr>
        <p:xfrm>
          <a:off x="7812088" y="4581525"/>
          <a:ext cx="358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数式" r:id="rId5" imgW="126725" imgH="126725" progId="Equation.3">
                  <p:embed/>
                </p:oleObj>
              </mc:Choice>
              <mc:Fallback>
                <p:oleObj name="数式" r:id="rId5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4581525"/>
                        <a:ext cx="3587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3330575" y="2635250"/>
          <a:ext cx="3603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数式" r:id="rId7" imgW="126835" imgH="139518" progId="Equation.3">
                  <p:embed/>
                </p:oleObj>
              </mc:Choice>
              <mc:Fallback>
                <p:oleObj name="数式" r:id="rId7" imgW="126835" imgH="13951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635250"/>
                        <a:ext cx="3603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1565275" y="53482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スクリーン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V="1">
            <a:off x="2339975" y="5084763"/>
            <a:ext cx="9366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4" name="Oval 16"/>
          <p:cNvSpPr>
            <a:spLocks noChangeArrowheads="1"/>
          </p:cNvSpPr>
          <p:nvPr/>
        </p:nvSpPr>
        <p:spPr bwMode="auto">
          <a:xfrm rot="-2700000">
            <a:off x="5459413" y="3001963"/>
            <a:ext cx="1519237" cy="2879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5" name="Oval 17"/>
          <p:cNvSpPr>
            <a:spLocks noChangeArrowheads="1"/>
          </p:cNvSpPr>
          <p:nvPr/>
        </p:nvSpPr>
        <p:spPr bwMode="auto">
          <a:xfrm>
            <a:off x="5481638" y="3141663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206" name="Line 18"/>
          <p:cNvSpPr>
            <a:spLocks noChangeShapeType="1"/>
          </p:cNvSpPr>
          <p:nvPr/>
        </p:nvSpPr>
        <p:spPr bwMode="auto">
          <a:xfrm flipV="1">
            <a:off x="1187450" y="3249613"/>
            <a:ext cx="4329113" cy="12588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7" name="Oval 19"/>
          <p:cNvSpPr>
            <a:spLocks noChangeArrowheads="1"/>
          </p:cNvSpPr>
          <p:nvPr/>
        </p:nvSpPr>
        <p:spPr bwMode="auto">
          <a:xfrm>
            <a:off x="3176588" y="3789363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8208" name="Object 20"/>
          <p:cNvGraphicFramePr>
            <a:graphicFrameLocks noChangeAspect="1"/>
          </p:cNvGraphicFramePr>
          <p:nvPr/>
        </p:nvGraphicFramePr>
        <p:xfrm>
          <a:off x="4868863" y="2438400"/>
          <a:ext cx="2409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数式" r:id="rId9" imgW="850531" imgH="203112" progId="Equation.3">
                  <p:embed/>
                </p:oleObj>
              </mc:Choice>
              <mc:Fallback>
                <p:oleObj name="数式" r:id="rId9" imgW="850531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2438400"/>
                        <a:ext cx="24098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Line 21"/>
          <p:cNvSpPr>
            <a:spLocks noChangeShapeType="1"/>
          </p:cNvSpPr>
          <p:nvPr/>
        </p:nvSpPr>
        <p:spPr bwMode="auto">
          <a:xfrm>
            <a:off x="5580063" y="3284538"/>
            <a:ext cx="0" cy="12239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8210" name="Object 22"/>
          <p:cNvGraphicFramePr>
            <a:graphicFrameLocks noChangeAspect="1"/>
          </p:cNvGraphicFramePr>
          <p:nvPr/>
        </p:nvGraphicFramePr>
        <p:xfrm>
          <a:off x="1692275" y="2997200"/>
          <a:ext cx="1077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数式" r:id="rId11" imgW="380835" imgH="215806" progId="Equation.3">
                  <p:embed/>
                </p:oleObj>
              </mc:Choice>
              <mc:Fallback>
                <p:oleObj name="数式" r:id="rId11" imgW="380835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1077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Line 23"/>
          <p:cNvSpPr>
            <a:spLocks noChangeShapeType="1"/>
          </p:cNvSpPr>
          <p:nvPr/>
        </p:nvSpPr>
        <p:spPr bwMode="auto">
          <a:xfrm>
            <a:off x="2339975" y="3573463"/>
            <a:ext cx="9366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Line 24"/>
          <p:cNvSpPr>
            <a:spLocks noChangeShapeType="1"/>
          </p:cNvSpPr>
          <p:nvPr/>
        </p:nvSpPr>
        <p:spPr bwMode="auto">
          <a:xfrm flipH="1">
            <a:off x="5697538" y="2933700"/>
            <a:ext cx="3143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3" name="Line 5"/>
          <p:cNvSpPr>
            <a:spLocks noChangeShapeType="1"/>
          </p:cNvSpPr>
          <p:nvPr/>
        </p:nvSpPr>
        <p:spPr bwMode="auto">
          <a:xfrm>
            <a:off x="1187450" y="4508500"/>
            <a:ext cx="6840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4" name="Text Box 25"/>
          <p:cNvSpPr txBox="1">
            <a:spLocks noChangeArrowheads="1"/>
          </p:cNvSpPr>
          <p:nvPr/>
        </p:nvSpPr>
        <p:spPr bwMode="auto">
          <a:xfrm>
            <a:off x="228600" y="6407150"/>
            <a:ext cx="8753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en-US" altLang="ja-JP" sz="2000"/>
              <a:t>※ </a:t>
            </a:r>
            <a:r>
              <a:rPr lang="ja-JP" altLang="en-US" sz="2000"/>
              <a:t>上記の設定は、座標系の回転・平行移動を許すことにより、一般性を失わない</a:t>
            </a:r>
          </a:p>
        </p:txBody>
      </p:sp>
      <p:graphicFrame>
        <p:nvGraphicFramePr>
          <p:cNvPr id="8215" name="Object 26"/>
          <p:cNvGraphicFramePr>
            <a:graphicFrameLocks noChangeAspect="1"/>
          </p:cNvGraphicFramePr>
          <p:nvPr/>
        </p:nvGraphicFramePr>
        <p:xfrm>
          <a:off x="333375" y="3683000"/>
          <a:ext cx="14017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数式" r:id="rId13" imgW="494870" imgH="215713" progId="Equation.3">
                  <p:embed/>
                </p:oleObj>
              </mc:Choice>
              <mc:Fallback>
                <p:oleObj name="数式" r:id="rId13" imgW="494870" imgH="2157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683000"/>
                        <a:ext cx="14017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Oval 27"/>
          <p:cNvSpPr>
            <a:spLocks noChangeArrowheads="1"/>
          </p:cNvSpPr>
          <p:nvPr/>
        </p:nvSpPr>
        <p:spPr bwMode="auto">
          <a:xfrm>
            <a:off x="1106488" y="43830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/>
              <a:t>3</a:t>
            </a:r>
            <a:r>
              <a:rPr lang="ja-JP" altLang="en-US" smtClean="0"/>
              <a:t>次元の場合の投影変換の計算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89025"/>
            <a:ext cx="8075613" cy="1260475"/>
          </a:xfrm>
        </p:spPr>
        <p:txBody>
          <a:bodyPr/>
          <a:lstStyle/>
          <a:p>
            <a:pPr eaLnBrk="1" hangingPunct="1"/>
            <a:r>
              <a:rPr lang="ja-JP" altLang="en-US" sz="2800" smtClean="0"/>
              <a:t>スクリーンの縦・横方向に</a:t>
            </a:r>
            <a:br>
              <a:rPr lang="ja-JP" altLang="en-US" sz="2800" smtClean="0"/>
            </a:br>
            <a:r>
              <a:rPr lang="ja-JP" altLang="en-US" sz="2800" smtClean="0"/>
              <a:t>             それぞれ</a:t>
            </a:r>
            <a:r>
              <a:rPr lang="en-US" altLang="ja-JP" sz="2800" smtClean="0"/>
              <a:t>2</a:t>
            </a:r>
            <a:r>
              <a:rPr lang="ja-JP" altLang="en-US" sz="2800" smtClean="0"/>
              <a:t>次元の場合を適用する	</a:t>
            </a: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3448050" y="6097588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/>
            <a:r>
              <a:rPr lang="ja-JP" altLang="en-US" sz="2000"/>
              <a:t>スクリーン</a:t>
            </a:r>
          </a:p>
        </p:txBody>
      </p:sp>
      <p:graphicFrame>
        <p:nvGraphicFramePr>
          <p:cNvPr id="9221" name="Object 21"/>
          <p:cNvGraphicFramePr>
            <a:graphicFrameLocks noChangeAspect="1"/>
          </p:cNvGraphicFramePr>
          <p:nvPr/>
        </p:nvGraphicFramePr>
        <p:xfrm>
          <a:off x="8262938" y="3203575"/>
          <a:ext cx="358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数式" r:id="rId3" imgW="126725" imgH="126725" progId="Equation.3">
                  <p:embed/>
                </p:oleObj>
              </mc:Choice>
              <mc:Fallback>
                <p:oleObj name="数式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3203575"/>
                        <a:ext cx="3587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2"/>
          <p:cNvGraphicFramePr>
            <a:graphicFrameLocks noChangeAspect="1"/>
          </p:cNvGraphicFramePr>
          <p:nvPr/>
        </p:nvGraphicFramePr>
        <p:xfrm>
          <a:off x="5292725" y="5768975"/>
          <a:ext cx="3603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数式" r:id="rId5" imgW="126835" imgH="139518" progId="Equation.3">
                  <p:embed/>
                </p:oleObj>
              </mc:Choice>
              <mc:Fallback>
                <p:oleObj name="数式" r:id="rId5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768975"/>
                        <a:ext cx="3603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3"/>
          <p:cNvGraphicFramePr>
            <a:graphicFrameLocks noChangeAspect="1"/>
          </p:cNvGraphicFramePr>
          <p:nvPr/>
        </p:nvGraphicFramePr>
        <p:xfrm>
          <a:off x="4392613" y="2168525"/>
          <a:ext cx="31654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数式" r:id="rId7" imgW="1117115" imgH="203112" progId="Equation.3">
                  <p:embed/>
                </p:oleObj>
              </mc:Choice>
              <mc:Fallback>
                <p:oleObj name="数式" r:id="rId7" imgW="1117115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2168525"/>
                        <a:ext cx="31654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4"/>
          <p:cNvGraphicFramePr>
            <a:graphicFrameLocks noChangeAspect="1"/>
          </p:cNvGraphicFramePr>
          <p:nvPr/>
        </p:nvGraphicFramePr>
        <p:xfrm>
          <a:off x="1241425" y="2979738"/>
          <a:ext cx="158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数式" r:id="rId9" imgW="558558" imgH="215806" progId="Equation.3">
                  <p:embed/>
                </p:oleObj>
              </mc:Choice>
              <mc:Fallback>
                <p:oleObj name="数式" r:id="rId9" imgW="558558" imgH="21580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79738"/>
                        <a:ext cx="1581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25"/>
          <p:cNvSpPr>
            <a:spLocks noChangeShapeType="1"/>
          </p:cNvSpPr>
          <p:nvPr/>
        </p:nvSpPr>
        <p:spPr bwMode="auto">
          <a:xfrm>
            <a:off x="2339975" y="3573463"/>
            <a:ext cx="657225" cy="1069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9226" name="Picture 4" descr="sphere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4147" r="6721"/>
          <a:stretch>
            <a:fillRect/>
          </a:stretch>
        </p:blipFill>
        <p:spPr bwMode="auto">
          <a:xfrm rot="600000">
            <a:off x="5227638" y="2700338"/>
            <a:ext cx="2684462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7" name="Object 27"/>
          <p:cNvGraphicFramePr>
            <a:graphicFrameLocks noChangeAspect="1"/>
          </p:cNvGraphicFramePr>
          <p:nvPr/>
        </p:nvGraphicFramePr>
        <p:xfrm>
          <a:off x="3249613" y="3213100"/>
          <a:ext cx="396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数式" r:id="rId12" imgW="139579" imgH="164957" progId="Equation.3">
                  <p:embed/>
                </p:oleObj>
              </mc:Choice>
              <mc:Fallback>
                <p:oleObj name="数式" r:id="rId12" imgW="139579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3213100"/>
                        <a:ext cx="396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28"/>
          <p:cNvSpPr txBox="1">
            <a:spLocks noChangeArrowheads="1"/>
          </p:cNvSpPr>
          <p:nvPr/>
        </p:nvSpPr>
        <p:spPr bwMode="auto">
          <a:xfrm>
            <a:off x="1062038" y="585946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/>
              <a:t>視点</a:t>
            </a:r>
          </a:p>
        </p:txBody>
      </p:sp>
      <p:graphicFrame>
        <p:nvGraphicFramePr>
          <p:cNvPr id="9229" name="Object 29"/>
          <p:cNvGraphicFramePr>
            <a:graphicFrameLocks noChangeAspect="1"/>
          </p:cNvGraphicFramePr>
          <p:nvPr/>
        </p:nvGraphicFramePr>
        <p:xfrm>
          <a:off x="0" y="4862513"/>
          <a:ext cx="1939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数式" r:id="rId14" imgW="685502" imgH="215806" progId="Equation.3">
                  <p:embed/>
                </p:oleObj>
              </mc:Choice>
              <mc:Fallback>
                <p:oleObj name="数式" r:id="rId14" imgW="685502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62513"/>
                        <a:ext cx="1939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Oval 9"/>
          <p:cNvSpPr>
            <a:spLocks noChangeArrowheads="1"/>
          </p:cNvSpPr>
          <p:nvPr/>
        </p:nvSpPr>
        <p:spPr bwMode="auto">
          <a:xfrm>
            <a:off x="5659438" y="2771775"/>
            <a:ext cx="215900" cy="2159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31" name="Freeform 6"/>
          <p:cNvSpPr>
            <a:spLocks/>
          </p:cNvSpPr>
          <p:nvPr/>
        </p:nvSpPr>
        <p:spPr bwMode="auto">
          <a:xfrm>
            <a:off x="2603500" y="3894138"/>
            <a:ext cx="1758950" cy="2206625"/>
          </a:xfrm>
          <a:custGeom>
            <a:avLst/>
            <a:gdLst>
              <a:gd name="T0" fmla="*/ 0 w 1108"/>
              <a:gd name="T1" fmla="*/ 2147483647 h 1390"/>
              <a:gd name="T2" fmla="*/ 2147483647 w 1108"/>
              <a:gd name="T3" fmla="*/ 2147483647 h 1390"/>
              <a:gd name="T4" fmla="*/ 2147483647 w 1108"/>
              <a:gd name="T5" fmla="*/ 1197075013 h 1390"/>
              <a:gd name="T6" fmla="*/ 12601575 w 1108"/>
              <a:gd name="T7" fmla="*/ 0 h 1390"/>
              <a:gd name="T8" fmla="*/ 0 w 1108"/>
              <a:gd name="T9" fmla="*/ 2147483647 h 13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8"/>
              <a:gd name="T16" fmla="*/ 0 h 1390"/>
              <a:gd name="T17" fmla="*/ 1108 w 1108"/>
              <a:gd name="T18" fmla="*/ 1390 h 13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8" h="1390">
                <a:moveTo>
                  <a:pt x="0" y="928"/>
                </a:moveTo>
                <a:lnTo>
                  <a:pt x="1087" y="1390"/>
                </a:lnTo>
                <a:lnTo>
                  <a:pt x="1108" y="475"/>
                </a:lnTo>
                <a:lnTo>
                  <a:pt x="5" y="0"/>
                </a:lnTo>
                <a:lnTo>
                  <a:pt x="0" y="928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FF6600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232" name="Oval 5"/>
          <p:cNvSpPr>
            <a:spLocks noChangeArrowheads="1"/>
          </p:cNvSpPr>
          <p:nvPr/>
        </p:nvSpPr>
        <p:spPr bwMode="auto">
          <a:xfrm rot="1500000">
            <a:off x="2851150" y="4645025"/>
            <a:ext cx="1222375" cy="7921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9233" name="Object 20"/>
          <p:cNvGraphicFramePr>
            <a:graphicFrameLocks noChangeAspect="1"/>
          </p:cNvGraphicFramePr>
          <p:nvPr/>
        </p:nvGraphicFramePr>
        <p:xfrm>
          <a:off x="3402013" y="5138738"/>
          <a:ext cx="276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数式" r:id="rId16" imgW="152202" imgH="177569" progId="Equation.3">
                  <p:embed/>
                </p:oleObj>
              </mc:Choice>
              <mc:Fallback>
                <p:oleObj name="数式" r:id="rId16" imgW="152202" imgH="1775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5138738"/>
                        <a:ext cx="2762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Line 16"/>
          <p:cNvSpPr>
            <a:spLocks noChangeShapeType="1"/>
          </p:cNvSpPr>
          <p:nvPr/>
        </p:nvSpPr>
        <p:spPr bwMode="auto">
          <a:xfrm>
            <a:off x="2006600" y="4510088"/>
            <a:ext cx="3240088" cy="1349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5" name="Line 17"/>
          <p:cNvSpPr>
            <a:spLocks noChangeShapeType="1"/>
          </p:cNvSpPr>
          <p:nvPr/>
        </p:nvSpPr>
        <p:spPr bwMode="auto">
          <a:xfrm flipV="1">
            <a:off x="3402013" y="3654425"/>
            <a:ext cx="1587" cy="2384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18"/>
          <p:cNvSpPr>
            <a:spLocks noChangeShapeType="1"/>
          </p:cNvSpPr>
          <p:nvPr/>
        </p:nvSpPr>
        <p:spPr bwMode="auto">
          <a:xfrm flipV="1">
            <a:off x="1512888" y="3429000"/>
            <a:ext cx="6750050" cy="2295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7" name="Line 11"/>
          <p:cNvSpPr>
            <a:spLocks noChangeShapeType="1"/>
          </p:cNvSpPr>
          <p:nvPr/>
        </p:nvSpPr>
        <p:spPr bwMode="auto">
          <a:xfrm flipV="1">
            <a:off x="1482725" y="2916238"/>
            <a:ext cx="4248150" cy="28082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Oval 30"/>
          <p:cNvSpPr>
            <a:spLocks noChangeArrowheads="1"/>
          </p:cNvSpPr>
          <p:nvPr/>
        </p:nvSpPr>
        <p:spPr bwMode="auto">
          <a:xfrm>
            <a:off x="1422400" y="5589588"/>
            <a:ext cx="215900" cy="2159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9239" name="Oval 15"/>
          <p:cNvSpPr>
            <a:spLocks noChangeArrowheads="1"/>
          </p:cNvSpPr>
          <p:nvPr/>
        </p:nvSpPr>
        <p:spPr bwMode="auto">
          <a:xfrm>
            <a:off x="2922588" y="4572000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平行・回転移動について </a:t>
            </a:r>
            <a:r>
              <a:rPr lang="en-US" altLang="ja-JP" smtClean="0"/>
              <a:t>(</a:t>
            </a:r>
            <a:r>
              <a:rPr lang="ja-JP" altLang="en-US" smtClean="0"/>
              <a:t>メモ）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314450"/>
            <a:ext cx="8640762" cy="2549525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ja-JP" altLang="en-US" sz="2800" smtClean="0"/>
              <a:t>投影変換をする座標系への移動の方法</a:t>
            </a:r>
          </a:p>
          <a:p>
            <a:pPr marL="609600" indent="-609600">
              <a:buFontTx/>
              <a:buAutoNum type="arabicPeriod"/>
            </a:pPr>
            <a:r>
              <a:rPr lang="ja-JP" altLang="en-US" sz="2800" smtClean="0"/>
              <a:t>スクリーンの中心を原点へ平行移動</a:t>
            </a:r>
          </a:p>
          <a:p>
            <a:pPr marL="609600" indent="-609600">
              <a:buFontTx/>
              <a:buAutoNum type="arabicPeriod"/>
            </a:pPr>
            <a:r>
              <a:rPr lang="ja-JP" altLang="en-US" sz="2800" smtClean="0"/>
              <a:t>視線方向を </a:t>
            </a:r>
            <a:r>
              <a:rPr lang="en-US" altLang="ja-JP" sz="2800" smtClean="0"/>
              <a:t>z </a:t>
            </a:r>
            <a:r>
              <a:rPr lang="ja-JP" altLang="en-US" sz="2800" smtClean="0"/>
              <a:t>軸と一致するように回転移動</a:t>
            </a:r>
          </a:p>
          <a:p>
            <a:pPr marL="609600" indent="-609600">
              <a:buFontTx/>
              <a:buAutoNum type="arabicPeriod"/>
            </a:pPr>
            <a:r>
              <a:rPr lang="ja-JP" altLang="en-US" sz="2800" smtClean="0"/>
              <a:t>スクリーン上方向を </a:t>
            </a:r>
            <a:r>
              <a:rPr lang="en-US" altLang="ja-JP" sz="2800" smtClean="0"/>
              <a:t>y </a:t>
            </a:r>
            <a:r>
              <a:rPr lang="ja-JP" altLang="en-US" sz="2800" smtClean="0"/>
              <a:t>軸と一致するように回転移動</a:t>
            </a: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 flipV="1">
            <a:off x="1016000" y="5003800"/>
            <a:ext cx="1588" cy="944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016000" y="5948363"/>
            <a:ext cx="9001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 flipV="1">
            <a:off x="1016000" y="5318125"/>
            <a:ext cx="765175" cy="630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10247" name="Object 21"/>
          <p:cNvGraphicFramePr>
            <a:graphicFrameLocks noChangeAspect="1"/>
          </p:cNvGraphicFramePr>
          <p:nvPr/>
        </p:nvGraphicFramePr>
        <p:xfrm>
          <a:off x="1825625" y="5003800"/>
          <a:ext cx="358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数式" r:id="rId3" imgW="126725" imgH="126725" progId="Equation.3">
                  <p:embed/>
                </p:oleObj>
              </mc:Choice>
              <mc:Fallback>
                <p:oleObj name="数式" r:id="rId3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003800"/>
                        <a:ext cx="3587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2"/>
          <p:cNvGraphicFramePr>
            <a:graphicFrameLocks noChangeAspect="1"/>
          </p:cNvGraphicFramePr>
          <p:nvPr/>
        </p:nvGraphicFramePr>
        <p:xfrm>
          <a:off x="2006600" y="5768975"/>
          <a:ext cx="3603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数式" r:id="rId5" imgW="126835" imgH="139518" progId="Equation.3">
                  <p:embed/>
                </p:oleObj>
              </mc:Choice>
              <mc:Fallback>
                <p:oleObj name="数式" r:id="rId5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768975"/>
                        <a:ext cx="3603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7"/>
          <p:cNvGraphicFramePr>
            <a:graphicFrameLocks noChangeAspect="1"/>
          </p:cNvGraphicFramePr>
          <p:nvPr/>
        </p:nvGraphicFramePr>
        <p:xfrm>
          <a:off x="800100" y="4591050"/>
          <a:ext cx="396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数式" r:id="rId7" imgW="139579" imgH="164957" progId="Equation.3">
                  <p:embed/>
                </p:oleObj>
              </mc:Choice>
              <mc:Fallback>
                <p:oleObj name="数式" r:id="rId7" imgW="139579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591050"/>
                        <a:ext cx="396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Line 12"/>
          <p:cNvSpPr>
            <a:spLocks noChangeShapeType="1"/>
          </p:cNvSpPr>
          <p:nvPr/>
        </p:nvSpPr>
        <p:spPr bwMode="auto">
          <a:xfrm flipH="1" flipV="1">
            <a:off x="1104900" y="4105275"/>
            <a:ext cx="449263" cy="9001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 flipV="1">
            <a:off x="1554163" y="4770438"/>
            <a:ext cx="857250" cy="2349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flipV="1">
            <a:off x="1554163" y="4194175"/>
            <a:ext cx="766762" cy="811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2366963" y="44561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横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796925" y="36464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縦</a:t>
            </a:r>
          </a:p>
        </p:txBody>
      </p:sp>
      <p:sp>
        <p:nvSpPr>
          <p:cNvPr id="10255" name="Text Box 17"/>
          <p:cNvSpPr txBox="1">
            <a:spLocks noChangeArrowheads="1"/>
          </p:cNvSpPr>
          <p:nvPr/>
        </p:nvSpPr>
        <p:spPr bwMode="auto">
          <a:xfrm>
            <a:off x="2068513" y="37353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視線</a:t>
            </a:r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>
            <a:off x="3132138" y="3870325"/>
            <a:ext cx="0" cy="2476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5876925" y="3781425"/>
            <a:ext cx="0" cy="2517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 flipV="1">
            <a:off x="4122738" y="5003800"/>
            <a:ext cx="1587" cy="944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4122738" y="5948363"/>
            <a:ext cx="9001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0" name="Line 25"/>
          <p:cNvSpPr>
            <a:spLocks noChangeShapeType="1"/>
          </p:cNvSpPr>
          <p:nvPr/>
        </p:nvSpPr>
        <p:spPr bwMode="auto">
          <a:xfrm flipV="1">
            <a:off x="4122738" y="5318125"/>
            <a:ext cx="765175" cy="630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932363" y="5003800"/>
          <a:ext cx="358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数式" r:id="rId9" imgW="126725" imgH="126725" progId="Equation.3">
                  <p:embed/>
                </p:oleObj>
              </mc:Choice>
              <mc:Fallback>
                <p:oleObj name="数式" r:id="rId9" imgW="126725" imgH="126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003800"/>
                        <a:ext cx="3587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5067300" y="5805488"/>
          <a:ext cx="3603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数式" r:id="rId10" imgW="126835" imgH="139518" progId="Equation.3">
                  <p:embed/>
                </p:oleObj>
              </mc:Choice>
              <mc:Fallback>
                <p:oleObj name="数式" r:id="rId10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5805488"/>
                        <a:ext cx="3603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7"/>
          <p:cNvGraphicFramePr>
            <a:graphicFrameLocks noChangeAspect="1"/>
          </p:cNvGraphicFramePr>
          <p:nvPr/>
        </p:nvGraphicFramePr>
        <p:xfrm>
          <a:off x="3949700" y="4591050"/>
          <a:ext cx="396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数式" r:id="rId11" imgW="139579" imgH="164957" progId="Equation.3">
                  <p:embed/>
                </p:oleObj>
              </mc:Choice>
              <mc:Fallback>
                <p:oleObj name="数式" r:id="rId11" imgW="139579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591050"/>
                        <a:ext cx="396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Line 31"/>
          <p:cNvSpPr>
            <a:spLocks noChangeShapeType="1"/>
          </p:cNvSpPr>
          <p:nvPr/>
        </p:nvSpPr>
        <p:spPr bwMode="auto">
          <a:xfrm flipH="1" flipV="1">
            <a:off x="3670300" y="5051425"/>
            <a:ext cx="449263" cy="9001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5" name="Line 32"/>
          <p:cNvSpPr>
            <a:spLocks noChangeShapeType="1"/>
          </p:cNvSpPr>
          <p:nvPr/>
        </p:nvSpPr>
        <p:spPr bwMode="auto">
          <a:xfrm flipV="1">
            <a:off x="4119563" y="5670550"/>
            <a:ext cx="812800" cy="2809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Line 33"/>
          <p:cNvSpPr>
            <a:spLocks noChangeShapeType="1"/>
          </p:cNvSpPr>
          <p:nvPr/>
        </p:nvSpPr>
        <p:spPr bwMode="auto">
          <a:xfrm flipV="1">
            <a:off x="4119563" y="5140325"/>
            <a:ext cx="766762" cy="81121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7" name="Text Box 34"/>
          <p:cNvSpPr txBox="1">
            <a:spLocks noChangeArrowheads="1"/>
          </p:cNvSpPr>
          <p:nvPr/>
        </p:nvSpPr>
        <p:spPr bwMode="auto">
          <a:xfrm>
            <a:off x="4938713" y="5400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横</a:t>
            </a:r>
          </a:p>
        </p:txBody>
      </p:sp>
      <p:sp>
        <p:nvSpPr>
          <p:cNvPr id="10268" name="Text Box 35"/>
          <p:cNvSpPr txBox="1">
            <a:spLocks noChangeArrowheads="1"/>
          </p:cNvSpPr>
          <p:nvPr/>
        </p:nvSpPr>
        <p:spPr bwMode="auto">
          <a:xfrm>
            <a:off x="3362325" y="45910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縦</a:t>
            </a:r>
          </a:p>
        </p:txBody>
      </p:sp>
      <p:sp>
        <p:nvSpPr>
          <p:cNvPr id="10269" name="Text Box 36"/>
          <p:cNvSpPr txBox="1">
            <a:spLocks noChangeArrowheads="1"/>
          </p:cNvSpPr>
          <p:nvPr/>
        </p:nvSpPr>
        <p:spPr bwMode="auto">
          <a:xfrm>
            <a:off x="4633913" y="46815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視線</a:t>
            </a:r>
          </a:p>
        </p:txBody>
      </p:sp>
      <p:sp>
        <p:nvSpPr>
          <p:cNvPr id="10270" name="Arc 37"/>
          <p:cNvSpPr>
            <a:spLocks/>
          </p:cNvSpPr>
          <p:nvPr/>
        </p:nvSpPr>
        <p:spPr bwMode="auto">
          <a:xfrm>
            <a:off x="5246688" y="4860925"/>
            <a:ext cx="223837" cy="384175"/>
          </a:xfrm>
          <a:custGeom>
            <a:avLst/>
            <a:gdLst>
              <a:gd name="T0" fmla="*/ 1637129 w 21600"/>
              <a:gd name="T1" fmla="*/ 0 h 15302"/>
              <a:gd name="T2" fmla="*/ 2319583 w 21600"/>
              <a:gd name="T3" fmla="*/ 9645173 h 15302"/>
              <a:gd name="T4" fmla="*/ 0 w 21600"/>
              <a:gd name="T5" fmla="*/ 9645173 h 153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302" fill="none" extrusionOk="0">
                <a:moveTo>
                  <a:pt x="15244" y="0"/>
                </a:moveTo>
                <a:cubicBezTo>
                  <a:pt x="19313" y="4053"/>
                  <a:pt x="21600" y="9559"/>
                  <a:pt x="21600" y="15302"/>
                </a:cubicBezTo>
              </a:path>
              <a:path w="21600" h="15302" stroke="0" extrusionOk="0">
                <a:moveTo>
                  <a:pt x="15244" y="0"/>
                </a:moveTo>
                <a:cubicBezTo>
                  <a:pt x="19313" y="4053"/>
                  <a:pt x="21600" y="9559"/>
                  <a:pt x="21600" y="15302"/>
                </a:cubicBezTo>
                <a:lnTo>
                  <a:pt x="0" y="15302"/>
                </a:lnTo>
                <a:lnTo>
                  <a:pt x="15244" y="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1" name="Oval 39"/>
          <p:cNvSpPr>
            <a:spLocks noChangeArrowheads="1"/>
          </p:cNvSpPr>
          <p:nvPr/>
        </p:nvSpPr>
        <p:spPr bwMode="auto">
          <a:xfrm>
            <a:off x="927100" y="5851525"/>
            <a:ext cx="225425" cy="225425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72" name="Line 20"/>
          <p:cNvSpPr>
            <a:spLocks noChangeShapeType="1"/>
          </p:cNvSpPr>
          <p:nvPr/>
        </p:nvSpPr>
        <p:spPr bwMode="auto">
          <a:xfrm flipH="1">
            <a:off x="1060450" y="4959350"/>
            <a:ext cx="495300" cy="94456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3" name="Oval 38"/>
          <p:cNvSpPr>
            <a:spLocks noChangeArrowheads="1"/>
          </p:cNvSpPr>
          <p:nvPr/>
        </p:nvSpPr>
        <p:spPr bwMode="auto">
          <a:xfrm>
            <a:off x="1466850" y="4860925"/>
            <a:ext cx="225425" cy="22542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74" name="Oval 40"/>
          <p:cNvSpPr>
            <a:spLocks noChangeArrowheads="1"/>
          </p:cNvSpPr>
          <p:nvPr/>
        </p:nvSpPr>
        <p:spPr bwMode="auto">
          <a:xfrm>
            <a:off x="4032250" y="5805488"/>
            <a:ext cx="225425" cy="22542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75" name="Line 42"/>
          <p:cNvSpPr>
            <a:spLocks noChangeShapeType="1"/>
          </p:cNvSpPr>
          <p:nvPr/>
        </p:nvSpPr>
        <p:spPr bwMode="auto">
          <a:xfrm flipV="1">
            <a:off x="7002463" y="5003800"/>
            <a:ext cx="1587" cy="944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6" name="Line 43"/>
          <p:cNvSpPr>
            <a:spLocks noChangeShapeType="1"/>
          </p:cNvSpPr>
          <p:nvPr/>
        </p:nvSpPr>
        <p:spPr bwMode="auto">
          <a:xfrm>
            <a:off x="7002463" y="5948363"/>
            <a:ext cx="9001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10277" name="Object 22"/>
          <p:cNvGraphicFramePr>
            <a:graphicFrameLocks noChangeAspect="1"/>
          </p:cNvGraphicFramePr>
          <p:nvPr/>
        </p:nvGraphicFramePr>
        <p:xfrm>
          <a:off x="7947025" y="5805488"/>
          <a:ext cx="3603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数式" r:id="rId12" imgW="126835" imgH="139518" progId="Equation.3">
                  <p:embed/>
                </p:oleObj>
              </mc:Choice>
              <mc:Fallback>
                <p:oleObj name="数式" r:id="rId12" imgW="126835" imgH="13951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5805488"/>
                        <a:ext cx="3603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27"/>
          <p:cNvGraphicFramePr>
            <a:graphicFrameLocks noChangeAspect="1"/>
          </p:cNvGraphicFramePr>
          <p:nvPr/>
        </p:nvGraphicFramePr>
        <p:xfrm>
          <a:off x="6831013" y="4546600"/>
          <a:ext cx="396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数式" r:id="rId13" imgW="139579" imgH="164957" progId="Equation.3">
                  <p:embed/>
                </p:oleObj>
              </mc:Choice>
              <mc:Fallback>
                <p:oleObj name="数式" r:id="rId13" imgW="139579" imgH="16495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4546600"/>
                        <a:ext cx="396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9" name="Oval 48"/>
          <p:cNvSpPr>
            <a:spLocks noChangeArrowheads="1"/>
          </p:cNvSpPr>
          <p:nvPr/>
        </p:nvSpPr>
        <p:spPr bwMode="auto">
          <a:xfrm>
            <a:off x="6911975" y="5813425"/>
            <a:ext cx="225425" cy="225425"/>
          </a:xfrm>
          <a:prstGeom prst="ellipse">
            <a:avLst/>
          </a:prstGeom>
          <a:solidFill>
            <a:srgbClr val="0000FF"/>
          </a:solidFill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80" name="Line 50"/>
          <p:cNvSpPr>
            <a:spLocks noChangeShapeType="1"/>
          </p:cNvSpPr>
          <p:nvPr/>
        </p:nvSpPr>
        <p:spPr bwMode="auto">
          <a:xfrm flipH="1" flipV="1">
            <a:off x="6642100" y="5183188"/>
            <a:ext cx="358775" cy="7207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51"/>
          <p:cNvSpPr>
            <a:spLocks noChangeShapeType="1"/>
          </p:cNvSpPr>
          <p:nvPr/>
        </p:nvSpPr>
        <p:spPr bwMode="auto">
          <a:xfrm flipV="1">
            <a:off x="7046913" y="5634038"/>
            <a:ext cx="765175" cy="271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Line 52"/>
          <p:cNvSpPr>
            <a:spLocks noChangeShapeType="1"/>
          </p:cNvSpPr>
          <p:nvPr/>
        </p:nvSpPr>
        <p:spPr bwMode="auto">
          <a:xfrm flipV="1">
            <a:off x="7046913" y="5229225"/>
            <a:ext cx="809625" cy="6762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3" name="Text Box 53"/>
          <p:cNvSpPr txBox="1">
            <a:spLocks noChangeArrowheads="1"/>
          </p:cNvSpPr>
          <p:nvPr/>
        </p:nvSpPr>
        <p:spPr bwMode="auto">
          <a:xfrm>
            <a:off x="7812088" y="5364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横</a:t>
            </a:r>
          </a:p>
        </p:txBody>
      </p:sp>
      <p:sp>
        <p:nvSpPr>
          <p:cNvPr id="10284" name="Text Box 54"/>
          <p:cNvSpPr txBox="1">
            <a:spLocks noChangeArrowheads="1"/>
          </p:cNvSpPr>
          <p:nvPr/>
        </p:nvSpPr>
        <p:spPr bwMode="auto">
          <a:xfrm>
            <a:off x="6332538" y="4681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縦</a:t>
            </a:r>
          </a:p>
        </p:txBody>
      </p:sp>
      <p:sp>
        <p:nvSpPr>
          <p:cNvPr id="10285" name="Text Box 55"/>
          <p:cNvSpPr txBox="1">
            <a:spLocks noChangeArrowheads="1"/>
          </p:cNvSpPr>
          <p:nvPr/>
        </p:nvSpPr>
        <p:spPr bwMode="auto">
          <a:xfrm>
            <a:off x="7451725" y="4778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r>
              <a:rPr lang="ja-JP" altLang="en-US">
                <a:solidFill>
                  <a:srgbClr val="0000FF"/>
                </a:solidFill>
              </a:rPr>
              <a:t>視線</a:t>
            </a:r>
          </a:p>
        </p:txBody>
      </p:sp>
      <p:sp>
        <p:nvSpPr>
          <p:cNvPr id="10286" name="Arc 56"/>
          <p:cNvSpPr>
            <a:spLocks/>
          </p:cNvSpPr>
          <p:nvPr/>
        </p:nvSpPr>
        <p:spPr bwMode="auto">
          <a:xfrm>
            <a:off x="6372225" y="4365625"/>
            <a:ext cx="606425" cy="449263"/>
          </a:xfrm>
          <a:custGeom>
            <a:avLst/>
            <a:gdLst>
              <a:gd name="T0" fmla="*/ 0 w 37881"/>
              <a:gd name="T1" fmla="*/ 8393023 h 21600"/>
              <a:gd name="T2" fmla="*/ 9708067 w 37881"/>
              <a:gd name="T3" fmla="*/ 3259694 h 21600"/>
              <a:gd name="T4" fmla="*/ 5506908 w 37881"/>
              <a:gd name="T5" fmla="*/ 93443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1" h="21600" fill="none" extrusionOk="0">
                <a:moveTo>
                  <a:pt x="0" y="19401"/>
                </a:moveTo>
                <a:cubicBezTo>
                  <a:pt x="1128" y="8380"/>
                  <a:pt x="10410" y="-1"/>
                  <a:pt x="21488" y="0"/>
                </a:cubicBezTo>
                <a:cubicBezTo>
                  <a:pt x="27789" y="0"/>
                  <a:pt x="33777" y="2752"/>
                  <a:pt x="37881" y="7534"/>
                </a:cubicBezTo>
              </a:path>
              <a:path w="37881" h="21600" stroke="0" extrusionOk="0">
                <a:moveTo>
                  <a:pt x="0" y="19401"/>
                </a:moveTo>
                <a:cubicBezTo>
                  <a:pt x="1128" y="8380"/>
                  <a:pt x="10410" y="-1"/>
                  <a:pt x="21488" y="0"/>
                </a:cubicBezTo>
                <a:cubicBezTo>
                  <a:pt x="27789" y="0"/>
                  <a:pt x="33777" y="2752"/>
                  <a:pt x="37881" y="7534"/>
                </a:cubicBezTo>
                <a:lnTo>
                  <a:pt x="21488" y="21600"/>
                </a:lnTo>
                <a:lnTo>
                  <a:pt x="0" y="19401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1218</Words>
  <Application>Microsoft Office PowerPoint</Application>
  <PresentationFormat>画面に合わせる (4:3)</PresentationFormat>
  <Paragraphs>331</Paragraphs>
  <Slides>30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Arial</vt:lpstr>
      <vt:lpstr>ＭＳ Ｐゴシック</vt:lpstr>
      <vt:lpstr>Calibri</vt:lpstr>
      <vt:lpstr>ＭＳ ゴシック</vt:lpstr>
      <vt:lpstr>標準デザイン</vt:lpstr>
      <vt:lpstr>Microsoft 数式 3.0</vt:lpstr>
      <vt:lpstr>点・線分・多角形を レンダリングする方法</vt:lpstr>
      <vt:lpstr>今回の授業の目的</vt:lpstr>
      <vt:lpstr>話の流れ</vt:lpstr>
      <vt:lpstr>レンダリングとは？</vt:lpstr>
      <vt:lpstr>レンダリングで 点・線分・多角形を使う理由</vt:lpstr>
      <vt:lpstr>投影変換とは？</vt:lpstr>
      <vt:lpstr>2次元の場合の投影変換の計算</vt:lpstr>
      <vt:lpstr>3次元の場合の投影変換の計算</vt:lpstr>
      <vt:lpstr>平行・回転移動について (メモ）</vt:lpstr>
      <vt:lpstr>ラスタライズとは？</vt:lpstr>
      <vt:lpstr>線分のラスタライズ</vt:lpstr>
      <vt:lpstr>三角形のラスタライズ</vt:lpstr>
      <vt:lpstr>アンチエイリアシング（メモ）</vt:lpstr>
      <vt:lpstr>陰面消去とは？</vt:lpstr>
      <vt:lpstr>Z(深度)-バッファ法</vt:lpstr>
      <vt:lpstr>レイトレーシング法 (メモ）</vt:lpstr>
      <vt:lpstr>話の流れ</vt:lpstr>
      <vt:lpstr>OpenGL とは？</vt:lpstr>
      <vt:lpstr>多角形の描画の命令</vt:lpstr>
      <vt:lpstr>描画できる図形の種類</vt:lpstr>
      <vt:lpstr>色の設定</vt:lpstr>
      <vt:lpstr>座標系へのアフィン変換</vt:lpstr>
      <vt:lpstr>スタックによるアフィン変換の管理</vt:lpstr>
      <vt:lpstr>その他のOpenGLへの設定</vt:lpstr>
      <vt:lpstr>視界の設定</vt:lpstr>
      <vt:lpstr>オブジェクトの光の反射特性</vt:lpstr>
      <vt:lpstr>光源の設定</vt:lpstr>
      <vt:lpstr>プログラミング課題 1</vt:lpstr>
      <vt:lpstr>プログラミング課題 2</vt:lpstr>
      <vt:lpstr>数学に興味のある人向けの 追加の課題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点・線分・多角形を レンダリングする方法</dc:title>
  <dc:creator>ohtake</dc:creator>
  <cp:lastModifiedBy>ohtake</cp:lastModifiedBy>
  <cp:revision>111</cp:revision>
  <dcterms:created xsi:type="dcterms:W3CDTF">2009-09-22T07:59:23Z</dcterms:created>
  <dcterms:modified xsi:type="dcterms:W3CDTF">2017-10-04T10:17:03Z</dcterms:modified>
</cp:coreProperties>
</file>