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4"/>
  </p:notesMasterIdLst>
  <p:sldIdLst>
    <p:sldId id="319" r:id="rId2"/>
    <p:sldId id="320" r:id="rId3"/>
    <p:sldId id="257" r:id="rId4"/>
    <p:sldId id="258" r:id="rId5"/>
    <p:sldId id="312" r:id="rId6"/>
    <p:sldId id="321" r:id="rId7"/>
    <p:sldId id="313" r:id="rId8"/>
    <p:sldId id="314" r:id="rId9"/>
    <p:sldId id="317" r:id="rId10"/>
    <p:sldId id="315" r:id="rId11"/>
    <p:sldId id="316" r:id="rId12"/>
    <p:sldId id="318" r:id="rId13"/>
  </p:sldIdLst>
  <p:sldSz cx="9144000" cy="5143500" type="screen16x9"/>
  <p:notesSz cx="6858000" cy="9144000"/>
  <p:embeddedFontLst>
    <p:embeddedFont>
      <p:font typeface="Luckiest Guy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  <p:embeddedFont>
      <p:font typeface="Signika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6F97DA-25F4-4860-B18D-B05481E49CEC}">
  <a:tblStyle styleId="{6B6F97DA-25F4-4860-B18D-B05481E49C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b7811900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b7811900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78119005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78119005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 flipH="1">
            <a:off x="4929164" y="3066650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478692">
            <a:off x="6068231" y="3662365"/>
            <a:ext cx="338536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 hasCustomPrompt="1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54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3" hasCustomPrompt="1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5137725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6" hasCustomPrompt="1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9" hasCustomPrompt="1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/>
          <p:nvPr/>
        </p:nvSpPr>
        <p:spPr>
          <a:xfrm rot="344">
            <a:off x="494442" y="48109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 rot="10499964" flipH="1">
            <a:off x="-1133341" y="-479783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-4066625" y="-1349400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 rot="-5399656">
            <a:off x="4765442" y="29846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5972366" flipH="1">
            <a:off x="5172357" y="2312789"/>
            <a:ext cx="7366451" cy="256259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1255446" flipH="1">
            <a:off x="2195647" y="4140025"/>
            <a:ext cx="7365744" cy="25625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rot="-138344" flipH="1">
            <a:off x="-5286779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/>
          <p:nvPr/>
        </p:nvSpPr>
        <p:spPr>
          <a:xfrm rot="10513411">
            <a:off x="-5556168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 rot="10731167" flipH="1">
            <a:off x="6150582" y="-3981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 rot="491653">
            <a:off x="3091648" y="-1549690"/>
            <a:ext cx="6584327" cy="238783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 rot="-3724802">
            <a:off x="-1105794" y="-4744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 rot="-5616881">
            <a:off x="-2115886" y="-9485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bg>
      <p:bgPr>
        <a:solidFill>
          <a:schemeClr val="lt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 rot="10800000">
            <a:off x="-1811186" y="-711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 rot="-137095" flipH="1">
            <a:off x="-368793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/>
          <p:nvPr/>
        </p:nvSpPr>
        <p:spPr>
          <a:xfrm rot="-570820">
            <a:off x="-505882" y="-1768541"/>
            <a:ext cx="11965368" cy="357752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 rot="-820164">
            <a:off x="-78839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/>
          <p:nvPr/>
        </p:nvSpPr>
        <p:spPr>
          <a:xfrm rot="-137083">
            <a:off x="6052155" y="4059191"/>
            <a:ext cx="6972127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 rot="9979836" flipH="1">
            <a:off x="3364481" y="2961019"/>
            <a:ext cx="10722477" cy="343783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 b="1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9" r:id="rId2"/>
    <p:sldLayoutId id="2147483672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48647"/>
            <a:ext cx="76635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UNIVERSITATEA BABEŞ-BOLYAI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Facultatea de Ştiinţe Economice şi Gestiunea Afacerilor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Informatică Economică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3313" y="1206594"/>
            <a:ext cx="8149772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it-IT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Lucrare de licență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și proiectarea unei aplicații online pentru cabinet stomatologic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Absolvent,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Sorana-Andrada MARIŞ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Coordonator ştiinţific,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Lect. Univ. dr. Cristian BOLOGA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996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o-RO" dirty="0" smtClean="0"/>
              <a:t>Propuneri de Viitor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5418" y="1434300"/>
            <a:ext cx="7704000" cy="3551100"/>
          </a:xfrm>
        </p:spPr>
        <p:txBody>
          <a:bodyPr/>
          <a:lstStyle/>
          <a:p>
            <a:pPr marL="114300" indent="0">
              <a:buNone/>
            </a:pPr>
            <a:r>
              <a:rPr lang="it-IT" sz="2000" b="1" dirty="0">
                <a:solidFill>
                  <a:schemeClr val="accent5"/>
                </a:solidFill>
                <a:latin typeface="Signika" panose="020B0604020202020204" charset="0"/>
                <a:cs typeface="Calibri" panose="020F0502020204030204" pitchFamily="34" charset="0"/>
              </a:rPr>
              <a:t>Posibile extensii ale proiectului</a:t>
            </a:r>
            <a:r>
              <a:rPr lang="it-IT" sz="2000" dirty="0">
                <a:latin typeface="Signika" panose="020B0604020202020204" charset="0"/>
                <a:cs typeface="Calibri" panose="020F0502020204030204" pitchFamily="34" charset="0"/>
              </a:rPr>
              <a:t>: Integrarea cu alte platforme de sănătate, extinderea funcționalităților pentru suport mobil</a:t>
            </a:r>
            <a:r>
              <a:rPr lang="it-IT" sz="2000" dirty="0" smtClean="0">
                <a:latin typeface="Signika" panose="020B060402020202020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buNone/>
            </a:pPr>
            <a:endParaRPr lang="en-US" sz="2000" dirty="0">
              <a:latin typeface="Signika" panose="020B060402020202020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it-IT" sz="2000" b="1" dirty="0" smtClean="0">
                <a:solidFill>
                  <a:schemeClr val="accent5"/>
                </a:solidFill>
                <a:latin typeface="Signika" panose="020B0604020202020204" charset="0"/>
                <a:cs typeface="Calibri" panose="020F0502020204030204" pitchFamily="34" charset="0"/>
              </a:rPr>
              <a:t>Îmbunătățiri </a:t>
            </a:r>
            <a:r>
              <a:rPr lang="it-IT" sz="2000" b="1" dirty="0">
                <a:solidFill>
                  <a:schemeClr val="accent5"/>
                </a:solidFill>
                <a:latin typeface="Signika" panose="020B0604020202020204" charset="0"/>
                <a:cs typeface="Calibri" panose="020F0502020204030204" pitchFamily="34" charset="0"/>
              </a:rPr>
              <a:t>tehnologice propuse</a:t>
            </a:r>
            <a:r>
              <a:rPr lang="it-IT" sz="2000" dirty="0">
                <a:solidFill>
                  <a:schemeClr val="accent5"/>
                </a:solidFill>
                <a:latin typeface="Signika" panose="020B0604020202020204" charset="0"/>
                <a:cs typeface="Calibri" panose="020F0502020204030204" pitchFamily="34" charset="0"/>
              </a:rPr>
              <a:t>: </a:t>
            </a:r>
            <a:r>
              <a:rPr lang="it-IT" sz="2000" dirty="0">
                <a:latin typeface="Signika" panose="020B0604020202020204" charset="0"/>
                <a:cs typeface="Calibri" panose="020F0502020204030204" pitchFamily="34" charset="0"/>
              </a:rPr>
              <a:t>Implementarea tehnologiilor AI pentru predicții și analize avansate</a:t>
            </a:r>
            <a:r>
              <a:rPr lang="it-IT" sz="2000" dirty="0" smtClean="0">
                <a:latin typeface="Signika" panose="020B060402020202020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buNone/>
            </a:pPr>
            <a:endParaRPr lang="en-US" sz="2000" dirty="0">
              <a:latin typeface="Signika" panose="020B060402020202020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it-IT" sz="2000" b="1" dirty="0" smtClean="0">
                <a:solidFill>
                  <a:schemeClr val="accent5"/>
                </a:solidFill>
                <a:latin typeface="Signika" panose="020B0604020202020204" charset="0"/>
                <a:cs typeface="Calibri" panose="020F0502020204030204" pitchFamily="34" charset="0"/>
              </a:rPr>
              <a:t>Viziunea </a:t>
            </a:r>
            <a:r>
              <a:rPr lang="it-IT" sz="2000" b="1" dirty="0">
                <a:solidFill>
                  <a:schemeClr val="accent5"/>
                </a:solidFill>
                <a:latin typeface="Signika" panose="020B0604020202020204" charset="0"/>
                <a:cs typeface="Calibri" panose="020F0502020204030204" pitchFamily="34" charset="0"/>
              </a:rPr>
              <a:t>de dezvoltare pe termen lung</a:t>
            </a:r>
            <a:r>
              <a:rPr lang="it-IT" sz="2000" dirty="0">
                <a:solidFill>
                  <a:schemeClr val="accent5"/>
                </a:solidFill>
                <a:latin typeface="Signika" panose="020B0604020202020204" charset="0"/>
                <a:cs typeface="Calibri" panose="020F0502020204030204" pitchFamily="34" charset="0"/>
              </a:rPr>
              <a:t>: </a:t>
            </a:r>
            <a:r>
              <a:rPr lang="it-IT" sz="2000" dirty="0">
                <a:latin typeface="Signika" panose="020B0604020202020204" charset="0"/>
                <a:cs typeface="Calibri" panose="020F0502020204030204" pitchFamily="34" charset="0"/>
              </a:rPr>
              <a:t>Adaptarea continuă la tehnologiile </a:t>
            </a:r>
            <a:r>
              <a:rPr lang="it-IT" sz="2000" dirty="0" smtClean="0">
                <a:latin typeface="Signika" panose="020B0604020202020204" charset="0"/>
                <a:cs typeface="Calibri" panose="020F0502020204030204" pitchFamily="34" charset="0"/>
              </a:rPr>
              <a:t>noi </a:t>
            </a:r>
            <a:r>
              <a:rPr lang="it-IT" sz="2000" dirty="0">
                <a:latin typeface="Signika" panose="020B0604020202020204" charset="0"/>
                <a:cs typeface="Calibri" panose="020F0502020204030204" pitchFamily="34" charset="0"/>
              </a:rPr>
              <a:t>și la nevoile de piață.</a:t>
            </a:r>
            <a:endParaRPr lang="en-US" sz="2000" dirty="0">
              <a:latin typeface="Signika" panose="020B0604020202020204" charset="0"/>
              <a:cs typeface="Calibri" panose="020F0502020204030204" pitchFamily="34" charset="0"/>
            </a:endParaRPr>
          </a:p>
          <a:p>
            <a:endParaRPr lang="ro-RO" dirty="0">
              <a:latin typeface="Signika" panose="020B060402020202020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o-RO" dirty="0" smtClean="0"/>
              <a:t>Concluzii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491" y="1358100"/>
            <a:ext cx="7704000" cy="3551100"/>
          </a:xfrm>
        </p:spPr>
        <p:txBody>
          <a:bodyPr/>
          <a:lstStyle/>
          <a:p>
            <a:pPr marL="114300" indent="0">
              <a:buNone/>
            </a:pPr>
            <a:r>
              <a:rPr lang="it-IT" sz="1800" dirty="0" smtClean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>
                <a:solidFill>
                  <a:schemeClr val="accent5"/>
                </a:solidFill>
                <a:latin typeface="Signika" panose="020B0604020202020204" charset="0"/>
                <a:cs typeface="Calibri" panose="020F0502020204030204" pitchFamily="34" charset="0"/>
              </a:rPr>
              <a:t>Rezumatul realizărilor</a:t>
            </a:r>
            <a:r>
              <a:rPr lang="it-IT" sz="2000" dirty="0">
                <a:solidFill>
                  <a:schemeClr val="accent5"/>
                </a:solidFill>
                <a:latin typeface="Signika" panose="020B0604020202020204" charset="0"/>
                <a:cs typeface="Calibri" panose="020F0502020204030204" pitchFamily="34" charset="0"/>
              </a:rPr>
              <a:t>: </a:t>
            </a:r>
            <a:r>
              <a:rPr lang="it-IT" sz="2000" dirty="0">
                <a:latin typeface="Signika" panose="020B0604020202020204" charset="0"/>
                <a:cs typeface="Calibri" panose="020F0502020204030204" pitchFamily="34" charset="0"/>
              </a:rPr>
              <a:t>Succesul implementării funcționalităților principale și atingerea obiectivelor proiectului</a:t>
            </a:r>
            <a:r>
              <a:rPr lang="it-IT" sz="2000" dirty="0" smtClean="0">
                <a:latin typeface="Signika" panose="020B060402020202020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buNone/>
            </a:pPr>
            <a:endParaRPr lang="en-US" sz="2000" dirty="0">
              <a:latin typeface="Signika" panose="020B060402020202020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ro-RO" sz="2000" b="1" dirty="0" smtClean="0">
                <a:solidFill>
                  <a:schemeClr val="accent5"/>
                </a:solidFill>
                <a:latin typeface="Signika" panose="020B0604020202020204" charset="0"/>
                <a:cs typeface="Calibri" panose="020F0502020204030204" pitchFamily="34" charset="0"/>
              </a:rPr>
              <a:t>Confirmarea obiectivelor atinse</a:t>
            </a:r>
            <a:r>
              <a:rPr lang="ro-RO" sz="2000" dirty="0" smtClean="0">
                <a:solidFill>
                  <a:schemeClr val="accent5"/>
                </a:solidFill>
                <a:latin typeface="Signika" panose="020B0604020202020204" charset="0"/>
                <a:cs typeface="Calibri" panose="020F0502020204030204" pitchFamily="34" charset="0"/>
              </a:rPr>
              <a:t>: </a:t>
            </a:r>
            <a:r>
              <a:rPr lang="ro-RO" sz="2000" dirty="0" smtClean="0">
                <a:latin typeface="Signika" panose="020B0604020202020204" charset="0"/>
                <a:cs typeface="Calibri" panose="020F0502020204030204" pitchFamily="34" charset="0"/>
              </a:rPr>
              <a:t>Îmbunătățirea experienței utilizatorilor și eficienței administrative.</a:t>
            </a:r>
            <a:endParaRPr lang="en-US" sz="2000" dirty="0" smtClean="0">
              <a:latin typeface="Signika" panose="020B060402020202020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ro-RO" sz="2000" dirty="0" smtClean="0">
              <a:latin typeface="Signika" panose="020B060402020202020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it-IT" sz="2000" b="1" dirty="0" smtClean="0">
                <a:solidFill>
                  <a:schemeClr val="accent5"/>
                </a:solidFill>
                <a:latin typeface="Signika" panose="020B0604020202020204" charset="0"/>
                <a:cs typeface="Calibri" panose="020F0502020204030204" pitchFamily="34" charset="0"/>
              </a:rPr>
              <a:t>Impactul </a:t>
            </a:r>
            <a:r>
              <a:rPr lang="it-IT" sz="2000" b="1" dirty="0">
                <a:solidFill>
                  <a:schemeClr val="accent5"/>
                </a:solidFill>
                <a:latin typeface="Signika" panose="020B0604020202020204" charset="0"/>
                <a:cs typeface="Calibri" panose="020F0502020204030204" pitchFamily="34" charset="0"/>
              </a:rPr>
              <a:t>proiectului asupra cabinetului stomatologic</a:t>
            </a:r>
            <a:r>
              <a:rPr lang="it-IT" sz="2000" dirty="0">
                <a:solidFill>
                  <a:schemeClr val="accent5"/>
                </a:solidFill>
                <a:latin typeface="Signika" panose="020B0604020202020204" charset="0"/>
                <a:cs typeface="Calibri" panose="020F0502020204030204" pitchFamily="34" charset="0"/>
              </a:rPr>
              <a:t>: </a:t>
            </a:r>
            <a:r>
              <a:rPr lang="it-IT" sz="2000" dirty="0">
                <a:latin typeface="Signika" panose="020B0604020202020204" charset="0"/>
                <a:cs typeface="Calibri" panose="020F0502020204030204" pitchFamily="34" charset="0"/>
              </a:rPr>
              <a:t>Creșterea satisfacției pacienților și optimizarea proceselor interne.</a:t>
            </a:r>
            <a:endParaRPr lang="en-US" sz="2000" dirty="0">
              <a:latin typeface="Signika" panose="020B0604020202020204" charset="0"/>
              <a:cs typeface="Calibri" panose="020F0502020204030204" pitchFamily="34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846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799" y="1669146"/>
            <a:ext cx="7704000" cy="572700"/>
          </a:xfrm>
        </p:spPr>
        <p:txBody>
          <a:bodyPr>
            <a:noAutofit/>
          </a:bodyPr>
          <a:lstStyle/>
          <a:p>
            <a:pPr algn="ctr"/>
            <a:r>
              <a:rPr lang="ro-RO" sz="6000" dirty="0" smtClean="0"/>
              <a:t>Vă mulțumesc!</a:t>
            </a:r>
            <a:endParaRPr lang="ro-RO" sz="6000" dirty="0"/>
          </a:p>
        </p:txBody>
      </p:sp>
    </p:spTree>
    <p:extLst>
      <p:ext uri="{BB962C8B-B14F-4D97-AF65-F5344CB8AC3E}">
        <p14:creationId xmlns:p14="http://schemas.microsoft.com/office/powerpoint/2010/main" val="33626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Connector 22"/>
          <p:cNvSpPr/>
          <p:nvPr/>
        </p:nvSpPr>
        <p:spPr>
          <a:xfrm>
            <a:off x="3516460" y="3951664"/>
            <a:ext cx="463036" cy="425686"/>
          </a:xfrm>
          <a:prstGeom prst="flowChartConnector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Flowchart: Connector 28"/>
          <p:cNvSpPr/>
          <p:nvPr/>
        </p:nvSpPr>
        <p:spPr>
          <a:xfrm>
            <a:off x="5083889" y="2151677"/>
            <a:ext cx="463036" cy="425686"/>
          </a:xfrm>
          <a:prstGeom prst="flowChartConnector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0" name="Flowchart: Connector 29"/>
          <p:cNvSpPr/>
          <p:nvPr/>
        </p:nvSpPr>
        <p:spPr>
          <a:xfrm>
            <a:off x="5089209" y="1322602"/>
            <a:ext cx="463036" cy="425686"/>
          </a:xfrm>
          <a:prstGeom prst="flowChartConnector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4" name="Flowchart: Connector 23"/>
          <p:cNvSpPr/>
          <p:nvPr/>
        </p:nvSpPr>
        <p:spPr>
          <a:xfrm>
            <a:off x="1236750" y="3098757"/>
            <a:ext cx="463036" cy="425686"/>
          </a:xfrm>
          <a:prstGeom prst="flowChartConnector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Flowchart: Connector 24"/>
          <p:cNvSpPr/>
          <p:nvPr/>
        </p:nvSpPr>
        <p:spPr>
          <a:xfrm>
            <a:off x="1203264" y="2155844"/>
            <a:ext cx="463036" cy="425686"/>
          </a:xfrm>
          <a:prstGeom prst="flowChartConnector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Flowchart: Connector 20"/>
          <p:cNvSpPr/>
          <p:nvPr/>
        </p:nvSpPr>
        <p:spPr>
          <a:xfrm>
            <a:off x="1182914" y="1366800"/>
            <a:ext cx="463036" cy="425686"/>
          </a:xfrm>
          <a:prstGeom prst="flowChartConnector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1388600"/>
            <a:ext cx="528350" cy="34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>
                <a:solidFill>
                  <a:schemeClr val="bg2"/>
                </a:solidFill>
              </a:rPr>
              <a:t>Introducere</a:t>
            </a:r>
            <a:endParaRPr lang="ro-RO" sz="2000" dirty="0">
              <a:solidFill>
                <a:schemeClr val="bg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3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Cuprins</a:t>
            </a:r>
            <a:endParaRPr lang="ro-RO" sz="3200" dirty="0"/>
          </a:p>
        </p:txBody>
      </p:sp>
      <p:sp>
        <p:nvSpPr>
          <p:cNvPr id="6" name="Title 5"/>
          <p:cNvSpPr>
            <a:spLocks noGrp="1"/>
          </p:cNvSpPr>
          <p:nvPr>
            <p:ph type="title" idx="4"/>
          </p:nvPr>
        </p:nvSpPr>
        <p:spPr>
          <a:xfrm>
            <a:off x="1117600" y="2214375"/>
            <a:ext cx="528350" cy="34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endParaRPr lang="ro-RO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5"/>
          </p:nvPr>
        </p:nvSpPr>
        <p:spPr>
          <a:xfrm>
            <a:off x="1236750" y="2203475"/>
            <a:ext cx="2831707" cy="629750"/>
          </a:xfrm>
        </p:spPr>
        <p:txBody>
          <a:bodyPr>
            <a:noAutofit/>
          </a:bodyPr>
          <a:lstStyle/>
          <a:p>
            <a:pPr algn="ctr"/>
            <a:r>
              <a:rPr lang="ro-RO" sz="1800" dirty="0">
                <a:solidFill>
                  <a:schemeClr val="tx1"/>
                </a:solidFill>
              </a:rPr>
              <a:t>Identificarea și Descrierea Problemei</a:t>
            </a:r>
          </a:p>
          <a:p>
            <a:pPr algn="ctr"/>
            <a:endParaRPr lang="ro-RO" sz="1100" dirty="0"/>
          </a:p>
        </p:txBody>
      </p:sp>
      <p:sp>
        <p:nvSpPr>
          <p:cNvPr id="9" name="Title 8"/>
          <p:cNvSpPr>
            <a:spLocks noGrp="1"/>
          </p:cNvSpPr>
          <p:nvPr>
            <p:ph type="title" idx="7"/>
          </p:nvPr>
        </p:nvSpPr>
        <p:spPr>
          <a:xfrm>
            <a:off x="1138367" y="3152529"/>
            <a:ext cx="528350" cy="34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</a:t>
            </a:r>
            <a:endParaRPr lang="ro-RO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>
          <a:xfrm>
            <a:off x="1645950" y="3137900"/>
            <a:ext cx="2379600" cy="347400"/>
          </a:xfrm>
        </p:spPr>
        <p:txBody>
          <a:bodyPr>
            <a:noAutofit/>
          </a:bodyPr>
          <a:lstStyle/>
          <a:p>
            <a:r>
              <a:rPr lang="ro-RO" sz="1800" dirty="0">
                <a:solidFill>
                  <a:schemeClr val="bg2"/>
                </a:solidFill>
              </a:rPr>
              <a:t>Cerințe de Sistem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idx="13"/>
          </p:nvPr>
        </p:nvSpPr>
        <p:spPr>
          <a:xfrm>
            <a:off x="5043714" y="1388600"/>
            <a:ext cx="503211" cy="34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</a:t>
            </a:r>
            <a:endParaRPr lang="ro-RO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4"/>
          </p:nvPr>
        </p:nvSpPr>
        <p:spPr>
          <a:xfrm>
            <a:off x="5546925" y="1388600"/>
            <a:ext cx="2740732" cy="347400"/>
          </a:xfrm>
        </p:spPr>
        <p:txBody>
          <a:bodyPr>
            <a:noAutofit/>
          </a:bodyPr>
          <a:lstStyle/>
          <a:p>
            <a:r>
              <a:rPr lang="ro-RO" sz="1800" dirty="0">
                <a:solidFill>
                  <a:schemeClr val="bg2"/>
                </a:solidFill>
              </a:rPr>
              <a:t>Proiectarea Sistemului Informatic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idx="16"/>
          </p:nvPr>
        </p:nvSpPr>
        <p:spPr>
          <a:xfrm>
            <a:off x="4951097" y="2202700"/>
            <a:ext cx="595828" cy="34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</a:t>
            </a:r>
            <a:endParaRPr lang="ro-RO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7"/>
          </p:nvPr>
        </p:nvSpPr>
        <p:spPr>
          <a:xfrm>
            <a:off x="5600761" y="2229114"/>
            <a:ext cx="2379600" cy="347400"/>
          </a:xfrm>
        </p:spPr>
        <p:txBody>
          <a:bodyPr>
            <a:noAutofit/>
          </a:bodyPr>
          <a:lstStyle/>
          <a:p>
            <a:r>
              <a:rPr lang="ro-RO" sz="1800" dirty="0">
                <a:solidFill>
                  <a:schemeClr val="bg2"/>
                </a:solidFill>
              </a:rPr>
              <a:t>Tehnologii Folosite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 idx="19"/>
          </p:nvPr>
        </p:nvSpPr>
        <p:spPr>
          <a:xfrm>
            <a:off x="3516460" y="3976364"/>
            <a:ext cx="463036" cy="34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7.</a:t>
            </a:r>
            <a:endParaRPr lang="ro-RO" dirty="0"/>
          </a:p>
        </p:txBody>
      </p:sp>
      <p:sp>
        <p:nvSpPr>
          <p:cNvPr id="19" name="Subtitle 18"/>
          <p:cNvSpPr>
            <a:spLocks noGrp="1"/>
          </p:cNvSpPr>
          <p:nvPr>
            <p:ph type="subTitle" idx="20"/>
          </p:nvPr>
        </p:nvSpPr>
        <p:spPr>
          <a:xfrm>
            <a:off x="3947925" y="3994215"/>
            <a:ext cx="2379600" cy="347400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Concluzii</a:t>
            </a:r>
            <a:endParaRPr lang="ro-RO" dirty="0">
              <a:solidFill>
                <a:schemeClr val="bg2"/>
              </a:solidFill>
            </a:endParaRPr>
          </a:p>
        </p:txBody>
      </p:sp>
      <p:sp>
        <p:nvSpPr>
          <p:cNvPr id="26" name="Flowchart: Connector 25"/>
          <p:cNvSpPr/>
          <p:nvPr/>
        </p:nvSpPr>
        <p:spPr>
          <a:xfrm>
            <a:off x="5137725" y="3033745"/>
            <a:ext cx="463036" cy="425686"/>
          </a:xfrm>
          <a:prstGeom prst="flowChartConnector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Subtitle 18"/>
          <p:cNvSpPr>
            <a:spLocks noGrp="1"/>
          </p:cNvSpPr>
          <p:nvPr>
            <p:ph type="subTitle" idx="20"/>
          </p:nvPr>
        </p:nvSpPr>
        <p:spPr>
          <a:xfrm>
            <a:off x="5546925" y="3036929"/>
            <a:ext cx="2379600" cy="347400"/>
          </a:xfrm>
        </p:spPr>
        <p:txBody>
          <a:bodyPr>
            <a:noAutofit/>
          </a:bodyPr>
          <a:lstStyle/>
          <a:p>
            <a:r>
              <a:rPr lang="ro-RO" sz="1800" dirty="0">
                <a:solidFill>
                  <a:schemeClr val="bg2"/>
                </a:solidFill>
              </a:rPr>
              <a:t>Propuneri de Viitor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072411" y="3084884"/>
            <a:ext cx="52835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ignika"/>
              <a:buNone/>
              <a:defRPr sz="2400" b="1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Signika"/>
              <a:buNone/>
              <a:defRPr sz="50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Signika"/>
              <a:buNone/>
              <a:defRPr sz="50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Signika"/>
              <a:buNone/>
              <a:defRPr sz="50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Signika"/>
              <a:buNone/>
              <a:defRPr sz="50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Signika"/>
              <a:buNone/>
              <a:defRPr sz="50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Signika"/>
              <a:buNone/>
              <a:defRPr sz="50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Signika"/>
              <a:buNone/>
              <a:defRPr sz="50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Signika"/>
              <a:buNone/>
              <a:defRPr sz="50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8000" dirty="0" smtClean="0"/>
              <a:t>6.</a:t>
            </a:r>
            <a:r>
              <a:rPr lang="en-US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703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"/>
          <p:cNvSpPr txBox="1">
            <a:spLocks noGrp="1"/>
          </p:cNvSpPr>
          <p:nvPr>
            <p:ph type="body" idx="1"/>
          </p:nvPr>
        </p:nvSpPr>
        <p:spPr>
          <a:xfrm>
            <a:off x="775976" y="979016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ro-RO" sz="2000" b="1" dirty="0" smtClean="0">
                <a:solidFill>
                  <a:schemeClr val="tx2">
                    <a:lumMod val="75000"/>
                  </a:schemeClr>
                </a:solidFill>
                <a:latin typeface="Signika" panose="020B0604020202020204" charset="0"/>
              </a:rPr>
              <a:t>Scopul proiectului: </a:t>
            </a:r>
            <a:r>
              <a:rPr lang="ro-RO" sz="2000" dirty="0" smtClean="0">
                <a:latin typeface="Signika" panose="020B0604020202020204" charset="0"/>
              </a:rPr>
              <a:t>Crearea unui site web pentru facilitarea programărilor online și prezentarea serviciilor oferite de un cabinet stomatologic.</a:t>
            </a:r>
            <a:endParaRPr lang="en-US" sz="2000" dirty="0" smtClean="0">
              <a:latin typeface="Signika" panose="020B0604020202020204" charset="0"/>
            </a:endParaRPr>
          </a:p>
          <a:p>
            <a:pPr marL="0" lvl="0" indent="0" algn="just">
              <a:buNone/>
            </a:pPr>
            <a:endParaRPr lang="ro-RO" sz="2000" dirty="0" smtClean="0">
              <a:latin typeface="Signika" panose="020B0604020202020204" charset="0"/>
            </a:endParaRPr>
          </a:p>
          <a:p>
            <a:pPr marL="0" lvl="0" indent="0" algn="just">
              <a:buNone/>
            </a:pPr>
            <a:r>
              <a:rPr lang="ro-RO" sz="2000" b="1" dirty="0" smtClean="0">
                <a:solidFill>
                  <a:schemeClr val="tx2">
                    <a:lumMod val="75000"/>
                  </a:schemeClr>
                </a:solidFill>
                <a:latin typeface="Signika" panose="020B0604020202020204" charset="0"/>
              </a:rPr>
              <a:t>Obiectivele principale: </a:t>
            </a:r>
            <a:r>
              <a:rPr lang="ro-RO" sz="2000" dirty="0" smtClean="0">
                <a:latin typeface="Signika" panose="020B0604020202020204" charset="0"/>
              </a:rPr>
              <a:t>Atrage și influențează deciziile potențialilor clienți, îmbunătățirea gestionării relațiilor cu clienții.</a:t>
            </a:r>
            <a:endParaRPr lang="en-US" sz="2000" dirty="0" smtClean="0">
              <a:latin typeface="Signika" panose="020B0604020202020204" charset="0"/>
            </a:endParaRPr>
          </a:p>
          <a:p>
            <a:pPr marL="0" lvl="0" indent="0" algn="just">
              <a:buNone/>
            </a:pPr>
            <a:endParaRPr lang="ro-RO" sz="2000" dirty="0" smtClean="0">
              <a:latin typeface="Signika" panose="020B0604020202020204" charset="0"/>
            </a:endParaRPr>
          </a:p>
          <a:p>
            <a:pPr marL="0" lvl="0" indent="0" algn="just">
              <a:buNone/>
            </a:pPr>
            <a:r>
              <a:rPr lang="ro-RO" sz="2000" b="1" dirty="0" smtClean="0">
                <a:solidFill>
                  <a:schemeClr val="tx2">
                    <a:lumMod val="75000"/>
                  </a:schemeClr>
                </a:solidFill>
                <a:latin typeface="Signika" panose="020B0604020202020204" charset="0"/>
              </a:rPr>
              <a:t>Beneficiile așteptate ale aplicației:</a:t>
            </a:r>
            <a:r>
              <a:rPr lang="ro-RO" sz="2000" dirty="0" smtClean="0">
                <a:solidFill>
                  <a:schemeClr val="tx2">
                    <a:lumMod val="75000"/>
                  </a:schemeClr>
                </a:solidFill>
                <a:latin typeface="Signika" panose="020B0604020202020204" charset="0"/>
              </a:rPr>
              <a:t> </a:t>
            </a:r>
            <a:r>
              <a:rPr lang="ro-RO" sz="2000" dirty="0" smtClean="0">
                <a:latin typeface="Signika" panose="020B0604020202020204" charset="0"/>
              </a:rPr>
              <a:t>Accesibilitate sporită pentru clienți, eficiență administrativă îmbunătățită.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1" name="Google Shape;451;p34"/>
          <p:cNvGrpSpPr/>
          <p:nvPr/>
        </p:nvGrpSpPr>
        <p:grpSpPr>
          <a:xfrm>
            <a:off x="8680362" y="2718621"/>
            <a:ext cx="219461" cy="220453"/>
            <a:chOff x="8680362" y="2718621"/>
            <a:chExt cx="219461" cy="220453"/>
          </a:xfrm>
        </p:grpSpPr>
        <p:sp>
          <p:nvSpPr>
            <p:cNvPr id="452" name="Google Shape;452;p34"/>
            <p:cNvSpPr/>
            <p:nvPr/>
          </p:nvSpPr>
          <p:spPr>
            <a:xfrm>
              <a:off x="8784662" y="271862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8784662" y="286718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8828970" y="282192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8680362" y="282192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6" name="Google Shape;456;p34"/>
          <p:cNvGrpSpPr/>
          <p:nvPr/>
        </p:nvGrpSpPr>
        <p:grpSpPr>
          <a:xfrm>
            <a:off x="8341338" y="4088175"/>
            <a:ext cx="165327" cy="166060"/>
            <a:chOff x="8819650" y="3819100"/>
            <a:chExt cx="165327" cy="166060"/>
          </a:xfrm>
        </p:grpSpPr>
        <p:sp>
          <p:nvSpPr>
            <p:cNvPr id="457" name="Google Shape;457;p34"/>
            <p:cNvSpPr/>
            <p:nvPr/>
          </p:nvSpPr>
          <p:spPr>
            <a:xfrm>
              <a:off x="8898222" y="3819100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8898222" y="3931006"/>
              <a:ext cx="8930" cy="5415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8931600" y="3896918"/>
              <a:ext cx="53377" cy="967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8819650" y="3896918"/>
              <a:ext cx="53411" cy="967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61" name="Google Shape;461;p34"/>
          <p:cNvSpPr txBox="1">
            <a:spLocks noGrp="1"/>
          </p:cNvSpPr>
          <p:nvPr>
            <p:ph type="title"/>
          </p:nvPr>
        </p:nvSpPr>
        <p:spPr>
          <a:xfrm>
            <a:off x="724840" y="2490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o-RO" sz="3200" dirty="0" smtClean="0">
                <a:solidFill>
                  <a:schemeClr val="tx1"/>
                </a:solidFill>
              </a:rPr>
              <a:t>Introducere</a:t>
            </a:r>
            <a:endParaRPr lang="ro-RO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 txBox="1">
            <a:spLocks noGrp="1"/>
          </p:cNvSpPr>
          <p:nvPr>
            <p:ph type="title"/>
          </p:nvPr>
        </p:nvSpPr>
        <p:spPr>
          <a:xfrm>
            <a:off x="171287" y="1888029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1</a:t>
            </a:r>
            <a:endParaRPr sz="3600" dirty="0"/>
          </a:p>
        </p:txBody>
      </p:sp>
      <p:sp>
        <p:nvSpPr>
          <p:cNvPr id="467" name="Google Shape;467;p35"/>
          <p:cNvSpPr txBox="1">
            <a:spLocks noGrp="1"/>
          </p:cNvSpPr>
          <p:nvPr>
            <p:ph type="subTitle" idx="1"/>
          </p:nvPr>
        </p:nvSpPr>
        <p:spPr>
          <a:xfrm>
            <a:off x="491049" y="2152867"/>
            <a:ext cx="3548831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SzPts val="605"/>
            </a:pPr>
            <a:r>
              <a:rPr lang="ro-RO" sz="2800" dirty="0" smtClean="0">
                <a:solidFill>
                  <a:schemeClr val="accent6">
                    <a:lumMod val="50000"/>
                  </a:schemeClr>
                </a:solidFill>
              </a:rPr>
              <a:t>Problemele curente ale cabinetului</a:t>
            </a:r>
            <a:endParaRPr lang="ro-RO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8" name="Google Shape;468;p35"/>
          <p:cNvSpPr txBox="1">
            <a:spLocks noGrp="1"/>
          </p:cNvSpPr>
          <p:nvPr>
            <p:ph type="subTitle" idx="2"/>
          </p:nvPr>
        </p:nvSpPr>
        <p:spPr>
          <a:xfrm>
            <a:off x="708843" y="2564453"/>
            <a:ext cx="4084614" cy="1139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688"/>
            </a:pPr>
            <a:r>
              <a:rPr lang="ro-RO" sz="2000" dirty="0" smtClean="0">
                <a:latin typeface="Signika" panose="020B0604020202020204" charset="0"/>
              </a:rPr>
              <a:t>Administrarea ineficientă a programărilor și a informațiilor pacienților.</a:t>
            </a:r>
            <a:endParaRPr lang="ro-RO" sz="2000" dirty="0">
              <a:latin typeface="Signika" panose="020B0604020202020204" charset="0"/>
            </a:endParaRPr>
          </a:p>
        </p:txBody>
      </p:sp>
      <p:sp>
        <p:nvSpPr>
          <p:cNvPr id="469" name="Google Shape;469;p35"/>
          <p:cNvSpPr txBox="1">
            <a:spLocks noGrp="1"/>
          </p:cNvSpPr>
          <p:nvPr>
            <p:ph type="title" idx="4"/>
          </p:nvPr>
        </p:nvSpPr>
        <p:spPr>
          <a:xfrm>
            <a:off x="4954240" y="1675335"/>
            <a:ext cx="395792" cy="5833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2</a:t>
            </a:r>
            <a:endParaRPr sz="3600" dirty="0"/>
          </a:p>
        </p:txBody>
      </p:sp>
      <p:sp>
        <p:nvSpPr>
          <p:cNvPr id="470" name="Google Shape;470;p35"/>
          <p:cNvSpPr txBox="1">
            <a:spLocks noGrp="1"/>
          </p:cNvSpPr>
          <p:nvPr>
            <p:ph type="subTitle" idx="5"/>
          </p:nvPr>
        </p:nvSpPr>
        <p:spPr>
          <a:xfrm>
            <a:off x="5255060" y="1955240"/>
            <a:ext cx="3604708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ro-RO" sz="2800" dirty="0" smtClean="0">
                <a:solidFill>
                  <a:schemeClr val="accent6">
                    <a:lumMod val="50000"/>
                  </a:schemeClr>
                </a:solidFill>
              </a:rPr>
              <a:t>Necessitatea unei aplicații web</a:t>
            </a:r>
            <a:endParaRPr lang="ro-RO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1" name="Google Shape;471;p35"/>
          <p:cNvSpPr txBox="1">
            <a:spLocks noGrp="1"/>
          </p:cNvSpPr>
          <p:nvPr>
            <p:ph type="subTitle" idx="6"/>
          </p:nvPr>
        </p:nvSpPr>
        <p:spPr>
          <a:xfrm>
            <a:off x="5350032" y="2609292"/>
            <a:ext cx="3793968" cy="9582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it-IT" sz="2000" dirty="0">
                <a:latin typeface="Signika" panose="020B0604020202020204" charset="0"/>
              </a:rPr>
              <a:t>Digitalizarea proceselor pentru o mai bună accesibilitate și gestionare a datelor.</a:t>
            </a:r>
            <a:endParaRPr sz="2000" dirty="0">
              <a:latin typeface="Signika" panose="020B0604020202020204" charset="0"/>
            </a:endParaRPr>
          </a:p>
        </p:txBody>
      </p:sp>
      <p:grpSp>
        <p:nvGrpSpPr>
          <p:cNvPr id="484" name="Google Shape;484;p35"/>
          <p:cNvGrpSpPr/>
          <p:nvPr/>
        </p:nvGrpSpPr>
        <p:grpSpPr>
          <a:xfrm>
            <a:off x="271587" y="1264171"/>
            <a:ext cx="219461" cy="220453"/>
            <a:chOff x="772462" y="98696"/>
            <a:chExt cx="219461" cy="220453"/>
          </a:xfrm>
        </p:grpSpPr>
        <p:sp>
          <p:nvSpPr>
            <p:cNvPr id="485" name="Google Shape;485;p35"/>
            <p:cNvSpPr/>
            <p:nvPr/>
          </p:nvSpPr>
          <p:spPr>
            <a:xfrm>
              <a:off x="876762" y="98696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876762" y="247258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921070" y="202004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772462" y="202004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9" name="Google Shape;489;p35"/>
          <p:cNvGrpSpPr/>
          <p:nvPr/>
        </p:nvGrpSpPr>
        <p:grpSpPr>
          <a:xfrm>
            <a:off x="1359168" y="539998"/>
            <a:ext cx="164369" cy="165099"/>
            <a:chOff x="280393" y="263798"/>
            <a:chExt cx="164369" cy="165099"/>
          </a:xfrm>
        </p:grpSpPr>
        <p:sp>
          <p:nvSpPr>
            <p:cNvPr id="490" name="Google Shape;490;p35"/>
            <p:cNvSpPr/>
            <p:nvPr/>
          </p:nvSpPr>
          <p:spPr>
            <a:xfrm>
              <a:off x="358510" y="26379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58510" y="37505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91695" y="341167"/>
              <a:ext cx="53067" cy="9620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280393" y="341167"/>
              <a:ext cx="53101" cy="9620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4" name="Google Shape;494;p35"/>
          <p:cNvGrpSpPr/>
          <p:nvPr/>
        </p:nvGrpSpPr>
        <p:grpSpPr>
          <a:xfrm>
            <a:off x="8092812" y="216771"/>
            <a:ext cx="219461" cy="220453"/>
            <a:chOff x="8092812" y="216771"/>
            <a:chExt cx="219461" cy="220453"/>
          </a:xfrm>
        </p:grpSpPr>
        <p:sp>
          <p:nvSpPr>
            <p:cNvPr id="495" name="Google Shape;495;p35"/>
            <p:cNvSpPr/>
            <p:nvPr/>
          </p:nvSpPr>
          <p:spPr>
            <a:xfrm>
              <a:off x="8197112" y="21677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8197112" y="36533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8241420" y="32007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8092812" y="32007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9" name="Google Shape;499;p35"/>
          <p:cNvGrpSpPr/>
          <p:nvPr/>
        </p:nvGrpSpPr>
        <p:grpSpPr>
          <a:xfrm>
            <a:off x="8503624" y="4528200"/>
            <a:ext cx="283987" cy="285252"/>
            <a:chOff x="8483799" y="954725"/>
            <a:chExt cx="283987" cy="285252"/>
          </a:xfrm>
        </p:grpSpPr>
        <p:sp>
          <p:nvSpPr>
            <p:cNvPr id="500" name="Google Shape;500;p35"/>
            <p:cNvSpPr/>
            <p:nvPr/>
          </p:nvSpPr>
          <p:spPr>
            <a:xfrm>
              <a:off x="8618764" y="954725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8618764" y="1146953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8676098" y="1088398"/>
              <a:ext cx="91687" cy="1662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8483799" y="1088398"/>
              <a:ext cx="91745" cy="1662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04" name="Google Shape;504;p35"/>
          <p:cNvSpPr txBox="1">
            <a:spLocks noGrp="1"/>
          </p:cNvSpPr>
          <p:nvPr>
            <p:ph type="title" idx="3"/>
          </p:nvPr>
        </p:nvSpPr>
        <p:spPr>
          <a:xfrm>
            <a:off x="991923" y="882251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ro-RO" sz="3200" dirty="0" smtClean="0">
                <a:solidFill>
                  <a:schemeClr val="tx1"/>
                </a:solidFill>
              </a:rPr>
              <a:t>Identificarea și Descrierea Problemei</a:t>
            </a:r>
            <a:endParaRPr lang="ro-RO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3"/>
          </p:nvPr>
        </p:nvSpPr>
        <p:spPr/>
        <p:txBody>
          <a:bodyPr>
            <a:noAutofit/>
          </a:bodyPr>
          <a:lstStyle/>
          <a:p>
            <a:r>
              <a:rPr lang="ro-RO" sz="3200" dirty="0" smtClean="0"/>
              <a:t>Cerințe de Sistem</a:t>
            </a:r>
            <a:endParaRPr lang="ro-RO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492919" y="1214438"/>
            <a:ext cx="8000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chemeClr val="accent6">
                    <a:lumMod val="50000"/>
                  </a:schemeClr>
                </a:solidFill>
                <a:latin typeface="Signika" panose="020B0604020202020204" charset="0"/>
              </a:rPr>
              <a:t>Surse </a:t>
            </a:r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Signika" panose="020B0604020202020204" charset="0"/>
              </a:rPr>
              <a:t>de cerințe</a:t>
            </a:r>
            <a:r>
              <a:rPr lang="it-IT" sz="2000" dirty="0">
                <a:latin typeface="Signika" panose="020B0604020202020204" charset="0"/>
              </a:rPr>
              <a:t>: Discuții cu stakeholderii, inclusiv medici și pacienți</a:t>
            </a:r>
            <a:r>
              <a:rPr lang="it-IT" sz="2000" dirty="0" smtClean="0">
                <a:latin typeface="Signika" panose="020B0604020202020204" charset="0"/>
              </a:rPr>
              <a:t>.</a:t>
            </a:r>
          </a:p>
          <a:p>
            <a:endParaRPr lang="en-US" sz="2000" dirty="0">
              <a:latin typeface="Signika" panose="020B0604020202020204" charset="0"/>
            </a:endParaRPr>
          </a:p>
          <a:p>
            <a:r>
              <a:rPr lang="it-IT" sz="2000" dirty="0" smtClean="0">
                <a:latin typeface="Signika" panose="020B0604020202020204" charset="0"/>
              </a:rPr>
              <a:t> </a:t>
            </a:r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Signika" panose="020B0604020202020204" charset="0"/>
              </a:rPr>
              <a:t>Metode de colectare a cerințelor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  <a:latin typeface="Signika" panose="020B0604020202020204" charset="0"/>
              </a:rPr>
              <a:t>:</a:t>
            </a:r>
            <a:r>
              <a:rPr lang="it-IT" sz="2000" dirty="0">
                <a:latin typeface="Signika" panose="020B0604020202020204" charset="0"/>
              </a:rPr>
              <a:t> Interviuri, observații, și utilizarea cazurilor de utilizare</a:t>
            </a:r>
            <a:r>
              <a:rPr lang="it-IT" sz="2000" dirty="0" smtClean="0">
                <a:latin typeface="Signika" panose="020B0604020202020204" charset="0"/>
              </a:rPr>
              <a:t>.</a:t>
            </a:r>
          </a:p>
          <a:p>
            <a:endParaRPr lang="en-US" sz="2000" dirty="0">
              <a:latin typeface="Signika" panose="020B0604020202020204" charset="0"/>
            </a:endParaRPr>
          </a:p>
          <a:p>
            <a:r>
              <a:rPr lang="it-IT" sz="2000" dirty="0" smtClean="0">
                <a:latin typeface="Signika" panose="020B0604020202020204" charset="0"/>
              </a:rPr>
              <a:t> </a:t>
            </a:r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Signika" panose="020B0604020202020204" charset="0"/>
              </a:rPr>
              <a:t>Lista cerințelor principale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  <a:latin typeface="Signika" panose="020B0604020202020204" charset="0"/>
              </a:rPr>
              <a:t>: </a:t>
            </a:r>
            <a:r>
              <a:rPr lang="it-IT" sz="2000" dirty="0">
                <a:latin typeface="Signika" panose="020B0604020202020204" charset="0"/>
              </a:rPr>
              <a:t>Autentificare utilizator, gestionare programări, </a:t>
            </a:r>
            <a:r>
              <a:rPr lang="ro-RO" sz="2000" dirty="0" smtClean="0">
                <a:latin typeface="Signika" panose="020B0604020202020204" charset="0"/>
              </a:rPr>
              <a:t>interfață pentru feedback-ul utilizatorilor</a:t>
            </a:r>
            <a:r>
              <a:rPr lang="it-IT" sz="2000" dirty="0" smtClean="0">
                <a:latin typeface="Signika" panose="020B0604020202020204" charset="0"/>
              </a:rPr>
              <a:t>, </a:t>
            </a:r>
            <a:r>
              <a:rPr lang="it-IT" sz="2000" dirty="0">
                <a:latin typeface="Signika" panose="020B0604020202020204" charset="0"/>
              </a:rPr>
              <a:t>și rapoarte administrative.</a:t>
            </a:r>
            <a:endParaRPr lang="en-US" sz="2000" dirty="0">
              <a:latin typeface="Signi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3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34992552_432691792778505_7555705678701297835_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86" y="116114"/>
            <a:ext cx="7467600" cy="482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7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o-RO" dirty="0" smtClean="0"/>
              <a:t>Proiectarea Sistemului Informatic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it-IT" sz="2000" b="1" dirty="0" smtClean="0">
                <a:solidFill>
                  <a:schemeClr val="accent6">
                    <a:lumMod val="50000"/>
                  </a:schemeClr>
                </a:solidFill>
                <a:latin typeface="Signika" panose="020B0604020202020204" charset="0"/>
              </a:rPr>
              <a:t>Arhitectura </a:t>
            </a:r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Signika" panose="020B0604020202020204" charset="0"/>
              </a:rPr>
              <a:t>sistemului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  <a:latin typeface="Signika" panose="020B0604020202020204" charset="0"/>
              </a:rPr>
              <a:t>: </a:t>
            </a:r>
            <a:r>
              <a:rPr lang="it-IT" sz="2000" dirty="0">
                <a:latin typeface="Signika" panose="020B0604020202020204" charset="0"/>
              </a:rPr>
              <a:t>Model client-server cu o arhitectură pe trei nivele</a:t>
            </a:r>
            <a:r>
              <a:rPr lang="it-IT" sz="2000" dirty="0" smtClean="0">
                <a:latin typeface="Signika" panose="020B0604020202020204" charset="0"/>
              </a:rPr>
              <a:t>.</a:t>
            </a:r>
          </a:p>
          <a:p>
            <a:pPr marL="1028700" lvl="2" indent="0">
              <a:buNone/>
            </a:pPr>
            <a:r>
              <a:rPr lang="it-IT" sz="2000" dirty="0" smtClean="0">
                <a:solidFill>
                  <a:schemeClr val="accent6">
                    <a:lumMod val="50000"/>
                  </a:schemeClr>
                </a:solidFill>
                <a:latin typeface="Signika" panose="020B0604020202020204" charset="0"/>
              </a:rPr>
              <a:t>1.</a:t>
            </a:r>
            <a:r>
              <a:rPr lang="it-IT" sz="2000" dirty="0" smtClean="0">
                <a:latin typeface="Signika" panose="020B0604020202020204" charset="0"/>
              </a:rPr>
              <a:t>Nivelul de prezentare</a:t>
            </a:r>
          </a:p>
          <a:p>
            <a:pPr marL="1028700" lvl="2" indent="0">
              <a:buNone/>
            </a:pPr>
            <a:r>
              <a:rPr lang="it-IT" sz="2000" dirty="0" smtClean="0">
                <a:solidFill>
                  <a:schemeClr val="accent6">
                    <a:lumMod val="50000"/>
                  </a:schemeClr>
                </a:solidFill>
                <a:latin typeface="Signika" panose="020B0604020202020204" charset="0"/>
              </a:rPr>
              <a:t>2.</a:t>
            </a:r>
            <a:r>
              <a:rPr lang="it-IT" sz="2000" dirty="0" smtClean="0">
                <a:latin typeface="Signika" panose="020B0604020202020204" charset="0"/>
              </a:rPr>
              <a:t>Nivelul logicii de programare</a:t>
            </a:r>
          </a:p>
          <a:p>
            <a:pPr marL="1028700" lvl="2" indent="0">
              <a:buNone/>
            </a:pPr>
            <a:r>
              <a:rPr lang="it-IT" sz="2000" dirty="0" smtClean="0">
                <a:solidFill>
                  <a:schemeClr val="accent6">
                    <a:lumMod val="50000"/>
                  </a:schemeClr>
                </a:solidFill>
                <a:latin typeface="Signika" panose="020B0604020202020204" charset="0"/>
              </a:rPr>
              <a:t>3.</a:t>
            </a:r>
            <a:r>
              <a:rPr lang="it-IT" sz="2000" dirty="0" smtClean="0">
                <a:latin typeface="Signika" panose="020B0604020202020204" charset="0"/>
              </a:rPr>
              <a:t>Nivelul de date</a:t>
            </a:r>
          </a:p>
          <a:p>
            <a:pPr marL="114300" indent="0">
              <a:buNone/>
            </a:pPr>
            <a:endParaRPr lang="en-US" sz="2000" dirty="0">
              <a:latin typeface="Signika" panose="020B0604020202020204" charset="0"/>
            </a:endParaRPr>
          </a:p>
          <a:p>
            <a:pPr marL="114300" indent="0">
              <a:buNone/>
            </a:pPr>
            <a:r>
              <a:rPr lang="it-IT" sz="2000" dirty="0" smtClean="0">
                <a:latin typeface="Signika" panose="020B0604020202020204" charset="0"/>
              </a:rPr>
              <a:t> </a:t>
            </a:r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Signika" panose="020B0604020202020204" charset="0"/>
              </a:rPr>
              <a:t>Baza informațională</a:t>
            </a:r>
            <a:r>
              <a:rPr lang="it-IT" sz="2000" dirty="0">
                <a:solidFill>
                  <a:schemeClr val="accent6">
                    <a:lumMod val="50000"/>
                  </a:schemeClr>
                </a:solidFill>
                <a:latin typeface="Signika" panose="020B0604020202020204" charset="0"/>
              </a:rPr>
              <a:t>: </a:t>
            </a:r>
            <a:r>
              <a:rPr lang="it-IT" sz="2000" dirty="0">
                <a:latin typeface="Signika" panose="020B0604020202020204" charset="0"/>
              </a:rPr>
              <a:t>Utilizarea Microsoft SQL Server și Entity Framework pentru gestionarea datelor</a:t>
            </a:r>
            <a:r>
              <a:rPr lang="it-IT" sz="2000" dirty="0" smtClean="0">
                <a:latin typeface="Signika" panose="020B0604020202020204" charset="0"/>
              </a:rPr>
              <a:t>.</a:t>
            </a:r>
          </a:p>
          <a:p>
            <a:pPr marL="114300" indent="0">
              <a:buNone/>
            </a:pPr>
            <a:endParaRPr lang="en-US" sz="2000" dirty="0">
              <a:latin typeface="Signika" panose="020B0604020202020204" charset="0"/>
            </a:endParaRPr>
          </a:p>
          <a:p>
            <a:pPr marL="114300" indent="0">
              <a:buNone/>
            </a:pPr>
            <a:r>
              <a:rPr lang="ro-RO" sz="2000" b="1" dirty="0" smtClean="0">
                <a:solidFill>
                  <a:schemeClr val="accent6">
                    <a:lumMod val="50000"/>
                  </a:schemeClr>
                </a:solidFill>
                <a:latin typeface="Signika" panose="020B0604020202020204" charset="0"/>
              </a:rPr>
              <a:t>Tehnologii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Signika" panose="020B0604020202020204" charset="0"/>
              </a:rPr>
              <a:t> </a:t>
            </a:r>
            <a:r>
              <a:rPr lang="ro-RO" sz="2000" b="1" dirty="0" smtClean="0">
                <a:solidFill>
                  <a:schemeClr val="accent6">
                    <a:lumMod val="50000"/>
                  </a:schemeClr>
                </a:solidFill>
                <a:latin typeface="Signika" panose="020B0604020202020204" charset="0"/>
              </a:rPr>
              <a:t>specifice</a:t>
            </a:r>
            <a:r>
              <a:rPr lang="ro-RO" sz="2000" dirty="0" smtClean="0">
                <a:solidFill>
                  <a:schemeClr val="accent6">
                    <a:lumMod val="50000"/>
                  </a:schemeClr>
                </a:solidFill>
                <a:latin typeface="Signika" panose="020B0604020202020204" charset="0"/>
              </a:rPr>
              <a:t>:</a:t>
            </a:r>
            <a:r>
              <a:rPr lang="ro-RO" sz="2000" dirty="0" smtClean="0">
                <a:latin typeface="Signika" panose="020B0604020202020204" charset="0"/>
              </a:rPr>
              <a:t> Limbajul de programare C#, framework-ul ASP.NET.</a:t>
            </a:r>
          </a:p>
          <a:p>
            <a:pPr marL="114300" indent="0">
              <a:buNone/>
            </a:pPr>
            <a:endParaRPr lang="ro-RO" sz="2000" noProof="1"/>
          </a:p>
        </p:txBody>
      </p:sp>
    </p:spTree>
    <p:extLst>
      <p:ext uri="{BB962C8B-B14F-4D97-AF65-F5344CB8AC3E}">
        <p14:creationId xmlns:p14="http://schemas.microsoft.com/office/powerpoint/2010/main" val="1412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110509"/>
            <a:ext cx="77040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 smtClean="0"/>
              <a:t>API-ul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9" y="582243"/>
            <a:ext cx="7842109" cy="4356901"/>
          </a:xfrm>
        </p:spPr>
        <p:txBody>
          <a:bodyPr>
            <a:normAutofit/>
          </a:bodyPr>
          <a:lstStyle/>
          <a:p>
            <a:pPr algn="just">
              <a:buClr>
                <a:schemeClr val="accent5"/>
              </a:buClr>
              <a:buSzPct val="200000"/>
              <a:buFont typeface="Arial" panose="020B0604020202020204" pitchFamily="34" charset="0"/>
              <a:buChar char="•"/>
            </a:pPr>
            <a:r>
              <a:rPr lang="ro-RO" sz="1800" smtClean="0">
                <a:latin typeface="Signika" panose="020B0604020202020204" charset="0"/>
                <a:cs typeface="Calibri" panose="020F0502020204030204" pitchFamily="34" charset="0"/>
              </a:rPr>
              <a:t>Scopul </a:t>
            </a:r>
            <a:r>
              <a:rPr lang="ro-RO" sz="1800" dirty="0" smtClean="0">
                <a:latin typeface="Signika" panose="020B0604020202020204" charset="0"/>
                <a:cs typeface="Calibri" panose="020F0502020204030204" pitchFamily="34" charset="0"/>
              </a:rPr>
              <a:t>principal este de a oferi o interfață ușor de utilizat pentru pacienți și personalul medical, permițând accesul la servicii și informații într-un mod eficient și digitalizat.</a:t>
            </a:r>
          </a:p>
          <a:p>
            <a:pPr marL="114300" indent="0" algn="just">
              <a:buNone/>
            </a:pPr>
            <a:endParaRPr lang="en-US" dirty="0" smtClean="0">
              <a:latin typeface="Signika" panose="020B0604020202020204" charset="0"/>
            </a:endParaRPr>
          </a:p>
          <a:p>
            <a:pPr marL="114300" indent="0" algn="just">
              <a:buNone/>
            </a:pPr>
            <a:endParaRPr lang="en-US" dirty="0">
              <a:latin typeface="Signika" panose="020B0604020202020204" charset="0"/>
            </a:endParaRPr>
          </a:p>
          <a:p>
            <a:pPr marL="114300" indent="0" algn="just">
              <a:buNone/>
            </a:pPr>
            <a:endParaRPr lang="ro-RO" dirty="0" smtClean="0">
              <a:latin typeface="Signika" panose="020B0604020202020204" charset="0"/>
            </a:endParaRPr>
          </a:p>
          <a:p>
            <a:pPr marL="114300" indent="0" algn="just">
              <a:buNone/>
            </a:pPr>
            <a:r>
              <a:rPr lang="ro-RO" sz="2200" b="1" u="sng" dirty="0" smtClean="0">
                <a:solidFill>
                  <a:schemeClr val="accent5"/>
                </a:solidFill>
                <a:latin typeface="Signika" panose="020B0604020202020204" charset="0"/>
                <a:cs typeface="Calibri" panose="020F0502020204030204" pitchFamily="34" charset="0"/>
              </a:rPr>
              <a:t>Principalele funcționalități</a:t>
            </a:r>
            <a:endParaRPr lang="en-US" sz="2200" b="1" u="sng" dirty="0" smtClean="0">
              <a:solidFill>
                <a:schemeClr val="accent5"/>
              </a:solidFill>
              <a:latin typeface="Signika" panose="020B0604020202020204" charset="0"/>
              <a:cs typeface="Calibri" panose="020F0502020204030204" pitchFamily="34" charset="0"/>
            </a:endParaRPr>
          </a:p>
          <a:p>
            <a:pPr marL="114300" indent="0" algn="just">
              <a:buNone/>
            </a:pPr>
            <a:r>
              <a:rPr lang="ro-RO" sz="1900" dirty="0" smtClean="0">
                <a:latin typeface="Signika" panose="020B0604020202020204" charset="0"/>
                <a:cs typeface="Calibri" panose="020F0502020204030204" pitchFamily="34" charset="0"/>
              </a:rPr>
              <a:t>API-ul permite mai multe funcționalități principale, inclusiv:</a:t>
            </a:r>
          </a:p>
          <a:p>
            <a:pPr marL="571500" lvl="1" indent="0" algn="just">
              <a:buNone/>
            </a:pPr>
            <a:r>
              <a:rPr lang="en-US" sz="1900" b="1" dirty="0" smtClean="0">
                <a:solidFill>
                  <a:srgbClr val="00B050"/>
                </a:solidFill>
                <a:latin typeface="Signika" panose="020B0604020202020204" charset="0"/>
                <a:cs typeface="Calibri" panose="020F0502020204030204" pitchFamily="34" charset="0"/>
              </a:rPr>
              <a:t>1.</a:t>
            </a:r>
            <a:r>
              <a:rPr lang="ro-RO" sz="1900" b="1" dirty="0" smtClean="0">
                <a:solidFill>
                  <a:srgbClr val="00B050"/>
                </a:solidFill>
                <a:latin typeface="Signika" panose="020B0604020202020204" charset="0"/>
                <a:cs typeface="Calibri" panose="020F0502020204030204" pitchFamily="34" charset="0"/>
              </a:rPr>
              <a:t>Gestionarea programărilor</a:t>
            </a:r>
            <a:r>
              <a:rPr lang="ro-RO" sz="1900" dirty="0" smtClean="0">
                <a:solidFill>
                  <a:srgbClr val="00B050"/>
                </a:solidFill>
                <a:latin typeface="Signika" panose="020B0604020202020204" charset="0"/>
                <a:cs typeface="Calibri" panose="020F0502020204030204" pitchFamily="34" charset="0"/>
              </a:rPr>
              <a:t>: </a:t>
            </a:r>
            <a:r>
              <a:rPr lang="ro-RO" sz="1900" dirty="0" smtClean="0">
                <a:latin typeface="Signika" panose="020B0604020202020204" charset="0"/>
                <a:cs typeface="Calibri" panose="020F0502020204030204" pitchFamily="34" charset="0"/>
              </a:rPr>
              <a:t>Utilizatorii pot programa, vizualiza și anula întâlniri.</a:t>
            </a:r>
          </a:p>
          <a:p>
            <a:pPr marL="571500" lvl="1" indent="0" algn="just">
              <a:buNone/>
            </a:pPr>
            <a:r>
              <a:rPr lang="en-US" sz="1900" b="1" dirty="0" smtClean="0">
                <a:solidFill>
                  <a:srgbClr val="00B050"/>
                </a:solidFill>
                <a:latin typeface="Signika" panose="020B0604020202020204" charset="0"/>
                <a:cs typeface="Calibri" panose="020F0502020204030204" pitchFamily="34" charset="0"/>
              </a:rPr>
              <a:t>2.</a:t>
            </a:r>
            <a:r>
              <a:rPr lang="ro-RO" sz="1900" b="1" dirty="0" smtClean="0">
                <a:solidFill>
                  <a:srgbClr val="00B050"/>
                </a:solidFill>
                <a:latin typeface="Signika" panose="020B0604020202020204" charset="0"/>
                <a:cs typeface="Calibri" panose="020F0502020204030204" pitchFamily="34" charset="0"/>
              </a:rPr>
              <a:t>Gestionarea utilizatorilor</a:t>
            </a:r>
            <a:r>
              <a:rPr lang="ro-RO" sz="1900" dirty="0" smtClean="0">
                <a:solidFill>
                  <a:srgbClr val="00B050"/>
                </a:solidFill>
                <a:latin typeface="Signika" panose="020B0604020202020204" charset="0"/>
                <a:cs typeface="Calibri" panose="020F0502020204030204" pitchFamily="34" charset="0"/>
              </a:rPr>
              <a:t>: </a:t>
            </a:r>
            <a:r>
              <a:rPr lang="ro-RO" sz="1900" dirty="0" smtClean="0">
                <a:latin typeface="Signika" panose="020B0604020202020204" charset="0"/>
                <a:cs typeface="Calibri" panose="020F0502020204030204" pitchFamily="34" charset="0"/>
              </a:rPr>
              <a:t>Include autentificare, înregistrare și administrare a conturilor de utilizator.</a:t>
            </a:r>
          </a:p>
          <a:p>
            <a:pPr marL="571500" lvl="1" indent="0" algn="just">
              <a:buNone/>
            </a:pPr>
            <a:r>
              <a:rPr lang="en-US" sz="1900" b="1" dirty="0" smtClean="0">
                <a:solidFill>
                  <a:srgbClr val="00B050"/>
                </a:solidFill>
                <a:latin typeface="Signika" panose="020B0604020202020204" charset="0"/>
                <a:cs typeface="Calibri" panose="020F0502020204030204" pitchFamily="34" charset="0"/>
              </a:rPr>
              <a:t>3.</a:t>
            </a:r>
            <a:r>
              <a:rPr lang="ro-RO" sz="1900" b="1" dirty="0" smtClean="0">
                <a:solidFill>
                  <a:srgbClr val="00B050"/>
                </a:solidFill>
                <a:latin typeface="Signika" panose="020B0604020202020204" charset="0"/>
                <a:cs typeface="Calibri" panose="020F0502020204030204" pitchFamily="34" charset="0"/>
              </a:rPr>
              <a:t>Interacțiuni cu baza de date</a:t>
            </a:r>
            <a:r>
              <a:rPr lang="ro-RO" sz="1900" dirty="0" smtClean="0">
                <a:solidFill>
                  <a:srgbClr val="00B050"/>
                </a:solidFill>
                <a:latin typeface="Signika" panose="020B0604020202020204" charset="0"/>
                <a:cs typeface="Calibri" panose="020F0502020204030204" pitchFamily="34" charset="0"/>
              </a:rPr>
              <a:t>: </a:t>
            </a:r>
            <a:r>
              <a:rPr lang="ro-RO" sz="1900" dirty="0" smtClean="0">
                <a:latin typeface="Signika" panose="020B0604020202020204" charset="0"/>
                <a:cs typeface="Calibri" panose="020F0502020204030204" pitchFamily="34" charset="0"/>
              </a:rPr>
              <a:t>Permite operatiuni CRUD (Create, Read, Update, Delete) pe datele pacienților și ale programărilor.</a:t>
            </a:r>
          </a:p>
          <a:p>
            <a:pPr marL="114300" indent="0" algn="just">
              <a:buNone/>
            </a:pPr>
            <a:endParaRPr lang="ro-RO" sz="1600" dirty="0">
              <a:latin typeface="Signi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38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o-RO" dirty="0" smtClean="0"/>
              <a:t>Tehnologii Folosite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434300"/>
            <a:ext cx="7704000" cy="35511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ro-RO" sz="2000" b="1" dirty="0" smtClean="0">
                <a:solidFill>
                  <a:schemeClr val="accent5"/>
                </a:solidFill>
                <a:latin typeface="Signika" panose="020B0604020202020204" charset="0"/>
              </a:rPr>
              <a:t>Descriere detaliată a tehnologiilor</a:t>
            </a:r>
            <a:r>
              <a:rPr lang="ro-RO" sz="2000" dirty="0" smtClean="0">
                <a:solidFill>
                  <a:schemeClr val="accent5"/>
                </a:solidFill>
                <a:latin typeface="Signika" panose="020B0604020202020204" charset="0"/>
              </a:rPr>
              <a:t>:</a:t>
            </a:r>
            <a:r>
              <a:rPr lang="ro-RO" sz="2000" dirty="0" smtClean="0">
                <a:latin typeface="Signika" panose="020B0604020202020204" charset="0"/>
              </a:rPr>
              <a:t> .NET pentru dezvoltarea robustă și scalabilă, C# pentru programare orientată pe obiect, și Entity Framework pentru gestionarea relațiilor cu baza de date.</a:t>
            </a:r>
            <a:endParaRPr lang="en-US" sz="2000" dirty="0" smtClean="0">
              <a:latin typeface="Signika" panose="020B0604020202020204" charset="0"/>
            </a:endParaRPr>
          </a:p>
          <a:p>
            <a:pPr marL="114300" indent="0" algn="just">
              <a:buNone/>
            </a:pPr>
            <a:endParaRPr lang="ro-RO" sz="2000" dirty="0" smtClean="0">
              <a:latin typeface="Signika" panose="020B0604020202020204" charset="0"/>
            </a:endParaRPr>
          </a:p>
          <a:p>
            <a:pPr marL="114300" indent="0" algn="just">
              <a:buNone/>
            </a:pPr>
            <a:r>
              <a:rPr lang="ro-RO" sz="2000" b="1" dirty="0" smtClean="0">
                <a:solidFill>
                  <a:schemeClr val="accent5"/>
                </a:solidFill>
                <a:latin typeface="Signika" panose="020B0604020202020204" charset="0"/>
              </a:rPr>
              <a:t>Justificarea alegerii tehnologiilor</a:t>
            </a:r>
            <a:r>
              <a:rPr lang="ro-RO" sz="2000" dirty="0" smtClean="0">
                <a:solidFill>
                  <a:schemeClr val="accent5"/>
                </a:solidFill>
                <a:latin typeface="Signika" panose="020B0604020202020204" charset="0"/>
              </a:rPr>
              <a:t>:</a:t>
            </a:r>
            <a:r>
              <a:rPr lang="ro-RO" sz="2000" dirty="0" smtClean="0">
                <a:latin typeface="Signika" panose="020B0604020202020204" charset="0"/>
              </a:rPr>
              <a:t> Eficiența, securitatea și scalabilitatea pe care o oferă aceste tehnologii.</a:t>
            </a:r>
            <a:endParaRPr lang="en-US" sz="2000" dirty="0" smtClean="0">
              <a:latin typeface="Signika" panose="020B0604020202020204" charset="0"/>
            </a:endParaRPr>
          </a:p>
          <a:p>
            <a:pPr marL="114300" indent="0" algn="just">
              <a:buNone/>
            </a:pPr>
            <a:endParaRPr lang="ro-RO" sz="2000" dirty="0" smtClean="0">
              <a:latin typeface="Signika" panose="020B0604020202020204" charset="0"/>
            </a:endParaRPr>
          </a:p>
          <a:p>
            <a:pPr marL="114300" indent="0" algn="just">
              <a:buNone/>
            </a:pPr>
            <a:r>
              <a:rPr lang="ro-RO" sz="2000" b="1" dirty="0" smtClean="0">
                <a:solidFill>
                  <a:schemeClr val="accent5"/>
                </a:solidFill>
                <a:latin typeface="Signika" panose="020B0604020202020204" charset="0"/>
              </a:rPr>
              <a:t>Beneficiile tehnologice ale soluțiilor alese</a:t>
            </a:r>
            <a:r>
              <a:rPr lang="ro-RO" sz="2000" dirty="0" smtClean="0">
                <a:solidFill>
                  <a:schemeClr val="accent5"/>
                </a:solidFill>
                <a:latin typeface="Signika" panose="020B0604020202020204" charset="0"/>
              </a:rPr>
              <a:t>:</a:t>
            </a:r>
            <a:r>
              <a:rPr lang="ro-RO" sz="2000" dirty="0" smtClean="0">
                <a:latin typeface="Signika" panose="020B0604020202020204" charset="0"/>
              </a:rPr>
              <a:t> Performanță optimă și mentenanță simplificată.</a:t>
            </a:r>
          </a:p>
          <a:p>
            <a:pPr algn="just"/>
            <a:endParaRPr lang="ro-RO" sz="1800" dirty="0"/>
          </a:p>
        </p:txBody>
      </p:sp>
    </p:spTree>
    <p:extLst>
      <p:ext uri="{BB962C8B-B14F-4D97-AF65-F5344CB8AC3E}">
        <p14:creationId xmlns:p14="http://schemas.microsoft.com/office/powerpoint/2010/main" val="5225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og SEO: Advices to optimize Post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6EDBFC"/>
      </a:lt2>
      <a:accent1>
        <a:srgbClr val="07A2D1"/>
      </a:accent1>
      <a:accent2>
        <a:srgbClr val="B6EEFF"/>
      </a:accent2>
      <a:accent3>
        <a:srgbClr val="FFD966"/>
      </a:accent3>
      <a:accent4>
        <a:srgbClr val="6EDBFC"/>
      </a:accent4>
      <a:accent5>
        <a:srgbClr val="07A2D1"/>
      </a:accent5>
      <a:accent6>
        <a:srgbClr val="B6EEFF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512</Words>
  <Application>Microsoft Office PowerPoint</Application>
  <PresentationFormat>On-screen Show (16:9)</PresentationFormat>
  <Paragraphs>86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Luckiest Guy</vt:lpstr>
      <vt:lpstr>Times New Roman</vt:lpstr>
      <vt:lpstr>Calibri</vt:lpstr>
      <vt:lpstr>Poppins</vt:lpstr>
      <vt:lpstr>Arial</vt:lpstr>
      <vt:lpstr>Signika</vt:lpstr>
      <vt:lpstr>Blog SEO: Advices to optimize Posts by Slidesgo</vt:lpstr>
      <vt:lpstr>PowerPoint Presentation</vt:lpstr>
      <vt:lpstr>1.</vt:lpstr>
      <vt:lpstr>Introducere</vt:lpstr>
      <vt:lpstr>1</vt:lpstr>
      <vt:lpstr>Cerințe de Sistem</vt:lpstr>
      <vt:lpstr>PowerPoint Presentation</vt:lpstr>
      <vt:lpstr>Proiectarea Sistemului Informatic</vt:lpstr>
      <vt:lpstr>API-ul</vt:lpstr>
      <vt:lpstr>Tehnologii Folosite</vt:lpstr>
      <vt:lpstr>Propuneri de Viitor</vt:lpstr>
      <vt:lpstr>Concluzii</vt:lpstr>
      <vt:lpstr>Vă 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Sorana Maris</dc:creator>
  <cp:lastModifiedBy>Asus</cp:lastModifiedBy>
  <cp:revision>14</cp:revision>
  <dcterms:modified xsi:type="dcterms:W3CDTF">2024-07-01T19:49:34Z</dcterms:modified>
</cp:coreProperties>
</file>