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557" r:id="rId2"/>
    <p:sldId id="256" r:id="rId3"/>
    <p:sldId id="561" r:id="rId4"/>
    <p:sldId id="562" r:id="rId5"/>
    <p:sldId id="563" r:id="rId6"/>
    <p:sldId id="564" r:id="rId7"/>
    <p:sldId id="565" r:id="rId8"/>
    <p:sldId id="566" r:id="rId9"/>
    <p:sldId id="568" r:id="rId10"/>
    <p:sldId id="569" r:id="rId11"/>
    <p:sldId id="567" r:id="rId12"/>
    <p:sldId id="570" r:id="rId13"/>
    <p:sldId id="571" r:id="rId14"/>
    <p:sldId id="572" r:id="rId15"/>
    <p:sldId id="573" r:id="rId16"/>
    <p:sldId id="574" r:id="rId17"/>
    <p:sldId id="575" r:id="rId18"/>
    <p:sldId id="576" r:id="rId19"/>
    <p:sldId id="577" r:id="rId20"/>
    <p:sldId id="578" r:id="rId21"/>
    <p:sldId id="579" r:id="rId22"/>
    <p:sldId id="580" r:id="rId23"/>
    <p:sldId id="581" r:id="rId24"/>
    <p:sldId id="582" r:id="rId25"/>
    <p:sldId id="583" r:id="rId26"/>
    <p:sldId id="584" r:id="rId27"/>
    <p:sldId id="585" r:id="rId28"/>
    <p:sldId id="586" r:id="rId29"/>
    <p:sldId id="587" r:id="rId30"/>
    <p:sldId id="588" r:id="rId31"/>
    <p:sldId id="589" r:id="rId32"/>
    <p:sldId id="591" r:id="rId33"/>
    <p:sldId id="592" r:id="rId34"/>
    <p:sldId id="593" r:id="rId35"/>
    <p:sldId id="594" r:id="rId36"/>
    <p:sldId id="595" r:id="rId37"/>
    <p:sldId id="597" r:id="rId38"/>
    <p:sldId id="598" r:id="rId39"/>
    <p:sldId id="599" r:id="rId40"/>
    <p:sldId id="601" r:id="rId41"/>
    <p:sldId id="602" r:id="rId42"/>
    <p:sldId id="615" r:id="rId43"/>
    <p:sldId id="614" r:id="rId44"/>
    <p:sldId id="618" r:id="rId45"/>
    <p:sldId id="617" r:id="rId46"/>
    <p:sldId id="621" r:id="rId47"/>
    <p:sldId id="604" r:id="rId48"/>
    <p:sldId id="605" r:id="rId49"/>
    <p:sldId id="600" r:id="rId50"/>
    <p:sldId id="606" r:id="rId51"/>
    <p:sldId id="607" r:id="rId52"/>
    <p:sldId id="608" r:id="rId53"/>
    <p:sldId id="612" r:id="rId54"/>
    <p:sldId id="610" r:id="rId55"/>
    <p:sldId id="613" r:id="rId56"/>
    <p:sldId id="609" r:id="rId57"/>
    <p:sldId id="619" r:id="rId58"/>
    <p:sldId id="620" r:id="rId59"/>
    <p:sldId id="623" r:id="rId60"/>
    <p:sldId id="622" r:id="rId61"/>
    <p:sldId id="625" r:id="rId62"/>
    <p:sldId id="624" r:id="rId63"/>
    <p:sldId id="627" r:id="rId64"/>
    <p:sldId id="629" r:id="rId65"/>
    <p:sldId id="628" r:id="rId66"/>
    <p:sldId id="630" r:id="rId67"/>
    <p:sldId id="631" r:id="rId68"/>
    <p:sldId id="635" r:id="rId69"/>
    <p:sldId id="636" r:id="rId70"/>
    <p:sldId id="637" r:id="rId71"/>
    <p:sldId id="632" r:id="rId72"/>
    <p:sldId id="633" r:id="rId73"/>
    <p:sldId id="634"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18"/>
    <p:restoredTop sz="75897"/>
  </p:normalViewPr>
  <p:slideViewPr>
    <p:cSldViewPr snapToGrid="0" snapToObjects="1">
      <p:cViewPr varScale="1">
        <p:scale>
          <a:sx n="180" d="100"/>
          <a:sy n="180" d="100"/>
        </p:scale>
        <p:origin x="4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9T18:16:43.584"/>
    </inkml:context>
    <inkml:brush xml:id="br0">
      <inkml:brushProperty name="width" value="0.1" units="cm"/>
      <inkml:brushProperty name="height" value="0.6" units="cm"/>
      <inkml:brushProperty name="color" value="#849398"/>
      <inkml:brushProperty name="inkEffects" value="pencil"/>
    </inkml:brush>
  </inkml:definitions>
  <inkml:trace contextRef="#ctx0" brushRef="#br0">0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FAAB2-7D29-1B4C-9100-ACE500C41B2C}" type="datetimeFigureOut">
              <a:rPr lang="en-US" smtClean="0"/>
              <a:t>9/9/23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9E7F8-30F6-6649-B51D-986483D86E5D}" type="slidenum">
              <a:rPr lang="en-US" smtClean="0"/>
              <a:t>‹#›</a:t>
            </a:fld>
            <a:endParaRPr lang="en-US"/>
          </a:p>
        </p:txBody>
      </p:sp>
    </p:spTree>
    <p:extLst>
      <p:ext uri="{BB962C8B-B14F-4D97-AF65-F5344CB8AC3E}">
        <p14:creationId xmlns:p14="http://schemas.microsoft.com/office/powerpoint/2010/main" val="401212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2</a:t>
            </a:fld>
            <a:endParaRPr lang="en-US"/>
          </a:p>
        </p:txBody>
      </p:sp>
    </p:spTree>
    <p:extLst>
      <p:ext uri="{BB962C8B-B14F-4D97-AF65-F5344CB8AC3E}">
        <p14:creationId xmlns:p14="http://schemas.microsoft.com/office/powerpoint/2010/main" val="1942365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Explain that a low p-value (&lt; 0.05) indicates that you can reject the null hypothesis. In other words, a predictor that has a low p-value is likely to be a meaningful addition to your model because changes in the predictor's value are related to changes in the response variable.</a:t>
            </a:r>
          </a:p>
          <a:p>
            <a:pPr algn="l"/>
            <a:r>
              <a:rPr lang="en-US" b="0" i="0" dirty="0">
                <a:solidFill>
                  <a:srgbClr val="D1D5DB"/>
                </a:solidFill>
                <a:effectLst/>
                <a:latin typeface="Söhne"/>
              </a:rPr>
              <a:t>Conversely, a larger p-value suggests that changes in the predictor are not associated with changes in the response.</a:t>
            </a: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24</a:t>
            </a:fld>
            <a:endParaRPr lang="en-US"/>
          </a:p>
        </p:txBody>
      </p:sp>
    </p:spTree>
    <p:extLst>
      <p:ext uri="{BB962C8B-B14F-4D97-AF65-F5344CB8AC3E}">
        <p14:creationId xmlns:p14="http://schemas.microsoft.com/office/powerpoint/2010/main" val="434062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31</a:t>
            </a:fld>
            <a:endParaRPr lang="en-US"/>
          </a:p>
        </p:txBody>
      </p:sp>
    </p:spTree>
    <p:extLst>
      <p:ext uri="{BB962C8B-B14F-4D97-AF65-F5344CB8AC3E}">
        <p14:creationId xmlns:p14="http://schemas.microsoft.com/office/powerpoint/2010/main" val="249216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32</a:t>
            </a:fld>
            <a:endParaRPr lang="en-US"/>
          </a:p>
        </p:txBody>
      </p:sp>
    </p:spTree>
    <p:extLst>
      <p:ext uri="{BB962C8B-B14F-4D97-AF65-F5344CB8AC3E}">
        <p14:creationId xmlns:p14="http://schemas.microsoft.com/office/powerpoint/2010/main" val="821963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ROC Curve</a:t>
            </a:r>
            <a:r>
              <a:rPr lang="en-US" b="0" i="0" dirty="0">
                <a:solidFill>
                  <a:srgbClr val="D1D5DB"/>
                </a:solidFill>
                <a:effectLst/>
                <a:latin typeface="Söhne"/>
              </a:rPr>
              <a:t>: The ROC curve allows us to see the trade-off between sensitivity (or TPR) and specificity (1 - FPR). The curve plots TPR vs FPR at various classification thresholds. A model with good classification ability will have a curve that hugs the upper left corner of the plot.</a:t>
            </a:r>
          </a:p>
          <a:p>
            <a:pPr algn="l">
              <a:buFont typeface="Arial" panose="020B0604020202020204" pitchFamily="34" charset="0"/>
              <a:buChar char="•"/>
            </a:pPr>
            <a:r>
              <a:rPr lang="en-US" b="1" i="0" dirty="0">
                <a:solidFill>
                  <a:srgbClr val="D1D5DB"/>
                </a:solidFill>
                <a:effectLst/>
                <a:latin typeface="Söhne"/>
              </a:rPr>
              <a:t>AUC</a:t>
            </a:r>
            <a:r>
              <a:rPr lang="en-US" b="0" i="0" dirty="0">
                <a:solidFill>
                  <a:srgbClr val="D1D5DB"/>
                </a:solidFill>
                <a:effectLst/>
                <a:latin typeface="Söhne"/>
              </a:rPr>
              <a:t>: The AUC is an effective way to summarize the overall diagnostic accuracy of the test. It is a single number that ranges from 0.5 to 1.0, with a higher number indicating better classification performance. A model whose predictions are 100% wrong has an AUC of 0.0; one whose predictions are 100% correct has an AUC of 1.0.</a:t>
            </a: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35</a:t>
            </a:fld>
            <a:endParaRPr lang="en-US"/>
          </a:p>
        </p:txBody>
      </p:sp>
    </p:spTree>
    <p:extLst>
      <p:ext uri="{BB962C8B-B14F-4D97-AF65-F5344CB8AC3E}">
        <p14:creationId xmlns:p14="http://schemas.microsoft.com/office/powerpoint/2010/main" val="3638476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36</a:t>
            </a:fld>
            <a:endParaRPr lang="en-US"/>
          </a:p>
        </p:txBody>
      </p:sp>
    </p:spTree>
    <p:extLst>
      <p:ext uri="{BB962C8B-B14F-4D97-AF65-F5344CB8AC3E}">
        <p14:creationId xmlns:p14="http://schemas.microsoft.com/office/powerpoint/2010/main" val="3888584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39</a:t>
            </a:fld>
            <a:endParaRPr lang="en-US"/>
          </a:p>
        </p:txBody>
      </p:sp>
    </p:spTree>
    <p:extLst>
      <p:ext uri="{BB962C8B-B14F-4D97-AF65-F5344CB8AC3E}">
        <p14:creationId xmlns:p14="http://schemas.microsoft.com/office/powerpoint/2010/main" val="1930082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42</a:t>
            </a:fld>
            <a:endParaRPr lang="en-US"/>
          </a:p>
        </p:txBody>
      </p:sp>
    </p:spTree>
    <p:extLst>
      <p:ext uri="{BB962C8B-B14F-4D97-AF65-F5344CB8AC3E}">
        <p14:creationId xmlns:p14="http://schemas.microsoft.com/office/powerpoint/2010/main" val="3808977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these methods can introduce bias or noise</a:t>
            </a:r>
          </a:p>
          <a:p>
            <a:r>
              <a:rPr lang="en-US" dirty="0"/>
              <a:t>Explain that you should perform resampling techniques within the folds of cross-validation to avoid leakage (otherwise, you can "cheat" and artificially boost performance metrics)</a:t>
            </a:r>
          </a:p>
          <a:p>
            <a:r>
              <a:rPr lang="en-US" dirty="0"/>
              <a:t>Discuss how domain knowledge is crucial in choosing the right resampling method</a:t>
            </a:r>
            <a:br>
              <a:rPr lang="en-US" dirty="0"/>
            </a:br>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43</a:t>
            </a:fld>
            <a:endParaRPr lang="en-US"/>
          </a:p>
        </p:txBody>
      </p:sp>
    </p:spTree>
    <p:extLst>
      <p:ext uri="{BB962C8B-B14F-4D97-AF65-F5344CB8AC3E}">
        <p14:creationId xmlns:p14="http://schemas.microsoft.com/office/powerpoint/2010/main" val="873236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i="0" dirty="0">
                <a:solidFill>
                  <a:srgbClr val="D1D5DB"/>
                </a:solidFill>
                <a:effectLst/>
                <a:latin typeface="Söhne"/>
              </a:rPr>
              <a:t>Alleviates Overfitting</a:t>
            </a:r>
            <a:r>
              <a:rPr lang="en-US" sz="1200" b="0" i="0" dirty="0">
                <a:solidFill>
                  <a:srgbClr val="D1D5DB"/>
                </a:solidFill>
                <a:effectLst/>
                <a:latin typeface="Söhne"/>
              </a:rPr>
              <a:t>: Unlike random oversampling, SMOTE generates synthetic examples, reducing the risk of overfitting that comes with duplicating minority class examples.</a:t>
            </a:r>
          </a:p>
          <a:p>
            <a:pPr lvl="1"/>
            <a:r>
              <a:rPr lang="en-US" sz="1200" b="1" i="0" dirty="0">
                <a:solidFill>
                  <a:srgbClr val="D1D5DB"/>
                </a:solidFill>
                <a:effectLst/>
                <a:latin typeface="Söhne"/>
              </a:rPr>
              <a:t>Class Separability</a:t>
            </a:r>
            <a:r>
              <a:rPr lang="en-US" sz="1200" b="0" i="0" dirty="0">
                <a:solidFill>
                  <a:srgbClr val="D1D5DB"/>
                </a:solidFill>
                <a:effectLst/>
                <a:latin typeface="Söhne"/>
              </a:rPr>
              <a:t>: It can enhance the decision boundary by filling in the gaps between minority examples, making it easier for classifiers to differentiate between classes.</a:t>
            </a:r>
          </a:p>
          <a:p>
            <a:pPr lvl="1"/>
            <a:r>
              <a:rPr lang="en-US" sz="1200" b="1" i="0" dirty="0">
                <a:solidFill>
                  <a:srgbClr val="D1D5DB"/>
                </a:solidFill>
                <a:effectLst/>
                <a:latin typeface="Söhne"/>
              </a:rPr>
              <a:t>Improved Accuracy</a:t>
            </a:r>
            <a:r>
              <a:rPr lang="en-US" sz="1200" b="0" i="0" dirty="0">
                <a:solidFill>
                  <a:srgbClr val="D1D5DB"/>
                </a:solidFill>
                <a:effectLst/>
                <a:latin typeface="Söhne"/>
              </a:rPr>
              <a:t>: Often results in better classifier performance when compared to random </a:t>
            </a:r>
            <a:r>
              <a:rPr lang="en-US" sz="1200" b="0" i="0" dirty="0" err="1">
                <a:solidFill>
                  <a:srgbClr val="D1D5DB"/>
                </a:solidFill>
                <a:effectLst/>
                <a:latin typeface="Söhne"/>
              </a:rPr>
              <a:t>undersampling</a:t>
            </a:r>
            <a:r>
              <a:rPr lang="en-US" sz="1200" b="0" i="0" dirty="0">
                <a:solidFill>
                  <a:srgbClr val="D1D5DB"/>
                </a:solidFill>
                <a:effectLst/>
                <a:latin typeface="Söhne"/>
              </a:rPr>
              <a:t> or oversampling.</a:t>
            </a:r>
          </a:p>
          <a:p>
            <a:pPr lvl="1"/>
            <a:endParaRPr lang="en-US" sz="1200"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Introduces Noise</a:t>
            </a:r>
            <a:r>
              <a:rPr lang="en-US" b="0" i="0" dirty="0">
                <a:solidFill>
                  <a:srgbClr val="D1D5DB"/>
                </a:solidFill>
                <a:effectLst/>
                <a:latin typeface="Söhne"/>
              </a:rPr>
              <a:t>: The synthetic examples created can be noisy and may not always correspond to valid examples, especially when the feature space is not continuous.</a:t>
            </a:r>
          </a:p>
          <a:p>
            <a:pPr algn="l">
              <a:buFont typeface="+mj-lt"/>
              <a:buAutoNum type="arabicPeriod"/>
            </a:pPr>
            <a:r>
              <a:rPr lang="en-US" b="1" i="0" dirty="0">
                <a:solidFill>
                  <a:srgbClr val="D1D5DB"/>
                </a:solidFill>
                <a:effectLst/>
                <a:latin typeface="Söhne"/>
              </a:rPr>
              <a:t>Computational Complexity</a:t>
            </a:r>
            <a:r>
              <a:rPr lang="en-US" b="0" i="0" dirty="0">
                <a:solidFill>
                  <a:srgbClr val="D1D5DB"/>
                </a:solidFill>
                <a:effectLst/>
                <a:latin typeface="Söhne"/>
              </a:rPr>
              <a:t>: SMOTE is computationally expensive as it requires the calculation of k-nearest neighbors.</a:t>
            </a:r>
          </a:p>
          <a:p>
            <a:pPr algn="l">
              <a:buFont typeface="+mj-lt"/>
              <a:buAutoNum type="arabicPeriod"/>
            </a:pPr>
            <a:r>
              <a:rPr lang="en-US" b="1" i="0" dirty="0">
                <a:solidFill>
                  <a:srgbClr val="D1D5DB"/>
                </a:solidFill>
                <a:effectLst/>
                <a:latin typeface="Söhne"/>
              </a:rPr>
              <a:t>Risk of Over-generalization</a:t>
            </a:r>
            <a:r>
              <a:rPr lang="en-US" b="0" i="0" dirty="0">
                <a:solidFill>
                  <a:srgbClr val="D1D5DB"/>
                </a:solidFill>
                <a:effectLst/>
                <a:latin typeface="Söhne"/>
              </a:rPr>
              <a:t>: It can cause the classifier to over-generalize on the minority class, making it too sensitive and leading to higher false positives for the majority class.</a:t>
            </a:r>
          </a:p>
          <a:p>
            <a:pPr algn="l">
              <a:buFont typeface="+mj-lt"/>
              <a:buAutoNum type="arabicPeriod"/>
            </a:pPr>
            <a:r>
              <a:rPr lang="en-US" b="1" i="0" dirty="0">
                <a:solidFill>
                  <a:srgbClr val="D1D5DB"/>
                </a:solidFill>
                <a:effectLst/>
                <a:latin typeface="Söhne"/>
              </a:rPr>
              <a:t>Not Ideal for High-Dimensional Data</a:t>
            </a:r>
            <a:r>
              <a:rPr lang="en-US" b="0" i="0" dirty="0">
                <a:solidFill>
                  <a:srgbClr val="D1D5DB"/>
                </a:solidFill>
                <a:effectLst/>
                <a:latin typeface="Söhne"/>
              </a:rPr>
              <a:t>: SMOTE might not be effective for high-dimensional data as the concept of "neighbor" becomes less distinct in higher dimensions.</a:t>
            </a:r>
          </a:p>
          <a:p>
            <a:pPr algn="l">
              <a:buFont typeface="+mj-lt"/>
              <a:buAutoNum type="arabicPeriod"/>
            </a:pPr>
            <a:r>
              <a:rPr lang="en-US" b="1" i="0" dirty="0">
                <a:solidFill>
                  <a:srgbClr val="D1D5DB"/>
                </a:solidFill>
                <a:effectLst/>
                <a:latin typeface="Söhne"/>
              </a:rPr>
              <a:t>May Distort Data Distribution</a:t>
            </a:r>
            <a:r>
              <a:rPr lang="en-US" b="0" i="0" dirty="0">
                <a:solidFill>
                  <a:srgbClr val="D1D5DB"/>
                </a:solidFill>
                <a:effectLst/>
                <a:latin typeface="Söhne"/>
              </a:rPr>
              <a:t>: It can change the underlying distribution of the minority class and introduce a bias.</a:t>
            </a:r>
          </a:p>
          <a:p>
            <a:pPr algn="l">
              <a:buFont typeface="+mj-lt"/>
              <a:buAutoNum type="arabicPeriod"/>
            </a:pPr>
            <a:r>
              <a:rPr lang="en-US" b="1" i="0" dirty="0">
                <a:solidFill>
                  <a:srgbClr val="D1D5DB"/>
                </a:solidFill>
                <a:effectLst/>
                <a:latin typeface="Söhne"/>
              </a:rPr>
              <a:t>Not Suitable for All Datasets</a:t>
            </a:r>
            <a:r>
              <a:rPr lang="en-US" b="0" i="0" dirty="0">
                <a:solidFill>
                  <a:srgbClr val="D1D5DB"/>
                </a:solidFill>
                <a:effectLst/>
                <a:latin typeface="Söhne"/>
              </a:rPr>
              <a:t>: For some imbalanced datasets, using SMOTE may not lead to a significant improvement in performance.</a:t>
            </a:r>
          </a:p>
          <a:p>
            <a:pPr lvl="1"/>
            <a:endParaRPr lang="en-US" sz="1200"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44</a:t>
            </a:fld>
            <a:endParaRPr lang="en-US"/>
          </a:p>
        </p:txBody>
      </p:sp>
    </p:spTree>
    <p:extLst>
      <p:ext uri="{BB962C8B-B14F-4D97-AF65-F5344CB8AC3E}">
        <p14:creationId xmlns:p14="http://schemas.microsoft.com/office/powerpoint/2010/main" val="3776420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47</a:t>
            </a:fld>
            <a:endParaRPr lang="en-US"/>
          </a:p>
        </p:txBody>
      </p:sp>
    </p:spTree>
    <p:extLst>
      <p:ext uri="{BB962C8B-B14F-4D97-AF65-F5344CB8AC3E}">
        <p14:creationId xmlns:p14="http://schemas.microsoft.com/office/powerpoint/2010/main" val="4222919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Data Drift</a:t>
            </a:r>
            <a:r>
              <a:rPr lang="en-US" b="0" i="0" dirty="0">
                <a:solidFill>
                  <a:srgbClr val="D1D5DB"/>
                </a:solidFill>
                <a:effectLst/>
                <a:latin typeface="Söhne"/>
              </a:rPr>
              <a:t>: The behavior of people making search queries can change over time, which may not necessarily correlate with the actual incidence of flu. For example, media hype could lead to an increase in flu-related searches without an actual increase in flu cases.</a:t>
            </a:r>
          </a:p>
          <a:p>
            <a:pPr algn="l">
              <a:buFont typeface="+mj-lt"/>
              <a:buAutoNum type="arabicPeriod"/>
            </a:pPr>
            <a:r>
              <a:rPr lang="en-US" b="1" i="0" dirty="0">
                <a:solidFill>
                  <a:srgbClr val="D1D5DB"/>
                </a:solidFill>
                <a:effectLst/>
                <a:latin typeface="Söhne"/>
              </a:rPr>
              <a:t>Overfitting</a:t>
            </a:r>
            <a:r>
              <a:rPr lang="en-US" b="0" i="0" dirty="0">
                <a:solidFill>
                  <a:srgbClr val="D1D5DB"/>
                </a:solidFill>
                <a:effectLst/>
                <a:latin typeface="Söhne"/>
              </a:rPr>
              <a:t>: The model was fine-tuned to the data it was trained on but failed to generalize well to new, unseen data. It was sensitive to the noise and seasonal trends in the training data, which led it to overestimate flu prevalence.</a:t>
            </a:r>
          </a:p>
          <a:p>
            <a:pPr algn="l">
              <a:buFont typeface="+mj-lt"/>
              <a:buAutoNum type="arabicPeriod"/>
            </a:pPr>
            <a:r>
              <a:rPr lang="en-US" b="1" i="0" dirty="0">
                <a:solidFill>
                  <a:srgbClr val="D1D5DB"/>
                </a:solidFill>
                <a:effectLst/>
                <a:latin typeface="Söhne"/>
              </a:rPr>
              <a:t>Lack of Domain Knowledge</a:t>
            </a:r>
            <a:r>
              <a:rPr lang="en-US" b="0" i="0" dirty="0">
                <a:solidFill>
                  <a:srgbClr val="D1D5DB"/>
                </a:solidFill>
                <a:effectLst/>
                <a:latin typeface="Söhne"/>
              </a:rPr>
              <a:t>: While the model was data-driven, it could have benefited from incorporating more medical and epidemiological expertise. A more hybrid approach combining data-driven techniques with domain-specific models might have yielded more accurate and reliable results.</a:t>
            </a: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4</a:t>
            </a:fld>
            <a:endParaRPr lang="en-US"/>
          </a:p>
        </p:txBody>
      </p:sp>
    </p:spTree>
    <p:extLst>
      <p:ext uri="{BB962C8B-B14F-4D97-AF65-F5344CB8AC3E}">
        <p14:creationId xmlns:p14="http://schemas.microsoft.com/office/powerpoint/2010/main" val="3933643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48</a:t>
            </a:fld>
            <a:endParaRPr lang="en-US"/>
          </a:p>
        </p:txBody>
      </p:sp>
    </p:spTree>
    <p:extLst>
      <p:ext uri="{BB962C8B-B14F-4D97-AF65-F5344CB8AC3E}">
        <p14:creationId xmlns:p14="http://schemas.microsoft.com/office/powerpoint/2010/main" val="3097787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b="1" i="0" dirty="0">
                <a:effectLst/>
                <a:latin typeface="Söhne"/>
              </a:rPr>
              <a:t>Chained Equations</a:t>
            </a:r>
            <a:r>
              <a:rPr lang="en-US" b="0" i="0" dirty="0">
                <a:effectLst/>
                <a:latin typeface="Söhne"/>
              </a:rPr>
              <a:t>: Each variable with missing data gets its own imputation model. This allows for different types of variables (e.g., continuous, ordinal, nominal).</a:t>
            </a:r>
          </a:p>
          <a:p>
            <a:pPr marL="285750" indent="-285750" algn="l">
              <a:buFont typeface="Arial" panose="020B0604020202020204" pitchFamily="34" charset="0"/>
              <a:buChar char="•"/>
            </a:pPr>
            <a:r>
              <a:rPr lang="en-US" b="1" i="0" dirty="0">
                <a:effectLst/>
                <a:latin typeface="Söhne"/>
              </a:rPr>
              <a:t>Uncertainty</a:t>
            </a:r>
            <a:r>
              <a:rPr lang="en-US" b="0" i="0" dirty="0">
                <a:effectLst/>
                <a:latin typeface="Söhne"/>
              </a:rPr>
              <a:t>: By creating multiple datasets, MICE captures the uncertainty of missing values, thus providing a more accurate estimate of standard errors.</a:t>
            </a:r>
          </a:p>
          <a:p>
            <a:pPr marL="285750" indent="-285750" algn="l">
              <a:buFont typeface="Arial" panose="020B0604020202020204" pitchFamily="34" charset="0"/>
              <a:buChar char="•"/>
            </a:pPr>
            <a:r>
              <a:rPr lang="en-US" b="1" i="0" dirty="0">
                <a:effectLst/>
                <a:latin typeface="Söhne"/>
              </a:rPr>
              <a:t>Flexibility</a:t>
            </a:r>
            <a:r>
              <a:rPr lang="en-US" b="0" i="0" dirty="0">
                <a:effectLst/>
                <a:latin typeface="Söhne"/>
              </a:rPr>
              <a:t>: You can specify different imputation models for different variables.</a:t>
            </a: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50</a:t>
            </a:fld>
            <a:endParaRPr lang="en-US"/>
          </a:p>
        </p:txBody>
      </p:sp>
    </p:spTree>
    <p:extLst>
      <p:ext uri="{BB962C8B-B14F-4D97-AF65-F5344CB8AC3E}">
        <p14:creationId xmlns:p14="http://schemas.microsoft.com/office/powerpoint/2010/main" val="53448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a:t>
            </a:r>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56</a:t>
            </a:fld>
            <a:endParaRPr lang="en-US"/>
          </a:p>
        </p:txBody>
      </p:sp>
    </p:spTree>
    <p:extLst>
      <p:ext uri="{BB962C8B-B14F-4D97-AF65-F5344CB8AC3E}">
        <p14:creationId xmlns:p14="http://schemas.microsoft.com/office/powerpoint/2010/main" val="2228562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58</a:t>
            </a:fld>
            <a:endParaRPr lang="en-US"/>
          </a:p>
        </p:txBody>
      </p:sp>
    </p:spTree>
    <p:extLst>
      <p:ext uri="{BB962C8B-B14F-4D97-AF65-F5344CB8AC3E}">
        <p14:creationId xmlns:p14="http://schemas.microsoft.com/office/powerpoint/2010/main" val="603609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effectLst/>
                <a:latin typeface="Söhne"/>
              </a:rPr>
            </a:br>
            <a:r>
              <a:rPr lang="en-US" b="0" i="0" dirty="0">
                <a:effectLst/>
                <a:latin typeface="Söhne"/>
              </a:rPr>
              <a:t>How to Use the Elbow Method</a:t>
            </a:r>
          </a:p>
          <a:p>
            <a:pPr algn="l">
              <a:buFont typeface="+mj-lt"/>
              <a:buAutoNum type="arabicPeriod"/>
            </a:pPr>
            <a:r>
              <a:rPr lang="en-US" b="1" i="0" dirty="0">
                <a:solidFill>
                  <a:srgbClr val="D1D5DB"/>
                </a:solidFill>
                <a:effectLst/>
                <a:latin typeface="Söhne"/>
              </a:rPr>
              <a:t>Run Clustering</a:t>
            </a:r>
            <a:r>
              <a:rPr lang="en-US" b="0" i="0" dirty="0">
                <a:solidFill>
                  <a:srgbClr val="D1D5DB"/>
                </a:solidFill>
                <a:effectLst/>
                <a:latin typeface="Söhne"/>
              </a:rPr>
              <a:t>: Perform clustering for different numbers of clusters</a:t>
            </a:r>
          </a:p>
          <a:p>
            <a:pPr algn="l">
              <a:buFont typeface="+mj-lt"/>
              <a:buAutoNum type="arabicPeriod"/>
            </a:pPr>
            <a:r>
              <a:rPr lang="en-US" b="1" i="0" dirty="0">
                <a:solidFill>
                  <a:srgbClr val="D1D5DB"/>
                </a:solidFill>
                <a:effectLst/>
                <a:latin typeface="Söhne"/>
              </a:rPr>
              <a:t>Calculate SSE</a:t>
            </a:r>
            <a:r>
              <a:rPr lang="en-US" b="0" i="0" dirty="0">
                <a:solidFill>
                  <a:srgbClr val="D1D5DB"/>
                </a:solidFill>
                <a:effectLst/>
                <a:latin typeface="Söhne"/>
              </a:rPr>
              <a:t>: Compute the sum of squared errors for each clustering.</a:t>
            </a:r>
          </a:p>
          <a:p>
            <a:pPr algn="l">
              <a:buFont typeface="+mj-lt"/>
              <a:buAutoNum type="arabicPeriod"/>
            </a:pPr>
            <a:r>
              <a:rPr lang="en-US" b="1" i="0" dirty="0">
                <a:solidFill>
                  <a:srgbClr val="D1D5DB"/>
                </a:solidFill>
                <a:effectLst/>
                <a:latin typeface="Söhne"/>
              </a:rPr>
              <a:t>Plot SSE vs </a:t>
            </a:r>
            <a:r>
              <a:rPr lang="en-US" b="1" i="0" dirty="0">
                <a:solidFill>
                  <a:srgbClr val="D1D5DB"/>
                </a:solidFill>
                <a:effectLst/>
                <a:latin typeface="KaTeX_Main"/>
              </a:rPr>
              <a:t>�</a:t>
            </a:r>
            <a:r>
              <a:rPr lang="en-US" b="1" i="1" dirty="0">
                <a:solidFill>
                  <a:srgbClr val="D1D5DB"/>
                </a:solidFill>
                <a:effectLst/>
                <a:latin typeface="KaTeX_Math"/>
              </a:rPr>
              <a:t>k</a:t>
            </a:r>
            <a:r>
              <a:rPr lang="en-US" b="0" i="0" dirty="0">
                <a:solidFill>
                  <a:srgbClr val="D1D5DB"/>
                </a:solidFill>
                <a:effectLst/>
                <a:latin typeface="Söhne"/>
              </a:rPr>
              <a:t>: Create a scree plot where the x-axis represents the number of clusters and the y-axis represents the corresponding SSE.</a:t>
            </a:r>
          </a:p>
          <a:p>
            <a:pPr algn="l">
              <a:buFont typeface="+mj-lt"/>
              <a:buAutoNum type="arabicPeriod"/>
            </a:pPr>
            <a:r>
              <a:rPr lang="en-US" b="1" i="0" dirty="0">
                <a:solidFill>
                  <a:srgbClr val="D1D5DB"/>
                </a:solidFill>
                <a:effectLst/>
                <a:latin typeface="Söhne"/>
              </a:rPr>
              <a:t>Identify the Elbow</a:t>
            </a:r>
            <a:r>
              <a:rPr lang="en-US" b="0" i="0" dirty="0">
                <a:solidFill>
                  <a:srgbClr val="D1D5DB"/>
                </a:solidFill>
                <a:effectLst/>
                <a:latin typeface="Söhne"/>
              </a:rPr>
              <a:t>: Look for the point where the SSE starts to decrease more slowly, resembling an "elbow."</a:t>
            </a:r>
          </a:p>
          <a:p>
            <a:pPr algn="l"/>
            <a:r>
              <a:rPr lang="en-US" b="0" i="0" dirty="0">
                <a:effectLst/>
                <a:latin typeface="Söhne"/>
              </a:rPr>
              <a:t>Limitations</a:t>
            </a:r>
          </a:p>
          <a:p>
            <a:pPr algn="l">
              <a:buFont typeface="Arial" panose="020B0604020202020204" pitchFamily="34" charset="0"/>
              <a:buChar char="•"/>
            </a:pPr>
            <a:r>
              <a:rPr lang="en-US" b="0" i="0" dirty="0">
                <a:solidFill>
                  <a:srgbClr val="D1D5DB"/>
                </a:solidFill>
                <a:effectLst/>
                <a:latin typeface="Söhne"/>
              </a:rPr>
              <a:t>Does not always provide a clear "elbow," making it ambiguous.</a:t>
            </a:r>
          </a:p>
          <a:p>
            <a:pPr algn="l">
              <a:buFont typeface="Arial" panose="020B0604020202020204" pitchFamily="34" charset="0"/>
              <a:buChar char="•"/>
            </a:pPr>
            <a:r>
              <a:rPr lang="en-US" b="0" i="0" dirty="0">
                <a:solidFill>
                  <a:srgbClr val="D1D5DB"/>
                </a:solidFill>
                <a:effectLst/>
                <a:latin typeface="Söhne"/>
              </a:rPr>
              <a:t>Not useful for data that inherently does not cluster well.</a:t>
            </a: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59</a:t>
            </a:fld>
            <a:endParaRPr lang="en-US"/>
          </a:p>
        </p:txBody>
      </p:sp>
    </p:spTree>
    <p:extLst>
      <p:ext uri="{BB962C8B-B14F-4D97-AF65-F5344CB8AC3E}">
        <p14:creationId xmlns:p14="http://schemas.microsoft.com/office/powerpoint/2010/main" val="1477531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60</a:t>
            </a:fld>
            <a:endParaRPr lang="en-US"/>
          </a:p>
        </p:txBody>
      </p:sp>
    </p:spTree>
    <p:extLst>
      <p:ext uri="{BB962C8B-B14F-4D97-AF65-F5344CB8AC3E}">
        <p14:creationId xmlns:p14="http://schemas.microsoft.com/office/powerpoint/2010/main" val="1560315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62</a:t>
            </a:fld>
            <a:endParaRPr lang="en-US"/>
          </a:p>
        </p:txBody>
      </p:sp>
    </p:spTree>
    <p:extLst>
      <p:ext uri="{BB962C8B-B14F-4D97-AF65-F5344CB8AC3E}">
        <p14:creationId xmlns:p14="http://schemas.microsoft.com/office/powerpoint/2010/main" val="1464952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63</a:t>
            </a:fld>
            <a:endParaRPr lang="en-US"/>
          </a:p>
        </p:txBody>
      </p:sp>
    </p:spTree>
    <p:extLst>
      <p:ext uri="{BB962C8B-B14F-4D97-AF65-F5344CB8AC3E}">
        <p14:creationId xmlns:p14="http://schemas.microsoft.com/office/powerpoint/2010/main" val="1761647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65</a:t>
            </a:fld>
            <a:endParaRPr lang="en-US"/>
          </a:p>
        </p:txBody>
      </p:sp>
    </p:spTree>
    <p:extLst>
      <p:ext uri="{BB962C8B-B14F-4D97-AF65-F5344CB8AC3E}">
        <p14:creationId xmlns:p14="http://schemas.microsoft.com/office/powerpoint/2010/main" val="3380074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70</a:t>
            </a:fld>
            <a:endParaRPr lang="en-US"/>
          </a:p>
        </p:txBody>
      </p:sp>
    </p:spTree>
    <p:extLst>
      <p:ext uri="{BB962C8B-B14F-4D97-AF65-F5344CB8AC3E}">
        <p14:creationId xmlns:p14="http://schemas.microsoft.com/office/powerpoint/2010/main" val="90503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Discuss the importance of domain knowledge in machine learning, particularly for tasks that have societal and ethical implications.</a:t>
            </a:r>
          </a:p>
          <a:p>
            <a:pPr algn="l">
              <a:buFont typeface="Arial" panose="020B0604020202020204" pitchFamily="34" charset="0"/>
              <a:buChar char="•"/>
            </a:pPr>
            <a:r>
              <a:rPr lang="en-US" b="0" i="0" dirty="0">
                <a:solidFill>
                  <a:srgbClr val="D1D5DB"/>
                </a:solidFill>
                <a:effectLst/>
                <a:latin typeface="Söhne"/>
              </a:rPr>
              <a:t>Introduce the example of Apple Card, where the credit scoring algorithm reportedly offered lower credit limits to women compared to men with similar financial backgrounds.</a:t>
            </a:r>
          </a:p>
          <a:p>
            <a:pPr algn="l">
              <a:buFont typeface="Arial" panose="020B0604020202020204" pitchFamily="34" charset="0"/>
              <a:buChar char="•"/>
            </a:pPr>
            <a:r>
              <a:rPr lang="en-US" b="0" i="0" dirty="0">
                <a:solidFill>
                  <a:srgbClr val="D1D5DB"/>
                </a:solidFill>
                <a:effectLst/>
                <a:latin typeface="Söhne"/>
              </a:rPr>
              <a:t>Point out that the New York Department of Financial Services launched an investigation into the algorithm.</a:t>
            </a:r>
          </a:p>
          <a:p>
            <a:pPr algn="l">
              <a:buFont typeface="Arial" panose="020B0604020202020204" pitchFamily="34" charset="0"/>
              <a:buChar char="•"/>
            </a:pPr>
            <a:r>
              <a:rPr lang="en-US" b="0" i="0" dirty="0">
                <a:solidFill>
                  <a:srgbClr val="D1D5DB"/>
                </a:solidFill>
                <a:effectLst/>
                <a:latin typeface="Söhne"/>
              </a:rPr>
              <a:t>Although the investigation concluded that there was no intentional discrimination, the incident highlighted the risk of unintentional biases in machine learning models that lack domain oversight.</a:t>
            </a:r>
          </a:p>
          <a:p>
            <a:pPr algn="l">
              <a:buFont typeface="Arial" panose="020B0604020202020204" pitchFamily="34" charset="0"/>
              <a:buChar char="•"/>
            </a:pPr>
            <a:r>
              <a:rPr lang="en-US" b="0" i="0" dirty="0">
                <a:solidFill>
                  <a:srgbClr val="D1D5DB"/>
                </a:solidFill>
                <a:effectLst/>
                <a:latin typeface="Söhne"/>
              </a:rPr>
              <a:t>Conclude by emphasizing the need for domain expertise to guide data selection, feature engineering, and model interpretation to ensure ethical and fair outcomes.</a:t>
            </a: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9</a:t>
            </a:fld>
            <a:endParaRPr lang="en-US"/>
          </a:p>
        </p:txBody>
      </p:sp>
    </p:spTree>
    <p:extLst>
      <p:ext uri="{BB962C8B-B14F-4D97-AF65-F5344CB8AC3E}">
        <p14:creationId xmlns:p14="http://schemas.microsoft.com/office/powerpoint/2010/main" val="2808677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include trying to cluster many many points, or when doing dimensionality reduction *before* clustering.</a:t>
            </a:r>
          </a:p>
        </p:txBody>
      </p:sp>
      <p:sp>
        <p:nvSpPr>
          <p:cNvPr id="4" name="Slide Number Placeholder 3"/>
          <p:cNvSpPr>
            <a:spLocks noGrp="1"/>
          </p:cNvSpPr>
          <p:nvPr>
            <p:ph type="sldNum" sz="quarter" idx="5"/>
          </p:nvPr>
        </p:nvSpPr>
        <p:spPr/>
        <p:txBody>
          <a:bodyPr/>
          <a:lstStyle/>
          <a:p>
            <a:fld id="{EB29E7F8-30F6-6649-B51D-986483D86E5D}" type="slidenum">
              <a:rPr lang="en-US" smtClean="0"/>
              <a:t>71</a:t>
            </a:fld>
            <a:endParaRPr lang="en-US"/>
          </a:p>
        </p:txBody>
      </p:sp>
    </p:spTree>
    <p:extLst>
      <p:ext uri="{BB962C8B-B14F-4D97-AF65-F5344CB8AC3E}">
        <p14:creationId xmlns:p14="http://schemas.microsoft.com/office/powerpoint/2010/main" val="378500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10</a:t>
            </a:fld>
            <a:endParaRPr lang="en-US"/>
          </a:p>
        </p:txBody>
      </p:sp>
    </p:spTree>
    <p:extLst>
      <p:ext uri="{BB962C8B-B14F-4D97-AF65-F5344CB8AC3E}">
        <p14:creationId xmlns:p14="http://schemas.microsoft.com/office/powerpoint/2010/main" val="186231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Mean Absolute Error (MAE)</a:t>
            </a:r>
          </a:p>
          <a:p>
            <a:pPr algn="l">
              <a:buFont typeface="+mj-lt"/>
              <a:buAutoNum type="arabicPeriod"/>
            </a:pPr>
            <a:r>
              <a:rPr lang="en-US" b="1" i="0" dirty="0">
                <a:solidFill>
                  <a:srgbClr val="D1D5DB"/>
                </a:solidFill>
                <a:effectLst/>
                <a:latin typeface="Söhne"/>
              </a:rPr>
              <a:t>Interpretability</a:t>
            </a:r>
            <a:r>
              <a:rPr lang="en-US" b="0" i="0" dirty="0">
                <a:solidFill>
                  <a:srgbClr val="D1D5DB"/>
                </a:solidFill>
                <a:effectLst/>
                <a:latin typeface="Söhne"/>
              </a:rPr>
              <a:t>: MAE measures the average absolute errors, making it easy to interpret. One unit of MAE corresponds directly to one unit of the target variable.</a:t>
            </a:r>
          </a:p>
          <a:p>
            <a:pPr algn="l">
              <a:buFont typeface="+mj-lt"/>
              <a:buAutoNum type="arabicPeriod"/>
            </a:pPr>
            <a:r>
              <a:rPr lang="en-US" b="1" i="0" dirty="0">
                <a:solidFill>
                  <a:srgbClr val="D1D5DB"/>
                </a:solidFill>
                <a:effectLst/>
                <a:latin typeface="Söhne"/>
              </a:rPr>
              <a:t>Outliers</a:t>
            </a:r>
            <a:r>
              <a:rPr lang="en-US" b="0" i="0" dirty="0">
                <a:solidFill>
                  <a:srgbClr val="D1D5DB"/>
                </a:solidFill>
                <a:effectLst/>
                <a:latin typeface="Söhne"/>
              </a:rPr>
              <a:t>: MAE is more robust to outliers compared to MSE. Outliers have a smaller effect on MAE than they do on MSE.</a:t>
            </a:r>
          </a:p>
          <a:p>
            <a:pPr algn="l">
              <a:buFont typeface="+mj-lt"/>
              <a:buAutoNum type="arabicPeriod"/>
            </a:pPr>
            <a:r>
              <a:rPr lang="en-US" b="1" i="0" dirty="0">
                <a:solidFill>
                  <a:srgbClr val="D1D5DB"/>
                </a:solidFill>
                <a:effectLst/>
                <a:latin typeface="Söhne"/>
              </a:rPr>
              <a:t>Linear Errors</a:t>
            </a:r>
            <a:r>
              <a:rPr lang="en-US" b="0" i="0" dirty="0">
                <a:solidFill>
                  <a:srgbClr val="D1D5DB"/>
                </a:solidFill>
                <a:effectLst/>
                <a:latin typeface="Söhne"/>
              </a:rPr>
              <a:t>: Each error contributes linearly to the total error, meaning that all errors are weighted equally.</a:t>
            </a:r>
          </a:p>
          <a:p>
            <a:pPr algn="l"/>
            <a:r>
              <a:rPr lang="en-US" b="1" i="0" dirty="0">
                <a:effectLst/>
                <a:latin typeface="Söhne"/>
              </a:rPr>
              <a:t>Mean Squared Error (MSE)</a:t>
            </a:r>
          </a:p>
          <a:p>
            <a:pPr algn="l">
              <a:buFont typeface="+mj-lt"/>
              <a:buAutoNum type="arabicPeriod"/>
            </a:pPr>
            <a:r>
              <a:rPr lang="en-US" b="1" i="0" dirty="0">
                <a:solidFill>
                  <a:srgbClr val="D1D5DB"/>
                </a:solidFill>
                <a:effectLst/>
                <a:latin typeface="Söhne"/>
              </a:rPr>
              <a:t>Sensitivity to Outliers</a:t>
            </a:r>
            <a:r>
              <a:rPr lang="en-US" b="0" i="0" dirty="0">
                <a:solidFill>
                  <a:srgbClr val="D1D5DB"/>
                </a:solidFill>
                <a:effectLst/>
                <a:latin typeface="Söhne"/>
              </a:rPr>
              <a:t>: MSE is sensitive to outliers. Large errors contribute quadratically to the total error, which can be either good or bad depending on the specific problem.</a:t>
            </a:r>
          </a:p>
          <a:p>
            <a:pPr algn="l">
              <a:buFont typeface="+mj-lt"/>
              <a:buAutoNum type="arabicPeriod"/>
            </a:pPr>
            <a:r>
              <a:rPr lang="en-US" b="1" i="0" dirty="0">
                <a:solidFill>
                  <a:srgbClr val="D1D5DB"/>
                </a:solidFill>
                <a:effectLst/>
                <a:latin typeface="Söhne"/>
              </a:rPr>
              <a:t>Differentiable</a:t>
            </a:r>
            <a:r>
              <a:rPr lang="en-US" b="0" i="0" dirty="0">
                <a:solidFill>
                  <a:srgbClr val="D1D5DB"/>
                </a:solidFill>
                <a:effectLst/>
                <a:latin typeface="Söhne"/>
              </a:rPr>
              <a:t>: The square function is differentiable, which can make optimization easier in machine learning contexts.</a:t>
            </a:r>
          </a:p>
          <a:p>
            <a:pPr algn="l">
              <a:buFont typeface="+mj-lt"/>
              <a:buAutoNum type="arabicPeriod"/>
            </a:pPr>
            <a:r>
              <a:rPr lang="en-US" b="1" i="0" dirty="0">
                <a:solidFill>
                  <a:srgbClr val="D1D5DB"/>
                </a:solidFill>
                <a:effectLst/>
                <a:latin typeface="Söhne"/>
              </a:rPr>
              <a:t>Common in Theory</a:t>
            </a:r>
            <a:r>
              <a:rPr lang="en-US" b="0" i="0" dirty="0">
                <a:solidFill>
                  <a:srgbClr val="D1D5DB"/>
                </a:solidFill>
                <a:effectLst/>
                <a:latin typeface="Söhne"/>
              </a:rPr>
              <a:t>: MSE has a strong foundational basis in statistical theory, making it prevalent in many theoretical contexts.</a:t>
            </a:r>
          </a:p>
          <a:p>
            <a:pPr algn="l"/>
            <a:r>
              <a:rPr lang="en-US" b="1" i="0" dirty="0">
                <a:effectLst/>
                <a:latin typeface="Söhne"/>
              </a:rPr>
              <a:t>Root Mean Squared Error (RMSE)</a:t>
            </a:r>
          </a:p>
          <a:p>
            <a:pPr algn="l">
              <a:buFont typeface="+mj-lt"/>
              <a:buAutoNum type="arabicPeriod"/>
            </a:pPr>
            <a:r>
              <a:rPr lang="en-US" b="1" i="0" dirty="0">
                <a:solidFill>
                  <a:srgbClr val="D1D5DB"/>
                </a:solidFill>
                <a:effectLst/>
                <a:latin typeface="Söhne"/>
              </a:rPr>
              <a:t>Interpretability</a:t>
            </a:r>
            <a:r>
              <a:rPr lang="en-US" b="0" i="0" dirty="0">
                <a:solidFill>
                  <a:srgbClr val="D1D5DB"/>
                </a:solidFill>
                <a:effectLst/>
                <a:latin typeface="Söhne"/>
              </a:rPr>
              <a:t>: Like MAE, RMSE is in the same units as the target variable, making it relatively interpretable.</a:t>
            </a:r>
          </a:p>
          <a:p>
            <a:pPr algn="l">
              <a:buFont typeface="+mj-lt"/>
              <a:buAutoNum type="arabicPeriod"/>
            </a:pPr>
            <a:r>
              <a:rPr lang="en-US" b="1" i="0" dirty="0">
                <a:solidFill>
                  <a:srgbClr val="D1D5DB"/>
                </a:solidFill>
                <a:effectLst/>
                <a:latin typeface="Söhne"/>
              </a:rPr>
              <a:t>Sensitivity to Outliers</a:t>
            </a:r>
            <a:r>
              <a:rPr lang="en-US" b="0" i="0" dirty="0">
                <a:solidFill>
                  <a:srgbClr val="D1D5DB"/>
                </a:solidFill>
                <a:effectLst/>
                <a:latin typeface="Söhne"/>
              </a:rPr>
              <a:t>: RMSE is also sensitive to outliers, similar to MSE.</a:t>
            </a:r>
          </a:p>
          <a:p>
            <a:pPr algn="l">
              <a:buFont typeface="+mj-lt"/>
              <a:buAutoNum type="arabicPeriod"/>
            </a:pPr>
            <a:r>
              <a:rPr lang="en-US" b="1" i="0" dirty="0">
                <a:solidFill>
                  <a:srgbClr val="D1D5DB"/>
                </a:solidFill>
                <a:effectLst/>
                <a:latin typeface="Söhne"/>
              </a:rPr>
              <a:t>Common in Practice</a:t>
            </a:r>
            <a:r>
              <a:rPr lang="en-US" b="0" i="0" dirty="0">
                <a:solidFill>
                  <a:srgbClr val="D1D5DB"/>
                </a:solidFill>
                <a:effectLst/>
                <a:latin typeface="Söhne"/>
              </a:rPr>
              <a:t>: RMSE is widely used in practical applications where the distribution of error terms is Gaussian and the interest lies in penalizing large errors.</a:t>
            </a:r>
          </a:p>
          <a:p>
            <a:pPr algn="l"/>
            <a:r>
              <a:rPr lang="en-US" b="1" i="0" dirty="0">
                <a:effectLst/>
                <a:latin typeface="Söhne"/>
              </a:rPr>
              <a:t>Trade-offs and Considerations</a:t>
            </a:r>
          </a:p>
          <a:p>
            <a:pPr algn="l">
              <a:buFont typeface="+mj-lt"/>
              <a:buAutoNum type="arabicPeriod"/>
            </a:pPr>
            <a:r>
              <a:rPr lang="en-US" b="1" i="0" dirty="0">
                <a:solidFill>
                  <a:srgbClr val="D1D5DB"/>
                </a:solidFill>
                <a:effectLst/>
                <a:latin typeface="Söhne"/>
              </a:rPr>
              <a:t>Outliers</a:t>
            </a:r>
            <a:r>
              <a:rPr lang="en-US" b="0" i="0" dirty="0">
                <a:solidFill>
                  <a:srgbClr val="D1D5DB"/>
                </a:solidFill>
                <a:effectLst/>
                <a:latin typeface="Söhne"/>
              </a:rPr>
              <a:t>: If your data contains many outliers, using MSE or RMSE may lead to overestimation of the model's badness-of-fit. MAE is more robust in such cases.</a:t>
            </a:r>
          </a:p>
          <a:p>
            <a:pPr algn="l">
              <a:buFont typeface="+mj-lt"/>
              <a:buAutoNum type="arabicPeriod"/>
            </a:pPr>
            <a:r>
              <a:rPr lang="en-US" b="1" i="0" dirty="0">
                <a:solidFill>
                  <a:srgbClr val="D1D5DB"/>
                </a:solidFill>
                <a:effectLst/>
                <a:latin typeface="Söhne"/>
              </a:rPr>
              <a:t>Optimization</a:t>
            </a:r>
            <a:r>
              <a:rPr lang="en-US" b="0" i="0" dirty="0">
                <a:solidFill>
                  <a:srgbClr val="D1D5DB"/>
                </a:solidFill>
                <a:effectLst/>
                <a:latin typeface="Söhne"/>
              </a:rPr>
              <a:t>: If you're using algorithms that rely on gradient descent for optimization, MSE and RMSE are more appropriate because they are differentiable.</a:t>
            </a:r>
          </a:p>
          <a:p>
            <a:pPr algn="l">
              <a:buFont typeface="+mj-lt"/>
              <a:buAutoNum type="arabicPeriod"/>
            </a:pPr>
            <a:r>
              <a:rPr lang="en-US" b="1" i="0" dirty="0">
                <a:solidFill>
                  <a:srgbClr val="D1D5DB"/>
                </a:solidFill>
                <a:effectLst/>
                <a:latin typeface="Söhne"/>
              </a:rPr>
              <a:t>Interpretability vs. Sensitivity</a:t>
            </a:r>
            <a:r>
              <a:rPr lang="en-US" b="0" i="0" dirty="0">
                <a:solidFill>
                  <a:srgbClr val="D1D5DB"/>
                </a:solidFill>
                <a:effectLst/>
                <a:latin typeface="Söhne"/>
              </a:rPr>
              <a:t>: If you want a more interpretable metric, MAE might be better. If you want to penalize larger errors more heavily, then MSE or RMSE might be more appropriate.</a:t>
            </a:r>
          </a:p>
          <a:p>
            <a:pPr algn="l">
              <a:buFont typeface="+mj-lt"/>
              <a:buAutoNum type="arabicPeriod"/>
            </a:pPr>
            <a:r>
              <a:rPr lang="en-US" b="1" i="0" dirty="0">
                <a:solidFill>
                  <a:srgbClr val="D1D5DB"/>
                </a:solidFill>
                <a:effectLst/>
                <a:latin typeface="Söhne"/>
              </a:rPr>
              <a:t>Domain-Specific</a:t>
            </a:r>
            <a:r>
              <a:rPr lang="en-US" b="0" i="0" dirty="0">
                <a:solidFill>
                  <a:srgbClr val="D1D5DB"/>
                </a:solidFill>
                <a:effectLst/>
                <a:latin typeface="Söhne"/>
              </a:rPr>
              <a:t>: Sometimes the choice of metric is dictated by the domain of the problem. For example, in finance, a small error in predicting a stock's price could result in a significant loss, so you might prefer MSE or RMSE to heavily penalize larger errors.</a:t>
            </a: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14</a:t>
            </a:fld>
            <a:endParaRPr lang="en-US"/>
          </a:p>
        </p:txBody>
      </p:sp>
    </p:spTree>
    <p:extLst>
      <p:ext uri="{BB962C8B-B14F-4D97-AF65-F5344CB8AC3E}">
        <p14:creationId xmlns:p14="http://schemas.microsoft.com/office/powerpoint/2010/main" val="241021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D1D5DB"/>
                </a:solidFill>
                <a:effectLst/>
                <a:latin typeface="KaTeX_Math"/>
              </a:rPr>
              <a:t>R</a:t>
            </a:r>
            <a:r>
              <a:rPr lang="en-US" b="0" i="0" dirty="0">
                <a:solidFill>
                  <a:srgbClr val="D1D5DB"/>
                </a:solidFill>
                <a:effectLst/>
                <a:latin typeface="KaTeX_Main"/>
              </a:rPr>
              <a:t>2</a:t>
            </a:r>
            <a:r>
              <a:rPr lang="en-US" b="0" i="0" dirty="0">
                <a:solidFill>
                  <a:srgbClr val="D1D5DB"/>
                </a:solidFill>
                <a:effectLst/>
                <a:latin typeface="Söhne"/>
              </a:rPr>
              <a:t> measures the proportion of the variance in the dependent variable that is predictable from the independent variable(s).</a:t>
            </a:r>
          </a:p>
          <a:p>
            <a:pPr algn="l">
              <a:buFont typeface="Arial" panose="020B0604020202020204" pitchFamily="34" charset="0"/>
              <a:buChar char="•"/>
            </a:pPr>
            <a:r>
              <a:rPr lang="en-US" b="0" i="0" dirty="0">
                <a:solidFill>
                  <a:srgbClr val="D1D5DB"/>
                </a:solidFill>
                <a:effectLst/>
                <a:latin typeface="Söhne"/>
              </a:rPr>
              <a:t>Ranges from 0 to 1: A higher </a:t>
            </a:r>
            <a:r>
              <a:rPr lang="en-US" b="0" i="0" dirty="0">
                <a:solidFill>
                  <a:srgbClr val="D1D5DB"/>
                </a:solidFill>
                <a:effectLst/>
                <a:latin typeface="KaTeX_Main"/>
              </a:rPr>
              <a:t>�2</a:t>
            </a:r>
            <a:r>
              <a:rPr lang="en-US" b="0" i="1" dirty="0">
                <a:solidFill>
                  <a:srgbClr val="D1D5DB"/>
                </a:solidFill>
                <a:effectLst/>
                <a:latin typeface="KaTeX_Math"/>
              </a:rPr>
              <a:t>R</a:t>
            </a:r>
            <a:r>
              <a:rPr lang="en-US" b="0" i="0" dirty="0">
                <a:solidFill>
                  <a:srgbClr val="D1D5DB"/>
                </a:solidFill>
                <a:effectLst/>
                <a:latin typeface="KaTeX_Main"/>
              </a:rPr>
              <a:t>2</a:t>
            </a:r>
            <a:r>
              <a:rPr lang="en-US" b="0" i="0" dirty="0">
                <a:solidFill>
                  <a:srgbClr val="D1D5DB"/>
                </a:solidFill>
                <a:effectLst/>
                <a:latin typeface="Söhne"/>
              </a:rPr>
              <a:t> indicates a better fit and explains more of the variability.</a:t>
            </a:r>
          </a:p>
          <a:p>
            <a:pPr algn="l"/>
            <a:r>
              <a:rPr lang="en-US" b="1" i="0" dirty="0">
                <a:solidFill>
                  <a:srgbClr val="D1D5DB"/>
                </a:solidFill>
                <a:effectLst/>
                <a:latin typeface="Söhne"/>
              </a:rPr>
              <a:t>Speaker Notes:</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Think of </a:t>
            </a:r>
            <a:r>
              <a:rPr lang="en-US" b="0" i="0" dirty="0">
                <a:solidFill>
                  <a:srgbClr val="D1D5DB"/>
                </a:solidFill>
                <a:effectLst/>
                <a:latin typeface="KaTeX_Main"/>
              </a:rPr>
              <a:t>�2</a:t>
            </a:r>
            <a:r>
              <a:rPr lang="en-US" b="0" i="1" dirty="0">
                <a:solidFill>
                  <a:srgbClr val="D1D5DB"/>
                </a:solidFill>
                <a:effectLst/>
                <a:latin typeface="KaTeX_Math"/>
              </a:rPr>
              <a:t>R</a:t>
            </a:r>
            <a:r>
              <a:rPr lang="en-US" b="0" i="0" dirty="0">
                <a:solidFill>
                  <a:srgbClr val="D1D5DB"/>
                </a:solidFill>
                <a:effectLst/>
                <a:latin typeface="KaTeX_Main"/>
              </a:rPr>
              <a:t>2</a:t>
            </a:r>
            <a:r>
              <a:rPr lang="en-US" b="0" i="0" dirty="0">
                <a:solidFill>
                  <a:srgbClr val="D1D5DB"/>
                </a:solidFill>
                <a:effectLst/>
                <a:latin typeface="Söhne"/>
              </a:rPr>
              <a:t> as the proportion of the response variable that's explained by the model.</a:t>
            </a:r>
          </a:p>
          <a:p>
            <a:pPr algn="l">
              <a:buFont typeface="Arial" panose="020B0604020202020204" pitchFamily="34" charset="0"/>
              <a:buChar char="•"/>
            </a:pPr>
            <a:r>
              <a:rPr lang="en-US" b="0" i="0" dirty="0">
                <a:solidFill>
                  <a:srgbClr val="D1D5DB"/>
                </a:solidFill>
                <a:effectLst/>
                <a:latin typeface="Söhne"/>
              </a:rPr>
              <a:t>While a higher </a:t>
            </a:r>
            <a:r>
              <a:rPr lang="en-US" b="0" i="0" dirty="0">
                <a:solidFill>
                  <a:srgbClr val="D1D5DB"/>
                </a:solidFill>
                <a:effectLst/>
                <a:latin typeface="KaTeX_Main"/>
              </a:rPr>
              <a:t>�2</a:t>
            </a:r>
            <a:r>
              <a:rPr lang="en-US" b="0" i="1" dirty="0">
                <a:solidFill>
                  <a:srgbClr val="D1D5DB"/>
                </a:solidFill>
                <a:effectLst/>
                <a:latin typeface="KaTeX_Math"/>
              </a:rPr>
              <a:t>R</a:t>
            </a:r>
            <a:r>
              <a:rPr lang="en-US" b="0" i="0" dirty="0">
                <a:solidFill>
                  <a:srgbClr val="D1D5DB"/>
                </a:solidFill>
                <a:effectLst/>
                <a:latin typeface="KaTeX_Main"/>
              </a:rPr>
              <a:t>2</a:t>
            </a:r>
            <a:r>
              <a:rPr lang="en-US" b="0" i="0" dirty="0">
                <a:solidFill>
                  <a:srgbClr val="D1D5DB"/>
                </a:solidFill>
                <a:effectLst/>
                <a:latin typeface="Söhne"/>
              </a:rPr>
              <a:t> is generally better, a perfect </a:t>
            </a:r>
            <a:r>
              <a:rPr lang="en-US" b="0" i="0" dirty="0">
                <a:solidFill>
                  <a:srgbClr val="D1D5DB"/>
                </a:solidFill>
                <a:effectLst/>
                <a:latin typeface="KaTeX_Main"/>
              </a:rPr>
              <a:t>�2</a:t>
            </a:r>
            <a:r>
              <a:rPr lang="en-US" b="0" i="1" dirty="0">
                <a:solidFill>
                  <a:srgbClr val="D1D5DB"/>
                </a:solidFill>
                <a:effectLst/>
                <a:latin typeface="KaTeX_Math"/>
              </a:rPr>
              <a:t>R</a:t>
            </a:r>
            <a:r>
              <a:rPr lang="en-US" b="0" i="0" dirty="0">
                <a:solidFill>
                  <a:srgbClr val="D1D5DB"/>
                </a:solidFill>
                <a:effectLst/>
                <a:latin typeface="KaTeX_Main"/>
              </a:rPr>
              <a:t>2</a:t>
            </a:r>
            <a:r>
              <a:rPr lang="en-US" b="0" i="0" dirty="0">
                <a:solidFill>
                  <a:srgbClr val="D1D5DB"/>
                </a:solidFill>
                <a:effectLst/>
                <a:latin typeface="Söhne"/>
              </a:rPr>
              <a:t> of 1 is often unrealistic and could indicate overfitting.</a:t>
            </a:r>
          </a:p>
          <a:p>
            <a:pPr algn="l">
              <a:buFont typeface="Arial" panose="020B0604020202020204" pitchFamily="34" charset="0"/>
              <a:buChar char="•"/>
            </a:pPr>
            <a:r>
              <a:rPr lang="en-US" b="0" i="0" dirty="0">
                <a:solidFill>
                  <a:srgbClr val="D1D5DB"/>
                </a:solidFill>
                <a:effectLst/>
                <a:latin typeface="Söhne"/>
              </a:rPr>
              <a:t>Adjusts </a:t>
            </a:r>
            <a:r>
              <a:rPr lang="en-US" b="0" i="0" dirty="0">
                <a:solidFill>
                  <a:srgbClr val="D1D5DB"/>
                </a:solidFill>
                <a:effectLst/>
                <a:latin typeface="KaTeX_Main"/>
              </a:rPr>
              <a:t>�2</a:t>
            </a:r>
            <a:r>
              <a:rPr lang="en-US" b="0" i="1" dirty="0">
                <a:solidFill>
                  <a:srgbClr val="D1D5DB"/>
                </a:solidFill>
                <a:effectLst/>
                <a:latin typeface="KaTeX_Math"/>
              </a:rPr>
              <a:t>R</a:t>
            </a:r>
            <a:r>
              <a:rPr lang="en-US" b="0" i="0" dirty="0">
                <a:solidFill>
                  <a:srgbClr val="D1D5DB"/>
                </a:solidFill>
                <a:effectLst/>
                <a:latin typeface="KaTeX_Main"/>
              </a:rPr>
              <a:t>2</a:t>
            </a:r>
            <a:r>
              <a:rPr lang="en-US" b="0" i="0" dirty="0">
                <a:solidFill>
                  <a:srgbClr val="D1D5DB"/>
                </a:solidFill>
                <a:effectLst/>
                <a:latin typeface="Söhne"/>
              </a:rPr>
              <a:t> based on the number of predictors in the model, </a:t>
            </a:r>
            <a:r>
              <a:rPr lang="en-US" b="0" i="0" dirty="0">
                <a:solidFill>
                  <a:srgbClr val="D1D5DB"/>
                </a:solidFill>
                <a:effectLst/>
                <a:latin typeface="KaTeX_Main"/>
              </a:rPr>
              <a:t>�</a:t>
            </a:r>
            <a:r>
              <a:rPr lang="en-US" b="0" i="1" dirty="0">
                <a:solidFill>
                  <a:srgbClr val="D1D5DB"/>
                </a:solidFill>
                <a:effectLst/>
                <a:latin typeface="KaTeX_Math"/>
              </a:rPr>
              <a:t>p</a:t>
            </a:r>
            <a:r>
              <a:rPr lang="en-US" b="0" i="0" dirty="0">
                <a:solidFill>
                  <a:srgbClr val="D1D5DB"/>
                </a:solidFill>
                <a:effectLst/>
                <a:latin typeface="Söhne"/>
              </a:rPr>
              <a:t>, and the sample size, </a:t>
            </a:r>
            <a:r>
              <a:rPr lang="en-US" b="0" i="0" dirty="0">
                <a:solidFill>
                  <a:srgbClr val="D1D5DB"/>
                </a:solidFill>
                <a:effectLst/>
                <a:latin typeface="KaTeX_Main"/>
              </a:rPr>
              <a:t>�</a:t>
            </a:r>
            <a:r>
              <a:rPr lang="en-US" b="0" i="1" dirty="0">
                <a:solidFill>
                  <a:srgbClr val="D1D5DB"/>
                </a:solidFill>
                <a:effectLst/>
                <a:latin typeface="KaTeX_Math"/>
              </a:rPr>
              <a:t>n</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Unlike </a:t>
            </a:r>
            <a:r>
              <a:rPr lang="en-US" b="0" i="0" dirty="0">
                <a:solidFill>
                  <a:srgbClr val="D1D5DB"/>
                </a:solidFill>
                <a:effectLst/>
                <a:latin typeface="KaTeX_Main"/>
              </a:rPr>
              <a:t>�2</a:t>
            </a:r>
            <a:r>
              <a:rPr lang="en-US" b="0" i="1" dirty="0">
                <a:solidFill>
                  <a:srgbClr val="D1D5DB"/>
                </a:solidFill>
                <a:effectLst/>
                <a:latin typeface="KaTeX_Math"/>
              </a:rPr>
              <a:t>R</a:t>
            </a:r>
            <a:r>
              <a:rPr lang="en-US" b="0" i="0" dirty="0">
                <a:solidFill>
                  <a:srgbClr val="D1D5DB"/>
                </a:solidFill>
                <a:effectLst/>
                <a:latin typeface="KaTeX_Main"/>
              </a:rPr>
              <a:t>2</a:t>
            </a:r>
            <a:r>
              <a:rPr lang="en-US" b="0" i="0" dirty="0">
                <a:solidFill>
                  <a:srgbClr val="D1D5DB"/>
                </a:solidFill>
                <a:effectLst/>
                <a:latin typeface="Söhne"/>
              </a:rPr>
              <a:t>, it penalizes for adding predictors that do not improve the model.</a:t>
            </a:r>
          </a:p>
          <a:p>
            <a:pPr algn="l"/>
            <a:r>
              <a:rPr lang="en-US" b="1" i="0" dirty="0">
                <a:solidFill>
                  <a:srgbClr val="D1D5DB"/>
                </a:solidFill>
                <a:effectLst/>
                <a:latin typeface="Söhne"/>
              </a:rPr>
              <a:t>Justification for Adjusted </a:t>
            </a:r>
            <a:r>
              <a:rPr lang="en-US" b="1" i="0" dirty="0">
                <a:solidFill>
                  <a:srgbClr val="D1D5DB"/>
                </a:solidFill>
                <a:effectLst/>
                <a:latin typeface="KaTeX_Main"/>
              </a:rPr>
              <a:t>�2</a:t>
            </a:r>
            <a:r>
              <a:rPr lang="en-US" b="1" i="1" dirty="0">
                <a:solidFill>
                  <a:srgbClr val="D1D5DB"/>
                </a:solidFill>
                <a:effectLst/>
                <a:latin typeface="KaTeX_Math"/>
              </a:rPr>
              <a:t>R</a:t>
            </a:r>
            <a:r>
              <a:rPr lang="en-US" b="1" i="0" dirty="0">
                <a:solidFill>
                  <a:srgbClr val="D1D5DB"/>
                </a:solidFill>
                <a:effectLst/>
                <a:latin typeface="KaTeX_Main"/>
              </a:rPr>
              <a:t>2</a:t>
            </a:r>
            <a:r>
              <a:rPr lang="en-US" b="1" i="0" dirty="0">
                <a:solidFill>
                  <a:srgbClr val="D1D5DB"/>
                </a:solidFill>
                <a:effectLst/>
                <a:latin typeface="Söhne"/>
              </a:rPr>
              <a:t>:</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Prevents the "illusion" of a better model when adding more variables.</a:t>
            </a:r>
          </a:p>
          <a:p>
            <a:pPr algn="l">
              <a:buFont typeface="Arial" panose="020B0604020202020204" pitchFamily="34" charset="0"/>
              <a:buChar char="•"/>
            </a:pPr>
            <a:r>
              <a:rPr lang="en-US" b="0" i="0" dirty="0">
                <a:solidFill>
                  <a:srgbClr val="D1D5DB"/>
                </a:solidFill>
                <a:effectLst/>
                <a:latin typeface="Söhne"/>
              </a:rPr>
              <a:t>Provides a more honest picture of the model's explanatory power.</a:t>
            </a:r>
          </a:p>
          <a:p>
            <a:pPr algn="l"/>
            <a:r>
              <a:rPr lang="en-US" b="1" i="0" dirty="0">
                <a:solidFill>
                  <a:srgbClr val="D1D5DB"/>
                </a:solidFill>
                <a:effectLst/>
                <a:latin typeface="Söhne"/>
              </a:rPr>
              <a:t>Speaker Notes:</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Adjusted </a:t>
            </a:r>
            <a:r>
              <a:rPr lang="en-US" b="0" i="0" dirty="0">
                <a:solidFill>
                  <a:srgbClr val="D1D5DB"/>
                </a:solidFill>
                <a:effectLst/>
                <a:latin typeface="KaTeX_Main"/>
              </a:rPr>
              <a:t>�2</a:t>
            </a:r>
            <a:r>
              <a:rPr lang="en-US" b="0" i="1" dirty="0">
                <a:solidFill>
                  <a:srgbClr val="D1D5DB"/>
                </a:solidFill>
                <a:effectLst/>
                <a:latin typeface="KaTeX_Math"/>
              </a:rPr>
              <a:t>R</a:t>
            </a:r>
            <a:r>
              <a:rPr lang="en-US" b="0" i="0" dirty="0">
                <a:solidFill>
                  <a:srgbClr val="D1D5DB"/>
                </a:solidFill>
                <a:effectLst/>
                <a:latin typeface="KaTeX_Main"/>
              </a:rPr>
              <a:t>2</a:t>
            </a:r>
            <a:r>
              <a:rPr lang="en-US" b="0" i="0" dirty="0">
                <a:solidFill>
                  <a:srgbClr val="D1D5DB"/>
                </a:solidFill>
                <a:effectLst/>
                <a:latin typeface="Söhne"/>
              </a:rPr>
              <a:t> is especially useful when comparing models with different numbers of predictors.</a:t>
            </a:r>
          </a:p>
          <a:p>
            <a:pPr algn="l">
              <a:buFont typeface="Arial" panose="020B0604020202020204" pitchFamily="34" charset="0"/>
              <a:buChar char="•"/>
            </a:pPr>
            <a:r>
              <a:rPr lang="en-US" b="0" i="0" dirty="0">
                <a:solidFill>
                  <a:srgbClr val="D1D5DB"/>
                </a:solidFill>
                <a:effectLst/>
                <a:latin typeface="Söhne"/>
              </a:rPr>
              <a:t>It helps you make a more informed choice about which variables are truly adding value to your model.</a:t>
            </a:r>
          </a:p>
          <a:p>
            <a:pPr algn="l">
              <a:buFont typeface="Arial" panose="020B0604020202020204" pitchFamily="34" charset="0"/>
              <a:buChar char="•"/>
            </a:pPr>
            <a:endParaRPr lang="en-US" b="0" i="0" dirty="0">
              <a:solidFill>
                <a:srgbClr val="D1D5DB"/>
              </a:solidFill>
              <a:effectLst/>
              <a:latin typeface="Söhne"/>
            </a:endParaRPr>
          </a:p>
          <a:p>
            <a:endParaRPr lang="en-US" dirty="0"/>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16</a:t>
            </a:fld>
            <a:endParaRPr lang="en-US"/>
          </a:p>
        </p:txBody>
      </p:sp>
    </p:spTree>
    <p:extLst>
      <p:ext uri="{BB962C8B-B14F-4D97-AF65-F5344CB8AC3E}">
        <p14:creationId xmlns:p14="http://schemas.microsoft.com/office/powerpoint/2010/main" val="567250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17</a:t>
            </a:fld>
            <a:endParaRPr lang="en-US"/>
          </a:p>
        </p:txBody>
      </p:sp>
    </p:spTree>
    <p:extLst>
      <p:ext uri="{BB962C8B-B14F-4D97-AF65-F5344CB8AC3E}">
        <p14:creationId xmlns:p14="http://schemas.microsoft.com/office/powerpoint/2010/main" val="79760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18</a:t>
            </a:fld>
            <a:endParaRPr lang="en-US"/>
          </a:p>
        </p:txBody>
      </p:sp>
    </p:spTree>
    <p:extLst>
      <p:ext uri="{BB962C8B-B14F-4D97-AF65-F5344CB8AC3E}">
        <p14:creationId xmlns:p14="http://schemas.microsoft.com/office/powerpoint/2010/main" val="4052326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AIC: Focus on Predictive Accuracy</a:t>
            </a:r>
          </a:p>
          <a:p>
            <a:pPr algn="l"/>
            <a:r>
              <a:rPr lang="en-US" b="0" i="0" dirty="0">
                <a:solidFill>
                  <a:srgbClr val="D1D5DB"/>
                </a:solidFill>
                <a:effectLst/>
                <a:latin typeface="Söhne"/>
              </a:rPr>
              <a:t>AIC is motivated by a desire for a model that predicts well. It seeks to select the model that will have the best out-of-sample prediction accuracy. The likelihood term in AIC captures how well the model fits the data, while the penalty term discourages overfitting by adding a cost for each additional parameter. AIC doesn't take into account the number of observations directly, which makes it less stringent about adding extra parameters. This might lead AIC to prefer more complex models if those models offer even a slight improvement in fit.</a:t>
            </a:r>
          </a:p>
          <a:p>
            <a:pPr algn="l"/>
            <a:r>
              <a:rPr lang="en-US" b="1" i="0" dirty="0">
                <a:effectLst/>
                <a:latin typeface="Söhne"/>
              </a:rPr>
              <a:t>BIC: Focus on Model Selection</a:t>
            </a:r>
          </a:p>
          <a:p>
            <a:pPr algn="l"/>
            <a:r>
              <a:rPr lang="en-US" b="0" i="0" dirty="0">
                <a:solidFill>
                  <a:srgbClr val="D1D5DB"/>
                </a:solidFill>
                <a:effectLst/>
                <a:latin typeface="Söhne"/>
              </a:rPr>
              <a:t>On the other hand, BIC is derived from a Bayesian point of view, aiming to find the true model among the set of candidates. It incorporates a penalty term that grows logarithmically with the number of observations, which makes it more conservative about adding additional parameters as the sample size grows. This penalty term reflects a desire to find simpler models that explain the data-generation process well. In a Bayesian framework, simpler models often have higher prior probabilities.</a:t>
            </a:r>
          </a:p>
          <a:p>
            <a:pPr algn="l"/>
            <a:r>
              <a:rPr lang="en-US" b="1" i="0" dirty="0">
                <a:effectLst/>
                <a:latin typeface="Söhne"/>
              </a:rPr>
              <a:t>The Key Difference</a:t>
            </a:r>
          </a:p>
          <a:p>
            <a:pPr algn="l"/>
            <a:r>
              <a:rPr lang="en-US" b="0" i="0" dirty="0">
                <a:solidFill>
                  <a:srgbClr val="D1D5DB"/>
                </a:solidFill>
                <a:effectLst/>
                <a:latin typeface="Söhne"/>
              </a:rPr>
              <a:t>The key difference lies in their philosophical approaches:</a:t>
            </a:r>
          </a:p>
          <a:p>
            <a:pPr algn="l">
              <a:buFont typeface="Arial" panose="020B0604020202020204" pitchFamily="34" charset="0"/>
              <a:buChar char="•"/>
            </a:pPr>
            <a:r>
              <a:rPr lang="en-US" b="0" i="0" dirty="0">
                <a:solidFill>
                  <a:srgbClr val="D1D5DB"/>
                </a:solidFill>
                <a:effectLst/>
                <a:latin typeface="Söhne"/>
              </a:rPr>
              <a:t>AIC is concerned with predictive accuracy and aims to select a model that minimizes the future prediction error.</a:t>
            </a:r>
          </a:p>
          <a:p>
            <a:pPr algn="l">
              <a:buFont typeface="Arial" panose="020B0604020202020204" pitchFamily="34" charset="0"/>
              <a:buChar char="•"/>
            </a:pPr>
            <a:r>
              <a:rPr lang="en-US" b="0" i="0" dirty="0">
                <a:solidFill>
                  <a:srgbClr val="D1D5DB"/>
                </a:solidFill>
                <a:effectLst/>
                <a:latin typeface="Söhne"/>
              </a:rPr>
              <a:t>BIC is concerned with the goodness of fit and aims to select the model that is most likely to have generated the observed data.</a:t>
            </a:r>
          </a:p>
          <a:p>
            <a:endParaRPr lang="en-US" dirty="0"/>
          </a:p>
        </p:txBody>
      </p:sp>
      <p:sp>
        <p:nvSpPr>
          <p:cNvPr id="4" name="Slide Number Placeholder 3"/>
          <p:cNvSpPr>
            <a:spLocks noGrp="1"/>
          </p:cNvSpPr>
          <p:nvPr>
            <p:ph type="sldNum" sz="quarter" idx="5"/>
          </p:nvPr>
        </p:nvSpPr>
        <p:spPr/>
        <p:txBody>
          <a:bodyPr/>
          <a:lstStyle/>
          <a:p>
            <a:fld id="{EB29E7F8-30F6-6649-B51D-986483D86E5D}" type="slidenum">
              <a:rPr lang="en-US" smtClean="0"/>
              <a:t>20</a:t>
            </a:fld>
            <a:endParaRPr lang="en-US"/>
          </a:p>
        </p:txBody>
      </p:sp>
    </p:spTree>
    <p:extLst>
      <p:ext uri="{BB962C8B-B14F-4D97-AF65-F5344CB8AC3E}">
        <p14:creationId xmlns:p14="http://schemas.microsoft.com/office/powerpoint/2010/main" val="359243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eintron@syr.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86E702-1600-0C63-E592-08FB716ADBD7}"/>
              </a:ext>
            </a:extLst>
          </p:cNvPr>
          <p:cNvSpPr>
            <a:spLocks noGrp="1"/>
          </p:cNvSpPr>
          <p:nvPr>
            <p:ph type="ctrTitle"/>
          </p:nvPr>
        </p:nvSpPr>
        <p:spPr/>
        <p:txBody>
          <a:bodyPr/>
          <a:lstStyle/>
          <a:p>
            <a:r>
              <a:rPr lang="en-US" dirty="0"/>
              <a:t>IST707: Applied Machine Learning</a:t>
            </a:r>
          </a:p>
        </p:txBody>
      </p:sp>
      <p:sp>
        <p:nvSpPr>
          <p:cNvPr id="5" name="Subtitle 4">
            <a:extLst>
              <a:ext uri="{FF2B5EF4-FFF2-40B4-BE49-F238E27FC236}">
                <a16:creationId xmlns:a16="http://schemas.microsoft.com/office/drawing/2014/main" id="{16D02192-E102-580D-6204-0E3951D90DA1}"/>
              </a:ext>
            </a:extLst>
          </p:cNvPr>
          <p:cNvSpPr>
            <a:spLocks noGrp="1"/>
          </p:cNvSpPr>
          <p:nvPr>
            <p:ph type="subTitle" idx="1"/>
          </p:nvPr>
        </p:nvSpPr>
        <p:spPr/>
        <p:txBody>
          <a:bodyPr/>
          <a:lstStyle/>
          <a:p>
            <a:r>
              <a:rPr lang="en-US" dirty="0"/>
              <a:t>Week 2</a:t>
            </a:r>
          </a:p>
          <a:p>
            <a:r>
              <a:rPr lang="en-US" dirty="0"/>
              <a:t>Professor Joshua Introne</a:t>
            </a:r>
          </a:p>
          <a:p>
            <a:r>
              <a:rPr lang="en-US" dirty="0">
                <a:hlinkClick r:id="rId2"/>
              </a:rPr>
              <a:t>jeintron@syr.edu</a:t>
            </a:r>
            <a:endParaRPr lang="en-US" dirty="0"/>
          </a:p>
          <a:p>
            <a:endParaRPr lang="en-US" dirty="0"/>
          </a:p>
        </p:txBody>
      </p:sp>
    </p:spTree>
    <p:extLst>
      <p:ext uri="{BB962C8B-B14F-4D97-AF65-F5344CB8AC3E}">
        <p14:creationId xmlns:p14="http://schemas.microsoft.com/office/powerpoint/2010/main" val="137834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Fintech Lenders' Responses to Senate Probe Heighten Fears of Educational  Redlining - Student Borrower Protection Center">
            <a:extLst>
              <a:ext uri="{FF2B5EF4-FFF2-40B4-BE49-F238E27FC236}">
                <a16:creationId xmlns:a16="http://schemas.microsoft.com/office/drawing/2014/main" id="{423B7AD0-1B76-520A-C4A1-AEB4F95F0D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41067" y="643467"/>
            <a:ext cx="4261864"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64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C2AB-18E7-F48B-17C1-5E942D67C20D}"/>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3519EBF3-2F38-112E-7B74-9729DC3ED20E}"/>
              </a:ext>
            </a:extLst>
          </p:cNvPr>
          <p:cNvSpPr>
            <a:spLocks noGrp="1"/>
          </p:cNvSpPr>
          <p:nvPr>
            <p:ph idx="1"/>
          </p:nvPr>
        </p:nvSpPr>
        <p:spPr/>
        <p:txBody>
          <a:bodyPr>
            <a:normAutofit lnSpcReduction="10000"/>
          </a:bodyPr>
          <a:lstStyle/>
          <a:p>
            <a:r>
              <a:rPr lang="en-US" dirty="0"/>
              <a:t>Rigorous model evaluation is critical, BUT</a:t>
            </a:r>
          </a:p>
          <a:p>
            <a:r>
              <a:rPr lang="en-US" dirty="0"/>
              <a:t>Different metrics have different benefits and limitations</a:t>
            </a:r>
          </a:p>
          <a:p>
            <a:r>
              <a:rPr lang="en-US" dirty="0"/>
              <a:t>Numbers shed light but can obscure important nuances!</a:t>
            </a:r>
          </a:p>
          <a:p>
            <a:r>
              <a:rPr lang="en-US" b="1" dirty="0"/>
              <a:t>TAKEAWAY</a:t>
            </a:r>
            <a:r>
              <a:rPr lang="en-US" dirty="0"/>
              <a:t>: Always use a blend of metrics, tests, and domain expertise to truly understand your model's performance and limitations. </a:t>
            </a:r>
          </a:p>
          <a:p>
            <a:endParaRPr lang="en-US" dirty="0"/>
          </a:p>
        </p:txBody>
      </p:sp>
    </p:spTree>
    <p:extLst>
      <p:ext uri="{BB962C8B-B14F-4D97-AF65-F5344CB8AC3E}">
        <p14:creationId xmlns:p14="http://schemas.microsoft.com/office/powerpoint/2010/main" val="263524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9C31A-EAAB-2D59-587C-63B86A157AA8}"/>
              </a:ext>
            </a:extLst>
          </p:cNvPr>
          <p:cNvSpPr>
            <a:spLocks noGrp="1"/>
          </p:cNvSpPr>
          <p:nvPr>
            <p:ph type="title"/>
          </p:nvPr>
        </p:nvSpPr>
        <p:spPr/>
        <p:txBody>
          <a:bodyPr/>
          <a:lstStyle/>
          <a:p>
            <a:r>
              <a:rPr lang="en-US" dirty="0"/>
              <a:t>Evaluating Regressions</a:t>
            </a:r>
          </a:p>
        </p:txBody>
      </p:sp>
      <p:sp>
        <p:nvSpPr>
          <p:cNvPr id="5" name="Text Placeholder 4">
            <a:extLst>
              <a:ext uri="{FF2B5EF4-FFF2-40B4-BE49-F238E27FC236}">
                <a16:creationId xmlns:a16="http://schemas.microsoft.com/office/drawing/2014/main" id="{FB836690-CA4A-EDF4-2C53-546B2B2C799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113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EA6FC3A9-0F4F-851C-A299-5DA476305A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985583"/>
            <a:ext cx="8178799" cy="488683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38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4539-FA76-6522-AC72-EB29696B2FD2}"/>
              </a:ext>
            </a:extLst>
          </p:cNvPr>
          <p:cNvSpPr>
            <a:spLocks noGrp="1"/>
          </p:cNvSpPr>
          <p:nvPr>
            <p:ph type="title"/>
          </p:nvPr>
        </p:nvSpPr>
        <p:spPr/>
        <p:txBody>
          <a:bodyPr>
            <a:normAutofit fontScale="90000"/>
          </a:bodyPr>
          <a:lstStyle/>
          <a:p>
            <a:r>
              <a:rPr lang="en-US" dirty="0"/>
              <a:t>Common Measures of Regression Accuracy</a:t>
            </a:r>
          </a:p>
        </p:txBody>
      </p:sp>
      <p:sp>
        <p:nvSpPr>
          <p:cNvPr id="3" name="Content Placeholder 2">
            <a:extLst>
              <a:ext uri="{FF2B5EF4-FFF2-40B4-BE49-F238E27FC236}">
                <a16:creationId xmlns:a16="http://schemas.microsoft.com/office/drawing/2014/main" id="{59E9D776-4293-F634-FB0B-E839162009D9}"/>
              </a:ext>
            </a:extLst>
          </p:cNvPr>
          <p:cNvSpPr>
            <a:spLocks noGrp="1"/>
          </p:cNvSpPr>
          <p:nvPr>
            <p:ph idx="1"/>
          </p:nvPr>
        </p:nvSpPr>
        <p:spPr/>
        <p:txBody>
          <a:bodyPr/>
          <a:lstStyle/>
          <a:p>
            <a:r>
              <a:rPr lang="en-US" b="1" i="0" dirty="0">
                <a:effectLst/>
                <a:latin typeface="Söhne"/>
              </a:rPr>
              <a:t>Mean Absolute Error (MAE)</a:t>
            </a:r>
            <a:br>
              <a:rPr lang="en-US" b="1" i="0" dirty="0">
                <a:effectLst/>
                <a:latin typeface="Söhne"/>
              </a:rPr>
            </a:br>
            <a:br>
              <a:rPr lang="en-US" b="1" i="0" dirty="0">
                <a:effectLst/>
                <a:latin typeface="Söhne"/>
              </a:rPr>
            </a:br>
            <a:endParaRPr lang="en-US" b="0" i="0" dirty="0">
              <a:solidFill>
                <a:srgbClr val="D1D5DB"/>
              </a:solidFill>
              <a:effectLst/>
              <a:latin typeface="Söhne"/>
            </a:endParaRPr>
          </a:p>
          <a:p>
            <a:r>
              <a:rPr lang="en-US" b="1" i="0" dirty="0">
                <a:effectLst/>
                <a:latin typeface="Söhne"/>
              </a:rPr>
              <a:t>Mean Squared Error (MSE)</a:t>
            </a:r>
            <a:br>
              <a:rPr lang="en-US" b="1" i="0" dirty="0">
                <a:effectLst/>
                <a:latin typeface="Söhne"/>
              </a:rPr>
            </a:br>
            <a:br>
              <a:rPr lang="en-US" b="1" i="0" dirty="0">
                <a:effectLst/>
                <a:latin typeface="Söhne"/>
              </a:rPr>
            </a:br>
            <a:endParaRPr lang="en-US" dirty="0">
              <a:solidFill>
                <a:srgbClr val="D1D5DB"/>
              </a:solidFill>
              <a:latin typeface="Söhne"/>
            </a:endParaRPr>
          </a:p>
          <a:p>
            <a:r>
              <a:rPr lang="en-US" b="1" i="0" dirty="0">
                <a:effectLst/>
                <a:latin typeface="Söhne"/>
              </a:rPr>
              <a:t>Root Mean Squared Error (RMSE)</a:t>
            </a:r>
            <a:endParaRPr lang="en-US" dirty="0"/>
          </a:p>
        </p:txBody>
      </p:sp>
      <p:pic>
        <p:nvPicPr>
          <p:cNvPr id="4" name="Picture 3">
            <a:extLst>
              <a:ext uri="{FF2B5EF4-FFF2-40B4-BE49-F238E27FC236}">
                <a16:creationId xmlns:a16="http://schemas.microsoft.com/office/drawing/2014/main" id="{67C8327C-B266-FF4E-02D7-FA9E977552F5}"/>
              </a:ext>
            </a:extLst>
          </p:cNvPr>
          <p:cNvPicPr>
            <a:picLocks noChangeAspect="1"/>
          </p:cNvPicPr>
          <p:nvPr/>
        </p:nvPicPr>
        <p:blipFill>
          <a:blip r:embed="rId3"/>
          <a:stretch>
            <a:fillRect/>
          </a:stretch>
        </p:blipFill>
        <p:spPr>
          <a:xfrm>
            <a:off x="2197100" y="2375877"/>
            <a:ext cx="4749800" cy="558800"/>
          </a:xfrm>
          <a:prstGeom prst="rect">
            <a:avLst/>
          </a:prstGeom>
        </p:spPr>
      </p:pic>
      <p:pic>
        <p:nvPicPr>
          <p:cNvPr id="5" name="Picture 4">
            <a:extLst>
              <a:ext uri="{FF2B5EF4-FFF2-40B4-BE49-F238E27FC236}">
                <a16:creationId xmlns:a16="http://schemas.microsoft.com/office/drawing/2014/main" id="{52FC3A74-8553-2C4C-9734-6C9436075AEB}"/>
              </a:ext>
            </a:extLst>
          </p:cNvPr>
          <p:cNvPicPr>
            <a:picLocks noChangeAspect="1"/>
          </p:cNvPicPr>
          <p:nvPr/>
        </p:nvPicPr>
        <p:blipFill>
          <a:blip r:embed="rId4"/>
          <a:stretch>
            <a:fillRect/>
          </a:stretch>
        </p:blipFill>
        <p:spPr>
          <a:xfrm>
            <a:off x="2197100" y="3863181"/>
            <a:ext cx="4978400" cy="622300"/>
          </a:xfrm>
          <a:prstGeom prst="rect">
            <a:avLst/>
          </a:prstGeom>
        </p:spPr>
      </p:pic>
      <p:pic>
        <p:nvPicPr>
          <p:cNvPr id="6" name="Picture 5">
            <a:extLst>
              <a:ext uri="{FF2B5EF4-FFF2-40B4-BE49-F238E27FC236}">
                <a16:creationId xmlns:a16="http://schemas.microsoft.com/office/drawing/2014/main" id="{A0D5AAFB-B26C-AC6B-D487-B77F36FD467E}"/>
              </a:ext>
            </a:extLst>
          </p:cNvPr>
          <p:cNvPicPr>
            <a:picLocks noChangeAspect="1"/>
          </p:cNvPicPr>
          <p:nvPr/>
        </p:nvPicPr>
        <p:blipFill>
          <a:blip r:embed="rId5"/>
          <a:stretch>
            <a:fillRect/>
          </a:stretch>
        </p:blipFill>
        <p:spPr>
          <a:xfrm>
            <a:off x="2933700" y="5413985"/>
            <a:ext cx="3276600" cy="469900"/>
          </a:xfrm>
          <a:prstGeom prst="rect">
            <a:avLst/>
          </a:prstGeom>
        </p:spPr>
      </p:pic>
    </p:spTree>
    <p:extLst>
      <p:ext uri="{BB962C8B-B14F-4D97-AF65-F5344CB8AC3E}">
        <p14:creationId xmlns:p14="http://schemas.microsoft.com/office/powerpoint/2010/main" val="207313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7" name="Freeform: Shape 717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Freeform: Shape 718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85" name="Isosceles Triangle 718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83D16976-F484-C447-3C17-283BF193B9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8714" y="643467"/>
            <a:ext cx="784657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187" name="Isosceles Triangle 718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8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466B-37C4-3B02-8277-A5B0DCF4A7DC}"/>
              </a:ext>
            </a:extLst>
          </p:cNvPr>
          <p:cNvSpPr>
            <a:spLocks noGrp="1"/>
          </p:cNvSpPr>
          <p:nvPr>
            <p:ph type="title"/>
          </p:nvPr>
        </p:nvSpPr>
        <p:spPr/>
        <p:txBody>
          <a:bodyPr/>
          <a:lstStyle/>
          <a:p>
            <a:r>
              <a:rPr lang="en-US" dirty="0"/>
              <a:t>Coefficients of Determination</a:t>
            </a:r>
          </a:p>
        </p:txBody>
      </p:sp>
      <p:sp>
        <p:nvSpPr>
          <p:cNvPr id="3" name="Content Placeholder 2">
            <a:extLst>
              <a:ext uri="{FF2B5EF4-FFF2-40B4-BE49-F238E27FC236}">
                <a16:creationId xmlns:a16="http://schemas.microsoft.com/office/drawing/2014/main" id="{53A000E6-83D6-27AF-3501-4DB33C95DBB6}"/>
              </a:ext>
            </a:extLst>
          </p:cNvPr>
          <p:cNvSpPr>
            <a:spLocks noGrp="1"/>
          </p:cNvSpPr>
          <p:nvPr>
            <p:ph idx="1"/>
          </p:nvPr>
        </p:nvSpPr>
        <p:spPr/>
        <p:txBody>
          <a:bodyPr/>
          <a:lstStyle/>
          <a:p>
            <a:r>
              <a:rPr lang="en-US" dirty="0"/>
              <a:t>R^2 – proportion of variance explained</a:t>
            </a:r>
            <a:br>
              <a:rPr lang="en-US" dirty="0"/>
            </a:br>
            <a:br>
              <a:rPr lang="en-US" dirty="0"/>
            </a:br>
            <a:br>
              <a:rPr lang="en-US" dirty="0"/>
            </a:br>
            <a:br>
              <a:rPr lang="en-US" dirty="0"/>
            </a:br>
            <a:endParaRPr lang="en-US" dirty="0"/>
          </a:p>
          <a:p>
            <a:r>
              <a:rPr lang="en-US" dirty="0"/>
              <a:t>Adj. R^2 – adjusted to penalize more covariates</a:t>
            </a:r>
          </a:p>
          <a:p>
            <a:pPr marL="0" indent="0">
              <a:buNone/>
            </a:pPr>
            <a:endParaRPr lang="en-US" dirty="0"/>
          </a:p>
        </p:txBody>
      </p:sp>
      <p:pic>
        <p:nvPicPr>
          <p:cNvPr id="4" name="Picture 3">
            <a:extLst>
              <a:ext uri="{FF2B5EF4-FFF2-40B4-BE49-F238E27FC236}">
                <a16:creationId xmlns:a16="http://schemas.microsoft.com/office/drawing/2014/main" id="{C6B0ED2A-DEE2-855A-C2D5-BEAF6461DF58}"/>
              </a:ext>
            </a:extLst>
          </p:cNvPr>
          <p:cNvPicPr>
            <a:picLocks noChangeAspect="1"/>
          </p:cNvPicPr>
          <p:nvPr/>
        </p:nvPicPr>
        <p:blipFill>
          <a:blip r:embed="rId3"/>
          <a:stretch>
            <a:fillRect/>
          </a:stretch>
        </p:blipFill>
        <p:spPr>
          <a:xfrm>
            <a:off x="2732642" y="2197979"/>
            <a:ext cx="3678716" cy="439730"/>
          </a:xfrm>
          <a:prstGeom prst="rect">
            <a:avLst/>
          </a:prstGeom>
        </p:spPr>
      </p:pic>
      <p:pic>
        <p:nvPicPr>
          <p:cNvPr id="5" name="Picture 4">
            <a:extLst>
              <a:ext uri="{FF2B5EF4-FFF2-40B4-BE49-F238E27FC236}">
                <a16:creationId xmlns:a16="http://schemas.microsoft.com/office/drawing/2014/main" id="{1205BB6B-01A8-108B-5A48-3E5BB2AEA37F}"/>
              </a:ext>
            </a:extLst>
          </p:cNvPr>
          <p:cNvPicPr>
            <a:picLocks noChangeAspect="1"/>
          </p:cNvPicPr>
          <p:nvPr/>
        </p:nvPicPr>
        <p:blipFill>
          <a:blip r:embed="rId4"/>
          <a:stretch>
            <a:fillRect/>
          </a:stretch>
        </p:blipFill>
        <p:spPr>
          <a:xfrm>
            <a:off x="2791630" y="2814983"/>
            <a:ext cx="3560740" cy="439730"/>
          </a:xfrm>
          <a:prstGeom prst="rect">
            <a:avLst/>
          </a:prstGeom>
        </p:spPr>
      </p:pic>
      <p:pic>
        <p:nvPicPr>
          <p:cNvPr id="6" name="Picture 5">
            <a:extLst>
              <a:ext uri="{FF2B5EF4-FFF2-40B4-BE49-F238E27FC236}">
                <a16:creationId xmlns:a16="http://schemas.microsoft.com/office/drawing/2014/main" id="{5F37F1F3-5F73-49C3-8D4B-E7B19A2CB896}"/>
              </a:ext>
            </a:extLst>
          </p:cNvPr>
          <p:cNvPicPr>
            <a:picLocks noChangeAspect="1"/>
          </p:cNvPicPr>
          <p:nvPr/>
        </p:nvPicPr>
        <p:blipFill>
          <a:blip r:embed="rId5"/>
          <a:stretch>
            <a:fillRect/>
          </a:stretch>
        </p:blipFill>
        <p:spPr>
          <a:xfrm>
            <a:off x="3451225" y="3418150"/>
            <a:ext cx="2241550" cy="493356"/>
          </a:xfrm>
          <a:prstGeom prst="rect">
            <a:avLst/>
          </a:prstGeom>
        </p:spPr>
      </p:pic>
      <p:sp>
        <p:nvSpPr>
          <p:cNvPr id="7" name="TextBox 6">
            <a:extLst>
              <a:ext uri="{FF2B5EF4-FFF2-40B4-BE49-F238E27FC236}">
                <a16:creationId xmlns:a16="http://schemas.microsoft.com/office/drawing/2014/main" id="{BD26CC0C-0659-8400-EEE7-31120AF688D0}"/>
              </a:ext>
            </a:extLst>
          </p:cNvPr>
          <p:cNvSpPr txBox="1"/>
          <p:nvPr/>
        </p:nvSpPr>
        <p:spPr>
          <a:xfrm>
            <a:off x="7113612" y="2197979"/>
            <a:ext cx="1384353" cy="369332"/>
          </a:xfrm>
          <a:prstGeom prst="rect">
            <a:avLst/>
          </a:prstGeom>
          <a:noFill/>
        </p:spPr>
        <p:txBody>
          <a:bodyPr wrap="none" rtlCol="0">
            <a:spAutoFit/>
          </a:bodyPr>
          <a:lstStyle/>
          <a:p>
            <a:r>
              <a:rPr lang="en-US" dirty="0">
                <a:solidFill>
                  <a:schemeClr val="accent6">
                    <a:lumMod val="75000"/>
                  </a:schemeClr>
                </a:solidFill>
                <a:latin typeface="Chalkduster" panose="03050602040202020205" pitchFamily="66" charset="77"/>
              </a:rPr>
              <a:t>residuals</a:t>
            </a:r>
          </a:p>
        </p:txBody>
      </p:sp>
      <p:sp>
        <p:nvSpPr>
          <p:cNvPr id="8" name="TextBox 7">
            <a:extLst>
              <a:ext uri="{FF2B5EF4-FFF2-40B4-BE49-F238E27FC236}">
                <a16:creationId xmlns:a16="http://schemas.microsoft.com/office/drawing/2014/main" id="{FDC88989-5535-8568-6314-9B601FC01BEF}"/>
              </a:ext>
            </a:extLst>
          </p:cNvPr>
          <p:cNvSpPr txBox="1"/>
          <p:nvPr/>
        </p:nvSpPr>
        <p:spPr>
          <a:xfrm>
            <a:off x="7113612" y="2802889"/>
            <a:ext cx="1296509" cy="369332"/>
          </a:xfrm>
          <a:prstGeom prst="rect">
            <a:avLst/>
          </a:prstGeom>
          <a:noFill/>
        </p:spPr>
        <p:txBody>
          <a:bodyPr wrap="none" rtlCol="0">
            <a:spAutoFit/>
          </a:bodyPr>
          <a:lstStyle/>
          <a:p>
            <a:r>
              <a:rPr lang="en-US" dirty="0">
                <a:solidFill>
                  <a:schemeClr val="accent6">
                    <a:lumMod val="75000"/>
                  </a:schemeClr>
                </a:solidFill>
                <a:latin typeface="Chalkduster" panose="03050602040202020205" pitchFamily="66" charset="77"/>
              </a:rPr>
              <a:t>variance</a:t>
            </a:r>
          </a:p>
        </p:txBody>
      </p:sp>
      <p:cxnSp>
        <p:nvCxnSpPr>
          <p:cNvPr id="10" name="Straight Arrow Connector 9">
            <a:extLst>
              <a:ext uri="{FF2B5EF4-FFF2-40B4-BE49-F238E27FC236}">
                <a16:creationId xmlns:a16="http://schemas.microsoft.com/office/drawing/2014/main" id="{6E63AF1D-5C4A-4B89-E6E8-05F3079C0B79}"/>
              </a:ext>
            </a:extLst>
          </p:cNvPr>
          <p:cNvCxnSpPr/>
          <p:nvPr/>
        </p:nvCxnSpPr>
        <p:spPr>
          <a:xfrm flipH="1">
            <a:off x="6527409" y="2382645"/>
            <a:ext cx="58620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87CCD728-2100-746E-9ED0-8A06144C4099}"/>
              </a:ext>
            </a:extLst>
          </p:cNvPr>
          <p:cNvCxnSpPr/>
          <p:nvPr/>
        </p:nvCxnSpPr>
        <p:spPr>
          <a:xfrm flipH="1">
            <a:off x="6555544" y="3001623"/>
            <a:ext cx="58620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2" name="Picture 11">
            <a:extLst>
              <a:ext uri="{FF2B5EF4-FFF2-40B4-BE49-F238E27FC236}">
                <a16:creationId xmlns:a16="http://schemas.microsoft.com/office/drawing/2014/main" id="{1F5AFEB6-B065-8974-F206-C554E0330B5C}"/>
              </a:ext>
            </a:extLst>
          </p:cNvPr>
          <p:cNvPicPr>
            <a:picLocks noChangeAspect="1"/>
          </p:cNvPicPr>
          <p:nvPr/>
        </p:nvPicPr>
        <p:blipFill>
          <a:blip r:embed="rId6"/>
          <a:stretch>
            <a:fillRect/>
          </a:stretch>
        </p:blipFill>
        <p:spPr>
          <a:xfrm>
            <a:off x="1529537" y="5502203"/>
            <a:ext cx="6084926" cy="514959"/>
          </a:xfrm>
          <a:prstGeom prst="rect">
            <a:avLst/>
          </a:prstGeom>
        </p:spPr>
      </p:pic>
      <p:sp>
        <p:nvSpPr>
          <p:cNvPr id="13" name="TextBox 12">
            <a:extLst>
              <a:ext uri="{FF2B5EF4-FFF2-40B4-BE49-F238E27FC236}">
                <a16:creationId xmlns:a16="http://schemas.microsoft.com/office/drawing/2014/main" id="{F0E799AA-6DCF-1893-F3B7-6681562BCF11}"/>
              </a:ext>
            </a:extLst>
          </p:cNvPr>
          <p:cNvSpPr txBox="1"/>
          <p:nvPr/>
        </p:nvSpPr>
        <p:spPr>
          <a:xfrm>
            <a:off x="3546080" y="6303437"/>
            <a:ext cx="2981329" cy="369332"/>
          </a:xfrm>
          <a:prstGeom prst="rect">
            <a:avLst/>
          </a:prstGeom>
          <a:noFill/>
        </p:spPr>
        <p:txBody>
          <a:bodyPr wrap="none" rtlCol="0">
            <a:spAutoFit/>
          </a:bodyPr>
          <a:lstStyle/>
          <a:p>
            <a:r>
              <a:rPr lang="en-US" dirty="0">
                <a:solidFill>
                  <a:schemeClr val="accent6">
                    <a:lumMod val="75000"/>
                  </a:schemeClr>
                </a:solidFill>
                <a:latin typeface="Chalkduster" panose="03050602040202020205" pitchFamily="66" charset="77"/>
              </a:rPr>
              <a:t>Number of predictors</a:t>
            </a:r>
          </a:p>
        </p:txBody>
      </p:sp>
      <p:cxnSp>
        <p:nvCxnSpPr>
          <p:cNvPr id="15" name="Curved Connector 14">
            <a:extLst>
              <a:ext uri="{FF2B5EF4-FFF2-40B4-BE49-F238E27FC236}">
                <a16:creationId xmlns:a16="http://schemas.microsoft.com/office/drawing/2014/main" id="{62E17F62-B6B9-25DC-CEA8-8BF765EF231A}"/>
              </a:ext>
            </a:extLst>
          </p:cNvPr>
          <p:cNvCxnSpPr>
            <a:stCxn id="13" idx="3"/>
          </p:cNvCxnSpPr>
          <p:nvPr/>
        </p:nvCxnSpPr>
        <p:spPr>
          <a:xfrm flipV="1">
            <a:off x="6527409" y="6030134"/>
            <a:ext cx="586203" cy="457969"/>
          </a:xfrm>
          <a:prstGeom prst="curvedConnector3">
            <a:avLst>
              <a:gd name="adj1" fmla="val 97996"/>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FAE884F6-9608-78B2-39FC-27E13BD47FF3}"/>
              </a:ext>
            </a:extLst>
          </p:cNvPr>
          <p:cNvSpPr txBox="1"/>
          <p:nvPr/>
        </p:nvSpPr>
        <p:spPr>
          <a:xfrm>
            <a:off x="4678898" y="4885199"/>
            <a:ext cx="1673471" cy="369332"/>
          </a:xfrm>
          <a:prstGeom prst="rect">
            <a:avLst/>
          </a:prstGeom>
          <a:noFill/>
        </p:spPr>
        <p:txBody>
          <a:bodyPr wrap="none" rtlCol="0">
            <a:spAutoFit/>
          </a:bodyPr>
          <a:lstStyle/>
          <a:p>
            <a:r>
              <a:rPr lang="en-US" dirty="0">
                <a:solidFill>
                  <a:schemeClr val="accent6">
                    <a:lumMod val="75000"/>
                  </a:schemeClr>
                </a:solidFill>
                <a:latin typeface="Chalkduster" panose="03050602040202020205" pitchFamily="66" charset="77"/>
              </a:rPr>
              <a:t>Sample size</a:t>
            </a:r>
          </a:p>
        </p:txBody>
      </p:sp>
      <p:cxnSp>
        <p:nvCxnSpPr>
          <p:cNvPr id="18" name="Curved Connector 17">
            <a:extLst>
              <a:ext uri="{FF2B5EF4-FFF2-40B4-BE49-F238E27FC236}">
                <a16:creationId xmlns:a16="http://schemas.microsoft.com/office/drawing/2014/main" id="{7E268907-FF90-F2E1-E276-34D2A6505E25}"/>
              </a:ext>
            </a:extLst>
          </p:cNvPr>
          <p:cNvCxnSpPr>
            <a:cxnSpLocks/>
            <a:stCxn id="17" idx="3"/>
          </p:cNvCxnSpPr>
          <p:nvPr/>
        </p:nvCxnSpPr>
        <p:spPr>
          <a:xfrm>
            <a:off x="6352369" y="5069865"/>
            <a:ext cx="611139" cy="432338"/>
          </a:xfrm>
          <a:prstGeom prst="curvedConnector3">
            <a:avLst>
              <a:gd name="adj1" fmla="val 9834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6608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1" name="Freeform: Shape 820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09" name="Isosceles Triangle 820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A2C529D1-8AF9-B7AF-F598-1660C6CCD6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714" y="643467"/>
            <a:ext cx="784657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211" name="Isosceles Triangle 821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12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C306-4B8C-20B2-3A55-D5346EFAE7BF}"/>
              </a:ext>
            </a:extLst>
          </p:cNvPr>
          <p:cNvSpPr>
            <a:spLocks noGrp="1"/>
          </p:cNvSpPr>
          <p:nvPr>
            <p:ph type="title"/>
          </p:nvPr>
        </p:nvSpPr>
        <p:spPr/>
        <p:txBody>
          <a:bodyPr/>
          <a:lstStyle/>
          <a:p>
            <a:r>
              <a:rPr lang="en-US" dirty="0"/>
              <a:t>Model Comparison and selection</a:t>
            </a:r>
          </a:p>
        </p:txBody>
      </p:sp>
      <p:sp>
        <p:nvSpPr>
          <p:cNvPr id="3" name="Content Placeholder 2">
            <a:extLst>
              <a:ext uri="{FF2B5EF4-FFF2-40B4-BE49-F238E27FC236}">
                <a16:creationId xmlns:a16="http://schemas.microsoft.com/office/drawing/2014/main" id="{ECFFDB58-B86C-D6F0-5D47-412203BFD9F4}"/>
              </a:ext>
            </a:extLst>
          </p:cNvPr>
          <p:cNvSpPr>
            <a:spLocks noGrp="1"/>
          </p:cNvSpPr>
          <p:nvPr>
            <p:ph idx="1"/>
          </p:nvPr>
        </p:nvSpPr>
        <p:spPr>
          <a:xfrm>
            <a:off x="457200" y="1600200"/>
            <a:ext cx="8229600" cy="1409069"/>
          </a:xfrm>
        </p:spPr>
        <p:txBody>
          <a:bodyPr>
            <a:normAutofit fontScale="70000" lnSpcReduction="20000"/>
          </a:bodyPr>
          <a:lstStyle/>
          <a:p>
            <a:r>
              <a:rPr lang="en-US" dirty="0"/>
              <a:t>Akaike Information Criterion (AIC) and Bayesian Information Criterion (BIC)</a:t>
            </a:r>
          </a:p>
          <a:p>
            <a:pPr lvl="1"/>
            <a:r>
              <a:rPr lang="en-US" dirty="0"/>
              <a:t>Information theoretic measures balancing fit and model complexity.</a:t>
            </a:r>
          </a:p>
          <a:p>
            <a:pPr lvl="1"/>
            <a:r>
              <a:rPr lang="en-US" dirty="0"/>
              <a:t>Based on likelihood (L) of model</a:t>
            </a:r>
          </a:p>
        </p:txBody>
      </p:sp>
      <p:pic>
        <p:nvPicPr>
          <p:cNvPr id="4" name="Picture 3">
            <a:extLst>
              <a:ext uri="{FF2B5EF4-FFF2-40B4-BE49-F238E27FC236}">
                <a16:creationId xmlns:a16="http://schemas.microsoft.com/office/drawing/2014/main" id="{AF28513E-DA26-DCD2-457D-18803CEC93C0}"/>
              </a:ext>
            </a:extLst>
          </p:cNvPr>
          <p:cNvPicPr>
            <a:picLocks noChangeAspect="1"/>
          </p:cNvPicPr>
          <p:nvPr/>
        </p:nvPicPr>
        <p:blipFill>
          <a:blip r:embed="rId3"/>
          <a:stretch>
            <a:fillRect/>
          </a:stretch>
        </p:blipFill>
        <p:spPr>
          <a:xfrm>
            <a:off x="1992086" y="3009269"/>
            <a:ext cx="5512602" cy="295175"/>
          </a:xfrm>
          <a:prstGeom prst="rect">
            <a:avLst/>
          </a:prstGeom>
        </p:spPr>
      </p:pic>
      <p:sp>
        <p:nvSpPr>
          <p:cNvPr id="5" name="TextBox 4">
            <a:extLst>
              <a:ext uri="{FF2B5EF4-FFF2-40B4-BE49-F238E27FC236}">
                <a16:creationId xmlns:a16="http://schemas.microsoft.com/office/drawing/2014/main" id="{6CD91B9F-75D4-A9DF-2374-F8877AEDA465}"/>
              </a:ext>
            </a:extLst>
          </p:cNvPr>
          <p:cNvSpPr txBox="1"/>
          <p:nvPr/>
        </p:nvSpPr>
        <p:spPr>
          <a:xfrm>
            <a:off x="0" y="3042834"/>
            <a:ext cx="1288879" cy="523220"/>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model</a:t>
            </a:r>
          </a:p>
          <a:p>
            <a:r>
              <a:rPr lang="en-US" sz="1400" dirty="0">
                <a:solidFill>
                  <a:schemeClr val="accent6">
                    <a:lumMod val="75000"/>
                  </a:schemeClr>
                </a:solidFill>
                <a:latin typeface="Chalkduster" panose="03050602040202020205" pitchFamily="66" charset="77"/>
              </a:rPr>
              <a:t>parameters</a:t>
            </a:r>
          </a:p>
        </p:txBody>
      </p:sp>
      <p:cxnSp>
        <p:nvCxnSpPr>
          <p:cNvPr id="6" name="Curved Connector 5">
            <a:extLst>
              <a:ext uri="{FF2B5EF4-FFF2-40B4-BE49-F238E27FC236}">
                <a16:creationId xmlns:a16="http://schemas.microsoft.com/office/drawing/2014/main" id="{31D88B10-9DD8-8BA4-E7BF-80BAF12B5D07}"/>
              </a:ext>
            </a:extLst>
          </p:cNvPr>
          <p:cNvCxnSpPr>
            <a:cxnSpLocks/>
          </p:cNvCxnSpPr>
          <p:nvPr/>
        </p:nvCxnSpPr>
        <p:spPr>
          <a:xfrm flipV="1">
            <a:off x="1121229" y="3304444"/>
            <a:ext cx="1246211" cy="249113"/>
          </a:xfrm>
          <a:prstGeom prst="curvedConnector3">
            <a:avLst>
              <a:gd name="adj1" fmla="val 96296"/>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Content Placeholder 2">
            <a:extLst>
              <a:ext uri="{FF2B5EF4-FFF2-40B4-BE49-F238E27FC236}">
                <a16:creationId xmlns:a16="http://schemas.microsoft.com/office/drawing/2014/main" id="{A43F0DAB-8DC0-2D7F-854B-FB1A107CF7EE}"/>
              </a:ext>
            </a:extLst>
          </p:cNvPr>
          <p:cNvSpPr txBox="1">
            <a:spLocks/>
          </p:cNvSpPr>
          <p:nvPr/>
        </p:nvSpPr>
        <p:spPr>
          <a:xfrm>
            <a:off x="457200" y="3701145"/>
            <a:ext cx="8294915" cy="646332"/>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 the case of linear regression, assuming residuals are normally distributed:</a:t>
            </a:r>
          </a:p>
        </p:txBody>
      </p:sp>
      <p:pic>
        <p:nvPicPr>
          <p:cNvPr id="12" name="Picture 11">
            <a:extLst>
              <a:ext uri="{FF2B5EF4-FFF2-40B4-BE49-F238E27FC236}">
                <a16:creationId xmlns:a16="http://schemas.microsoft.com/office/drawing/2014/main" id="{C90C6ACF-61A9-FDB8-EE27-A458568B6F78}"/>
              </a:ext>
            </a:extLst>
          </p:cNvPr>
          <p:cNvPicPr>
            <a:picLocks noChangeAspect="1"/>
          </p:cNvPicPr>
          <p:nvPr/>
        </p:nvPicPr>
        <p:blipFill>
          <a:blip r:embed="rId4"/>
          <a:stretch>
            <a:fillRect/>
          </a:stretch>
        </p:blipFill>
        <p:spPr>
          <a:xfrm>
            <a:off x="1926771" y="4713513"/>
            <a:ext cx="5290457" cy="522613"/>
          </a:xfrm>
          <a:prstGeom prst="rect">
            <a:avLst/>
          </a:prstGeom>
        </p:spPr>
      </p:pic>
      <p:sp>
        <p:nvSpPr>
          <p:cNvPr id="13" name="TextBox 12">
            <a:extLst>
              <a:ext uri="{FF2B5EF4-FFF2-40B4-BE49-F238E27FC236}">
                <a16:creationId xmlns:a16="http://schemas.microsoft.com/office/drawing/2014/main" id="{ED19D2E0-A9C6-F169-043B-8EB771BA13A8}"/>
              </a:ext>
            </a:extLst>
          </p:cNvPr>
          <p:cNvSpPr txBox="1"/>
          <p:nvPr/>
        </p:nvSpPr>
        <p:spPr>
          <a:xfrm>
            <a:off x="4477257" y="4264449"/>
            <a:ext cx="1076833"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intercept</a:t>
            </a:r>
          </a:p>
        </p:txBody>
      </p:sp>
      <p:sp>
        <p:nvSpPr>
          <p:cNvPr id="14" name="TextBox 13">
            <a:extLst>
              <a:ext uri="{FF2B5EF4-FFF2-40B4-BE49-F238E27FC236}">
                <a16:creationId xmlns:a16="http://schemas.microsoft.com/office/drawing/2014/main" id="{3A104AB8-78F8-7073-197A-E8A0F5B41132}"/>
              </a:ext>
            </a:extLst>
          </p:cNvPr>
          <p:cNvSpPr txBox="1"/>
          <p:nvPr/>
        </p:nvSpPr>
        <p:spPr>
          <a:xfrm>
            <a:off x="6610857" y="4253563"/>
            <a:ext cx="707310"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slope</a:t>
            </a:r>
          </a:p>
        </p:txBody>
      </p:sp>
      <p:sp>
        <p:nvSpPr>
          <p:cNvPr id="15" name="TextBox 14">
            <a:extLst>
              <a:ext uri="{FF2B5EF4-FFF2-40B4-BE49-F238E27FC236}">
                <a16:creationId xmlns:a16="http://schemas.microsoft.com/office/drawing/2014/main" id="{5624ACBD-E51B-B43D-ED0E-4CFD3051426A}"/>
              </a:ext>
            </a:extLst>
          </p:cNvPr>
          <p:cNvSpPr txBox="1"/>
          <p:nvPr/>
        </p:nvSpPr>
        <p:spPr>
          <a:xfrm>
            <a:off x="7274885" y="4993791"/>
            <a:ext cx="1046440"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variance</a:t>
            </a:r>
          </a:p>
        </p:txBody>
      </p:sp>
      <p:sp>
        <p:nvSpPr>
          <p:cNvPr id="16" name="TextBox 15">
            <a:extLst>
              <a:ext uri="{FF2B5EF4-FFF2-40B4-BE49-F238E27FC236}">
                <a16:creationId xmlns:a16="http://schemas.microsoft.com/office/drawing/2014/main" id="{F2F941AE-FEF6-026D-4A84-9A5F9134D61F}"/>
              </a:ext>
            </a:extLst>
          </p:cNvPr>
          <p:cNvSpPr txBox="1"/>
          <p:nvPr/>
        </p:nvSpPr>
        <p:spPr>
          <a:xfrm>
            <a:off x="2554838" y="4145841"/>
            <a:ext cx="1394036" cy="523220"/>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Normal </a:t>
            </a:r>
            <a:br>
              <a:rPr lang="en-US" sz="1400" dirty="0">
                <a:solidFill>
                  <a:schemeClr val="accent6">
                    <a:lumMod val="75000"/>
                  </a:schemeClr>
                </a:solidFill>
                <a:latin typeface="Chalkduster" panose="03050602040202020205" pitchFamily="66" charset="77"/>
              </a:rPr>
            </a:br>
            <a:r>
              <a:rPr lang="en-US" sz="1400" dirty="0">
                <a:solidFill>
                  <a:schemeClr val="accent6">
                    <a:lumMod val="75000"/>
                  </a:schemeClr>
                </a:solidFill>
                <a:latin typeface="Chalkduster" panose="03050602040202020205" pitchFamily="66" charset="77"/>
              </a:rPr>
              <a:t>distribution</a:t>
            </a:r>
          </a:p>
        </p:txBody>
      </p:sp>
      <p:cxnSp>
        <p:nvCxnSpPr>
          <p:cNvPr id="17" name="Straight Arrow Connector 16">
            <a:extLst>
              <a:ext uri="{FF2B5EF4-FFF2-40B4-BE49-F238E27FC236}">
                <a16:creationId xmlns:a16="http://schemas.microsoft.com/office/drawing/2014/main" id="{196A1430-2289-17ED-6C0A-FF0A3A7855F3}"/>
              </a:ext>
            </a:extLst>
          </p:cNvPr>
          <p:cNvCxnSpPr>
            <a:cxnSpLocks/>
          </p:cNvCxnSpPr>
          <p:nvPr/>
        </p:nvCxnSpPr>
        <p:spPr>
          <a:xfrm>
            <a:off x="3406203" y="4648197"/>
            <a:ext cx="381000" cy="14151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8B7066AC-F1DD-31AA-4652-3FEBF8B7A0D2}"/>
              </a:ext>
            </a:extLst>
          </p:cNvPr>
          <p:cNvCxnSpPr>
            <a:cxnSpLocks/>
          </p:cNvCxnSpPr>
          <p:nvPr/>
        </p:nvCxnSpPr>
        <p:spPr>
          <a:xfrm>
            <a:off x="5485374" y="4474025"/>
            <a:ext cx="406599" cy="27015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55EDFE16-ED53-2450-A6B7-D1B65813E4BF}"/>
              </a:ext>
            </a:extLst>
          </p:cNvPr>
          <p:cNvCxnSpPr>
            <a:cxnSpLocks/>
          </p:cNvCxnSpPr>
          <p:nvPr/>
        </p:nvCxnSpPr>
        <p:spPr>
          <a:xfrm flipH="1">
            <a:off x="6444343" y="4561340"/>
            <a:ext cx="415271" cy="1828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id="{5CAD4B04-C0F8-C458-06D1-74B021F994EB}"/>
              </a:ext>
            </a:extLst>
          </p:cNvPr>
          <p:cNvCxnSpPr>
            <a:cxnSpLocks/>
          </p:cNvCxnSpPr>
          <p:nvPr/>
        </p:nvCxnSpPr>
        <p:spPr>
          <a:xfrm flipH="1" flipV="1">
            <a:off x="6346371" y="5113758"/>
            <a:ext cx="981329" cy="245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8" name="Content Placeholder 2">
            <a:extLst>
              <a:ext uri="{FF2B5EF4-FFF2-40B4-BE49-F238E27FC236}">
                <a16:creationId xmlns:a16="http://schemas.microsoft.com/office/drawing/2014/main" id="{CC0807CF-DC6C-465B-166F-98F146ABBBE4}"/>
              </a:ext>
            </a:extLst>
          </p:cNvPr>
          <p:cNvSpPr txBox="1">
            <a:spLocks/>
          </p:cNvSpPr>
          <p:nvPr/>
        </p:nvSpPr>
        <p:spPr>
          <a:xfrm>
            <a:off x="555172" y="5693230"/>
            <a:ext cx="8294915" cy="646332"/>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 practice, it is common to work with log-likelihood, because it is easier to work with analytically and numerically</a:t>
            </a:r>
          </a:p>
        </p:txBody>
      </p:sp>
    </p:spTree>
    <p:extLst>
      <p:ext uri="{BB962C8B-B14F-4D97-AF65-F5344CB8AC3E}">
        <p14:creationId xmlns:p14="http://schemas.microsoft.com/office/powerpoint/2010/main" val="363207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875B-1669-0B73-5F52-A94D11D2CB9C}"/>
              </a:ext>
            </a:extLst>
          </p:cNvPr>
          <p:cNvSpPr>
            <a:spLocks noGrp="1"/>
          </p:cNvSpPr>
          <p:nvPr>
            <p:ph type="title"/>
          </p:nvPr>
        </p:nvSpPr>
        <p:spPr/>
        <p:txBody>
          <a:bodyPr/>
          <a:lstStyle/>
          <a:p>
            <a:r>
              <a:rPr lang="en-US" dirty="0"/>
              <a:t>Akaike Information Criterion</a:t>
            </a:r>
          </a:p>
        </p:txBody>
      </p:sp>
      <p:pic>
        <p:nvPicPr>
          <p:cNvPr id="4" name="Content Placeholder 3">
            <a:extLst>
              <a:ext uri="{FF2B5EF4-FFF2-40B4-BE49-F238E27FC236}">
                <a16:creationId xmlns:a16="http://schemas.microsoft.com/office/drawing/2014/main" id="{3E8ECAF3-E890-629E-3BED-6DAADBC88830}"/>
              </a:ext>
            </a:extLst>
          </p:cNvPr>
          <p:cNvPicPr>
            <a:picLocks noGrp="1" noChangeAspect="1"/>
          </p:cNvPicPr>
          <p:nvPr>
            <p:ph idx="1"/>
          </p:nvPr>
        </p:nvPicPr>
        <p:blipFill>
          <a:blip r:embed="rId2"/>
          <a:stretch>
            <a:fillRect/>
          </a:stretch>
        </p:blipFill>
        <p:spPr>
          <a:xfrm>
            <a:off x="2800350" y="2188369"/>
            <a:ext cx="3771900" cy="469900"/>
          </a:xfrm>
        </p:spPr>
      </p:pic>
      <p:sp>
        <p:nvSpPr>
          <p:cNvPr id="5" name="TextBox 4">
            <a:extLst>
              <a:ext uri="{FF2B5EF4-FFF2-40B4-BE49-F238E27FC236}">
                <a16:creationId xmlns:a16="http://schemas.microsoft.com/office/drawing/2014/main" id="{66556E03-37D7-C365-3DFB-25FBC12585F5}"/>
              </a:ext>
            </a:extLst>
          </p:cNvPr>
          <p:cNvSpPr txBox="1"/>
          <p:nvPr/>
        </p:nvSpPr>
        <p:spPr>
          <a:xfrm>
            <a:off x="685800" y="3429000"/>
            <a:ext cx="8001000"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t>Estimator of the relative quality of the model</a:t>
            </a:r>
          </a:p>
          <a:p>
            <a:pPr marL="285750" indent="-285750">
              <a:buFont typeface="Arial" panose="020B0604020202020204" pitchFamily="34" charset="0"/>
              <a:buChar char="•"/>
            </a:pPr>
            <a:r>
              <a:rPr lang="en-US" sz="3200" dirty="0"/>
              <a:t>Penalty for the number of model parameters</a:t>
            </a:r>
          </a:p>
          <a:p>
            <a:pPr marL="285750" indent="-285750">
              <a:buFont typeface="Arial" panose="020B0604020202020204" pitchFamily="34" charset="0"/>
              <a:buChar char="•"/>
            </a:pPr>
            <a:r>
              <a:rPr lang="en-US" sz="3200" dirty="0"/>
              <a:t>LOWER AIC indicates better fit, but is a </a:t>
            </a:r>
            <a:r>
              <a:rPr lang="en-US" sz="3200" i="1" dirty="0"/>
              <a:t>relative </a:t>
            </a:r>
            <a:r>
              <a:rPr lang="en-US" sz="3200" dirty="0"/>
              <a:t>measure</a:t>
            </a:r>
          </a:p>
        </p:txBody>
      </p:sp>
      <p:sp>
        <p:nvSpPr>
          <p:cNvPr id="6" name="TextBox 5">
            <a:extLst>
              <a:ext uri="{FF2B5EF4-FFF2-40B4-BE49-F238E27FC236}">
                <a16:creationId xmlns:a16="http://schemas.microsoft.com/office/drawing/2014/main" id="{F93C6DE9-08D5-381C-FEB3-990DB8155C6F}"/>
              </a:ext>
            </a:extLst>
          </p:cNvPr>
          <p:cNvSpPr txBox="1"/>
          <p:nvPr/>
        </p:nvSpPr>
        <p:spPr>
          <a:xfrm>
            <a:off x="1883228" y="2782024"/>
            <a:ext cx="2429448"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Number of parameters</a:t>
            </a:r>
          </a:p>
        </p:txBody>
      </p:sp>
      <p:cxnSp>
        <p:nvCxnSpPr>
          <p:cNvPr id="7" name="Straight Arrow Connector 6">
            <a:extLst>
              <a:ext uri="{FF2B5EF4-FFF2-40B4-BE49-F238E27FC236}">
                <a16:creationId xmlns:a16="http://schemas.microsoft.com/office/drawing/2014/main" id="{77764590-D201-495C-D0BD-4B19F931BA62}"/>
              </a:ext>
            </a:extLst>
          </p:cNvPr>
          <p:cNvCxnSpPr>
            <a:cxnSpLocks/>
            <a:stCxn id="6" idx="3"/>
          </p:cNvCxnSpPr>
          <p:nvPr/>
        </p:nvCxnSpPr>
        <p:spPr>
          <a:xfrm flipV="1">
            <a:off x="4312676" y="2658269"/>
            <a:ext cx="183124" cy="2776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202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dirty="0"/>
          </a:p>
        </p:txBody>
      </p:sp>
      <p:sp>
        <p:nvSpPr>
          <p:cNvPr id="3" name="Content Placeholder 2"/>
          <p:cNvSpPr>
            <a:spLocks noGrp="1"/>
          </p:cNvSpPr>
          <p:nvPr>
            <p:ph idx="1"/>
          </p:nvPr>
        </p:nvSpPr>
        <p:spPr/>
        <p:txBody>
          <a:bodyPr>
            <a:normAutofit/>
          </a:bodyPr>
          <a:lstStyle/>
          <a:p>
            <a:r>
              <a:rPr dirty="0"/>
              <a:t>Introduction to </a:t>
            </a:r>
            <a:r>
              <a:rPr lang="en-US" dirty="0"/>
              <a:t>model evaluation</a:t>
            </a:r>
            <a:r>
              <a:rPr dirty="0"/>
              <a:t>.</a:t>
            </a:r>
          </a:p>
          <a:p>
            <a:r>
              <a:rPr lang="en-US" dirty="0"/>
              <a:t>Supervised</a:t>
            </a:r>
          </a:p>
          <a:p>
            <a:pPr lvl="1"/>
            <a:r>
              <a:rPr lang="en-US" dirty="0"/>
              <a:t>Regression Models</a:t>
            </a:r>
          </a:p>
          <a:p>
            <a:pPr lvl="1"/>
            <a:r>
              <a:rPr lang="en-US" dirty="0"/>
              <a:t>Classification Models</a:t>
            </a:r>
          </a:p>
          <a:p>
            <a:pPr lvl="1"/>
            <a:r>
              <a:rPr lang="en-US" dirty="0"/>
              <a:t>Sampling Methods</a:t>
            </a:r>
          </a:p>
          <a:p>
            <a:r>
              <a:rPr lang="en-US" dirty="0"/>
              <a:t>Unsupervised</a:t>
            </a:r>
            <a:endParaRPr dirty="0"/>
          </a:p>
          <a:p>
            <a:pPr lvl="1"/>
            <a:r>
              <a:rPr lang="en-US" dirty="0"/>
              <a:t>Clustering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875B-1669-0B73-5F52-A94D11D2CB9C}"/>
              </a:ext>
            </a:extLst>
          </p:cNvPr>
          <p:cNvSpPr>
            <a:spLocks noGrp="1"/>
          </p:cNvSpPr>
          <p:nvPr>
            <p:ph type="title"/>
          </p:nvPr>
        </p:nvSpPr>
        <p:spPr/>
        <p:txBody>
          <a:bodyPr/>
          <a:lstStyle/>
          <a:p>
            <a:r>
              <a:rPr lang="en-US" dirty="0"/>
              <a:t>Bayesian Information Criterion</a:t>
            </a:r>
          </a:p>
        </p:txBody>
      </p:sp>
      <p:sp>
        <p:nvSpPr>
          <p:cNvPr id="5" name="TextBox 4">
            <a:extLst>
              <a:ext uri="{FF2B5EF4-FFF2-40B4-BE49-F238E27FC236}">
                <a16:creationId xmlns:a16="http://schemas.microsoft.com/office/drawing/2014/main" id="{66556E03-37D7-C365-3DFB-25FBC12585F5}"/>
              </a:ext>
            </a:extLst>
          </p:cNvPr>
          <p:cNvSpPr txBox="1"/>
          <p:nvPr/>
        </p:nvSpPr>
        <p:spPr>
          <a:xfrm>
            <a:off x="685800" y="3429000"/>
            <a:ext cx="8001000" cy="3046988"/>
          </a:xfrm>
          <a:prstGeom prst="rect">
            <a:avLst/>
          </a:prstGeom>
          <a:noFill/>
        </p:spPr>
        <p:txBody>
          <a:bodyPr wrap="square" rtlCol="0">
            <a:spAutoFit/>
          </a:bodyPr>
          <a:lstStyle/>
          <a:p>
            <a:pPr marL="285750" indent="-285750">
              <a:buFont typeface="Arial" panose="020B0604020202020204" pitchFamily="34" charset="0"/>
              <a:buChar char="•"/>
            </a:pPr>
            <a:r>
              <a:rPr lang="en-US" sz="3200" dirty="0"/>
              <a:t>Like AIC, but penalizes model complexity differently</a:t>
            </a:r>
          </a:p>
          <a:p>
            <a:pPr marL="285750" indent="-285750">
              <a:buFont typeface="Arial" panose="020B0604020202020204" pitchFamily="34" charset="0"/>
              <a:buChar char="•"/>
            </a:pPr>
            <a:r>
              <a:rPr lang="en-US" sz="3200" dirty="0"/>
              <a:t>More conservative about adding parameters as sample size grows; sensitive to overfitting</a:t>
            </a:r>
          </a:p>
          <a:p>
            <a:pPr marL="285750" indent="-285750">
              <a:buFont typeface="Arial" panose="020B0604020202020204" pitchFamily="34" charset="0"/>
              <a:buChar char="•"/>
            </a:pPr>
            <a:r>
              <a:rPr lang="en-US" sz="3200" dirty="0"/>
              <a:t>Focuses on quality of probabilistic model, rather than predictive accuracy</a:t>
            </a:r>
          </a:p>
        </p:txBody>
      </p:sp>
      <p:pic>
        <p:nvPicPr>
          <p:cNvPr id="7" name="Content Placeholder 6">
            <a:extLst>
              <a:ext uri="{FF2B5EF4-FFF2-40B4-BE49-F238E27FC236}">
                <a16:creationId xmlns:a16="http://schemas.microsoft.com/office/drawing/2014/main" id="{8EF08596-2799-D96A-ECCB-5654866093BB}"/>
              </a:ext>
            </a:extLst>
          </p:cNvPr>
          <p:cNvPicPr>
            <a:picLocks noGrp="1" noChangeAspect="1"/>
          </p:cNvPicPr>
          <p:nvPr>
            <p:ph idx="1"/>
          </p:nvPr>
        </p:nvPicPr>
        <p:blipFill>
          <a:blip r:embed="rId3"/>
          <a:stretch>
            <a:fillRect/>
          </a:stretch>
        </p:blipFill>
        <p:spPr>
          <a:xfrm>
            <a:off x="2318144" y="1819152"/>
            <a:ext cx="4507711" cy="415924"/>
          </a:xfrm>
        </p:spPr>
      </p:pic>
      <p:cxnSp>
        <p:nvCxnSpPr>
          <p:cNvPr id="9" name="Straight Arrow Connector 8">
            <a:extLst>
              <a:ext uri="{FF2B5EF4-FFF2-40B4-BE49-F238E27FC236}">
                <a16:creationId xmlns:a16="http://schemas.microsoft.com/office/drawing/2014/main" id="{ACEDAA2E-1871-A2AA-B158-FF3799B39B62}"/>
              </a:ext>
            </a:extLst>
          </p:cNvPr>
          <p:cNvCxnSpPr>
            <a:cxnSpLocks/>
          </p:cNvCxnSpPr>
          <p:nvPr/>
        </p:nvCxnSpPr>
        <p:spPr>
          <a:xfrm flipV="1">
            <a:off x="3581400" y="2235076"/>
            <a:ext cx="522514" cy="5622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717EFD74-2608-83EF-8A15-BBE63D562508}"/>
              </a:ext>
            </a:extLst>
          </p:cNvPr>
          <p:cNvSpPr txBox="1"/>
          <p:nvPr/>
        </p:nvSpPr>
        <p:spPr>
          <a:xfrm>
            <a:off x="1632856" y="2797338"/>
            <a:ext cx="2588594"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Number of observations</a:t>
            </a:r>
          </a:p>
        </p:txBody>
      </p:sp>
    </p:spTree>
    <p:extLst>
      <p:ext uri="{BB962C8B-B14F-4D97-AF65-F5344CB8AC3E}">
        <p14:creationId xmlns:p14="http://schemas.microsoft.com/office/powerpoint/2010/main" val="898424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5" name="Freeform: Shape 922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7" name="Rectangle 922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Freeform: Shape 923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33" name="Isosceles Triangle 923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D1ED19AE-9985-4E2D-9C15-3542C2D075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709549"/>
            <a:ext cx="8178799" cy="54389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35" name="Isosceles Triangle 923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10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8700-3356-6A29-005A-48AADA94F8EF}"/>
              </a:ext>
            </a:extLst>
          </p:cNvPr>
          <p:cNvSpPr>
            <a:spLocks noGrp="1"/>
          </p:cNvSpPr>
          <p:nvPr>
            <p:ph type="title"/>
          </p:nvPr>
        </p:nvSpPr>
        <p:spPr/>
        <p:txBody>
          <a:bodyPr/>
          <a:lstStyle/>
          <a:p>
            <a:r>
              <a:rPr lang="en-US" dirty="0"/>
              <a:t>P-values and significance</a:t>
            </a:r>
          </a:p>
        </p:txBody>
      </p:sp>
      <p:sp>
        <p:nvSpPr>
          <p:cNvPr id="3" name="Content Placeholder 2">
            <a:extLst>
              <a:ext uri="{FF2B5EF4-FFF2-40B4-BE49-F238E27FC236}">
                <a16:creationId xmlns:a16="http://schemas.microsoft.com/office/drawing/2014/main" id="{0444621C-80A4-286E-2499-17480B65B3D1}"/>
              </a:ext>
            </a:extLst>
          </p:cNvPr>
          <p:cNvSpPr>
            <a:spLocks noGrp="1"/>
          </p:cNvSpPr>
          <p:nvPr>
            <p:ph idx="1"/>
          </p:nvPr>
        </p:nvSpPr>
        <p:spPr/>
        <p:txBody>
          <a:bodyPr/>
          <a:lstStyle/>
          <a:p>
            <a:r>
              <a:rPr lang="en-US" dirty="0"/>
              <a:t>A p-value is a measure of the evidence against a null hypothesis (e.g. the hypothesis that a variable plays a role in a model).</a:t>
            </a:r>
          </a:p>
          <a:p>
            <a:r>
              <a:rPr lang="en-US" dirty="0"/>
              <a:t>It quantifies the probability of observing a statistic as extreme as the one computed from the sample data, assuming the null hypothesis is true.</a:t>
            </a:r>
          </a:p>
        </p:txBody>
      </p:sp>
    </p:spTree>
    <p:extLst>
      <p:ext uri="{BB962C8B-B14F-4D97-AF65-F5344CB8AC3E}">
        <p14:creationId xmlns:p14="http://schemas.microsoft.com/office/powerpoint/2010/main" val="375831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2C41-91E4-73E3-0173-82225879BF0D}"/>
              </a:ext>
            </a:extLst>
          </p:cNvPr>
          <p:cNvSpPr>
            <a:spLocks noGrp="1"/>
          </p:cNvSpPr>
          <p:nvPr>
            <p:ph type="title"/>
          </p:nvPr>
        </p:nvSpPr>
        <p:spPr/>
        <p:txBody>
          <a:bodyPr/>
          <a:lstStyle/>
          <a:p>
            <a:r>
              <a:rPr lang="en-US" dirty="0"/>
              <a:t>Calculating </a:t>
            </a:r>
            <a:r>
              <a:rPr lang="en-US" i="1" dirty="0"/>
              <a:t>p</a:t>
            </a:r>
            <a:endParaRPr lang="en-US" dirty="0"/>
          </a:p>
        </p:txBody>
      </p:sp>
      <p:sp>
        <p:nvSpPr>
          <p:cNvPr id="3" name="Content Placeholder 2">
            <a:extLst>
              <a:ext uri="{FF2B5EF4-FFF2-40B4-BE49-F238E27FC236}">
                <a16:creationId xmlns:a16="http://schemas.microsoft.com/office/drawing/2014/main" id="{9E7C86D9-3165-F106-9522-8BBA0943C842}"/>
              </a:ext>
            </a:extLst>
          </p:cNvPr>
          <p:cNvSpPr>
            <a:spLocks noGrp="1"/>
          </p:cNvSpPr>
          <p:nvPr>
            <p:ph idx="1"/>
          </p:nvPr>
        </p:nvSpPr>
        <p:spPr>
          <a:xfrm>
            <a:off x="457200" y="1318846"/>
            <a:ext cx="8229600" cy="5264516"/>
          </a:xfrm>
        </p:spPr>
        <p:txBody>
          <a:bodyPr>
            <a:normAutofit lnSpcReduction="10000"/>
          </a:bodyPr>
          <a:lstStyle/>
          <a:p>
            <a:r>
              <a:rPr lang="en-US" dirty="0"/>
              <a:t>For each coefficient β, the p-value is calculated using a t-test</a:t>
            </a:r>
          </a:p>
          <a:p>
            <a:endParaRPr lang="en-US" dirty="0"/>
          </a:p>
          <a:p>
            <a:endParaRPr lang="en-US" dirty="0"/>
          </a:p>
          <a:p>
            <a:endParaRPr lang="en-US" dirty="0"/>
          </a:p>
          <a:p>
            <a:endParaRPr lang="en-US" dirty="0"/>
          </a:p>
          <a:p>
            <a:endParaRPr lang="en-US" dirty="0"/>
          </a:p>
          <a:p>
            <a:r>
              <a:rPr lang="en-US" dirty="0"/>
              <a:t>The calculated statistic is compared to the t-distribution and the p-value obtained from the area under the distribution</a:t>
            </a:r>
          </a:p>
        </p:txBody>
      </p:sp>
      <p:pic>
        <p:nvPicPr>
          <p:cNvPr id="4" name="Picture 3">
            <a:extLst>
              <a:ext uri="{FF2B5EF4-FFF2-40B4-BE49-F238E27FC236}">
                <a16:creationId xmlns:a16="http://schemas.microsoft.com/office/drawing/2014/main" id="{CE847A3E-47B6-E838-FAD7-8C4CBE052750}"/>
              </a:ext>
            </a:extLst>
          </p:cNvPr>
          <p:cNvPicPr>
            <a:picLocks noChangeAspect="1"/>
          </p:cNvPicPr>
          <p:nvPr/>
        </p:nvPicPr>
        <p:blipFill>
          <a:blip r:embed="rId2"/>
          <a:stretch>
            <a:fillRect/>
          </a:stretch>
        </p:blipFill>
        <p:spPr>
          <a:xfrm>
            <a:off x="2351746" y="2556557"/>
            <a:ext cx="4396446" cy="481363"/>
          </a:xfrm>
          <a:prstGeom prst="rect">
            <a:avLst/>
          </a:prstGeom>
        </p:spPr>
      </p:pic>
      <p:pic>
        <p:nvPicPr>
          <p:cNvPr id="5" name="Picture 4">
            <a:extLst>
              <a:ext uri="{FF2B5EF4-FFF2-40B4-BE49-F238E27FC236}">
                <a16:creationId xmlns:a16="http://schemas.microsoft.com/office/drawing/2014/main" id="{5421CA75-2ACF-3684-147C-5464C1445C9F}"/>
              </a:ext>
            </a:extLst>
          </p:cNvPr>
          <p:cNvPicPr>
            <a:picLocks noChangeAspect="1"/>
          </p:cNvPicPr>
          <p:nvPr/>
        </p:nvPicPr>
        <p:blipFill>
          <a:blip r:embed="rId3"/>
          <a:stretch>
            <a:fillRect/>
          </a:stretch>
        </p:blipFill>
        <p:spPr>
          <a:xfrm>
            <a:off x="2351746" y="3444647"/>
            <a:ext cx="3936513" cy="745986"/>
          </a:xfrm>
          <a:prstGeom prst="rect">
            <a:avLst/>
          </a:prstGeom>
        </p:spPr>
      </p:pic>
      <p:sp>
        <p:nvSpPr>
          <p:cNvPr id="6" name="TextBox 5">
            <a:extLst>
              <a:ext uri="{FF2B5EF4-FFF2-40B4-BE49-F238E27FC236}">
                <a16:creationId xmlns:a16="http://schemas.microsoft.com/office/drawing/2014/main" id="{AD994F44-43F0-473E-7DAB-E9C677B18BDE}"/>
              </a:ext>
            </a:extLst>
          </p:cNvPr>
          <p:cNvSpPr txBox="1"/>
          <p:nvPr/>
        </p:nvSpPr>
        <p:spPr>
          <a:xfrm>
            <a:off x="1057449" y="4334966"/>
            <a:ext cx="2588594"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Number of observations</a:t>
            </a:r>
          </a:p>
        </p:txBody>
      </p:sp>
      <p:sp>
        <p:nvSpPr>
          <p:cNvPr id="7" name="TextBox 6">
            <a:extLst>
              <a:ext uri="{FF2B5EF4-FFF2-40B4-BE49-F238E27FC236}">
                <a16:creationId xmlns:a16="http://schemas.microsoft.com/office/drawing/2014/main" id="{4916BEB0-6CE7-B709-7CE4-C6225005F89B}"/>
              </a:ext>
            </a:extLst>
          </p:cNvPr>
          <p:cNvSpPr txBox="1"/>
          <p:nvPr/>
        </p:nvSpPr>
        <p:spPr>
          <a:xfrm>
            <a:off x="5882667" y="4377169"/>
            <a:ext cx="2429448"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Number of parameters</a:t>
            </a:r>
          </a:p>
        </p:txBody>
      </p:sp>
      <p:cxnSp>
        <p:nvCxnSpPr>
          <p:cNvPr id="8" name="Curved Connector 7">
            <a:extLst>
              <a:ext uri="{FF2B5EF4-FFF2-40B4-BE49-F238E27FC236}">
                <a16:creationId xmlns:a16="http://schemas.microsoft.com/office/drawing/2014/main" id="{641FE57E-9F95-F7C9-764B-0A51C8706EBC}"/>
              </a:ext>
            </a:extLst>
          </p:cNvPr>
          <p:cNvCxnSpPr>
            <a:cxnSpLocks/>
          </p:cNvCxnSpPr>
          <p:nvPr/>
        </p:nvCxnSpPr>
        <p:spPr>
          <a:xfrm flipV="1">
            <a:off x="3623186" y="4190633"/>
            <a:ext cx="1089491" cy="311092"/>
          </a:xfrm>
          <a:prstGeom prst="curvedConnector3">
            <a:avLst>
              <a:gd name="adj1" fmla="val 96484"/>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Curved Connector 10">
            <a:extLst>
              <a:ext uri="{FF2B5EF4-FFF2-40B4-BE49-F238E27FC236}">
                <a16:creationId xmlns:a16="http://schemas.microsoft.com/office/drawing/2014/main" id="{CB46CB9D-2ED1-8C45-0E52-2C1810E68401}"/>
              </a:ext>
            </a:extLst>
          </p:cNvPr>
          <p:cNvCxnSpPr>
            <a:cxnSpLocks/>
            <a:stCxn id="7" idx="1"/>
          </p:cNvCxnSpPr>
          <p:nvPr/>
        </p:nvCxnSpPr>
        <p:spPr>
          <a:xfrm rot="10800000">
            <a:off x="5176913" y="4190636"/>
            <a:ext cx="705755" cy="340423"/>
          </a:xfrm>
          <a:prstGeom prst="curvedConnector3">
            <a:avLst>
              <a:gd name="adj1" fmla="val 97839"/>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0583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01A3-D0B5-4833-F50E-0B2EEAB07758}"/>
              </a:ext>
            </a:extLst>
          </p:cNvPr>
          <p:cNvSpPr>
            <a:spLocks noGrp="1"/>
          </p:cNvSpPr>
          <p:nvPr>
            <p:ph type="title"/>
          </p:nvPr>
        </p:nvSpPr>
        <p:spPr/>
        <p:txBody>
          <a:bodyPr>
            <a:normAutofit fontScale="90000"/>
          </a:bodyPr>
          <a:lstStyle/>
          <a:p>
            <a:r>
              <a:rPr lang="en-US" dirty="0"/>
              <a:t>Comparing t-distributions to z-distributions</a:t>
            </a:r>
          </a:p>
        </p:txBody>
      </p:sp>
      <p:pic>
        <p:nvPicPr>
          <p:cNvPr id="10242" name="Picture 2">
            <a:extLst>
              <a:ext uri="{FF2B5EF4-FFF2-40B4-BE49-F238E27FC236}">
                <a16:creationId xmlns:a16="http://schemas.microsoft.com/office/drawing/2014/main" id="{EF18E3A2-0AB0-C955-0091-49B81566E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80303"/>
            <a:ext cx="7751298" cy="4927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026984-6E21-426A-374B-664AA75DCF87}"/>
              </a:ext>
            </a:extLst>
          </p:cNvPr>
          <p:cNvSpPr txBox="1"/>
          <p:nvPr/>
        </p:nvSpPr>
        <p:spPr>
          <a:xfrm>
            <a:off x="935502" y="2810159"/>
            <a:ext cx="2257990"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“Significant” regions</a:t>
            </a:r>
          </a:p>
        </p:txBody>
      </p:sp>
      <p:cxnSp>
        <p:nvCxnSpPr>
          <p:cNvPr id="5" name="Straight Arrow Connector 4">
            <a:extLst>
              <a:ext uri="{FF2B5EF4-FFF2-40B4-BE49-F238E27FC236}">
                <a16:creationId xmlns:a16="http://schemas.microsoft.com/office/drawing/2014/main" id="{3B4E03BA-3CB8-2269-799C-592E594639F5}"/>
              </a:ext>
            </a:extLst>
          </p:cNvPr>
          <p:cNvCxnSpPr>
            <a:cxnSpLocks/>
          </p:cNvCxnSpPr>
          <p:nvPr/>
        </p:nvCxnSpPr>
        <p:spPr>
          <a:xfrm>
            <a:off x="1800665" y="3263705"/>
            <a:ext cx="858129" cy="239150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5C105914-BD51-6773-888A-910D7B39A61D}"/>
              </a:ext>
            </a:extLst>
          </p:cNvPr>
          <p:cNvCxnSpPr>
            <a:cxnSpLocks/>
          </p:cNvCxnSpPr>
          <p:nvPr/>
        </p:nvCxnSpPr>
        <p:spPr>
          <a:xfrm>
            <a:off x="1800665" y="3263705"/>
            <a:ext cx="3910818" cy="25181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Left Brace 2">
            <a:extLst>
              <a:ext uri="{FF2B5EF4-FFF2-40B4-BE49-F238E27FC236}">
                <a16:creationId xmlns:a16="http://schemas.microsoft.com/office/drawing/2014/main" id="{D348A60F-610B-DDFB-7636-C9DAA4F6F953}"/>
              </a:ext>
            </a:extLst>
          </p:cNvPr>
          <p:cNvSpPr/>
          <p:nvPr/>
        </p:nvSpPr>
        <p:spPr>
          <a:xfrm rot="5400000">
            <a:off x="6664096" y="4160454"/>
            <a:ext cx="393137" cy="2034485"/>
          </a:xfrm>
          <a:prstGeom prst="leftBrace">
            <a:avLst>
              <a:gd name="adj1" fmla="val 38332"/>
              <a:gd name="adj2" fmla="val 52766"/>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439A48B-2E77-432C-8773-960C31CCB4A2}"/>
              </a:ext>
            </a:extLst>
          </p:cNvPr>
          <p:cNvSpPr txBox="1"/>
          <p:nvPr/>
        </p:nvSpPr>
        <p:spPr>
          <a:xfrm>
            <a:off x="6158003" y="4564574"/>
            <a:ext cx="1405321"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AUC = 0.025</a:t>
            </a:r>
          </a:p>
        </p:txBody>
      </p:sp>
      <p:sp>
        <p:nvSpPr>
          <p:cNvPr id="7" name="TextBox 6">
            <a:extLst>
              <a:ext uri="{FF2B5EF4-FFF2-40B4-BE49-F238E27FC236}">
                <a16:creationId xmlns:a16="http://schemas.microsoft.com/office/drawing/2014/main" id="{9CEDB510-D5D2-0FBB-32F6-CE3C7C7A5B4E}"/>
              </a:ext>
            </a:extLst>
          </p:cNvPr>
          <p:cNvSpPr txBox="1"/>
          <p:nvPr/>
        </p:nvSpPr>
        <p:spPr>
          <a:xfrm>
            <a:off x="5294300" y="3048247"/>
            <a:ext cx="2790498" cy="923330"/>
          </a:xfrm>
          <a:prstGeom prst="rect">
            <a:avLst/>
          </a:prstGeom>
          <a:noFill/>
        </p:spPr>
        <p:txBody>
          <a:bodyPr wrap="square" rtlCol="0">
            <a:spAutoFit/>
          </a:bodyPr>
          <a:lstStyle/>
          <a:p>
            <a:r>
              <a:rPr lang="en-US" dirty="0"/>
              <a:t>p &gt; .05 – not significant</a:t>
            </a:r>
            <a:br>
              <a:rPr lang="en-US" dirty="0"/>
            </a:br>
            <a:r>
              <a:rPr lang="en-US" dirty="0"/>
              <a:t>p &lt; .05 – significant</a:t>
            </a:r>
            <a:br>
              <a:rPr lang="en-US" dirty="0"/>
            </a:br>
            <a:r>
              <a:rPr lang="en-US" dirty="0"/>
              <a:t>p &lt; .01 – highly significant</a:t>
            </a:r>
          </a:p>
        </p:txBody>
      </p:sp>
      <mc:AlternateContent xmlns:mc="http://schemas.openxmlformats.org/markup-compatibility/2006">
        <mc:Choice xmlns:p14="http://schemas.microsoft.com/office/powerpoint/2010/main" xmlns:aink="http://schemas.microsoft.com/office/drawing/2016/ink" Requires="p14 aink">
          <p:contentPart p14:bwMode="auto" r:id="rId4">
            <p14:nvContentPartPr>
              <p14:cNvPr id="9" name="Ink 8">
                <a:extLst>
                  <a:ext uri="{FF2B5EF4-FFF2-40B4-BE49-F238E27FC236}">
                    <a16:creationId xmlns:a16="http://schemas.microsoft.com/office/drawing/2014/main" id="{1D264EC5-E465-51C1-70B0-7287222CC36F}"/>
                  </a:ext>
                </a:extLst>
              </p14:cNvPr>
              <p14:cNvContentPartPr/>
              <p14:nvPr/>
            </p14:nvContentPartPr>
            <p14:xfrm>
              <a:off x="1814103" y="3015532"/>
              <a:ext cx="360" cy="360"/>
            </p14:xfrm>
          </p:contentPart>
        </mc:Choice>
        <mc:Fallback>
          <p:pic>
            <p:nvPicPr>
              <p:cNvPr id="9" name="Ink 8">
                <a:extLst>
                  <a:ext uri="{FF2B5EF4-FFF2-40B4-BE49-F238E27FC236}">
                    <a16:creationId xmlns:a16="http://schemas.microsoft.com/office/drawing/2014/main" id="{1D264EC5-E465-51C1-70B0-7287222CC36F}"/>
                  </a:ext>
                </a:extLst>
              </p:cNvPr>
              <p:cNvPicPr/>
              <p:nvPr/>
            </p:nvPicPr>
            <p:blipFill>
              <a:blip r:embed="rId5"/>
              <a:stretch>
                <a:fillRect/>
              </a:stretch>
            </p:blipFill>
            <p:spPr>
              <a:xfrm>
                <a:off x="1796103" y="2907532"/>
                <a:ext cx="36000" cy="216000"/>
              </a:xfrm>
              <a:prstGeom prst="rect">
                <a:avLst/>
              </a:prstGeom>
            </p:spPr>
          </p:pic>
        </mc:Fallback>
      </mc:AlternateContent>
    </p:spTree>
    <p:extLst>
      <p:ext uri="{BB962C8B-B14F-4D97-AF65-F5344CB8AC3E}">
        <p14:creationId xmlns:p14="http://schemas.microsoft.com/office/powerpoint/2010/main" val="3995023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8700-3356-6A29-005A-48AADA94F8EF}"/>
              </a:ext>
            </a:extLst>
          </p:cNvPr>
          <p:cNvSpPr>
            <a:spLocks noGrp="1"/>
          </p:cNvSpPr>
          <p:nvPr>
            <p:ph type="title"/>
          </p:nvPr>
        </p:nvSpPr>
        <p:spPr/>
        <p:txBody>
          <a:bodyPr/>
          <a:lstStyle/>
          <a:p>
            <a:r>
              <a:rPr lang="en-US" dirty="0"/>
              <a:t>Be careful with </a:t>
            </a:r>
            <a:r>
              <a:rPr lang="en-US" i="1" dirty="0"/>
              <a:t>p</a:t>
            </a:r>
          </a:p>
        </p:txBody>
      </p:sp>
      <p:sp>
        <p:nvSpPr>
          <p:cNvPr id="3" name="Content Placeholder 2">
            <a:extLst>
              <a:ext uri="{FF2B5EF4-FFF2-40B4-BE49-F238E27FC236}">
                <a16:creationId xmlns:a16="http://schemas.microsoft.com/office/drawing/2014/main" id="{0444621C-80A4-286E-2499-17480B65B3D1}"/>
              </a:ext>
            </a:extLst>
          </p:cNvPr>
          <p:cNvSpPr>
            <a:spLocks noGrp="1"/>
          </p:cNvSpPr>
          <p:nvPr>
            <p:ph idx="1"/>
          </p:nvPr>
        </p:nvSpPr>
        <p:spPr/>
        <p:txBody>
          <a:bodyPr>
            <a:normAutofit/>
          </a:bodyPr>
          <a:lstStyle/>
          <a:p>
            <a:r>
              <a:rPr lang="en-US" dirty="0"/>
              <a:t>P-values reflect the significance of a correlation, but not a causal relationship or “truth” of a model!</a:t>
            </a:r>
          </a:p>
          <a:p>
            <a:pPr algn="l">
              <a:buFont typeface="Arial" panose="020B0604020202020204" pitchFamily="34" charset="0"/>
              <a:buChar char="•"/>
            </a:pPr>
            <a:r>
              <a:rPr lang="en-US" b="0" i="0" dirty="0">
                <a:effectLst/>
                <a:latin typeface="Söhne"/>
              </a:rPr>
              <a:t>P-values do not convey the </a:t>
            </a:r>
            <a:r>
              <a:rPr lang="en-US" b="0" i="1" dirty="0">
                <a:effectLst/>
                <a:latin typeface="Söhne"/>
              </a:rPr>
              <a:t>size</a:t>
            </a:r>
            <a:r>
              <a:rPr lang="en-US" b="0" dirty="0">
                <a:effectLst/>
                <a:latin typeface="Söhne"/>
              </a:rPr>
              <a:t> of an effect</a:t>
            </a:r>
            <a:endParaRPr lang="en-US" b="0" i="0" dirty="0">
              <a:effectLst/>
              <a:latin typeface="Söhne"/>
            </a:endParaRPr>
          </a:p>
          <a:p>
            <a:pPr>
              <a:buFont typeface="Arial" panose="020B0604020202020204" pitchFamily="34" charset="0"/>
              <a:buChar char="•"/>
            </a:pPr>
            <a:r>
              <a:rPr lang="en-US" b="0" i="0" dirty="0">
                <a:effectLst/>
                <a:latin typeface="Söhne"/>
              </a:rPr>
              <a:t>Multiple testing can lead to p-hacking – in other words, reusing the data to find configurations that achieve a p-value below the 0.05 threshold.</a:t>
            </a:r>
          </a:p>
        </p:txBody>
      </p:sp>
    </p:spTree>
    <p:extLst>
      <p:ext uri="{BB962C8B-B14F-4D97-AF65-F5344CB8AC3E}">
        <p14:creationId xmlns:p14="http://schemas.microsoft.com/office/powerpoint/2010/main" val="435630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9C31A-EAAB-2D59-587C-63B86A157AA8}"/>
              </a:ext>
            </a:extLst>
          </p:cNvPr>
          <p:cNvSpPr>
            <a:spLocks noGrp="1"/>
          </p:cNvSpPr>
          <p:nvPr>
            <p:ph type="title"/>
          </p:nvPr>
        </p:nvSpPr>
        <p:spPr/>
        <p:txBody>
          <a:bodyPr/>
          <a:lstStyle/>
          <a:p>
            <a:r>
              <a:rPr lang="en-US" dirty="0"/>
              <a:t>Evaluating CLASSIFIERS</a:t>
            </a:r>
          </a:p>
        </p:txBody>
      </p:sp>
      <p:sp>
        <p:nvSpPr>
          <p:cNvPr id="5" name="Text Placeholder 4">
            <a:extLst>
              <a:ext uri="{FF2B5EF4-FFF2-40B4-BE49-F238E27FC236}">
                <a16:creationId xmlns:a16="http://schemas.microsoft.com/office/drawing/2014/main" id="{FB836690-CA4A-EDF4-2C53-546B2B2C799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8796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82C8A-3F45-916A-06BE-C98DFD447CCB}"/>
              </a:ext>
            </a:extLst>
          </p:cNvPr>
          <p:cNvSpPr>
            <a:spLocks noGrp="1"/>
          </p:cNvSpPr>
          <p:nvPr>
            <p:ph type="title"/>
          </p:nvPr>
        </p:nvSpPr>
        <p:spPr/>
        <p:txBody>
          <a:bodyPr/>
          <a:lstStyle/>
          <a:p>
            <a:r>
              <a:rPr lang="en-US" dirty="0"/>
              <a:t>Confusion Matrices</a:t>
            </a:r>
          </a:p>
        </p:txBody>
      </p:sp>
      <p:sp>
        <p:nvSpPr>
          <p:cNvPr id="5" name="Content Placeholder 4">
            <a:extLst>
              <a:ext uri="{FF2B5EF4-FFF2-40B4-BE49-F238E27FC236}">
                <a16:creationId xmlns:a16="http://schemas.microsoft.com/office/drawing/2014/main" id="{31E16D2A-5DD7-FBA7-333F-E968A9FBFA79}"/>
              </a:ext>
            </a:extLst>
          </p:cNvPr>
          <p:cNvSpPr>
            <a:spLocks noGrp="1"/>
          </p:cNvSpPr>
          <p:nvPr>
            <p:ph idx="1"/>
          </p:nvPr>
        </p:nvSpPr>
        <p:spPr/>
        <p:txBody>
          <a:bodyPr>
            <a:normAutofit fontScale="92500" lnSpcReduction="20000"/>
          </a:bodyPr>
          <a:lstStyle/>
          <a:p>
            <a:pPr marL="0" indent="0" algn="l">
              <a:buNone/>
            </a:pPr>
            <a:r>
              <a:rPr lang="en-US" b="0" i="0" dirty="0">
                <a:effectLst/>
                <a:latin typeface="Söhne"/>
              </a:rPr>
              <a:t>A </a:t>
            </a:r>
            <a:r>
              <a:rPr lang="en-US" b="0" i="1" dirty="0">
                <a:effectLst/>
                <a:latin typeface="Söhne"/>
              </a:rPr>
              <a:t>confusion matrix</a:t>
            </a:r>
            <a:r>
              <a:rPr lang="en-US" b="0" i="0" dirty="0">
                <a:effectLst/>
                <a:latin typeface="Söhne"/>
              </a:rPr>
              <a:t> is a table layout that allows visualization of the performance of an algorithm. </a:t>
            </a:r>
            <a:br>
              <a:rPr lang="en-US" b="0" i="0" dirty="0">
                <a:effectLst/>
                <a:latin typeface="Söhne"/>
              </a:rPr>
            </a:br>
            <a:endParaRPr lang="en-US" b="0" i="0" dirty="0">
              <a:effectLst/>
              <a:latin typeface="Söhne"/>
            </a:endParaRPr>
          </a:p>
          <a:p>
            <a:pPr algn="l">
              <a:buFont typeface="Arial" panose="020B0604020202020204" pitchFamily="34" charset="0"/>
              <a:buChar char="•"/>
            </a:pPr>
            <a:r>
              <a:rPr lang="en-US" b="1" i="0" dirty="0">
                <a:effectLst/>
                <a:latin typeface="Söhne"/>
              </a:rPr>
              <a:t>True Positives (TP)</a:t>
            </a:r>
            <a:r>
              <a:rPr lang="en-US" b="0" i="0" dirty="0">
                <a:effectLst/>
                <a:latin typeface="Söhne"/>
              </a:rPr>
              <a:t>: These are the correctly predicted positive observations.</a:t>
            </a:r>
          </a:p>
          <a:p>
            <a:pPr algn="l">
              <a:buFont typeface="Arial" panose="020B0604020202020204" pitchFamily="34" charset="0"/>
              <a:buChar char="•"/>
            </a:pPr>
            <a:r>
              <a:rPr lang="en-US" b="1" i="0" dirty="0">
                <a:effectLst/>
                <a:latin typeface="Söhne"/>
              </a:rPr>
              <a:t>True Negatives (TN)</a:t>
            </a:r>
            <a:r>
              <a:rPr lang="en-US" b="0" i="0" dirty="0">
                <a:effectLst/>
                <a:latin typeface="Söhne"/>
              </a:rPr>
              <a:t>: These are the correctly predicted negative observations.</a:t>
            </a:r>
          </a:p>
          <a:p>
            <a:pPr algn="l">
              <a:buFont typeface="Arial" panose="020B0604020202020204" pitchFamily="34" charset="0"/>
              <a:buChar char="•"/>
            </a:pPr>
            <a:r>
              <a:rPr lang="en-US" b="1" i="0" dirty="0">
                <a:effectLst/>
                <a:latin typeface="Söhne"/>
              </a:rPr>
              <a:t>False Positives (FP)</a:t>
            </a:r>
            <a:r>
              <a:rPr lang="en-US" b="0" i="0" dirty="0">
                <a:effectLst/>
                <a:latin typeface="Söhne"/>
              </a:rPr>
              <a:t>: Incorrectly predicted positive observations (Type I error).</a:t>
            </a:r>
          </a:p>
          <a:p>
            <a:pPr algn="l">
              <a:buFont typeface="Arial" panose="020B0604020202020204" pitchFamily="34" charset="0"/>
              <a:buChar char="•"/>
            </a:pPr>
            <a:r>
              <a:rPr lang="en-US" b="1" i="0" dirty="0">
                <a:effectLst/>
                <a:latin typeface="Söhne"/>
              </a:rPr>
              <a:t>False Negatives (FN)</a:t>
            </a:r>
            <a:r>
              <a:rPr lang="en-US" b="0" i="0" dirty="0">
                <a:effectLst/>
                <a:latin typeface="Söhne"/>
              </a:rPr>
              <a:t>: Incorrectly predicted negative observations (Type II error).</a:t>
            </a:r>
          </a:p>
          <a:p>
            <a:endParaRPr lang="en-US" dirty="0"/>
          </a:p>
        </p:txBody>
      </p:sp>
    </p:spTree>
    <p:extLst>
      <p:ext uri="{BB962C8B-B14F-4D97-AF65-F5344CB8AC3E}">
        <p14:creationId xmlns:p14="http://schemas.microsoft.com/office/powerpoint/2010/main" val="1274296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28D7-C362-E9BB-E646-187FB7A27BA3}"/>
              </a:ext>
            </a:extLst>
          </p:cNvPr>
          <p:cNvSpPr>
            <a:spLocks noGrp="1"/>
          </p:cNvSpPr>
          <p:nvPr>
            <p:ph type="title"/>
          </p:nvPr>
        </p:nvSpPr>
        <p:spPr/>
        <p:txBody>
          <a:bodyPr/>
          <a:lstStyle/>
          <a:p>
            <a:r>
              <a:rPr lang="en-US" dirty="0"/>
              <a:t>Example</a:t>
            </a:r>
          </a:p>
        </p:txBody>
      </p:sp>
      <p:graphicFrame>
        <p:nvGraphicFramePr>
          <p:cNvPr id="4" name="Content Placeholder 3">
            <a:extLst>
              <a:ext uri="{FF2B5EF4-FFF2-40B4-BE49-F238E27FC236}">
                <a16:creationId xmlns:a16="http://schemas.microsoft.com/office/drawing/2014/main" id="{6F1E9B73-B131-848B-B50B-861F5D679678}"/>
              </a:ext>
            </a:extLst>
          </p:cNvPr>
          <p:cNvGraphicFramePr>
            <a:graphicFrameLocks noGrp="1"/>
          </p:cNvGraphicFramePr>
          <p:nvPr>
            <p:ph idx="1"/>
            <p:extLst>
              <p:ext uri="{D42A27DB-BD31-4B8C-83A1-F6EECF244321}">
                <p14:modId xmlns:p14="http://schemas.microsoft.com/office/powerpoint/2010/main" val="2027234314"/>
              </p:ext>
            </p:extLst>
          </p:nvPr>
        </p:nvGraphicFramePr>
        <p:xfrm>
          <a:off x="1258311" y="3210995"/>
          <a:ext cx="6627377" cy="3140926"/>
        </p:xfrm>
        <a:graphic>
          <a:graphicData uri="http://schemas.openxmlformats.org/drawingml/2006/table">
            <a:tbl>
              <a:tblPr/>
              <a:tblGrid>
                <a:gridCol w="1966365">
                  <a:extLst>
                    <a:ext uri="{9D8B030D-6E8A-4147-A177-3AD203B41FA5}">
                      <a16:colId xmlns:a16="http://schemas.microsoft.com/office/drawing/2014/main" val="3265609347"/>
                    </a:ext>
                  </a:extLst>
                </a:gridCol>
                <a:gridCol w="1966365">
                  <a:extLst>
                    <a:ext uri="{9D8B030D-6E8A-4147-A177-3AD203B41FA5}">
                      <a16:colId xmlns:a16="http://schemas.microsoft.com/office/drawing/2014/main" val="662771432"/>
                    </a:ext>
                  </a:extLst>
                </a:gridCol>
                <a:gridCol w="1675051">
                  <a:extLst>
                    <a:ext uri="{9D8B030D-6E8A-4147-A177-3AD203B41FA5}">
                      <a16:colId xmlns:a16="http://schemas.microsoft.com/office/drawing/2014/main" val="458234427"/>
                    </a:ext>
                  </a:extLst>
                </a:gridCol>
                <a:gridCol w="1019596">
                  <a:extLst>
                    <a:ext uri="{9D8B030D-6E8A-4147-A177-3AD203B41FA5}">
                      <a16:colId xmlns:a16="http://schemas.microsoft.com/office/drawing/2014/main" val="4209429303"/>
                    </a:ext>
                  </a:extLst>
                </a:gridCol>
              </a:tblGrid>
              <a:tr h="440611">
                <a:tc>
                  <a:txBody>
                    <a:bodyPr/>
                    <a:lstStyle/>
                    <a:p>
                      <a:pPr fontAlgn="t"/>
                      <a:r>
                        <a:rPr lang="en-US" sz="1700" dirty="0">
                          <a:effectLst/>
                        </a:rPr>
                        <a:t> </a:t>
                      </a: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F497D"/>
                    </a:solidFill>
                  </a:tcPr>
                </a:tc>
                <a:tc gridSpan="3">
                  <a:txBody>
                    <a:bodyPr/>
                    <a:lstStyle/>
                    <a:p>
                      <a:pPr algn="ctr" rtl="0" fontAlgn="t">
                        <a:spcBef>
                          <a:spcPts val="0"/>
                        </a:spcBef>
                        <a:spcAft>
                          <a:spcPts val="0"/>
                        </a:spcAft>
                      </a:pPr>
                      <a:r>
                        <a:rPr lang="en-US" sz="2300" b="0" i="0" u="none" strike="noStrike" dirty="0">
                          <a:solidFill>
                            <a:srgbClr val="FFFFFF"/>
                          </a:solidFill>
                          <a:effectLst/>
                          <a:latin typeface="Calibri" panose="020F0502020204030204" pitchFamily="34" charset="0"/>
                        </a:rPr>
                        <a:t>predictions</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F497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599054"/>
                  </a:ext>
                </a:extLst>
              </a:tr>
              <a:tr h="673662">
                <a:tc>
                  <a:txBody>
                    <a:bodyPr/>
                    <a:lstStyle/>
                    <a:p>
                      <a:pPr algn="ctr" rtl="0" fontAlgn="t">
                        <a:spcBef>
                          <a:spcPts val="0"/>
                        </a:spcBef>
                        <a:spcAft>
                          <a:spcPts val="0"/>
                        </a:spcAft>
                      </a:pPr>
                      <a:r>
                        <a:rPr lang="en-US" sz="2300" b="0" i="0" u="none" strike="noStrike">
                          <a:solidFill>
                            <a:srgbClr val="FFFFFF"/>
                          </a:solidFill>
                          <a:effectLst/>
                          <a:latin typeface="Calibri" panose="020F0502020204030204" pitchFamily="34" charset="0"/>
                        </a:rPr>
                        <a:t>Ground Truth</a:t>
                      </a:r>
                      <a:endParaRPr lang="en-US" sz="170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1F497D"/>
                    </a:solidFill>
                  </a:tcPr>
                </a:tc>
                <a:tc>
                  <a:txBody>
                    <a:bodyPr/>
                    <a:lstStyle/>
                    <a:p>
                      <a:pPr algn="ctr" rtl="0" fontAlgn="t">
                        <a:spcBef>
                          <a:spcPts val="0"/>
                        </a:spcBef>
                        <a:spcAft>
                          <a:spcPts val="0"/>
                        </a:spcAft>
                      </a:pPr>
                      <a:r>
                        <a:rPr lang="en-US" sz="1900" b="0" i="0" u="none" strike="noStrike" dirty="0" err="1">
                          <a:solidFill>
                            <a:srgbClr val="FFFFFF"/>
                          </a:solidFill>
                          <a:effectLst/>
                          <a:latin typeface="Calibri" panose="020F0502020204030204" pitchFamily="34" charset="0"/>
                        </a:rPr>
                        <a:t>buy_game</a:t>
                      </a:r>
                      <a:r>
                        <a:rPr lang="en-US" sz="1900" b="0" i="0" u="none" strike="noStrike" dirty="0">
                          <a:solidFill>
                            <a:srgbClr val="FFFFFF"/>
                          </a:solidFill>
                          <a:effectLst/>
                          <a:latin typeface="Calibri" panose="020F0502020204030204" pitchFamily="34" charset="0"/>
                        </a:rPr>
                        <a:t> = yes</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900" b="0" i="0" u="none" strike="noStrike" dirty="0" err="1">
                          <a:solidFill>
                            <a:srgbClr val="FFFFFF"/>
                          </a:solidFill>
                          <a:effectLst/>
                          <a:latin typeface="Calibri" panose="020F0502020204030204" pitchFamily="34" charset="0"/>
                        </a:rPr>
                        <a:t>buy_game</a:t>
                      </a:r>
                      <a:r>
                        <a:rPr lang="en-US" sz="1900" b="0" i="0" u="none" strike="noStrike" dirty="0">
                          <a:solidFill>
                            <a:srgbClr val="FFFFFF"/>
                          </a:solidFill>
                          <a:effectLst/>
                          <a:latin typeface="Calibri" panose="020F0502020204030204" pitchFamily="34" charset="0"/>
                        </a:rPr>
                        <a:t> = no</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900" b="0" i="0" u="none" strike="noStrike">
                          <a:solidFill>
                            <a:srgbClr val="FFFFFF"/>
                          </a:solidFill>
                          <a:effectLst/>
                          <a:latin typeface="Calibri" panose="020F0502020204030204" pitchFamily="34" charset="0"/>
                        </a:rPr>
                        <a:t>total</a:t>
                      </a:r>
                      <a:endParaRPr lang="en-US" sz="170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755940255"/>
                  </a:ext>
                </a:extLst>
              </a:tr>
              <a:tr h="790187">
                <a:tc>
                  <a:txBody>
                    <a:bodyPr/>
                    <a:lstStyle/>
                    <a:p>
                      <a:pPr algn="ctr" rtl="0" fontAlgn="t">
                        <a:spcBef>
                          <a:spcPts val="0"/>
                        </a:spcBef>
                        <a:spcAft>
                          <a:spcPts val="0"/>
                        </a:spcAft>
                      </a:pPr>
                      <a:r>
                        <a:rPr lang="en-US" sz="2300" b="0" i="0" u="none" strike="noStrike" dirty="0" err="1">
                          <a:solidFill>
                            <a:srgbClr val="FFFFFF"/>
                          </a:solidFill>
                          <a:effectLst/>
                          <a:latin typeface="Calibri" panose="020F0502020204030204" pitchFamily="34" charset="0"/>
                        </a:rPr>
                        <a:t>buy_game</a:t>
                      </a:r>
                      <a:r>
                        <a:rPr lang="en-US" sz="2300" b="0" i="0" u="none" strike="noStrike" dirty="0">
                          <a:solidFill>
                            <a:srgbClr val="FFFFFF"/>
                          </a:solidFill>
                          <a:effectLst/>
                          <a:latin typeface="Calibri" panose="020F0502020204030204" pitchFamily="34" charset="0"/>
                        </a:rPr>
                        <a:t> = yes</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900" b="0" i="0" u="none" strike="noStrike" dirty="0">
                          <a:solidFill>
                            <a:srgbClr val="000000"/>
                          </a:solidFill>
                          <a:effectLst/>
                          <a:latin typeface="Calibri" panose="020F0502020204030204" pitchFamily="34" charset="0"/>
                        </a:rPr>
                        <a:t>6700 (TP)</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900" b="0" i="0" u="none" strike="noStrike" dirty="0">
                          <a:solidFill>
                            <a:srgbClr val="000000"/>
                          </a:solidFill>
                          <a:effectLst/>
                          <a:latin typeface="Calibri" panose="020F0502020204030204" pitchFamily="34" charset="0"/>
                        </a:rPr>
                        <a:t>300 (FN)</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900" b="0" i="0" u="none" strike="noStrike">
                          <a:solidFill>
                            <a:srgbClr val="000000"/>
                          </a:solidFill>
                          <a:effectLst/>
                          <a:latin typeface="Calibri" panose="020F0502020204030204" pitchFamily="34" charset="0"/>
                        </a:rPr>
                        <a:t>7000</a:t>
                      </a:r>
                      <a:endParaRPr lang="en-US" sz="170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766989715"/>
                  </a:ext>
                </a:extLst>
              </a:tr>
              <a:tr h="790187">
                <a:tc>
                  <a:txBody>
                    <a:bodyPr/>
                    <a:lstStyle/>
                    <a:p>
                      <a:pPr algn="ctr" rtl="0" fontAlgn="t">
                        <a:spcBef>
                          <a:spcPts val="0"/>
                        </a:spcBef>
                        <a:spcAft>
                          <a:spcPts val="0"/>
                        </a:spcAft>
                      </a:pPr>
                      <a:r>
                        <a:rPr lang="en-US" sz="2300" b="0" i="0" u="none" strike="noStrike" dirty="0" err="1">
                          <a:solidFill>
                            <a:srgbClr val="FFFFFF"/>
                          </a:solidFill>
                          <a:effectLst/>
                          <a:latin typeface="Calibri" panose="020F0502020204030204" pitchFamily="34" charset="0"/>
                        </a:rPr>
                        <a:t>buy_game</a:t>
                      </a:r>
                      <a:r>
                        <a:rPr lang="en-US" sz="2300" b="0" i="0" u="none" strike="noStrike" dirty="0">
                          <a:solidFill>
                            <a:srgbClr val="FFFFFF"/>
                          </a:solidFill>
                          <a:effectLst/>
                          <a:latin typeface="Calibri" panose="020F0502020204030204" pitchFamily="34" charset="0"/>
                        </a:rPr>
                        <a:t> = no</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900" b="0" i="0" u="none" strike="noStrike" dirty="0">
                          <a:solidFill>
                            <a:srgbClr val="000000"/>
                          </a:solidFill>
                          <a:effectLst/>
                          <a:latin typeface="Calibri" panose="020F0502020204030204" pitchFamily="34" charset="0"/>
                        </a:rPr>
                        <a:t>900 (FP)</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900" b="0" i="0" u="none" strike="noStrike" dirty="0">
                          <a:solidFill>
                            <a:srgbClr val="000000"/>
                          </a:solidFill>
                          <a:effectLst/>
                          <a:latin typeface="Calibri" panose="020F0502020204030204" pitchFamily="34" charset="0"/>
                        </a:rPr>
                        <a:t>100 (TN)</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900" b="0" i="0" u="none" strike="noStrike" dirty="0">
                          <a:solidFill>
                            <a:srgbClr val="000000"/>
                          </a:solidFill>
                          <a:effectLst/>
                          <a:latin typeface="Calibri" panose="020F0502020204030204" pitchFamily="34" charset="0"/>
                        </a:rPr>
                        <a:t>1000</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321321362"/>
                  </a:ext>
                </a:extLst>
              </a:tr>
              <a:tr h="440611">
                <a:tc>
                  <a:txBody>
                    <a:bodyPr/>
                    <a:lstStyle/>
                    <a:p>
                      <a:pPr algn="ctr" rtl="0" fontAlgn="t">
                        <a:spcBef>
                          <a:spcPts val="0"/>
                        </a:spcBef>
                        <a:spcAft>
                          <a:spcPts val="0"/>
                        </a:spcAft>
                      </a:pPr>
                      <a:r>
                        <a:rPr lang="en-US" sz="2300" b="0" i="0" u="none" strike="noStrike">
                          <a:solidFill>
                            <a:srgbClr val="FFFFFF"/>
                          </a:solidFill>
                          <a:effectLst/>
                          <a:latin typeface="Calibri" panose="020F0502020204030204" pitchFamily="34" charset="0"/>
                        </a:rPr>
                        <a:t>total</a:t>
                      </a:r>
                      <a:endParaRPr lang="en-US" sz="170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900" b="0" i="0" u="none" strike="noStrike" dirty="0">
                          <a:solidFill>
                            <a:srgbClr val="000000"/>
                          </a:solidFill>
                          <a:effectLst/>
                          <a:latin typeface="Calibri" panose="020F0502020204030204" pitchFamily="34" charset="0"/>
                        </a:rPr>
                        <a:t>7600</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900" b="0" i="0" u="none" strike="noStrike" dirty="0">
                          <a:solidFill>
                            <a:srgbClr val="000000"/>
                          </a:solidFill>
                          <a:effectLst/>
                          <a:latin typeface="Calibri" panose="020F0502020204030204" pitchFamily="34" charset="0"/>
                        </a:rPr>
                        <a:t>400</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900" b="0" i="0" u="none" strike="noStrike" dirty="0">
                          <a:solidFill>
                            <a:srgbClr val="000000"/>
                          </a:solidFill>
                          <a:effectLst/>
                          <a:latin typeface="Calibri" panose="020F0502020204030204" pitchFamily="34" charset="0"/>
                        </a:rPr>
                        <a:t>8000</a:t>
                      </a:r>
                      <a:endParaRPr lang="en-US" sz="1700" dirty="0">
                        <a:effectLst/>
                      </a:endParaRPr>
                    </a:p>
                  </a:txBody>
                  <a:tcPr marL="91035" marR="91035" marT="45518" marB="45518">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960347022"/>
                  </a:ext>
                </a:extLst>
              </a:tr>
            </a:tbl>
          </a:graphicData>
        </a:graphic>
      </p:graphicFrame>
      <p:sp>
        <p:nvSpPr>
          <p:cNvPr id="5" name="Rectangle 1">
            <a:extLst>
              <a:ext uri="{FF2B5EF4-FFF2-40B4-BE49-F238E27FC236}">
                <a16:creationId xmlns:a16="http://schemas.microsoft.com/office/drawing/2014/main" id="{B88C1310-E3A9-87AA-FE67-5E89208E827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A5C3380F-B640-3EF5-D2F0-A72D9633AA21}"/>
              </a:ext>
            </a:extLst>
          </p:cNvPr>
          <p:cNvSpPr txBox="1"/>
          <p:nvPr/>
        </p:nvSpPr>
        <p:spPr>
          <a:xfrm>
            <a:off x="861647" y="1566414"/>
            <a:ext cx="770206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Online store that sells video games. </a:t>
            </a:r>
          </a:p>
          <a:p>
            <a:pPr marL="285750" indent="-285750">
              <a:buFont typeface="Arial" panose="020B0604020202020204" pitchFamily="34" charset="0"/>
              <a:buChar char="•"/>
            </a:pPr>
            <a:r>
              <a:rPr lang="en-US" sz="2400" dirty="0"/>
              <a:t>Model predicts whether a visitor will buy a game or not. </a:t>
            </a:r>
          </a:p>
          <a:p>
            <a:pPr marL="285750" indent="-285750">
              <a:buFont typeface="Arial" panose="020B0604020202020204" pitchFamily="34" charset="0"/>
              <a:buChar char="•"/>
            </a:pPr>
            <a:r>
              <a:rPr lang="en-US" sz="2400" dirty="0"/>
              <a:t>Model performance dictates allocation of marketing resources.</a:t>
            </a:r>
          </a:p>
        </p:txBody>
      </p:sp>
    </p:spTree>
    <p:extLst>
      <p:ext uri="{BB962C8B-B14F-4D97-AF65-F5344CB8AC3E}">
        <p14:creationId xmlns:p14="http://schemas.microsoft.com/office/powerpoint/2010/main" val="3407590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32ED-368A-DEF8-1D57-8C4E71CF65D8}"/>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6AF21F56-479C-D6B1-C437-D88FF3EDC305}"/>
              </a:ext>
            </a:extLst>
          </p:cNvPr>
          <p:cNvSpPr>
            <a:spLocks noGrp="1"/>
          </p:cNvSpPr>
          <p:nvPr>
            <p:ph idx="1"/>
          </p:nvPr>
        </p:nvSpPr>
        <p:spPr>
          <a:xfrm>
            <a:off x="457200" y="1718968"/>
            <a:ext cx="8229600" cy="5022074"/>
          </a:xfrm>
        </p:spPr>
        <p:txBody>
          <a:bodyPr>
            <a:normAutofit/>
          </a:bodyPr>
          <a:lstStyle/>
          <a:p>
            <a:r>
              <a:rPr lang="en-US" sz="2400" dirty="0"/>
              <a:t>Simplest ways to measure the effectiveness of a classification model</a:t>
            </a:r>
          </a:p>
          <a:p>
            <a:endParaRPr lang="en-US" sz="2400" dirty="0"/>
          </a:p>
          <a:p>
            <a:pPr marL="0" indent="0">
              <a:buNone/>
            </a:pPr>
            <a:endParaRPr lang="en-US" sz="2400" dirty="0"/>
          </a:p>
          <a:p>
            <a:r>
              <a:rPr lang="en-US" sz="2400" dirty="0"/>
              <a:t>For our example:</a:t>
            </a:r>
          </a:p>
          <a:p>
            <a:endParaRPr lang="en-US" sz="2400" dirty="0"/>
          </a:p>
          <a:p>
            <a:endParaRPr lang="en-US" sz="2400" dirty="0"/>
          </a:p>
          <a:p>
            <a:endParaRPr lang="en-US" sz="2400" dirty="0"/>
          </a:p>
          <a:p>
            <a:r>
              <a:rPr lang="en-US" sz="2400" dirty="0"/>
              <a:t>8.5 out of 10 times the model correctly predicts whether a customer will buy a computer game or not.</a:t>
            </a:r>
          </a:p>
        </p:txBody>
      </p:sp>
      <p:pic>
        <p:nvPicPr>
          <p:cNvPr id="4" name="Picture 3">
            <a:extLst>
              <a:ext uri="{FF2B5EF4-FFF2-40B4-BE49-F238E27FC236}">
                <a16:creationId xmlns:a16="http://schemas.microsoft.com/office/drawing/2014/main" id="{664294B4-B6E4-F199-0832-1DB37378AC3D}"/>
              </a:ext>
            </a:extLst>
          </p:cNvPr>
          <p:cNvPicPr>
            <a:picLocks noChangeAspect="1"/>
          </p:cNvPicPr>
          <p:nvPr/>
        </p:nvPicPr>
        <p:blipFill>
          <a:blip r:embed="rId2"/>
          <a:stretch>
            <a:fillRect/>
          </a:stretch>
        </p:blipFill>
        <p:spPr>
          <a:xfrm>
            <a:off x="1573858" y="2726116"/>
            <a:ext cx="5443114" cy="362874"/>
          </a:xfrm>
          <a:prstGeom prst="rect">
            <a:avLst/>
          </a:prstGeom>
        </p:spPr>
      </p:pic>
      <p:pic>
        <p:nvPicPr>
          <p:cNvPr id="6" name="Picture 5">
            <a:extLst>
              <a:ext uri="{FF2B5EF4-FFF2-40B4-BE49-F238E27FC236}">
                <a16:creationId xmlns:a16="http://schemas.microsoft.com/office/drawing/2014/main" id="{90987BE6-B28C-DC38-845E-2A557FF9990F}"/>
              </a:ext>
            </a:extLst>
          </p:cNvPr>
          <p:cNvPicPr>
            <a:picLocks noChangeAspect="1"/>
          </p:cNvPicPr>
          <p:nvPr/>
        </p:nvPicPr>
        <p:blipFill>
          <a:blip r:embed="rId3"/>
          <a:stretch>
            <a:fillRect/>
          </a:stretch>
        </p:blipFill>
        <p:spPr>
          <a:xfrm>
            <a:off x="1731420" y="4396007"/>
            <a:ext cx="5681160" cy="320065"/>
          </a:xfrm>
          <a:prstGeom prst="rect">
            <a:avLst/>
          </a:prstGeom>
        </p:spPr>
      </p:pic>
    </p:spTree>
    <p:extLst>
      <p:ext uri="{BB962C8B-B14F-4D97-AF65-F5344CB8AC3E}">
        <p14:creationId xmlns:p14="http://schemas.microsoft.com/office/powerpoint/2010/main" val="410623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2827-6371-4BB7-2EE0-159331B89021}"/>
              </a:ext>
            </a:extLst>
          </p:cNvPr>
          <p:cNvSpPr>
            <a:spLocks noGrp="1"/>
          </p:cNvSpPr>
          <p:nvPr>
            <p:ph type="title"/>
          </p:nvPr>
        </p:nvSpPr>
        <p:spPr/>
        <p:txBody>
          <a:bodyPr>
            <a:normAutofit fontScale="90000"/>
          </a:bodyPr>
          <a:lstStyle/>
          <a:p>
            <a:r>
              <a:rPr lang="en-US" dirty="0"/>
              <a:t>The Importance of Model Evaluation in Machine Learning</a:t>
            </a:r>
          </a:p>
        </p:txBody>
      </p:sp>
      <p:sp>
        <p:nvSpPr>
          <p:cNvPr id="3" name="Content Placeholder 2">
            <a:extLst>
              <a:ext uri="{FF2B5EF4-FFF2-40B4-BE49-F238E27FC236}">
                <a16:creationId xmlns:a16="http://schemas.microsoft.com/office/drawing/2014/main" id="{FBA8781A-F485-7F08-F4DC-F0871CB41492}"/>
              </a:ext>
            </a:extLst>
          </p:cNvPr>
          <p:cNvSpPr>
            <a:spLocks noGrp="1"/>
          </p:cNvSpPr>
          <p:nvPr>
            <p:ph idx="1"/>
          </p:nvPr>
        </p:nvSpPr>
        <p:spPr>
          <a:xfrm>
            <a:off x="457199" y="1600200"/>
            <a:ext cx="7899009" cy="4525963"/>
          </a:xfrm>
        </p:spPr>
        <p:txBody>
          <a:bodyPr/>
          <a:lstStyle/>
          <a:p>
            <a:r>
              <a:rPr lang="en-US" dirty="0"/>
              <a:t>Ensures model reliability</a:t>
            </a:r>
          </a:p>
          <a:p>
            <a:r>
              <a:rPr lang="en-US" dirty="0"/>
              <a:t>Helps in model selection</a:t>
            </a:r>
          </a:p>
          <a:p>
            <a:r>
              <a:rPr lang="en-US" dirty="0"/>
              <a:t>Identifies model limitations</a:t>
            </a:r>
          </a:p>
        </p:txBody>
      </p:sp>
    </p:spTree>
    <p:extLst>
      <p:ext uri="{BB962C8B-B14F-4D97-AF65-F5344CB8AC3E}">
        <p14:creationId xmlns:p14="http://schemas.microsoft.com/office/powerpoint/2010/main" val="1983336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E2EC-E3B2-8097-2CE7-DA447407CC62}"/>
              </a:ext>
            </a:extLst>
          </p:cNvPr>
          <p:cNvSpPr>
            <a:spLocks noGrp="1"/>
          </p:cNvSpPr>
          <p:nvPr>
            <p:ph type="title"/>
          </p:nvPr>
        </p:nvSpPr>
        <p:spPr/>
        <p:txBody>
          <a:bodyPr/>
          <a:lstStyle/>
          <a:p>
            <a:r>
              <a:rPr lang="en-US" dirty="0"/>
              <a:t>However…</a:t>
            </a:r>
          </a:p>
        </p:txBody>
      </p:sp>
      <p:sp>
        <p:nvSpPr>
          <p:cNvPr id="3" name="Content Placeholder 2">
            <a:extLst>
              <a:ext uri="{FF2B5EF4-FFF2-40B4-BE49-F238E27FC236}">
                <a16:creationId xmlns:a16="http://schemas.microsoft.com/office/drawing/2014/main" id="{4D570120-0493-2302-C89D-50FFFD33B678}"/>
              </a:ext>
            </a:extLst>
          </p:cNvPr>
          <p:cNvSpPr>
            <a:spLocks noGrp="1"/>
          </p:cNvSpPr>
          <p:nvPr>
            <p:ph idx="1"/>
          </p:nvPr>
        </p:nvSpPr>
        <p:spPr/>
        <p:txBody>
          <a:bodyPr/>
          <a:lstStyle/>
          <a:p>
            <a:r>
              <a:rPr lang="en-US" dirty="0"/>
              <a:t>Accuracy can be misleading, especially when data is “unbalanced”</a:t>
            </a:r>
          </a:p>
          <a:p>
            <a:pPr lvl="1"/>
            <a:r>
              <a:rPr lang="en-US" dirty="0"/>
              <a:t>Balanced data is that which has a similar number of examples in each category</a:t>
            </a:r>
          </a:p>
          <a:p>
            <a:pPr lvl="1"/>
            <a:r>
              <a:rPr lang="en-US" dirty="0"/>
              <a:t>Otherwise “unbalanced” or “skewed”</a:t>
            </a:r>
          </a:p>
          <a:p>
            <a:r>
              <a:rPr lang="en-US" dirty="0"/>
              <a:t>Why is this a problem?</a:t>
            </a:r>
          </a:p>
        </p:txBody>
      </p:sp>
    </p:spTree>
    <p:extLst>
      <p:ext uri="{BB962C8B-B14F-4D97-AF65-F5344CB8AC3E}">
        <p14:creationId xmlns:p14="http://schemas.microsoft.com/office/powerpoint/2010/main" val="348672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89F5-5ACF-6981-CBB8-CFC37B9249FD}"/>
              </a:ext>
            </a:extLst>
          </p:cNvPr>
          <p:cNvSpPr>
            <a:spLocks noGrp="1"/>
          </p:cNvSpPr>
          <p:nvPr>
            <p:ph type="title"/>
          </p:nvPr>
        </p:nvSpPr>
        <p:spPr/>
        <p:txBody>
          <a:bodyPr/>
          <a:lstStyle/>
          <a:p>
            <a:r>
              <a:rPr lang="en-US" dirty="0"/>
              <a:t>Accuracy limitations</a:t>
            </a:r>
          </a:p>
        </p:txBody>
      </p:sp>
      <p:sp>
        <p:nvSpPr>
          <p:cNvPr id="3" name="Content Placeholder 2">
            <a:extLst>
              <a:ext uri="{FF2B5EF4-FFF2-40B4-BE49-F238E27FC236}">
                <a16:creationId xmlns:a16="http://schemas.microsoft.com/office/drawing/2014/main" id="{0F85AF4B-1904-B907-52D9-EA4AB47F0FA5}"/>
              </a:ext>
            </a:extLst>
          </p:cNvPr>
          <p:cNvSpPr>
            <a:spLocks noGrp="1"/>
          </p:cNvSpPr>
          <p:nvPr>
            <p:ph idx="1"/>
          </p:nvPr>
        </p:nvSpPr>
        <p:spPr>
          <a:xfrm>
            <a:off x="457200" y="2509284"/>
            <a:ext cx="8229600" cy="3616879"/>
          </a:xfrm>
        </p:spPr>
        <p:txBody>
          <a:bodyPr>
            <a:normAutofit fontScale="77500" lnSpcReduction="20000"/>
          </a:bodyPr>
          <a:lstStyle/>
          <a:p>
            <a:r>
              <a:rPr lang="en-US" b="1" dirty="0"/>
              <a:t>Naïve Model </a:t>
            </a:r>
            <a:r>
              <a:rPr lang="en-US" b="1" dirty="0" err="1"/>
              <a:t>Comparion</a:t>
            </a:r>
            <a:r>
              <a:rPr lang="en-US" b="1" dirty="0"/>
              <a:t> – </a:t>
            </a:r>
            <a:r>
              <a:rPr lang="en-US" dirty="0"/>
              <a:t>In our case, a “naïve model” (predicting people purchase a game 100% of the time) is 87.5% accurate!</a:t>
            </a:r>
          </a:p>
          <a:p>
            <a:r>
              <a:rPr lang="en-US" b="1" dirty="0"/>
              <a:t>Performance Across Classes </a:t>
            </a:r>
            <a:r>
              <a:rPr lang="en-US" dirty="0"/>
              <a:t>– </a:t>
            </a:r>
          </a:p>
          <a:p>
            <a:pPr lvl="1"/>
            <a:r>
              <a:rPr lang="en-US" dirty="0"/>
              <a:t>The “yes” case -   6700(TP)/7000(TP+FN) ~ 96%</a:t>
            </a:r>
          </a:p>
          <a:p>
            <a:pPr lvl="1"/>
            <a:r>
              <a:rPr lang="en-US" dirty="0"/>
              <a:t>The ”no” case – 100(TN)/1000(TN+FP) = 10% ! </a:t>
            </a:r>
          </a:p>
          <a:p>
            <a:r>
              <a:rPr lang="en-US" b="1" dirty="0"/>
              <a:t>What do we do?</a:t>
            </a:r>
          </a:p>
          <a:p>
            <a:pPr lvl="1"/>
            <a:r>
              <a:rPr lang="en-US" dirty="0"/>
              <a:t>“Impute” data</a:t>
            </a:r>
          </a:p>
          <a:p>
            <a:pPr lvl="1"/>
            <a:r>
              <a:rPr lang="en-US" dirty="0"/>
              <a:t>More sophisticated measures (e.g., weighted metrics, Matthews correlation coefficient, cross-entropy loss)</a:t>
            </a:r>
          </a:p>
        </p:txBody>
      </p:sp>
      <p:sp>
        <p:nvSpPr>
          <p:cNvPr id="4" name="TextBox 3">
            <a:extLst>
              <a:ext uri="{FF2B5EF4-FFF2-40B4-BE49-F238E27FC236}">
                <a16:creationId xmlns:a16="http://schemas.microsoft.com/office/drawing/2014/main" id="{21A7360F-8D5E-8174-B4DB-A22006305A18}"/>
              </a:ext>
            </a:extLst>
          </p:cNvPr>
          <p:cNvSpPr txBox="1"/>
          <p:nvPr/>
        </p:nvSpPr>
        <p:spPr>
          <a:xfrm>
            <a:off x="815163" y="1486776"/>
            <a:ext cx="7184916" cy="707886"/>
          </a:xfrm>
          <a:prstGeom prst="rect">
            <a:avLst/>
          </a:prstGeom>
          <a:noFill/>
        </p:spPr>
        <p:txBody>
          <a:bodyPr wrap="none" rtlCol="0">
            <a:spAutoFit/>
          </a:bodyPr>
          <a:lstStyle/>
          <a:p>
            <a:r>
              <a:rPr lang="en-US" sz="4000" i="1" dirty="0"/>
              <a:t>Is 85% accuracy a good outcome?</a:t>
            </a:r>
          </a:p>
        </p:txBody>
      </p:sp>
    </p:spTree>
    <p:extLst>
      <p:ext uri="{BB962C8B-B14F-4D97-AF65-F5344CB8AC3E}">
        <p14:creationId xmlns:p14="http://schemas.microsoft.com/office/powerpoint/2010/main" val="1202096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0E3E-DBE1-F069-2A8A-766A8A0A783C}"/>
              </a:ext>
            </a:extLst>
          </p:cNvPr>
          <p:cNvSpPr>
            <a:spLocks noGrp="1"/>
          </p:cNvSpPr>
          <p:nvPr>
            <p:ph type="title"/>
          </p:nvPr>
        </p:nvSpPr>
        <p:spPr/>
        <p:txBody>
          <a:bodyPr/>
          <a:lstStyle/>
          <a:p>
            <a:r>
              <a:rPr lang="en-US" dirty="0"/>
              <a:t>Precision, Recall, and F1 Score</a:t>
            </a:r>
          </a:p>
        </p:txBody>
      </p:sp>
      <p:sp>
        <p:nvSpPr>
          <p:cNvPr id="3" name="Content Placeholder 2">
            <a:extLst>
              <a:ext uri="{FF2B5EF4-FFF2-40B4-BE49-F238E27FC236}">
                <a16:creationId xmlns:a16="http://schemas.microsoft.com/office/drawing/2014/main" id="{9875D7EA-A58F-3754-E4F2-893A46E7EAFC}"/>
              </a:ext>
            </a:extLst>
          </p:cNvPr>
          <p:cNvSpPr>
            <a:spLocks noGrp="1"/>
          </p:cNvSpPr>
          <p:nvPr>
            <p:ph idx="1"/>
          </p:nvPr>
        </p:nvSpPr>
        <p:spPr>
          <a:xfrm>
            <a:off x="457200" y="1600200"/>
            <a:ext cx="4464657" cy="4525963"/>
          </a:xfrm>
        </p:spPr>
        <p:txBody>
          <a:bodyPr>
            <a:normAutofit fontScale="70000" lnSpcReduction="20000"/>
          </a:bodyPr>
          <a:lstStyle/>
          <a:p>
            <a:r>
              <a:rPr lang="en-US" b="1" dirty="0"/>
              <a:t>Precision: </a:t>
            </a:r>
            <a:r>
              <a:rPr lang="en-US" dirty="0"/>
              <a:t>Measures how many of the items identified as positive are actually positive. High precision means low false positive rate.</a:t>
            </a:r>
            <a:br>
              <a:rPr lang="en-US" dirty="0"/>
            </a:br>
            <a:br>
              <a:rPr lang="en-US" dirty="0"/>
            </a:br>
            <a:br>
              <a:rPr lang="en-US" dirty="0"/>
            </a:br>
            <a:br>
              <a:rPr lang="en-US" dirty="0"/>
            </a:br>
            <a:endParaRPr lang="en-US" dirty="0"/>
          </a:p>
          <a:p>
            <a:r>
              <a:rPr lang="en-US" b="1" dirty="0"/>
              <a:t>Recall</a:t>
            </a:r>
            <a:r>
              <a:rPr lang="en-US" dirty="0"/>
              <a:t>: Measures how many of the actual positive cases we caught through our classification.</a:t>
            </a: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F1B6FF0C-C505-0ECF-CF56-D3CA38B3C6DF}"/>
              </a:ext>
            </a:extLst>
          </p:cNvPr>
          <p:cNvPicPr>
            <a:picLocks noChangeAspect="1"/>
          </p:cNvPicPr>
          <p:nvPr/>
        </p:nvPicPr>
        <p:blipFill>
          <a:blip r:embed="rId3"/>
          <a:stretch>
            <a:fillRect/>
          </a:stretch>
        </p:blipFill>
        <p:spPr>
          <a:xfrm>
            <a:off x="1063486" y="2984500"/>
            <a:ext cx="3428999" cy="285750"/>
          </a:xfrm>
          <a:prstGeom prst="rect">
            <a:avLst/>
          </a:prstGeom>
        </p:spPr>
      </p:pic>
      <p:pic>
        <p:nvPicPr>
          <p:cNvPr id="5" name="Picture 4">
            <a:extLst>
              <a:ext uri="{FF2B5EF4-FFF2-40B4-BE49-F238E27FC236}">
                <a16:creationId xmlns:a16="http://schemas.microsoft.com/office/drawing/2014/main" id="{DF6F33EC-474A-96CF-7346-1B6A0969E216}"/>
              </a:ext>
            </a:extLst>
          </p:cNvPr>
          <p:cNvPicPr>
            <a:picLocks noChangeAspect="1"/>
          </p:cNvPicPr>
          <p:nvPr/>
        </p:nvPicPr>
        <p:blipFill>
          <a:blip r:embed="rId4"/>
          <a:stretch>
            <a:fillRect/>
          </a:stretch>
        </p:blipFill>
        <p:spPr>
          <a:xfrm>
            <a:off x="1063486" y="5018938"/>
            <a:ext cx="3254072" cy="301303"/>
          </a:xfrm>
          <a:prstGeom prst="rect">
            <a:avLst/>
          </a:prstGeom>
        </p:spPr>
      </p:pic>
      <p:pic>
        <p:nvPicPr>
          <p:cNvPr id="6" name="Picture 5">
            <a:extLst>
              <a:ext uri="{FF2B5EF4-FFF2-40B4-BE49-F238E27FC236}">
                <a16:creationId xmlns:a16="http://schemas.microsoft.com/office/drawing/2014/main" id="{AFA58C6D-3FCD-F0DC-E113-E5E0F44B0211}"/>
              </a:ext>
            </a:extLst>
          </p:cNvPr>
          <p:cNvPicPr>
            <a:picLocks noChangeAspect="1"/>
          </p:cNvPicPr>
          <p:nvPr/>
        </p:nvPicPr>
        <p:blipFill>
          <a:blip r:embed="rId5"/>
          <a:stretch>
            <a:fillRect/>
          </a:stretch>
        </p:blipFill>
        <p:spPr>
          <a:xfrm>
            <a:off x="1814830" y="5699125"/>
            <a:ext cx="5880100" cy="609600"/>
          </a:xfrm>
          <a:prstGeom prst="rect">
            <a:avLst/>
          </a:prstGeom>
        </p:spPr>
      </p:pic>
      <p:pic>
        <p:nvPicPr>
          <p:cNvPr id="2050" name="Picture 2" descr="undefined">
            <a:extLst>
              <a:ext uri="{FF2B5EF4-FFF2-40B4-BE49-F238E27FC236}">
                <a16:creationId xmlns:a16="http://schemas.microsoft.com/office/drawing/2014/main" id="{EA88CFBB-598F-3051-C259-A9B33C48E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860" y="1379551"/>
            <a:ext cx="2253445" cy="40988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CECA35-B884-9A24-33F9-FF8365A2F6E1}"/>
              </a:ext>
            </a:extLst>
          </p:cNvPr>
          <p:cNvSpPr txBox="1"/>
          <p:nvPr/>
        </p:nvSpPr>
        <p:spPr>
          <a:xfrm>
            <a:off x="760535" y="6429472"/>
            <a:ext cx="8322643" cy="307777"/>
          </a:xfrm>
          <a:prstGeom prst="rect">
            <a:avLst/>
          </a:prstGeom>
          <a:noFill/>
        </p:spPr>
        <p:txBody>
          <a:bodyPr wrap="square" rtlCol="0">
            <a:spAutoFit/>
          </a:bodyPr>
          <a:lstStyle/>
          <a:p>
            <a:r>
              <a:rPr lang="en-US" sz="1400" dirty="0">
                <a:solidFill>
                  <a:schemeClr val="tx1">
                    <a:lumMod val="50000"/>
                    <a:lumOff val="50000"/>
                  </a:schemeClr>
                </a:solidFill>
              </a:rPr>
              <a:t>* By </a:t>
            </a:r>
            <a:r>
              <a:rPr lang="en-US" sz="1400" dirty="0" err="1">
                <a:solidFill>
                  <a:schemeClr val="tx1">
                    <a:lumMod val="50000"/>
                    <a:lumOff val="50000"/>
                  </a:schemeClr>
                </a:solidFill>
              </a:rPr>
              <a:t>Walber</a:t>
            </a:r>
            <a:r>
              <a:rPr lang="en-US" sz="1400" dirty="0">
                <a:solidFill>
                  <a:schemeClr val="tx1">
                    <a:lumMod val="50000"/>
                    <a:lumOff val="50000"/>
                  </a:schemeClr>
                </a:solidFill>
              </a:rPr>
              <a:t> - Own work, CC BY-SA 4.0, https://</a:t>
            </a:r>
            <a:r>
              <a:rPr lang="en-US" sz="1400" dirty="0" err="1">
                <a:solidFill>
                  <a:schemeClr val="tx1">
                    <a:lumMod val="50000"/>
                    <a:lumOff val="50000"/>
                  </a:schemeClr>
                </a:solidFill>
              </a:rPr>
              <a:t>commons.wikimedia.org</a:t>
            </a:r>
            <a:r>
              <a:rPr lang="en-US" sz="1400" dirty="0">
                <a:solidFill>
                  <a:schemeClr val="tx1">
                    <a:lumMod val="50000"/>
                    <a:lumOff val="50000"/>
                  </a:schemeClr>
                </a:solidFill>
              </a:rPr>
              <a:t>/w/</a:t>
            </a:r>
            <a:r>
              <a:rPr lang="en-US" sz="1400" dirty="0" err="1">
                <a:solidFill>
                  <a:schemeClr val="tx1">
                    <a:lumMod val="50000"/>
                    <a:lumOff val="50000"/>
                  </a:schemeClr>
                </a:solidFill>
              </a:rPr>
              <a:t>index.php?curid</a:t>
            </a:r>
            <a:r>
              <a:rPr lang="en-US" sz="1400" dirty="0">
                <a:solidFill>
                  <a:schemeClr val="tx1">
                    <a:lumMod val="50000"/>
                    <a:lumOff val="50000"/>
                  </a:schemeClr>
                </a:solidFill>
              </a:rPr>
              <a:t>=36926283</a:t>
            </a:r>
          </a:p>
        </p:txBody>
      </p:sp>
      <p:sp>
        <p:nvSpPr>
          <p:cNvPr id="8" name="TextBox 7">
            <a:extLst>
              <a:ext uri="{FF2B5EF4-FFF2-40B4-BE49-F238E27FC236}">
                <a16:creationId xmlns:a16="http://schemas.microsoft.com/office/drawing/2014/main" id="{D63B84BC-6AEF-B2BC-46E6-814446D8345E}"/>
              </a:ext>
            </a:extLst>
          </p:cNvPr>
          <p:cNvSpPr txBox="1"/>
          <p:nvPr/>
        </p:nvSpPr>
        <p:spPr>
          <a:xfrm>
            <a:off x="7785264" y="1417638"/>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260193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6D35-9605-7CC3-3B42-AD81A2C07557}"/>
              </a:ext>
            </a:extLst>
          </p:cNvPr>
          <p:cNvSpPr>
            <a:spLocks noGrp="1"/>
          </p:cNvSpPr>
          <p:nvPr>
            <p:ph type="title"/>
          </p:nvPr>
        </p:nvSpPr>
        <p:spPr/>
        <p:txBody>
          <a:bodyPr/>
          <a:lstStyle/>
          <a:p>
            <a:r>
              <a:rPr lang="en-US" dirty="0"/>
              <a:t>Example</a:t>
            </a:r>
          </a:p>
        </p:txBody>
      </p:sp>
      <p:graphicFrame>
        <p:nvGraphicFramePr>
          <p:cNvPr id="4" name="Content Placeholder 3">
            <a:extLst>
              <a:ext uri="{FF2B5EF4-FFF2-40B4-BE49-F238E27FC236}">
                <a16:creationId xmlns:a16="http://schemas.microsoft.com/office/drawing/2014/main" id="{BBE44B66-C623-1C91-3506-92D61209B6E4}"/>
              </a:ext>
            </a:extLst>
          </p:cNvPr>
          <p:cNvGraphicFramePr>
            <a:graphicFrameLocks noGrp="1"/>
          </p:cNvGraphicFramePr>
          <p:nvPr>
            <p:ph idx="1"/>
            <p:extLst>
              <p:ext uri="{D42A27DB-BD31-4B8C-83A1-F6EECF244321}">
                <p14:modId xmlns:p14="http://schemas.microsoft.com/office/powerpoint/2010/main" val="237996816"/>
              </p:ext>
            </p:extLst>
          </p:nvPr>
        </p:nvGraphicFramePr>
        <p:xfrm>
          <a:off x="1711967" y="1353842"/>
          <a:ext cx="5433113" cy="2598530"/>
        </p:xfrm>
        <a:graphic>
          <a:graphicData uri="http://schemas.openxmlformats.org/drawingml/2006/table">
            <a:tbl>
              <a:tblPr/>
              <a:tblGrid>
                <a:gridCol w="1612023">
                  <a:extLst>
                    <a:ext uri="{9D8B030D-6E8A-4147-A177-3AD203B41FA5}">
                      <a16:colId xmlns:a16="http://schemas.microsoft.com/office/drawing/2014/main" val="3265609347"/>
                    </a:ext>
                  </a:extLst>
                </a:gridCol>
                <a:gridCol w="1612023">
                  <a:extLst>
                    <a:ext uri="{9D8B030D-6E8A-4147-A177-3AD203B41FA5}">
                      <a16:colId xmlns:a16="http://schemas.microsoft.com/office/drawing/2014/main" val="662771432"/>
                    </a:ext>
                  </a:extLst>
                </a:gridCol>
                <a:gridCol w="1373204">
                  <a:extLst>
                    <a:ext uri="{9D8B030D-6E8A-4147-A177-3AD203B41FA5}">
                      <a16:colId xmlns:a16="http://schemas.microsoft.com/office/drawing/2014/main" val="458234427"/>
                    </a:ext>
                  </a:extLst>
                </a:gridCol>
                <a:gridCol w="835863">
                  <a:extLst>
                    <a:ext uri="{9D8B030D-6E8A-4147-A177-3AD203B41FA5}">
                      <a16:colId xmlns:a16="http://schemas.microsoft.com/office/drawing/2014/main" val="4209429303"/>
                    </a:ext>
                  </a:extLst>
                </a:gridCol>
              </a:tblGrid>
              <a:tr h="361987">
                <a:tc>
                  <a:txBody>
                    <a:bodyPr/>
                    <a:lstStyle/>
                    <a:p>
                      <a:pPr fontAlgn="t"/>
                      <a:r>
                        <a:rPr lang="en-US" sz="1400" dirty="0">
                          <a:effectLst/>
                        </a:rPr>
                        <a:t> </a:t>
                      </a: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F497D"/>
                    </a:solidFill>
                  </a:tcPr>
                </a:tc>
                <a:tc gridSpan="3">
                  <a:txBody>
                    <a:bodyPr/>
                    <a:lstStyle/>
                    <a:p>
                      <a:pPr algn="ctr" rtl="0" fontAlgn="t">
                        <a:spcBef>
                          <a:spcPts val="0"/>
                        </a:spcBef>
                        <a:spcAft>
                          <a:spcPts val="0"/>
                        </a:spcAft>
                      </a:pPr>
                      <a:r>
                        <a:rPr lang="en-US" sz="1900" b="0" i="0" u="none" strike="noStrike" dirty="0">
                          <a:solidFill>
                            <a:srgbClr val="FFFFFF"/>
                          </a:solidFill>
                          <a:effectLst/>
                          <a:latin typeface="Calibri" panose="020F0502020204030204" pitchFamily="34" charset="0"/>
                        </a:rPr>
                        <a:t>predictions</a:t>
                      </a:r>
                      <a:endParaRPr lang="en-US" sz="1400" dirty="0">
                        <a:effectLst/>
                      </a:endParaRPr>
                    </a:p>
                  </a:txBody>
                  <a:tcPr marL="74962" marR="74962" marT="37481" marB="3748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F497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599054"/>
                  </a:ext>
                </a:extLst>
              </a:tr>
              <a:tr h="552267">
                <a:tc>
                  <a:txBody>
                    <a:bodyPr/>
                    <a:lstStyle/>
                    <a:p>
                      <a:pPr algn="ctr" rtl="0" fontAlgn="t">
                        <a:spcBef>
                          <a:spcPts val="0"/>
                        </a:spcBef>
                        <a:spcAft>
                          <a:spcPts val="0"/>
                        </a:spcAft>
                      </a:pPr>
                      <a:r>
                        <a:rPr lang="en-US" sz="1900" b="0" i="0" u="none" strike="noStrike">
                          <a:solidFill>
                            <a:srgbClr val="FFFFFF"/>
                          </a:solidFill>
                          <a:effectLst/>
                          <a:latin typeface="Calibri" panose="020F0502020204030204" pitchFamily="34" charset="0"/>
                        </a:rPr>
                        <a:t>Ground Truth</a:t>
                      </a:r>
                      <a:endParaRPr lang="en-US" sz="140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1F497D"/>
                    </a:solidFill>
                  </a:tcPr>
                </a:tc>
                <a:tc>
                  <a:txBody>
                    <a:bodyPr/>
                    <a:lstStyle/>
                    <a:p>
                      <a:pPr algn="ctr" rtl="0" fontAlgn="t">
                        <a:spcBef>
                          <a:spcPts val="0"/>
                        </a:spcBef>
                        <a:spcAft>
                          <a:spcPts val="0"/>
                        </a:spcAft>
                      </a:pPr>
                      <a:r>
                        <a:rPr lang="en-US" sz="1600" b="0" i="0" u="none" strike="noStrike" dirty="0" err="1">
                          <a:solidFill>
                            <a:srgbClr val="FFFFFF"/>
                          </a:solidFill>
                          <a:effectLst/>
                          <a:latin typeface="Calibri" panose="020F0502020204030204" pitchFamily="34" charset="0"/>
                        </a:rPr>
                        <a:t>buy_game</a:t>
                      </a:r>
                      <a:r>
                        <a:rPr lang="en-US" sz="1600" b="0" i="0" u="none" strike="noStrike" dirty="0">
                          <a:solidFill>
                            <a:srgbClr val="FFFFFF"/>
                          </a:solidFill>
                          <a:effectLst/>
                          <a:latin typeface="Calibri" panose="020F0502020204030204" pitchFamily="34" charset="0"/>
                        </a:rPr>
                        <a:t> = yes</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600" b="0" i="0" u="none" strike="noStrike" dirty="0" err="1">
                          <a:solidFill>
                            <a:srgbClr val="FFFFFF"/>
                          </a:solidFill>
                          <a:effectLst/>
                          <a:latin typeface="Calibri" panose="020F0502020204030204" pitchFamily="34" charset="0"/>
                        </a:rPr>
                        <a:t>buy_game</a:t>
                      </a:r>
                      <a:r>
                        <a:rPr lang="en-US" sz="1600" b="0" i="0" u="none" strike="noStrike" dirty="0">
                          <a:solidFill>
                            <a:srgbClr val="FFFFFF"/>
                          </a:solidFill>
                          <a:effectLst/>
                          <a:latin typeface="Calibri" panose="020F0502020204030204" pitchFamily="34" charset="0"/>
                        </a:rPr>
                        <a:t> = no</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600" b="0" i="0" u="none" strike="noStrike">
                          <a:solidFill>
                            <a:srgbClr val="FFFFFF"/>
                          </a:solidFill>
                          <a:effectLst/>
                          <a:latin typeface="Calibri" panose="020F0502020204030204" pitchFamily="34" charset="0"/>
                        </a:rPr>
                        <a:t>total</a:t>
                      </a:r>
                      <a:endParaRPr lang="en-US" sz="140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755940255"/>
                  </a:ext>
                </a:extLst>
              </a:tr>
              <a:tr h="649343">
                <a:tc>
                  <a:txBody>
                    <a:bodyPr/>
                    <a:lstStyle/>
                    <a:p>
                      <a:pPr algn="ctr" rtl="0" fontAlgn="t">
                        <a:spcBef>
                          <a:spcPts val="0"/>
                        </a:spcBef>
                        <a:spcAft>
                          <a:spcPts val="0"/>
                        </a:spcAft>
                      </a:pPr>
                      <a:r>
                        <a:rPr lang="en-US" sz="1900" b="0" i="0" u="none" strike="noStrike" dirty="0" err="1">
                          <a:solidFill>
                            <a:srgbClr val="FFFFFF"/>
                          </a:solidFill>
                          <a:effectLst/>
                          <a:latin typeface="Calibri" panose="020F0502020204030204" pitchFamily="34" charset="0"/>
                        </a:rPr>
                        <a:t>buy_game</a:t>
                      </a:r>
                      <a:r>
                        <a:rPr lang="en-US" sz="1900" b="0" i="0" u="none" strike="noStrike" dirty="0">
                          <a:solidFill>
                            <a:srgbClr val="FFFFFF"/>
                          </a:solidFill>
                          <a:effectLst/>
                          <a:latin typeface="Calibri" panose="020F0502020204030204" pitchFamily="34" charset="0"/>
                        </a:rPr>
                        <a:t> = yes</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600" b="0" i="0" u="none" strike="noStrike" dirty="0">
                          <a:solidFill>
                            <a:srgbClr val="000000"/>
                          </a:solidFill>
                          <a:effectLst/>
                          <a:latin typeface="Calibri" panose="020F0502020204030204" pitchFamily="34" charset="0"/>
                        </a:rPr>
                        <a:t>6700 (TP)</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600" b="0" i="0" u="none" strike="noStrike" dirty="0">
                          <a:solidFill>
                            <a:srgbClr val="000000"/>
                          </a:solidFill>
                          <a:effectLst/>
                          <a:latin typeface="Calibri" panose="020F0502020204030204" pitchFamily="34" charset="0"/>
                        </a:rPr>
                        <a:t>300 (FN)</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600" b="0" i="0" u="none" strike="noStrike">
                          <a:solidFill>
                            <a:srgbClr val="000000"/>
                          </a:solidFill>
                          <a:effectLst/>
                          <a:latin typeface="Calibri" panose="020F0502020204030204" pitchFamily="34" charset="0"/>
                        </a:rPr>
                        <a:t>7000</a:t>
                      </a:r>
                      <a:endParaRPr lang="en-US" sz="140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766989715"/>
                  </a:ext>
                </a:extLst>
              </a:tr>
              <a:tr h="649343">
                <a:tc>
                  <a:txBody>
                    <a:bodyPr/>
                    <a:lstStyle/>
                    <a:p>
                      <a:pPr algn="ctr" rtl="0" fontAlgn="t">
                        <a:spcBef>
                          <a:spcPts val="0"/>
                        </a:spcBef>
                        <a:spcAft>
                          <a:spcPts val="0"/>
                        </a:spcAft>
                      </a:pPr>
                      <a:r>
                        <a:rPr lang="en-US" sz="1900" b="0" i="0" u="none" strike="noStrike" dirty="0" err="1">
                          <a:solidFill>
                            <a:srgbClr val="FFFFFF"/>
                          </a:solidFill>
                          <a:effectLst/>
                          <a:latin typeface="Calibri" panose="020F0502020204030204" pitchFamily="34" charset="0"/>
                        </a:rPr>
                        <a:t>buy_game</a:t>
                      </a:r>
                      <a:r>
                        <a:rPr lang="en-US" sz="1900" b="0" i="0" u="none" strike="noStrike" dirty="0">
                          <a:solidFill>
                            <a:srgbClr val="FFFFFF"/>
                          </a:solidFill>
                          <a:effectLst/>
                          <a:latin typeface="Calibri" panose="020F0502020204030204" pitchFamily="34" charset="0"/>
                        </a:rPr>
                        <a:t> = no</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600" b="0" i="0" u="none" strike="noStrike" dirty="0">
                          <a:solidFill>
                            <a:srgbClr val="000000"/>
                          </a:solidFill>
                          <a:effectLst/>
                          <a:latin typeface="Calibri" panose="020F0502020204030204" pitchFamily="34" charset="0"/>
                        </a:rPr>
                        <a:t>900 (FP)</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600" b="0" i="0" u="none" strike="noStrike" dirty="0">
                          <a:solidFill>
                            <a:srgbClr val="000000"/>
                          </a:solidFill>
                          <a:effectLst/>
                          <a:latin typeface="Calibri" panose="020F0502020204030204" pitchFamily="34" charset="0"/>
                        </a:rPr>
                        <a:t>100 (TN)</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600" b="0" i="0" u="none" strike="noStrike" dirty="0">
                          <a:solidFill>
                            <a:srgbClr val="000000"/>
                          </a:solidFill>
                          <a:effectLst/>
                          <a:latin typeface="Calibri" panose="020F0502020204030204" pitchFamily="34" charset="0"/>
                        </a:rPr>
                        <a:t>1000</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321321362"/>
                  </a:ext>
                </a:extLst>
              </a:tr>
              <a:tr h="361987">
                <a:tc>
                  <a:txBody>
                    <a:bodyPr/>
                    <a:lstStyle/>
                    <a:p>
                      <a:pPr algn="ctr" rtl="0" fontAlgn="t">
                        <a:spcBef>
                          <a:spcPts val="0"/>
                        </a:spcBef>
                        <a:spcAft>
                          <a:spcPts val="0"/>
                        </a:spcAft>
                      </a:pPr>
                      <a:r>
                        <a:rPr lang="en-US" sz="1900" b="0" i="0" u="none" strike="noStrike">
                          <a:solidFill>
                            <a:srgbClr val="FFFFFF"/>
                          </a:solidFill>
                          <a:effectLst/>
                          <a:latin typeface="Calibri" panose="020F0502020204030204" pitchFamily="34" charset="0"/>
                        </a:rPr>
                        <a:t>total</a:t>
                      </a:r>
                      <a:endParaRPr lang="en-US" sz="140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1600" b="0" i="0" u="none" strike="noStrike" dirty="0">
                          <a:solidFill>
                            <a:srgbClr val="000000"/>
                          </a:solidFill>
                          <a:effectLst/>
                          <a:latin typeface="Calibri" panose="020F0502020204030204" pitchFamily="34" charset="0"/>
                        </a:rPr>
                        <a:t>7600</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600" b="0" i="0" u="none" strike="noStrike" dirty="0">
                          <a:solidFill>
                            <a:srgbClr val="000000"/>
                          </a:solidFill>
                          <a:effectLst/>
                          <a:latin typeface="Calibri" panose="020F0502020204030204" pitchFamily="34" charset="0"/>
                        </a:rPr>
                        <a:t>400</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n-US" sz="1600" b="0" i="0" u="none" strike="noStrike" dirty="0">
                          <a:solidFill>
                            <a:srgbClr val="000000"/>
                          </a:solidFill>
                          <a:effectLst/>
                          <a:latin typeface="Calibri" panose="020F0502020204030204" pitchFamily="34" charset="0"/>
                        </a:rPr>
                        <a:t>8000</a:t>
                      </a:r>
                      <a:endParaRPr lang="en-US" sz="1400" dirty="0">
                        <a:effectLst/>
                      </a:endParaRPr>
                    </a:p>
                  </a:txBody>
                  <a:tcPr marL="74630" marR="74630" marT="37316" marB="3731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960347022"/>
                  </a:ext>
                </a:extLst>
              </a:tr>
            </a:tbl>
          </a:graphicData>
        </a:graphic>
      </p:graphicFrame>
      <p:sp>
        <p:nvSpPr>
          <p:cNvPr id="5" name="TextBox 4">
            <a:extLst>
              <a:ext uri="{FF2B5EF4-FFF2-40B4-BE49-F238E27FC236}">
                <a16:creationId xmlns:a16="http://schemas.microsoft.com/office/drawing/2014/main" id="{FD99B4E1-50D9-DF02-5520-C955A5362A31}"/>
              </a:ext>
            </a:extLst>
          </p:cNvPr>
          <p:cNvSpPr txBox="1"/>
          <p:nvPr/>
        </p:nvSpPr>
        <p:spPr>
          <a:xfrm>
            <a:off x="875829" y="4883888"/>
            <a:ext cx="3591805" cy="923330"/>
          </a:xfrm>
          <a:prstGeom prst="rect">
            <a:avLst/>
          </a:prstGeom>
          <a:noFill/>
        </p:spPr>
        <p:txBody>
          <a:bodyPr wrap="square" rtlCol="0">
            <a:spAutoFit/>
          </a:bodyPr>
          <a:lstStyle/>
          <a:p>
            <a:r>
              <a:rPr lang="en-US" dirty="0"/>
              <a:t>Precision: 6700/7600 = .88</a:t>
            </a:r>
          </a:p>
          <a:p>
            <a:r>
              <a:rPr lang="en-US" dirty="0"/>
              <a:t>Recall: 6700 / 7000 = .96</a:t>
            </a:r>
          </a:p>
          <a:p>
            <a:r>
              <a:rPr lang="en-US" dirty="0"/>
              <a:t>F1-Score:  2*(.96+.88)/(.96*.88)=.92</a:t>
            </a:r>
          </a:p>
        </p:txBody>
      </p:sp>
      <p:sp>
        <p:nvSpPr>
          <p:cNvPr id="7" name="TextBox 6">
            <a:extLst>
              <a:ext uri="{FF2B5EF4-FFF2-40B4-BE49-F238E27FC236}">
                <a16:creationId xmlns:a16="http://schemas.microsoft.com/office/drawing/2014/main" id="{A18AB224-F885-3C52-066F-641B1B6F219E}"/>
              </a:ext>
            </a:extLst>
          </p:cNvPr>
          <p:cNvSpPr txBox="1"/>
          <p:nvPr/>
        </p:nvSpPr>
        <p:spPr>
          <a:xfrm>
            <a:off x="1566530" y="4424617"/>
            <a:ext cx="1573764" cy="369332"/>
          </a:xfrm>
          <a:prstGeom prst="rect">
            <a:avLst/>
          </a:prstGeom>
          <a:noFill/>
        </p:spPr>
        <p:txBody>
          <a:bodyPr wrap="none" rtlCol="0">
            <a:spAutoFit/>
          </a:bodyPr>
          <a:lstStyle/>
          <a:p>
            <a:r>
              <a:rPr lang="en-US" b="1" dirty="0"/>
              <a:t>The “yes” case</a:t>
            </a:r>
          </a:p>
        </p:txBody>
      </p:sp>
      <p:sp>
        <p:nvSpPr>
          <p:cNvPr id="8" name="TextBox 7">
            <a:extLst>
              <a:ext uri="{FF2B5EF4-FFF2-40B4-BE49-F238E27FC236}">
                <a16:creationId xmlns:a16="http://schemas.microsoft.com/office/drawing/2014/main" id="{0E1D4FFB-DB3D-B4D4-AE0E-C1125957601F}"/>
              </a:ext>
            </a:extLst>
          </p:cNvPr>
          <p:cNvSpPr txBox="1"/>
          <p:nvPr/>
        </p:nvSpPr>
        <p:spPr>
          <a:xfrm>
            <a:off x="5637680" y="4424617"/>
            <a:ext cx="1507400" cy="369332"/>
          </a:xfrm>
          <a:prstGeom prst="rect">
            <a:avLst/>
          </a:prstGeom>
          <a:noFill/>
        </p:spPr>
        <p:txBody>
          <a:bodyPr wrap="none" rtlCol="0">
            <a:spAutoFit/>
          </a:bodyPr>
          <a:lstStyle/>
          <a:p>
            <a:r>
              <a:rPr lang="en-US" b="1" dirty="0"/>
              <a:t>The “no” case</a:t>
            </a:r>
          </a:p>
        </p:txBody>
      </p:sp>
      <p:sp>
        <p:nvSpPr>
          <p:cNvPr id="9" name="TextBox 8">
            <a:extLst>
              <a:ext uri="{FF2B5EF4-FFF2-40B4-BE49-F238E27FC236}">
                <a16:creationId xmlns:a16="http://schemas.microsoft.com/office/drawing/2014/main" id="{9282C2CC-BA4C-E3C5-AB74-B5CCD299D790}"/>
              </a:ext>
            </a:extLst>
          </p:cNvPr>
          <p:cNvSpPr txBox="1"/>
          <p:nvPr/>
        </p:nvSpPr>
        <p:spPr>
          <a:xfrm>
            <a:off x="4885888" y="4883888"/>
            <a:ext cx="3591805" cy="923330"/>
          </a:xfrm>
          <a:prstGeom prst="rect">
            <a:avLst/>
          </a:prstGeom>
          <a:noFill/>
        </p:spPr>
        <p:txBody>
          <a:bodyPr wrap="square" rtlCol="0">
            <a:spAutoFit/>
          </a:bodyPr>
          <a:lstStyle/>
          <a:p>
            <a:r>
              <a:rPr lang="en-US" dirty="0"/>
              <a:t>Precision: 100/400 = .25</a:t>
            </a:r>
          </a:p>
          <a:p>
            <a:r>
              <a:rPr lang="en-US" dirty="0"/>
              <a:t>Recall: 100 / 1000 = .1</a:t>
            </a:r>
          </a:p>
          <a:p>
            <a:r>
              <a:rPr lang="en-US" dirty="0"/>
              <a:t>F1-Score:  2*(.25+.1)/(.25*.1)=.14</a:t>
            </a:r>
          </a:p>
        </p:txBody>
      </p:sp>
      <p:sp>
        <p:nvSpPr>
          <p:cNvPr id="10" name="TextBox 9">
            <a:extLst>
              <a:ext uri="{FF2B5EF4-FFF2-40B4-BE49-F238E27FC236}">
                <a16:creationId xmlns:a16="http://schemas.microsoft.com/office/drawing/2014/main" id="{2930C954-052A-0197-D379-80AED1404397}"/>
              </a:ext>
            </a:extLst>
          </p:cNvPr>
          <p:cNvSpPr txBox="1"/>
          <p:nvPr/>
        </p:nvSpPr>
        <p:spPr>
          <a:xfrm>
            <a:off x="2934650" y="6081823"/>
            <a:ext cx="3101618" cy="369332"/>
          </a:xfrm>
          <a:prstGeom prst="rect">
            <a:avLst/>
          </a:prstGeom>
          <a:noFill/>
        </p:spPr>
        <p:txBody>
          <a:bodyPr wrap="none" rtlCol="0">
            <a:spAutoFit/>
          </a:bodyPr>
          <a:lstStyle/>
          <a:p>
            <a:r>
              <a:rPr lang="en-US" b="1" dirty="0"/>
              <a:t>Average F1 across classes = .53</a:t>
            </a:r>
          </a:p>
        </p:txBody>
      </p:sp>
    </p:spTree>
    <p:extLst>
      <p:ext uri="{BB962C8B-B14F-4D97-AF65-F5344CB8AC3E}">
        <p14:creationId xmlns:p14="http://schemas.microsoft.com/office/powerpoint/2010/main" val="227924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C0D4-9AAD-33B6-2A36-3ED872B012FF}"/>
              </a:ext>
            </a:extLst>
          </p:cNvPr>
          <p:cNvSpPr>
            <a:spLocks noGrp="1"/>
          </p:cNvSpPr>
          <p:nvPr>
            <p:ph type="title"/>
          </p:nvPr>
        </p:nvSpPr>
        <p:spPr/>
        <p:txBody>
          <a:bodyPr/>
          <a:lstStyle/>
          <a:p>
            <a:r>
              <a:rPr lang="en-US" dirty="0"/>
              <a:t>ROC and AUC</a:t>
            </a:r>
          </a:p>
        </p:txBody>
      </p:sp>
      <p:sp>
        <p:nvSpPr>
          <p:cNvPr id="3" name="Content Placeholder 2">
            <a:extLst>
              <a:ext uri="{FF2B5EF4-FFF2-40B4-BE49-F238E27FC236}">
                <a16:creationId xmlns:a16="http://schemas.microsoft.com/office/drawing/2014/main" id="{F3DB8703-82B9-3B1C-7B50-638FEBBE54C4}"/>
              </a:ext>
            </a:extLst>
          </p:cNvPr>
          <p:cNvSpPr>
            <a:spLocks noGrp="1"/>
          </p:cNvSpPr>
          <p:nvPr>
            <p:ph idx="1"/>
          </p:nvPr>
        </p:nvSpPr>
        <p:spPr/>
        <p:txBody>
          <a:bodyPr>
            <a:normAutofit fontScale="92500" lnSpcReduction="10000"/>
          </a:bodyPr>
          <a:lstStyle/>
          <a:p>
            <a:r>
              <a:rPr lang="en-US" b="1" i="0" dirty="0">
                <a:effectLst/>
                <a:latin typeface="Söhne"/>
              </a:rPr>
              <a:t>ROC (Receiver Operating Characteristic) Curve</a:t>
            </a:r>
            <a:r>
              <a:rPr lang="en-US" i="0" dirty="0">
                <a:effectLst/>
                <a:latin typeface="Söhne"/>
              </a:rPr>
              <a:t>: A graphical plot that illustrates the performance of a binary classification system.</a:t>
            </a:r>
          </a:p>
          <a:p>
            <a:r>
              <a:rPr lang="en-US" b="1" dirty="0"/>
              <a:t>AUC (Area Under the Curve): </a:t>
            </a:r>
            <a:r>
              <a:rPr lang="en-US" dirty="0"/>
              <a:t>A single number summarizing the overall ability of the test to discriminate between positive and negative classes.</a:t>
            </a:r>
          </a:p>
          <a:p>
            <a:pPr marL="0" indent="0">
              <a:buNone/>
            </a:pPr>
            <a:r>
              <a:rPr lang="en-US" dirty="0"/>
              <a:t>These measures are constructed by varying the decision threshold for classification, so not as meaningful in the case of hard classifications</a:t>
            </a:r>
          </a:p>
        </p:txBody>
      </p:sp>
    </p:spTree>
    <p:extLst>
      <p:ext uri="{BB962C8B-B14F-4D97-AF65-F5344CB8AC3E}">
        <p14:creationId xmlns:p14="http://schemas.microsoft.com/office/powerpoint/2010/main" val="2393559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1273-B93F-9310-7E06-6FE584A6A8E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3BCB28A-851D-9411-2B74-2D479318F75B}"/>
              </a:ext>
            </a:extLst>
          </p:cNvPr>
          <p:cNvSpPr>
            <a:spLocks noGrp="1"/>
          </p:cNvSpPr>
          <p:nvPr>
            <p:ph idx="1"/>
          </p:nvPr>
        </p:nvSpPr>
        <p:spPr>
          <a:xfrm>
            <a:off x="457200" y="1600201"/>
            <a:ext cx="8229600" cy="1143000"/>
          </a:xfrm>
        </p:spPr>
        <p:txBody>
          <a:bodyPr>
            <a:normAutofit/>
          </a:bodyPr>
          <a:lstStyle/>
          <a:p>
            <a:r>
              <a:rPr lang="en-US" dirty="0"/>
              <a:t>A probabilistic classifier for predicting diabetes based on blood glucose levels</a:t>
            </a:r>
          </a:p>
        </p:txBody>
      </p:sp>
      <p:pic>
        <p:nvPicPr>
          <p:cNvPr id="4098" name="Picture 2">
            <a:extLst>
              <a:ext uri="{FF2B5EF4-FFF2-40B4-BE49-F238E27FC236}">
                <a16:creationId xmlns:a16="http://schemas.microsoft.com/office/drawing/2014/main" id="{0E6AF3F9-09D1-76F6-BEDD-CBC4A3B97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241" y="2806811"/>
            <a:ext cx="4652982" cy="38603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1A0D7C-954A-FABD-8207-DF0DA9CDD359}"/>
              </a:ext>
            </a:extLst>
          </p:cNvPr>
          <p:cNvSpPr txBox="1"/>
          <p:nvPr/>
        </p:nvSpPr>
        <p:spPr>
          <a:xfrm>
            <a:off x="3766167" y="4662812"/>
            <a:ext cx="2421112"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Area Under the Curve</a:t>
            </a:r>
          </a:p>
        </p:txBody>
      </p:sp>
      <p:sp>
        <p:nvSpPr>
          <p:cNvPr id="5" name="TextBox 4">
            <a:extLst>
              <a:ext uri="{FF2B5EF4-FFF2-40B4-BE49-F238E27FC236}">
                <a16:creationId xmlns:a16="http://schemas.microsoft.com/office/drawing/2014/main" id="{5EAE73BA-05C8-ED52-7E96-5D8FE8C75CC7}"/>
              </a:ext>
            </a:extLst>
          </p:cNvPr>
          <p:cNvSpPr txBox="1"/>
          <p:nvPr/>
        </p:nvSpPr>
        <p:spPr>
          <a:xfrm>
            <a:off x="6859964" y="3727825"/>
            <a:ext cx="1665969"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Random guess</a:t>
            </a:r>
          </a:p>
        </p:txBody>
      </p:sp>
      <p:cxnSp>
        <p:nvCxnSpPr>
          <p:cNvPr id="6" name="Straight Arrow Connector 5">
            <a:extLst>
              <a:ext uri="{FF2B5EF4-FFF2-40B4-BE49-F238E27FC236}">
                <a16:creationId xmlns:a16="http://schemas.microsoft.com/office/drawing/2014/main" id="{1EFAF879-0381-C952-14CA-6874C7C4ED98}"/>
              </a:ext>
            </a:extLst>
          </p:cNvPr>
          <p:cNvCxnSpPr>
            <a:cxnSpLocks/>
            <a:stCxn id="5" idx="1"/>
          </p:cNvCxnSpPr>
          <p:nvPr/>
        </p:nvCxnSpPr>
        <p:spPr>
          <a:xfrm flipH="1">
            <a:off x="5323367" y="3881714"/>
            <a:ext cx="1536597" cy="2330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34489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20D8-FB46-9C88-3C42-3272770BFB66}"/>
              </a:ext>
            </a:extLst>
          </p:cNvPr>
          <p:cNvSpPr>
            <a:spLocks noGrp="1"/>
          </p:cNvSpPr>
          <p:nvPr>
            <p:ph type="title"/>
          </p:nvPr>
        </p:nvSpPr>
        <p:spPr/>
        <p:txBody>
          <a:bodyPr/>
          <a:lstStyle/>
          <a:p>
            <a:r>
              <a:rPr lang="en-US" dirty="0"/>
              <a:t>Calculating AUC</a:t>
            </a:r>
          </a:p>
        </p:txBody>
      </p:sp>
      <p:sp>
        <p:nvSpPr>
          <p:cNvPr id="3" name="Content Placeholder 2">
            <a:extLst>
              <a:ext uri="{FF2B5EF4-FFF2-40B4-BE49-F238E27FC236}">
                <a16:creationId xmlns:a16="http://schemas.microsoft.com/office/drawing/2014/main" id="{A98EA120-77C6-12FB-0254-E274E5A9985F}"/>
              </a:ext>
            </a:extLst>
          </p:cNvPr>
          <p:cNvSpPr>
            <a:spLocks noGrp="1"/>
          </p:cNvSpPr>
          <p:nvPr>
            <p:ph idx="1"/>
          </p:nvPr>
        </p:nvSpPr>
        <p:spPr>
          <a:xfrm>
            <a:off x="457200" y="1600201"/>
            <a:ext cx="8229600" cy="3687416"/>
          </a:xfrm>
        </p:spPr>
        <p:txBody>
          <a:bodyPr>
            <a:normAutofit lnSpcReduction="10000"/>
          </a:bodyPr>
          <a:lstStyle/>
          <a:p>
            <a:r>
              <a:rPr lang="en-US" dirty="0"/>
              <a:t>Trapezoidal Rule</a:t>
            </a:r>
          </a:p>
          <a:p>
            <a:endParaRPr lang="en-US" dirty="0"/>
          </a:p>
          <a:p>
            <a:endParaRPr lang="en-US" dirty="0"/>
          </a:p>
          <a:p>
            <a:endParaRPr lang="en-US" dirty="0"/>
          </a:p>
          <a:p>
            <a:r>
              <a:rPr lang="en-US" dirty="0"/>
              <a:t>N is the number of threshold values – usually the number of unique probabilities in your set of predictions</a:t>
            </a:r>
          </a:p>
        </p:txBody>
      </p:sp>
      <p:pic>
        <p:nvPicPr>
          <p:cNvPr id="4" name="Picture 3">
            <a:extLst>
              <a:ext uri="{FF2B5EF4-FFF2-40B4-BE49-F238E27FC236}">
                <a16:creationId xmlns:a16="http://schemas.microsoft.com/office/drawing/2014/main" id="{CCEB7130-B599-5EDF-9E99-D7690D62FDC4}"/>
              </a:ext>
            </a:extLst>
          </p:cNvPr>
          <p:cNvPicPr>
            <a:picLocks noChangeAspect="1"/>
          </p:cNvPicPr>
          <p:nvPr/>
        </p:nvPicPr>
        <p:blipFill>
          <a:blip r:embed="rId3"/>
          <a:stretch>
            <a:fillRect/>
          </a:stretch>
        </p:blipFill>
        <p:spPr>
          <a:xfrm>
            <a:off x="1333500" y="2696815"/>
            <a:ext cx="6477000" cy="635000"/>
          </a:xfrm>
          <a:prstGeom prst="rect">
            <a:avLst/>
          </a:prstGeom>
        </p:spPr>
      </p:pic>
    </p:spTree>
    <p:extLst>
      <p:ext uri="{BB962C8B-B14F-4D97-AF65-F5344CB8AC3E}">
        <p14:creationId xmlns:p14="http://schemas.microsoft.com/office/powerpoint/2010/main" val="4087470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5A5C-3F15-EEDC-0271-C0EF3609B60E}"/>
              </a:ext>
            </a:extLst>
          </p:cNvPr>
          <p:cNvSpPr>
            <a:spLocks noGrp="1"/>
          </p:cNvSpPr>
          <p:nvPr>
            <p:ph type="title"/>
          </p:nvPr>
        </p:nvSpPr>
        <p:spPr/>
        <p:txBody>
          <a:bodyPr/>
          <a:lstStyle/>
          <a:p>
            <a:r>
              <a:rPr lang="en-US" dirty="0"/>
              <a:t>SAMPLING METHODS</a:t>
            </a:r>
          </a:p>
        </p:txBody>
      </p:sp>
      <p:sp>
        <p:nvSpPr>
          <p:cNvPr id="3" name="Text Placeholder 2">
            <a:extLst>
              <a:ext uri="{FF2B5EF4-FFF2-40B4-BE49-F238E27FC236}">
                <a16:creationId xmlns:a16="http://schemas.microsoft.com/office/drawing/2014/main" id="{AFA89027-A4A3-5D4C-542F-B3A2A8BB87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470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EAFA2-8490-7550-DDDA-13A9A6579FBD}"/>
              </a:ext>
            </a:extLst>
          </p:cNvPr>
          <p:cNvSpPr>
            <a:spLocks noGrp="1"/>
          </p:cNvSpPr>
          <p:nvPr>
            <p:ph type="title"/>
          </p:nvPr>
        </p:nvSpPr>
        <p:spPr/>
        <p:txBody>
          <a:bodyPr/>
          <a:lstStyle/>
          <a:p>
            <a:r>
              <a:rPr lang="en-US" dirty="0"/>
              <a:t>Train-Test Split</a:t>
            </a:r>
          </a:p>
        </p:txBody>
      </p:sp>
      <p:sp>
        <p:nvSpPr>
          <p:cNvPr id="5" name="Content Placeholder 4">
            <a:extLst>
              <a:ext uri="{FF2B5EF4-FFF2-40B4-BE49-F238E27FC236}">
                <a16:creationId xmlns:a16="http://schemas.microsoft.com/office/drawing/2014/main" id="{22FC1956-C72E-E1B6-873F-C41E1400D27C}"/>
              </a:ext>
            </a:extLst>
          </p:cNvPr>
          <p:cNvSpPr>
            <a:spLocks noGrp="1"/>
          </p:cNvSpPr>
          <p:nvPr>
            <p:ph idx="1"/>
          </p:nvPr>
        </p:nvSpPr>
        <p:spPr/>
        <p:txBody>
          <a:bodyPr>
            <a:normAutofit fontScale="70000" lnSpcReduction="20000"/>
          </a:bodyPr>
          <a:lstStyle/>
          <a:p>
            <a:r>
              <a:rPr lang="en-US" b="1" dirty="0"/>
              <a:t>Basic Idea</a:t>
            </a:r>
            <a:r>
              <a:rPr lang="en-US" dirty="0"/>
              <a:t>:  Separate your data into two sets – one for “training” the model, and the other for “testing” the model</a:t>
            </a:r>
          </a:p>
          <a:p>
            <a:r>
              <a:rPr lang="en-US" b="1" dirty="0"/>
              <a:t>Important Considerations</a:t>
            </a:r>
          </a:p>
          <a:p>
            <a:pPr lvl="1"/>
            <a:r>
              <a:rPr lang="en-US" dirty="0"/>
              <a:t>The training set must be </a:t>
            </a:r>
            <a:r>
              <a:rPr lang="en-US" i="1" dirty="0"/>
              <a:t>completely independent </a:t>
            </a:r>
            <a:r>
              <a:rPr lang="en-US" dirty="0"/>
              <a:t>and </a:t>
            </a:r>
            <a:r>
              <a:rPr lang="en-US" i="1" dirty="0"/>
              <a:t>highly representative </a:t>
            </a:r>
            <a:r>
              <a:rPr lang="en-US" dirty="0"/>
              <a:t>of the test set to get an unbiased estimate of performance</a:t>
            </a:r>
          </a:p>
          <a:p>
            <a:pPr lvl="1"/>
            <a:r>
              <a:rPr lang="en-US" dirty="0"/>
              <a:t>Performance can vary depending on the split, and a bad-split could result in poorer performance</a:t>
            </a:r>
          </a:p>
          <a:p>
            <a:r>
              <a:rPr lang="en-US" b="1" dirty="0"/>
              <a:t>Examples</a:t>
            </a:r>
          </a:p>
          <a:p>
            <a:pPr lvl="1"/>
            <a:r>
              <a:rPr lang="en-US" dirty="0"/>
              <a:t>Binary classification with a rare positive class (e.g., disease detection where only 5% samples are positive)</a:t>
            </a:r>
          </a:p>
          <a:p>
            <a:pPr lvl="1"/>
            <a:r>
              <a:rPr lang="en-US" dirty="0"/>
              <a:t>Time-series data where future data points are used in the training, and past data points in the training</a:t>
            </a:r>
          </a:p>
          <a:p>
            <a:pPr lvl="1"/>
            <a:r>
              <a:rPr lang="en-US" dirty="0"/>
              <a:t>Using data from one geographic region in the training data and another region in the test set</a:t>
            </a:r>
          </a:p>
        </p:txBody>
      </p:sp>
    </p:spTree>
    <p:extLst>
      <p:ext uri="{BB962C8B-B14F-4D97-AF65-F5344CB8AC3E}">
        <p14:creationId xmlns:p14="http://schemas.microsoft.com/office/powerpoint/2010/main" val="1465724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1A82-D8C8-FAAD-5C23-A15C1B65B957}"/>
              </a:ext>
            </a:extLst>
          </p:cNvPr>
          <p:cNvSpPr>
            <a:spLocks noGrp="1"/>
          </p:cNvSpPr>
          <p:nvPr>
            <p:ph type="title"/>
          </p:nvPr>
        </p:nvSpPr>
        <p:spPr/>
        <p:txBody>
          <a:bodyPr/>
          <a:lstStyle/>
          <a:p>
            <a:r>
              <a:rPr lang="en-US" dirty="0"/>
              <a:t>Stratification</a:t>
            </a:r>
          </a:p>
        </p:txBody>
      </p:sp>
      <p:sp>
        <p:nvSpPr>
          <p:cNvPr id="3" name="Content Placeholder 2">
            <a:extLst>
              <a:ext uri="{FF2B5EF4-FFF2-40B4-BE49-F238E27FC236}">
                <a16:creationId xmlns:a16="http://schemas.microsoft.com/office/drawing/2014/main" id="{688A1091-B7A6-9C74-E96A-6F2F9AFED9FE}"/>
              </a:ext>
            </a:extLst>
          </p:cNvPr>
          <p:cNvSpPr>
            <a:spLocks noGrp="1"/>
          </p:cNvSpPr>
          <p:nvPr>
            <p:ph idx="1"/>
          </p:nvPr>
        </p:nvSpPr>
        <p:spPr>
          <a:xfrm>
            <a:off x="457200" y="1600200"/>
            <a:ext cx="8229600" cy="1993605"/>
          </a:xfrm>
        </p:spPr>
        <p:txBody>
          <a:bodyPr>
            <a:normAutofit fontScale="70000" lnSpcReduction="20000"/>
          </a:bodyPr>
          <a:lstStyle/>
          <a:p>
            <a:r>
              <a:rPr lang="en-US" dirty="0"/>
              <a:t>Stratification ensures that each fold or subset of data has a similar distribution of a particular variable (or variables).</a:t>
            </a:r>
          </a:p>
          <a:p>
            <a:r>
              <a:rPr lang="en-US" dirty="0"/>
              <a:t>Primarily focused on output classes and is used to make sure the test set has the same distribution over these classes. </a:t>
            </a:r>
          </a:p>
          <a:p>
            <a:r>
              <a:rPr lang="en-US" dirty="0"/>
              <a:t>Can also be applied to features, though this is a less conventional interpretation.</a:t>
            </a:r>
          </a:p>
        </p:txBody>
      </p:sp>
      <p:sp>
        <p:nvSpPr>
          <p:cNvPr id="4" name="Rectangle 3">
            <a:extLst>
              <a:ext uri="{FF2B5EF4-FFF2-40B4-BE49-F238E27FC236}">
                <a16:creationId xmlns:a16="http://schemas.microsoft.com/office/drawing/2014/main" id="{90202832-5B34-71E9-E0E1-B13C1E0FD9A9}"/>
              </a:ext>
            </a:extLst>
          </p:cNvPr>
          <p:cNvSpPr/>
          <p:nvPr/>
        </p:nvSpPr>
        <p:spPr>
          <a:xfrm>
            <a:off x="2386962" y="4570227"/>
            <a:ext cx="467833" cy="5741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705909-E22A-CDE1-F5B4-B0A25EA21E5C}"/>
              </a:ext>
            </a:extLst>
          </p:cNvPr>
          <p:cNvSpPr/>
          <p:nvPr/>
        </p:nvSpPr>
        <p:spPr>
          <a:xfrm>
            <a:off x="2386962" y="5151474"/>
            <a:ext cx="467833" cy="574159"/>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08C00D3-91A3-1896-B524-EC2BFFAF59ED}"/>
              </a:ext>
            </a:extLst>
          </p:cNvPr>
          <p:cNvSpPr/>
          <p:nvPr/>
        </p:nvSpPr>
        <p:spPr>
          <a:xfrm>
            <a:off x="2386962" y="5732720"/>
            <a:ext cx="467833" cy="574159"/>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D69D5A0-25BC-3A88-1000-BC2B150AA8C8}"/>
              </a:ext>
            </a:extLst>
          </p:cNvPr>
          <p:cNvSpPr txBox="1"/>
          <p:nvPr/>
        </p:nvSpPr>
        <p:spPr>
          <a:xfrm>
            <a:off x="1401678" y="4672640"/>
            <a:ext cx="837089" cy="369332"/>
          </a:xfrm>
          <a:prstGeom prst="rect">
            <a:avLst/>
          </a:prstGeom>
          <a:noFill/>
        </p:spPr>
        <p:txBody>
          <a:bodyPr wrap="none" rtlCol="0">
            <a:spAutoFit/>
          </a:bodyPr>
          <a:lstStyle/>
          <a:p>
            <a:r>
              <a:rPr lang="en-US" dirty="0"/>
              <a:t>Class A</a:t>
            </a:r>
          </a:p>
        </p:txBody>
      </p:sp>
      <p:sp>
        <p:nvSpPr>
          <p:cNvPr id="8" name="TextBox 7">
            <a:extLst>
              <a:ext uri="{FF2B5EF4-FFF2-40B4-BE49-F238E27FC236}">
                <a16:creationId xmlns:a16="http://schemas.microsoft.com/office/drawing/2014/main" id="{09CBC7E2-2635-C0CA-372F-D316AE66459F}"/>
              </a:ext>
            </a:extLst>
          </p:cNvPr>
          <p:cNvSpPr txBox="1"/>
          <p:nvPr/>
        </p:nvSpPr>
        <p:spPr>
          <a:xfrm>
            <a:off x="1401678" y="5232621"/>
            <a:ext cx="829073" cy="369332"/>
          </a:xfrm>
          <a:prstGeom prst="rect">
            <a:avLst/>
          </a:prstGeom>
          <a:noFill/>
        </p:spPr>
        <p:txBody>
          <a:bodyPr wrap="none" rtlCol="0">
            <a:spAutoFit/>
          </a:bodyPr>
          <a:lstStyle/>
          <a:p>
            <a:r>
              <a:rPr lang="en-US" dirty="0"/>
              <a:t>Class B</a:t>
            </a:r>
          </a:p>
        </p:txBody>
      </p:sp>
      <p:sp>
        <p:nvSpPr>
          <p:cNvPr id="9" name="TextBox 8">
            <a:extLst>
              <a:ext uri="{FF2B5EF4-FFF2-40B4-BE49-F238E27FC236}">
                <a16:creationId xmlns:a16="http://schemas.microsoft.com/office/drawing/2014/main" id="{8BE0FABA-02D3-2477-C706-AD4B04A95222}"/>
              </a:ext>
            </a:extLst>
          </p:cNvPr>
          <p:cNvSpPr txBox="1"/>
          <p:nvPr/>
        </p:nvSpPr>
        <p:spPr>
          <a:xfrm>
            <a:off x="1401678" y="5806779"/>
            <a:ext cx="827471" cy="369332"/>
          </a:xfrm>
          <a:prstGeom prst="rect">
            <a:avLst/>
          </a:prstGeom>
          <a:noFill/>
        </p:spPr>
        <p:txBody>
          <a:bodyPr wrap="none" rtlCol="0">
            <a:spAutoFit/>
          </a:bodyPr>
          <a:lstStyle/>
          <a:p>
            <a:r>
              <a:rPr lang="en-US" dirty="0"/>
              <a:t>Class C</a:t>
            </a:r>
          </a:p>
        </p:txBody>
      </p:sp>
      <p:sp>
        <p:nvSpPr>
          <p:cNvPr id="10" name="TextBox 9">
            <a:extLst>
              <a:ext uri="{FF2B5EF4-FFF2-40B4-BE49-F238E27FC236}">
                <a16:creationId xmlns:a16="http://schemas.microsoft.com/office/drawing/2014/main" id="{D97CFF40-3224-7DA9-A71D-15F12A5E793A}"/>
              </a:ext>
            </a:extLst>
          </p:cNvPr>
          <p:cNvSpPr txBox="1"/>
          <p:nvPr/>
        </p:nvSpPr>
        <p:spPr>
          <a:xfrm>
            <a:off x="1705237" y="3691602"/>
            <a:ext cx="681725" cy="369332"/>
          </a:xfrm>
          <a:prstGeom prst="rect">
            <a:avLst/>
          </a:prstGeom>
          <a:noFill/>
        </p:spPr>
        <p:txBody>
          <a:bodyPr wrap="none" rtlCol="0">
            <a:spAutoFit/>
          </a:bodyPr>
          <a:lstStyle/>
          <a:p>
            <a:r>
              <a:rPr lang="en-US" b="1" dirty="0"/>
              <a:t>DATA</a:t>
            </a:r>
          </a:p>
        </p:txBody>
      </p:sp>
      <p:sp>
        <p:nvSpPr>
          <p:cNvPr id="11" name="TextBox 10">
            <a:extLst>
              <a:ext uri="{FF2B5EF4-FFF2-40B4-BE49-F238E27FC236}">
                <a16:creationId xmlns:a16="http://schemas.microsoft.com/office/drawing/2014/main" id="{D6CB1FD2-52FC-080E-F1DD-15404501B99A}"/>
              </a:ext>
            </a:extLst>
          </p:cNvPr>
          <p:cNvSpPr txBox="1"/>
          <p:nvPr/>
        </p:nvSpPr>
        <p:spPr>
          <a:xfrm>
            <a:off x="3700924" y="3705779"/>
            <a:ext cx="1869743" cy="646331"/>
          </a:xfrm>
          <a:prstGeom prst="rect">
            <a:avLst/>
          </a:prstGeom>
          <a:noFill/>
        </p:spPr>
        <p:txBody>
          <a:bodyPr wrap="none" rtlCol="0">
            <a:spAutoFit/>
          </a:bodyPr>
          <a:lstStyle/>
          <a:p>
            <a:pPr algn="ctr"/>
            <a:r>
              <a:rPr lang="en-US" b="1" dirty="0"/>
              <a:t>10 % SAMPLE </a:t>
            </a:r>
            <a:br>
              <a:rPr lang="en-US" b="1" dirty="0"/>
            </a:br>
            <a:r>
              <a:rPr lang="en-US" b="1" dirty="0"/>
              <a:t>(NOT STRATIFIED)</a:t>
            </a:r>
          </a:p>
        </p:txBody>
      </p:sp>
      <p:sp>
        <p:nvSpPr>
          <p:cNvPr id="12" name="Rectangle 11">
            <a:extLst>
              <a:ext uri="{FF2B5EF4-FFF2-40B4-BE49-F238E27FC236}">
                <a16:creationId xmlns:a16="http://schemas.microsoft.com/office/drawing/2014/main" id="{535530B5-7755-7448-A87C-41F4A5BCEF57}"/>
              </a:ext>
            </a:extLst>
          </p:cNvPr>
          <p:cNvSpPr/>
          <p:nvPr/>
        </p:nvSpPr>
        <p:spPr>
          <a:xfrm>
            <a:off x="4401880" y="4570227"/>
            <a:ext cx="467833" cy="5741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7EEBAE-A27C-3266-DBA9-4B74AE53C587}"/>
              </a:ext>
            </a:extLst>
          </p:cNvPr>
          <p:cNvSpPr/>
          <p:nvPr/>
        </p:nvSpPr>
        <p:spPr>
          <a:xfrm>
            <a:off x="4401880" y="5151474"/>
            <a:ext cx="467833" cy="574159"/>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7181CF-E4D2-441A-9592-DF6B710AAB11}"/>
              </a:ext>
            </a:extLst>
          </p:cNvPr>
          <p:cNvSpPr/>
          <p:nvPr/>
        </p:nvSpPr>
        <p:spPr>
          <a:xfrm>
            <a:off x="4401880" y="5732720"/>
            <a:ext cx="467833" cy="574159"/>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40B617-E839-A853-1B83-A6B3D4B5B5F0}"/>
              </a:ext>
            </a:extLst>
          </p:cNvPr>
          <p:cNvSpPr/>
          <p:nvPr/>
        </p:nvSpPr>
        <p:spPr>
          <a:xfrm>
            <a:off x="4395585" y="4813005"/>
            <a:ext cx="559187" cy="1493874"/>
          </a:xfrm>
          <a:prstGeom prst="rect">
            <a:avLst/>
          </a:prstGeom>
          <a:solidFill>
            <a:srgbClr val="FFFFFF">
              <a:alpha val="7529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681B59-1D36-2414-CBAD-A575D83E9066}"/>
              </a:ext>
            </a:extLst>
          </p:cNvPr>
          <p:cNvSpPr/>
          <p:nvPr/>
        </p:nvSpPr>
        <p:spPr>
          <a:xfrm>
            <a:off x="6679068" y="4563140"/>
            <a:ext cx="467833" cy="5741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72960AC-087C-6008-CE1E-C1DF16D507AB}"/>
              </a:ext>
            </a:extLst>
          </p:cNvPr>
          <p:cNvSpPr/>
          <p:nvPr/>
        </p:nvSpPr>
        <p:spPr>
          <a:xfrm>
            <a:off x="6679068" y="5144387"/>
            <a:ext cx="467833" cy="574159"/>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85C924-875E-2E1A-4DDD-FE5B7D800FE6}"/>
              </a:ext>
            </a:extLst>
          </p:cNvPr>
          <p:cNvSpPr/>
          <p:nvPr/>
        </p:nvSpPr>
        <p:spPr>
          <a:xfrm>
            <a:off x="6679068" y="5725633"/>
            <a:ext cx="467833" cy="574159"/>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C26DD30-B8BC-0AEC-E3B1-F31587E7897C}"/>
              </a:ext>
            </a:extLst>
          </p:cNvPr>
          <p:cNvSpPr txBox="1"/>
          <p:nvPr/>
        </p:nvSpPr>
        <p:spPr>
          <a:xfrm>
            <a:off x="6170865" y="3663247"/>
            <a:ext cx="1526764" cy="646331"/>
          </a:xfrm>
          <a:prstGeom prst="rect">
            <a:avLst/>
          </a:prstGeom>
          <a:noFill/>
        </p:spPr>
        <p:txBody>
          <a:bodyPr wrap="none" rtlCol="0">
            <a:spAutoFit/>
          </a:bodyPr>
          <a:lstStyle/>
          <a:p>
            <a:pPr algn="ctr"/>
            <a:r>
              <a:rPr lang="en-US" b="1" dirty="0"/>
              <a:t>10 % SAMPLE </a:t>
            </a:r>
            <a:br>
              <a:rPr lang="en-US" b="1" dirty="0"/>
            </a:br>
            <a:r>
              <a:rPr lang="en-US" b="1" dirty="0"/>
              <a:t>(STRATIFIED)</a:t>
            </a:r>
          </a:p>
        </p:txBody>
      </p:sp>
      <p:sp>
        <p:nvSpPr>
          <p:cNvPr id="20" name="Rectangle 19">
            <a:extLst>
              <a:ext uri="{FF2B5EF4-FFF2-40B4-BE49-F238E27FC236}">
                <a16:creationId xmlns:a16="http://schemas.microsoft.com/office/drawing/2014/main" id="{508E45CE-D5FD-6F2F-6DF3-35F651D299A5}"/>
              </a:ext>
            </a:extLst>
          </p:cNvPr>
          <p:cNvSpPr/>
          <p:nvPr/>
        </p:nvSpPr>
        <p:spPr>
          <a:xfrm>
            <a:off x="6614245" y="4642884"/>
            <a:ext cx="559187" cy="494415"/>
          </a:xfrm>
          <a:prstGeom prst="rect">
            <a:avLst/>
          </a:prstGeom>
          <a:solidFill>
            <a:srgbClr val="FFFFFF">
              <a:alpha val="7529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B215BF4-9A7F-548E-428F-F8CBD48A500D}"/>
              </a:ext>
            </a:extLst>
          </p:cNvPr>
          <p:cNvSpPr/>
          <p:nvPr/>
        </p:nvSpPr>
        <p:spPr>
          <a:xfrm>
            <a:off x="6621334" y="5231219"/>
            <a:ext cx="559187" cy="494415"/>
          </a:xfrm>
          <a:prstGeom prst="rect">
            <a:avLst/>
          </a:prstGeom>
          <a:solidFill>
            <a:srgbClr val="FFFFFF">
              <a:alpha val="7529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D47340C-7B0C-92FB-F042-1BFFBCE9AA97}"/>
              </a:ext>
            </a:extLst>
          </p:cNvPr>
          <p:cNvSpPr/>
          <p:nvPr/>
        </p:nvSpPr>
        <p:spPr>
          <a:xfrm>
            <a:off x="6614246" y="5812466"/>
            <a:ext cx="559187" cy="494415"/>
          </a:xfrm>
          <a:prstGeom prst="rect">
            <a:avLst/>
          </a:prstGeom>
          <a:solidFill>
            <a:srgbClr val="FFFFFF">
              <a:alpha val="7529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33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DE09D-FA0F-2813-BADD-E724DB91B6B3}"/>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algn="l" defTabSz="914400">
              <a:lnSpc>
                <a:spcPct val="90000"/>
              </a:lnSpc>
            </a:pPr>
            <a:r>
              <a:rPr lang="en-US" sz="4500" kern="1200">
                <a:solidFill>
                  <a:schemeClr val="tx1"/>
                </a:solidFill>
                <a:latin typeface="+mj-lt"/>
                <a:ea typeface="+mj-ea"/>
                <a:cs typeface="+mj-cs"/>
              </a:rPr>
              <a:t>Example: Google Flu Trends</a:t>
            </a:r>
          </a:p>
        </p:txBody>
      </p:sp>
      <p:pic>
        <p:nvPicPr>
          <p:cNvPr id="1026" name="Picture 2" descr="A graph showing the number of flu trends&#10;&#10;Description automatically generated">
            <a:extLst>
              <a:ext uri="{FF2B5EF4-FFF2-40B4-BE49-F238E27FC236}">
                <a16:creationId xmlns:a16="http://schemas.microsoft.com/office/drawing/2014/main" id="{DC82A3D4-F186-15F2-E8C5-3E9F02F749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4387" y="1845426"/>
            <a:ext cx="7672936"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612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AE3C-056D-29ED-ECB4-52D2F27C47D4}"/>
              </a:ext>
            </a:extLst>
          </p:cNvPr>
          <p:cNvSpPr>
            <a:spLocks noGrp="1"/>
          </p:cNvSpPr>
          <p:nvPr>
            <p:ph type="title"/>
          </p:nvPr>
        </p:nvSpPr>
        <p:spPr/>
        <p:txBody>
          <a:bodyPr/>
          <a:lstStyle/>
          <a:p>
            <a:r>
              <a:rPr lang="en-US" dirty="0"/>
              <a:t>Cross-validation</a:t>
            </a:r>
          </a:p>
        </p:txBody>
      </p:sp>
      <p:sp>
        <p:nvSpPr>
          <p:cNvPr id="3" name="Content Placeholder 2">
            <a:extLst>
              <a:ext uri="{FF2B5EF4-FFF2-40B4-BE49-F238E27FC236}">
                <a16:creationId xmlns:a16="http://schemas.microsoft.com/office/drawing/2014/main" id="{245F8EF0-833C-B8F4-B8F8-6310DB4A5BDF}"/>
              </a:ext>
            </a:extLst>
          </p:cNvPr>
          <p:cNvSpPr>
            <a:spLocks noGrp="1"/>
          </p:cNvSpPr>
          <p:nvPr>
            <p:ph idx="1"/>
          </p:nvPr>
        </p:nvSpPr>
        <p:spPr/>
        <p:txBody>
          <a:bodyPr>
            <a:normAutofit fontScale="92500" lnSpcReduction="10000"/>
          </a:bodyPr>
          <a:lstStyle/>
          <a:p>
            <a:r>
              <a:rPr lang="en-US" sz="2000" b="1" dirty="0"/>
              <a:t>K-Fold Cross validation:</a:t>
            </a:r>
          </a:p>
          <a:p>
            <a:pPr lvl="1"/>
            <a:r>
              <a:rPr lang="en-US" sz="1600" b="0" i="0" dirty="0">
                <a:effectLst/>
                <a:latin typeface="Söhne"/>
              </a:rPr>
              <a:t>Partition data into </a:t>
            </a:r>
            <a:r>
              <a:rPr lang="en-US" sz="1600" b="0" i="1" dirty="0">
                <a:effectLst/>
                <a:latin typeface="KaTeX_Math"/>
              </a:rPr>
              <a:t>k</a:t>
            </a:r>
            <a:r>
              <a:rPr lang="en-US" sz="1600" b="0" i="0" dirty="0">
                <a:effectLst/>
                <a:latin typeface="Söhne"/>
              </a:rPr>
              <a:t> subsets or "folds." </a:t>
            </a:r>
          </a:p>
          <a:p>
            <a:pPr lvl="1"/>
            <a:r>
              <a:rPr lang="en-US" sz="1600" b="0" i="0" dirty="0">
                <a:effectLst/>
                <a:latin typeface="Söhne"/>
              </a:rPr>
              <a:t>Train on </a:t>
            </a:r>
            <a:r>
              <a:rPr lang="en-US" sz="1600" b="0" i="1" dirty="0">
                <a:effectLst/>
                <a:latin typeface="KaTeX_Math"/>
              </a:rPr>
              <a:t>k</a:t>
            </a:r>
            <a:r>
              <a:rPr lang="en-US" sz="1600" b="0" i="0" dirty="0">
                <a:effectLst/>
                <a:latin typeface="KaTeX_Main"/>
              </a:rPr>
              <a:t>−1</a:t>
            </a:r>
            <a:r>
              <a:rPr lang="en-US" sz="1600" b="0" i="0" dirty="0">
                <a:effectLst/>
                <a:latin typeface="Söhne"/>
              </a:rPr>
              <a:t> of these folds and test on the remaining fold </a:t>
            </a:r>
          </a:p>
          <a:p>
            <a:pPr lvl="1"/>
            <a:r>
              <a:rPr lang="en-US" sz="1600" b="0" i="0" dirty="0">
                <a:effectLst/>
                <a:latin typeface="Söhne"/>
              </a:rPr>
              <a:t>Repeat this process </a:t>
            </a:r>
            <a:r>
              <a:rPr lang="en-US" sz="1600" b="0" i="1" dirty="0">
                <a:effectLst/>
                <a:latin typeface="KaTeX_Math"/>
              </a:rPr>
              <a:t>k</a:t>
            </a:r>
            <a:r>
              <a:rPr lang="en-US" sz="1600" b="0" i="0" dirty="0">
                <a:effectLst/>
                <a:latin typeface="Söhne"/>
              </a:rPr>
              <a:t> times, average performance metrics</a:t>
            </a:r>
          </a:p>
          <a:p>
            <a:r>
              <a:rPr lang="en-US" sz="2000" b="1" i="0" dirty="0">
                <a:effectLst/>
                <a:latin typeface="Söhne"/>
              </a:rPr>
              <a:t>Leave-one-out:</a:t>
            </a:r>
          </a:p>
          <a:p>
            <a:pPr lvl="1"/>
            <a:r>
              <a:rPr lang="en-US" sz="1600" i="0" dirty="0">
                <a:effectLst/>
                <a:latin typeface="Söhne"/>
              </a:rPr>
              <a:t>Extreme cross-validation - train on all available data, holding back just one case for testing</a:t>
            </a:r>
          </a:p>
          <a:p>
            <a:pPr lvl="1"/>
            <a:r>
              <a:rPr lang="en-US" sz="1600" i="0" dirty="0">
                <a:effectLst/>
                <a:latin typeface="Söhne"/>
              </a:rPr>
              <a:t>Computationally very expensive</a:t>
            </a:r>
          </a:p>
          <a:p>
            <a:r>
              <a:rPr lang="en-US" sz="2000" b="1" dirty="0">
                <a:latin typeface="Söhne"/>
              </a:rPr>
              <a:t>Stratified K-Fold Cross-Validation:</a:t>
            </a:r>
          </a:p>
          <a:p>
            <a:pPr lvl="1"/>
            <a:r>
              <a:rPr lang="en-US" sz="1600" dirty="0">
                <a:latin typeface="Söhne"/>
              </a:rPr>
              <a:t>Each fold is stratified</a:t>
            </a:r>
            <a:endParaRPr lang="en-US" sz="1600" b="0" i="0" dirty="0">
              <a:effectLst/>
              <a:latin typeface="Söhne"/>
            </a:endParaRPr>
          </a:p>
          <a:p>
            <a:r>
              <a:rPr lang="en-US" sz="2000" b="1" dirty="0">
                <a:latin typeface="Söhne"/>
              </a:rPr>
              <a:t>Considerations</a:t>
            </a:r>
            <a:r>
              <a:rPr lang="en-US" sz="2000" dirty="0">
                <a:latin typeface="Söhne"/>
              </a:rPr>
              <a:t>:</a:t>
            </a:r>
          </a:p>
          <a:p>
            <a:pPr lvl="1"/>
            <a:r>
              <a:rPr lang="en-US" sz="1600" dirty="0">
                <a:latin typeface="Söhne"/>
              </a:rPr>
              <a:t>Not appropriate for time-series data (use time-series specific cross-validation)</a:t>
            </a:r>
          </a:p>
          <a:p>
            <a:pPr lvl="1"/>
            <a:r>
              <a:rPr lang="en-US" sz="1600" dirty="0">
                <a:latin typeface="Söhne"/>
              </a:rPr>
              <a:t>A greater number of folds increases available training data but</a:t>
            </a:r>
          </a:p>
          <a:p>
            <a:pPr lvl="1"/>
            <a:r>
              <a:rPr lang="en-US" sz="1600" dirty="0">
                <a:latin typeface="Söhne"/>
              </a:rPr>
              <a:t>Increases processing time and performance variance</a:t>
            </a:r>
          </a:p>
          <a:p>
            <a:pPr lvl="1"/>
            <a:r>
              <a:rPr lang="en-US" sz="1600" dirty="0">
                <a:latin typeface="Söhne"/>
              </a:rPr>
              <a:t>Reduces representativeness of test samples</a:t>
            </a:r>
          </a:p>
          <a:p>
            <a:pPr lvl="1"/>
            <a:r>
              <a:rPr lang="en-US" sz="1600" dirty="0">
                <a:latin typeface="Söhne"/>
              </a:rPr>
              <a:t>Data leakage if any preprocessing / feature selection is done after splitting but before training.  All such operations need to take place on the training set.</a:t>
            </a:r>
          </a:p>
        </p:txBody>
      </p:sp>
    </p:spTree>
    <p:extLst>
      <p:ext uri="{BB962C8B-B14F-4D97-AF65-F5344CB8AC3E}">
        <p14:creationId xmlns:p14="http://schemas.microsoft.com/office/powerpoint/2010/main" val="3657325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400B-4C05-BEC5-9C82-279F2E50C956}"/>
              </a:ext>
            </a:extLst>
          </p:cNvPr>
          <p:cNvSpPr>
            <a:spLocks noGrp="1"/>
          </p:cNvSpPr>
          <p:nvPr>
            <p:ph type="title"/>
          </p:nvPr>
        </p:nvSpPr>
        <p:spPr/>
        <p:txBody>
          <a:bodyPr/>
          <a:lstStyle/>
          <a:p>
            <a:r>
              <a:rPr lang="en-US" dirty="0"/>
              <a:t>Cross-validation (cont’d)</a:t>
            </a:r>
          </a:p>
        </p:txBody>
      </p:sp>
      <p:sp>
        <p:nvSpPr>
          <p:cNvPr id="3" name="Content Placeholder 2">
            <a:extLst>
              <a:ext uri="{FF2B5EF4-FFF2-40B4-BE49-F238E27FC236}">
                <a16:creationId xmlns:a16="http://schemas.microsoft.com/office/drawing/2014/main" id="{B29FC6E1-B401-E9C9-CECB-E1ADC94F8B98}"/>
              </a:ext>
            </a:extLst>
          </p:cNvPr>
          <p:cNvSpPr>
            <a:spLocks noGrp="1"/>
          </p:cNvSpPr>
          <p:nvPr>
            <p:ph idx="1"/>
          </p:nvPr>
        </p:nvSpPr>
        <p:spPr/>
        <p:txBody>
          <a:bodyPr>
            <a:normAutofit fontScale="62500" lnSpcReduction="20000"/>
          </a:bodyPr>
          <a:lstStyle/>
          <a:p>
            <a:r>
              <a:rPr lang="en-US" b="1" i="0" dirty="0">
                <a:effectLst/>
                <a:latin typeface="Söhne"/>
              </a:rPr>
              <a:t>Validation Set for Hyperparameter Tuning</a:t>
            </a:r>
          </a:p>
          <a:p>
            <a:pPr lvl="1"/>
            <a:r>
              <a:rPr lang="en-US" dirty="0"/>
              <a:t>Might need to tune hyperparameters</a:t>
            </a:r>
          </a:p>
          <a:p>
            <a:pPr lvl="1"/>
            <a:r>
              <a:rPr lang="en-US" dirty="0"/>
              <a:t>Using the same cross-validation process for both can lead to overfitting</a:t>
            </a:r>
          </a:p>
          <a:p>
            <a:pPr lvl="1"/>
            <a:r>
              <a:rPr lang="en-US" dirty="0"/>
              <a:t>Approach: reserve a separate “validation set” for hyperparameter tuning in each fold</a:t>
            </a:r>
          </a:p>
          <a:p>
            <a:r>
              <a:rPr lang="en-US" b="1" dirty="0"/>
              <a:t>Nested Cross-Validation</a:t>
            </a:r>
          </a:p>
          <a:p>
            <a:pPr lvl="1"/>
            <a:r>
              <a:rPr lang="en-US" b="1" dirty="0"/>
              <a:t>Outer Loop: </a:t>
            </a:r>
            <a:r>
              <a:rPr lang="en-US" dirty="0"/>
              <a:t>Data is split into training and test sets. These test sets serve as the ultimate evaluation of the model.</a:t>
            </a:r>
          </a:p>
          <a:p>
            <a:pPr lvl="1"/>
            <a:r>
              <a:rPr lang="en-US" b="1" i="0" dirty="0">
                <a:effectLst/>
                <a:latin typeface="Söhne"/>
              </a:rPr>
              <a:t>Inner Loop</a:t>
            </a:r>
            <a:r>
              <a:rPr lang="en-US" b="0" i="0" dirty="0">
                <a:solidFill>
                  <a:srgbClr val="D1D5DB"/>
                </a:solidFill>
                <a:effectLst/>
                <a:latin typeface="Söhne"/>
              </a:rPr>
              <a:t>: </a:t>
            </a:r>
            <a:r>
              <a:rPr lang="en-US" b="0" i="0" dirty="0">
                <a:effectLst/>
                <a:latin typeface="Söhne"/>
              </a:rPr>
              <a:t>Within each fold of the outer loop, an inner cross-validation loop is used on the training data to tune the hyperparameters and select the best model.</a:t>
            </a:r>
          </a:p>
          <a:p>
            <a:pPr lvl="1"/>
            <a:r>
              <a:rPr lang="en-US" b="1" i="0" dirty="0">
                <a:effectLst/>
                <a:latin typeface="Söhne"/>
              </a:rPr>
              <a:t>Model Evaluation</a:t>
            </a:r>
            <a:r>
              <a:rPr lang="en-US" b="0" i="0" dirty="0">
                <a:effectLst/>
                <a:latin typeface="Söhne"/>
              </a:rPr>
              <a:t>: After hyperparameters are found model is trained on the entire training set of the outer loop and evaluated on the corresponding test set of the outer loop</a:t>
            </a:r>
          </a:p>
          <a:p>
            <a:pPr lvl="1"/>
            <a:r>
              <a:rPr lang="en-US" b="1" i="0" dirty="0">
                <a:effectLst/>
                <a:latin typeface="Söhne"/>
              </a:rPr>
              <a:t>Final Performance</a:t>
            </a:r>
            <a:r>
              <a:rPr lang="en-US" b="0" i="0" dirty="0">
                <a:effectLst/>
                <a:latin typeface="Söhne"/>
              </a:rPr>
              <a:t>: The performances from the test sets in the outer loop are averaged to get a final performance metric.</a:t>
            </a:r>
          </a:p>
          <a:p>
            <a:pPr lvl="1"/>
            <a:endParaRPr lang="en-US" dirty="0"/>
          </a:p>
        </p:txBody>
      </p:sp>
    </p:spTree>
    <p:extLst>
      <p:ext uri="{BB962C8B-B14F-4D97-AF65-F5344CB8AC3E}">
        <p14:creationId xmlns:p14="http://schemas.microsoft.com/office/powerpoint/2010/main" val="1580659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FBDD-CCFF-6106-4240-0047DBE4CD4B}"/>
              </a:ext>
            </a:extLst>
          </p:cNvPr>
          <p:cNvSpPr>
            <a:spLocks noGrp="1"/>
          </p:cNvSpPr>
          <p:nvPr>
            <p:ph type="title"/>
          </p:nvPr>
        </p:nvSpPr>
        <p:spPr/>
        <p:txBody>
          <a:bodyPr/>
          <a:lstStyle/>
          <a:p>
            <a:r>
              <a:rPr lang="en-US" dirty="0"/>
              <a:t>RESAMPLING</a:t>
            </a:r>
          </a:p>
        </p:txBody>
      </p:sp>
      <p:sp>
        <p:nvSpPr>
          <p:cNvPr id="3" name="Text Placeholder 2">
            <a:extLst>
              <a:ext uri="{FF2B5EF4-FFF2-40B4-BE49-F238E27FC236}">
                <a16:creationId xmlns:a16="http://schemas.microsoft.com/office/drawing/2014/main" id="{47D8A686-FB6C-A313-D0C4-6942C0EC5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05810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43C1-747D-9180-4D59-F486F236A5A6}"/>
              </a:ext>
            </a:extLst>
          </p:cNvPr>
          <p:cNvSpPr>
            <a:spLocks noGrp="1"/>
          </p:cNvSpPr>
          <p:nvPr>
            <p:ph type="title"/>
          </p:nvPr>
        </p:nvSpPr>
        <p:spPr/>
        <p:txBody>
          <a:bodyPr/>
          <a:lstStyle/>
          <a:p>
            <a:r>
              <a:rPr lang="en-US" dirty="0"/>
              <a:t>Common Techniques</a:t>
            </a:r>
          </a:p>
        </p:txBody>
      </p:sp>
      <p:sp>
        <p:nvSpPr>
          <p:cNvPr id="3" name="Content Placeholder 2">
            <a:extLst>
              <a:ext uri="{FF2B5EF4-FFF2-40B4-BE49-F238E27FC236}">
                <a16:creationId xmlns:a16="http://schemas.microsoft.com/office/drawing/2014/main" id="{7913AD51-CF2B-7AE0-B8CC-4A1063489C0C}"/>
              </a:ext>
            </a:extLst>
          </p:cNvPr>
          <p:cNvSpPr>
            <a:spLocks noGrp="1"/>
          </p:cNvSpPr>
          <p:nvPr>
            <p:ph idx="1"/>
          </p:nvPr>
        </p:nvSpPr>
        <p:spPr>
          <a:xfrm>
            <a:off x="457200" y="2480930"/>
            <a:ext cx="8229600" cy="3645233"/>
          </a:xfrm>
        </p:spPr>
        <p:txBody>
          <a:bodyPr>
            <a:normAutofit fontScale="92500"/>
          </a:bodyPr>
          <a:lstStyle/>
          <a:p>
            <a:r>
              <a:rPr lang="en-US" b="1" dirty="0"/>
              <a:t>Random Over Sampling (ROS)</a:t>
            </a:r>
            <a:r>
              <a:rPr lang="en-US" dirty="0"/>
              <a:t>: Randomly duplicate examples in the minority class</a:t>
            </a:r>
          </a:p>
          <a:p>
            <a:r>
              <a:rPr lang="en-US" b="1" dirty="0"/>
              <a:t>Random Under Sampling (RUS)</a:t>
            </a:r>
            <a:r>
              <a:rPr lang="en-US" dirty="0"/>
              <a:t>: Randomly remove examples in the majority class</a:t>
            </a:r>
          </a:p>
          <a:p>
            <a:r>
              <a:rPr lang="en-US" b="1" dirty="0"/>
              <a:t>Synthetic Minority Over-sampling Technique (SMOTE)</a:t>
            </a:r>
            <a:r>
              <a:rPr lang="en-US" dirty="0"/>
              <a:t>: Generate new examples in the minority class by interpolating between existing examples.</a:t>
            </a:r>
          </a:p>
          <a:p>
            <a:endParaRPr lang="en-US" dirty="0"/>
          </a:p>
        </p:txBody>
      </p:sp>
      <p:sp>
        <p:nvSpPr>
          <p:cNvPr id="4" name="TextBox 3">
            <a:extLst>
              <a:ext uri="{FF2B5EF4-FFF2-40B4-BE49-F238E27FC236}">
                <a16:creationId xmlns:a16="http://schemas.microsoft.com/office/drawing/2014/main" id="{9A732C7A-5128-72E6-E9FF-765B1A10AEE0}"/>
              </a:ext>
            </a:extLst>
          </p:cNvPr>
          <p:cNvSpPr txBox="1"/>
          <p:nvPr/>
        </p:nvSpPr>
        <p:spPr>
          <a:xfrm>
            <a:off x="457200" y="1417638"/>
            <a:ext cx="8229600" cy="1015663"/>
          </a:xfrm>
          <a:prstGeom prst="rect">
            <a:avLst/>
          </a:prstGeom>
          <a:noFill/>
        </p:spPr>
        <p:txBody>
          <a:bodyPr wrap="square" rtlCol="0">
            <a:spAutoFit/>
          </a:bodyPr>
          <a:lstStyle/>
          <a:p>
            <a:r>
              <a:rPr lang="en-US" sz="2000" dirty="0"/>
              <a:t>Imbalanced / skewed data can create performance problems for learners, which may become optimized for majority classes.  Several techniques are available.</a:t>
            </a:r>
          </a:p>
        </p:txBody>
      </p:sp>
    </p:spTree>
    <p:extLst>
      <p:ext uri="{BB962C8B-B14F-4D97-AF65-F5344CB8AC3E}">
        <p14:creationId xmlns:p14="http://schemas.microsoft.com/office/powerpoint/2010/main" val="254809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410-C678-B0E9-736A-7DBB3CCE5A16}"/>
              </a:ext>
            </a:extLst>
          </p:cNvPr>
          <p:cNvSpPr>
            <a:spLocks noGrp="1"/>
          </p:cNvSpPr>
          <p:nvPr>
            <p:ph type="title"/>
          </p:nvPr>
        </p:nvSpPr>
        <p:spPr/>
        <p:txBody>
          <a:bodyPr/>
          <a:lstStyle/>
          <a:p>
            <a:r>
              <a:rPr lang="en-US" dirty="0"/>
              <a:t>SMOTE</a:t>
            </a:r>
          </a:p>
        </p:txBody>
      </p:sp>
      <p:sp>
        <p:nvSpPr>
          <p:cNvPr id="3" name="Content Placeholder 2">
            <a:extLst>
              <a:ext uri="{FF2B5EF4-FFF2-40B4-BE49-F238E27FC236}">
                <a16:creationId xmlns:a16="http://schemas.microsoft.com/office/drawing/2014/main" id="{86E275FD-C681-592A-99AC-552FC7335BA2}"/>
              </a:ext>
            </a:extLst>
          </p:cNvPr>
          <p:cNvSpPr>
            <a:spLocks noGrp="1"/>
          </p:cNvSpPr>
          <p:nvPr>
            <p:ph idx="1"/>
          </p:nvPr>
        </p:nvSpPr>
        <p:spPr/>
        <p:txBody>
          <a:bodyPr>
            <a:normAutofit fontScale="85000" lnSpcReduction="10000"/>
          </a:bodyPr>
          <a:lstStyle/>
          <a:p>
            <a:r>
              <a:rPr lang="en-US" dirty="0"/>
              <a:t>Approach</a:t>
            </a:r>
          </a:p>
          <a:p>
            <a:pPr lvl="1">
              <a:buFont typeface="+mj-lt"/>
              <a:buAutoNum type="arabicPeriod"/>
            </a:pPr>
            <a:r>
              <a:rPr lang="en-US" sz="2000" i="0" dirty="0">
                <a:effectLst/>
                <a:latin typeface="Söhne"/>
              </a:rPr>
              <a:t>Randomly pick a point from the minority class.</a:t>
            </a:r>
          </a:p>
          <a:p>
            <a:pPr lvl="1">
              <a:buFont typeface="+mj-lt"/>
              <a:buAutoNum type="arabicPeriod"/>
            </a:pPr>
            <a:r>
              <a:rPr lang="en-US" sz="2000" i="0" dirty="0">
                <a:effectLst/>
                <a:latin typeface="Söhne"/>
              </a:rPr>
              <a:t>Calculate the k-nearest neighbors (for some pre-specified </a:t>
            </a:r>
            <a:r>
              <a:rPr lang="en-US" sz="2000" i="0" dirty="0">
                <a:effectLst/>
                <a:latin typeface="KaTeX_Main"/>
              </a:rPr>
              <a:t>�</a:t>
            </a:r>
            <a:r>
              <a:rPr lang="en-US" sz="2000" i="1" dirty="0">
                <a:effectLst/>
                <a:latin typeface="KaTeX_Math"/>
              </a:rPr>
              <a:t>k</a:t>
            </a:r>
            <a:r>
              <a:rPr lang="en-US" sz="2000" i="0" dirty="0">
                <a:effectLst/>
                <a:latin typeface="Söhne"/>
              </a:rPr>
              <a:t>) for this point.</a:t>
            </a:r>
          </a:p>
          <a:p>
            <a:pPr lvl="1">
              <a:buFont typeface="+mj-lt"/>
              <a:buAutoNum type="arabicPeriod"/>
            </a:pPr>
            <a:r>
              <a:rPr lang="en-US" sz="2000" i="0" dirty="0">
                <a:effectLst/>
                <a:latin typeface="Söhne"/>
              </a:rPr>
              <a:t>Choose one of the k-nearest neighbors and place a synthetic point anywhere on the line joining the point under consideration and its chosen neighbor.</a:t>
            </a:r>
          </a:p>
          <a:p>
            <a:r>
              <a:rPr lang="en-US" sz="2400" dirty="0">
                <a:latin typeface="Söhne"/>
              </a:rPr>
              <a:t>Benefits</a:t>
            </a:r>
          </a:p>
          <a:p>
            <a:pPr lvl="1"/>
            <a:r>
              <a:rPr lang="en-US" sz="1900" i="0" dirty="0">
                <a:effectLst/>
                <a:latin typeface="Söhne"/>
              </a:rPr>
              <a:t>Alleviates Overfitting</a:t>
            </a:r>
          </a:p>
          <a:p>
            <a:pPr lvl="1"/>
            <a:r>
              <a:rPr lang="en-US" sz="1900" i="0" dirty="0">
                <a:effectLst/>
                <a:latin typeface="Söhne"/>
              </a:rPr>
              <a:t>Class Separability: </a:t>
            </a:r>
          </a:p>
          <a:p>
            <a:pPr lvl="1"/>
            <a:r>
              <a:rPr lang="en-US" sz="1900" i="0" dirty="0">
                <a:effectLst/>
                <a:latin typeface="Söhne"/>
              </a:rPr>
              <a:t>Improved Accuracy</a:t>
            </a:r>
            <a:endParaRPr lang="en-US" sz="1900" dirty="0">
              <a:latin typeface="Söhne"/>
            </a:endParaRPr>
          </a:p>
          <a:p>
            <a:r>
              <a:rPr lang="en-US" sz="2400" dirty="0">
                <a:latin typeface="Söhne"/>
              </a:rPr>
              <a:t>Limitations</a:t>
            </a:r>
          </a:p>
          <a:p>
            <a:pPr lvl="1"/>
            <a:r>
              <a:rPr lang="en-US" sz="2000" i="0" dirty="0">
                <a:effectLst/>
                <a:latin typeface="Söhne"/>
              </a:rPr>
              <a:t>Introduces noise</a:t>
            </a:r>
          </a:p>
          <a:p>
            <a:pPr lvl="1"/>
            <a:r>
              <a:rPr lang="en-US" sz="2000" dirty="0">
                <a:latin typeface="Söhne"/>
              </a:rPr>
              <a:t>Computational complexity</a:t>
            </a:r>
          </a:p>
          <a:p>
            <a:pPr lvl="1"/>
            <a:r>
              <a:rPr lang="en-US" sz="2000" i="0" dirty="0">
                <a:effectLst/>
                <a:latin typeface="Söhne"/>
              </a:rPr>
              <a:t>Over-generalization</a:t>
            </a:r>
          </a:p>
          <a:p>
            <a:pPr lvl="1"/>
            <a:r>
              <a:rPr lang="en-US" sz="2000" dirty="0">
                <a:latin typeface="Söhne"/>
              </a:rPr>
              <a:t>High-dimensional data</a:t>
            </a:r>
          </a:p>
          <a:p>
            <a:pPr lvl="1"/>
            <a:r>
              <a:rPr lang="en-US" sz="2000" i="0" dirty="0">
                <a:effectLst/>
                <a:latin typeface="Söhne"/>
              </a:rPr>
              <a:t>Distorting data distribution</a:t>
            </a:r>
          </a:p>
          <a:p>
            <a:pPr lvl="1"/>
            <a:endParaRPr lang="en-US" dirty="0"/>
          </a:p>
        </p:txBody>
      </p:sp>
    </p:spTree>
    <p:extLst>
      <p:ext uri="{BB962C8B-B14F-4D97-AF65-F5344CB8AC3E}">
        <p14:creationId xmlns:p14="http://schemas.microsoft.com/office/powerpoint/2010/main" val="528266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2ED1-5B18-0725-DF5E-8CC943AF37C5}"/>
              </a:ext>
            </a:extLst>
          </p:cNvPr>
          <p:cNvSpPr>
            <a:spLocks noGrp="1"/>
          </p:cNvSpPr>
          <p:nvPr>
            <p:ph type="title"/>
          </p:nvPr>
        </p:nvSpPr>
        <p:spPr/>
        <p:txBody>
          <a:bodyPr/>
          <a:lstStyle/>
          <a:p>
            <a:r>
              <a:rPr lang="en-US" dirty="0"/>
              <a:t>Comparing methods</a:t>
            </a:r>
          </a:p>
        </p:txBody>
      </p:sp>
      <p:pic>
        <p:nvPicPr>
          <p:cNvPr id="11266" name="Picture 2">
            <a:extLst>
              <a:ext uri="{FF2B5EF4-FFF2-40B4-BE49-F238E27FC236}">
                <a16:creationId xmlns:a16="http://schemas.microsoft.com/office/drawing/2014/main" id="{182354FC-F1C9-4A89-AD3F-4F2FFDB55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590658"/>
            <a:ext cx="7427343" cy="493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498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0EC0-23AF-A63D-6740-B84A773DF263}"/>
              </a:ext>
            </a:extLst>
          </p:cNvPr>
          <p:cNvSpPr>
            <a:spLocks noGrp="1"/>
          </p:cNvSpPr>
          <p:nvPr>
            <p:ph type="title"/>
          </p:nvPr>
        </p:nvSpPr>
        <p:spPr/>
        <p:txBody>
          <a:bodyPr/>
          <a:lstStyle/>
          <a:p>
            <a:r>
              <a:rPr lang="en-US" dirty="0"/>
              <a:t>Considerations when resampling</a:t>
            </a:r>
          </a:p>
        </p:txBody>
      </p:sp>
      <p:sp>
        <p:nvSpPr>
          <p:cNvPr id="3" name="Content Placeholder 2">
            <a:extLst>
              <a:ext uri="{FF2B5EF4-FFF2-40B4-BE49-F238E27FC236}">
                <a16:creationId xmlns:a16="http://schemas.microsoft.com/office/drawing/2014/main" id="{4E0BBA55-3541-9688-2510-28E9F8BA038F}"/>
              </a:ext>
            </a:extLst>
          </p:cNvPr>
          <p:cNvSpPr>
            <a:spLocks noGrp="1"/>
          </p:cNvSpPr>
          <p:nvPr>
            <p:ph idx="1"/>
          </p:nvPr>
        </p:nvSpPr>
        <p:spPr/>
        <p:txBody>
          <a:bodyPr>
            <a:normAutofit fontScale="85000" lnSpcReduction="10000"/>
          </a:bodyPr>
          <a:lstStyle/>
          <a:p>
            <a:r>
              <a:rPr lang="en-US" dirty="0"/>
              <a:t>Resampling by over-sampling can yield “brittle” classifiers, that do not generalize the minority class.</a:t>
            </a:r>
          </a:p>
          <a:p>
            <a:r>
              <a:rPr lang="en-US" dirty="0"/>
              <a:t>Do not resample with test data included!  This can lead to data leakage.</a:t>
            </a:r>
          </a:p>
          <a:p>
            <a:r>
              <a:rPr lang="en-US" dirty="0"/>
              <a:t>Whether or not to report results on resampled data depends on your goals:</a:t>
            </a:r>
          </a:p>
          <a:p>
            <a:pPr lvl="1"/>
            <a:r>
              <a:rPr lang="en-US" dirty="0"/>
              <a:t>YES: when comparing different classifiers, or different resampling methods, or consider new algorithms</a:t>
            </a:r>
          </a:p>
          <a:p>
            <a:pPr lvl="1"/>
            <a:r>
              <a:rPr lang="en-US" dirty="0"/>
              <a:t>NO: when trying to show generalization, or in safety critical scenarios</a:t>
            </a:r>
          </a:p>
          <a:p>
            <a:pPr lvl="1"/>
            <a:r>
              <a:rPr lang="en-US" dirty="0"/>
              <a:t>Oftentimes, a good strategy is to report both!</a:t>
            </a:r>
          </a:p>
          <a:p>
            <a:pPr lvl="1"/>
            <a:endParaRPr lang="en-US" dirty="0"/>
          </a:p>
        </p:txBody>
      </p:sp>
    </p:spTree>
    <p:extLst>
      <p:ext uri="{BB962C8B-B14F-4D97-AF65-F5344CB8AC3E}">
        <p14:creationId xmlns:p14="http://schemas.microsoft.com/office/powerpoint/2010/main" val="2097277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FBDD-CCFF-6106-4240-0047DBE4CD4B}"/>
              </a:ext>
            </a:extLst>
          </p:cNvPr>
          <p:cNvSpPr>
            <a:spLocks noGrp="1"/>
          </p:cNvSpPr>
          <p:nvPr>
            <p:ph type="title"/>
          </p:nvPr>
        </p:nvSpPr>
        <p:spPr/>
        <p:txBody>
          <a:bodyPr/>
          <a:lstStyle/>
          <a:p>
            <a:r>
              <a:rPr lang="en-US" dirty="0"/>
              <a:t>IMPUTATION</a:t>
            </a:r>
          </a:p>
        </p:txBody>
      </p:sp>
      <p:sp>
        <p:nvSpPr>
          <p:cNvPr id="3" name="Text Placeholder 2">
            <a:extLst>
              <a:ext uri="{FF2B5EF4-FFF2-40B4-BE49-F238E27FC236}">
                <a16:creationId xmlns:a16="http://schemas.microsoft.com/office/drawing/2014/main" id="{47D8A686-FB6C-A313-D0C4-6942C0EC5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74120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2969AA-1E16-B78E-3D4A-86E270B1B779}"/>
              </a:ext>
            </a:extLst>
          </p:cNvPr>
          <p:cNvSpPr>
            <a:spLocks noGrp="1"/>
          </p:cNvSpPr>
          <p:nvPr>
            <p:ph type="title"/>
          </p:nvPr>
        </p:nvSpPr>
        <p:spPr/>
        <p:txBody>
          <a:bodyPr/>
          <a:lstStyle/>
          <a:p>
            <a:r>
              <a:rPr lang="en-US" dirty="0"/>
              <a:t>Missing Data</a:t>
            </a:r>
          </a:p>
        </p:txBody>
      </p:sp>
      <p:sp>
        <p:nvSpPr>
          <p:cNvPr id="5" name="Content Placeholder 4">
            <a:extLst>
              <a:ext uri="{FF2B5EF4-FFF2-40B4-BE49-F238E27FC236}">
                <a16:creationId xmlns:a16="http://schemas.microsoft.com/office/drawing/2014/main" id="{B91E6293-5423-2E44-D903-0AB9517623E7}"/>
              </a:ext>
            </a:extLst>
          </p:cNvPr>
          <p:cNvSpPr>
            <a:spLocks noGrp="1"/>
          </p:cNvSpPr>
          <p:nvPr>
            <p:ph idx="1"/>
          </p:nvPr>
        </p:nvSpPr>
        <p:spPr>
          <a:xfrm>
            <a:off x="506819" y="2736113"/>
            <a:ext cx="8229600" cy="2893864"/>
          </a:xfrm>
        </p:spPr>
        <p:txBody>
          <a:bodyPr>
            <a:normAutofit fontScale="85000" lnSpcReduction="20000"/>
          </a:bodyPr>
          <a:lstStyle/>
          <a:p>
            <a:pPr>
              <a:spcBef>
                <a:spcPts val="0"/>
              </a:spcBef>
              <a:buSzPct val="100000"/>
              <a:buFont typeface="Arial" panose="020B0604020202020204" pitchFamily="34" charset="0"/>
              <a:buChar char="•"/>
              <a:tabLst>
                <a:tab pos="457200" algn="l"/>
              </a:tabLst>
            </a:pPr>
            <a:r>
              <a:rPr lang="en-US" sz="2800" b="1" dirty="0">
                <a:effectLst/>
                <a:latin typeface="Calibri" panose="020F0502020204030204" pitchFamily="34" charset="0"/>
                <a:ea typeface="Times New Roman" panose="02020603050405020304" pitchFamily="18" charset="0"/>
              </a:rPr>
              <a:t>MCAR (Missing Completely At Random)</a:t>
            </a:r>
            <a:r>
              <a:rPr lang="en-US" sz="2800" dirty="0">
                <a:effectLst/>
                <a:latin typeface="Calibri" panose="020F0502020204030204" pitchFamily="34" charset="0"/>
                <a:ea typeface="Times New Roman" panose="02020603050405020304" pitchFamily="18" charset="0"/>
              </a:rPr>
              <a:t>: The missingness is entirely random and not related to any observed or unobserved data.</a:t>
            </a:r>
            <a:br>
              <a:rPr lang="en-US" sz="2800" dirty="0">
                <a:effectLst/>
                <a:latin typeface="Calibri" panose="020F0502020204030204" pitchFamily="34" charset="0"/>
                <a:ea typeface="Times New Roman" panose="02020603050405020304" pitchFamily="18" charset="0"/>
              </a:rPr>
            </a:br>
            <a:endParaRPr lang="en-US" sz="2800" dirty="0">
              <a:effectLst/>
              <a:latin typeface="Times New Roman" panose="02020603050405020304" pitchFamily="18" charset="0"/>
              <a:ea typeface="Times New Roman" panose="02020603050405020304" pitchFamily="18" charset="0"/>
            </a:endParaRPr>
          </a:p>
          <a:p>
            <a:pPr>
              <a:spcBef>
                <a:spcPts val="0"/>
              </a:spcBef>
              <a:buSzPct val="100000"/>
              <a:buFont typeface="Arial" panose="020B0604020202020204" pitchFamily="34" charset="0"/>
              <a:buChar char="•"/>
              <a:tabLst>
                <a:tab pos="457200" algn="l"/>
              </a:tabLst>
            </a:pPr>
            <a:r>
              <a:rPr lang="en-US" sz="2800" b="1" dirty="0">
                <a:effectLst/>
                <a:latin typeface="Calibri" panose="020F0502020204030204" pitchFamily="34" charset="0"/>
                <a:ea typeface="Times New Roman" panose="02020603050405020304" pitchFamily="18" charset="0"/>
              </a:rPr>
              <a:t>MAR (Missing At Random)</a:t>
            </a:r>
            <a:r>
              <a:rPr lang="en-US" sz="2800" dirty="0">
                <a:effectLst/>
                <a:latin typeface="Calibri" panose="020F0502020204030204" pitchFamily="34" charset="0"/>
                <a:ea typeface="Times New Roman" panose="02020603050405020304" pitchFamily="18" charset="0"/>
              </a:rPr>
              <a:t>: The missingness is random but could be related to some observed data.</a:t>
            </a:r>
            <a:br>
              <a:rPr lang="en-US" sz="2800" dirty="0">
                <a:effectLst/>
                <a:latin typeface="Calibri" panose="020F0502020204030204" pitchFamily="34" charset="0"/>
                <a:ea typeface="Times New Roman" panose="02020603050405020304" pitchFamily="18" charset="0"/>
              </a:rPr>
            </a:br>
            <a:endParaRPr lang="en-US" sz="2800" dirty="0">
              <a:effectLst/>
              <a:latin typeface="Times New Roman" panose="02020603050405020304" pitchFamily="18" charset="0"/>
              <a:ea typeface="Times New Roman" panose="02020603050405020304" pitchFamily="18" charset="0"/>
            </a:endParaRPr>
          </a:p>
          <a:p>
            <a:pPr>
              <a:spcBef>
                <a:spcPts val="0"/>
              </a:spcBef>
              <a:buSzPct val="100000"/>
              <a:buFont typeface="Arial" panose="020B0604020202020204" pitchFamily="34" charset="0"/>
              <a:buChar char="•"/>
              <a:tabLst>
                <a:tab pos="457200" algn="l"/>
              </a:tabLst>
            </a:pPr>
            <a:r>
              <a:rPr lang="en-US" sz="2800" b="1" dirty="0">
                <a:effectLst/>
                <a:latin typeface="Calibri" panose="020F0502020204030204" pitchFamily="34" charset="0"/>
                <a:ea typeface="Times New Roman" panose="02020603050405020304" pitchFamily="18" charset="0"/>
              </a:rPr>
              <a:t>MNAR (Missing Not At Random)</a:t>
            </a:r>
            <a:r>
              <a:rPr lang="en-US" sz="2800" dirty="0">
                <a:effectLst/>
                <a:latin typeface="Calibri" panose="020F0502020204030204" pitchFamily="34" charset="0"/>
                <a:ea typeface="Times New Roman" panose="02020603050405020304" pitchFamily="18" charset="0"/>
              </a:rPr>
              <a:t>: The missingness is related to unobserved data or the value itself.</a:t>
            </a:r>
            <a:endParaRPr lang="en-US" sz="2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B0D47B69-F498-52E9-4CF5-2E6AD5309448}"/>
              </a:ext>
            </a:extLst>
          </p:cNvPr>
          <p:cNvSpPr txBox="1"/>
          <p:nvPr/>
        </p:nvSpPr>
        <p:spPr>
          <a:xfrm>
            <a:off x="800986" y="1339703"/>
            <a:ext cx="7648354" cy="954107"/>
          </a:xfrm>
          <a:prstGeom prst="rect">
            <a:avLst/>
          </a:prstGeom>
          <a:noFill/>
        </p:spPr>
        <p:txBody>
          <a:bodyPr wrap="square" rtlCol="0">
            <a:spAutoFit/>
          </a:bodyPr>
          <a:lstStyle/>
          <a:p>
            <a:r>
              <a:rPr lang="en-US" sz="2800" dirty="0"/>
              <a:t>In general, “missingness” refers to missing variables in your data.  </a:t>
            </a:r>
          </a:p>
        </p:txBody>
      </p:sp>
      <p:sp>
        <p:nvSpPr>
          <p:cNvPr id="8" name="TextBox 7">
            <a:extLst>
              <a:ext uri="{FF2B5EF4-FFF2-40B4-BE49-F238E27FC236}">
                <a16:creationId xmlns:a16="http://schemas.microsoft.com/office/drawing/2014/main" id="{1601289F-43ED-67F5-35AB-D2861E6B9EE7}"/>
              </a:ext>
            </a:extLst>
          </p:cNvPr>
          <p:cNvSpPr txBox="1"/>
          <p:nvPr/>
        </p:nvSpPr>
        <p:spPr>
          <a:xfrm>
            <a:off x="1034902" y="5858539"/>
            <a:ext cx="7251405" cy="830997"/>
          </a:xfrm>
          <a:prstGeom prst="rect">
            <a:avLst/>
          </a:prstGeom>
          <a:noFill/>
        </p:spPr>
        <p:txBody>
          <a:bodyPr wrap="square">
            <a:spAutoFit/>
          </a:bodyPr>
          <a:lstStyle/>
          <a:p>
            <a:pPr algn="ctr"/>
            <a:r>
              <a:rPr lang="en-US" sz="2400" b="1" i="1" dirty="0"/>
              <a:t>Different types of missingness require different strategies</a:t>
            </a:r>
          </a:p>
        </p:txBody>
      </p:sp>
    </p:spTree>
    <p:extLst>
      <p:ext uri="{BB962C8B-B14F-4D97-AF65-F5344CB8AC3E}">
        <p14:creationId xmlns:p14="http://schemas.microsoft.com/office/powerpoint/2010/main" val="434979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4E18-F250-38EF-F7C0-711184F80053}"/>
              </a:ext>
            </a:extLst>
          </p:cNvPr>
          <p:cNvSpPr>
            <a:spLocks noGrp="1"/>
          </p:cNvSpPr>
          <p:nvPr>
            <p:ph type="title"/>
          </p:nvPr>
        </p:nvSpPr>
        <p:spPr/>
        <p:txBody>
          <a:bodyPr/>
          <a:lstStyle/>
          <a:p>
            <a:r>
              <a:rPr lang="en-US" dirty="0"/>
              <a:t>Strategies for missing data</a:t>
            </a:r>
          </a:p>
        </p:txBody>
      </p:sp>
      <p:sp>
        <p:nvSpPr>
          <p:cNvPr id="3" name="Content Placeholder 2">
            <a:extLst>
              <a:ext uri="{FF2B5EF4-FFF2-40B4-BE49-F238E27FC236}">
                <a16:creationId xmlns:a16="http://schemas.microsoft.com/office/drawing/2014/main" id="{28181295-5B32-FDB9-F349-A01B4F430F0C}"/>
              </a:ext>
            </a:extLst>
          </p:cNvPr>
          <p:cNvSpPr>
            <a:spLocks noGrp="1"/>
          </p:cNvSpPr>
          <p:nvPr>
            <p:ph idx="1"/>
          </p:nvPr>
        </p:nvSpPr>
        <p:spPr/>
        <p:txBody>
          <a:bodyPr/>
          <a:lstStyle/>
          <a:p>
            <a:r>
              <a:rPr lang="en-US" sz="1800" b="1" dirty="0">
                <a:effectLst/>
                <a:latin typeface="Calibri" panose="020F0502020204030204" pitchFamily="34" charset="0"/>
                <a:ea typeface="Times New Roman" panose="02020603050405020304" pitchFamily="18" charset="0"/>
              </a:rPr>
              <a:t>Discard incomplete cases: </a:t>
            </a:r>
            <a:r>
              <a:rPr lang="en-US" sz="1800" dirty="0">
                <a:effectLst/>
                <a:latin typeface="Calibri" panose="020F0502020204030204" pitchFamily="34" charset="0"/>
                <a:ea typeface="Times New Roman" panose="02020603050405020304" pitchFamily="18" charset="0"/>
              </a:rPr>
              <a:t>Appropriate for MCAR and possibly MAR, when data is plentiful.</a:t>
            </a:r>
            <a:endParaRPr lang="en-US" sz="1800" b="1" dirty="0">
              <a:effectLst/>
              <a:latin typeface="Calibri" panose="020F0502020204030204" pitchFamily="34" charset="0"/>
              <a:ea typeface="Times New Roman" panose="02020603050405020304" pitchFamily="18" charset="0"/>
            </a:endParaRPr>
          </a:p>
          <a:p>
            <a:r>
              <a:rPr lang="en-US" sz="1800" b="1" dirty="0">
                <a:effectLst/>
                <a:latin typeface="Calibri" panose="020F0502020204030204" pitchFamily="34" charset="0"/>
                <a:ea typeface="Times New Roman" panose="02020603050405020304" pitchFamily="18" charset="0"/>
              </a:rPr>
              <a:t>Mean/Median/Mode Imputation</a:t>
            </a:r>
            <a:r>
              <a:rPr lang="en-US" sz="1800" dirty="0">
                <a:effectLst/>
                <a:latin typeface="Calibri" panose="020F0502020204030204" pitchFamily="34" charset="0"/>
                <a:ea typeface="Times New Roman" panose="02020603050405020304" pitchFamily="18" charset="0"/>
              </a:rPr>
              <a:t>: Replace missing values with the mean (for continuous variables) or mode (for categorical variables). This method doesn't account for the inherent variability in the data.  Appropriate for MCAR</a:t>
            </a:r>
          </a:p>
          <a:p>
            <a:r>
              <a:rPr lang="en-US" sz="1800" b="1" dirty="0">
                <a:effectLst/>
                <a:latin typeface="Calibri" panose="020F0502020204030204" pitchFamily="34" charset="0"/>
                <a:ea typeface="Times New Roman" panose="02020603050405020304" pitchFamily="18" charset="0"/>
              </a:rPr>
              <a:t>K-Nearest Neighbors (KNN) Imputation</a:t>
            </a:r>
            <a:r>
              <a:rPr lang="en-US" sz="1800" dirty="0">
                <a:effectLst/>
                <a:latin typeface="Calibri" panose="020F0502020204030204" pitchFamily="34" charset="0"/>
                <a:ea typeface="Times New Roman" panose="02020603050405020304" pitchFamily="18" charset="0"/>
              </a:rPr>
              <a:t>: Replace missing values with values from "similar" instances. Appropriate for MCAR.</a:t>
            </a:r>
          </a:p>
          <a:p>
            <a:r>
              <a:rPr lang="en-US" sz="1800" b="1" dirty="0">
                <a:effectLst/>
                <a:latin typeface="Calibri" panose="020F0502020204030204" pitchFamily="34" charset="0"/>
                <a:ea typeface="Times New Roman" panose="02020603050405020304" pitchFamily="18" charset="0"/>
              </a:rPr>
              <a:t>Multiple Imputation</a:t>
            </a:r>
            <a:r>
              <a:rPr lang="en-US" sz="1800" dirty="0">
                <a:effectLst/>
                <a:latin typeface="Calibri" panose="020F0502020204030204" pitchFamily="34" charset="0"/>
                <a:ea typeface="Times New Roman" panose="02020603050405020304" pitchFamily="18" charset="0"/>
              </a:rPr>
              <a:t>: Generates multiple imputations for the missing data, creating several complete datasets. These datasets are analyzed separately, and the results are pooled. Good for MAR and MNAR.</a:t>
            </a:r>
          </a:p>
          <a:p>
            <a:r>
              <a:rPr lang="en-US" sz="1800" b="1" kern="0" dirty="0">
                <a:effectLst/>
                <a:latin typeface="Calibri" panose="020F0502020204030204" pitchFamily="34" charset="0"/>
                <a:ea typeface="Times New Roman" panose="02020603050405020304" pitchFamily="18" charset="0"/>
              </a:rPr>
              <a:t>Model-based Imputation</a:t>
            </a:r>
            <a:r>
              <a:rPr lang="en-US" sz="1800" kern="0" dirty="0">
                <a:effectLst/>
                <a:latin typeface="Calibri" panose="020F0502020204030204" pitchFamily="34" charset="0"/>
                <a:ea typeface="Times New Roman" panose="02020603050405020304" pitchFamily="18" charset="0"/>
              </a:rPr>
              <a:t>: Use regression, decision trees, or other models to predict and replace missing values.  Good for MAR and MNAR.</a:t>
            </a:r>
          </a:p>
          <a:p>
            <a:r>
              <a:rPr lang="en-US" sz="1800" b="1" dirty="0">
                <a:effectLst/>
                <a:latin typeface="Calibri" panose="020F0502020204030204" pitchFamily="34" charset="0"/>
                <a:ea typeface="Times New Roman" panose="02020603050405020304" pitchFamily="18" charset="0"/>
              </a:rPr>
              <a:t>Iterative Imputation</a:t>
            </a:r>
            <a:r>
              <a:rPr lang="en-US" sz="1800" dirty="0">
                <a:effectLst/>
                <a:latin typeface="Calibri" panose="020F0502020204030204" pitchFamily="34" charset="0"/>
                <a:ea typeface="Times New Roman" panose="02020603050405020304" pitchFamily="18" charset="0"/>
              </a:rPr>
              <a:t>: Impute variables using other variables in an iterative manner, a popular method being the MICE (Multiple Imputation by Chained Equations) algorithm.  Good for MAR and possibly MNAR.</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1759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5B39-B62D-A212-0A13-D0A080B98FAD}"/>
              </a:ext>
            </a:extLst>
          </p:cNvPr>
          <p:cNvSpPr>
            <a:spLocks noGrp="1"/>
          </p:cNvSpPr>
          <p:nvPr>
            <p:ph type="title"/>
          </p:nvPr>
        </p:nvSpPr>
        <p:spPr/>
        <p:txBody>
          <a:bodyPr>
            <a:normAutofit fontScale="90000"/>
          </a:bodyPr>
          <a:lstStyle/>
          <a:p>
            <a:r>
              <a:rPr lang="en-US" dirty="0"/>
              <a:t>Training Error vs. Generalization Error</a:t>
            </a:r>
          </a:p>
        </p:txBody>
      </p:sp>
      <p:sp>
        <p:nvSpPr>
          <p:cNvPr id="3" name="Content Placeholder 2">
            <a:extLst>
              <a:ext uri="{FF2B5EF4-FFF2-40B4-BE49-F238E27FC236}">
                <a16:creationId xmlns:a16="http://schemas.microsoft.com/office/drawing/2014/main" id="{9076E131-07C1-974C-5DC6-1A1A1A7810E0}"/>
              </a:ext>
            </a:extLst>
          </p:cNvPr>
          <p:cNvSpPr>
            <a:spLocks noGrp="1"/>
          </p:cNvSpPr>
          <p:nvPr>
            <p:ph idx="1"/>
          </p:nvPr>
        </p:nvSpPr>
        <p:spPr>
          <a:xfrm>
            <a:off x="457200" y="1600200"/>
            <a:ext cx="4607169" cy="4525963"/>
          </a:xfrm>
        </p:spPr>
        <p:txBody>
          <a:bodyPr>
            <a:normAutofit lnSpcReduction="10000"/>
          </a:bodyPr>
          <a:lstStyle/>
          <a:p>
            <a:r>
              <a:rPr lang="en-US" b="1" dirty="0"/>
              <a:t>Training Error</a:t>
            </a:r>
            <a:r>
              <a:rPr lang="en-US" dirty="0"/>
              <a:t> : Error on the data the model was trained on</a:t>
            </a:r>
          </a:p>
          <a:p>
            <a:r>
              <a:rPr lang="en-US" b="1" dirty="0"/>
              <a:t>Generalization Error</a:t>
            </a:r>
            <a:r>
              <a:rPr lang="en-US" dirty="0"/>
              <a:t> : Error on new unseen data</a:t>
            </a:r>
          </a:p>
          <a:p>
            <a:r>
              <a:rPr lang="en-US" b="1" dirty="0"/>
              <a:t>Goal : </a:t>
            </a:r>
            <a:r>
              <a:rPr lang="en-US" i="1" dirty="0"/>
              <a:t>Minimize training error without increasing generalization error</a:t>
            </a:r>
            <a:endParaRPr lang="en-US" dirty="0"/>
          </a:p>
        </p:txBody>
      </p:sp>
      <p:pic>
        <p:nvPicPr>
          <p:cNvPr id="2050" name="Picture 2" descr="Video Games and Real Life Don't Mix Well - Video Games - video game memes,  Pokémon GO">
            <a:extLst>
              <a:ext uri="{FF2B5EF4-FFF2-40B4-BE49-F238E27FC236}">
                <a16:creationId xmlns:a16="http://schemas.microsoft.com/office/drawing/2014/main" id="{2A3A2921-2219-BEB0-6169-2EF3613CE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378" y="1600200"/>
            <a:ext cx="3094422" cy="408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0941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B4F5-E63C-F38A-408B-E7B2DB5F8246}"/>
              </a:ext>
            </a:extLst>
          </p:cNvPr>
          <p:cNvSpPr>
            <a:spLocks noGrp="1"/>
          </p:cNvSpPr>
          <p:nvPr>
            <p:ph type="title"/>
          </p:nvPr>
        </p:nvSpPr>
        <p:spPr/>
        <p:txBody>
          <a:bodyPr>
            <a:normAutofit fontScale="90000"/>
          </a:bodyPr>
          <a:lstStyle/>
          <a:p>
            <a:r>
              <a:rPr lang="en-US" dirty="0"/>
              <a:t>MICE (Multiple Imputation by Chained Equations)</a:t>
            </a:r>
          </a:p>
        </p:txBody>
      </p:sp>
      <p:sp>
        <p:nvSpPr>
          <p:cNvPr id="3" name="Content Placeholder 2">
            <a:extLst>
              <a:ext uri="{FF2B5EF4-FFF2-40B4-BE49-F238E27FC236}">
                <a16:creationId xmlns:a16="http://schemas.microsoft.com/office/drawing/2014/main" id="{EF983A82-BA11-D0F4-AACE-079C1AEB324E}"/>
              </a:ext>
            </a:extLst>
          </p:cNvPr>
          <p:cNvSpPr>
            <a:spLocks noGrp="1"/>
          </p:cNvSpPr>
          <p:nvPr>
            <p:ph idx="1"/>
          </p:nvPr>
        </p:nvSpPr>
        <p:spPr>
          <a:xfrm>
            <a:off x="457200" y="1600201"/>
            <a:ext cx="8229600" cy="4559594"/>
          </a:xfrm>
        </p:spPr>
        <p:txBody>
          <a:bodyPr>
            <a:normAutofit fontScale="77500" lnSpcReduction="20000"/>
          </a:bodyPr>
          <a:lstStyle/>
          <a:p>
            <a:pPr algn="l">
              <a:buFont typeface="+mj-lt"/>
              <a:buAutoNum type="arabicPeriod"/>
            </a:pPr>
            <a:r>
              <a:rPr lang="en-US" b="1" i="0" dirty="0">
                <a:effectLst/>
                <a:latin typeface="Söhne"/>
              </a:rPr>
              <a:t>Initialization</a:t>
            </a:r>
            <a:r>
              <a:rPr lang="en-US" b="0" i="0" dirty="0">
                <a:effectLst/>
                <a:latin typeface="Söhne"/>
              </a:rPr>
              <a:t>: Start by filling in the missing values with a simple imputation method like mean imputation.</a:t>
            </a:r>
          </a:p>
          <a:p>
            <a:pPr algn="l">
              <a:buFont typeface="+mj-lt"/>
              <a:buAutoNum type="arabicPeriod"/>
            </a:pPr>
            <a:r>
              <a:rPr lang="en-US" b="1" i="0" dirty="0">
                <a:effectLst/>
                <a:latin typeface="Söhne"/>
              </a:rPr>
              <a:t>Iterative Imputation</a:t>
            </a:r>
            <a:r>
              <a:rPr lang="en-US" b="0" i="0" dirty="0">
                <a:effectLst/>
                <a:latin typeface="Söhne"/>
              </a:rPr>
              <a:t>:</a:t>
            </a:r>
          </a:p>
          <a:p>
            <a:pPr marL="742950" lvl="1" indent="-285750" algn="l">
              <a:buFont typeface="+mj-lt"/>
              <a:buAutoNum type="arabicPeriod"/>
            </a:pPr>
            <a:r>
              <a:rPr lang="en-US" b="0" i="0" dirty="0">
                <a:effectLst/>
                <a:latin typeface="Söhne"/>
              </a:rPr>
              <a:t>For each variable with missing data:</a:t>
            </a:r>
          </a:p>
          <a:p>
            <a:pPr marL="1143000" lvl="2" indent="-228600" algn="l">
              <a:buFont typeface="+mj-lt"/>
              <a:buAutoNum type="arabicPeriod"/>
            </a:pPr>
            <a:r>
              <a:rPr lang="en-US" b="0" i="0" dirty="0">
                <a:effectLst/>
                <a:latin typeface="Söhne"/>
              </a:rPr>
              <a:t>Set its missing values back to missing.</a:t>
            </a:r>
          </a:p>
          <a:p>
            <a:pPr marL="1143000" lvl="2" indent="-228600" algn="l">
              <a:buFont typeface="+mj-lt"/>
              <a:buAutoNum type="arabicPeriod"/>
            </a:pPr>
            <a:r>
              <a:rPr lang="en-US" b="0" i="0" dirty="0">
                <a:effectLst/>
                <a:latin typeface="Söhne"/>
              </a:rPr>
              <a:t>Model this variable using the other variables.</a:t>
            </a:r>
          </a:p>
          <a:p>
            <a:pPr marL="1143000" lvl="2" indent="-228600" algn="l">
              <a:buFont typeface="+mj-lt"/>
              <a:buAutoNum type="arabicPeriod"/>
            </a:pPr>
            <a:r>
              <a:rPr lang="en-US" b="0" i="0" dirty="0">
                <a:effectLst/>
                <a:latin typeface="Söhne"/>
              </a:rPr>
              <a:t>Use this model to impute the missing values.</a:t>
            </a:r>
          </a:p>
          <a:p>
            <a:pPr marL="742950" lvl="1" indent="-285750" algn="l">
              <a:buFont typeface="+mj-lt"/>
              <a:buAutoNum type="arabicPeriod"/>
            </a:pPr>
            <a:r>
              <a:rPr lang="en-US" b="0" i="0" dirty="0">
                <a:effectLst/>
                <a:latin typeface="Söhne"/>
              </a:rPr>
              <a:t>Repeat this process for several iterations to make the imputations more robust.</a:t>
            </a:r>
          </a:p>
          <a:p>
            <a:pPr algn="l">
              <a:buFont typeface="+mj-lt"/>
              <a:buAutoNum type="arabicPeriod"/>
            </a:pPr>
            <a:r>
              <a:rPr lang="en-US" b="1" i="0" dirty="0">
                <a:effectLst/>
                <a:latin typeface="Söhne"/>
              </a:rPr>
              <a:t>Multiple Datasets</a:t>
            </a:r>
            <a:r>
              <a:rPr lang="en-US" b="0" i="0" dirty="0">
                <a:effectLst/>
                <a:latin typeface="Söhne"/>
              </a:rPr>
              <a:t>: This process is repeated to create multiple datasets, and analyses are performed on each.</a:t>
            </a:r>
          </a:p>
          <a:p>
            <a:pPr algn="l">
              <a:buFont typeface="+mj-lt"/>
              <a:buAutoNum type="arabicPeriod"/>
            </a:pPr>
            <a:r>
              <a:rPr lang="en-US" b="1" i="0" dirty="0">
                <a:effectLst/>
                <a:latin typeface="Söhne"/>
              </a:rPr>
              <a:t>Pooling</a:t>
            </a:r>
            <a:r>
              <a:rPr lang="en-US" b="0" i="0" dirty="0">
                <a:effectLst/>
                <a:latin typeface="Söhne"/>
              </a:rPr>
              <a:t>: Results from these multiple analyses are pooled together to get final estimates.</a:t>
            </a:r>
          </a:p>
          <a:p>
            <a:endParaRPr lang="en-US" dirty="0"/>
          </a:p>
        </p:txBody>
      </p:sp>
    </p:spTree>
    <p:extLst>
      <p:ext uri="{BB962C8B-B14F-4D97-AF65-F5344CB8AC3E}">
        <p14:creationId xmlns:p14="http://schemas.microsoft.com/office/powerpoint/2010/main" val="27958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044A862-F89B-40F7-145B-C4FC4FAAE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170" y="627523"/>
            <a:ext cx="6565660" cy="51499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9B5BFC-8006-811B-6CF7-22C95333213B}"/>
              </a:ext>
            </a:extLst>
          </p:cNvPr>
          <p:cNvSpPr txBox="1"/>
          <p:nvPr/>
        </p:nvSpPr>
        <p:spPr>
          <a:xfrm>
            <a:off x="687571" y="6031871"/>
            <a:ext cx="7889359" cy="461665"/>
          </a:xfrm>
          <a:prstGeom prst="rect">
            <a:avLst/>
          </a:prstGeom>
          <a:noFill/>
        </p:spPr>
        <p:txBody>
          <a:bodyPr wrap="square" rtlCol="0">
            <a:spAutoFit/>
          </a:bodyPr>
          <a:lstStyle/>
          <a:p>
            <a:r>
              <a:rPr lang="en-US" sz="1200" dirty="0">
                <a:solidFill>
                  <a:schemeClr val="tx1">
                    <a:lumMod val="50000"/>
                    <a:lumOff val="50000"/>
                  </a:schemeClr>
                </a:solidFill>
              </a:rPr>
              <a:t>Kim, </a:t>
            </a:r>
            <a:r>
              <a:rPr lang="en-US" sz="1200" dirty="0" err="1">
                <a:solidFill>
                  <a:schemeClr val="tx1">
                    <a:lumMod val="50000"/>
                    <a:lumOff val="50000"/>
                  </a:schemeClr>
                </a:solidFill>
              </a:rPr>
              <a:t>Bubryur</a:t>
            </a:r>
            <a:r>
              <a:rPr lang="en-US" sz="1200" dirty="0">
                <a:solidFill>
                  <a:schemeClr val="tx1">
                    <a:lumMod val="50000"/>
                    <a:lumOff val="50000"/>
                  </a:schemeClr>
                </a:solidFill>
              </a:rPr>
              <a:t> &amp; </a:t>
            </a:r>
            <a:r>
              <a:rPr lang="en-US" sz="1200" dirty="0" err="1">
                <a:solidFill>
                  <a:schemeClr val="tx1">
                    <a:lumMod val="50000"/>
                    <a:lumOff val="50000"/>
                  </a:schemeClr>
                </a:solidFill>
              </a:rPr>
              <a:t>Yuvaraj</a:t>
            </a:r>
            <a:r>
              <a:rPr lang="en-US" sz="1200" dirty="0">
                <a:solidFill>
                  <a:schemeClr val="tx1">
                    <a:lumMod val="50000"/>
                    <a:lumOff val="50000"/>
                  </a:schemeClr>
                </a:solidFill>
              </a:rPr>
              <a:t>, N. &amp; Ramasamy, Sri &amp; Hu, Gang &amp; Lee, Dong-</a:t>
            </a:r>
            <a:r>
              <a:rPr lang="en-US" sz="1200" dirty="0" err="1">
                <a:solidFill>
                  <a:schemeClr val="tx1">
                    <a:lumMod val="50000"/>
                    <a:lumOff val="50000"/>
                  </a:schemeClr>
                </a:solidFill>
              </a:rPr>
              <a:t>Eun</a:t>
            </a:r>
            <a:r>
              <a:rPr lang="en-US" sz="1200" dirty="0">
                <a:solidFill>
                  <a:schemeClr val="tx1">
                    <a:lumMod val="50000"/>
                    <a:lumOff val="50000"/>
                  </a:schemeClr>
                </a:solidFill>
              </a:rPr>
              <a:t>. (2021). Wind-Induced Pressure Prediction on Tall Buildings Using Generative Adversarial Imputation Network. Sensors. 21. 2515. 10.3390/s21072515. </a:t>
            </a:r>
          </a:p>
        </p:txBody>
      </p:sp>
    </p:spTree>
    <p:extLst>
      <p:ext uri="{BB962C8B-B14F-4D97-AF65-F5344CB8AC3E}">
        <p14:creationId xmlns:p14="http://schemas.microsoft.com/office/powerpoint/2010/main" val="514438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567F529-A92C-B31B-30F0-6C0B845DDA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610" y="1485515"/>
            <a:ext cx="7286687" cy="484564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531846-F6C7-19A0-74FC-C2C886820827}"/>
              </a:ext>
            </a:extLst>
          </p:cNvPr>
          <p:cNvSpPr>
            <a:spLocks noGrp="1"/>
          </p:cNvSpPr>
          <p:nvPr>
            <p:ph type="title"/>
          </p:nvPr>
        </p:nvSpPr>
        <p:spPr/>
        <p:txBody>
          <a:bodyPr/>
          <a:lstStyle/>
          <a:p>
            <a:r>
              <a:rPr lang="en-US" dirty="0"/>
              <a:t>MCAR – Mean vs. MICE</a:t>
            </a:r>
          </a:p>
        </p:txBody>
      </p:sp>
    </p:spTree>
    <p:extLst>
      <p:ext uri="{BB962C8B-B14F-4D97-AF65-F5344CB8AC3E}">
        <p14:creationId xmlns:p14="http://schemas.microsoft.com/office/powerpoint/2010/main" val="2930510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1846-F6C7-19A0-74FC-C2C886820827}"/>
              </a:ext>
            </a:extLst>
          </p:cNvPr>
          <p:cNvSpPr>
            <a:spLocks noGrp="1"/>
          </p:cNvSpPr>
          <p:nvPr>
            <p:ph type="title"/>
          </p:nvPr>
        </p:nvSpPr>
        <p:spPr/>
        <p:txBody>
          <a:bodyPr/>
          <a:lstStyle/>
          <a:p>
            <a:r>
              <a:rPr lang="en-US" dirty="0"/>
              <a:t>MCAR – Mean vs. Random Forest</a:t>
            </a:r>
          </a:p>
        </p:txBody>
      </p:sp>
      <p:pic>
        <p:nvPicPr>
          <p:cNvPr id="8194" name="Picture 2">
            <a:extLst>
              <a:ext uri="{FF2B5EF4-FFF2-40B4-BE49-F238E27FC236}">
                <a16:creationId xmlns:a16="http://schemas.microsoft.com/office/drawing/2014/main" id="{3CC40F4F-F745-0FE6-C70B-76E490496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02" y="1417638"/>
            <a:ext cx="7729268" cy="513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40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1846-F6C7-19A0-74FC-C2C886820827}"/>
              </a:ext>
            </a:extLst>
          </p:cNvPr>
          <p:cNvSpPr>
            <a:spLocks noGrp="1"/>
          </p:cNvSpPr>
          <p:nvPr>
            <p:ph type="title"/>
          </p:nvPr>
        </p:nvSpPr>
        <p:spPr/>
        <p:txBody>
          <a:bodyPr/>
          <a:lstStyle/>
          <a:p>
            <a:r>
              <a:rPr lang="en-US" dirty="0"/>
              <a:t>MNAR – Mean vs. MICE</a:t>
            </a:r>
          </a:p>
        </p:txBody>
      </p:sp>
      <p:pic>
        <p:nvPicPr>
          <p:cNvPr id="7170" name="Picture 2">
            <a:extLst>
              <a:ext uri="{FF2B5EF4-FFF2-40B4-BE49-F238E27FC236}">
                <a16:creationId xmlns:a16="http://schemas.microsoft.com/office/drawing/2014/main" id="{14F7D8BE-5AD2-8551-71CF-A208593E6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13" y="1417638"/>
            <a:ext cx="7643004" cy="507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404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1846-F6C7-19A0-74FC-C2C886820827}"/>
              </a:ext>
            </a:extLst>
          </p:cNvPr>
          <p:cNvSpPr>
            <a:spLocks noGrp="1"/>
          </p:cNvSpPr>
          <p:nvPr>
            <p:ph type="title"/>
          </p:nvPr>
        </p:nvSpPr>
        <p:spPr/>
        <p:txBody>
          <a:bodyPr/>
          <a:lstStyle/>
          <a:p>
            <a:r>
              <a:rPr lang="en-US" dirty="0"/>
              <a:t>MNAR – Mean vs. Random Forest</a:t>
            </a:r>
          </a:p>
        </p:txBody>
      </p:sp>
      <p:pic>
        <p:nvPicPr>
          <p:cNvPr id="10242" name="Picture 2">
            <a:extLst>
              <a:ext uri="{FF2B5EF4-FFF2-40B4-BE49-F238E27FC236}">
                <a16:creationId xmlns:a16="http://schemas.microsoft.com/office/drawing/2014/main" id="{9D149F98-7A86-8CCC-2A8F-CAAD48147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75" y="1240276"/>
            <a:ext cx="7919049" cy="526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98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2DC0-D24C-DB73-17A0-8F92129EDE29}"/>
              </a:ext>
            </a:extLst>
          </p:cNvPr>
          <p:cNvSpPr>
            <a:spLocks noGrp="1"/>
          </p:cNvSpPr>
          <p:nvPr>
            <p:ph type="title"/>
          </p:nvPr>
        </p:nvSpPr>
        <p:spPr/>
        <p:txBody>
          <a:bodyPr/>
          <a:lstStyle/>
          <a:p>
            <a:r>
              <a:rPr lang="en-US" dirty="0"/>
              <a:t>Considerations for Imputation</a:t>
            </a:r>
          </a:p>
        </p:txBody>
      </p:sp>
      <p:sp>
        <p:nvSpPr>
          <p:cNvPr id="3" name="Content Placeholder 2">
            <a:extLst>
              <a:ext uri="{FF2B5EF4-FFF2-40B4-BE49-F238E27FC236}">
                <a16:creationId xmlns:a16="http://schemas.microsoft.com/office/drawing/2014/main" id="{60FA1677-DB9B-AFBE-47C3-8980783DEFBF}"/>
              </a:ext>
            </a:extLst>
          </p:cNvPr>
          <p:cNvSpPr>
            <a:spLocks noGrp="1"/>
          </p:cNvSpPr>
          <p:nvPr>
            <p:ph idx="1"/>
          </p:nvPr>
        </p:nvSpPr>
        <p:spPr/>
        <p:txBody>
          <a:bodyPr>
            <a:normAutofit lnSpcReduction="10000"/>
          </a:bodyPr>
          <a:lstStyle/>
          <a:p>
            <a:pPr>
              <a:buFont typeface="Arial" panose="020B0604020202020204" pitchFamily="34" charset="0"/>
              <a:buChar char="•"/>
            </a:pPr>
            <a:r>
              <a:rPr lang="en-US" sz="2000" b="1" dirty="0"/>
              <a:t>Model Evaluation</a:t>
            </a:r>
          </a:p>
          <a:p>
            <a:pPr lvl="1" indent="-342900">
              <a:spcBef>
                <a:spcPts val="0"/>
              </a:spcBef>
              <a:buSzPts val="1000"/>
              <a:buFont typeface="Arial" panose="020B0604020202020204" pitchFamily="34" charset="0"/>
              <a:buChar char="•"/>
              <a:tabLst>
                <a:tab pos="457200" algn="l"/>
              </a:tabLst>
            </a:pPr>
            <a:r>
              <a:rPr lang="en-US" sz="1400" b="1" dirty="0">
                <a:effectLst/>
                <a:latin typeface="Calibri" panose="020F0502020204030204" pitchFamily="34" charset="0"/>
                <a:ea typeface="Times New Roman" panose="02020603050405020304" pitchFamily="18" charset="0"/>
              </a:rPr>
              <a:t>Evaluate on Complete Cases Only</a:t>
            </a:r>
            <a:r>
              <a:rPr lang="en-US" sz="1400" dirty="0">
                <a:effectLst/>
                <a:latin typeface="Calibri" panose="020F0502020204030204" pitchFamily="34" charset="0"/>
                <a:ea typeface="Times New Roman" panose="02020603050405020304" pitchFamily="18" charset="0"/>
              </a:rPr>
              <a:t>: After imputation, evaluate the model's performance using only the records where the target variable is observed, and attempt to build validation sets with no missing features. This ensures that your evaluation is based on actual, known values.</a:t>
            </a:r>
            <a:endParaRPr lang="en-US" sz="1400" dirty="0">
              <a:effectLst/>
              <a:latin typeface="Times New Roman" panose="02020603050405020304" pitchFamily="18" charset="0"/>
              <a:ea typeface="Times New Roman" panose="02020603050405020304" pitchFamily="18" charset="0"/>
            </a:endParaRPr>
          </a:p>
          <a:p>
            <a:pPr lvl="1" indent="-342900">
              <a:spcBef>
                <a:spcPts val="0"/>
              </a:spcBef>
              <a:buSzPts val="1000"/>
              <a:buFont typeface="Arial" panose="020B0604020202020204" pitchFamily="34" charset="0"/>
              <a:buChar char="•"/>
              <a:tabLst>
                <a:tab pos="457200" algn="l"/>
              </a:tabLst>
            </a:pPr>
            <a:r>
              <a:rPr lang="en-US" sz="1400" b="1" dirty="0">
                <a:effectLst/>
                <a:latin typeface="Calibri" panose="020F0502020204030204" pitchFamily="34" charset="0"/>
                <a:ea typeface="Times New Roman" panose="02020603050405020304" pitchFamily="18" charset="0"/>
              </a:rPr>
              <a:t>Sensitivity Analysis</a:t>
            </a:r>
            <a:r>
              <a:rPr lang="en-US" sz="1400" dirty="0">
                <a:effectLst/>
                <a:latin typeface="Calibri" panose="020F0502020204030204" pitchFamily="34" charset="0"/>
                <a:ea typeface="Times New Roman" panose="02020603050405020304" pitchFamily="18" charset="0"/>
              </a:rPr>
              <a:t>: Check how sensitive your model's performance is to different imputation methods. Train and evaluate your model using different imputation techniques and compare the results.</a:t>
            </a:r>
            <a:r>
              <a:rPr lang="en-US" sz="1400" dirty="0">
                <a:latin typeface="Times New Roman" panose="02020603050405020304" pitchFamily="18" charset="0"/>
                <a:ea typeface="Times New Roman" panose="02020603050405020304" pitchFamily="18" charset="0"/>
              </a:rPr>
              <a:t> </a:t>
            </a:r>
          </a:p>
          <a:p>
            <a:pPr lvl="1" indent="-342900">
              <a:spcBef>
                <a:spcPts val="0"/>
              </a:spcBef>
              <a:buSzPts val="1000"/>
              <a:buFont typeface="Arial" panose="020B0604020202020204" pitchFamily="34" charset="0"/>
              <a:buChar char="•"/>
              <a:tabLst>
                <a:tab pos="457200" algn="l"/>
              </a:tabLst>
            </a:pPr>
            <a:r>
              <a:rPr lang="en-US" sz="1400" b="1" kern="0" dirty="0">
                <a:effectLst/>
                <a:latin typeface="Calibri" panose="020F0502020204030204" pitchFamily="34" charset="0"/>
                <a:ea typeface="Times New Roman" panose="02020603050405020304" pitchFamily="18" charset="0"/>
              </a:rPr>
              <a:t>Include an "Imputed" Feature</a:t>
            </a:r>
            <a:r>
              <a:rPr lang="en-US" sz="1400" kern="0" dirty="0">
                <a:effectLst/>
                <a:latin typeface="Calibri" panose="020F0502020204030204" pitchFamily="34" charset="0"/>
                <a:ea typeface="Times New Roman" panose="02020603050405020304" pitchFamily="18" charset="0"/>
              </a:rPr>
              <a:t>: Add a binary variable that indicates whether the data was imputed for each record. This can sometimes help the model account fo</a:t>
            </a:r>
            <a:r>
              <a:rPr lang="en-US" sz="1400" kern="0" dirty="0">
                <a:latin typeface="Calibri" panose="020F0502020204030204" pitchFamily="34" charset="0"/>
                <a:ea typeface="Times New Roman" panose="02020603050405020304" pitchFamily="18" charset="0"/>
              </a:rPr>
              <a:t>r </a:t>
            </a:r>
            <a:r>
              <a:rPr lang="en-US" sz="1400" kern="0" dirty="0">
                <a:effectLst/>
                <a:latin typeface="Calibri" panose="020F0502020204030204" pitchFamily="34" charset="0"/>
                <a:ea typeface="Times New Roman" panose="02020603050405020304" pitchFamily="18" charset="0"/>
              </a:rPr>
              <a:t>any potential bias introduced by imputation.</a:t>
            </a:r>
          </a:p>
          <a:p>
            <a:pPr marL="0" marR="0">
              <a:spcBef>
                <a:spcPts val="0"/>
              </a:spcBef>
              <a:spcAft>
                <a:spcPts val="0"/>
              </a:spcAft>
              <a:buFont typeface="Arial" panose="020B0604020202020204" pitchFamily="34" charset="0"/>
              <a:buChar char="•"/>
            </a:pPr>
            <a:r>
              <a:rPr lang="en-US" sz="1800" b="1" dirty="0">
                <a:effectLst/>
                <a:latin typeface="Calibri" panose="020F0502020204030204" pitchFamily="34" charset="0"/>
                <a:ea typeface="Times New Roman" panose="02020603050405020304" pitchFamily="18" charset="0"/>
              </a:rPr>
              <a:t>Consider the Impact of the Missing Data</a:t>
            </a:r>
            <a:endParaRPr lang="en-US" sz="1800" dirty="0">
              <a:effectLst/>
              <a:latin typeface="Times New Roman" panose="02020603050405020304" pitchFamily="18" charset="0"/>
              <a:ea typeface="Times New Roman" panose="02020603050405020304" pitchFamily="18" charset="0"/>
            </a:endParaRPr>
          </a:p>
          <a:p>
            <a:pPr lvl="1" indent="-342900">
              <a:spcBef>
                <a:spcPts val="0"/>
              </a:spcBef>
              <a:buSzPts val="1000"/>
              <a:buFont typeface="Arial" panose="020B0604020202020204" pitchFamily="34" charset="0"/>
              <a:buChar char="•"/>
              <a:tabLst>
                <a:tab pos="457200" algn="l"/>
              </a:tabLst>
            </a:pPr>
            <a:r>
              <a:rPr lang="en-US" sz="1400" b="1" dirty="0">
                <a:effectLst/>
                <a:latin typeface="Calibri" panose="020F0502020204030204" pitchFamily="34" charset="0"/>
                <a:ea typeface="Times New Roman" panose="02020603050405020304" pitchFamily="18" charset="0"/>
              </a:rPr>
              <a:t>Importance of the Variable</a:t>
            </a:r>
            <a:r>
              <a:rPr lang="en-US" sz="1400" dirty="0">
                <a:effectLst/>
                <a:latin typeface="Calibri" panose="020F0502020204030204" pitchFamily="34" charset="0"/>
                <a:ea typeface="Times New Roman" panose="02020603050405020304" pitchFamily="18" charset="0"/>
              </a:rPr>
              <a:t>: If the variable with missing data (e.g., gender) is crucial for the prediction task, imputation becomes even more critical. In such cases, more advanced imputation methods might be worth exploring.</a:t>
            </a:r>
            <a:endParaRPr lang="en-US" sz="1400" dirty="0">
              <a:effectLst/>
              <a:latin typeface="Times New Roman" panose="02020603050405020304" pitchFamily="18" charset="0"/>
              <a:ea typeface="Times New Roman" panose="02020603050405020304" pitchFamily="18" charset="0"/>
            </a:endParaRPr>
          </a:p>
          <a:p>
            <a:pPr lvl="1" indent="-342900">
              <a:spcBef>
                <a:spcPts val="0"/>
              </a:spcBef>
              <a:buSzPts val="1000"/>
              <a:buFont typeface="Arial" panose="020B0604020202020204" pitchFamily="34" charset="0"/>
              <a:buChar char="•"/>
              <a:tabLst>
                <a:tab pos="457200" algn="l"/>
              </a:tabLst>
            </a:pPr>
            <a:r>
              <a:rPr lang="en-US" sz="1400" b="1" dirty="0">
                <a:effectLst/>
                <a:latin typeface="Calibri" panose="020F0502020204030204" pitchFamily="34" charset="0"/>
                <a:ea typeface="Times New Roman" panose="02020603050405020304" pitchFamily="18" charset="0"/>
              </a:rPr>
              <a:t>Amount of Missing Data</a:t>
            </a:r>
            <a:r>
              <a:rPr lang="en-US" sz="1400" dirty="0">
                <a:effectLst/>
                <a:latin typeface="Calibri" panose="020F0502020204030204" pitchFamily="34" charset="0"/>
                <a:ea typeface="Times New Roman" panose="02020603050405020304" pitchFamily="18" charset="0"/>
              </a:rPr>
              <a:t>:  High levels of missing data can make imputation more challenging and can increase the potential for bias.</a:t>
            </a:r>
          </a:p>
          <a:p>
            <a:pPr marL="0" marR="0">
              <a:spcBef>
                <a:spcPts val="0"/>
              </a:spcBef>
              <a:spcAft>
                <a:spcPts val="0"/>
              </a:spcAft>
              <a:buFont typeface="Arial" panose="020B0604020202020204" pitchFamily="34" charset="0"/>
              <a:buChar char="•"/>
            </a:pPr>
            <a:r>
              <a:rPr lang="en-US" sz="1800" b="1" dirty="0">
                <a:effectLst/>
                <a:latin typeface="Calibri" panose="020F0502020204030204" pitchFamily="34" charset="0"/>
                <a:ea typeface="Times New Roman" panose="02020603050405020304" pitchFamily="18" charset="0"/>
              </a:rPr>
              <a:t>Transparency and Reporting</a:t>
            </a:r>
            <a:endParaRPr lang="en-US" sz="1800" dirty="0">
              <a:effectLst/>
              <a:latin typeface="Times New Roman" panose="02020603050405020304" pitchFamily="18" charset="0"/>
              <a:ea typeface="Times New Roman" panose="02020603050405020304" pitchFamily="18" charset="0"/>
            </a:endParaRPr>
          </a:p>
          <a:p>
            <a:pPr lvl="1" indent="-342900">
              <a:spcBef>
                <a:spcPts val="0"/>
              </a:spcBef>
              <a:buSzPts val="1000"/>
              <a:buFont typeface="Arial" panose="020B0604020202020204" pitchFamily="34" charset="0"/>
              <a:buChar char="•"/>
              <a:tabLst>
                <a:tab pos="457200" algn="l"/>
              </a:tabLst>
            </a:pPr>
            <a:r>
              <a:rPr lang="en-US" sz="1400" dirty="0">
                <a:effectLst/>
                <a:latin typeface="Calibri" panose="020F0502020204030204" pitchFamily="34" charset="0"/>
                <a:ea typeface="Times New Roman" panose="02020603050405020304" pitchFamily="18" charset="0"/>
              </a:rPr>
              <a:t>Always document and report the percentage of missing data, the imputation method used, and any sensitivity analyses conducted. Transparency is key, especially when the model is used for decision-making.</a:t>
            </a:r>
            <a:endParaRPr lang="en-US" sz="1400" dirty="0">
              <a:effectLst/>
              <a:latin typeface="Times New Roman" panose="02020603050405020304" pitchFamily="18" charset="0"/>
              <a:ea typeface="Times New Roman" panose="02020603050405020304" pitchFamily="18" charset="0"/>
            </a:endParaRPr>
          </a:p>
          <a:p>
            <a:pPr>
              <a:spcBef>
                <a:spcPts val="0"/>
              </a:spcBef>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a:spcBef>
                <a:spcPts val="0"/>
              </a:spcBef>
              <a:buSzPts val="1000"/>
              <a:buFont typeface="Symbol" pitchFamily="2" charset="2"/>
              <a:buChar char=""/>
              <a:tabLst>
                <a:tab pos="457200" algn="l"/>
              </a:tabLst>
            </a:pPr>
            <a:endParaRPr lang="en-US" dirty="0"/>
          </a:p>
        </p:txBody>
      </p:sp>
    </p:spTree>
    <p:extLst>
      <p:ext uri="{BB962C8B-B14F-4D97-AF65-F5344CB8AC3E}">
        <p14:creationId xmlns:p14="http://schemas.microsoft.com/office/powerpoint/2010/main" val="3218042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7FEBF-575C-962D-47D5-7BEF6BED3E9A}"/>
              </a:ext>
            </a:extLst>
          </p:cNvPr>
          <p:cNvSpPr>
            <a:spLocks noGrp="1"/>
          </p:cNvSpPr>
          <p:nvPr>
            <p:ph type="title"/>
          </p:nvPr>
        </p:nvSpPr>
        <p:spPr/>
        <p:txBody>
          <a:bodyPr/>
          <a:lstStyle/>
          <a:p>
            <a:r>
              <a:rPr lang="en-US" dirty="0"/>
              <a:t>Cluster evaluation</a:t>
            </a:r>
          </a:p>
        </p:txBody>
      </p:sp>
      <p:sp>
        <p:nvSpPr>
          <p:cNvPr id="5" name="Text Placeholder 4">
            <a:extLst>
              <a:ext uri="{FF2B5EF4-FFF2-40B4-BE49-F238E27FC236}">
                <a16:creationId xmlns:a16="http://schemas.microsoft.com/office/drawing/2014/main" id="{60528E89-18ED-337C-4F26-CB9B948235B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4468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3228E-E53A-F760-67AD-CEC1E130FBA5}"/>
              </a:ext>
            </a:extLst>
          </p:cNvPr>
          <p:cNvSpPr>
            <a:spLocks noGrp="1"/>
          </p:cNvSpPr>
          <p:nvPr>
            <p:ph type="title"/>
          </p:nvPr>
        </p:nvSpPr>
        <p:spPr/>
        <p:txBody>
          <a:bodyPr>
            <a:normAutofit fontScale="90000"/>
          </a:bodyPr>
          <a:lstStyle/>
          <a:p>
            <a:r>
              <a:rPr lang="en-US" dirty="0"/>
              <a:t>Generally speaking, there is no truth</a:t>
            </a:r>
          </a:p>
        </p:txBody>
      </p:sp>
      <p:sp>
        <p:nvSpPr>
          <p:cNvPr id="5" name="Content Placeholder 4">
            <a:extLst>
              <a:ext uri="{FF2B5EF4-FFF2-40B4-BE49-F238E27FC236}">
                <a16:creationId xmlns:a16="http://schemas.microsoft.com/office/drawing/2014/main" id="{B016470F-0D1F-E848-D496-C4983FE2112F}"/>
              </a:ext>
            </a:extLst>
          </p:cNvPr>
          <p:cNvSpPr>
            <a:spLocks noGrp="1"/>
          </p:cNvSpPr>
          <p:nvPr>
            <p:ph idx="1"/>
          </p:nvPr>
        </p:nvSpPr>
        <p:spPr>
          <a:xfrm>
            <a:off x="457200" y="2527540"/>
            <a:ext cx="8229600" cy="3598623"/>
          </a:xfrm>
        </p:spPr>
        <p:txBody>
          <a:bodyPr>
            <a:normAutofit fontScale="85000" lnSpcReduction="10000"/>
          </a:bodyPr>
          <a:lstStyle/>
          <a:p>
            <a:r>
              <a:rPr lang="en-US" sz="2400" b="1" i="0" dirty="0">
                <a:effectLst/>
                <a:latin typeface="Söhne"/>
              </a:rPr>
              <a:t>Data-Driven Methods</a:t>
            </a:r>
            <a:r>
              <a:rPr lang="en-US" sz="2400" b="0" i="0" dirty="0">
                <a:effectLst/>
                <a:latin typeface="Söhne"/>
              </a:rPr>
              <a:t>: Algorithms and metrics like the Elbow method, Silhouette Analysis, and Davies-Bouldin Index provide a quantitative way to evaluate clustering. These methods are useful but only offer heuristics.</a:t>
            </a:r>
          </a:p>
          <a:p>
            <a:r>
              <a:rPr lang="en-US" sz="2400" b="1" i="0" dirty="0">
                <a:effectLst/>
                <a:latin typeface="Söhne"/>
              </a:rPr>
              <a:t>Multiple Metrics</a:t>
            </a:r>
            <a:r>
              <a:rPr lang="en-US" sz="2400" b="0" i="0" dirty="0">
                <a:effectLst/>
                <a:latin typeface="Söhne"/>
              </a:rPr>
              <a:t>: It's advisable to use more than one evaluation metric to get a comprehensive understanding of the clustering's performance.</a:t>
            </a:r>
          </a:p>
          <a:p>
            <a:r>
              <a:rPr lang="en-US" sz="2400" b="1" i="0" dirty="0">
                <a:effectLst/>
                <a:latin typeface="Söhne"/>
              </a:rPr>
              <a:t>Visual Inspection</a:t>
            </a:r>
            <a:r>
              <a:rPr lang="en-US" sz="2400" b="0" i="0" dirty="0">
                <a:effectLst/>
                <a:latin typeface="Söhne"/>
              </a:rPr>
              <a:t>: Visualization tools can offer an intuitive understanding of the clustering results, allowing for easy identification of patterns or anomalies.</a:t>
            </a:r>
          </a:p>
          <a:p>
            <a:r>
              <a:rPr lang="en-US" sz="2400" b="1" i="0" dirty="0">
                <a:effectLst/>
                <a:latin typeface="Söhne"/>
              </a:rPr>
              <a:t>Domain Knowledge</a:t>
            </a:r>
            <a:r>
              <a:rPr lang="en-US" sz="2400" b="0" i="0" dirty="0">
                <a:effectLst/>
                <a:latin typeface="Söhne"/>
              </a:rPr>
              <a:t>: Often, the "best" number of clusters is guided by domain-specific knowledge rather than just data-driven methods.</a:t>
            </a:r>
            <a:endParaRPr lang="en-US" sz="2400" dirty="0"/>
          </a:p>
        </p:txBody>
      </p:sp>
      <p:sp>
        <p:nvSpPr>
          <p:cNvPr id="7" name="TextBox 6">
            <a:extLst>
              <a:ext uri="{FF2B5EF4-FFF2-40B4-BE49-F238E27FC236}">
                <a16:creationId xmlns:a16="http://schemas.microsoft.com/office/drawing/2014/main" id="{31541E35-287F-CC93-2346-627BFB285771}"/>
              </a:ext>
            </a:extLst>
          </p:cNvPr>
          <p:cNvSpPr txBox="1"/>
          <p:nvPr/>
        </p:nvSpPr>
        <p:spPr>
          <a:xfrm>
            <a:off x="598966" y="1233925"/>
            <a:ext cx="8087833" cy="923330"/>
          </a:xfrm>
          <a:prstGeom prst="rect">
            <a:avLst/>
          </a:prstGeom>
          <a:noFill/>
        </p:spPr>
        <p:txBody>
          <a:bodyPr wrap="square">
            <a:spAutoFit/>
          </a:bodyPr>
          <a:lstStyle/>
          <a:p>
            <a:r>
              <a:rPr lang="en-US" b="0" i="0" dirty="0">
                <a:effectLst/>
                <a:latin typeface="Söhne"/>
              </a:rPr>
              <a:t>Clustering is an unsupervised machine learning task that aims to group similar data points together. Since there's no "ground truth" to compare against, evaluating the effectiveness of a clustering method can be challenging.</a:t>
            </a:r>
            <a:endParaRPr lang="en-US" dirty="0"/>
          </a:p>
        </p:txBody>
      </p:sp>
    </p:spTree>
    <p:extLst>
      <p:ext uri="{BB962C8B-B14F-4D97-AF65-F5344CB8AC3E}">
        <p14:creationId xmlns:p14="http://schemas.microsoft.com/office/powerpoint/2010/main" val="3647896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5194-D240-8601-DB4B-37AECE09BFCA}"/>
              </a:ext>
            </a:extLst>
          </p:cNvPr>
          <p:cNvSpPr>
            <a:spLocks noGrp="1"/>
          </p:cNvSpPr>
          <p:nvPr>
            <p:ph type="title"/>
          </p:nvPr>
        </p:nvSpPr>
        <p:spPr/>
        <p:txBody>
          <a:bodyPr/>
          <a:lstStyle/>
          <a:p>
            <a:r>
              <a:rPr lang="en-US" dirty="0"/>
              <a:t>The Elbow Method</a:t>
            </a:r>
          </a:p>
        </p:txBody>
      </p:sp>
      <p:sp>
        <p:nvSpPr>
          <p:cNvPr id="3" name="Content Placeholder 2">
            <a:extLst>
              <a:ext uri="{FF2B5EF4-FFF2-40B4-BE49-F238E27FC236}">
                <a16:creationId xmlns:a16="http://schemas.microsoft.com/office/drawing/2014/main" id="{D4F77800-FDB9-766C-3EE6-1FF145003516}"/>
              </a:ext>
            </a:extLst>
          </p:cNvPr>
          <p:cNvSpPr>
            <a:spLocks noGrp="1"/>
          </p:cNvSpPr>
          <p:nvPr>
            <p:ph idx="1"/>
          </p:nvPr>
        </p:nvSpPr>
        <p:spPr>
          <a:xfrm>
            <a:off x="457200" y="1600201"/>
            <a:ext cx="8229600" cy="2312580"/>
          </a:xfrm>
        </p:spPr>
        <p:txBody>
          <a:bodyPr>
            <a:normAutofit fontScale="85000" lnSpcReduction="10000"/>
          </a:bodyPr>
          <a:lstStyle/>
          <a:p>
            <a:r>
              <a:rPr lang="en-US" dirty="0">
                <a:latin typeface="Söhne"/>
              </a:rPr>
              <a:t>O</a:t>
            </a:r>
            <a:r>
              <a:rPr lang="en-US" b="0" i="0" dirty="0">
                <a:effectLst/>
                <a:latin typeface="Söhne"/>
              </a:rPr>
              <a:t>ne of the most popular techniques for determining the optimal number of clusters. It involves running the clustering algorithm for a range of cluster numbers and calculating the sum of squared errors (SSE) for each.</a:t>
            </a:r>
          </a:p>
          <a:p>
            <a:r>
              <a:rPr lang="en-US" b="1" dirty="0">
                <a:latin typeface="Söhne"/>
              </a:rPr>
              <a:t>Sum of Squared Errors</a:t>
            </a:r>
          </a:p>
          <a:p>
            <a:pPr marL="0" indent="0">
              <a:buNone/>
            </a:pPr>
            <a:endParaRPr lang="en-US" dirty="0"/>
          </a:p>
        </p:txBody>
      </p:sp>
      <p:pic>
        <p:nvPicPr>
          <p:cNvPr id="4" name="Picture 3">
            <a:extLst>
              <a:ext uri="{FF2B5EF4-FFF2-40B4-BE49-F238E27FC236}">
                <a16:creationId xmlns:a16="http://schemas.microsoft.com/office/drawing/2014/main" id="{3791A461-80B3-0CE0-6BE2-F7CDF3B081EA}"/>
              </a:ext>
            </a:extLst>
          </p:cNvPr>
          <p:cNvPicPr>
            <a:picLocks noChangeAspect="1"/>
          </p:cNvPicPr>
          <p:nvPr/>
        </p:nvPicPr>
        <p:blipFill>
          <a:blip r:embed="rId3"/>
          <a:stretch>
            <a:fillRect/>
          </a:stretch>
        </p:blipFill>
        <p:spPr>
          <a:xfrm>
            <a:off x="1719149" y="4668299"/>
            <a:ext cx="5860978" cy="589499"/>
          </a:xfrm>
          <a:prstGeom prst="rect">
            <a:avLst/>
          </a:prstGeom>
        </p:spPr>
      </p:pic>
      <p:sp>
        <p:nvSpPr>
          <p:cNvPr id="5" name="TextBox 4">
            <a:extLst>
              <a:ext uri="{FF2B5EF4-FFF2-40B4-BE49-F238E27FC236}">
                <a16:creationId xmlns:a16="http://schemas.microsoft.com/office/drawing/2014/main" id="{27B4BF69-6600-3A00-0342-D7B242C728A9}"/>
              </a:ext>
            </a:extLst>
          </p:cNvPr>
          <p:cNvSpPr txBox="1"/>
          <p:nvPr/>
        </p:nvSpPr>
        <p:spPr>
          <a:xfrm>
            <a:off x="1425323" y="3982762"/>
            <a:ext cx="1850891"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Num Data Points</a:t>
            </a:r>
          </a:p>
        </p:txBody>
      </p:sp>
      <p:sp>
        <p:nvSpPr>
          <p:cNvPr id="6" name="TextBox 5">
            <a:extLst>
              <a:ext uri="{FF2B5EF4-FFF2-40B4-BE49-F238E27FC236}">
                <a16:creationId xmlns:a16="http://schemas.microsoft.com/office/drawing/2014/main" id="{D8A3EA07-CBAB-5551-301B-68E8C7AE9D10}"/>
              </a:ext>
            </a:extLst>
          </p:cNvPr>
          <p:cNvSpPr txBox="1"/>
          <p:nvPr/>
        </p:nvSpPr>
        <p:spPr>
          <a:xfrm>
            <a:off x="2857866" y="5666384"/>
            <a:ext cx="3010440"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1 if </a:t>
            </a:r>
            <a:r>
              <a:rPr lang="en-US" sz="1400" dirty="0" err="1">
                <a:solidFill>
                  <a:schemeClr val="accent6">
                    <a:lumMod val="75000"/>
                  </a:schemeClr>
                </a:solidFill>
                <a:latin typeface="Chalkduster" panose="03050602040202020205" pitchFamily="66" charset="77"/>
              </a:rPr>
              <a:t>x_i</a:t>
            </a:r>
            <a:r>
              <a:rPr lang="en-US" sz="1400" dirty="0">
                <a:solidFill>
                  <a:schemeClr val="accent6">
                    <a:lumMod val="75000"/>
                  </a:schemeClr>
                </a:solidFill>
                <a:latin typeface="Chalkduster" panose="03050602040202020205" pitchFamily="66" charset="77"/>
              </a:rPr>
              <a:t> belongs to j, else 0</a:t>
            </a:r>
          </a:p>
        </p:txBody>
      </p:sp>
      <p:sp>
        <p:nvSpPr>
          <p:cNvPr id="7" name="TextBox 6">
            <a:extLst>
              <a:ext uri="{FF2B5EF4-FFF2-40B4-BE49-F238E27FC236}">
                <a16:creationId xmlns:a16="http://schemas.microsoft.com/office/drawing/2014/main" id="{FAC31684-3917-9AE7-965F-1A5328290F05}"/>
              </a:ext>
            </a:extLst>
          </p:cNvPr>
          <p:cNvSpPr txBox="1"/>
          <p:nvPr/>
        </p:nvSpPr>
        <p:spPr>
          <a:xfrm>
            <a:off x="3466774" y="3897701"/>
            <a:ext cx="1530740"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Num Clusters</a:t>
            </a:r>
          </a:p>
        </p:txBody>
      </p:sp>
      <p:sp>
        <p:nvSpPr>
          <p:cNvPr id="8" name="TextBox 7">
            <a:extLst>
              <a:ext uri="{FF2B5EF4-FFF2-40B4-BE49-F238E27FC236}">
                <a16:creationId xmlns:a16="http://schemas.microsoft.com/office/drawing/2014/main" id="{EC38D2BB-322D-BEA3-8DFF-DE81E46F6F58}"/>
              </a:ext>
            </a:extLst>
          </p:cNvPr>
          <p:cNvSpPr txBox="1"/>
          <p:nvPr/>
        </p:nvSpPr>
        <p:spPr>
          <a:xfrm>
            <a:off x="6039853" y="3986441"/>
            <a:ext cx="1882375"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Cluster centroid</a:t>
            </a:r>
          </a:p>
        </p:txBody>
      </p:sp>
      <p:cxnSp>
        <p:nvCxnSpPr>
          <p:cNvPr id="9" name="Straight Arrow Connector 8">
            <a:extLst>
              <a:ext uri="{FF2B5EF4-FFF2-40B4-BE49-F238E27FC236}">
                <a16:creationId xmlns:a16="http://schemas.microsoft.com/office/drawing/2014/main" id="{D2FF8FA9-4193-B876-3B00-A27EC3BFA58C}"/>
              </a:ext>
            </a:extLst>
          </p:cNvPr>
          <p:cNvCxnSpPr>
            <a:cxnSpLocks/>
            <a:stCxn id="5" idx="2"/>
          </p:cNvCxnSpPr>
          <p:nvPr/>
        </p:nvCxnSpPr>
        <p:spPr>
          <a:xfrm>
            <a:off x="2350769" y="4290539"/>
            <a:ext cx="1058738" cy="4444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971D3CE3-4DB8-D622-4067-157B2F4452A7}"/>
              </a:ext>
            </a:extLst>
          </p:cNvPr>
          <p:cNvCxnSpPr>
            <a:cxnSpLocks/>
            <a:stCxn id="7" idx="2"/>
          </p:cNvCxnSpPr>
          <p:nvPr/>
        </p:nvCxnSpPr>
        <p:spPr>
          <a:xfrm>
            <a:off x="4232144" y="4205478"/>
            <a:ext cx="261884" cy="50829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21AD427C-C6E5-7D26-144E-D46FC46C35D8}"/>
              </a:ext>
            </a:extLst>
          </p:cNvPr>
          <p:cNvCxnSpPr>
            <a:cxnSpLocks/>
          </p:cNvCxnSpPr>
          <p:nvPr/>
        </p:nvCxnSpPr>
        <p:spPr>
          <a:xfrm flipV="1">
            <a:off x="4494028" y="5176589"/>
            <a:ext cx="864781" cy="4897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1B13EDD6-36BC-2C17-F0C3-4EA1A1C33855}"/>
              </a:ext>
            </a:extLst>
          </p:cNvPr>
          <p:cNvCxnSpPr>
            <a:cxnSpLocks/>
            <a:stCxn id="8" idx="2"/>
          </p:cNvCxnSpPr>
          <p:nvPr/>
        </p:nvCxnSpPr>
        <p:spPr>
          <a:xfrm>
            <a:off x="6981041" y="4294218"/>
            <a:ext cx="0" cy="56840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C9096880-B833-9EA5-6317-611BDDD30B1C}"/>
              </a:ext>
            </a:extLst>
          </p:cNvPr>
          <p:cNvSpPr txBox="1"/>
          <p:nvPr/>
        </p:nvSpPr>
        <p:spPr>
          <a:xfrm>
            <a:off x="6039853" y="5618141"/>
            <a:ext cx="2319481"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Distance (Euclidean)</a:t>
            </a:r>
          </a:p>
        </p:txBody>
      </p:sp>
      <p:sp>
        <p:nvSpPr>
          <p:cNvPr id="26" name="Left Brace 25">
            <a:extLst>
              <a:ext uri="{FF2B5EF4-FFF2-40B4-BE49-F238E27FC236}">
                <a16:creationId xmlns:a16="http://schemas.microsoft.com/office/drawing/2014/main" id="{3845E86A-0423-07DD-42A3-45C87BAF8843}"/>
              </a:ext>
            </a:extLst>
          </p:cNvPr>
          <p:cNvSpPr/>
          <p:nvPr/>
        </p:nvSpPr>
        <p:spPr>
          <a:xfrm rot="16200000">
            <a:off x="6414976" y="4608834"/>
            <a:ext cx="354419" cy="1559430"/>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49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1F4C-DDB4-82A8-9745-3D88D728CD1C}"/>
              </a:ext>
            </a:extLst>
          </p:cNvPr>
          <p:cNvSpPr>
            <a:spLocks noGrp="1"/>
          </p:cNvSpPr>
          <p:nvPr>
            <p:ph type="title"/>
          </p:nvPr>
        </p:nvSpPr>
        <p:spPr/>
        <p:txBody>
          <a:bodyPr/>
          <a:lstStyle/>
          <a:p>
            <a:r>
              <a:rPr lang="en-US" dirty="0"/>
              <a:t>Accuracy is Not Always Enough</a:t>
            </a:r>
          </a:p>
        </p:txBody>
      </p:sp>
      <p:sp>
        <p:nvSpPr>
          <p:cNvPr id="3" name="Content Placeholder 2">
            <a:extLst>
              <a:ext uri="{FF2B5EF4-FFF2-40B4-BE49-F238E27FC236}">
                <a16:creationId xmlns:a16="http://schemas.microsoft.com/office/drawing/2014/main" id="{07EB75D2-5548-2B16-6421-F435974F5A73}"/>
              </a:ext>
            </a:extLst>
          </p:cNvPr>
          <p:cNvSpPr>
            <a:spLocks noGrp="1"/>
          </p:cNvSpPr>
          <p:nvPr>
            <p:ph idx="1"/>
          </p:nvPr>
        </p:nvSpPr>
        <p:spPr/>
        <p:txBody>
          <a:bodyPr/>
          <a:lstStyle/>
          <a:p>
            <a:r>
              <a:rPr lang="en-US" dirty="0"/>
              <a:t>Accuracy can be misleading in unbalanced classes</a:t>
            </a:r>
          </a:p>
          <a:p>
            <a:r>
              <a:rPr lang="en-US" dirty="0"/>
              <a:t>Precision and Recall discriminate between false positive and false negatives</a:t>
            </a:r>
          </a:p>
          <a:p>
            <a:r>
              <a:rPr lang="en-US" dirty="0"/>
              <a:t>Domain knowledge is crucial for selecting the right metric</a:t>
            </a:r>
          </a:p>
          <a:p>
            <a:pPr marL="0" indent="0">
              <a:buNone/>
            </a:pPr>
            <a:endParaRPr lang="en-US" dirty="0"/>
          </a:p>
        </p:txBody>
      </p:sp>
    </p:spTree>
    <p:extLst>
      <p:ext uri="{BB962C8B-B14F-4D97-AF65-F5344CB8AC3E}">
        <p14:creationId xmlns:p14="http://schemas.microsoft.com/office/powerpoint/2010/main" val="3800060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8A1F0-4280-2B59-F241-AD6E21B743DE}"/>
              </a:ext>
            </a:extLst>
          </p:cNvPr>
          <p:cNvSpPr>
            <a:spLocks noGrp="1"/>
          </p:cNvSpPr>
          <p:nvPr>
            <p:ph type="title"/>
          </p:nvPr>
        </p:nvSpPr>
        <p:spPr/>
        <p:txBody>
          <a:bodyPr/>
          <a:lstStyle/>
          <a:p>
            <a:r>
              <a:rPr lang="en-US" dirty="0"/>
              <a:t>The Elbow Method</a:t>
            </a:r>
          </a:p>
        </p:txBody>
      </p:sp>
      <p:pic>
        <p:nvPicPr>
          <p:cNvPr id="12290" name="Picture 2">
            <a:extLst>
              <a:ext uri="{FF2B5EF4-FFF2-40B4-BE49-F238E27FC236}">
                <a16:creationId xmlns:a16="http://schemas.microsoft.com/office/drawing/2014/main" id="{F10AB664-3075-3047-33E9-BCFBB10E2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28" y="1531457"/>
            <a:ext cx="7297947" cy="519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634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4127-8525-ACDD-84EF-C33FD1D7DB77}"/>
              </a:ext>
            </a:extLst>
          </p:cNvPr>
          <p:cNvSpPr>
            <a:spLocks noGrp="1"/>
          </p:cNvSpPr>
          <p:nvPr>
            <p:ph type="title"/>
          </p:nvPr>
        </p:nvSpPr>
        <p:spPr/>
        <p:txBody>
          <a:bodyPr/>
          <a:lstStyle/>
          <a:p>
            <a:r>
              <a:rPr lang="en-US" dirty="0"/>
              <a:t>Silhouette Analysis</a:t>
            </a:r>
          </a:p>
        </p:txBody>
      </p:sp>
      <p:sp>
        <p:nvSpPr>
          <p:cNvPr id="3" name="Content Placeholder 2">
            <a:extLst>
              <a:ext uri="{FF2B5EF4-FFF2-40B4-BE49-F238E27FC236}">
                <a16:creationId xmlns:a16="http://schemas.microsoft.com/office/drawing/2014/main" id="{78AEBC7C-536A-FF4F-074F-112C59E1ED7C}"/>
              </a:ext>
            </a:extLst>
          </p:cNvPr>
          <p:cNvSpPr>
            <a:spLocks noGrp="1"/>
          </p:cNvSpPr>
          <p:nvPr>
            <p:ph idx="1"/>
          </p:nvPr>
        </p:nvSpPr>
        <p:spPr>
          <a:xfrm>
            <a:off x="457200" y="2388781"/>
            <a:ext cx="8229600" cy="3737382"/>
          </a:xfrm>
        </p:spPr>
        <p:txBody>
          <a:bodyPr/>
          <a:lstStyle/>
          <a:p>
            <a:r>
              <a:rPr lang="en-US" dirty="0"/>
              <a:t>Silhouette Scores for each data point</a:t>
            </a:r>
          </a:p>
        </p:txBody>
      </p:sp>
      <p:sp>
        <p:nvSpPr>
          <p:cNvPr id="4" name="TextBox 3">
            <a:extLst>
              <a:ext uri="{FF2B5EF4-FFF2-40B4-BE49-F238E27FC236}">
                <a16:creationId xmlns:a16="http://schemas.microsoft.com/office/drawing/2014/main" id="{39341420-37F2-CF74-17B4-CF151E8F9C70}"/>
              </a:ext>
            </a:extLst>
          </p:cNvPr>
          <p:cNvSpPr txBox="1"/>
          <p:nvPr/>
        </p:nvSpPr>
        <p:spPr>
          <a:xfrm>
            <a:off x="457199" y="1566530"/>
            <a:ext cx="8229599" cy="646331"/>
          </a:xfrm>
          <a:prstGeom prst="rect">
            <a:avLst/>
          </a:prstGeom>
          <a:noFill/>
        </p:spPr>
        <p:txBody>
          <a:bodyPr wrap="square" rtlCol="0">
            <a:spAutoFit/>
          </a:bodyPr>
          <a:lstStyle/>
          <a:p>
            <a:r>
              <a:rPr lang="en-US" b="0" i="0" dirty="0">
                <a:effectLst/>
                <a:latin typeface="Söhne"/>
              </a:rPr>
              <a:t>Silhouette Analysis provides insight into the separation distance between the resulting clusters. More distant clusters lead to better </a:t>
            </a:r>
            <a:r>
              <a:rPr lang="en-US" b="0" i="0" dirty="0" err="1">
                <a:effectLst/>
                <a:latin typeface="Söhne"/>
              </a:rPr>
              <a:t>clusterings</a:t>
            </a:r>
            <a:r>
              <a:rPr lang="en-US" b="0" i="0" dirty="0">
                <a:effectLst/>
                <a:latin typeface="Söhne"/>
              </a:rPr>
              <a:t>.</a:t>
            </a:r>
            <a:endParaRPr lang="en-US" dirty="0"/>
          </a:p>
        </p:txBody>
      </p:sp>
      <p:pic>
        <p:nvPicPr>
          <p:cNvPr id="5" name="Picture 4">
            <a:extLst>
              <a:ext uri="{FF2B5EF4-FFF2-40B4-BE49-F238E27FC236}">
                <a16:creationId xmlns:a16="http://schemas.microsoft.com/office/drawing/2014/main" id="{B5BD5086-8600-6908-F567-DC78F40EDBB1}"/>
              </a:ext>
            </a:extLst>
          </p:cNvPr>
          <p:cNvPicPr>
            <a:picLocks noChangeAspect="1"/>
          </p:cNvPicPr>
          <p:nvPr/>
        </p:nvPicPr>
        <p:blipFill>
          <a:blip r:embed="rId2"/>
          <a:stretch>
            <a:fillRect/>
          </a:stretch>
        </p:blipFill>
        <p:spPr>
          <a:xfrm>
            <a:off x="2831950" y="3429000"/>
            <a:ext cx="2966338" cy="566945"/>
          </a:xfrm>
          <a:prstGeom prst="rect">
            <a:avLst/>
          </a:prstGeom>
        </p:spPr>
      </p:pic>
      <p:sp>
        <p:nvSpPr>
          <p:cNvPr id="6" name="TextBox 5">
            <a:extLst>
              <a:ext uri="{FF2B5EF4-FFF2-40B4-BE49-F238E27FC236}">
                <a16:creationId xmlns:a16="http://schemas.microsoft.com/office/drawing/2014/main" id="{36D1FC66-8A30-DB3D-BDC8-B9F84267C4DA}"/>
              </a:ext>
            </a:extLst>
          </p:cNvPr>
          <p:cNvSpPr txBox="1"/>
          <p:nvPr/>
        </p:nvSpPr>
        <p:spPr>
          <a:xfrm>
            <a:off x="1255202" y="4198322"/>
            <a:ext cx="2878545" cy="523220"/>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Lowest avg. distance</a:t>
            </a:r>
            <a:br>
              <a:rPr lang="en-US" sz="1400" dirty="0">
                <a:solidFill>
                  <a:schemeClr val="accent6">
                    <a:lumMod val="75000"/>
                  </a:schemeClr>
                </a:solidFill>
                <a:latin typeface="Chalkduster" panose="03050602040202020205" pitchFamily="66" charset="77"/>
              </a:rPr>
            </a:br>
            <a:r>
              <a:rPr lang="en-US" sz="1400" dirty="0">
                <a:solidFill>
                  <a:schemeClr val="accent6">
                    <a:lumMod val="75000"/>
                  </a:schemeClr>
                </a:solidFill>
                <a:latin typeface="Chalkduster" panose="03050602040202020205" pitchFamily="66" charset="77"/>
              </a:rPr>
              <a:t>to points in other clusters</a:t>
            </a:r>
          </a:p>
        </p:txBody>
      </p:sp>
      <p:sp>
        <p:nvSpPr>
          <p:cNvPr id="7" name="TextBox 6">
            <a:extLst>
              <a:ext uri="{FF2B5EF4-FFF2-40B4-BE49-F238E27FC236}">
                <a16:creationId xmlns:a16="http://schemas.microsoft.com/office/drawing/2014/main" id="{82D8EE28-C590-570A-B70C-D18C5EE5860C}"/>
              </a:ext>
            </a:extLst>
          </p:cNvPr>
          <p:cNvSpPr txBox="1"/>
          <p:nvPr/>
        </p:nvSpPr>
        <p:spPr>
          <a:xfrm>
            <a:off x="5288486" y="4333001"/>
            <a:ext cx="2481449" cy="523220"/>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Average distance</a:t>
            </a:r>
            <a:br>
              <a:rPr lang="en-US" sz="1400" dirty="0">
                <a:solidFill>
                  <a:schemeClr val="accent6">
                    <a:lumMod val="75000"/>
                  </a:schemeClr>
                </a:solidFill>
                <a:latin typeface="Chalkduster" panose="03050602040202020205" pitchFamily="66" charset="77"/>
              </a:rPr>
            </a:br>
            <a:r>
              <a:rPr lang="en-US" sz="1400" dirty="0">
                <a:solidFill>
                  <a:schemeClr val="accent6">
                    <a:lumMod val="75000"/>
                  </a:schemeClr>
                </a:solidFill>
                <a:latin typeface="Chalkduster" panose="03050602040202020205" pitchFamily="66" charset="77"/>
              </a:rPr>
              <a:t>points in same cluster</a:t>
            </a:r>
          </a:p>
        </p:txBody>
      </p:sp>
      <p:cxnSp>
        <p:nvCxnSpPr>
          <p:cNvPr id="8" name="Straight Arrow Connector 7">
            <a:extLst>
              <a:ext uri="{FF2B5EF4-FFF2-40B4-BE49-F238E27FC236}">
                <a16:creationId xmlns:a16="http://schemas.microsoft.com/office/drawing/2014/main" id="{36A94E6B-0DD5-5C53-8917-D7D413989ACA}"/>
              </a:ext>
            </a:extLst>
          </p:cNvPr>
          <p:cNvCxnSpPr>
            <a:cxnSpLocks/>
          </p:cNvCxnSpPr>
          <p:nvPr/>
        </p:nvCxnSpPr>
        <p:spPr>
          <a:xfrm flipV="1">
            <a:off x="3005470" y="3565451"/>
            <a:ext cx="1233377" cy="6328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4C38564F-5622-FBD0-4C73-E2373218A542}"/>
              </a:ext>
            </a:extLst>
          </p:cNvPr>
          <p:cNvCxnSpPr>
            <a:cxnSpLocks/>
          </p:cNvCxnSpPr>
          <p:nvPr/>
        </p:nvCxnSpPr>
        <p:spPr>
          <a:xfrm flipH="1" flipV="1">
            <a:off x="5429693" y="3530994"/>
            <a:ext cx="893135" cy="73821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0088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2353-1BF7-FF10-038A-22BBE173ACAD}"/>
              </a:ext>
            </a:extLst>
          </p:cNvPr>
          <p:cNvSpPr>
            <a:spLocks noGrp="1"/>
          </p:cNvSpPr>
          <p:nvPr>
            <p:ph type="title" idx="4294967295"/>
          </p:nvPr>
        </p:nvSpPr>
        <p:spPr>
          <a:xfrm>
            <a:off x="457200" y="274638"/>
            <a:ext cx="8229600" cy="1143000"/>
          </a:xfrm>
        </p:spPr>
        <p:txBody>
          <a:bodyPr/>
          <a:lstStyle/>
          <a:p>
            <a:r>
              <a:rPr lang="en-US" dirty="0"/>
              <a:t>Silhouette Analysis</a:t>
            </a:r>
          </a:p>
        </p:txBody>
      </p:sp>
      <p:pic>
        <p:nvPicPr>
          <p:cNvPr id="14338" name="Picture 2">
            <a:extLst>
              <a:ext uri="{FF2B5EF4-FFF2-40B4-BE49-F238E27FC236}">
                <a16:creationId xmlns:a16="http://schemas.microsoft.com/office/drawing/2014/main" id="{5C635ED7-D16C-3B54-C35F-90C0A8BB4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762" y="1417638"/>
            <a:ext cx="7392838" cy="526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30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2353-1BF7-FF10-038A-22BBE173ACAD}"/>
              </a:ext>
            </a:extLst>
          </p:cNvPr>
          <p:cNvSpPr>
            <a:spLocks noGrp="1"/>
          </p:cNvSpPr>
          <p:nvPr>
            <p:ph type="title" idx="4294967295"/>
          </p:nvPr>
        </p:nvSpPr>
        <p:spPr>
          <a:xfrm>
            <a:off x="457200" y="274638"/>
            <a:ext cx="8229600" cy="1143000"/>
          </a:xfrm>
        </p:spPr>
        <p:txBody>
          <a:bodyPr/>
          <a:lstStyle/>
          <a:p>
            <a:r>
              <a:rPr lang="en-US" dirty="0"/>
              <a:t>Silhouette Analysis</a:t>
            </a:r>
          </a:p>
        </p:txBody>
      </p:sp>
      <p:pic>
        <p:nvPicPr>
          <p:cNvPr id="17410" name="Picture 2">
            <a:extLst>
              <a:ext uri="{FF2B5EF4-FFF2-40B4-BE49-F238E27FC236}">
                <a16:creationId xmlns:a16="http://schemas.microsoft.com/office/drawing/2014/main" id="{65F5A1A9-AB7C-E3F1-1C62-4675EC374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87" y="1318072"/>
            <a:ext cx="7781026" cy="553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469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85B7-DD33-70A3-106F-8ABCE436BF83}"/>
              </a:ext>
            </a:extLst>
          </p:cNvPr>
          <p:cNvSpPr>
            <a:spLocks noGrp="1"/>
          </p:cNvSpPr>
          <p:nvPr>
            <p:ph type="title"/>
          </p:nvPr>
        </p:nvSpPr>
        <p:spPr/>
        <p:txBody>
          <a:bodyPr/>
          <a:lstStyle/>
          <a:p>
            <a:r>
              <a:rPr lang="en-US" dirty="0"/>
              <a:t>Davies-Bouldin Method</a:t>
            </a:r>
          </a:p>
        </p:txBody>
      </p:sp>
      <p:sp>
        <p:nvSpPr>
          <p:cNvPr id="3" name="Content Placeholder 2">
            <a:extLst>
              <a:ext uri="{FF2B5EF4-FFF2-40B4-BE49-F238E27FC236}">
                <a16:creationId xmlns:a16="http://schemas.microsoft.com/office/drawing/2014/main" id="{23F6180A-29C3-76B4-D87D-E2EF5B78800C}"/>
              </a:ext>
            </a:extLst>
          </p:cNvPr>
          <p:cNvSpPr>
            <a:spLocks noGrp="1"/>
          </p:cNvSpPr>
          <p:nvPr>
            <p:ph idx="1"/>
          </p:nvPr>
        </p:nvSpPr>
        <p:spPr>
          <a:xfrm>
            <a:off x="457200" y="2458528"/>
            <a:ext cx="8229600" cy="3268877"/>
          </a:xfrm>
        </p:spPr>
        <p:txBody>
          <a:bodyPr>
            <a:normAutofit fontScale="47500" lnSpcReduction="20000"/>
          </a:bodyPr>
          <a:lstStyle/>
          <a:p>
            <a:r>
              <a:rPr lang="en-US" i="0" dirty="0">
                <a:effectLst/>
                <a:latin typeface="Söhne"/>
              </a:rPr>
              <a:t>Within-cluster Distance</a:t>
            </a:r>
            <a:r>
              <a:rPr lang="en-US" dirty="0">
                <a:latin typeface="Söhne"/>
              </a:rPr>
              <a:t>:</a:t>
            </a:r>
          </a:p>
          <a:p>
            <a:endParaRPr lang="en-US" dirty="0">
              <a:latin typeface="Söhne"/>
            </a:endParaRPr>
          </a:p>
          <a:p>
            <a:endParaRPr lang="en-US" dirty="0">
              <a:latin typeface="Söhne"/>
            </a:endParaRPr>
          </a:p>
          <a:p>
            <a:r>
              <a:rPr lang="en-US" dirty="0">
                <a:latin typeface="Söhne"/>
              </a:rPr>
              <a:t>Between-cluster Distance: For each pair of clusters </a:t>
            </a:r>
            <a:r>
              <a:rPr lang="en-US" dirty="0" err="1">
                <a:latin typeface="Söhne"/>
              </a:rPr>
              <a:t>i,j</a:t>
            </a:r>
            <a:r>
              <a:rPr lang="en-US" dirty="0">
                <a:latin typeface="Söhne"/>
              </a:rPr>
              <a:t>, calculate distance d(</a:t>
            </a:r>
            <a:r>
              <a:rPr lang="en-US" dirty="0" err="1">
                <a:latin typeface="Söhne"/>
              </a:rPr>
              <a:t>c_i,c_j</a:t>
            </a:r>
            <a:r>
              <a:rPr lang="en-US" dirty="0">
                <a:latin typeface="Söhne"/>
              </a:rPr>
              <a:t>) between centroids.</a:t>
            </a:r>
          </a:p>
          <a:p>
            <a:r>
              <a:rPr lang="en-US" dirty="0">
                <a:latin typeface="Söhne"/>
              </a:rPr>
              <a:t>Davies Bouldin value for a Pair.</a:t>
            </a:r>
          </a:p>
          <a:p>
            <a:endParaRPr lang="en-US" dirty="0">
              <a:latin typeface="Söhne"/>
            </a:endParaRPr>
          </a:p>
          <a:p>
            <a:pPr marL="0" indent="0">
              <a:buNone/>
            </a:pPr>
            <a:endParaRPr lang="en-US" dirty="0">
              <a:latin typeface="Söhne"/>
            </a:endParaRPr>
          </a:p>
          <a:p>
            <a:r>
              <a:rPr lang="en-US" dirty="0">
                <a:latin typeface="Söhne"/>
              </a:rPr>
              <a:t>Maximal DB value for each Cluster:</a:t>
            </a:r>
          </a:p>
          <a:p>
            <a:endParaRPr lang="en-US" dirty="0">
              <a:latin typeface="Söhne"/>
            </a:endParaRPr>
          </a:p>
          <a:p>
            <a:endParaRPr lang="en-US" dirty="0">
              <a:latin typeface="Söhne"/>
            </a:endParaRPr>
          </a:p>
          <a:p>
            <a:r>
              <a:rPr lang="en-US" dirty="0">
                <a:latin typeface="Söhne"/>
              </a:rPr>
              <a:t>Average over all clusters:</a:t>
            </a:r>
          </a:p>
        </p:txBody>
      </p:sp>
      <p:sp>
        <p:nvSpPr>
          <p:cNvPr id="4" name="TextBox 3">
            <a:extLst>
              <a:ext uri="{FF2B5EF4-FFF2-40B4-BE49-F238E27FC236}">
                <a16:creationId xmlns:a16="http://schemas.microsoft.com/office/drawing/2014/main" id="{FC17DB5B-3BD6-0654-35B6-DAADD7CAB525}"/>
              </a:ext>
            </a:extLst>
          </p:cNvPr>
          <p:cNvSpPr txBox="1"/>
          <p:nvPr/>
        </p:nvSpPr>
        <p:spPr>
          <a:xfrm>
            <a:off x="457199" y="1476418"/>
            <a:ext cx="8229599" cy="923330"/>
          </a:xfrm>
          <a:prstGeom prst="rect">
            <a:avLst/>
          </a:prstGeom>
          <a:noFill/>
        </p:spPr>
        <p:txBody>
          <a:bodyPr wrap="square" rtlCol="0">
            <a:spAutoFit/>
          </a:bodyPr>
          <a:lstStyle/>
          <a:p>
            <a:r>
              <a:rPr lang="en-US" dirty="0">
                <a:latin typeface="Söhne"/>
              </a:rPr>
              <a:t>T</a:t>
            </a:r>
            <a:r>
              <a:rPr lang="en-US" b="0" i="0" dirty="0">
                <a:effectLst/>
                <a:latin typeface="Söhne"/>
              </a:rPr>
              <a:t>he Davies-Bouldin Index is another metric used to evaluate the quality of a clustering algorithm. Unlike the Silhouette Score, lower values of the Davies-Bouldin Index indicate better clustering.  Calculation is:</a:t>
            </a:r>
            <a:endParaRPr lang="en-US" dirty="0"/>
          </a:p>
        </p:txBody>
      </p:sp>
      <p:pic>
        <p:nvPicPr>
          <p:cNvPr id="5" name="Picture 4">
            <a:extLst>
              <a:ext uri="{FF2B5EF4-FFF2-40B4-BE49-F238E27FC236}">
                <a16:creationId xmlns:a16="http://schemas.microsoft.com/office/drawing/2014/main" id="{7D0CA48D-FB99-0D8D-D49F-B0DD19A58738}"/>
              </a:ext>
            </a:extLst>
          </p:cNvPr>
          <p:cNvPicPr>
            <a:picLocks noChangeAspect="1"/>
          </p:cNvPicPr>
          <p:nvPr/>
        </p:nvPicPr>
        <p:blipFill>
          <a:blip r:embed="rId2"/>
          <a:stretch>
            <a:fillRect/>
          </a:stretch>
        </p:blipFill>
        <p:spPr>
          <a:xfrm>
            <a:off x="3250369" y="2693316"/>
            <a:ext cx="2484567" cy="348711"/>
          </a:xfrm>
          <a:prstGeom prst="rect">
            <a:avLst/>
          </a:prstGeom>
        </p:spPr>
      </p:pic>
      <p:sp>
        <p:nvSpPr>
          <p:cNvPr id="6" name="TextBox 5">
            <a:extLst>
              <a:ext uri="{FF2B5EF4-FFF2-40B4-BE49-F238E27FC236}">
                <a16:creationId xmlns:a16="http://schemas.microsoft.com/office/drawing/2014/main" id="{D6999807-A649-893C-9877-53CE77AB77B4}"/>
              </a:ext>
            </a:extLst>
          </p:cNvPr>
          <p:cNvSpPr txBox="1"/>
          <p:nvPr/>
        </p:nvSpPr>
        <p:spPr>
          <a:xfrm>
            <a:off x="5974126" y="2559894"/>
            <a:ext cx="2832955"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Centroid for each cluster</a:t>
            </a:r>
          </a:p>
        </p:txBody>
      </p:sp>
      <p:sp>
        <p:nvSpPr>
          <p:cNvPr id="7" name="TextBox 6">
            <a:extLst>
              <a:ext uri="{FF2B5EF4-FFF2-40B4-BE49-F238E27FC236}">
                <a16:creationId xmlns:a16="http://schemas.microsoft.com/office/drawing/2014/main" id="{55265D69-8B15-B41A-6A96-43F51D9A9ECD}"/>
              </a:ext>
            </a:extLst>
          </p:cNvPr>
          <p:cNvSpPr txBox="1"/>
          <p:nvPr/>
        </p:nvSpPr>
        <p:spPr>
          <a:xfrm>
            <a:off x="1678004" y="2694431"/>
            <a:ext cx="1452770" cy="307777"/>
          </a:xfrm>
          <a:prstGeom prst="rect">
            <a:avLst/>
          </a:prstGeom>
          <a:noFill/>
        </p:spPr>
        <p:txBody>
          <a:bodyPr wrap="none" rtlCol="0">
            <a:spAutoFit/>
          </a:bodyPr>
          <a:lstStyle/>
          <a:p>
            <a:r>
              <a:rPr lang="en-US" sz="1400" dirty="0">
                <a:solidFill>
                  <a:schemeClr val="accent6">
                    <a:lumMod val="75000"/>
                  </a:schemeClr>
                </a:solidFill>
                <a:latin typeface="Chalkduster" panose="03050602040202020205" pitchFamily="66" charset="77"/>
              </a:rPr>
              <a:t>Each cluster</a:t>
            </a:r>
          </a:p>
        </p:txBody>
      </p:sp>
      <p:cxnSp>
        <p:nvCxnSpPr>
          <p:cNvPr id="8" name="Straight Arrow Connector 7">
            <a:extLst>
              <a:ext uri="{FF2B5EF4-FFF2-40B4-BE49-F238E27FC236}">
                <a16:creationId xmlns:a16="http://schemas.microsoft.com/office/drawing/2014/main" id="{81227C9A-89EB-CB5B-A1E2-9C25DB6BB672}"/>
              </a:ext>
            </a:extLst>
          </p:cNvPr>
          <p:cNvCxnSpPr>
            <a:cxnSpLocks/>
            <a:endCxn id="5" idx="3"/>
          </p:cNvCxnSpPr>
          <p:nvPr/>
        </p:nvCxnSpPr>
        <p:spPr>
          <a:xfrm flipH="1">
            <a:off x="5734936" y="2795715"/>
            <a:ext cx="240562" cy="7195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2" name="Picture 11">
            <a:extLst>
              <a:ext uri="{FF2B5EF4-FFF2-40B4-BE49-F238E27FC236}">
                <a16:creationId xmlns:a16="http://schemas.microsoft.com/office/drawing/2014/main" id="{BEF6E625-0AB6-453E-CACA-F40CC7D4D444}"/>
              </a:ext>
            </a:extLst>
          </p:cNvPr>
          <p:cNvPicPr>
            <a:picLocks noChangeAspect="1"/>
          </p:cNvPicPr>
          <p:nvPr/>
        </p:nvPicPr>
        <p:blipFill>
          <a:blip r:embed="rId3"/>
          <a:stretch>
            <a:fillRect/>
          </a:stretch>
        </p:blipFill>
        <p:spPr>
          <a:xfrm>
            <a:off x="3639524" y="3815974"/>
            <a:ext cx="1474381" cy="420199"/>
          </a:xfrm>
          <a:prstGeom prst="rect">
            <a:avLst/>
          </a:prstGeom>
        </p:spPr>
      </p:pic>
      <p:pic>
        <p:nvPicPr>
          <p:cNvPr id="13" name="Picture 12">
            <a:extLst>
              <a:ext uri="{FF2B5EF4-FFF2-40B4-BE49-F238E27FC236}">
                <a16:creationId xmlns:a16="http://schemas.microsoft.com/office/drawing/2014/main" id="{BBA06403-9192-A20E-2EE0-6F4F47EC7C3E}"/>
              </a:ext>
            </a:extLst>
          </p:cNvPr>
          <p:cNvPicPr>
            <a:picLocks noChangeAspect="1"/>
          </p:cNvPicPr>
          <p:nvPr/>
        </p:nvPicPr>
        <p:blipFill>
          <a:blip r:embed="rId4"/>
          <a:stretch>
            <a:fillRect/>
          </a:stretch>
        </p:blipFill>
        <p:spPr>
          <a:xfrm>
            <a:off x="3566069" y="4720165"/>
            <a:ext cx="1853166" cy="261623"/>
          </a:xfrm>
          <a:prstGeom prst="rect">
            <a:avLst/>
          </a:prstGeom>
        </p:spPr>
      </p:pic>
      <p:pic>
        <p:nvPicPr>
          <p:cNvPr id="15" name="Picture 14">
            <a:extLst>
              <a:ext uri="{FF2B5EF4-FFF2-40B4-BE49-F238E27FC236}">
                <a16:creationId xmlns:a16="http://schemas.microsoft.com/office/drawing/2014/main" id="{F4F937EA-F661-409A-C9CC-C96DFEC108CD}"/>
              </a:ext>
            </a:extLst>
          </p:cNvPr>
          <p:cNvPicPr>
            <a:picLocks noChangeAspect="1"/>
          </p:cNvPicPr>
          <p:nvPr/>
        </p:nvPicPr>
        <p:blipFill>
          <a:blip r:embed="rId5"/>
          <a:stretch>
            <a:fillRect/>
          </a:stretch>
        </p:blipFill>
        <p:spPr>
          <a:xfrm>
            <a:off x="3513027" y="5632462"/>
            <a:ext cx="1853166" cy="342661"/>
          </a:xfrm>
          <a:prstGeom prst="rect">
            <a:avLst/>
          </a:prstGeom>
        </p:spPr>
      </p:pic>
    </p:spTree>
    <p:extLst>
      <p:ext uri="{BB962C8B-B14F-4D97-AF65-F5344CB8AC3E}">
        <p14:creationId xmlns:p14="http://schemas.microsoft.com/office/powerpoint/2010/main" val="203660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85B7-DD33-70A3-106F-8ABCE436BF83}"/>
              </a:ext>
            </a:extLst>
          </p:cNvPr>
          <p:cNvSpPr>
            <a:spLocks noGrp="1"/>
          </p:cNvSpPr>
          <p:nvPr>
            <p:ph type="title"/>
          </p:nvPr>
        </p:nvSpPr>
        <p:spPr/>
        <p:txBody>
          <a:bodyPr/>
          <a:lstStyle/>
          <a:p>
            <a:r>
              <a:rPr lang="en-US" dirty="0"/>
              <a:t>Davies-Bouldin Method</a:t>
            </a:r>
          </a:p>
        </p:txBody>
      </p:sp>
      <p:pic>
        <p:nvPicPr>
          <p:cNvPr id="18434" name="Picture 2">
            <a:extLst>
              <a:ext uri="{FF2B5EF4-FFF2-40B4-BE49-F238E27FC236}">
                <a16:creationId xmlns:a16="http://schemas.microsoft.com/office/drawing/2014/main" id="{F1A83FA2-84AD-006C-47C1-FA96F68B4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12" y="1147846"/>
            <a:ext cx="7634376" cy="543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295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C110-7A98-D258-7F3F-61D3242519AB}"/>
              </a:ext>
            </a:extLst>
          </p:cNvPr>
          <p:cNvSpPr>
            <a:spLocks noGrp="1"/>
          </p:cNvSpPr>
          <p:nvPr>
            <p:ph type="title"/>
          </p:nvPr>
        </p:nvSpPr>
        <p:spPr/>
        <p:txBody>
          <a:bodyPr>
            <a:normAutofit fontScale="90000"/>
          </a:bodyPr>
          <a:lstStyle/>
          <a:p>
            <a:r>
              <a:rPr lang="en-US" dirty="0"/>
              <a:t>Visualizing high dimensional clustering</a:t>
            </a:r>
          </a:p>
        </p:txBody>
      </p:sp>
      <p:pic>
        <p:nvPicPr>
          <p:cNvPr id="3" name="Picture 2">
            <a:extLst>
              <a:ext uri="{FF2B5EF4-FFF2-40B4-BE49-F238E27FC236}">
                <a16:creationId xmlns:a16="http://schemas.microsoft.com/office/drawing/2014/main" id="{F1E0CC8D-0BAD-A417-EEFB-3278B4875693}"/>
              </a:ext>
            </a:extLst>
          </p:cNvPr>
          <p:cNvPicPr>
            <a:picLocks noChangeAspect="1"/>
          </p:cNvPicPr>
          <p:nvPr/>
        </p:nvPicPr>
        <p:blipFill>
          <a:blip r:embed="rId2"/>
          <a:stretch>
            <a:fillRect/>
          </a:stretch>
        </p:blipFill>
        <p:spPr>
          <a:xfrm>
            <a:off x="2012577" y="1320830"/>
            <a:ext cx="5245100" cy="1308100"/>
          </a:xfrm>
          <a:prstGeom prst="rect">
            <a:avLst/>
          </a:prstGeom>
        </p:spPr>
      </p:pic>
      <p:pic>
        <p:nvPicPr>
          <p:cNvPr id="20482" name="Picture 2">
            <a:extLst>
              <a:ext uri="{FF2B5EF4-FFF2-40B4-BE49-F238E27FC236}">
                <a16:creationId xmlns:a16="http://schemas.microsoft.com/office/drawing/2014/main" id="{7B3895AE-064D-04CF-5C5E-8CA008A03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90" y="2926737"/>
            <a:ext cx="7893170" cy="334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160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015F-94F3-5486-0872-20A325E62460}"/>
              </a:ext>
            </a:extLst>
          </p:cNvPr>
          <p:cNvSpPr>
            <a:spLocks noGrp="1"/>
          </p:cNvSpPr>
          <p:nvPr>
            <p:ph type="title"/>
          </p:nvPr>
        </p:nvSpPr>
        <p:spPr/>
        <p:txBody>
          <a:bodyPr>
            <a:normAutofit fontScale="90000"/>
          </a:bodyPr>
          <a:lstStyle/>
          <a:p>
            <a:r>
              <a:rPr lang="en-US" dirty="0"/>
              <a:t>Visualizing high dimensional clustering</a:t>
            </a:r>
          </a:p>
        </p:txBody>
      </p:sp>
      <p:sp>
        <p:nvSpPr>
          <p:cNvPr id="3" name="Content Placeholder 2">
            <a:extLst>
              <a:ext uri="{FF2B5EF4-FFF2-40B4-BE49-F238E27FC236}">
                <a16:creationId xmlns:a16="http://schemas.microsoft.com/office/drawing/2014/main" id="{4527E2D5-47FC-8019-FC83-56345AEECFE6}"/>
              </a:ext>
            </a:extLst>
          </p:cNvPr>
          <p:cNvSpPr>
            <a:spLocks noGrp="1"/>
          </p:cNvSpPr>
          <p:nvPr>
            <p:ph idx="1"/>
          </p:nvPr>
        </p:nvSpPr>
        <p:spPr/>
        <p:txBody>
          <a:bodyPr>
            <a:normAutofit fontScale="85000" lnSpcReduction="20000"/>
          </a:bodyPr>
          <a:lstStyle/>
          <a:p>
            <a:r>
              <a:rPr lang="en-US" dirty="0"/>
              <a:t>Visualizing high dimensional data presents a challenge, because more than 3 dimensions cannot be readily examined</a:t>
            </a:r>
          </a:p>
          <a:p>
            <a:r>
              <a:rPr lang="en-US" dirty="0"/>
              <a:t>One strategy is to reduce the dimensionality using PCA, </a:t>
            </a:r>
            <a:r>
              <a:rPr lang="en-US" dirty="0" err="1"/>
              <a:t>tSNE</a:t>
            </a:r>
            <a:r>
              <a:rPr lang="en-US" dirty="0"/>
              <a:t>, or UMAP.</a:t>
            </a:r>
          </a:p>
          <a:p>
            <a:r>
              <a:rPr lang="en-US" dirty="0"/>
              <a:t>Considerations:</a:t>
            </a:r>
          </a:p>
          <a:p>
            <a:pPr lvl="1"/>
            <a:r>
              <a:rPr lang="en-US" dirty="0"/>
              <a:t>Always standardize your data before reducing dimensionality!</a:t>
            </a:r>
          </a:p>
          <a:p>
            <a:pPr lvl="1"/>
            <a:r>
              <a:rPr lang="en-US" dirty="0"/>
              <a:t>Try different techniques – different dimensionality reduction schemes optimize for different things, yielding different views.</a:t>
            </a:r>
          </a:p>
          <a:p>
            <a:pPr lvl="1"/>
            <a:r>
              <a:rPr lang="en-US" dirty="0"/>
              <a:t>Always pair visualization with other methods</a:t>
            </a:r>
          </a:p>
        </p:txBody>
      </p:sp>
    </p:spTree>
    <p:extLst>
      <p:ext uri="{BB962C8B-B14F-4D97-AF65-F5344CB8AC3E}">
        <p14:creationId xmlns:p14="http://schemas.microsoft.com/office/powerpoint/2010/main" val="4263221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6BA0-6F5B-6043-2E99-42EF1F2D2F61}"/>
              </a:ext>
            </a:extLst>
          </p:cNvPr>
          <p:cNvSpPr>
            <a:spLocks noGrp="1"/>
          </p:cNvSpPr>
          <p:nvPr>
            <p:ph type="title"/>
          </p:nvPr>
        </p:nvSpPr>
        <p:spPr/>
        <p:txBody>
          <a:bodyPr/>
          <a:lstStyle/>
          <a:p>
            <a:r>
              <a:rPr lang="en-US" dirty="0"/>
              <a:t>Comparing </a:t>
            </a:r>
            <a:r>
              <a:rPr lang="en-US" dirty="0" err="1"/>
              <a:t>clusterings</a:t>
            </a:r>
            <a:endParaRPr lang="en-US" dirty="0"/>
          </a:p>
        </p:txBody>
      </p:sp>
      <p:sp>
        <p:nvSpPr>
          <p:cNvPr id="3" name="Content Placeholder 2">
            <a:extLst>
              <a:ext uri="{FF2B5EF4-FFF2-40B4-BE49-F238E27FC236}">
                <a16:creationId xmlns:a16="http://schemas.microsoft.com/office/drawing/2014/main" id="{DD0DEFBB-CF79-7C10-626B-F5E9B96100B5}"/>
              </a:ext>
            </a:extLst>
          </p:cNvPr>
          <p:cNvSpPr>
            <a:spLocks noGrp="1"/>
          </p:cNvSpPr>
          <p:nvPr>
            <p:ph idx="1"/>
          </p:nvPr>
        </p:nvSpPr>
        <p:spPr/>
        <p:txBody>
          <a:bodyPr/>
          <a:lstStyle/>
          <a:p>
            <a:r>
              <a:rPr lang="en-US" dirty="0"/>
              <a:t>Sometimes it is useful to compare different </a:t>
            </a:r>
            <a:r>
              <a:rPr lang="en-US" dirty="0" err="1"/>
              <a:t>clusterings</a:t>
            </a:r>
            <a:endParaRPr lang="en-US" dirty="0"/>
          </a:p>
          <a:p>
            <a:pPr lvl="1"/>
            <a:r>
              <a:rPr lang="en-US" dirty="0"/>
              <a:t>When the “truth” is in fact known</a:t>
            </a:r>
          </a:p>
          <a:p>
            <a:pPr lvl="1"/>
            <a:r>
              <a:rPr lang="en-US" dirty="0"/>
              <a:t>When comparing clustering methods, parameters, etc.</a:t>
            </a:r>
          </a:p>
          <a:p>
            <a:r>
              <a:rPr lang="en-US" dirty="0"/>
              <a:t>Several methods are available, including the Adjusted Rand Index and Variation of Information score.</a:t>
            </a:r>
          </a:p>
        </p:txBody>
      </p:sp>
    </p:spTree>
    <p:extLst>
      <p:ext uri="{BB962C8B-B14F-4D97-AF65-F5344CB8AC3E}">
        <p14:creationId xmlns:p14="http://schemas.microsoft.com/office/powerpoint/2010/main" val="1120224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D657-40A2-BF0B-77B8-766A3FBEE0C2}"/>
              </a:ext>
            </a:extLst>
          </p:cNvPr>
          <p:cNvSpPr>
            <a:spLocks noGrp="1"/>
          </p:cNvSpPr>
          <p:nvPr>
            <p:ph type="title"/>
          </p:nvPr>
        </p:nvSpPr>
        <p:spPr/>
        <p:txBody>
          <a:bodyPr/>
          <a:lstStyle/>
          <a:p>
            <a:r>
              <a:rPr lang="en-US" dirty="0"/>
              <a:t>Adjusted Rand Index</a:t>
            </a:r>
          </a:p>
        </p:txBody>
      </p:sp>
      <p:sp>
        <p:nvSpPr>
          <p:cNvPr id="3" name="Content Placeholder 2">
            <a:extLst>
              <a:ext uri="{FF2B5EF4-FFF2-40B4-BE49-F238E27FC236}">
                <a16:creationId xmlns:a16="http://schemas.microsoft.com/office/drawing/2014/main" id="{4A6C79FE-849A-4C6D-D48B-A9422060F81D}"/>
              </a:ext>
            </a:extLst>
          </p:cNvPr>
          <p:cNvSpPr>
            <a:spLocks noGrp="1"/>
          </p:cNvSpPr>
          <p:nvPr>
            <p:ph idx="1"/>
          </p:nvPr>
        </p:nvSpPr>
        <p:spPr>
          <a:xfrm>
            <a:off x="457200" y="1644503"/>
            <a:ext cx="8229600" cy="4274288"/>
          </a:xfrm>
        </p:spPr>
        <p:txBody>
          <a:bodyPr>
            <a:normAutofit fontScale="92500" lnSpcReduction="10000"/>
          </a:bodyPr>
          <a:lstStyle/>
          <a:p>
            <a:pPr algn="l">
              <a:buFont typeface="Arial" panose="020B0604020202020204" pitchFamily="34" charset="0"/>
              <a:buChar char="•"/>
            </a:pPr>
            <a:r>
              <a:rPr lang="en-US" b="0" i="0" dirty="0">
                <a:effectLst/>
                <a:latin typeface="Söhne"/>
              </a:rPr>
              <a:t>A measure of the </a:t>
            </a:r>
            <a:r>
              <a:rPr lang="en-US" b="1" i="0" dirty="0">
                <a:effectLst/>
                <a:latin typeface="Söhne"/>
              </a:rPr>
              <a:t>similarity</a:t>
            </a:r>
            <a:r>
              <a:rPr lang="en-US" b="0" i="0" dirty="0">
                <a:effectLst/>
                <a:latin typeface="Söhne"/>
              </a:rPr>
              <a:t> between two data </a:t>
            </a:r>
            <a:r>
              <a:rPr lang="en-US" b="0" i="0" dirty="0" err="1">
                <a:effectLst/>
                <a:latin typeface="Söhne"/>
              </a:rPr>
              <a:t>clusterings</a:t>
            </a:r>
            <a:r>
              <a:rPr lang="en-US" b="0" i="0" dirty="0">
                <a:effectLst/>
                <a:latin typeface="Söhne"/>
              </a:rPr>
              <a:t>, adjusted for chance.</a:t>
            </a:r>
          </a:p>
          <a:p>
            <a:pPr algn="l">
              <a:buFont typeface="Arial" panose="020B0604020202020204" pitchFamily="34" charset="0"/>
              <a:buChar char="•"/>
            </a:pPr>
            <a:r>
              <a:rPr lang="en-US" b="0" i="0" dirty="0">
                <a:effectLst/>
                <a:latin typeface="Söhne"/>
              </a:rPr>
              <a:t>Takes values between -1 and 1.</a:t>
            </a:r>
          </a:p>
          <a:p>
            <a:pPr marL="742950" lvl="1" indent="-285750" algn="l">
              <a:buFont typeface="Arial" panose="020B0604020202020204" pitchFamily="34" charset="0"/>
              <a:buChar char="•"/>
            </a:pPr>
            <a:r>
              <a:rPr lang="en-US" b="0" i="0" dirty="0">
                <a:effectLst/>
                <a:latin typeface="Söhne"/>
              </a:rPr>
              <a:t>ARI = 1: Perfect match</a:t>
            </a:r>
          </a:p>
          <a:p>
            <a:pPr marL="742950" lvl="1" indent="-285750" algn="l">
              <a:buFont typeface="Arial" panose="020B0604020202020204" pitchFamily="34" charset="0"/>
              <a:buChar char="•"/>
            </a:pPr>
            <a:r>
              <a:rPr lang="en-US" b="0" i="0" dirty="0">
                <a:effectLst/>
                <a:latin typeface="Söhne"/>
              </a:rPr>
              <a:t>ARI &gt; .65: Marginally acceptable</a:t>
            </a:r>
          </a:p>
          <a:p>
            <a:pPr marL="742950" lvl="1" indent="-285750" algn="l">
              <a:buFont typeface="Arial" panose="020B0604020202020204" pitchFamily="34" charset="0"/>
              <a:buChar char="•"/>
            </a:pPr>
            <a:r>
              <a:rPr lang="en-US" b="0" i="0" dirty="0">
                <a:effectLst/>
                <a:latin typeface="Söhne"/>
              </a:rPr>
              <a:t>ARI = 0: Random clustering</a:t>
            </a:r>
          </a:p>
          <a:p>
            <a:pPr marL="742950" lvl="1" indent="-285750" algn="l">
              <a:buFont typeface="Arial" panose="020B0604020202020204" pitchFamily="34" charset="0"/>
              <a:buChar char="•"/>
            </a:pPr>
            <a:r>
              <a:rPr lang="en-US" b="0" i="0" dirty="0">
                <a:effectLst/>
                <a:latin typeface="Söhne"/>
              </a:rPr>
              <a:t>ARI &lt; 0: Poor clustering</a:t>
            </a:r>
          </a:p>
          <a:p>
            <a:pPr indent="-285750">
              <a:buFont typeface="Arial" panose="020B0604020202020204" pitchFamily="34" charset="0"/>
              <a:buChar char="•"/>
            </a:pPr>
            <a:r>
              <a:rPr lang="en-US" dirty="0">
                <a:latin typeface="Söhne"/>
              </a:rPr>
              <a:t>Does not require the same labels, or even the same number of clusters</a:t>
            </a:r>
            <a:endParaRPr lang="en-US" b="0" i="0" dirty="0">
              <a:effectLst/>
              <a:latin typeface="Söhne"/>
            </a:endParaRPr>
          </a:p>
          <a:p>
            <a:endParaRPr lang="en-US" dirty="0"/>
          </a:p>
        </p:txBody>
      </p:sp>
    </p:spTree>
    <p:extLst>
      <p:ext uri="{BB962C8B-B14F-4D97-AF65-F5344CB8AC3E}">
        <p14:creationId xmlns:p14="http://schemas.microsoft.com/office/powerpoint/2010/main" val="31885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051-3785-9277-5518-8A3B12B76391}"/>
              </a:ext>
            </a:extLst>
          </p:cNvPr>
          <p:cNvSpPr>
            <a:spLocks noGrp="1"/>
          </p:cNvSpPr>
          <p:nvPr>
            <p:ph type="title"/>
          </p:nvPr>
        </p:nvSpPr>
        <p:spPr/>
        <p:txBody>
          <a:bodyPr/>
          <a:lstStyle/>
          <a:p>
            <a:r>
              <a:rPr lang="en-US" dirty="0"/>
              <a:t>Example: Medical Diagnoses</a:t>
            </a:r>
          </a:p>
        </p:txBody>
      </p:sp>
      <p:pic>
        <p:nvPicPr>
          <p:cNvPr id="3074" name="Picture 2" descr="Understanding ML Evaluation Metrics — Precision &amp; Recall | by Rishi Sidhu |  AI Graduate | Medium">
            <a:extLst>
              <a:ext uri="{FF2B5EF4-FFF2-40B4-BE49-F238E27FC236}">
                <a16:creationId xmlns:a16="http://schemas.microsoft.com/office/drawing/2014/main" id="{38FF7668-594E-BA28-B3FB-F73B96691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09380"/>
            <a:ext cx="5943600" cy="34392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D0B244-4918-F85E-5AB2-26EEA775D48F}"/>
              </a:ext>
            </a:extLst>
          </p:cNvPr>
          <p:cNvSpPr txBox="1"/>
          <p:nvPr/>
        </p:nvSpPr>
        <p:spPr>
          <a:xfrm>
            <a:off x="1882221" y="5198367"/>
            <a:ext cx="5891100" cy="1384995"/>
          </a:xfrm>
          <a:prstGeom prst="rect">
            <a:avLst/>
          </a:prstGeom>
          <a:noFill/>
        </p:spPr>
        <p:txBody>
          <a:bodyPr wrap="none" rtlCol="0">
            <a:spAutoFit/>
          </a:bodyPr>
          <a:lstStyle/>
          <a:p>
            <a:r>
              <a:rPr lang="en-US" sz="2800" dirty="0"/>
              <a:t>945 / 1000 = 94.5% accuracy!!!!</a:t>
            </a:r>
          </a:p>
          <a:p>
            <a:r>
              <a:rPr lang="en-US" sz="2800" dirty="0"/>
              <a:t>45 / 50 = 90% of patients unnecessarily</a:t>
            </a:r>
            <a:br>
              <a:rPr lang="en-US" sz="2800" dirty="0"/>
            </a:br>
            <a:r>
              <a:rPr lang="en-US" sz="2800" dirty="0"/>
              <a:t>alarmed!</a:t>
            </a:r>
          </a:p>
        </p:txBody>
      </p:sp>
    </p:spTree>
    <p:extLst>
      <p:ext uri="{BB962C8B-B14F-4D97-AF65-F5344CB8AC3E}">
        <p14:creationId xmlns:p14="http://schemas.microsoft.com/office/powerpoint/2010/main" val="1502608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CB6-E320-E7AD-E16D-D58AD5F5F963}"/>
              </a:ext>
            </a:extLst>
          </p:cNvPr>
          <p:cNvSpPr>
            <a:spLocks noGrp="1"/>
          </p:cNvSpPr>
          <p:nvPr>
            <p:ph type="title"/>
          </p:nvPr>
        </p:nvSpPr>
        <p:spPr/>
        <p:txBody>
          <a:bodyPr/>
          <a:lstStyle/>
          <a:p>
            <a:r>
              <a:rPr lang="en-US" dirty="0"/>
              <a:t>Adjusted Rand Index</a:t>
            </a:r>
          </a:p>
        </p:txBody>
      </p:sp>
      <p:sp>
        <p:nvSpPr>
          <p:cNvPr id="3" name="Content Placeholder 2">
            <a:extLst>
              <a:ext uri="{FF2B5EF4-FFF2-40B4-BE49-F238E27FC236}">
                <a16:creationId xmlns:a16="http://schemas.microsoft.com/office/drawing/2014/main" id="{35A89975-B6C7-6E8F-2516-1E465E091215}"/>
              </a:ext>
            </a:extLst>
          </p:cNvPr>
          <p:cNvSpPr>
            <a:spLocks noGrp="1"/>
          </p:cNvSpPr>
          <p:nvPr>
            <p:ph idx="1"/>
          </p:nvPr>
        </p:nvSpPr>
        <p:spPr/>
        <p:txBody>
          <a:bodyPr>
            <a:normAutofit fontScale="70000" lnSpcReduction="20000"/>
          </a:bodyPr>
          <a:lstStyle/>
          <a:p>
            <a:pPr marL="0" indent="0">
              <a:buNone/>
            </a:pPr>
            <a:r>
              <a:rPr lang="en-US" dirty="0"/>
              <a:t>It is possible to calculate a p-value for ARI, as follows:</a:t>
            </a:r>
            <a:br>
              <a:rPr lang="en-US" dirty="0"/>
            </a:br>
            <a:endParaRPr lang="en-US" dirty="0"/>
          </a:p>
          <a:p>
            <a:pPr lvl="1">
              <a:buFont typeface="+mj-lt"/>
              <a:buAutoNum type="arabicPeriod"/>
            </a:pPr>
            <a:r>
              <a:rPr lang="en-US" b="1" i="0" dirty="0">
                <a:effectLst/>
                <a:latin typeface="Söhne"/>
              </a:rPr>
              <a:t>Compute the ARI for your actual data</a:t>
            </a:r>
            <a:r>
              <a:rPr lang="en-US" b="0" i="0" dirty="0">
                <a:effectLst/>
                <a:latin typeface="Söhne"/>
              </a:rPr>
              <a:t>: This will be the value you're testing for significance.</a:t>
            </a:r>
          </a:p>
          <a:p>
            <a:pPr lvl="1">
              <a:buFont typeface="+mj-lt"/>
              <a:buAutoNum type="arabicPeriod"/>
            </a:pPr>
            <a:r>
              <a:rPr lang="en-US" b="1" i="0" dirty="0">
                <a:effectLst/>
                <a:latin typeface="Söhne"/>
              </a:rPr>
              <a:t>Random Permutations</a:t>
            </a:r>
            <a:r>
              <a:rPr lang="en-US" b="0" i="0" dirty="0">
                <a:effectLst/>
                <a:latin typeface="Söhne"/>
              </a:rPr>
              <a:t>: Shuffle the labels of one of the two </a:t>
            </a:r>
            <a:r>
              <a:rPr lang="en-US" b="0" i="0" dirty="0" err="1">
                <a:effectLst/>
                <a:latin typeface="Söhne"/>
              </a:rPr>
              <a:t>clusterings</a:t>
            </a:r>
            <a:r>
              <a:rPr lang="en-US" b="0" i="0" dirty="0">
                <a:effectLst/>
                <a:latin typeface="Söhne"/>
              </a:rPr>
              <a:t> (either true or predicted) randomly, while keeping the other clustering fixed. Compute the ARI for each of these permuted sets.</a:t>
            </a:r>
          </a:p>
          <a:p>
            <a:pPr lvl="1">
              <a:buFont typeface="+mj-lt"/>
              <a:buAutoNum type="arabicPeriod"/>
            </a:pPr>
            <a:r>
              <a:rPr lang="en-US" b="1" i="0" dirty="0">
                <a:effectLst/>
                <a:latin typeface="Söhne"/>
              </a:rPr>
              <a:t>Generate a Null Distribution</a:t>
            </a:r>
            <a:r>
              <a:rPr lang="en-US" b="0" i="0" dirty="0">
                <a:effectLst/>
                <a:latin typeface="Söhne"/>
              </a:rPr>
              <a:t>: Repeat step 2 a large number of times (e.g., 1000 or 10,000 times) to generate a distribution of ARI scores that you would expect to see purely by chance.</a:t>
            </a:r>
          </a:p>
          <a:p>
            <a:pPr lvl="1">
              <a:buFont typeface="+mj-lt"/>
              <a:buAutoNum type="arabicPeriod"/>
            </a:pPr>
            <a:r>
              <a:rPr lang="en-US" b="1" i="0" dirty="0">
                <a:effectLst/>
                <a:latin typeface="Söhne"/>
              </a:rPr>
              <a:t>Calculate p-value</a:t>
            </a:r>
            <a:r>
              <a:rPr lang="en-US" b="0" i="0" dirty="0">
                <a:effectLst/>
                <a:latin typeface="Söhne"/>
              </a:rPr>
              <a:t>: The p-value is the proportion of permuted ARIs that are greater than or equal to the observed ARI. A small p-value indicates that the observed ARI is significantly different from what would be expected by random chance, thus suggesting that the clustering is meaningful.</a:t>
            </a:r>
          </a:p>
          <a:p>
            <a:pPr lvl="1"/>
            <a:endParaRPr lang="en-US" dirty="0"/>
          </a:p>
        </p:txBody>
      </p:sp>
    </p:spTree>
    <p:extLst>
      <p:ext uri="{BB962C8B-B14F-4D97-AF65-F5344CB8AC3E}">
        <p14:creationId xmlns:p14="http://schemas.microsoft.com/office/powerpoint/2010/main" val="3500963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3C1B-5C56-FE5C-56D9-E96B704C00C4}"/>
              </a:ext>
            </a:extLst>
          </p:cNvPr>
          <p:cNvSpPr>
            <a:spLocks noGrp="1"/>
          </p:cNvSpPr>
          <p:nvPr>
            <p:ph type="title"/>
          </p:nvPr>
        </p:nvSpPr>
        <p:spPr/>
        <p:txBody>
          <a:bodyPr/>
          <a:lstStyle/>
          <a:p>
            <a:r>
              <a:rPr lang="en-US" dirty="0"/>
              <a:t>Stability Analysis</a:t>
            </a:r>
          </a:p>
        </p:txBody>
      </p:sp>
      <p:sp>
        <p:nvSpPr>
          <p:cNvPr id="3" name="Content Placeholder 2">
            <a:extLst>
              <a:ext uri="{FF2B5EF4-FFF2-40B4-BE49-F238E27FC236}">
                <a16:creationId xmlns:a16="http://schemas.microsoft.com/office/drawing/2014/main" id="{4D80667B-7F61-FC01-6985-202C72E85643}"/>
              </a:ext>
            </a:extLst>
          </p:cNvPr>
          <p:cNvSpPr>
            <a:spLocks noGrp="1"/>
          </p:cNvSpPr>
          <p:nvPr>
            <p:ph idx="1"/>
          </p:nvPr>
        </p:nvSpPr>
        <p:spPr>
          <a:xfrm>
            <a:off x="457200" y="1750828"/>
            <a:ext cx="8229600" cy="4375335"/>
          </a:xfrm>
        </p:spPr>
        <p:txBody>
          <a:bodyPr>
            <a:normAutofit fontScale="62500" lnSpcReduction="20000"/>
          </a:bodyPr>
          <a:lstStyle/>
          <a:p>
            <a:pPr marL="0" indent="0" algn="l">
              <a:buNone/>
            </a:pPr>
            <a:r>
              <a:rPr lang="en-US" b="0" i="0" dirty="0">
                <a:effectLst/>
                <a:latin typeface="Söhne"/>
              </a:rPr>
              <a:t>Imagine you're trying to group your friends based on their favorite types of movies. If you ask them today and group them, you might find clear clusters: the action movie lovers, the rom-com aficionados, and the horror fans.</a:t>
            </a:r>
          </a:p>
          <a:p>
            <a:pPr marL="0" indent="0" algn="l">
              <a:buNone/>
            </a:pPr>
            <a:endParaRPr lang="en-US" b="0" i="0" dirty="0">
              <a:effectLst/>
              <a:latin typeface="Söhne"/>
            </a:endParaRPr>
          </a:p>
          <a:p>
            <a:pPr algn="l">
              <a:buFont typeface="Arial" panose="020B0604020202020204" pitchFamily="34" charset="0"/>
              <a:buChar char="•"/>
            </a:pPr>
            <a:r>
              <a:rPr lang="en-US" b="1" i="0" dirty="0">
                <a:effectLst/>
                <a:latin typeface="Söhne"/>
              </a:rPr>
              <a:t>Stable Scenario</a:t>
            </a:r>
            <a:r>
              <a:rPr lang="en-US" b="0" i="0" dirty="0">
                <a:effectLst/>
                <a:latin typeface="Söhne"/>
              </a:rPr>
              <a:t>: If you ask them again a week later and they give you almost the same answers, leading to almost the same groups, your clusters are stable.</a:t>
            </a:r>
          </a:p>
          <a:p>
            <a:pPr algn="l">
              <a:buFont typeface="Arial" panose="020B0604020202020204" pitchFamily="34" charset="0"/>
              <a:buChar char="•"/>
            </a:pPr>
            <a:r>
              <a:rPr lang="en-US" b="1" i="0" dirty="0">
                <a:effectLst/>
                <a:latin typeface="Söhne"/>
              </a:rPr>
              <a:t>Unstable Scenario</a:t>
            </a:r>
            <a:r>
              <a:rPr lang="en-US" b="0" i="0" dirty="0">
                <a:effectLst/>
                <a:latin typeface="Söhne"/>
              </a:rPr>
              <a:t>: On the other hand, if you find that the groups change dramatically, maybe because you realized you forgot to consider documentaries and dramas, then your initial clustering would be considered unstable.</a:t>
            </a:r>
          </a:p>
          <a:p>
            <a:pPr marL="0" indent="0" algn="l">
              <a:buNone/>
            </a:pPr>
            <a:br>
              <a:rPr lang="en-US" b="0" i="0" dirty="0">
                <a:effectLst/>
                <a:latin typeface="Söhne"/>
              </a:rPr>
            </a:br>
            <a:r>
              <a:rPr lang="en-US" b="0" i="0" dirty="0">
                <a:effectLst/>
                <a:latin typeface="Söhne"/>
              </a:rPr>
              <a:t>In both scenarios, stability analysis would help you assess how reliable your clusters are over time or against minor changes in the dataset.</a:t>
            </a:r>
          </a:p>
          <a:p>
            <a:pPr marL="0" indent="0">
              <a:buNone/>
            </a:pPr>
            <a:endParaRPr lang="en-US" dirty="0"/>
          </a:p>
        </p:txBody>
      </p:sp>
    </p:spTree>
    <p:extLst>
      <p:ext uri="{BB962C8B-B14F-4D97-AF65-F5344CB8AC3E}">
        <p14:creationId xmlns:p14="http://schemas.microsoft.com/office/powerpoint/2010/main" val="6846788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B132-04E8-6012-3DF0-C34EF31F1142}"/>
              </a:ext>
            </a:extLst>
          </p:cNvPr>
          <p:cNvSpPr>
            <a:spLocks noGrp="1"/>
          </p:cNvSpPr>
          <p:nvPr>
            <p:ph type="title"/>
          </p:nvPr>
        </p:nvSpPr>
        <p:spPr/>
        <p:txBody>
          <a:bodyPr/>
          <a:lstStyle/>
          <a:p>
            <a:r>
              <a:rPr lang="en-US" dirty="0"/>
              <a:t>Stability Analysis</a:t>
            </a:r>
          </a:p>
        </p:txBody>
      </p:sp>
      <p:sp>
        <p:nvSpPr>
          <p:cNvPr id="3" name="Content Placeholder 2">
            <a:extLst>
              <a:ext uri="{FF2B5EF4-FFF2-40B4-BE49-F238E27FC236}">
                <a16:creationId xmlns:a16="http://schemas.microsoft.com/office/drawing/2014/main" id="{55445753-0F68-F68F-5C50-544B09CEDEA7}"/>
              </a:ext>
            </a:extLst>
          </p:cNvPr>
          <p:cNvSpPr>
            <a:spLocks noGrp="1"/>
          </p:cNvSpPr>
          <p:nvPr>
            <p:ph idx="1"/>
          </p:nvPr>
        </p:nvSpPr>
        <p:spPr>
          <a:xfrm>
            <a:off x="457200" y="1600200"/>
            <a:ext cx="8229600" cy="1828800"/>
          </a:xfrm>
        </p:spPr>
        <p:txBody>
          <a:bodyPr>
            <a:normAutofit fontScale="77500" lnSpcReduction="20000"/>
          </a:bodyPr>
          <a:lstStyle/>
          <a:p>
            <a:r>
              <a:rPr lang="en-US" dirty="0"/>
              <a:t>The general idea here is to calculate cluster assignments over multiple instances and then compare adjacent </a:t>
            </a:r>
            <a:r>
              <a:rPr lang="en-US" dirty="0" err="1"/>
              <a:t>clusterings</a:t>
            </a:r>
            <a:r>
              <a:rPr lang="en-US" dirty="0"/>
              <a:t>.  </a:t>
            </a:r>
          </a:p>
          <a:p>
            <a:r>
              <a:rPr lang="en-US" dirty="0"/>
              <a:t>When instances follow an original parameter range, looking for a “plateau” can help identify a decent parameter range</a:t>
            </a:r>
          </a:p>
        </p:txBody>
      </p:sp>
      <p:pic>
        <p:nvPicPr>
          <p:cNvPr id="21506" name="Picture 2">
            <a:extLst>
              <a:ext uri="{FF2B5EF4-FFF2-40B4-BE49-F238E27FC236}">
                <a16:creationId xmlns:a16="http://schemas.microsoft.com/office/drawing/2014/main" id="{4EDFB6D1-0A1E-4FA2-A071-7912FEBC9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10" y="3611562"/>
            <a:ext cx="4618187" cy="290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2616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0FD1-DF26-58A7-7AA6-3DE00FC7C21E}"/>
              </a:ext>
            </a:extLst>
          </p:cNvPr>
          <p:cNvSpPr>
            <a:spLocks noGrp="1"/>
          </p:cNvSpPr>
          <p:nvPr>
            <p:ph type="title"/>
          </p:nvPr>
        </p:nvSpPr>
        <p:spPr/>
        <p:txBody>
          <a:bodyPr/>
          <a:lstStyle/>
          <a:p>
            <a:r>
              <a:rPr lang="en-US" dirty="0"/>
              <a:t>Stability Analysis Considerations</a:t>
            </a:r>
          </a:p>
        </p:txBody>
      </p:sp>
      <p:sp>
        <p:nvSpPr>
          <p:cNvPr id="3" name="Content Placeholder 2">
            <a:extLst>
              <a:ext uri="{FF2B5EF4-FFF2-40B4-BE49-F238E27FC236}">
                <a16:creationId xmlns:a16="http://schemas.microsoft.com/office/drawing/2014/main" id="{50D28724-CC34-DF1B-9201-501F477D8378}"/>
              </a:ext>
            </a:extLst>
          </p:cNvPr>
          <p:cNvSpPr>
            <a:spLocks noGrp="1"/>
          </p:cNvSpPr>
          <p:nvPr>
            <p:ph idx="1"/>
          </p:nvPr>
        </p:nvSpPr>
        <p:spPr/>
        <p:txBody>
          <a:bodyPr/>
          <a:lstStyle/>
          <a:p>
            <a:r>
              <a:rPr lang="en-US" dirty="0"/>
              <a:t>Very good with lots of data</a:t>
            </a:r>
          </a:p>
          <a:p>
            <a:pPr lvl="1"/>
            <a:r>
              <a:rPr lang="en-US" dirty="0"/>
              <a:t>Too much to cluster at once, so take multiple samples!</a:t>
            </a:r>
          </a:p>
          <a:p>
            <a:r>
              <a:rPr lang="en-US" dirty="0"/>
              <a:t>General; informative for any clustering technique</a:t>
            </a:r>
          </a:p>
          <a:p>
            <a:r>
              <a:rPr lang="en-US" dirty="0"/>
              <a:t>Provides a general sense of algorithm performance</a:t>
            </a:r>
          </a:p>
          <a:p>
            <a:r>
              <a:rPr lang="en-US" dirty="0"/>
              <a:t>Does NOT necessarily guide you to the “truth”</a:t>
            </a:r>
          </a:p>
        </p:txBody>
      </p:sp>
    </p:spTree>
    <p:extLst>
      <p:ext uri="{BB962C8B-B14F-4D97-AF65-F5344CB8AC3E}">
        <p14:creationId xmlns:p14="http://schemas.microsoft.com/office/powerpoint/2010/main" val="355047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DE84-3B2B-B929-C453-949FF5F04736}"/>
              </a:ext>
            </a:extLst>
          </p:cNvPr>
          <p:cNvSpPr>
            <a:spLocks noGrp="1"/>
          </p:cNvSpPr>
          <p:nvPr>
            <p:ph type="title"/>
          </p:nvPr>
        </p:nvSpPr>
        <p:spPr/>
        <p:txBody>
          <a:bodyPr>
            <a:normAutofit fontScale="90000"/>
          </a:bodyPr>
          <a:lstStyle/>
          <a:p>
            <a:r>
              <a:rPr lang="en-US" dirty="0"/>
              <a:t>The Perils of Ignoring Domain Knowledge</a:t>
            </a:r>
          </a:p>
        </p:txBody>
      </p:sp>
      <p:sp>
        <p:nvSpPr>
          <p:cNvPr id="3" name="Content Placeholder 2">
            <a:extLst>
              <a:ext uri="{FF2B5EF4-FFF2-40B4-BE49-F238E27FC236}">
                <a16:creationId xmlns:a16="http://schemas.microsoft.com/office/drawing/2014/main" id="{26D16655-CA4B-B855-7DA0-D245C8CD8C0D}"/>
              </a:ext>
            </a:extLst>
          </p:cNvPr>
          <p:cNvSpPr>
            <a:spLocks noGrp="1"/>
          </p:cNvSpPr>
          <p:nvPr>
            <p:ph idx="1"/>
          </p:nvPr>
        </p:nvSpPr>
        <p:spPr/>
        <p:txBody>
          <a:bodyPr/>
          <a:lstStyle/>
          <a:p>
            <a:r>
              <a:rPr lang="en-US" dirty="0"/>
              <a:t>Data-driven doesn’t mean unbiased</a:t>
            </a:r>
          </a:p>
          <a:p>
            <a:r>
              <a:rPr lang="en-US" dirty="0"/>
              <a:t>Context and domain knowledge are crucial for fair and accurate models</a:t>
            </a:r>
          </a:p>
          <a:p>
            <a:endParaRPr lang="en-US" dirty="0"/>
          </a:p>
        </p:txBody>
      </p:sp>
    </p:spTree>
    <p:extLst>
      <p:ext uri="{BB962C8B-B14F-4D97-AF65-F5344CB8AC3E}">
        <p14:creationId xmlns:p14="http://schemas.microsoft.com/office/powerpoint/2010/main" val="134076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Investigation is launched on Apple Card for gender bias - Tech">
            <a:extLst>
              <a:ext uri="{FF2B5EF4-FFF2-40B4-BE49-F238E27FC236}">
                <a16:creationId xmlns:a16="http://schemas.microsoft.com/office/drawing/2014/main" id="{C396DA44-B92D-CF69-C184-FE0398FD50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85" b="-1"/>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58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32995</TotalTime>
  <Words>5346</Words>
  <Application>Microsoft Macintosh PowerPoint</Application>
  <PresentationFormat>On-screen Show (4:3)</PresentationFormat>
  <Paragraphs>494</Paragraphs>
  <Slides>73</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Chalkduster</vt:lpstr>
      <vt:lpstr>KaTeX_Main</vt:lpstr>
      <vt:lpstr>KaTeX_Math</vt:lpstr>
      <vt:lpstr>Söhne</vt:lpstr>
      <vt:lpstr>Symbol</vt:lpstr>
      <vt:lpstr>Times New Roman</vt:lpstr>
      <vt:lpstr>Office Theme</vt:lpstr>
      <vt:lpstr>IST707: Applied Machine Learning</vt:lpstr>
      <vt:lpstr>Outline</vt:lpstr>
      <vt:lpstr>The Importance of Model Evaluation in Machine Learning</vt:lpstr>
      <vt:lpstr>Example: Google Flu Trends</vt:lpstr>
      <vt:lpstr>Training Error vs. Generalization Error</vt:lpstr>
      <vt:lpstr>Accuracy is Not Always Enough</vt:lpstr>
      <vt:lpstr>Example: Medical Diagnoses</vt:lpstr>
      <vt:lpstr>The Perils of Ignoring Domain Knowledge</vt:lpstr>
      <vt:lpstr>PowerPoint Presentation</vt:lpstr>
      <vt:lpstr>PowerPoint Presentation</vt:lpstr>
      <vt:lpstr>Takeaways</vt:lpstr>
      <vt:lpstr>Evaluating Regressions</vt:lpstr>
      <vt:lpstr>PowerPoint Presentation</vt:lpstr>
      <vt:lpstr>Common Measures of Regression Accuracy</vt:lpstr>
      <vt:lpstr>PowerPoint Presentation</vt:lpstr>
      <vt:lpstr>Coefficients of Determination</vt:lpstr>
      <vt:lpstr>PowerPoint Presentation</vt:lpstr>
      <vt:lpstr>Model Comparison and selection</vt:lpstr>
      <vt:lpstr>Akaike Information Criterion</vt:lpstr>
      <vt:lpstr>Bayesian Information Criterion</vt:lpstr>
      <vt:lpstr>PowerPoint Presentation</vt:lpstr>
      <vt:lpstr>P-values and significance</vt:lpstr>
      <vt:lpstr>Calculating p</vt:lpstr>
      <vt:lpstr>Comparing t-distributions to z-distributions</vt:lpstr>
      <vt:lpstr>Be careful with p</vt:lpstr>
      <vt:lpstr>Evaluating CLASSIFIERS</vt:lpstr>
      <vt:lpstr>Confusion Matrices</vt:lpstr>
      <vt:lpstr>Example</vt:lpstr>
      <vt:lpstr>Accuracy</vt:lpstr>
      <vt:lpstr>However…</vt:lpstr>
      <vt:lpstr>Accuracy limitations</vt:lpstr>
      <vt:lpstr>Precision, Recall, and F1 Score</vt:lpstr>
      <vt:lpstr>Example</vt:lpstr>
      <vt:lpstr>ROC and AUC</vt:lpstr>
      <vt:lpstr>Example</vt:lpstr>
      <vt:lpstr>Calculating AUC</vt:lpstr>
      <vt:lpstr>SAMPLING METHODS</vt:lpstr>
      <vt:lpstr>Train-Test Split</vt:lpstr>
      <vt:lpstr>Stratification</vt:lpstr>
      <vt:lpstr>Cross-validation</vt:lpstr>
      <vt:lpstr>Cross-validation (cont’d)</vt:lpstr>
      <vt:lpstr>RESAMPLING</vt:lpstr>
      <vt:lpstr>Common Techniques</vt:lpstr>
      <vt:lpstr>SMOTE</vt:lpstr>
      <vt:lpstr>Comparing methods</vt:lpstr>
      <vt:lpstr>Considerations when resampling</vt:lpstr>
      <vt:lpstr>IMPUTATION</vt:lpstr>
      <vt:lpstr>Missing Data</vt:lpstr>
      <vt:lpstr>Strategies for missing data</vt:lpstr>
      <vt:lpstr>MICE (Multiple Imputation by Chained Equations)</vt:lpstr>
      <vt:lpstr>PowerPoint Presentation</vt:lpstr>
      <vt:lpstr>MCAR – Mean vs. MICE</vt:lpstr>
      <vt:lpstr>MCAR – Mean vs. Random Forest</vt:lpstr>
      <vt:lpstr>MNAR – Mean vs. MICE</vt:lpstr>
      <vt:lpstr>MNAR – Mean vs. Random Forest</vt:lpstr>
      <vt:lpstr>Considerations for Imputation</vt:lpstr>
      <vt:lpstr>Cluster evaluation</vt:lpstr>
      <vt:lpstr>Generally speaking, there is no truth</vt:lpstr>
      <vt:lpstr>The Elbow Method</vt:lpstr>
      <vt:lpstr>The Elbow Method</vt:lpstr>
      <vt:lpstr>Silhouette Analysis</vt:lpstr>
      <vt:lpstr>Silhouette Analysis</vt:lpstr>
      <vt:lpstr>Silhouette Analysis</vt:lpstr>
      <vt:lpstr>Davies-Bouldin Method</vt:lpstr>
      <vt:lpstr>Davies-Bouldin Method</vt:lpstr>
      <vt:lpstr>Visualizing high dimensional clustering</vt:lpstr>
      <vt:lpstr>Visualizing high dimensional clustering</vt:lpstr>
      <vt:lpstr>Comparing clusterings</vt:lpstr>
      <vt:lpstr>Adjusted Rand Index</vt:lpstr>
      <vt:lpstr>Adjusted Rand Index</vt:lpstr>
      <vt:lpstr>Stability Analysis</vt:lpstr>
      <vt:lpstr>Stability Analysis</vt:lpstr>
      <vt:lpstr>Stability Analysis Considerations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subject/>
  <dc:creator/>
  <cp:keywords/>
  <dc:description>generated using python-pptx</dc:description>
  <cp:lastModifiedBy>Joshua E Introne</cp:lastModifiedBy>
  <cp:revision>14</cp:revision>
  <cp:lastPrinted>2023-08-14T01:14:18Z</cp:lastPrinted>
  <dcterms:created xsi:type="dcterms:W3CDTF">2013-01-27T09:14:16Z</dcterms:created>
  <dcterms:modified xsi:type="dcterms:W3CDTF">2023-09-10T19:32:19Z</dcterms:modified>
  <cp:category/>
</cp:coreProperties>
</file>