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3" r:id="rId3"/>
    <p:sldId id="271" r:id="rId4"/>
    <p:sldId id="257" r:id="rId5"/>
    <p:sldId id="284" r:id="rId6"/>
    <p:sldId id="267" r:id="rId7"/>
    <p:sldId id="277" r:id="rId8"/>
    <p:sldId id="270" r:id="rId9"/>
    <p:sldId id="278" r:id="rId10"/>
    <p:sldId id="259" r:id="rId11"/>
    <p:sldId id="273" r:id="rId12"/>
    <p:sldId id="274" r:id="rId13"/>
    <p:sldId id="275" r:id="rId14"/>
    <p:sldId id="276" r:id="rId15"/>
    <p:sldId id="279" r:id="rId16"/>
    <p:sldId id="281" r:id="rId17"/>
    <p:sldId id="280" r:id="rId18"/>
    <p:sldId id="264" r:id="rId19"/>
    <p:sldId id="285" r:id="rId20"/>
    <p:sldId id="287" r:id="rId21"/>
    <p:sldId id="288" r:id="rId22"/>
    <p:sldId id="289" r:id="rId23"/>
    <p:sldId id="290" r:id="rId24"/>
    <p:sldId id="292" r:id="rId25"/>
    <p:sldId id="291" r:id="rId26"/>
    <p:sldId id="293" r:id="rId27"/>
    <p:sldId id="294" r:id="rId28"/>
    <p:sldId id="295" r:id="rId29"/>
    <p:sldId id="268" r:id="rId30"/>
    <p:sldId id="282" r:id="rId31"/>
    <p:sldId id="269" r:id="rId32"/>
    <p:sldId id="26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A70AB-E160-4CF0-8D2B-7512348E70CF}" v="489" dt="2023-12-12T03:32:25.158"/>
    <p1510:client id="{9201810B-0225-45EB-E4F5-7CFF511C0E58}" v="851" dt="2023-12-12T03:09:12.809"/>
    <p1510:client id="{DF9E8E86-21C2-4C9C-BEA9-BEAA76FF6109}" v="66" dt="2023-12-11T06:51:24.096"/>
  </p1510:revLst>
</p1510:revInfo>
</file>

<file path=ppt/tableStyles.xml><?xml version="1.0" encoding="utf-8"?>
<a:tblStyleLst xmlns:a="http://schemas.openxmlformats.org/drawingml/2006/main" def="{0222A2F8-4BCB-4B5E-9836-B92646D708C2}">
  <a:tblStyle styleId="{0222A2F8-4BCB-4B5E-9836-B92646D708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00bb6968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00bb6968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4720f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4720f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4720f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4720f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6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4720f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4720f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7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4720f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4720f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43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5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4720ff8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4720ff8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7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4720ff8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4720ff8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00bb6968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00bb6968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00bb6968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00bb6968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33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0bb6968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0bb6968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85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003d222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003d222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12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003d222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003d222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6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53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0bb6968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0bb6968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22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34720f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34720f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75" y="2707375"/>
            <a:ext cx="4084324" cy="20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56050" y="655850"/>
            <a:ext cx="17316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36000" y="430800"/>
            <a:ext cx="78720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</a:rPr>
              <a:t>IST 659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</a:rPr>
              <a:t>DBMS - Final Project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</a:rPr>
              <a:t>Blood Bank Management System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</a:rPr>
              <a:t>Fall 2023</a:t>
            </a:r>
            <a:endParaRPr sz="100" b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95825" y="2571750"/>
            <a:ext cx="2898000" cy="22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970" b="1" i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97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97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970" b="1" dirty="0">
                <a:solidFill>
                  <a:schemeClr val="dk1"/>
                </a:solidFill>
              </a:rPr>
              <a:t>Himanshu Hedge</a:t>
            </a:r>
            <a:endParaRPr sz="197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970" b="1" dirty="0">
                <a:solidFill>
                  <a:schemeClr val="dk1"/>
                </a:solidFill>
              </a:rPr>
              <a:t>Soundarya Ravi</a:t>
            </a:r>
            <a:endParaRPr sz="197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970" b="1" dirty="0">
                <a:solidFill>
                  <a:schemeClr val="dk1"/>
                </a:solidFill>
              </a:rPr>
              <a:t>Subhiksha Murugesan</a:t>
            </a:r>
            <a:endParaRPr sz="197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970" b="1" dirty="0">
                <a:solidFill>
                  <a:schemeClr val="dk1"/>
                </a:solidFill>
              </a:rPr>
              <a:t>Rishi Manohar</a:t>
            </a:r>
            <a:endParaRPr sz="197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970" b="1" dirty="0">
                <a:solidFill>
                  <a:schemeClr val="dk1"/>
                </a:solidFill>
              </a:rPr>
              <a:t>Nagul Pandian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874550" y="4733825"/>
            <a:ext cx="3054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Professor: Vincent Michael Plaza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95975-D539-3DB6-10A4-F3E057FCBE7D}"/>
              </a:ext>
            </a:extLst>
          </p:cNvPr>
          <p:cNvSpPr txBox="1"/>
          <p:nvPr/>
        </p:nvSpPr>
        <p:spPr>
          <a:xfrm>
            <a:off x="616526" y="1743195"/>
            <a:ext cx="2334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Overview of Blood Bank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level insight into donation camps, Storage and  Transfusion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C0C9B-288F-359B-4BDF-12832569DA71}"/>
              </a:ext>
            </a:extLst>
          </p:cNvPr>
          <p:cNvSpPr txBox="1"/>
          <p:nvPr/>
        </p:nvSpPr>
        <p:spPr>
          <a:xfrm>
            <a:off x="173182" y="167534"/>
            <a:ext cx="27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Landing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29536-4D14-EC2E-D9CC-81F612BD0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" t="849" r="886" b="725"/>
          <a:stretch/>
        </p:blipFill>
        <p:spPr>
          <a:xfrm>
            <a:off x="3024963" y="366823"/>
            <a:ext cx="5869172" cy="4556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95975-D539-3DB6-10A4-F3E057FCBE7D}"/>
              </a:ext>
            </a:extLst>
          </p:cNvPr>
          <p:cNvSpPr txBox="1"/>
          <p:nvPr/>
        </p:nvSpPr>
        <p:spPr>
          <a:xfrm>
            <a:off x="616526" y="1743195"/>
            <a:ext cx="23344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Insight into Blood Donation Camps, Quantity and Type of Blood collected across various attributes and tracking blood collection over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C0C9B-288F-359B-4BDF-12832569DA71}"/>
              </a:ext>
            </a:extLst>
          </p:cNvPr>
          <p:cNvSpPr txBox="1"/>
          <p:nvPr/>
        </p:nvSpPr>
        <p:spPr>
          <a:xfrm>
            <a:off x="173181" y="83127"/>
            <a:ext cx="27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Donation Drive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70B52-C883-26D6-DF35-C1B5FA497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 t="1146"/>
          <a:stretch/>
        </p:blipFill>
        <p:spPr>
          <a:xfrm>
            <a:off x="2870791" y="138223"/>
            <a:ext cx="6100028" cy="47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0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95975-D539-3DB6-10A4-F3E057FCBE7D}"/>
              </a:ext>
            </a:extLst>
          </p:cNvPr>
          <p:cNvSpPr txBox="1"/>
          <p:nvPr/>
        </p:nvSpPr>
        <p:spPr>
          <a:xfrm>
            <a:off x="616526" y="1743195"/>
            <a:ext cx="23344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Visibility into Blood Bag’s collected, Approval Rate and Blood Units stored across various attributes such as location and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C0C9B-288F-359B-4BDF-12832569DA71}"/>
              </a:ext>
            </a:extLst>
          </p:cNvPr>
          <p:cNvSpPr txBox="1"/>
          <p:nvPr/>
        </p:nvSpPr>
        <p:spPr>
          <a:xfrm>
            <a:off x="173181" y="83127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Processed Blood Storage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5D353-1607-B6F2-4DD2-50B23B985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" t="1539" r="836" b="1263"/>
          <a:stretch/>
        </p:blipFill>
        <p:spPr>
          <a:xfrm>
            <a:off x="2993065" y="595422"/>
            <a:ext cx="5757530" cy="44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95975-D539-3DB6-10A4-F3E057FCBE7D}"/>
              </a:ext>
            </a:extLst>
          </p:cNvPr>
          <p:cNvSpPr txBox="1"/>
          <p:nvPr/>
        </p:nvSpPr>
        <p:spPr>
          <a:xfrm>
            <a:off x="616526" y="1743195"/>
            <a:ext cx="2334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Tracking blood requests by Quantity, Blood Type, Incident Type and Cost across various attributes such as Location, Hospital, Date, Priority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C0C9B-288F-359B-4BDF-12832569DA71}"/>
              </a:ext>
            </a:extLst>
          </p:cNvPr>
          <p:cNvSpPr txBox="1"/>
          <p:nvPr/>
        </p:nvSpPr>
        <p:spPr>
          <a:xfrm>
            <a:off x="173180" y="83127"/>
            <a:ext cx="42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Hospital Transfusion Requests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2D732-F497-B336-EEFD-71B47B11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" t="1307"/>
          <a:stretch/>
        </p:blipFill>
        <p:spPr>
          <a:xfrm>
            <a:off x="2913321" y="494413"/>
            <a:ext cx="5887010" cy="45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95975-D539-3DB6-10A4-F3E057FCBE7D}"/>
              </a:ext>
            </a:extLst>
          </p:cNvPr>
          <p:cNvSpPr txBox="1"/>
          <p:nvPr/>
        </p:nvSpPr>
        <p:spPr>
          <a:xfrm>
            <a:off x="616526" y="1743195"/>
            <a:ext cx="2334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Tracking Patient to Hospital requests by Quantity, Blood Type, Incident Type and Requests over time attributes such as Location, Hospital, Date, Priority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C0C9B-288F-359B-4BDF-12832569DA71}"/>
              </a:ext>
            </a:extLst>
          </p:cNvPr>
          <p:cNvSpPr txBox="1"/>
          <p:nvPr/>
        </p:nvSpPr>
        <p:spPr>
          <a:xfrm>
            <a:off x="173180" y="83127"/>
            <a:ext cx="565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Patient to Hospital Transfusion Requests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3B98E-508C-2CC4-283C-483C38C36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" t="1390"/>
          <a:stretch/>
        </p:blipFill>
        <p:spPr>
          <a:xfrm>
            <a:off x="3216349" y="568842"/>
            <a:ext cx="5605242" cy="43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B58B3-F22D-CC1E-994E-58978A13F8FE}"/>
              </a:ext>
            </a:extLst>
          </p:cNvPr>
          <p:cNvSpPr txBox="1"/>
          <p:nvPr/>
        </p:nvSpPr>
        <p:spPr>
          <a:xfrm>
            <a:off x="985404" y="2156251"/>
            <a:ext cx="71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Data Model Walkthrough</a:t>
            </a:r>
          </a:p>
        </p:txBody>
      </p:sp>
    </p:spTree>
    <p:extLst>
      <p:ext uri="{BB962C8B-B14F-4D97-AF65-F5344CB8AC3E}">
        <p14:creationId xmlns:p14="http://schemas.microsoft.com/office/powerpoint/2010/main" val="150849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FC5D21-FE52-F4C9-3EA5-897557212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76464"/>
              </p:ext>
            </p:extLst>
          </p:nvPr>
        </p:nvGraphicFramePr>
        <p:xfrm>
          <a:off x="4447310" y="969618"/>
          <a:ext cx="3596986" cy="3204264"/>
        </p:xfrm>
        <a:graphic>
          <a:graphicData uri="http://schemas.openxmlformats.org/drawingml/2006/table">
            <a:tbl>
              <a:tblPr>
                <a:tableStyleId>{0222A2F8-4BCB-4B5E-9836-B92646D708C2}</a:tableStyleId>
              </a:tblPr>
              <a:tblGrid>
                <a:gridCol w="2738004">
                  <a:extLst>
                    <a:ext uri="{9D8B030D-6E8A-4147-A177-3AD203B41FA5}">
                      <a16:colId xmlns:a16="http://schemas.microsoft.com/office/drawing/2014/main" val="1119397152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16835531"/>
                    </a:ext>
                  </a:extLst>
                </a:gridCol>
              </a:tblGrid>
              <a:tr h="24225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 err="1">
                          <a:effectLst/>
                        </a:rPr>
                        <a:t>TableName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 dirty="0" err="1">
                          <a:effectLst/>
                        </a:rPr>
                        <a:t>RowCounts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918920304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dim_donor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47178285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dim_hospital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929095485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dim_camp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3004162906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dim_blood_collection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746638315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dim_blood_donation_drive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4203467227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dim_recipient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394868010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dim_staff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1182031013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dim_blood_disease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4217002853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dim_inventory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3966431877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dim_component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4099509258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dim_hospital_staff_details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3580124843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fact_blood_donation_drive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185233124"/>
                  </a:ext>
                </a:extLst>
              </a:tr>
              <a:tr h="23233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fact_blood_pre_process_storage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410575207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fact_processing_disease_test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3083010323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fact_processing_centrifuge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409095746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fact_storage_inventory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347884457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fact_blood_requests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3447105636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fact_hospital_requests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731052399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fact_patient_to_hospital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2799385830"/>
                  </a:ext>
                </a:extLst>
              </a:tr>
              <a:tr h="1292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sysdiagrams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7" marR="6507" marT="6507" marB="0" anchor="b"/>
                </a:tc>
                <a:extLst>
                  <a:ext uri="{0D108BD9-81ED-4DB2-BD59-A6C34878D82A}">
                    <a16:rowId xmlns:a16="http://schemas.microsoft.com/office/drawing/2014/main" val="15152655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DA0933-9BAF-6CED-1D69-1D309925321E}"/>
              </a:ext>
            </a:extLst>
          </p:cNvPr>
          <p:cNvSpPr txBox="1"/>
          <p:nvPr/>
        </p:nvSpPr>
        <p:spPr>
          <a:xfrm>
            <a:off x="4807526" y="519545"/>
            <a:ext cx="2320637" cy="31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 Fact and 12 Dim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C4BFA-3930-2322-0954-B40F9938D47A}"/>
              </a:ext>
            </a:extLst>
          </p:cNvPr>
          <p:cNvSpPr txBox="1"/>
          <p:nvPr/>
        </p:nvSpPr>
        <p:spPr>
          <a:xfrm>
            <a:off x="789709" y="547352"/>
            <a:ext cx="2452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Concepts used to ensure Data Integrity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Constraints: Primary keys, Foreign Keys and Unique 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Triggers to ensure integrity after INSERT/UPDATE statements.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9903-2733-3472-7862-E251AF0B8428}"/>
              </a:ext>
            </a:extLst>
          </p:cNvPr>
          <p:cNvSpPr txBox="1"/>
          <p:nvPr/>
        </p:nvSpPr>
        <p:spPr>
          <a:xfrm>
            <a:off x="782781" y="2654774"/>
            <a:ext cx="2452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Stored Procedures: Created to insert data into various Fact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Views: Created to address key business use cases. </a:t>
            </a:r>
          </a:p>
        </p:txBody>
      </p:sp>
    </p:spTree>
    <p:extLst>
      <p:ext uri="{BB962C8B-B14F-4D97-AF65-F5344CB8AC3E}">
        <p14:creationId xmlns:p14="http://schemas.microsoft.com/office/powerpoint/2010/main" val="356344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35B145-AC63-13BF-9D90-63B16A673347}"/>
              </a:ext>
            </a:extLst>
          </p:cNvPr>
          <p:cNvSpPr txBox="1"/>
          <p:nvPr/>
        </p:nvSpPr>
        <p:spPr>
          <a:xfrm>
            <a:off x="193964" y="13161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Conceptual Diagram</a:t>
            </a:r>
          </a:p>
        </p:txBody>
      </p:sp>
      <p:pic>
        <p:nvPicPr>
          <p:cNvPr id="2" name="Google Shape;81;p15">
            <a:extLst>
              <a:ext uri="{FF2B5EF4-FFF2-40B4-BE49-F238E27FC236}">
                <a16:creationId xmlns:a16="http://schemas.microsoft.com/office/drawing/2014/main" id="{AE6E0BE5-24F3-5C1B-95E2-9CEDAA2A02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199" y="764977"/>
            <a:ext cx="4821381" cy="3477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D0D7D-7492-6F4A-A915-4D6E97CD6470}"/>
              </a:ext>
            </a:extLst>
          </p:cNvPr>
          <p:cNvSpPr txBox="1"/>
          <p:nvPr/>
        </p:nvSpPr>
        <p:spPr>
          <a:xfrm>
            <a:off x="193964" y="1094509"/>
            <a:ext cx="2653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Conceptual Diagram contains the identified data structure for all 4 major processes in the blood bank pipeline and the relationships between the different entities.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4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0DC9D06-3A74-3E92-5FFE-00D275D5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21" y="651886"/>
            <a:ext cx="5328149" cy="403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5B145-AC63-13BF-9D90-63B16A673347}"/>
              </a:ext>
            </a:extLst>
          </p:cNvPr>
          <p:cNvSpPr txBox="1"/>
          <p:nvPr/>
        </p:nvSpPr>
        <p:spPr>
          <a:xfrm>
            <a:off x="193964" y="13161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Logical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4DFAF-EFBA-C0D3-5C25-47DEE1F65F33}"/>
              </a:ext>
            </a:extLst>
          </p:cNvPr>
          <p:cNvSpPr txBox="1"/>
          <p:nvPr/>
        </p:nvSpPr>
        <p:spPr>
          <a:xfrm>
            <a:off x="193964" y="1094509"/>
            <a:ext cx="26531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Fact Tables indicated in </a:t>
            </a:r>
            <a:r>
              <a:rPr lang="en-IN" dirty="0">
                <a:solidFill>
                  <a:srgbClr val="92D050"/>
                </a:solidFill>
              </a:rPr>
              <a:t>green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Dim Tables indicated in </a:t>
            </a:r>
            <a:r>
              <a:rPr lang="en-IN" dirty="0">
                <a:solidFill>
                  <a:srgbClr val="FF0000"/>
                </a:solidFill>
              </a:rPr>
              <a:t>Red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8 Fact tables ; 12 Dim Tables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6F089C-B8B1-86F7-452D-C04C6219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18037"/>
              </p:ext>
            </p:extLst>
          </p:nvPr>
        </p:nvGraphicFramePr>
        <p:xfrm>
          <a:off x="4266369" y="1922330"/>
          <a:ext cx="4114800" cy="14630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541339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209087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Triggers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16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trg_update_dim_blood_donation_camp_date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8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trg_update_fact_blood_donation_drive_camp_date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63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trg_update_fact_blood_pre_process_storage_date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459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trg_delete_rows_where_blood_bag_has_disease_in_centrifuge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73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trg_delete_rows_where_blood_bag_has_disease_in_inventory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47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trg_update_fact_processing_centrifuge_process_date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628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trg_update_fact_storage_inventory_storage_date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2383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17C9F27-B3EC-AD3D-E1F4-F59E3A21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77383"/>
              </p:ext>
            </p:extLst>
          </p:nvPr>
        </p:nvGraphicFramePr>
        <p:xfrm>
          <a:off x="1192553" y="244106"/>
          <a:ext cx="2437338" cy="1106508"/>
        </p:xfrm>
        <a:graphic>
          <a:graphicData uri="http://schemas.openxmlformats.org/drawingml/2006/table">
            <a:tbl>
              <a:tblPr/>
              <a:tblGrid>
                <a:gridCol w="704773">
                  <a:extLst>
                    <a:ext uri="{9D8B030D-6E8A-4147-A177-3AD203B41FA5}">
                      <a16:colId xmlns:a16="http://schemas.microsoft.com/office/drawing/2014/main" val="2585505658"/>
                    </a:ext>
                  </a:extLst>
                </a:gridCol>
                <a:gridCol w="1732565">
                  <a:extLst>
                    <a:ext uri="{9D8B030D-6E8A-4147-A177-3AD203B41FA5}">
                      <a16:colId xmlns:a16="http://schemas.microsoft.com/office/drawing/2014/main" val="2641887851"/>
                    </a:ext>
                  </a:extLst>
                </a:gridCol>
              </a:tblGrid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S.No.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Stored Procedure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2134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InsertBloodRequest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852217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InsertPatientToHospital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7770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InsertBloodDonationDrive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254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BFE4CC4-FDFD-3964-84FD-04D35E9427E2}"/>
              </a:ext>
            </a:extLst>
          </p:cNvPr>
          <p:cNvSpPr txBox="1"/>
          <p:nvPr/>
        </p:nvSpPr>
        <p:spPr>
          <a:xfrm>
            <a:off x="4752109" y="320307"/>
            <a:ext cx="305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Stored Procedures:</a:t>
            </a:r>
          </a:p>
          <a:p>
            <a:r>
              <a:rPr lang="en-IN" dirty="0"/>
              <a:t>3 Stored procedures created to ensure seamless insertion of data into Fact Tables.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130AF-B536-F5A6-41E7-6CCE3C3B5D40}"/>
              </a:ext>
            </a:extLst>
          </p:cNvPr>
          <p:cNvSpPr txBox="1"/>
          <p:nvPr/>
        </p:nvSpPr>
        <p:spPr>
          <a:xfrm>
            <a:off x="1011382" y="2033359"/>
            <a:ext cx="3054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Triggers:</a:t>
            </a:r>
          </a:p>
          <a:p>
            <a:r>
              <a:rPr lang="en-IN" dirty="0"/>
              <a:t>7 Triggers created to ensure integrity of post Insert/Update Operations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E51EA09-DE2B-559B-3C42-C159FB24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63889"/>
              </p:ext>
            </p:extLst>
          </p:nvPr>
        </p:nvGraphicFramePr>
        <p:xfrm>
          <a:off x="1109472" y="4061864"/>
          <a:ext cx="2603500" cy="5486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148701213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2716637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S.No.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View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72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vw_blood_donation_drive_details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86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vw_blood_requests_from_hospitals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2969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150DEF8-9D0E-4D63-5BCA-5BE5ED2B7C94}"/>
              </a:ext>
            </a:extLst>
          </p:cNvPr>
          <p:cNvSpPr txBox="1"/>
          <p:nvPr/>
        </p:nvSpPr>
        <p:spPr>
          <a:xfrm>
            <a:off x="4752108" y="3859130"/>
            <a:ext cx="3054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Views:</a:t>
            </a:r>
          </a:p>
          <a:p>
            <a:r>
              <a:rPr lang="en-IN" dirty="0"/>
              <a:t>2 Views created for specific business purposes – they are a combination of Fact and Dim Tables.</a:t>
            </a:r>
          </a:p>
        </p:txBody>
      </p:sp>
    </p:spTree>
    <p:extLst>
      <p:ext uri="{BB962C8B-B14F-4D97-AF65-F5344CB8AC3E}">
        <p14:creationId xmlns:p14="http://schemas.microsoft.com/office/powerpoint/2010/main" val="228162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C30D7-7600-C9D9-416C-89C9DA6B4D17}"/>
              </a:ext>
            </a:extLst>
          </p:cNvPr>
          <p:cNvSpPr txBox="1"/>
          <p:nvPr/>
        </p:nvSpPr>
        <p:spPr>
          <a:xfrm>
            <a:off x="3608650" y="427040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4BDF9-9F70-D786-ADFA-42C77C91F774}"/>
              </a:ext>
            </a:extLst>
          </p:cNvPr>
          <p:cNvSpPr txBox="1"/>
          <p:nvPr/>
        </p:nvSpPr>
        <p:spPr>
          <a:xfrm>
            <a:off x="3472292" y="2252710"/>
            <a:ext cx="24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Process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276B-FD49-AB80-BF9E-12D1344A5D0E}"/>
              </a:ext>
            </a:extLst>
          </p:cNvPr>
          <p:cNvSpPr txBox="1"/>
          <p:nvPr/>
        </p:nvSpPr>
        <p:spPr>
          <a:xfrm>
            <a:off x="3467099" y="3285900"/>
            <a:ext cx="333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Dashboard Walkthrough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B97D7-DB41-2637-049D-A2373F57E73E}"/>
              </a:ext>
            </a:extLst>
          </p:cNvPr>
          <p:cNvSpPr txBox="1"/>
          <p:nvPr/>
        </p:nvSpPr>
        <p:spPr>
          <a:xfrm>
            <a:off x="3467099" y="1343707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Solution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FD69E-0070-0E97-A500-CE9D5DA15B56}"/>
              </a:ext>
            </a:extLst>
          </p:cNvPr>
          <p:cNvSpPr txBox="1"/>
          <p:nvPr/>
        </p:nvSpPr>
        <p:spPr>
          <a:xfrm>
            <a:off x="3467099" y="4194903"/>
            <a:ext cx="333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Data Model Walkthrough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2C85F6C-76C8-FEEC-16A9-2FE1701E3D38}"/>
              </a:ext>
            </a:extLst>
          </p:cNvPr>
          <p:cNvSpPr/>
          <p:nvPr/>
        </p:nvSpPr>
        <p:spPr>
          <a:xfrm>
            <a:off x="4193077" y="942292"/>
            <a:ext cx="45719" cy="36933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5A9861E-4876-1856-E48A-EFD09D8B0E75}"/>
              </a:ext>
            </a:extLst>
          </p:cNvPr>
          <p:cNvSpPr/>
          <p:nvPr/>
        </p:nvSpPr>
        <p:spPr>
          <a:xfrm>
            <a:off x="4179336" y="1865782"/>
            <a:ext cx="45719" cy="36933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1D46C7B-9E70-292E-D08A-88FDA8DB979E}"/>
              </a:ext>
            </a:extLst>
          </p:cNvPr>
          <p:cNvSpPr/>
          <p:nvPr/>
        </p:nvSpPr>
        <p:spPr>
          <a:xfrm>
            <a:off x="4193077" y="2788483"/>
            <a:ext cx="45719" cy="36933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B3B4D11-1AE8-5A5D-995D-887707D18800}"/>
              </a:ext>
            </a:extLst>
          </p:cNvPr>
          <p:cNvSpPr/>
          <p:nvPr/>
        </p:nvSpPr>
        <p:spPr>
          <a:xfrm>
            <a:off x="4192496" y="3740936"/>
            <a:ext cx="45719" cy="36933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10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454EB7-8A3B-79FD-2624-78A8CE52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13" y="782782"/>
            <a:ext cx="5548745" cy="3844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6C1CB-8495-5890-1BDC-17F50403A410}"/>
              </a:ext>
            </a:extLst>
          </p:cNvPr>
          <p:cNvSpPr txBox="1"/>
          <p:nvPr/>
        </p:nvSpPr>
        <p:spPr>
          <a:xfrm>
            <a:off x="174142" y="1197082"/>
            <a:ext cx="28253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PROCEDURE: INSERT BLOOD REQUESTS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EBA7B-9E5B-3332-C9C3-31ADFE65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2" y="2122724"/>
            <a:ext cx="2962020" cy="1770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935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7D6E5A-2EF1-1EAB-DEF1-434D88EB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8" y="100128"/>
            <a:ext cx="4886325" cy="4951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307B7-5558-4B91-4AED-FF0D7AD13754}"/>
              </a:ext>
            </a:extLst>
          </p:cNvPr>
          <p:cNvSpPr txBox="1"/>
          <p:nvPr/>
        </p:nvSpPr>
        <p:spPr>
          <a:xfrm>
            <a:off x="456406" y="1369218"/>
            <a:ext cx="28872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PROCEDURE: INSERT PATIENT TO HOSPITAL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EC222-1132-AE67-C21B-F0289F2B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1" y="2315441"/>
            <a:ext cx="2528374" cy="2012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760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07B7-5558-4B91-4AED-FF0D7AD13754}"/>
              </a:ext>
            </a:extLst>
          </p:cNvPr>
          <p:cNvSpPr txBox="1"/>
          <p:nvPr/>
        </p:nvSpPr>
        <p:spPr>
          <a:xfrm>
            <a:off x="456406" y="1369218"/>
            <a:ext cx="28872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PROCEDURE: INSERT BLOOD DONATION DRIVE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A6568D-AD02-E678-3181-17E7CCE3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14618"/>
            <a:ext cx="4719637" cy="4906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31894-9976-6419-DF06-BB0A10CA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2392602"/>
            <a:ext cx="2136888" cy="1716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363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07B7-5558-4B91-4AED-FF0D7AD13754}"/>
              </a:ext>
            </a:extLst>
          </p:cNvPr>
          <p:cNvSpPr txBox="1"/>
          <p:nvPr/>
        </p:nvSpPr>
        <p:spPr>
          <a:xfrm>
            <a:off x="1678781" y="297656"/>
            <a:ext cx="54272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TRIGGER ON RECORDS TO ENSURE INTEGRITY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C68216-0AE4-84AF-972C-F22A8F90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607663"/>
            <a:ext cx="7061199" cy="44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5164-D9FB-1F53-85D4-6BE0E930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949" y="2089893"/>
            <a:ext cx="2124102" cy="96371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800" b="1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57933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07B7-5558-4B91-4AED-FF0D7AD13754}"/>
              </a:ext>
            </a:extLst>
          </p:cNvPr>
          <p:cNvSpPr txBox="1"/>
          <p:nvPr/>
        </p:nvSpPr>
        <p:spPr>
          <a:xfrm>
            <a:off x="130969" y="1837531"/>
            <a:ext cx="31492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VIEW</a:t>
            </a:r>
          </a:p>
          <a:p>
            <a:r>
              <a:rPr lang="en-US" sz="2400"/>
              <a:t>BLOOD DONATION DRIVE DETAILS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CC3606-A254-DC15-A3EE-CD2B4257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7" y="521716"/>
            <a:ext cx="6132512" cy="42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5BB4CABB-147C-8314-65C5-D96D6076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8" y="692631"/>
            <a:ext cx="8807450" cy="35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07B7-5558-4B91-4AED-FF0D7AD13754}"/>
              </a:ext>
            </a:extLst>
          </p:cNvPr>
          <p:cNvSpPr txBox="1"/>
          <p:nvPr/>
        </p:nvSpPr>
        <p:spPr>
          <a:xfrm>
            <a:off x="130969" y="1837531"/>
            <a:ext cx="31492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VIEW</a:t>
            </a:r>
          </a:p>
          <a:p>
            <a:r>
              <a:rPr lang="en-US" sz="2400"/>
              <a:t>BLOOD REQUESTS FROM HOSPITAL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5FD20B-280C-997B-3441-9E585B42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059715"/>
            <a:ext cx="6196012" cy="31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8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4A248F5-2587-C78C-2C00-66B8FF89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509399"/>
            <a:ext cx="8593137" cy="40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234950" y="2107525"/>
            <a:ext cx="2903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B58B3-F22D-CC1E-994E-58978A13F8FE}"/>
              </a:ext>
            </a:extLst>
          </p:cNvPr>
          <p:cNvSpPr txBox="1"/>
          <p:nvPr/>
        </p:nvSpPr>
        <p:spPr>
          <a:xfrm>
            <a:off x="3158836" y="2156251"/>
            <a:ext cx="282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8128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234950" y="2107525"/>
            <a:ext cx="2903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Appendix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71591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B43C3E-434B-4921-A340-6CF0E54CC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90718"/>
              </p:ext>
            </p:extLst>
          </p:nvPr>
        </p:nvGraphicFramePr>
        <p:xfrm>
          <a:off x="372438" y="333910"/>
          <a:ext cx="8493828" cy="4360895"/>
        </p:xfrm>
        <a:graphic>
          <a:graphicData uri="http://schemas.openxmlformats.org/drawingml/2006/table">
            <a:tbl>
              <a:tblPr firstRow="1" bandRow="1">
                <a:tableStyleId>{0222A2F8-4BCB-4B5E-9836-B92646D708C2}</a:tableStyleId>
              </a:tblPr>
              <a:tblGrid>
                <a:gridCol w="2123457">
                  <a:extLst>
                    <a:ext uri="{9D8B030D-6E8A-4147-A177-3AD203B41FA5}">
                      <a16:colId xmlns:a16="http://schemas.microsoft.com/office/drawing/2014/main" val="3312512567"/>
                    </a:ext>
                  </a:extLst>
                </a:gridCol>
                <a:gridCol w="2123457">
                  <a:extLst>
                    <a:ext uri="{9D8B030D-6E8A-4147-A177-3AD203B41FA5}">
                      <a16:colId xmlns:a16="http://schemas.microsoft.com/office/drawing/2014/main" val="2022669602"/>
                    </a:ext>
                  </a:extLst>
                </a:gridCol>
                <a:gridCol w="2123457">
                  <a:extLst>
                    <a:ext uri="{9D8B030D-6E8A-4147-A177-3AD203B41FA5}">
                      <a16:colId xmlns:a16="http://schemas.microsoft.com/office/drawing/2014/main" val="19183807"/>
                    </a:ext>
                  </a:extLst>
                </a:gridCol>
                <a:gridCol w="2123457">
                  <a:extLst>
                    <a:ext uri="{9D8B030D-6E8A-4147-A177-3AD203B41FA5}">
                      <a16:colId xmlns:a16="http://schemas.microsoft.com/office/drawing/2014/main" val="3261172878"/>
                    </a:ext>
                  </a:extLst>
                </a:gridCol>
              </a:tblGrid>
              <a:tr h="23215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  <a:latin typeface="Times New Roman"/>
                        </a:rPr>
                        <a:t>TEAM MEMBERS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  <a:latin typeface="Times New Roman"/>
                        </a:rPr>
                        <a:t>ROLES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  <a:latin typeface="Times New Roman"/>
                        </a:rPr>
                        <a:t>WORK DONE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  <a:latin typeface="Times New Roman"/>
                        </a:rPr>
                        <a:t>CROSS TRAINING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22507"/>
                  </a:ext>
                </a:extLst>
              </a:tr>
              <a:tr h="8821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Times New Roman"/>
                        </a:rPr>
                        <a:t>HIMANSHU HEGDE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Project Manager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- Project Briefing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Tool Analysis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Backend Scripting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Power point Presentation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Final Documentation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SOUNDARYA RAVI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43926"/>
                  </a:ext>
                </a:extLst>
              </a:tr>
              <a:tr h="12138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Times New Roman"/>
                        </a:rPr>
                        <a:t>SOUNDARYA RAVI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Data Base Coder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- Backend Scripting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Initial Documentation/Original Project Proposal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Logical Diagram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External Model Requirements Spreadsheet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SUBHIKSHA MURUGESAN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1191"/>
                  </a:ext>
                </a:extLst>
              </a:tr>
              <a:tr h="716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Times New Roman"/>
                        </a:rPr>
                        <a:t>SUBHIKSHA MURUGESAN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UI/UX Developer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- Navigation Diagram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Dashboard Wire Frames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Power BI Front End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Initial Logical Analysis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HIMANSHU HEGDE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62628"/>
                  </a:ext>
                </a:extLst>
              </a:tr>
              <a:tr h="543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Times New Roman"/>
                        </a:rPr>
                        <a:t>RISHI MANOHARAN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UI/UX Developer 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- Dashboard Wire Frames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Power BI Front End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Conceptual Modelling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NAGUL CHINNASWAMY 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00826"/>
                  </a:ext>
                </a:extLst>
              </a:tr>
              <a:tr h="5439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Times New Roman"/>
                        </a:rPr>
                        <a:t>NAGUL CHINNASWAMY 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Business Analyst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- Dashboard Wire Frames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Front End Mock-Up</a:t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r>
                        <a:rPr lang="en-US" sz="1200">
                          <a:effectLst/>
                          <a:latin typeface="Times New Roman"/>
                        </a:rPr>
                        <a:t>- Data Synthesing</a:t>
                      </a:r>
                      <a:endParaRPr lang="en-US" sz="1200" err="1">
                        <a:effectLst/>
                        <a:latin typeface="Times New Roman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  <a:latin typeface="Times New Roman"/>
                        </a:rPr>
                        <a:t>RISHI MANOHARAN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243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3289750" y="104425"/>
            <a:ext cx="2752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5B0F00"/>
                </a:solidFill>
                <a:latin typeface="Times New Roman"/>
                <a:ea typeface="Times New Roman"/>
                <a:cs typeface="Times New Roman"/>
              </a:rPr>
              <a:t>TEAM LOG - MILESTONES</a:t>
            </a:r>
          </a:p>
        </p:txBody>
      </p:sp>
      <p:sp>
        <p:nvSpPr>
          <p:cNvPr id="134" name="Google Shape;134;p23"/>
          <p:cNvSpPr/>
          <p:nvPr/>
        </p:nvSpPr>
        <p:spPr>
          <a:xfrm>
            <a:off x="7802925" y="4746237"/>
            <a:ext cx="1031292" cy="52218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900"/>
              <a:t>We are done! YAYYYY</a:t>
            </a:r>
            <a:endParaRPr sz="900"/>
          </a:p>
        </p:txBody>
      </p:sp>
      <p:cxnSp>
        <p:nvCxnSpPr>
          <p:cNvPr id="135" name="Google Shape;135;p23"/>
          <p:cNvCxnSpPr/>
          <p:nvPr/>
        </p:nvCxnSpPr>
        <p:spPr>
          <a:xfrm flipH="1">
            <a:off x="8906675" y="619550"/>
            <a:ext cx="7500" cy="43107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34D82-417F-081B-2609-17FC886C8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7651"/>
              </p:ext>
            </p:extLst>
          </p:nvPr>
        </p:nvGraphicFramePr>
        <p:xfrm>
          <a:off x="404812" y="547687"/>
          <a:ext cx="8513587" cy="4381054"/>
        </p:xfrm>
        <a:graphic>
          <a:graphicData uri="http://schemas.openxmlformats.org/drawingml/2006/table">
            <a:tbl>
              <a:tblPr firstRow="1" bandRow="1">
                <a:tableStyleId>{0222A2F8-4BCB-4B5E-9836-B92646D708C2}</a:tableStyleId>
              </a:tblPr>
              <a:tblGrid>
                <a:gridCol w="1404639">
                  <a:extLst>
                    <a:ext uri="{9D8B030D-6E8A-4147-A177-3AD203B41FA5}">
                      <a16:colId xmlns:a16="http://schemas.microsoft.com/office/drawing/2014/main" val="169548003"/>
                    </a:ext>
                  </a:extLst>
                </a:gridCol>
                <a:gridCol w="1297413">
                  <a:extLst>
                    <a:ext uri="{9D8B030D-6E8A-4147-A177-3AD203B41FA5}">
                      <a16:colId xmlns:a16="http://schemas.microsoft.com/office/drawing/2014/main" val="4171993200"/>
                    </a:ext>
                  </a:extLst>
                </a:gridCol>
                <a:gridCol w="782734">
                  <a:extLst>
                    <a:ext uri="{9D8B030D-6E8A-4147-A177-3AD203B41FA5}">
                      <a16:colId xmlns:a16="http://schemas.microsoft.com/office/drawing/2014/main" val="1618961707"/>
                    </a:ext>
                  </a:extLst>
                </a:gridCol>
                <a:gridCol w="696954">
                  <a:extLst>
                    <a:ext uri="{9D8B030D-6E8A-4147-A177-3AD203B41FA5}">
                      <a16:colId xmlns:a16="http://schemas.microsoft.com/office/drawing/2014/main" val="1926954919"/>
                    </a:ext>
                  </a:extLst>
                </a:gridCol>
                <a:gridCol w="696954">
                  <a:extLst>
                    <a:ext uri="{9D8B030D-6E8A-4147-A177-3AD203B41FA5}">
                      <a16:colId xmlns:a16="http://schemas.microsoft.com/office/drawing/2014/main" val="2958577188"/>
                    </a:ext>
                  </a:extLst>
                </a:gridCol>
                <a:gridCol w="696954">
                  <a:extLst>
                    <a:ext uri="{9D8B030D-6E8A-4147-A177-3AD203B41FA5}">
                      <a16:colId xmlns:a16="http://schemas.microsoft.com/office/drawing/2014/main" val="1311304041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3677429887"/>
                    </a:ext>
                  </a:extLst>
                </a:gridCol>
                <a:gridCol w="761291">
                  <a:extLst>
                    <a:ext uri="{9D8B030D-6E8A-4147-A177-3AD203B41FA5}">
                      <a16:colId xmlns:a16="http://schemas.microsoft.com/office/drawing/2014/main" val="2337856007"/>
                    </a:ext>
                  </a:extLst>
                </a:gridCol>
                <a:gridCol w="664788">
                  <a:extLst>
                    <a:ext uri="{9D8B030D-6E8A-4147-A177-3AD203B41FA5}">
                      <a16:colId xmlns:a16="http://schemas.microsoft.com/office/drawing/2014/main" val="1086709178"/>
                    </a:ext>
                  </a:extLst>
                </a:gridCol>
                <a:gridCol w="761291">
                  <a:extLst>
                    <a:ext uri="{9D8B030D-6E8A-4147-A177-3AD203B41FA5}">
                      <a16:colId xmlns:a16="http://schemas.microsoft.com/office/drawing/2014/main" val="2272900024"/>
                    </a:ext>
                  </a:extLst>
                </a:gridCol>
              </a:tblGrid>
              <a:tr h="228358">
                <a:tc>
                  <a:txBody>
                    <a:bodyPr/>
                    <a:lstStyle/>
                    <a:p>
                      <a:pPr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Owner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Topic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9 Oct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16 Oct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23 Oct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3 Nov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12 Nov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29 Nov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5 Dec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95" b="1">
                          <a:effectLst/>
                          <a:latin typeface="Arial" panose="020B0604020202020204" pitchFamily="34" charset="0"/>
                        </a:rPr>
                        <a:t>10 Dec 2023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135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All text book Videos + Concepts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71324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Rishi + Nagul+ Subhiksha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Front-end mock-up (Figma/power apps)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869105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Front-end mock-up validation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47851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Himanshu + Soundarya+ Subhiksha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Backend Table Design - Brainstorming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053500"/>
                  </a:ext>
                </a:extLst>
              </a:tr>
              <a:tr h="554586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Soundarya + Subhiksha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Backend Data Model Diagram (Draw.io)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06914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Soundarya + Himanshu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Building SQL DB Table scripts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3399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Rishi + Nagul + Subhiksha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Front-end Powerapps tool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319037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User Testing + Validation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64316"/>
                  </a:ext>
                </a:extLst>
              </a:tr>
              <a:tr h="304478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Documentation + PPT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06116"/>
                  </a:ext>
                </a:extLst>
              </a:tr>
              <a:tr h="304478"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95">
                          <a:effectLst/>
                          <a:latin typeface="Arial" panose="020B0604020202020204" pitchFamily="34" charset="0"/>
                        </a:rPr>
                        <a:t>Cross Training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84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63" y="1874394"/>
            <a:ext cx="812675" cy="8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25" y="1876700"/>
            <a:ext cx="776750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475" y="1876713"/>
            <a:ext cx="776750" cy="7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68925" y="2807325"/>
            <a:ext cx="9210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028250" y="2653450"/>
            <a:ext cx="979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Blood Bank</a:t>
            </a:r>
            <a:endParaRPr sz="1100"/>
          </a:p>
        </p:txBody>
      </p:sp>
      <p:sp>
        <p:nvSpPr>
          <p:cNvPr id="68" name="Google Shape;68;p14"/>
          <p:cNvSpPr txBox="1"/>
          <p:nvPr/>
        </p:nvSpPr>
        <p:spPr>
          <a:xfrm>
            <a:off x="4205125" y="2653450"/>
            <a:ext cx="979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Hospital</a:t>
            </a:r>
            <a:endParaRPr sz="1100"/>
          </a:p>
        </p:txBody>
      </p:sp>
      <p:sp>
        <p:nvSpPr>
          <p:cNvPr id="69" name="Google Shape;69;p14"/>
          <p:cNvSpPr txBox="1"/>
          <p:nvPr/>
        </p:nvSpPr>
        <p:spPr>
          <a:xfrm>
            <a:off x="7178950" y="2653450"/>
            <a:ext cx="979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Blood Donor</a:t>
            </a:r>
            <a:endParaRPr sz="1100"/>
          </a:p>
        </p:txBody>
      </p:sp>
      <p:sp>
        <p:nvSpPr>
          <p:cNvPr id="70" name="Google Shape;70;p14"/>
          <p:cNvSpPr txBox="1"/>
          <p:nvPr/>
        </p:nvSpPr>
        <p:spPr>
          <a:xfrm>
            <a:off x="367850" y="3043150"/>
            <a:ext cx="2660100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the journey of collected blood from collection through labeling, testing, and storage.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Oversee blood inventory across multiple centers in response to hospital and patient demand, as well as donation requests.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67825" y="3043150"/>
            <a:ext cx="2660100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hospitals and patients to track blood requests, along with other details such as cause, blood type, and quantity needed, amongst other parameters.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monitor the progress and status of applications.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38800" y="3043150"/>
            <a:ext cx="2660100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enables donor level visibility: Donor profilesand information,camp information for donors to sign up for blood donation programs and to subscribe to updates about their donations.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917425" y="554925"/>
            <a:ext cx="5760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proposed project aims to develop and implement a comprehensive Blood Bank Management Database to significantly enhance the efficiency and effectiveness of blood bank operations.</a:t>
            </a:r>
            <a:endParaRPr sz="10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9550" y="470575"/>
            <a:ext cx="661300" cy="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B58B3-F22D-CC1E-994E-58978A13F8FE}"/>
              </a:ext>
            </a:extLst>
          </p:cNvPr>
          <p:cNvSpPr txBox="1"/>
          <p:nvPr/>
        </p:nvSpPr>
        <p:spPr>
          <a:xfrm>
            <a:off x="1236518" y="2156251"/>
            <a:ext cx="6670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603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91" y="921050"/>
            <a:ext cx="7432618" cy="330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38CB1B8-775B-F60C-21D1-A681A854E922}"/>
              </a:ext>
            </a:extLst>
          </p:cNvPr>
          <p:cNvGrpSpPr/>
          <p:nvPr/>
        </p:nvGrpSpPr>
        <p:grpSpPr>
          <a:xfrm>
            <a:off x="6456215" y="1901261"/>
            <a:ext cx="852057" cy="1972722"/>
            <a:chOff x="6456215" y="1901261"/>
            <a:chExt cx="852057" cy="19727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676E1C-BC0B-2BF6-80BC-68092E6F4C78}"/>
                </a:ext>
              </a:extLst>
            </p:cNvPr>
            <p:cNvSpPr txBox="1"/>
            <p:nvPr/>
          </p:nvSpPr>
          <p:spPr>
            <a:xfrm>
              <a:off x="6456216" y="2989578"/>
              <a:ext cx="852055" cy="8844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0476F3-1B8A-8346-3376-9705A9AF91E2}"/>
                </a:ext>
              </a:extLst>
            </p:cNvPr>
            <p:cNvSpPr txBox="1"/>
            <p:nvPr/>
          </p:nvSpPr>
          <p:spPr>
            <a:xfrm>
              <a:off x="6456217" y="1901261"/>
              <a:ext cx="852055" cy="8844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2AA304-7B80-5DAD-879B-F0A561CF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6215" y="2354845"/>
              <a:ext cx="852056" cy="971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B58B3-F22D-CC1E-994E-58978A13F8FE}"/>
              </a:ext>
            </a:extLst>
          </p:cNvPr>
          <p:cNvSpPr txBox="1"/>
          <p:nvPr/>
        </p:nvSpPr>
        <p:spPr>
          <a:xfrm>
            <a:off x="2033154" y="2156251"/>
            <a:ext cx="507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Process Workflow</a:t>
            </a:r>
          </a:p>
        </p:txBody>
      </p:sp>
    </p:spTree>
    <p:extLst>
      <p:ext uri="{BB962C8B-B14F-4D97-AF65-F5344CB8AC3E}">
        <p14:creationId xmlns:p14="http://schemas.microsoft.com/office/powerpoint/2010/main" val="338992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984" y="514512"/>
            <a:ext cx="721016" cy="76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365" y="1962054"/>
            <a:ext cx="689143" cy="73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27" y="3380910"/>
            <a:ext cx="626548" cy="61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hand with a blood bag attached to a wrist&#10;&#10;Description automatically generated">
            <a:extLst>
              <a:ext uri="{FF2B5EF4-FFF2-40B4-BE49-F238E27FC236}">
                <a16:creationId xmlns:a16="http://schemas.microsoft.com/office/drawing/2014/main" id="{13342917-E84D-C2F1-26B1-1F61EE6F7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87" y="2138813"/>
            <a:ext cx="610057" cy="610057"/>
          </a:xfrm>
          <a:prstGeom prst="rect">
            <a:avLst/>
          </a:prstGeom>
        </p:spPr>
      </p:pic>
      <p:pic>
        <p:nvPicPr>
          <p:cNvPr id="6" name="Picture 5" descr="A blood transfusion with a snowflake&#10;&#10;Description automatically generated">
            <a:extLst>
              <a:ext uri="{FF2B5EF4-FFF2-40B4-BE49-F238E27FC236}">
                <a16:creationId xmlns:a16="http://schemas.microsoft.com/office/drawing/2014/main" id="{E6746512-2FD6-6BE1-E911-02F9D5696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627" y="2001014"/>
            <a:ext cx="721017" cy="721017"/>
          </a:xfrm>
          <a:prstGeom prst="rect">
            <a:avLst/>
          </a:prstGeom>
        </p:spPr>
      </p:pic>
      <p:pic>
        <p:nvPicPr>
          <p:cNvPr id="8" name="Picture 7" descr="A test tubes in a rack&#10;&#10;Description automatically generated">
            <a:extLst>
              <a:ext uri="{FF2B5EF4-FFF2-40B4-BE49-F238E27FC236}">
                <a16:creationId xmlns:a16="http://schemas.microsoft.com/office/drawing/2014/main" id="{B684714C-E6F7-5987-489F-777E0E250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642" y="2082789"/>
            <a:ext cx="654256" cy="654256"/>
          </a:xfrm>
          <a:prstGeom prst="rect">
            <a:avLst/>
          </a:prstGeom>
        </p:spPr>
      </p:pic>
      <p:pic>
        <p:nvPicPr>
          <p:cNvPr id="10" name="Picture 9" descr="A cartoon of a person lying in bed&#10;&#10;Description automatically generated">
            <a:extLst>
              <a:ext uri="{FF2B5EF4-FFF2-40B4-BE49-F238E27FC236}">
                <a16:creationId xmlns:a16="http://schemas.microsoft.com/office/drawing/2014/main" id="{0C8C7DBC-66C6-4DFC-8878-94AB34909A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840" y="3336888"/>
            <a:ext cx="689144" cy="689144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6CD49D-6E38-F05D-EDA7-90225A4DA8AC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959016" y="1029029"/>
            <a:ext cx="2858884" cy="1109783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6C7C962-CFB6-D85A-27DA-C987CAA02F59}"/>
              </a:ext>
            </a:extLst>
          </p:cNvPr>
          <p:cNvCxnSpPr>
            <a:cxnSpLocks/>
            <a:stCxn id="64" idx="0"/>
          </p:cNvCxnSpPr>
          <p:nvPr/>
        </p:nvCxnSpPr>
        <p:spPr>
          <a:xfrm rot="16200000" flipV="1">
            <a:off x="5834516" y="-144368"/>
            <a:ext cx="915155" cy="3297689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EA3199-3CAD-CE59-EAD4-F098AFA7D07F}"/>
              </a:ext>
            </a:extLst>
          </p:cNvPr>
          <p:cNvSpPr txBox="1"/>
          <p:nvPr/>
        </p:nvSpPr>
        <p:spPr>
          <a:xfrm>
            <a:off x="3797957" y="1260582"/>
            <a:ext cx="872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Blood Bank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731A4F-E7FC-C2A3-684C-0E0C11ADAE34}"/>
              </a:ext>
            </a:extLst>
          </p:cNvPr>
          <p:cNvCxnSpPr>
            <a:cxnSpLocks/>
          </p:cNvCxnSpPr>
          <p:nvPr/>
        </p:nvCxnSpPr>
        <p:spPr>
          <a:xfrm>
            <a:off x="2856625" y="1035701"/>
            <a:ext cx="0" cy="10686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2AF58C-D2D8-91EB-F7D4-1C6335C4389E}"/>
              </a:ext>
            </a:extLst>
          </p:cNvPr>
          <p:cNvCxnSpPr>
            <a:cxnSpLocks/>
          </p:cNvCxnSpPr>
          <p:nvPr/>
        </p:nvCxnSpPr>
        <p:spPr>
          <a:xfrm>
            <a:off x="5696806" y="1035701"/>
            <a:ext cx="0" cy="10470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335C7B-6B25-1927-12D9-2E523EFC1844}"/>
              </a:ext>
            </a:extLst>
          </p:cNvPr>
          <p:cNvSpPr txBox="1"/>
          <p:nvPr/>
        </p:nvSpPr>
        <p:spPr>
          <a:xfrm>
            <a:off x="423739" y="2715489"/>
            <a:ext cx="1154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Donation Camp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27B7E5-26D9-E1AA-4EBF-E8D55AB3AA5A}"/>
              </a:ext>
            </a:extLst>
          </p:cNvPr>
          <p:cNvSpPr txBox="1"/>
          <p:nvPr/>
        </p:nvSpPr>
        <p:spPr>
          <a:xfrm>
            <a:off x="2345183" y="2708946"/>
            <a:ext cx="1402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Blood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B58512-D471-47CF-464D-1961350911CF}"/>
              </a:ext>
            </a:extLst>
          </p:cNvPr>
          <p:cNvSpPr txBox="1"/>
          <p:nvPr/>
        </p:nvSpPr>
        <p:spPr>
          <a:xfrm>
            <a:off x="5236339" y="2669894"/>
            <a:ext cx="1402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Blood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161BD9-70A2-C245-45F5-FECDA22527D3}"/>
              </a:ext>
            </a:extLst>
          </p:cNvPr>
          <p:cNvSpPr txBox="1"/>
          <p:nvPr/>
        </p:nvSpPr>
        <p:spPr>
          <a:xfrm>
            <a:off x="7004320" y="2647326"/>
            <a:ext cx="2275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Hospital Transfusion Requests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E5F3F-C900-317C-EBF5-8FA9393991D9}"/>
              </a:ext>
            </a:extLst>
          </p:cNvPr>
          <p:cNvSpPr txBox="1"/>
          <p:nvPr/>
        </p:nvSpPr>
        <p:spPr>
          <a:xfrm>
            <a:off x="8042130" y="3934346"/>
            <a:ext cx="1402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Patient Requests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FFDCA4-BC53-B472-4582-887135E4AE50}"/>
              </a:ext>
            </a:extLst>
          </p:cNvPr>
          <p:cNvSpPr txBox="1"/>
          <p:nvPr/>
        </p:nvSpPr>
        <p:spPr>
          <a:xfrm>
            <a:off x="206327" y="3943096"/>
            <a:ext cx="569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Donor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BC7FBF0-C031-010A-9193-07FD6B1C2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3981" y="3395595"/>
            <a:ext cx="555682" cy="5717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4ECC09D-A875-4052-DA67-D3A4E0733A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7254" y="3421779"/>
            <a:ext cx="403365" cy="561468"/>
          </a:xfrm>
          <a:prstGeom prst="rect">
            <a:avLst/>
          </a:prstGeom>
        </p:spPr>
      </p:pic>
      <p:pic>
        <p:nvPicPr>
          <p:cNvPr id="45" name="Picture 44" descr="A couple of people wearing hats&#10;&#10;Description automatically generated">
            <a:extLst>
              <a:ext uri="{FF2B5EF4-FFF2-40B4-BE49-F238E27FC236}">
                <a16:creationId xmlns:a16="http://schemas.microsoft.com/office/drawing/2014/main" id="{5B17176E-EE68-956E-DD35-C1CAADD40B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1870" y="3421779"/>
            <a:ext cx="555682" cy="555682"/>
          </a:xfrm>
          <a:prstGeom prst="rect">
            <a:avLst/>
          </a:prstGeom>
        </p:spPr>
      </p:pic>
      <p:pic>
        <p:nvPicPr>
          <p:cNvPr id="47" name="Picture 46" descr="A person wearing a white coat and tie&#10;&#10;Description automatically generated">
            <a:extLst>
              <a:ext uri="{FF2B5EF4-FFF2-40B4-BE49-F238E27FC236}">
                <a16:creationId xmlns:a16="http://schemas.microsoft.com/office/drawing/2014/main" id="{50920694-3349-8C17-AB4B-01AA6C58FA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342572" y="3451325"/>
            <a:ext cx="472365" cy="4723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25C1623-4B23-9FF9-29DD-C8AA24244E44}"/>
              </a:ext>
            </a:extLst>
          </p:cNvPr>
          <p:cNvSpPr txBox="1"/>
          <p:nvPr/>
        </p:nvSpPr>
        <p:spPr>
          <a:xfrm>
            <a:off x="869532" y="3904878"/>
            <a:ext cx="1233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Camp Information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0E935-58EE-E775-0579-0217116184D3}"/>
              </a:ext>
            </a:extLst>
          </p:cNvPr>
          <p:cNvSpPr txBox="1"/>
          <p:nvPr/>
        </p:nvSpPr>
        <p:spPr>
          <a:xfrm>
            <a:off x="1980538" y="3904878"/>
            <a:ext cx="12662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Disease Testing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C2EE0BA-ED30-E0D9-90F7-74BE28D2434B}"/>
              </a:ext>
            </a:extLst>
          </p:cNvPr>
          <p:cNvSpPr/>
          <p:nvPr/>
        </p:nvSpPr>
        <p:spPr>
          <a:xfrm>
            <a:off x="1474552" y="2443841"/>
            <a:ext cx="870631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987BA4A-58C1-79EF-4BA7-296B6DCE3193}"/>
              </a:ext>
            </a:extLst>
          </p:cNvPr>
          <p:cNvSpPr/>
          <p:nvPr/>
        </p:nvSpPr>
        <p:spPr>
          <a:xfrm>
            <a:off x="3910443" y="2420981"/>
            <a:ext cx="870631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FBDFEE5-5333-D8FA-6CB5-1F35B87EAA77}"/>
              </a:ext>
            </a:extLst>
          </p:cNvPr>
          <p:cNvSpPr/>
          <p:nvPr/>
        </p:nvSpPr>
        <p:spPr>
          <a:xfrm>
            <a:off x="6421689" y="2420981"/>
            <a:ext cx="870631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5E2466-930B-F746-129A-9251CAE9949F}"/>
              </a:ext>
            </a:extLst>
          </p:cNvPr>
          <p:cNvSpPr txBox="1"/>
          <p:nvPr/>
        </p:nvSpPr>
        <p:spPr>
          <a:xfrm>
            <a:off x="3084999" y="3913279"/>
            <a:ext cx="1500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Centrifuge Process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CFDFF9-5C73-E5A4-0A92-C436A72BA69F}"/>
              </a:ext>
            </a:extLst>
          </p:cNvPr>
          <p:cNvSpPr txBox="1"/>
          <p:nvPr/>
        </p:nvSpPr>
        <p:spPr>
          <a:xfrm>
            <a:off x="7088492" y="3935470"/>
            <a:ext cx="1402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Hospital Staff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F5AF505-3EE9-2DA1-682E-5575B464ED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97394" y="3433126"/>
            <a:ext cx="566374" cy="58743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6E5EEA0-BB91-A89A-135D-33AD850DFAD2}"/>
              </a:ext>
            </a:extLst>
          </p:cNvPr>
          <p:cNvSpPr txBox="1"/>
          <p:nvPr/>
        </p:nvSpPr>
        <p:spPr>
          <a:xfrm>
            <a:off x="5624735" y="3919282"/>
            <a:ext cx="1558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Inventory Management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14318E7-9047-86C4-FF93-AC0C6364EB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0405" y="3458805"/>
            <a:ext cx="518272" cy="50070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AFBF599-1CDF-343C-FFB5-8A8D3F974E4B}"/>
              </a:ext>
            </a:extLst>
          </p:cNvPr>
          <p:cNvSpPr txBox="1"/>
          <p:nvPr/>
        </p:nvSpPr>
        <p:spPr>
          <a:xfrm>
            <a:off x="4410204" y="3924731"/>
            <a:ext cx="1558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Warehouse Location</a:t>
            </a:r>
          </a:p>
        </p:txBody>
      </p:sp>
    </p:spTree>
    <p:extLst>
      <p:ext uri="{BB962C8B-B14F-4D97-AF65-F5344CB8AC3E}">
        <p14:creationId xmlns:p14="http://schemas.microsoft.com/office/powerpoint/2010/main" val="89526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B58B3-F22D-CC1E-994E-58978A13F8FE}"/>
              </a:ext>
            </a:extLst>
          </p:cNvPr>
          <p:cNvSpPr txBox="1"/>
          <p:nvPr/>
        </p:nvSpPr>
        <p:spPr>
          <a:xfrm>
            <a:off x="985404" y="2156251"/>
            <a:ext cx="71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Dashboard Walkthrough</a:t>
            </a:r>
          </a:p>
        </p:txBody>
      </p:sp>
    </p:spTree>
    <p:extLst>
      <p:ext uri="{BB962C8B-B14F-4D97-AF65-F5344CB8AC3E}">
        <p14:creationId xmlns:p14="http://schemas.microsoft.com/office/powerpoint/2010/main" val="2733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1053</Words>
  <Application>Microsoft Office PowerPoint</Application>
  <PresentationFormat>On-screen Show (16:9)</PresentationFormat>
  <Paragraphs>214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 Narrow</vt:lpstr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 Hegde</cp:lastModifiedBy>
  <cp:revision>2</cp:revision>
  <dcterms:modified xsi:type="dcterms:W3CDTF">2023-12-12T03:53:43Z</dcterms:modified>
</cp:coreProperties>
</file>