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60" r:id="rId6"/>
    <p:sldId id="265" r:id="rId7"/>
    <p:sldId id="261" r:id="rId8"/>
    <p:sldId id="266" r:id="rId9"/>
    <p:sldId id="267" r:id="rId10"/>
    <p:sldId id="262" r:id="rId11"/>
    <p:sldId id="263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1" d="100"/>
          <a:sy n="91" d="100"/>
        </p:scale>
        <p:origin x="7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592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21E92-C254-8016-0460-C87683110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944527-8834-7C78-5CDF-96623AAFF1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919585-AABB-CC60-2D9A-D39581B68F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0ACC0-7513-4394-70C6-77015595E0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0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860A9-18BA-F464-7FFA-A85F42C62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72E8B7-9EF6-EFC9-7A29-DB698C1704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3162E5-DB19-E55F-2991-60F66010C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96328-7E4F-C6F4-21E9-5B8DC6355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08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AAE9D-E211-D5A3-E199-E1BA902EA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7FB2A-5229-9FF4-9556-579039F75D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E835A5-2EE5-A9CC-CD82-9C8EEA59F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4A973-5F36-124F-BC3D-317DDA7BC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572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09008" y="285750"/>
            <a:ext cx="8325957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2700" b="1" noProof="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Projeto de Desenvolvimento: Mundo de </a:t>
            </a:r>
            <a:r>
              <a:rPr lang="pt-BR" sz="2700" b="1" noProof="0" dirty="0" err="1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Wumpus</a:t>
            </a:r>
            <a:endParaRPr lang="pt-BR" sz="2700" noProof="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031" y="1228725"/>
            <a:ext cx="1785938" cy="17859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91928" y="3228975"/>
            <a:ext cx="436014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1350" noProof="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SORAYA DE FÁTIMA ARAÚJO AGUIAR – 202475170016</a:t>
            </a:r>
            <a:endParaRPr lang="pt-BR" sz="1350" noProof="0" dirty="0"/>
          </a:p>
        </p:txBody>
      </p:sp>
      <p:sp>
        <p:nvSpPr>
          <p:cNvPr id="6" name="Text 2"/>
          <p:cNvSpPr/>
          <p:nvPr/>
        </p:nvSpPr>
        <p:spPr>
          <a:xfrm>
            <a:off x="2391928" y="3486150"/>
            <a:ext cx="436014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1350" noProof="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SUELCK PATRICK DE SOUZA MOREIRA – 202575170017</a:t>
            </a:r>
            <a:endParaRPr lang="pt-BR" sz="1350" noProof="0" dirty="0"/>
          </a:p>
        </p:txBody>
      </p:sp>
      <p:sp>
        <p:nvSpPr>
          <p:cNvPr id="7" name="Text 3"/>
          <p:cNvSpPr/>
          <p:nvPr/>
        </p:nvSpPr>
        <p:spPr>
          <a:xfrm>
            <a:off x="2391928" y="3743325"/>
            <a:ext cx="436014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1350" noProof="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TÂNIA LOBO VIANA – 202575170018</a:t>
            </a:r>
            <a:endParaRPr lang="pt-BR" sz="1350" noProof="0" dirty="0"/>
          </a:p>
        </p:txBody>
      </p:sp>
      <p:sp>
        <p:nvSpPr>
          <p:cNvPr id="8" name="Text 4"/>
          <p:cNvSpPr/>
          <p:nvPr/>
        </p:nvSpPr>
        <p:spPr>
          <a:xfrm>
            <a:off x="2436158" y="4429125"/>
            <a:ext cx="427168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1046" noProof="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UNIVERSIDADE FEDERAL DO PARÁ</a:t>
            </a:r>
            <a:endParaRPr lang="pt-BR" sz="1046" noProof="0" dirty="0"/>
          </a:p>
        </p:txBody>
      </p:sp>
      <p:sp>
        <p:nvSpPr>
          <p:cNvPr id="9" name="Text 5"/>
          <p:cNvSpPr/>
          <p:nvPr/>
        </p:nvSpPr>
        <p:spPr>
          <a:xfrm>
            <a:off x="2436158" y="4643438"/>
            <a:ext cx="427168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1046" noProof="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NÚCLEO DE DESENVOLVIMENTO AMAZÔNICO EM ENGENHARIA</a:t>
            </a:r>
            <a:endParaRPr lang="pt-BR" sz="1046" noProof="0" dirty="0"/>
          </a:p>
        </p:txBody>
      </p:sp>
      <p:sp>
        <p:nvSpPr>
          <p:cNvPr id="10" name="Text 6"/>
          <p:cNvSpPr/>
          <p:nvPr/>
        </p:nvSpPr>
        <p:spPr>
          <a:xfrm>
            <a:off x="2436158" y="4857750"/>
            <a:ext cx="427168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1046" noProof="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PROGRAMA DE PÓS-GRADUAÇÃO EM COMPUTAÇÃO APLICADA</a:t>
            </a:r>
            <a:endParaRPr lang="pt-BR" sz="1046" noProof="0" dirty="0"/>
          </a:p>
        </p:txBody>
      </p:sp>
      <p:sp>
        <p:nvSpPr>
          <p:cNvPr id="11" name="Text 7"/>
          <p:cNvSpPr/>
          <p:nvPr/>
        </p:nvSpPr>
        <p:spPr>
          <a:xfrm>
            <a:off x="2436158" y="5072063"/>
            <a:ext cx="427168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1046" noProof="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2025</a:t>
            </a:r>
            <a:endParaRPr lang="pt-BR" sz="1046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2025" b="1" noProof="0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Etapa 5: Avaliação de Desempenho</a:t>
            </a:r>
            <a:endParaRPr lang="pt-BR" sz="2025" noProof="0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350" b="1" noProof="0" dirty="0">
                <a:solidFill>
                  <a:srgbClr val="FF66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Metodologia de Teste</a:t>
            </a:r>
            <a:endParaRPr lang="pt-BR" sz="1350" noProof="0" dirty="0"/>
          </a:p>
        </p:txBody>
      </p:sp>
      <p:sp>
        <p:nvSpPr>
          <p:cNvPr id="5" name="Text 2"/>
          <p:cNvSpPr/>
          <p:nvPr/>
        </p:nvSpPr>
        <p:spPr>
          <a:xfrm>
            <a:off x="285750" y="1250156"/>
            <a:ext cx="4179094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Avaliação de três versões de agentes em ambientes de diferentes tamanhos (4x4, 5x5, 10x10, 15x15, 20x20), com 20 execuções para cada combinação.</a:t>
            </a:r>
            <a:endParaRPr lang="pt-BR" sz="1046" noProof="0" dirty="0"/>
          </a:p>
        </p:txBody>
      </p:sp>
      <p:sp>
        <p:nvSpPr>
          <p:cNvPr id="6" name="Shape 3"/>
          <p:cNvSpPr/>
          <p:nvPr/>
        </p:nvSpPr>
        <p:spPr>
          <a:xfrm>
            <a:off x="285750" y="2107406"/>
            <a:ext cx="214313" cy="214313"/>
          </a:xfrm>
          <a:prstGeom prst="ellipse">
            <a:avLst/>
          </a:prstGeom>
          <a:solidFill>
            <a:srgbClr val="3366CC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7" name="Text 4"/>
          <p:cNvSpPr/>
          <p:nvPr/>
        </p:nvSpPr>
        <p:spPr>
          <a:xfrm>
            <a:off x="285750" y="2107406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1046" noProof="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V1</a:t>
            </a:r>
            <a:endParaRPr lang="pt-BR" sz="1046" noProof="0" dirty="0"/>
          </a:p>
        </p:txBody>
      </p:sp>
      <p:sp>
        <p:nvSpPr>
          <p:cNvPr id="8" name="Text 5"/>
          <p:cNvSpPr/>
          <p:nvPr/>
        </p:nvSpPr>
        <p:spPr>
          <a:xfrm>
            <a:off x="585788" y="2009180"/>
            <a:ext cx="172122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Agente Simples Reativo:</a:t>
            </a:r>
            <a:endParaRPr lang="pt-BR" sz="1046" noProof="0" dirty="0"/>
          </a:p>
        </p:txBody>
      </p:sp>
      <p:sp>
        <p:nvSpPr>
          <p:cNvPr id="9" name="Text 6"/>
          <p:cNvSpPr/>
          <p:nvPr/>
        </p:nvSpPr>
        <p:spPr>
          <a:xfrm>
            <a:off x="2307013" y="2009180"/>
            <a:ext cx="199497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Pontuação consistentemente </a:t>
            </a:r>
            <a:endParaRPr lang="pt-BR" sz="1046" noProof="0" dirty="0"/>
          </a:p>
        </p:txBody>
      </p:sp>
      <p:sp>
        <p:nvSpPr>
          <p:cNvPr id="10" name="Text 7"/>
          <p:cNvSpPr/>
          <p:nvPr/>
        </p:nvSpPr>
        <p:spPr>
          <a:xfrm>
            <a:off x="585788" y="2223492"/>
            <a:ext cx="77467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baixa (-200)</a:t>
            </a:r>
            <a:endParaRPr lang="pt-BR" sz="1046" noProof="0" dirty="0"/>
          </a:p>
        </p:txBody>
      </p:sp>
      <p:sp>
        <p:nvSpPr>
          <p:cNvPr id="11" name="Shape 8"/>
          <p:cNvSpPr/>
          <p:nvPr/>
        </p:nvSpPr>
        <p:spPr>
          <a:xfrm>
            <a:off x="285750" y="2607469"/>
            <a:ext cx="214313" cy="214313"/>
          </a:xfrm>
          <a:prstGeom prst="ellipse">
            <a:avLst/>
          </a:prstGeom>
          <a:solidFill>
            <a:srgbClr val="FF9900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12" name="Text 9"/>
          <p:cNvSpPr/>
          <p:nvPr/>
        </p:nvSpPr>
        <p:spPr>
          <a:xfrm>
            <a:off x="285750" y="2607469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1046" noProof="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V2</a:t>
            </a:r>
            <a:endParaRPr lang="pt-BR" sz="1046" noProof="0" dirty="0"/>
          </a:p>
        </p:txBody>
      </p:sp>
      <p:sp>
        <p:nvSpPr>
          <p:cNvPr id="13" name="Text 10"/>
          <p:cNvSpPr/>
          <p:nvPr/>
        </p:nvSpPr>
        <p:spPr>
          <a:xfrm>
            <a:off x="585788" y="2509242"/>
            <a:ext cx="157363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Agente com Memória:</a:t>
            </a:r>
            <a:endParaRPr lang="pt-BR" sz="1046" noProof="0" dirty="0"/>
          </a:p>
        </p:txBody>
      </p:sp>
      <p:sp>
        <p:nvSpPr>
          <p:cNvPr id="14" name="Text 11"/>
          <p:cNvSpPr/>
          <p:nvPr/>
        </p:nvSpPr>
        <p:spPr>
          <a:xfrm>
            <a:off x="2159422" y="2509242"/>
            <a:ext cx="214284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Desempenho variável, algumas </a:t>
            </a:r>
            <a:endParaRPr lang="pt-BR" sz="1046" noProof="0" dirty="0"/>
          </a:p>
        </p:txBody>
      </p:sp>
      <p:sp>
        <p:nvSpPr>
          <p:cNvPr id="15" name="Text 12"/>
          <p:cNvSpPr/>
          <p:nvPr/>
        </p:nvSpPr>
        <p:spPr>
          <a:xfrm>
            <a:off x="585788" y="2723555"/>
            <a:ext cx="141303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pontuações positivas</a:t>
            </a:r>
            <a:endParaRPr lang="pt-BR" sz="1046" noProof="0" dirty="0"/>
          </a:p>
        </p:txBody>
      </p:sp>
      <p:sp>
        <p:nvSpPr>
          <p:cNvPr id="16" name="Shape 13"/>
          <p:cNvSpPr/>
          <p:nvPr/>
        </p:nvSpPr>
        <p:spPr>
          <a:xfrm>
            <a:off x="285750" y="3107531"/>
            <a:ext cx="214313" cy="214313"/>
          </a:xfrm>
          <a:prstGeom prst="ellipse">
            <a:avLst/>
          </a:prstGeom>
          <a:solidFill>
            <a:srgbClr val="109618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17" name="Text 14"/>
          <p:cNvSpPr/>
          <p:nvPr/>
        </p:nvSpPr>
        <p:spPr>
          <a:xfrm>
            <a:off x="285750" y="3107531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1046" noProof="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V3</a:t>
            </a:r>
            <a:endParaRPr lang="pt-BR" sz="1046" noProof="0" dirty="0"/>
          </a:p>
        </p:txBody>
      </p:sp>
      <p:sp>
        <p:nvSpPr>
          <p:cNvPr id="18" name="Text 15"/>
          <p:cNvSpPr/>
          <p:nvPr/>
        </p:nvSpPr>
        <p:spPr>
          <a:xfrm>
            <a:off x="585788" y="3009305"/>
            <a:ext cx="122532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Agente Genético:</a:t>
            </a:r>
            <a:endParaRPr lang="pt-BR" sz="1046" noProof="0" dirty="0"/>
          </a:p>
        </p:txBody>
      </p:sp>
      <p:sp>
        <p:nvSpPr>
          <p:cNvPr id="19" name="Text 16"/>
          <p:cNvSpPr/>
          <p:nvPr/>
        </p:nvSpPr>
        <p:spPr>
          <a:xfrm>
            <a:off x="1811108" y="3009305"/>
            <a:ext cx="246431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Desempenho superior e consistente </a:t>
            </a:r>
            <a:endParaRPr lang="pt-BR" sz="1046" noProof="0" dirty="0"/>
          </a:p>
        </p:txBody>
      </p:sp>
      <p:sp>
        <p:nvSpPr>
          <p:cNvPr id="20" name="Text 17"/>
          <p:cNvSpPr/>
          <p:nvPr/>
        </p:nvSpPr>
        <p:spPr>
          <a:xfrm>
            <a:off x="585788" y="3223617"/>
            <a:ext cx="62209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(995-999)</a:t>
            </a:r>
            <a:endParaRPr lang="pt-BR" sz="1046" noProof="0" dirty="0"/>
          </a:p>
        </p:txBody>
      </p:sp>
      <p:sp>
        <p:nvSpPr>
          <p:cNvPr id="21" name="Text 18"/>
          <p:cNvSpPr/>
          <p:nvPr/>
        </p:nvSpPr>
        <p:spPr>
          <a:xfrm>
            <a:off x="285750" y="3543300"/>
            <a:ext cx="4179094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Agente Genético (V3) demonstrou desempenho notavelmente superior, validando a eficácia do algoritmo genético na otimização da estratégia.</a:t>
            </a:r>
            <a:endParaRPr lang="pt-BR" sz="1046" noProof="0" dirty="0"/>
          </a:p>
        </p:txBody>
      </p:sp>
      <p:pic>
        <p:nvPicPr>
          <p:cNvPr id="2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156" y="1621631"/>
            <a:ext cx="4179094" cy="25003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363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2025" b="1" noProof="0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Conclusão e Resultados</a:t>
            </a:r>
            <a:endParaRPr lang="pt-BR" sz="2025" noProof="0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179094" cy="2564606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5" name="Text 2"/>
          <p:cNvSpPr/>
          <p:nvPr/>
        </p:nvSpPr>
        <p:spPr>
          <a:xfrm>
            <a:off x="392906" y="992981"/>
            <a:ext cx="396478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350" b="1" noProof="0" dirty="0">
                <a:solidFill>
                  <a:srgbClr val="FF66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Principais Conclusões</a:t>
            </a:r>
            <a:endParaRPr lang="pt-BR" sz="1350" noProof="0" dirty="0"/>
          </a:p>
        </p:txBody>
      </p:sp>
      <p:sp>
        <p:nvSpPr>
          <p:cNvPr id="6" name="Text 3"/>
          <p:cNvSpPr/>
          <p:nvPr/>
        </p:nvSpPr>
        <p:spPr>
          <a:xfrm>
            <a:off x="392906" y="1357313"/>
            <a:ext cx="3964781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Os resultados reforçam a importância de estratégias mais sofisticadas para agentes em ambientes complexos como o Mundo de </a:t>
            </a:r>
            <a:r>
              <a:rPr lang="pt-BR" sz="1046" noProof="0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Wumpus</a:t>
            </a: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</a:t>
            </a:r>
            <a:endParaRPr lang="pt-BR" sz="1046" noProof="0" dirty="0"/>
          </a:p>
        </p:txBody>
      </p:sp>
      <p:sp>
        <p:nvSpPr>
          <p:cNvPr id="7" name="Text 4"/>
          <p:cNvSpPr/>
          <p:nvPr/>
        </p:nvSpPr>
        <p:spPr>
          <a:xfrm>
            <a:off x="535781" y="2057400"/>
            <a:ext cx="3821906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Agentes reativos simples são ineficazes em ambientes complexos</a:t>
            </a:r>
            <a:endParaRPr lang="pt-BR" sz="1046" noProof="0" dirty="0"/>
          </a:p>
        </p:txBody>
      </p:sp>
      <p:sp>
        <p:nvSpPr>
          <p:cNvPr id="8" name="Text 5"/>
          <p:cNvSpPr/>
          <p:nvPr/>
        </p:nvSpPr>
        <p:spPr>
          <a:xfrm>
            <a:off x="535781" y="2486025"/>
            <a:ext cx="3821906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Agentes com memória limitada apresentam desempenho inconsistente</a:t>
            </a:r>
            <a:endParaRPr lang="pt-BR" sz="1046" noProof="0" dirty="0"/>
          </a:p>
        </p:txBody>
      </p:sp>
      <p:sp>
        <p:nvSpPr>
          <p:cNvPr id="9" name="Text 6"/>
          <p:cNvSpPr/>
          <p:nvPr/>
        </p:nvSpPr>
        <p:spPr>
          <a:xfrm>
            <a:off x="535781" y="2914650"/>
            <a:ext cx="3821906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Algoritmos genéticos geram agentes com alta performance e consistência</a:t>
            </a:r>
            <a:endParaRPr lang="pt-BR" sz="1046" noProof="0" dirty="0"/>
          </a:p>
        </p:txBody>
      </p:sp>
      <p:sp>
        <p:nvSpPr>
          <p:cNvPr id="10" name="Text 7"/>
          <p:cNvSpPr/>
          <p:nvPr/>
        </p:nvSpPr>
        <p:spPr>
          <a:xfrm>
            <a:off x="285750" y="3593306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350" b="1" noProof="0" dirty="0">
                <a:solidFill>
                  <a:srgbClr val="FF66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Evolução dos Agentes</a:t>
            </a:r>
            <a:endParaRPr lang="pt-BR" sz="1350" noProof="0" dirty="0"/>
          </a:p>
        </p:txBody>
      </p:sp>
      <p:sp>
        <p:nvSpPr>
          <p:cNvPr id="11" name="Shape 8"/>
          <p:cNvSpPr/>
          <p:nvPr/>
        </p:nvSpPr>
        <p:spPr>
          <a:xfrm>
            <a:off x="767953" y="3993356"/>
            <a:ext cx="428625" cy="428625"/>
          </a:xfrm>
          <a:prstGeom prst="ellipse">
            <a:avLst/>
          </a:prstGeom>
          <a:solidFill>
            <a:srgbClr val="3366CC"/>
          </a:solidFill>
          <a:ln/>
        </p:spPr>
        <p:txBody>
          <a:bodyPr/>
          <a:lstStyle/>
          <a:p>
            <a:endParaRPr lang="pt-BR" noProof="0" dirty="0"/>
          </a:p>
        </p:txBody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09" y="4121944"/>
            <a:ext cx="214313" cy="171450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285750" y="4493419"/>
            <a:ext cx="13930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837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Agente Reativo</a:t>
            </a:r>
            <a:endParaRPr lang="pt-BR" sz="837" noProof="0" dirty="0"/>
          </a:p>
        </p:txBody>
      </p:sp>
      <p:sp>
        <p:nvSpPr>
          <p:cNvPr id="14" name="Text 10"/>
          <p:cNvSpPr/>
          <p:nvPr/>
        </p:nvSpPr>
        <p:spPr>
          <a:xfrm>
            <a:off x="285750" y="4664869"/>
            <a:ext cx="13930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837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 memória</a:t>
            </a:r>
            <a:endParaRPr lang="pt-BR" sz="837" noProof="0" dirty="0"/>
          </a:p>
        </p:txBody>
      </p:sp>
      <p:sp>
        <p:nvSpPr>
          <p:cNvPr id="15" name="Shape 11"/>
          <p:cNvSpPr/>
          <p:nvPr/>
        </p:nvSpPr>
        <p:spPr>
          <a:xfrm>
            <a:off x="2160984" y="3993356"/>
            <a:ext cx="428625" cy="428625"/>
          </a:xfrm>
          <a:prstGeom prst="ellipse">
            <a:avLst/>
          </a:prstGeom>
          <a:solidFill>
            <a:srgbClr val="FF9900"/>
          </a:solidFill>
          <a:ln/>
        </p:spPr>
        <p:txBody>
          <a:bodyPr/>
          <a:lstStyle/>
          <a:p>
            <a:endParaRPr lang="pt-BR" noProof="0" dirty="0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9572" y="4121944"/>
            <a:ext cx="171450" cy="17145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1678781" y="4493419"/>
            <a:ext cx="13930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837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Agente com Memória</a:t>
            </a:r>
            <a:endParaRPr lang="pt-BR" sz="837" noProof="0" dirty="0"/>
          </a:p>
        </p:txBody>
      </p:sp>
      <p:sp>
        <p:nvSpPr>
          <p:cNvPr id="18" name="Text 13"/>
          <p:cNvSpPr/>
          <p:nvPr/>
        </p:nvSpPr>
        <p:spPr>
          <a:xfrm>
            <a:off x="1678781" y="4664869"/>
            <a:ext cx="13930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837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Baseado em modelo</a:t>
            </a:r>
            <a:endParaRPr lang="pt-BR" sz="837" noProof="0" dirty="0"/>
          </a:p>
        </p:txBody>
      </p:sp>
      <p:sp>
        <p:nvSpPr>
          <p:cNvPr id="19" name="Shape 14"/>
          <p:cNvSpPr/>
          <p:nvPr/>
        </p:nvSpPr>
        <p:spPr>
          <a:xfrm>
            <a:off x="3554016" y="3993356"/>
            <a:ext cx="428625" cy="428625"/>
          </a:xfrm>
          <a:prstGeom prst="ellipse">
            <a:avLst/>
          </a:prstGeom>
          <a:solidFill>
            <a:srgbClr val="109618"/>
          </a:solidFill>
          <a:ln/>
        </p:spPr>
        <p:txBody>
          <a:bodyPr/>
          <a:lstStyle/>
          <a:p>
            <a:endParaRPr lang="pt-BR" noProof="0" dirty="0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3319" y="4121944"/>
            <a:ext cx="150019" cy="171450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3071813" y="4493419"/>
            <a:ext cx="13930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837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Agente Genético</a:t>
            </a:r>
            <a:endParaRPr lang="pt-BR" sz="837" noProof="0" dirty="0"/>
          </a:p>
        </p:txBody>
      </p:sp>
      <p:sp>
        <p:nvSpPr>
          <p:cNvPr id="22" name="Text 16"/>
          <p:cNvSpPr/>
          <p:nvPr/>
        </p:nvSpPr>
        <p:spPr>
          <a:xfrm>
            <a:off x="3071813" y="4664869"/>
            <a:ext cx="13930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837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Aprendizagem</a:t>
            </a:r>
            <a:endParaRPr lang="pt-BR" sz="837" noProof="0" dirty="0"/>
          </a:p>
        </p:txBody>
      </p:sp>
      <p:sp>
        <p:nvSpPr>
          <p:cNvPr id="23" name="Text 17"/>
          <p:cNvSpPr/>
          <p:nvPr/>
        </p:nvSpPr>
        <p:spPr>
          <a:xfrm>
            <a:off x="742783" y="4986338"/>
            <a:ext cx="118508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837" i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Repositório do projeto: </a:t>
            </a:r>
            <a:endParaRPr lang="pt-BR" sz="837" noProof="0" dirty="0"/>
          </a:p>
        </p:txBody>
      </p:sp>
      <p:sp>
        <p:nvSpPr>
          <p:cNvPr id="24" name="Text 18"/>
          <p:cNvSpPr/>
          <p:nvPr/>
        </p:nvSpPr>
        <p:spPr>
          <a:xfrm>
            <a:off x="2397155" y="4999617"/>
            <a:ext cx="1141338" cy="1288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837" i="1" u="sng" noProof="0" dirty="0">
                <a:solidFill>
                  <a:srgbClr val="003366"/>
                </a:solidFill>
                <a:uFill>
                  <a:solidFill>
                    <a:srgbClr val="003366"/>
                  </a:solidFill>
                </a:u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github.com/soraya2025</a:t>
            </a:r>
            <a:endParaRPr lang="pt-BR" sz="837" noProof="0" dirty="0"/>
          </a:p>
        </p:txBody>
      </p:sp>
      <p:pic>
        <p:nvPicPr>
          <p:cNvPr id="2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9953" y="2114271"/>
            <a:ext cx="2857500" cy="18078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257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2025" b="1" noProof="0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Introdução ao Mundo </a:t>
            </a:r>
            <a:r>
              <a:rPr lang="pt-BR" sz="2025" b="1" noProof="0" dirty="0" err="1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Wumpus</a:t>
            </a:r>
            <a:endParaRPr lang="pt-BR" sz="2025" noProof="0" dirty="0"/>
          </a:p>
        </p:txBody>
      </p:sp>
      <p:sp>
        <p:nvSpPr>
          <p:cNvPr id="4" name="Text 1"/>
          <p:cNvSpPr/>
          <p:nvPr/>
        </p:nvSpPr>
        <p:spPr>
          <a:xfrm>
            <a:off x="285750" y="957263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350" b="1" noProof="0" dirty="0">
                <a:solidFill>
                  <a:srgbClr val="FF66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que é o Mundo </a:t>
            </a:r>
            <a:r>
              <a:rPr lang="pt-BR" sz="1350" b="1" noProof="0" dirty="0" err="1">
                <a:solidFill>
                  <a:srgbClr val="FF66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Wumpus</a:t>
            </a:r>
            <a:r>
              <a:rPr lang="pt-BR" sz="1350" b="1" noProof="0" dirty="0">
                <a:solidFill>
                  <a:srgbClr val="FF66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?</a:t>
            </a:r>
            <a:endParaRPr lang="pt-BR" sz="1350" noProof="0" dirty="0"/>
          </a:p>
        </p:txBody>
      </p:sp>
      <p:sp>
        <p:nvSpPr>
          <p:cNvPr id="5" name="Text 2"/>
          <p:cNvSpPr/>
          <p:nvPr/>
        </p:nvSpPr>
        <p:spPr>
          <a:xfrm>
            <a:off x="285750" y="1321594"/>
            <a:ext cx="4179094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Um ambiente de simulação para testar agentes inteligentes, composto por:</a:t>
            </a:r>
            <a:endParaRPr lang="pt-BR" sz="1046" noProof="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900238"/>
            <a:ext cx="125016" cy="1428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82203" y="1873448"/>
            <a:ext cx="55450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Agente:</a:t>
            </a:r>
            <a:endParaRPr lang="pt-BR" sz="1046" noProof="0" dirty="0"/>
          </a:p>
        </p:txBody>
      </p:sp>
      <p:sp>
        <p:nvSpPr>
          <p:cNvPr id="8" name="Text 4"/>
          <p:cNvSpPr/>
          <p:nvPr/>
        </p:nvSpPr>
        <p:spPr>
          <a:xfrm>
            <a:off x="1036709" y="1873448"/>
            <a:ext cx="324412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Inicia na posição (0,0) e deve encontrar o ouro e </a:t>
            </a:r>
            <a:endParaRPr lang="pt-BR" sz="1046" noProof="0" dirty="0"/>
          </a:p>
        </p:txBody>
      </p:sp>
      <p:sp>
        <p:nvSpPr>
          <p:cNvPr id="9" name="Text 5"/>
          <p:cNvSpPr/>
          <p:nvPr/>
        </p:nvSpPr>
        <p:spPr>
          <a:xfrm>
            <a:off x="482203" y="2087761"/>
            <a:ext cx="56123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retornar</a:t>
            </a:r>
            <a:endParaRPr lang="pt-BR" sz="1046" noProof="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400300"/>
            <a:ext cx="125016" cy="1428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482203" y="2373511"/>
            <a:ext cx="66696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Wumpus</a:t>
            </a:r>
            <a:r>
              <a:rPr lang="pt-BR" sz="1046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</a:t>
            </a:r>
            <a:endParaRPr lang="pt-BR" sz="1046" noProof="0" dirty="0"/>
          </a:p>
        </p:txBody>
      </p:sp>
      <p:sp>
        <p:nvSpPr>
          <p:cNvPr id="12" name="Text 7"/>
          <p:cNvSpPr/>
          <p:nvPr/>
        </p:nvSpPr>
        <p:spPr>
          <a:xfrm>
            <a:off x="1149167" y="2373511"/>
            <a:ext cx="278893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Monstro que mata o agente se estiver na </a:t>
            </a:r>
            <a:endParaRPr lang="pt-BR" sz="1046" noProof="0" dirty="0"/>
          </a:p>
        </p:txBody>
      </p:sp>
      <p:sp>
        <p:nvSpPr>
          <p:cNvPr id="13" name="Text 8"/>
          <p:cNvSpPr/>
          <p:nvPr/>
        </p:nvSpPr>
        <p:spPr>
          <a:xfrm>
            <a:off x="482203" y="2587823"/>
            <a:ext cx="92483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mesma célula</a:t>
            </a:r>
            <a:endParaRPr lang="pt-BR" sz="1046" noProof="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900363"/>
            <a:ext cx="160734" cy="14287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17922" y="2873573"/>
            <a:ext cx="45178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Poços:</a:t>
            </a:r>
            <a:endParaRPr lang="pt-BR" sz="1046" noProof="0" dirty="0"/>
          </a:p>
        </p:txBody>
      </p:sp>
      <p:sp>
        <p:nvSpPr>
          <p:cNvPr id="16" name="Text 10"/>
          <p:cNvSpPr/>
          <p:nvPr/>
        </p:nvSpPr>
        <p:spPr>
          <a:xfrm>
            <a:off x="969708" y="2873573"/>
            <a:ext cx="312826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Armadilhas que fazem o agente perder se cair</a:t>
            </a:r>
            <a:endParaRPr lang="pt-BR" sz="1046" noProof="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186113"/>
            <a:ext cx="142875" cy="142875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500063" y="3159323"/>
            <a:ext cx="39876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Ouro:</a:t>
            </a:r>
            <a:endParaRPr lang="pt-BR" sz="1046" noProof="0" dirty="0"/>
          </a:p>
        </p:txBody>
      </p:sp>
      <p:sp>
        <p:nvSpPr>
          <p:cNvPr id="19" name="Text 12"/>
          <p:cNvSpPr/>
          <p:nvPr/>
        </p:nvSpPr>
        <p:spPr>
          <a:xfrm>
            <a:off x="898829" y="3159323"/>
            <a:ext cx="337628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Objetivo do agente, deve ser coletado e levado de </a:t>
            </a:r>
            <a:endParaRPr lang="pt-BR" sz="1046" noProof="0" dirty="0"/>
          </a:p>
        </p:txBody>
      </p:sp>
      <p:sp>
        <p:nvSpPr>
          <p:cNvPr id="20" name="Text 13"/>
          <p:cNvSpPr/>
          <p:nvPr/>
        </p:nvSpPr>
        <p:spPr>
          <a:xfrm>
            <a:off x="500063" y="3373636"/>
            <a:ext cx="32763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volta</a:t>
            </a:r>
            <a:endParaRPr lang="pt-BR" sz="1046" noProof="0" dirty="0"/>
          </a:p>
        </p:txBody>
      </p:sp>
      <p:sp>
        <p:nvSpPr>
          <p:cNvPr id="21" name="Text 14"/>
          <p:cNvSpPr/>
          <p:nvPr/>
        </p:nvSpPr>
        <p:spPr>
          <a:xfrm>
            <a:off x="285750" y="3750469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350" b="1" noProof="0" dirty="0">
                <a:solidFill>
                  <a:srgbClr val="FF66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Percepções</a:t>
            </a:r>
            <a:endParaRPr lang="pt-BR" sz="1350" noProof="0" dirty="0"/>
          </a:p>
        </p:txBody>
      </p:sp>
      <p:pic>
        <p:nvPicPr>
          <p:cNvPr id="2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4150519"/>
            <a:ext cx="142875" cy="142875"/>
          </a:xfrm>
          <a:prstGeom prst="rect">
            <a:avLst/>
          </a:prstGeom>
        </p:spPr>
      </p:pic>
      <p:sp>
        <p:nvSpPr>
          <p:cNvPr id="23" name="Text 15"/>
          <p:cNvSpPr/>
          <p:nvPr/>
        </p:nvSpPr>
        <p:spPr>
          <a:xfrm>
            <a:off x="500063" y="4123730"/>
            <a:ext cx="40250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Brisa:</a:t>
            </a:r>
            <a:endParaRPr lang="pt-BR" sz="1046" noProof="0" dirty="0"/>
          </a:p>
        </p:txBody>
      </p:sp>
      <p:sp>
        <p:nvSpPr>
          <p:cNvPr id="24" name="Text 16"/>
          <p:cNvSpPr/>
          <p:nvPr/>
        </p:nvSpPr>
        <p:spPr>
          <a:xfrm>
            <a:off x="902568" y="4123730"/>
            <a:ext cx="218542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Indica poço em célula adjacente</a:t>
            </a:r>
            <a:endParaRPr lang="pt-BR" sz="1046" noProof="0" dirty="0"/>
          </a:p>
        </p:txBody>
      </p:sp>
      <p:pic>
        <p:nvPicPr>
          <p:cNvPr id="25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4436269"/>
            <a:ext cx="178594" cy="142875"/>
          </a:xfrm>
          <a:prstGeom prst="rect">
            <a:avLst/>
          </a:prstGeom>
        </p:spPr>
      </p:pic>
      <p:sp>
        <p:nvSpPr>
          <p:cNvPr id="26" name="Text 17"/>
          <p:cNvSpPr/>
          <p:nvPr/>
        </p:nvSpPr>
        <p:spPr>
          <a:xfrm>
            <a:off x="535781" y="4409480"/>
            <a:ext cx="44734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Fedor:</a:t>
            </a:r>
            <a:endParaRPr lang="pt-BR" sz="1046" noProof="0" dirty="0"/>
          </a:p>
        </p:txBody>
      </p:sp>
      <p:sp>
        <p:nvSpPr>
          <p:cNvPr id="27" name="Text 18"/>
          <p:cNvSpPr/>
          <p:nvPr/>
        </p:nvSpPr>
        <p:spPr>
          <a:xfrm>
            <a:off x="983131" y="4409480"/>
            <a:ext cx="245404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Indica </a:t>
            </a:r>
            <a:r>
              <a:rPr lang="pt-BR" sz="1046" noProof="0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Wumpus</a:t>
            </a: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em célula adjacente</a:t>
            </a:r>
            <a:endParaRPr lang="pt-BR" sz="1046" noProof="0" dirty="0"/>
          </a:p>
        </p:txBody>
      </p:sp>
      <p:pic>
        <p:nvPicPr>
          <p:cNvPr id="2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50" y="4722019"/>
            <a:ext cx="142875" cy="142875"/>
          </a:xfrm>
          <a:prstGeom prst="rect">
            <a:avLst/>
          </a:prstGeom>
        </p:spPr>
      </p:pic>
      <p:sp>
        <p:nvSpPr>
          <p:cNvPr id="29" name="Text 19"/>
          <p:cNvSpPr/>
          <p:nvPr/>
        </p:nvSpPr>
        <p:spPr>
          <a:xfrm>
            <a:off x="500063" y="4695230"/>
            <a:ext cx="47106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Brilho:</a:t>
            </a:r>
            <a:endParaRPr lang="pt-BR" sz="1046" noProof="0" dirty="0"/>
          </a:p>
        </p:txBody>
      </p:sp>
      <p:sp>
        <p:nvSpPr>
          <p:cNvPr id="30" name="Text 20"/>
          <p:cNvSpPr/>
          <p:nvPr/>
        </p:nvSpPr>
        <p:spPr>
          <a:xfrm>
            <a:off x="971131" y="4695230"/>
            <a:ext cx="181010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Indica ouro na célula atual</a:t>
            </a:r>
            <a:endParaRPr lang="pt-BR" sz="1046" noProof="0" dirty="0"/>
          </a:p>
        </p:txBody>
      </p:sp>
      <p:pic>
        <p:nvPicPr>
          <p:cNvPr id="31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82766" y="1834716"/>
            <a:ext cx="3571875" cy="22598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0" y="-19931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2025" b="1" noProof="0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Etapa 1: Gerador Aleatório de Ambientes</a:t>
            </a:r>
            <a:endParaRPr lang="pt-BR" sz="2025" noProof="0" dirty="0"/>
          </a:p>
        </p:txBody>
      </p:sp>
      <p:sp>
        <p:nvSpPr>
          <p:cNvPr id="4" name="Text 1"/>
          <p:cNvSpPr/>
          <p:nvPr/>
        </p:nvSpPr>
        <p:spPr>
          <a:xfrm>
            <a:off x="285750" y="957263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350" b="1" noProof="0" dirty="0">
                <a:solidFill>
                  <a:srgbClr val="FF66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Regras de Geração do Ambiente</a:t>
            </a:r>
            <a:endParaRPr lang="pt-BR" sz="1350" noProof="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357313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00063" y="1330523"/>
            <a:ext cx="70109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Tamanho:</a:t>
            </a:r>
            <a:endParaRPr lang="pt-BR" sz="1046" noProof="0" dirty="0"/>
          </a:p>
        </p:txBody>
      </p:sp>
      <p:sp>
        <p:nvSpPr>
          <p:cNvPr id="7" name="Text 3"/>
          <p:cNvSpPr/>
          <p:nvPr/>
        </p:nvSpPr>
        <p:spPr>
          <a:xfrm>
            <a:off x="1201155" y="1330523"/>
            <a:ext cx="225887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Matriz quadrada de ordem n ≥ 3</a:t>
            </a:r>
            <a:endParaRPr lang="pt-BR" sz="1046" noProof="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643063"/>
            <a:ext cx="142875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00063" y="1616273"/>
            <a:ext cx="59438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Objetos:</a:t>
            </a:r>
            <a:endParaRPr lang="pt-BR" sz="1046" noProof="0" dirty="0"/>
          </a:p>
        </p:txBody>
      </p:sp>
      <p:sp>
        <p:nvSpPr>
          <p:cNvPr id="10" name="Text 5"/>
          <p:cNvSpPr/>
          <p:nvPr/>
        </p:nvSpPr>
        <p:spPr>
          <a:xfrm>
            <a:off x="1094445" y="1616273"/>
            <a:ext cx="225485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Poços (p), </a:t>
            </a:r>
            <a:r>
              <a:rPr lang="pt-BR" sz="1046" noProof="0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Wumpus</a:t>
            </a: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(W) e ouro (o)</a:t>
            </a:r>
            <a:endParaRPr lang="pt-BR" sz="1046" noProof="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1928813"/>
            <a:ext cx="142875" cy="1428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00063" y="1902023"/>
            <a:ext cx="77825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Restrições:</a:t>
            </a:r>
            <a:endParaRPr lang="pt-BR" sz="1046" noProof="0" dirty="0"/>
          </a:p>
        </p:txBody>
      </p:sp>
      <p:sp>
        <p:nvSpPr>
          <p:cNvPr id="13" name="Text 7"/>
          <p:cNvSpPr/>
          <p:nvPr/>
        </p:nvSpPr>
        <p:spPr>
          <a:xfrm>
            <a:off x="1278313" y="1918886"/>
            <a:ext cx="2891817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 Posição (0,0) sem objetos (início do agente)</a:t>
            </a:r>
            <a:endParaRPr lang="pt-BR" sz="1046" noProof="0" dirty="0"/>
          </a:p>
        </p:txBody>
      </p:sp>
      <p:sp>
        <p:nvSpPr>
          <p:cNvPr id="16" name="Text 9"/>
          <p:cNvSpPr/>
          <p:nvPr/>
        </p:nvSpPr>
        <p:spPr>
          <a:xfrm>
            <a:off x="1314617" y="2204636"/>
            <a:ext cx="2862963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* Poços não podem conter ouro ou </a:t>
            </a:r>
            <a:r>
              <a:rPr lang="pt-BR" sz="1046" noProof="0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Wumpus</a:t>
            </a:r>
            <a:endParaRPr lang="pt-BR" sz="1046" noProof="0" dirty="0"/>
          </a:p>
        </p:txBody>
      </p:sp>
      <p:sp>
        <p:nvSpPr>
          <p:cNvPr id="17" name="Text 10"/>
          <p:cNvSpPr/>
          <p:nvPr/>
        </p:nvSpPr>
        <p:spPr>
          <a:xfrm>
            <a:off x="285750" y="2564606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350" b="1" noProof="0" dirty="0">
                <a:solidFill>
                  <a:srgbClr val="FF66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Implementação</a:t>
            </a:r>
            <a:endParaRPr lang="pt-BR" sz="1350" noProof="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964656"/>
            <a:ext cx="178594" cy="142875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535781" y="2937867"/>
            <a:ext cx="102657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Classe Mundo:</a:t>
            </a:r>
            <a:endParaRPr lang="pt-BR" sz="1046" noProof="0" dirty="0"/>
          </a:p>
        </p:txBody>
      </p:sp>
      <p:sp>
        <p:nvSpPr>
          <p:cNvPr id="20" name="Text 12"/>
          <p:cNvSpPr/>
          <p:nvPr/>
        </p:nvSpPr>
        <p:spPr>
          <a:xfrm rot="10800000" flipV="1">
            <a:off x="428625" y="3289703"/>
            <a:ext cx="4505976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Gera matriz e posiciona elementos randomicamente levando em consideração as restrições.</a:t>
            </a:r>
            <a:endParaRPr lang="pt-BR" sz="1046" noProof="0" dirty="0"/>
          </a:p>
        </p:txBody>
      </p:sp>
      <p:sp>
        <p:nvSpPr>
          <p:cNvPr id="30" name="Text 19"/>
          <p:cNvSpPr/>
          <p:nvPr/>
        </p:nvSpPr>
        <p:spPr>
          <a:xfrm>
            <a:off x="285750" y="4167327"/>
            <a:ext cx="1995739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942" i="1" noProof="0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Repositório: github.com/soraya2025</a:t>
            </a:r>
            <a:endParaRPr lang="pt-BR" sz="942" noProof="0" dirty="0"/>
          </a:p>
        </p:txBody>
      </p:sp>
      <p:pic>
        <p:nvPicPr>
          <p:cNvPr id="31" name="Image 9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506" y="1535906"/>
            <a:ext cx="3150394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B96F6-430A-88E1-AC39-B3081E0A5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95B1456E-B8A7-D601-178B-193F0FCACCFC}"/>
              </a:ext>
            </a:extLst>
          </p:cNvPr>
          <p:cNvSpPr/>
          <p:nvPr/>
        </p:nvSpPr>
        <p:spPr>
          <a:xfrm>
            <a:off x="2489703" y="322820"/>
            <a:ext cx="4164602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pt-BR" sz="2025" b="1" noProof="0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Etapa 2: Agente Reativo </a:t>
            </a:r>
            <a:r>
              <a:rPr lang="pt-BR" sz="2025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</a:t>
            </a:r>
            <a:r>
              <a:rPr lang="pt-BR" sz="2025" b="1" noProof="0" dirty="0" err="1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imples</a:t>
            </a:r>
            <a:endParaRPr lang="pt-BR" sz="2025" noProof="0" dirty="0"/>
          </a:p>
        </p:txBody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A50A25D1-D494-84FE-75A6-69305E688318}"/>
              </a:ext>
            </a:extLst>
          </p:cNvPr>
          <p:cNvSpPr/>
          <p:nvPr/>
        </p:nvSpPr>
        <p:spPr>
          <a:xfrm>
            <a:off x="230616" y="707210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350" b="1" noProof="0" dirty="0">
                <a:solidFill>
                  <a:srgbClr val="FF66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Implementação</a:t>
            </a:r>
            <a:endParaRPr lang="pt-BR" sz="1350" noProof="0" dirty="0"/>
          </a:p>
        </p:txBody>
      </p:sp>
      <p:pic>
        <p:nvPicPr>
          <p:cNvPr id="18" name="Image 5" descr="preencoded.png">
            <a:extLst>
              <a:ext uri="{FF2B5EF4-FFF2-40B4-BE49-F238E27FC236}">
                <a16:creationId xmlns:a16="http://schemas.microsoft.com/office/drawing/2014/main" id="{E627E921-A24A-F739-3F26-4BA379A29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16" y="1063127"/>
            <a:ext cx="178594" cy="142875"/>
          </a:xfrm>
          <a:prstGeom prst="rect">
            <a:avLst/>
          </a:prstGeom>
        </p:spPr>
      </p:pic>
      <p:sp>
        <p:nvSpPr>
          <p:cNvPr id="19" name="Text 11">
            <a:extLst>
              <a:ext uri="{FF2B5EF4-FFF2-40B4-BE49-F238E27FC236}">
                <a16:creationId xmlns:a16="http://schemas.microsoft.com/office/drawing/2014/main" id="{2269105F-233E-6926-D77E-631BE3E686CF}"/>
              </a:ext>
            </a:extLst>
          </p:cNvPr>
          <p:cNvSpPr/>
          <p:nvPr/>
        </p:nvSpPr>
        <p:spPr>
          <a:xfrm>
            <a:off x="562703" y="1037230"/>
            <a:ext cx="102657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Classe Mundo:</a:t>
            </a:r>
            <a:endParaRPr lang="pt-BR" sz="1046" noProof="0" dirty="0"/>
          </a:p>
        </p:txBody>
      </p:sp>
      <p:pic>
        <p:nvPicPr>
          <p:cNvPr id="21" name="Image 6" descr="preencoded.png">
            <a:extLst>
              <a:ext uri="{FF2B5EF4-FFF2-40B4-BE49-F238E27FC236}">
                <a16:creationId xmlns:a16="http://schemas.microsoft.com/office/drawing/2014/main" id="{A7246862-8A3E-5379-96CA-88E2FD262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16" y="1361712"/>
            <a:ext cx="160734" cy="142875"/>
          </a:xfrm>
          <a:prstGeom prst="rect">
            <a:avLst/>
          </a:prstGeom>
        </p:spPr>
      </p:pic>
      <p:sp>
        <p:nvSpPr>
          <p:cNvPr id="22" name="Text 13">
            <a:extLst>
              <a:ext uri="{FF2B5EF4-FFF2-40B4-BE49-F238E27FC236}">
                <a16:creationId xmlns:a16="http://schemas.microsoft.com/office/drawing/2014/main" id="{3AC00C55-86A3-0B4F-CD2A-95F490A579EE}"/>
              </a:ext>
            </a:extLst>
          </p:cNvPr>
          <p:cNvSpPr/>
          <p:nvPr/>
        </p:nvSpPr>
        <p:spPr>
          <a:xfrm>
            <a:off x="562703" y="1337109"/>
            <a:ext cx="67466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Sensores:</a:t>
            </a:r>
            <a:endParaRPr lang="pt-BR" sz="1046" noProof="0" dirty="0"/>
          </a:p>
        </p:txBody>
      </p:sp>
      <p:sp>
        <p:nvSpPr>
          <p:cNvPr id="23" name="Text 14">
            <a:extLst>
              <a:ext uri="{FF2B5EF4-FFF2-40B4-BE49-F238E27FC236}">
                <a16:creationId xmlns:a16="http://schemas.microsoft.com/office/drawing/2014/main" id="{1E4566CB-2A36-9B96-A544-D243B2699FC6}"/>
              </a:ext>
            </a:extLst>
          </p:cNvPr>
          <p:cNvSpPr/>
          <p:nvPr/>
        </p:nvSpPr>
        <p:spPr>
          <a:xfrm>
            <a:off x="1378165" y="1337108"/>
            <a:ext cx="303154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Detectam brisas (poços) e fedores (</a:t>
            </a:r>
            <a:r>
              <a:rPr lang="pt-BR" sz="1046" noProof="0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Wumpus</a:t>
            </a: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</a:t>
            </a:r>
            <a:endParaRPr lang="pt-BR" sz="1046" noProof="0" dirty="0"/>
          </a:p>
        </p:txBody>
      </p:sp>
      <p:pic>
        <p:nvPicPr>
          <p:cNvPr id="24" name="Image 7" descr="preencoded.png">
            <a:extLst>
              <a:ext uri="{FF2B5EF4-FFF2-40B4-BE49-F238E27FC236}">
                <a16:creationId xmlns:a16="http://schemas.microsoft.com/office/drawing/2014/main" id="{53BFE603-69B3-CB3F-9215-036B01924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72" y="1707133"/>
            <a:ext cx="142875" cy="142875"/>
          </a:xfrm>
          <a:prstGeom prst="rect">
            <a:avLst/>
          </a:prstGeom>
        </p:spPr>
      </p:pic>
      <p:sp>
        <p:nvSpPr>
          <p:cNvPr id="25" name="Text 15">
            <a:extLst>
              <a:ext uri="{FF2B5EF4-FFF2-40B4-BE49-F238E27FC236}">
                <a16:creationId xmlns:a16="http://schemas.microsoft.com/office/drawing/2014/main" id="{E4FCEB9C-120E-4726-F96D-4205E16FEA49}"/>
              </a:ext>
            </a:extLst>
          </p:cNvPr>
          <p:cNvSpPr/>
          <p:nvPr/>
        </p:nvSpPr>
        <p:spPr>
          <a:xfrm>
            <a:off x="568436" y="1707133"/>
            <a:ext cx="55450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Agente:</a:t>
            </a:r>
            <a:endParaRPr lang="pt-BR" sz="1046" noProof="0" dirty="0"/>
          </a:p>
        </p:txBody>
      </p:sp>
      <p:sp>
        <p:nvSpPr>
          <p:cNvPr id="26" name="Text 16">
            <a:extLst>
              <a:ext uri="{FF2B5EF4-FFF2-40B4-BE49-F238E27FC236}">
                <a16:creationId xmlns:a16="http://schemas.microsoft.com/office/drawing/2014/main" id="{7B584D70-22C4-6F4E-6981-A24E3960FBA9}"/>
              </a:ext>
            </a:extLst>
          </p:cNvPr>
          <p:cNvSpPr/>
          <p:nvPr/>
        </p:nvSpPr>
        <p:spPr>
          <a:xfrm>
            <a:off x="1364697" y="1723996"/>
            <a:ext cx="2543966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define as ações, flecha e coleta de ouro</a:t>
            </a:r>
            <a:endParaRPr lang="pt-BR" sz="1046" noProof="0" dirty="0"/>
          </a:p>
        </p:txBody>
      </p:sp>
      <p:pic>
        <p:nvPicPr>
          <p:cNvPr id="27" name="Image 8" descr="preencoded.png">
            <a:extLst>
              <a:ext uri="{FF2B5EF4-FFF2-40B4-BE49-F238E27FC236}">
                <a16:creationId xmlns:a16="http://schemas.microsoft.com/office/drawing/2014/main" id="{652711DA-B52F-A339-852A-2D290FB76A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172" y="2150349"/>
            <a:ext cx="178594" cy="142875"/>
          </a:xfrm>
          <a:prstGeom prst="rect">
            <a:avLst/>
          </a:prstGeom>
        </p:spPr>
      </p:pic>
      <p:sp>
        <p:nvSpPr>
          <p:cNvPr id="28" name="Text 17">
            <a:extLst>
              <a:ext uri="{FF2B5EF4-FFF2-40B4-BE49-F238E27FC236}">
                <a16:creationId xmlns:a16="http://schemas.microsoft.com/office/drawing/2014/main" id="{E47AC4FF-D1CC-B8C4-78E9-55BA5E23447A}"/>
              </a:ext>
            </a:extLst>
          </p:cNvPr>
          <p:cNvSpPr/>
          <p:nvPr/>
        </p:nvSpPr>
        <p:spPr>
          <a:xfrm>
            <a:off x="646082" y="2115494"/>
            <a:ext cx="39921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Main</a:t>
            </a:r>
            <a:r>
              <a:rPr lang="pt-BR" sz="1046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</a:t>
            </a:r>
            <a:endParaRPr lang="pt-BR" sz="1046" noProof="0" dirty="0"/>
          </a:p>
        </p:txBody>
      </p:sp>
      <p:sp>
        <p:nvSpPr>
          <p:cNvPr id="29" name="Text 18">
            <a:extLst>
              <a:ext uri="{FF2B5EF4-FFF2-40B4-BE49-F238E27FC236}">
                <a16:creationId xmlns:a16="http://schemas.microsoft.com/office/drawing/2014/main" id="{83606480-0F2E-9418-6724-14D43AF5F2B7}"/>
              </a:ext>
            </a:extLst>
          </p:cNvPr>
          <p:cNvSpPr/>
          <p:nvPr/>
        </p:nvSpPr>
        <p:spPr>
          <a:xfrm>
            <a:off x="1378165" y="2140099"/>
            <a:ext cx="262091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Integra componentes e executa o jogo</a:t>
            </a:r>
            <a:endParaRPr lang="pt-BR" sz="1046" noProof="0" dirty="0"/>
          </a:p>
        </p:txBody>
      </p:sp>
      <p:sp>
        <p:nvSpPr>
          <p:cNvPr id="30" name="Text 19">
            <a:extLst>
              <a:ext uri="{FF2B5EF4-FFF2-40B4-BE49-F238E27FC236}">
                <a16:creationId xmlns:a16="http://schemas.microsoft.com/office/drawing/2014/main" id="{DBE3A19D-DFD6-D5A9-01DD-0186792741D1}"/>
              </a:ext>
            </a:extLst>
          </p:cNvPr>
          <p:cNvSpPr/>
          <p:nvPr/>
        </p:nvSpPr>
        <p:spPr>
          <a:xfrm>
            <a:off x="399428" y="4679792"/>
            <a:ext cx="1995739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942" i="1" noProof="0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Repositório: github.com/soraya2025</a:t>
            </a:r>
            <a:endParaRPr lang="pt-BR" sz="942" noProof="0" dirty="0"/>
          </a:p>
        </p:txBody>
      </p:sp>
      <p:pic>
        <p:nvPicPr>
          <p:cNvPr id="31" name="Image 9" descr="preencoded.png">
            <a:extLst>
              <a:ext uri="{FF2B5EF4-FFF2-40B4-BE49-F238E27FC236}">
                <a16:creationId xmlns:a16="http://schemas.microsoft.com/office/drawing/2014/main" id="{F1859415-CBF2-4984-9824-4748EB0896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2007" y="685923"/>
            <a:ext cx="3150394" cy="2743200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6E2428BE-A68B-E9F9-7CBB-7D912ED4F24A}"/>
              </a:ext>
            </a:extLst>
          </p:cNvPr>
          <p:cNvSpPr txBox="1"/>
          <p:nvPr/>
        </p:nvSpPr>
        <p:spPr>
          <a:xfrm>
            <a:off x="154019" y="2559836"/>
            <a:ext cx="5479835" cy="166199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>
            <a:lvl1pPr indent="0">
              <a:buNone/>
              <a:defRPr sz="1046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defRPr>
            </a:lvl1pPr>
          </a:lstStyle>
          <a:p>
            <a:pPr algn="just"/>
            <a:r>
              <a:rPr lang="pt-BR" sz="1200" dirty="0"/>
              <a:t>Esse agente usa um conjunto de regras de condição-ação. A sua classe Agente tem uma lista de regras que mapeiam uma percepção específica a uma ação. O método </a:t>
            </a:r>
            <a:r>
              <a:rPr lang="pt-BR" sz="1200" b="1" dirty="0" err="1"/>
              <a:t>decidir_acao</a:t>
            </a:r>
            <a:r>
              <a:rPr lang="pt-BR" sz="1200" b="1" dirty="0"/>
              <a:t> </a:t>
            </a:r>
            <a:r>
              <a:rPr lang="pt-BR" sz="1200" dirty="0"/>
              <a:t>simplesmente verifica as percepções atuais e escolhe a ação correspondente a essa regra. Se houver mais de uma regra possível, ele pode escolher uma delas aleatoriamente.</a:t>
            </a:r>
          </a:p>
          <a:p>
            <a:pPr algn="just"/>
            <a:endParaRPr lang="pt-BR" sz="1200" dirty="0"/>
          </a:p>
          <a:p>
            <a:pPr algn="just"/>
            <a:r>
              <a:rPr lang="pt-BR" sz="1200" dirty="0"/>
              <a:t>A principal característica do agente reativo Simples é que ele não tem memória nem planejamento, operando com base numa lógica simples de </a:t>
            </a:r>
            <a:r>
              <a:rPr lang="pt-BR" sz="1200" b="1" dirty="0"/>
              <a:t>"</a:t>
            </a:r>
            <a:r>
              <a:rPr lang="pt-BR" sz="1200" b="1" dirty="0" err="1"/>
              <a:t>se-então</a:t>
            </a:r>
            <a:r>
              <a:rPr lang="pt-BR" sz="1200" b="1" dirty="0"/>
              <a:t>"</a:t>
            </a:r>
            <a:r>
              <a:rPr lang="pt-BR" sz="1200" dirty="0"/>
              <a:t>: se perceber </a:t>
            </a:r>
            <a:r>
              <a:rPr lang="pt-BR" dirty="0"/>
              <a:t>X</a:t>
            </a:r>
            <a:r>
              <a:rPr lang="pt-BR" sz="1200" dirty="0"/>
              <a:t>, então faça </a:t>
            </a:r>
            <a:r>
              <a:rPr lang="pt-BR" dirty="0"/>
              <a:t>Y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6268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3643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2025" b="1" noProof="0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Etapa 3: Adição de Memória e Estratégia</a:t>
            </a:r>
            <a:endParaRPr lang="pt-BR" sz="2025" noProof="0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350" b="1" noProof="0" dirty="0">
                <a:solidFill>
                  <a:srgbClr val="FF66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Agente Reativo Baseado em Modelo</a:t>
            </a:r>
            <a:endParaRPr lang="pt-BR" sz="1350" noProof="0" dirty="0"/>
          </a:p>
        </p:txBody>
      </p:sp>
      <p:sp>
        <p:nvSpPr>
          <p:cNvPr id="5" name="Text 2"/>
          <p:cNvSpPr/>
          <p:nvPr/>
        </p:nvSpPr>
        <p:spPr>
          <a:xfrm>
            <a:off x="285750" y="1250156"/>
            <a:ext cx="4179094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Nesta etapa, o agente reativo foi aprimorado com uma estrutura de memória e mecanismo inteligente de decisão.</a:t>
            </a:r>
            <a:endParaRPr lang="pt-BR" sz="1046" noProof="0" dirty="0"/>
          </a:p>
        </p:txBody>
      </p:sp>
      <p:sp>
        <p:nvSpPr>
          <p:cNvPr id="6" name="Shape 3"/>
          <p:cNvSpPr/>
          <p:nvPr/>
        </p:nvSpPr>
        <p:spPr>
          <a:xfrm>
            <a:off x="285750" y="1764506"/>
            <a:ext cx="4179094" cy="850106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7" name="Shape 4"/>
          <p:cNvSpPr/>
          <p:nvPr/>
        </p:nvSpPr>
        <p:spPr>
          <a:xfrm>
            <a:off x="285750" y="1764506"/>
            <a:ext cx="28575" cy="850106"/>
          </a:xfrm>
          <a:prstGeom prst="rect">
            <a:avLst/>
          </a:prstGeom>
          <a:solidFill>
            <a:srgbClr val="FF6600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8" name="Text 5"/>
          <p:cNvSpPr/>
          <p:nvPr/>
        </p:nvSpPr>
        <p:spPr>
          <a:xfrm>
            <a:off x="392906" y="1850231"/>
            <a:ext cx="39647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Estrutura de Memória</a:t>
            </a:r>
            <a:endParaRPr lang="pt-BR" sz="1046" noProof="0" dirty="0"/>
          </a:p>
        </p:txBody>
      </p:sp>
      <p:sp>
        <p:nvSpPr>
          <p:cNvPr id="9" name="Text 6"/>
          <p:cNvSpPr/>
          <p:nvPr/>
        </p:nvSpPr>
        <p:spPr>
          <a:xfrm>
            <a:off x="392906" y="2109192"/>
            <a:ext cx="46149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Matriz </a:t>
            </a:r>
            <a:endParaRPr lang="pt-BR" sz="1046" noProof="0" dirty="0"/>
          </a:p>
        </p:txBody>
      </p:sp>
      <p:sp>
        <p:nvSpPr>
          <p:cNvPr id="10" name="Text 7"/>
          <p:cNvSpPr/>
          <p:nvPr/>
        </p:nvSpPr>
        <p:spPr>
          <a:xfrm>
            <a:off x="854404" y="2109192"/>
            <a:ext cx="94040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 err="1">
                <a:solidFill>
                  <a:srgbClr val="FF66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self.memoria</a:t>
            </a:r>
            <a:endParaRPr lang="pt-BR" sz="1046" noProof="0" dirty="0"/>
          </a:p>
        </p:txBody>
      </p:sp>
      <p:sp>
        <p:nvSpPr>
          <p:cNvPr id="11" name="Text 8"/>
          <p:cNvSpPr/>
          <p:nvPr/>
        </p:nvSpPr>
        <p:spPr>
          <a:xfrm>
            <a:off x="1794811" y="2109192"/>
            <a:ext cx="243188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mapear o ambiente e registrar </a:t>
            </a:r>
            <a:endParaRPr lang="pt-BR" sz="1046" noProof="0" dirty="0"/>
          </a:p>
        </p:txBody>
      </p:sp>
      <p:sp>
        <p:nvSpPr>
          <p:cNvPr id="12" name="Text 9"/>
          <p:cNvSpPr/>
          <p:nvPr/>
        </p:nvSpPr>
        <p:spPr>
          <a:xfrm>
            <a:off x="392906" y="2323505"/>
            <a:ext cx="203870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células visitadas e percepções.</a:t>
            </a:r>
            <a:endParaRPr lang="pt-BR" sz="1046" noProof="0" dirty="0"/>
          </a:p>
        </p:txBody>
      </p:sp>
      <p:sp>
        <p:nvSpPr>
          <p:cNvPr id="13" name="Shape 10"/>
          <p:cNvSpPr/>
          <p:nvPr/>
        </p:nvSpPr>
        <p:spPr>
          <a:xfrm>
            <a:off x="285750" y="2721769"/>
            <a:ext cx="4179094" cy="850106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14" name="Shape 11"/>
          <p:cNvSpPr/>
          <p:nvPr/>
        </p:nvSpPr>
        <p:spPr>
          <a:xfrm>
            <a:off x="285750" y="2721769"/>
            <a:ext cx="28575" cy="850106"/>
          </a:xfrm>
          <a:prstGeom prst="rect">
            <a:avLst/>
          </a:prstGeom>
          <a:solidFill>
            <a:srgbClr val="FF6600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15" name="Text 12"/>
          <p:cNvSpPr/>
          <p:nvPr/>
        </p:nvSpPr>
        <p:spPr>
          <a:xfrm>
            <a:off x="392906" y="2807494"/>
            <a:ext cx="39647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Inferência</a:t>
            </a:r>
            <a:endParaRPr lang="pt-BR" sz="1046" noProof="0" dirty="0"/>
          </a:p>
        </p:txBody>
      </p:sp>
      <p:sp>
        <p:nvSpPr>
          <p:cNvPr id="16" name="Text 13"/>
          <p:cNvSpPr/>
          <p:nvPr/>
        </p:nvSpPr>
        <p:spPr>
          <a:xfrm>
            <a:off x="392906" y="3057525"/>
            <a:ext cx="3964781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Deduz a localização de perigos não visíveis a partir das percepções (brisa, fedor).</a:t>
            </a:r>
            <a:endParaRPr lang="pt-BR" sz="1046" noProof="0" dirty="0"/>
          </a:p>
        </p:txBody>
      </p:sp>
      <p:sp>
        <p:nvSpPr>
          <p:cNvPr id="17" name="Shape 14"/>
          <p:cNvSpPr/>
          <p:nvPr/>
        </p:nvSpPr>
        <p:spPr>
          <a:xfrm>
            <a:off x="285750" y="3679031"/>
            <a:ext cx="4179094" cy="850106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18" name="Shape 15"/>
          <p:cNvSpPr/>
          <p:nvPr/>
        </p:nvSpPr>
        <p:spPr>
          <a:xfrm>
            <a:off x="285750" y="3679031"/>
            <a:ext cx="28575" cy="850106"/>
          </a:xfrm>
          <a:prstGeom prst="rect">
            <a:avLst/>
          </a:prstGeom>
          <a:solidFill>
            <a:srgbClr val="FF6600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19" name="Text 16"/>
          <p:cNvSpPr/>
          <p:nvPr/>
        </p:nvSpPr>
        <p:spPr>
          <a:xfrm>
            <a:off x="392906" y="3764756"/>
            <a:ext cx="39647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Planejamento</a:t>
            </a:r>
            <a:endParaRPr lang="pt-BR" sz="1046" noProof="0" dirty="0"/>
          </a:p>
        </p:txBody>
      </p:sp>
      <p:sp>
        <p:nvSpPr>
          <p:cNvPr id="20" name="Text 17"/>
          <p:cNvSpPr/>
          <p:nvPr/>
        </p:nvSpPr>
        <p:spPr>
          <a:xfrm>
            <a:off x="392906" y="4014788"/>
            <a:ext cx="3964781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Traça caminhos seguros com base no mapa construído na memória, usando </a:t>
            </a:r>
            <a:r>
              <a:rPr lang="pt-BR" sz="1046" noProof="0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backtracking</a:t>
            </a: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quando necessário.</a:t>
            </a:r>
            <a:endParaRPr lang="pt-BR" sz="1046" noProof="0" dirty="0"/>
          </a:p>
        </p:txBody>
      </p:sp>
      <p:sp>
        <p:nvSpPr>
          <p:cNvPr id="21" name="Shape 18"/>
          <p:cNvSpPr/>
          <p:nvPr/>
        </p:nvSpPr>
        <p:spPr>
          <a:xfrm>
            <a:off x="285750" y="4636294"/>
            <a:ext cx="4179094" cy="814388"/>
          </a:xfrm>
          <a:prstGeom prst="rect">
            <a:avLst/>
          </a:prstGeom>
          <a:solidFill>
            <a:srgbClr val="E6F2FF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22" name="Text 19"/>
          <p:cNvSpPr/>
          <p:nvPr/>
        </p:nvSpPr>
        <p:spPr>
          <a:xfrm>
            <a:off x="371475" y="4730948"/>
            <a:ext cx="387905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uso do conhecimento acumulado para inferir e planejar </a:t>
            </a:r>
            <a:endParaRPr lang="pt-BR" sz="1046" noProof="0" dirty="0"/>
          </a:p>
        </p:txBody>
      </p:sp>
      <p:sp>
        <p:nvSpPr>
          <p:cNvPr id="23" name="Text 20"/>
          <p:cNvSpPr/>
          <p:nvPr/>
        </p:nvSpPr>
        <p:spPr>
          <a:xfrm>
            <a:off x="371475" y="4945261"/>
            <a:ext cx="254833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ações classifica este agente como um </a:t>
            </a:r>
            <a:endParaRPr lang="pt-BR" sz="1046" noProof="0" dirty="0"/>
          </a:p>
        </p:txBody>
      </p:sp>
      <p:sp>
        <p:nvSpPr>
          <p:cNvPr id="24" name="Text 21"/>
          <p:cNvSpPr/>
          <p:nvPr/>
        </p:nvSpPr>
        <p:spPr>
          <a:xfrm>
            <a:off x="2919812" y="4945261"/>
            <a:ext cx="109129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FF66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Agente Reativo </a:t>
            </a:r>
            <a:endParaRPr lang="pt-BR" sz="1046" noProof="0" dirty="0"/>
          </a:p>
        </p:txBody>
      </p:sp>
      <p:sp>
        <p:nvSpPr>
          <p:cNvPr id="25" name="Text 22"/>
          <p:cNvSpPr/>
          <p:nvPr/>
        </p:nvSpPr>
        <p:spPr>
          <a:xfrm>
            <a:off x="371475" y="5159573"/>
            <a:ext cx="143204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FF66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Baseado em Modelo</a:t>
            </a:r>
            <a:endParaRPr lang="pt-BR" sz="1046" noProof="0" dirty="0"/>
          </a:p>
        </p:txBody>
      </p:sp>
      <p:sp>
        <p:nvSpPr>
          <p:cNvPr id="26" name="Text 23"/>
          <p:cNvSpPr/>
          <p:nvPr/>
        </p:nvSpPr>
        <p:spPr>
          <a:xfrm>
            <a:off x="1803518" y="5159573"/>
            <a:ext cx="3831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pt-BR" sz="1046" noProof="0" dirty="0"/>
          </a:p>
        </p:txBody>
      </p:sp>
      <p:pic>
        <p:nvPicPr>
          <p:cNvPr id="2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952" y="1764506"/>
            <a:ext cx="3647441" cy="23076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0F907-6066-0EAE-CFF0-43F87138C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FDCC7A74-EE68-8DD1-2191-A3364FC18661}"/>
              </a:ext>
            </a:extLst>
          </p:cNvPr>
          <p:cNvSpPr/>
          <p:nvPr/>
        </p:nvSpPr>
        <p:spPr>
          <a:xfrm>
            <a:off x="3198234" y="322820"/>
            <a:ext cx="2747548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pt-BR" sz="2025" b="1" noProof="0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Outras Classificações</a:t>
            </a:r>
            <a:endParaRPr lang="pt-BR" sz="2025" noProof="0" dirty="0"/>
          </a:p>
        </p:txBody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1DFE3B7D-8445-2E87-1539-70602C263076}"/>
              </a:ext>
            </a:extLst>
          </p:cNvPr>
          <p:cNvSpPr/>
          <p:nvPr/>
        </p:nvSpPr>
        <p:spPr>
          <a:xfrm>
            <a:off x="550422" y="723475"/>
            <a:ext cx="7850000" cy="387029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pt-BR" sz="1400" b="1" dirty="0"/>
              <a:t>Outras Classificações de Agentes</a:t>
            </a:r>
          </a:p>
          <a:p>
            <a:r>
              <a:rPr lang="pt-BR" sz="1400" dirty="0"/>
              <a:t>Existem outras classificações de agentes que demonstram diferentes níveis de inteligência e complexidade.</a:t>
            </a:r>
          </a:p>
          <a:p>
            <a:r>
              <a:rPr lang="pt-BR" sz="1400" b="1" dirty="0"/>
              <a:t>Agente Reativo Simples: </a:t>
            </a:r>
            <a:r>
              <a:rPr lang="pt-BR" sz="1400" dirty="0"/>
              <a:t>O agente da Etapa 2</a:t>
            </a:r>
          </a:p>
          <a:p>
            <a:r>
              <a:rPr lang="pt-BR" sz="1400" b="1" dirty="0"/>
              <a:t>Agente Reativo Baseado em Modelo: </a:t>
            </a:r>
            <a:r>
              <a:rPr lang="pt-BR" sz="1400" dirty="0"/>
              <a:t>Agente Etapa 3</a:t>
            </a:r>
          </a:p>
          <a:p>
            <a:r>
              <a:rPr lang="pt-BR" sz="1400" b="1" dirty="0"/>
              <a:t>Agente Baseado em Objetivo:</a:t>
            </a:r>
          </a:p>
          <a:p>
            <a:r>
              <a:rPr lang="pt-BR" sz="1400" dirty="0"/>
              <a:t>Este agente tem um objetivo explícito a ser alcançado. Ele busca sequências de ações que o levem a um estado-alvo. O agente demonstra um comportamento baseado em objetivo quando, após pegar o ouro, sua meta muda para "voltar para a casa (0,0)".</a:t>
            </a:r>
          </a:p>
          <a:p>
            <a:endParaRPr lang="pt-BR" sz="1400" dirty="0"/>
          </a:p>
          <a:p>
            <a:r>
              <a:rPr lang="pt-BR" sz="1400" b="1" dirty="0"/>
              <a:t>Agente Baseado em Utilidade:</a:t>
            </a:r>
          </a:p>
          <a:p>
            <a:r>
              <a:rPr lang="pt-BR" sz="1400" dirty="0"/>
              <a:t>Este agente vai além do objetivo e busca o resultado com a maior pontuação ou "utilidade". Ele leva em conta não apenas se o objetivo foi alcançado, mas também o quão bem ele foi alcançado.</a:t>
            </a:r>
          </a:p>
          <a:p>
            <a:endParaRPr lang="pt-BR" sz="1400" dirty="0"/>
          </a:p>
          <a:p>
            <a:r>
              <a:rPr lang="pt-BR" sz="1400" b="1" dirty="0"/>
              <a:t>Agente de Aprendizagem:</a:t>
            </a:r>
            <a:r>
              <a:rPr lang="pt-BR" sz="1400" dirty="0"/>
              <a:t> </a:t>
            </a:r>
          </a:p>
          <a:p>
            <a:r>
              <a:rPr lang="pt-BR" sz="1400" dirty="0"/>
              <a:t>Este é o tipo mais avançado de agente. Ele é capaz de aprender com a experiência e melhorar seu desempenho ao longo do tempo. Exemplo: Agente da Etapa 4 que utiliza um Algoritmo Genético para descobrir a melhor estratégia de jogo por conta própria.</a:t>
            </a:r>
          </a:p>
          <a:p>
            <a:pPr marL="0" indent="0">
              <a:buNone/>
            </a:pPr>
            <a:endParaRPr lang="pt-BR" sz="1350" noProof="0" dirty="0"/>
          </a:p>
        </p:txBody>
      </p:sp>
      <p:pic>
        <p:nvPicPr>
          <p:cNvPr id="18" name="Image 5" descr="preencoded.png">
            <a:extLst>
              <a:ext uri="{FF2B5EF4-FFF2-40B4-BE49-F238E27FC236}">
                <a16:creationId xmlns:a16="http://schemas.microsoft.com/office/drawing/2014/main" id="{A252EBCC-5451-6629-7B87-3C81C6B01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16" y="688322"/>
            <a:ext cx="178594" cy="1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2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32573" y="322819"/>
            <a:ext cx="7078862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2025" b="1" noProof="0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Etapa 4: Implementação do Agente por Aprendizagem </a:t>
            </a:r>
            <a:endParaRPr lang="pt-BR" sz="2025" noProof="0" dirty="0"/>
          </a:p>
        </p:txBody>
      </p:sp>
      <p:sp>
        <p:nvSpPr>
          <p:cNvPr id="5" name="Text 2"/>
          <p:cNvSpPr/>
          <p:nvPr/>
        </p:nvSpPr>
        <p:spPr>
          <a:xfrm>
            <a:off x="1295387" y="819259"/>
            <a:ext cx="6002132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Implementação de um Agente de Aprendizagem capaz de evoluir sua própria estratégia para resolver o problema do Mundo de </a:t>
            </a:r>
            <a:r>
              <a:rPr lang="pt-BR" sz="1046" noProof="0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Wumpus</a:t>
            </a:r>
            <a:r>
              <a:rPr lang="pt-BR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</a:t>
            </a:r>
            <a:r>
              <a:rPr lang="pt-BR" sz="1046" noProof="0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tilizando</a:t>
            </a: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pt-BR" sz="1046" b="1" noProof="0" dirty="0">
                <a:solidFill>
                  <a:srgbClr val="C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algoritmo genérico</a:t>
            </a:r>
            <a:r>
              <a:rPr lang="pt-BR" sz="1046" noProof="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pt-BR" sz="1046" noProof="0" dirty="0"/>
          </a:p>
        </p:txBody>
      </p:sp>
      <p:sp>
        <p:nvSpPr>
          <p:cNvPr id="7" name="Text 4"/>
          <p:cNvSpPr/>
          <p:nvPr/>
        </p:nvSpPr>
        <p:spPr>
          <a:xfrm>
            <a:off x="285750" y="1978819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1046" noProof="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pt-BR" sz="1046" noProof="0" dirty="0"/>
          </a:p>
        </p:txBody>
      </p:sp>
      <p:sp>
        <p:nvSpPr>
          <p:cNvPr id="12" name="Text 9"/>
          <p:cNvSpPr/>
          <p:nvPr/>
        </p:nvSpPr>
        <p:spPr>
          <a:xfrm>
            <a:off x="285750" y="2493169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1046" noProof="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pt-BR" sz="1046" noProof="0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FA73DF3-7A75-4282-7586-FE22AAA8F4F8}"/>
              </a:ext>
            </a:extLst>
          </p:cNvPr>
          <p:cNvSpPr txBox="1"/>
          <p:nvPr/>
        </p:nvSpPr>
        <p:spPr>
          <a:xfrm>
            <a:off x="485775" y="1816732"/>
            <a:ext cx="3433082" cy="2321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b="1" dirty="0"/>
              <a:t>Algoritmo Genético (AG)</a:t>
            </a:r>
            <a:r>
              <a:rPr lang="pt-BR" sz="1400" dirty="0"/>
              <a:t>, uma técnica de otimização inspirada nos princípios da evolução biológica. O AG opera em um ciclo de gerações, onde as melhores estratégias (os "indivíduos") são selecionadas, reproduzidas e aprimoradas para resolver o problema.</a:t>
            </a:r>
          </a:p>
        </p:txBody>
      </p:sp>
      <p:pic>
        <p:nvPicPr>
          <p:cNvPr id="2050" name="Picture 2" descr="Algoritmos Genéticos - REVISA">
            <a:extLst>
              <a:ext uri="{FF2B5EF4-FFF2-40B4-BE49-F238E27FC236}">
                <a16:creationId xmlns:a16="http://schemas.microsoft.com/office/drawing/2014/main" id="{E8D5BE6D-5423-1D75-87FA-EBFF67D78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482" y="1325959"/>
            <a:ext cx="4716768" cy="253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0CD9F-C65A-B102-8C40-B61D9B898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C87841A-CECF-C5D6-D6BE-E1A81A2A3FE9}"/>
              </a:ext>
            </a:extLst>
          </p:cNvPr>
          <p:cNvSpPr/>
          <p:nvPr/>
        </p:nvSpPr>
        <p:spPr>
          <a:xfrm>
            <a:off x="2300336" y="41048"/>
            <a:ext cx="4304063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2025" b="1" noProof="0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Estrutura do </a:t>
            </a:r>
            <a:r>
              <a:rPr lang="pt-BR" sz="2025" b="1" noProof="0" dirty="0" err="1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Algorítimo</a:t>
            </a:r>
            <a:r>
              <a:rPr lang="pt-BR" sz="2025" b="1" noProof="0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pt-BR" sz="2025" b="1" noProof="0" dirty="0" err="1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Génerico</a:t>
            </a:r>
            <a:endParaRPr lang="pt-BR" sz="2025" noProof="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C576CA5-E98B-5DA3-2034-9804996AA95B}"/>
              </a:ext>
            </a:extLst>
          </p:cNvPr>
          <p:cNvSpPr/>
          <p:nvPr/>
        </p:nvSpPr>
        <p:spPr>
          <a:xfrm>
            <a:off x="285750" y="910538"/>
            <a:ext cx="65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pt-BR" sz="1350" noProof="0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1E7D959C-BB10-C5FE-E168-96179E908FE6}"/>
              </a:ext>
            </a:extLst>
          </p:cNvPr>
          <p:cNvSpPr/>
          <p:nvPr/>
        </p:nvSpPr>
        <p:spPr>
          <a:xfrm>
            <a:off x="242914" y="335820"/>
            <a:ext cx="200025" cy="200025"/>
          </a:xfrm>
          <a:prstGeom prst="ellipse">
            <a:avLst/>
          </a:prstGeom>
          <a:solidFill>
            <a:srgbClr val="003366"/>
          </a:solidFill>
          <a:ln/>
        </p:spPr>
        <p:txBody>
          <a:bodyPr/>
          <a:lstStyle/>
          <a:p>
            <a:endParaRPr lang="pt-BR" noProof="0" dirty="0">
              <a:solidFill>
                <a:schemeClr val="bg1"/>
              </a:solidFill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459D0D17-A9FF-A88B-6F58-1A5AAA10DAF8}"/>
              </a:ext>
            </a:extLst>
          </p:cNvPr>
          <p:cNvSpPr/>
          <p:nvPr/>
        </p:nvSpPr>
        <p:spPr>
          <a:xfrm>
            <a:off x="385730" y="1998361"/>
            <a:ext cx="64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pt-BR" sz="1046" noProof="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45C6E1FD-0FED-A75C-4D90-DD9541B27FF3}"/>
              </a:ext>
            </a:extLst>
          </p:cNvPr>
          <p:cNvSpPr/>
          <p:nvPr/>
        </p:nvSpPr>
        <p:spPr>
          <a:xfrm>
            <a:off x="629747" y="330790"/>
            <a:ext cx="1074012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400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Codificação</a:t>
            </a:r>
            <a:r>
              <a:rPr lang="pt-BR" sz="1046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</a:t>
            </a:r>
            <a:endParaRPr lang="pt-BR" sz="1046" noProof="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C8F59D80-BECF-1665-FFE2-F677C9B6C1E7}"/>
              </a:ext>
            </a:extLst>
          </p:cNvPr>
          <p:cNvSpPr/>
          <p:nvPr/>
        </p:nvSpPr>
        <p:spPr>
          <a:xfrm>
            <a:off x="636858" y="672077"/>
            <a:ext cx="5818877" cy="73866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just"/>
            <a:r>
              <a:rPr lang="pt-BR" sz="1200" dirty="0"/>
              <a:t>Cada estratégia de um agente é representada por um </a:t>
            </a:r>
            <a:r>
              <a:rPr lang="pt-BR" sz="1200" b="1" dirty="0"/>
              <a:t>cromossomo</a:t>
            </a:r>
            <a:r>
              <a:rPr lang="pt-BR" sz="1200" dirty="0"/>
              <a:t>, que é uma lista de 10 ações. Cada posição no cromossomo corresponde a possíveis ações (por exemplo, "</a:t>
            </a:r>
            <a:r>
              <a:rPr lang="pt-BR" sz="1200" dirty="0" err="1"/>
              <a:t>mover_aleatorio</a:t>
            </a:r>
            <a:r>
              <a:rPr lang="pt-BR" sz="1200" dirty="0"/>
              <a:t>", "atirar", "pegar", "</a:t>
            </a:r>
            <a:r>
              <a:rPr lang="pt-BR" sz="1200" dirty="0" err="1"/>
              <a:t>voltar_para_casa</a:t>
            </a:r>
            <a:r>
              <a:rPr lang="pt-BR" sz="1200" dirty="0"/>
              <a:t>", "sair“ entre outras combinações), permitindo que o agente tome uma decisão para cada cenário que encontra.</a:t>
            </a:r>
            <a:endParaRPr lang="pt-BR" sz="1200" noProof="0" dirty="0"/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FC6C94D6-361D-14AD-06AC-E94BC1D68BE6}"/>
              </a:ext>
            </a:extLst>
          </p:cNvPr>
          <p:cNvSpPr/>
          <p:nvPr/>
        </p:nvSpPr>
        <p:spPr>
          <a:xfrm>
            <a:off x="237264" y="1510432"/>
            <a:ext cx="200025" cy="200025"/>
          </a:xfrm>
          <a:prstGeom prst="ellipse">
            <a:avLst/>
          </a:prstGeom>
          <a:solidFill>
            <a:srgbClr val="003366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C8B1E651-AEEB-EE08-7F0A-4DBA49F5F6A2}"/>
              </a:ext>
            </a:extLst>
          </p:cNvPr>
          <p:cNvSpPr/>
          <p:nvPr/>
        </p:nvSpPr>
        <p:spPr>
          <a:xfrm>
            <a:off x="353386" y="2034553"/>
            <a:ext cx="64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pt-BR" sz="1046" noProof="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A50AE90C-2EEA-DE0B-B75E-97FC5551A303}"/>
              </a:ext>
            </a:extLst>
          </p:cNvPr>
          <p:cNvSpPr/>
          <p:nvPr/>
        </p:nvSpPr>
        <p:spPr>
          <a:xfrm>
            <a:off x="683578" y="1508888"/>
            <a:ext cx="678071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400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Fitness</a:t>
            </a:r>
            <a:r>
              <a:rPr lang="pt-BR" sz="1046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</a:t>
            </a:r>
            <a:endParaRPr lang="pt-BR" sz="1046" noProof="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5DFA0E1B-0BC4-0885-0B85-24AD91B854A7}"/>
              </a:ext>
            </a:extLst>
          </p:cNvPr>
          <p:cNvSpPr/>
          <p:nvPr/>
        </p:nvSpPr>
        <p:spPr>
          <a:xfrm>
            <a:off x="636858" y="1767762"/>
            <a:ext cx="5909254" cy="1609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Pontuação baseada </a:t>
            </a:r>
            <a:r>
              <a:rPr lang="pt-BR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por</a:t>
            </a: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pegar ouro, matar</a:t>
            </a:r>
            <a:r>
              <a:rPr lang="pt-BR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pt-BR" sz="1046" dirty="0" err="1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Wumpus</a:t>
            </a:r>
            <a:r>
              <a:rPr lang="pt-BR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ou evitar perigos:</a:t>
            </a:r>
            <a:endParaRPr lang="pt-BR" sz="1046" noProof="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D0B2C0FD-C76C-A6A7-377E-5394DA611A3A}"/>
              </a:ext>
            </a:extLst>
          </p:cNvPr>
          <p:cNvSpPr/>
          <p:nvPr/>
        </p:nvSpPr>
        <p:spPr>
          <a:xfrm>
            <a:off x="571500" y="2733274"/>
            <a:ext cx="70532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</a:t>
            </a:r>
            <a:endParaRPr lang="pt-BR" sz="1046" noProof="0" dirty="0"/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059DE5DB-BAA0-CFBA-A6AB-3C5A28857FCE}"/>
              </a:ext>
            </a:extLst>
          </p:cNvPr>
          <p:cNvSpPr/>
          <p:nvPr/>
        </p:nvSpPr>
        <p:spPr>
          <a:xfrm>
            <a:off x="260131" y="3413812"/>
            <a:ext cx="200025" cy="200025"/>
          </a:xfrm>
          <a:prstGeom prst="ellipse">
            <a:avLst/>
          </a:prstGeom>
          <a:solidFill>
            <a:srgbClr val="003366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BD252596-FEDD-7A80-5E3E-9CB541987938}"/>
              </a:ext>
            </a:extLst>
          </p:cNvPr>
          <p:cNvSpPr/>
          <p:nvPr/>
        </p:nvSpPr>
        <p:spPr>
          <a:xfrm>
            <a:off x="237266" y="3905994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pt-BR" sz="1046" noProof="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pt-BR" sz="1046" noProof="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47A1A035-B265-56EB-5B15-81C1F039B7D8}"/>
              </a:ext>
            </a:extLst>
          </p:cNvPr>
          <p:cNvSpPr/>
          <p:nvPr/>
        </p:nvSpPr>
        <p:spPr>
          <a:xfrm>
            <a:off x="618596" y="3446783"/>
            <a:ext cx="721351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400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Seleção</a:t>
            </a:r>
            <a:r>
              <a:rPr lang="pt-BR" sz="1046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</a:t>
            </a:r>
            <a:endParaRPr lang="pt-BR" sz="1046" noProof="0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66F7AA74-6CA7-ABD1-4966-47A820030322}"/>
              </a:ext>
            </a:extLst>
          </p:cNvPr>
          <p:cNvSpPr/>
          <p:nvPr/>
        </p:nvSpPr>
        <p:spPr>
          <a:xfrm>
            <a:off x="1181058" y="3724434"/>
            <a:ext cx="35266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endParaRPr lang="pt-BR" sz="1046" noProof="0" dirty="0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D41EA014-9AA3-709A-9BAE-1F318EE2F1E1}"/>
              </a:ext>
            </a:extLst>
          </p:cNvPr>
          <p:cNvSpPr/>
          <p:nvPr/>
        </p:nvSpPr>
        <p:spPr>
          <a:xfrm rot="10800000" flipV="1">
            <a:off x="657774" y="3656733"/>
            <a:ext cx="6165706" cy="5539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pt-BR" sz="1200" dirty="0">
                <a:solidFill>
                  <a:srgbClr val="333333"/>
                </a:solidFill>
                <a:ea typeface="Noto Sans" pitchFamily="34" charset="-122"/>
                <a:cs typeface="Noto Sans" pitchFamily="34" charset="-120"/>
              </a:rPr>
              <a:t>Agentes com melhor pontuação formam uma </a:t>
            </a:r>
            <a:r>
              <a:rPr lang="pt-BR" sz="1200" noProof="0" dirty="0">
                <a:solidFill>
                  <a:srgbClr val="333333"/>
                </a:solidFill>
                <a:ea typeface="Noto Sans" pitchFamily="34" charset="-122"/>
                <a:cs typeface="Noto Sans" pitchFamily="34" charset="-120"/>
              </a:rPr>
              <a:t>"elite" para a próxima geração. </a:t>
            </a:r>
            <a:r>
              <a:rPr lang="pt-BR" sz="1200" dirty="0"/>
              <a:t>Utilizamos uma população de 100 indivíduos e um método de seleção por torneio para garantir que as melhores estratégias passem para a próxima geração.</a:t>
            </a:r>
            <a:endParaRPr lang="pt-BR" sz="1200" noProof="0" dirty="0"/>
          </a:p>
        </p:txBody>
      </p:sp>
      <p:sp>
        <p:nvSpPr>
          <p:cNvPr id="21" name="Shape 18">
            <a:extLst>
              <a:ext uri="{FF2B5EF4-FFF2-40B4-BE49-F238E27FC236}">
                <a16:creationId xmlns:a16="http://schemas.microsoft.com/office/drawing/2014/main" id="{82A7BE79-69D6-F733-0A0C-47F11A331354}"/>
              </a:ext>
            </a:extLst>
          </p:cNvPr>
          <p:cNvSpPr/>
          <p:nvPr/>
        </p:nvSpPr>
        <p:spPr>
          <a:xfrm>
            <a:off x="221124" y="4331166"/>
            <a:ext cx="200025" cy="200025"/>
          </a:xfrm>
          <a:prstGeom prst="ellipse">
            <a:avLst/>
          </a:prstGeom>
          <a:solidFill>
            <a:srgbClr val="003366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1BA79E2F-4F21-22B7-092F-B626E42BD008}"/>
              </a:ext>
            </a:extLst>
          </p:cNvPr>
          <p:cNvSpPr/>
          <p:nvPr/>
        </p:nvSpPr>
        <p:spPr>
          <a:xfrm>
            <a:off x="279594" y="4008898"/>
            <a:ext cx="64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pt-BR" sz="1046" noProof="0" dirty="0"/>
          </a:p>
        </p:txBody>
      </p:sp>
      <p:sp>
        <p:nvSpPr>
          <p:cNvPr id="23" name="Text 20">
            <a:extLst>
              <a:ext uri="{FF2B5EF4-FFF2-40B4-BE49-F238E27FC236}">
                <a16:creationId xmlns:a16="http://schemas.microsoft.com/office/drawing/2014/main" id="{5A4572DD-6126-5EB2-C5B4-3FAA468339E3}"/>
              </a:ext>
            </a:extLst>
          </p:cNvPr>
          <p:cNvSpPr/>
          <p:nvPr/>
        </p:nvSpPr>
        <p:spPr>
          <a:xfrm>
            <a:off x="559130" y="4326136"/>
            <a:ext cx="2131994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400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Cruzamento e Mutação</a:t>
            </a:r>
            <a:r>
              <a:rPr lang="pt-BR" sz="1046" b="1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</a:t>
            </a:r>
            <a:endParaRPr lang="pt-BR" sz="1046" noProof="0" dirty="0"/>
          </a:p>
        </p:txBody>
      </p:sp>
      <p:sp>
        <p:nvSpPr>
          <p:cNvPr id="24" name="Text 21">
            <a:extLst>
              <a:ext uri="{FF2B5EF4-FFF2-40B4-BE49-F238E27FC236}">
                <a16:creationId xmlns:a16="http://schemas.microsoft.com/office/drawing/2014/main" id="{DC183D31-CDC6-3AC7-C695-277D0DB1AEDF}"/>
              </a:ext>
            </a:extLst>
          </p:cNvPr>
          <p:cNvSpPr/>
          <p:nvPr/>
        </p:nvSpPr>
        <p:spPr>
          <a:xfrm>
            <a:off x="2811647" y="4341439"/>
            <a:ext cx="6672842" cy="34560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pt-BR" sz="1200" dirty="0"/>
              <a:t>A partir da elite selecionada, novos agentes são gerados. Fazendo cruzamento e mutações.</a:t>
            </a:r>
          </a:p>
          <a:p>
            <a:endParaRPr lang="pt-BR" sz="1046" noProof="0" dirty="0"/>
          </a:p>
        </p:txBody>
      </p:sp>
      <p:sp>
        <p:nvSpPr>
          <p:cNvPr id="26" name="Shape 23">
            <a:extLst>
              <a:ext uri="{FF2B5EF4-FFF2-40B4-BE49-F238E27FC236}">
                <a16:creationId xmlns:a16="http://schemas.microsoft.com/office/drawing/2014/main" id="{B777F3BD-2A67-2FE2-D650-088A1FFA30CB}"/>
              </a:ext>
            </a:extLst>
          </p:cNvPr>
          <p:cNvSpPr/>
          <p:nvPr/>
        </p:nvSpPr>
        <p:spPr>
          <a:xfrm>
            <a:off x="6724042" y="1222365"/>
            <a:ext cx="2173473" cy="1443038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 noProof="0" dirty="0"/>
          </a:p>
        </p:txBody>
      </p:sp>
      <p:sp>
        <p:nvSpPr>
          <p:cNvPr id="27" name="Text 24">
            <a:extLst>
              <a:ext uri="{FF2B5EF4-FFF2-40B4-BE49-F238E27FC236}">
                <a16:creationId xmlns:a16="http://schemas.microsoft.com/office/drawing/2014/main" id="{718DC48E-3959-46BB-B47D-EDD7126E71E9}"/>
              </a:ext>
            </a:extLst>
          </p:cNvPr>
          <p:cNvSpPr/>
          <p:nvPr/>
        </p:nvSpPr>
        <p:spPr>
          <a:xfrm>
            <a:off x="6724042" y="834800"/>
            <a:ext cx="400764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Parâmetros do Algoritmo Genético</a:t>
            </a:r>
            <a:endParaRPr lang="pt-BR" sz="1046" noProof="0" dirty="0"/>
          </a:p>
        </p:txBody>
      </p:sp>
      <p:sp>
        <p:nvSpPr>
          <p:cNvPr id="28" name="Text 25">
            <a:extLst>
              <a:ext uri="{FF2B5EF4-FFF2-40B4-BE49-F238E27FC236}">
                <a16:creationId xmlns:a16="http://schemas.microsoft.com/office/drawing/2014/main" id="{992ECC8E-89C1-F955-C369-CA0ADF8122E8}"/>
              </a:ext>
            </a:extLst>
          </p:cNvPr>
          <p:cNvSpPr/>
          <p:nvPr/>
        </p:nvSpPr>
        <p:spPr>
          <a:xfrm>
            <a:off x="6773837" y="1314241"/>
            <a:ext cx="78126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FF66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População:</a:t>
            </a:r>
            <a:endParaRPr lang="pt-BR" sz="1046" noProof="0" dirty="0"/>
          </a:p>
        </p:txBody>
      </p:sp>
      <p:sp>
        <p:nvSpPr>
          <p:cNvPr id="29" name="Text 26">
            <a:extLst>
              <a:ext uri="{FF2B5EF4-FFF2-40B4-BE49-F238E27FC236}">
                <a16:creationId xmlns:a16="http://schemas.microsoft.com/office/drawing/2014/main" id="{FBDBA098-7CA4-EC92-E23B-0A9C9D70313E}"/>
              </a:ext>
            </a:extLst>
          </p:cNvPr>
          <p:cNvSpPr/>
          <p:nvPr/>
        </p:nvSpPr>
        <p:spPr>
          <a:xfrm>
            <a:off x="7823408" y="1311507"/>
            <a:ext cx="24517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</a:t>
            </a:r>
            <a:endParaRPr lang="pt-BR" sz="1046" noProof="0" dirty="0"/>
          </a:p>
        </p:txBody>
      </p:sp>
      <p:sp>
        <p:nvSpPr>
          <p:cNvPr id="30" name="Text 27">
            <a:extLst>
              <a:ext uri="{FF2B5EF4-FFF2-40B4-BE49-F238E27FC236}">
                <a16:creationId xmlns:a16="http://schemas.microsoft.com/office/drawing/2014/main" id="{D108C617-DEBC-0D21-3A96-D1C25E532F15}"/>
              </a:ext>
            </a:extLst>
          </p:cNvPr>
          <p:cNvSpPr/>
          <p:nvPr/>
        </p:nvSpPr>
        <p:spPr>
          <a:xfrm>
            <a:off x="6773837" y="1588691"/>
            <a:ext cx="69425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FF66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Gerações:</a:t>
            </a:r>
            <a:endParaRPr lang="pt-BR" sz="1046" noProof="0" dirty="0"/>
          </a:p>
        </p:txBody>
      </p:sp>
      <p:sp>
        <p:nvSpPr>
          <p:cNvPr id="31" name="Text 28">
            <a:extLst>
              <a:ext uri="{FF2B5EF4-FFF2-40B4-BE49-F238E27FC236}">
                <a16:creationId xmlns:a16="http://schemas.microsoft.com/office/drawing/2014/main" id="{C794A1FF-B944-4E0E-B7B2-8BC64604F8CE}"/>
              </a:ext>
            </a:extLst>
          </p:cNvPr>
          <p:cNvSpPr/>
          <p:nvPr/>
        </p:nvSpPr>
        <p:spPr>
          <a:xfrm>
            <a:off x="7863922" y="1588691"/>
            <a:ext cx="1634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50</a:t>
            </a:r>
            <a:endParaRPr lang="pt-BR" sz="1046" noProof="0" dirty="0"/>
          </a:p>
        </p:txBody>
      </p:sp>
      <p:sp>
        <p:nvSpPr>
          <p:cNvPr id="32" name="Text 29">
            <a:extLst>
              <a:ext uri="{FF2B5EF4-FFF2-40B4-BE49-F238E27FC236}">
                <a16:creationId xmlns:a16="http://schemas.microsoft.com/office/drawing/2014/main" id="{35B5606B-B738-0F87-9D44-5F9A132CB961}"/>
              </a:ext>
            </a:extLst>
          </p:cNvPr>
          <p:cNvSpPr/>
          <p:nvPr/>
        </p:nvSpPr>
        <p:spPr>
          <a:xfrm>
            <a:off x="6773837" y="1879931"/>
            <a:ext cx="149120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FF66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Taxa de Cruzamento:</a:t>
            </a:r>
            <a:endParaRPr lang="pt-BR" sz="1046" noProof="0" dirty="0"/>
          </a:p>
        </p:txBody>
      </p:sp>
      <p:sp>
        <p:nvSpPr>
          <p:cNvPr id="33" name="Text 30">
            <a:extLst>
              <a:ext uri="{FF2B5EF4-FFF2-40B4-BE49-F238E27FC236}">
                <a16:creationId xmlns:a16="http://schemas.microsoft.com/office/drawing/2014/main" id="{397E67EB-61F0-F42A-DB0D-5A46A1ECDF69}"/>
              </a:ext>
            </a:extLst>
          </p:cNvPr>
          <p:cNvSpPr/>
          <p:nvPr/>
        </p:nvSpPr>
        <p:spPr>
          <a:xfrm>
            <a:off x="8366452" y="1864518"/>
            <a:ext cx="20175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0.9</a:t>
            </a:r>
            <a:endParaRPr lang="pt-BR" sz="1046" noProof="0" dirty="0"/>
          </a:p>
        </p:txBody>
      </p:sp>
      <p:sp>
        <p:nvSpPr>
          <p:cNvPr id="34" name="Text 31">
            <a:extLst>
              <a:ext uri="{FF2B5EF4-FFF2-40B4-BE49-F238E27FC236}">
                <a16:creationId xmlns:a16="http://schemas.microsoft.com/office/drawing/2014/main" id="{0BD0B2FB-CAF4-5BA0-DA4E-03DEE0E9352C}"/>
              </a:ext>
            </a:extLst>
          </p:cNvPr>
          <p:cNvSpPr/>
          <p:nvPr/>
        </p:nvSpPr>
        <p:spPr>
          <a:xfrm>
            <a:off x="6785941" y="2165510"/>
            <a:ext cx="12414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b="1" noProof="0" dirty="0">
                <a:solidFill>
                  <a:srgbClr val="FF66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Taxa de Mutação:</a:t>
            </a:r>
            <a:endParaRPr lang="pt-BR" sz="1046" noProof="0" dirty="0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7E286635-9200-9195-0AA2-5C66F1083A1F}"/>
              </a:ext>
            </a:extLst>
          </p:cNvPr>
          <p:cNvSpPr/>
          <p:nvPr/>
        </p:nvSpPr>
        <p:spPr>
          <a:xfrm>
            <a:off x="8164697" y="2154231"/>
            <a:ext cx="20175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pt-BR" sz="1046" noProof="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0.1</a:t>
            </a:r>
            <a:endParaRPr lang="pt-BR" sz="1046" noProof="0" dirty="0"/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11545806-5261-C938-AE4F-CC08526BE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0" y="1958454"/>
            <a:ext cx="616570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Penalidades por Ação: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 agente perde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 ponto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por cada passo que dá, o que incentiva a eficiência e a conclusão da missão no menor tempo possível.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Penalidades Severas: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penalidades por morrer são altas. Cair em um poço ou encontrar o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Wumpus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resulta em uma perda de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1.000 pontos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Recompensas por Sucesso: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 agente recebe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1.000 pontos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por pegar o ouro ou matar o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Wumpus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A recompensa máxima de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5.000 pontos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é concedida ao final, quando o agente consegue pegar o ouro e voltar para a casa de início </a:t>
            </a: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DD0AAD63-EC83-7BB4-84EE-C4BCC90F6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130" y="4565336"/>
            <a:ext cx="85463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200" b="1" dirty="0"/>
              <a:t> Cruzamento: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Combina o cromossomo de dois agentes pais com uma taxa de 0.9, criando filhos com traços de ambos.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Mutação: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Introduz pequenas alterações aleatórias em uma taxa de 0.1, o que permite a exploração de novas soluções.</a:t>
            </a:r>
          </a:p>
        </p:txBody>
      </p:sp>
    </p:spTree>
    <p:extLst>
      <p:ext uri="{BB962C8B-B14F-4D97-AF65-F5344CB8AC3E}">
        <p14:creationId xmlns:p14="http://schemas.microsoft.com/office/powerpoint/2010/main" val="177128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5079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Resultados da Etapa 4: Algoritmo Genético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66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Evolução do Desempenho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85750" y="1250156"/>
            <a:ext cx="4179094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treinamento do agente genético demonstrou uma evolução significativa ao longo das gerações, superando o desempenho inicial.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85750" y="1978819"/>
            <a:ext cx="4179094" cy="914400"/>
          </a:xfrm>
          <a:prstGeom prst="rect">
            <a:avLst/>
          </a:prstGeom>
          <a:solidFill>
            <a:srgbClr val="E6F2FF"/>
          </a:solidFill>
          <a:ln/>
        </p:spPr>
      </p:sp>
      <p:sp>
        <p:nvSpPr>
          <p:cNvPr id="7" name="Shape 4"/>
          <p:cNvSpPr/>
          <p:nvPr/>
        </p:nvSpPr>
        <p:spPr>
          <a:xfrm>
            <a:off x="285750" y="1978819"/>
            <a:ext cx="28575" cy="914400"/>
          </a:xfrm>
          <a:prstGeom prst="rect">
            <a:avLst/>
          </a:prstGeom>
          <a:solidFill>
            <a:srgbClr val="003366"/>
          </a:solidFill>
          <a:ln/>
        </p:spPr>
      </p:sp>
      <p:sp>
        <p:nvSpPr>
          <p:cNvPr id="8" name="Text 5"/>
          <p:cNvSpPr/>
          <p:nvPr/>
        </p:nvSpPr>
        <p:spPr>
          <a:xfrm>
            <a:off x="392906" y="2085975"/>
            <a:ext cx="39647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Desempenho Inicial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392906" y="2357438"/>
            <a:ext cx="3964781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Baixo, com pontuações de fitness que indicavam falha em completar o objetivo principal.</a:t>
            </a:r>
            <a:endParaRPr lang="en-US" sz="1046" dirty="0"/>
          </a:p>
        </p:txBody>
      </p:sp>
      <p:sp>
        <p:nvSpPr>
          <p:cNvPr id="10" name="Shape 7"/>
          <p:cNvSpPr/>
          <p:nvPr/>
        </p:nvSpPr>
        <p:spPr>
          <a:xfrm>
            <a:off x="285750" y="3036094"/>
            <a:ext cx="4179094" cy="914400"/>
          </a:xfrm>
          <a:prstGeom prst="rect">
            <a:avLst/>
          </a:prstGeom>
          <a:solidFill>
            <a:srgbClr val="E6F2FF"/>
          </a:solidFill>
          <a:ln/>
        </p:spPr>
      </p:sp>
      <p:sp>
        <p:nvSpPr>
          <p:cNvPr id="11" name="Shape 8"/>
          <p:cNvSpPr/>
          <p:nvPr/>
        </p:nvSpPr>
        <p:spPr>
          <a:xfrm>
            <a:off x="285750" y="3036094"/>
            <a:ext cx="28575" cy="914400"/>
          </a:xfrm>
          <a:prstGeom prst="rect">
            <a:avLst/>
          </a:prstGeom>
          <a:solidFill>
            <a:srgbClr val="003366"/>
          </a:solidFill>
          <a:ln/>
        </p:spPr>
      </p:sp>
      <p:sp>
        <p:nvSpPr>
          <p:cNvPr id="12" name="Text 9"/>
          <p:cNvSpPr/>
          <p:nvPr/>
        </p:nvSpPr>
        <p:spPr>
          <a:xfrm>
            <a:off x="392906" y="3143250"/>
            <a:ext cx="39647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Otimizações Aplicadas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392906" y="3414713"/>
            <a:ext cx="3964781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Aumento de penalidades, recompensas por aproximação ao ouro e refinamento da interpretação das percepções.</a:t>
            </a:r>
            <a:endParaRPr lang="en-US" sz="1046" dirty="0"/>
          </a:p>
        </p:txBody>
      </p:sp>
      <p:sp>
        <p:nvSpPr>
          <p:cNvPr id="14" name="Shape 11"/>
          <p:cNvSpPr/>
          <p:nvPr/>
        </p:nvSpPr>
        <p:spPr>
          <a:xfrm>
            <a:off x="285750" y="4093369"/>
            <a:ext cx="4179094" cy="1128713"/>
          </a:xfrm>
          <a:prstGeom prst="rect">
            <a:avLst/>
          </a:prstGeom>
          <a:solidFill>
            <a:srgbClr val="E6F2FF"/>
          </a:solidFill>
          <a:ln/>
        </p:spPr>
      </p:sp>
      <p:sp>
        <p:nvSpPr>
          <p:cNvPr id="15" name="Shape 12"/>
          <p:cNvSpPr/>
          <p:nvPr/>
        </p:nvSpPr>
        <p:spPr>
          <a:xfrm>
            <a:off x="285750" y="4093369"/>
            <a:ext cx="28575" cy="1128713"/>
          </a:xfrm>
          <a:prstGeom prst="rect">
            <a:avLst/>
          </a:prstGeom>
          <a:solidFill>
            <a:srgbClr val="003366"/>
          </a:solidFill>
          <a:ln/>
        </p:spPr>
      </p:sp>
      <p:sp>
        <p:nvSpPr>
          <p:cNvPr id="16" name="Text 13"/>
          <p:cNvSpPr/>
          <p:nvPr/>
        </p:nvSpPr>
        <p:spPr>
          <a:xfrm>
            <a:off x="392906" y="4200525"/>
            <a:ext cx="39647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0033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Resultados Finais</a:t>
            </a:r>
            <a:endParaRPr lang="en-US" sz="1046" dirty="0"/>
          </a:p>
        </p:txBody>
      </p:sp>
      <p:sp>
        <p:nvSpPr>
          <p:cNvPr id="17" name="Text 14"/>
          <p:cNvSpPr/>
          <p:nvPr/>
        </p:nvSpPr>
        <p:spPr>
          <a:xfrm>
            <a:off x="392906" y="4480917"/>
            <a:ext cx="107000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Picos de fitness 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1462906" y="4480917"/>
            <a:ext cx="279694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FF66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extremamente altos (acima de 190.000)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4259852" y="4480917"/>
            <a:ext cx="3831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endParaRPr lang="en-US" sz="1046" dirty="0"/>
          </a:p>
        </p:txBody>
      </p:sp>
      <p:sp>
        <p:nvSpPr>
          <p:cNvPr id="20" name="Text 17"/>
          <p:cNvSpPr/>
          <p:nvPr/>
        </p:nvSpPr>
        <p:spPr>
          <a:xfrm>
            <a:off x="392906" y="4695230"/>
            <a:ext cx="372948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confirmando a capacidade do agente de pegar o ouro e </a:t>
            </a:r>
            <a:endParaRPr lang="en-US" sz="1046" dirty="0"/>
          </a:p>
        </p:txBody>
      </p:sp>
      <p:sp>
        <p:nvSpPr>
          <p:cNvPr id="21" name="Text 18"/>
          <p:cNvSpPr/>
          <p:nvPr/>
        </p:nvSpPr>
        <p:spPr>
          <a:xfrm>
            <a:off x="392906" y="4909542"/>
            <a:ext cx="194340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retornar à casa com sucesso.</a:t>
            </a:r>
            <a:endParaRPr lang="en-US" sz="1046" dirty="0"/>
          </a:p>
        </p:txBody>
      </p:sp>
      <p:sp>
        <p:nvSpPr>
          <p:cNvPr id="22" name="Text 19"/>
          <p:cNvSpPr/>
          <p:nvPr/>
        </p:nvSpPr>
        <p:spPr>
          <a:xfrm>
            <a:off x="285750" y="5364956"/>
            <a:ext cx="4179094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melhor estratégia encontrada globalmente ao final do treinamento reflete esses resultados positivos, indicando que o algoritmo genético converge para soluções robustas e eficientes.</a:t>
            </a:r>
            <a:endParaRPr lang="en-US" sz="1046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C627138-9D8C-7C68-5B3C-CBBF0E7B55AD}"/>
              </a:ext>
            </a:extLst>
          </p:cNvPr>
          <p:cNvSpPr txBox="1"/>
          <p:nvPr/>
        </p:nvSpPr>
        <p:spPr>
          <a:xfrm>
            <a:off x="4464844" y="809565"/>
            <a:ext cx="49649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accent2">
                    <a:lumMod val="75000"/>
                  </a:schemeClr>
                </a:solidFill>
              </a:rPr>
              <a:t>Melhor fitness encontrado (global): </a:t>
            </a:r>
            <a:r>
              <a:rPr lang="pt-BR" sz="1200" dirty="0"/>
              <a:t>196910</a:t>
            </a:r>
          </a:p>
          <a:p>
            <a:r>
              <a:rPr lang="pt-BR" sz="1200" dirty="0">
                <a:solidFill>
                  <a:schemeClr val="accent2">
                    <a:lumMod val="75000"/>
                  </a:schemeClr>
                </a:solidFill>
              </a:rPr>
              <a:t>Melhor estratégia encontrada (global):</a:t>
            </a:r>
          </a:p>
          <a:p>
            <a:r>
              <a:rPr lang="pt-BR" sz="1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1200" dirty="0"/>
              <a:t>['pegar', 'atirar', '</a:t>
            </a:r>
            <a:r>
              <a:rPr lang="pt-BR" sz="1200" dirty="0" err="1"/>
              <a:t>mover_aleatorio</a:t>
            </a:r>
            <a:r>
              <a:rPr lang="pt-BR" sz="1200" dirty="0"/>
              <a:t>', '</a:t>
            </a:r>
            <a:r>
              <a:rPr lang="pt-BR" sz="1200" dirty="0" err="1"/>
              <a:t>mover_aleatorio</a:t>
            </a:r>
            <a:r>
              <a:rPr lang="pt-BR" sz="1200" dirty="0"/>
              <a:t>', '</a:t>
            </a:r>
            <a:r>
              <a:rPr lang="pt-BR" sz="1200" dirty="0" err="1"/>
              <a:t>voltar_para_casa</a:t>
            </a:r>
            <a:r>
              <a:rPr lang="pt-BR" sz="1200" dirty="0"/>
              <a:t>', 'atirar', 'sair', '</a:t>
            </a:r>
            <a:r>
              <a:rPr lang="pt-BR" sz="1200" dirty="0" err="1"/>
              <a:t>mover_aleatorio</a:t>
            </a:r>
            <a:r>
              <a:rPr lang="pt-BR" sz="1200" dirty="0"/>
              <a:t>', 'sair', 'atirar']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56EA2C83-F78E-8DB8-CC03-00A21E3C2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881" y="1937046"/>
            <a:ext cx="4668410" cy="28010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1413</Words>
  <Application>Microsoft Office PowerPoint</Application>
  <PresentationFormat>Apresentação na tela (16:9)</PresentationFormat>
  <Paragraphs>175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Noto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Usuario</cp:lastModifiedBy>
  <cp:revision>5</cp:revision>
  <dcterms:created xsi:type="dcterms:W3CDTF">2025-09-09T13:34:02Z</dcterms:created>
  <dcterms:modified xsi:type="dcterms:W3CDTF">2025-09-09T21:32:13Z</dcterms:modified>
</cp:coreProperties>
</file>