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3"/>
  </p:notesMasterIdLst>
  <p:sldIdLst>
    <p:sldId id="256" r:id="rId2"/>
    <p:sldId id="327" r:id="rId3"/>
    <p:sldId id="335" r:id="rId4"/>
    <p:sldId id="328" r:id="rId5"/>
    <p:sldId id="336" r:id="rId6"/>
    <p:sldId id="358" r:id="rId7"/>
    <p:sldId id="338" r:id="rId8"/>
    <p:sldId id="339" r:id="rId9"/>
    <p:sldId id="353" r:id="rId10"/>
    <p:sldId id="357" r:id="rId11"/>
    <p:sldId id="354" r:id="rId12"/>
    <p:sldId id="355" r:id="rId13"/>
    <p:sldId id="359" r:id="rId14"/>
    <p:sldId id="340" r:id="rId15"/>
    <p:sldId id="343" r:id="rId16"/>
    <p:sldId id="342" r:id="rId17"/>
    <p:sldId id="341" r:id="rId18"/>
    <p:sldId id="344" r:id="rId19"/>
    <p:sldId id="345" r:id="rId20"/>
    <p:sldId id="346" r:id="rId21"/>
    <p:sldId id="348" r:id="rId22"/>
    <p:sldId id="349" r:id="rId23"/>
    <p:sldId id="347" r:id="rId24"/>
    <p:sldId id="350" r:id="rId25"/>
    <p:sldId id="351" r:id="rId26"/>
    <p:sldId id="352" r:id="rId27"/>
    <p:sldId id="360" r:id="rId28"/>
    <p:sldId id="362" r:id="rId29"/>
    <p:sldId id="363" r:id="rId30"/>
    <p:sldId id="332" r:id="rId31"/>
    <p:sldId id="289" r:id="rId32"/>
  </p:sldIdLst>
  <p:sldSz cx="9144000" cy="5143500" type="screen16x9"/>
  <p:notesSz cx="6858000" cy="9144000"/>
  <p:embeddedFontLst>
    <p:embeddedFont>
      <p:font typeface="Frank Ruhl Libre Light" panose="020B0604020202020204" charset="-79"/>
      <p:regular r:id="rId34"/>
      <p:bold r:id="rId35"/>
    </p:embeddedFont>
    <p:embeddedFont>
      <p:font typeface="IBM Plex Sans Condensed"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473B9A-3B9F-4F86-A8C2-CFE50AEE946C}">
  <a:tblStyle styleId="{F8473B9A-3B9F-4F86-A8C2-CFE50AEE946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3238" autoAdjust="0"/>
  </p:normalViewPr>
  <p:slideViewPr>
    <p:cSldViewPr>
      <p:cViewPr varScale="1">
        <p:scale>
          <a:sx n="96" d="100"/>
          <a:sy n="96" d="100"/>
        </p:scale>
        <p:origin x="53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905385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801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568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p:nvPr/>
        </p:nvSpPr>
        <p:spPr>
          <a:xfrm>
            <a:off x="0" y="604500"/>
            <a:ext cx="60873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998100" y="604500"/>
            <a:ext cx="3597600" cy="3934500"/>
          </a:xfrm>
          <a:prstGeom prst="rect">
            <a:avLst/>
          </a:prstGeom>
        </p:spPr>
        <p:txBody>
          <a:bodyPr spcFirstLastPara="1" wrap="square" lIns="0" tIns="0" rIns="0" bIns="0" anchor="ctr" anchorCtr="0"/>
          <a:lstStyle>
            <a:lvl1pPr lvl="0" algn="l">
              <a:spcBef>
                <a:spcPts val="0"/>
              </a:spcBef>
              <a:spcAft>
                <a:spcPts val="0"/>
              </a:spcAft>
              <a:buSzPts val="3600"/>
              <a:buNone/>
              <a:defRPr sz="3600"/>
            </a:lvl1pPr>
            <a:lvl2pPr lvl="1" algn="l">
              <a:spcBef>
                <a:spcPts val="0"/>
              </a:spcBef>
              <a:spcAft>
                <a:spcPts val="0"/>
              </a:spcAft>
              <a:buSzPts val="3600"/>
              <a:buNone/>
              <a:defRPr sz="3600"/>
            </a:lvl2pPr>
            <a:lvl3pPr lvl="2" algn="l">
              <a:spcBef>
                <a:spcPts val="0"/>
              </a:spcBef>
              <a:spcAft>
                <a:spcPts val="0"/>
              </a:spcAft>
              <a:buSzPts val="3600"/>
              <a:buNone/>
              <a:defRPr sz="3600"/>
            </a:lvl3pPr>
            <a:lvl4pPr lvl="3" algn="l">
              <a:spcBef>
                <a:spcPts val="0"/>
              </a:spcBef>
              <a:spcAft>
                <a:spcPts val="0"/>
              </a:spcAft>
              <a:buSzPts val="3600"/>
              <a:buNone/>
              <a:defRPr sz="3600"/>
            </a:lvl4pPr>
            <a:lvl5pPr lvl="4" algn="l">
              <a:spcBef>
                <a:spcPts val="0"/>
              </a:spcBef>
              <a:spcAft>
                <a:spcPts val="0"/>
              </a:spcAft>
              <a:buSzPts val="3600"/>
              <a:buNone/>
              <a:defRPr sz="3600"/>
            </a:lvl5pPr>
            <a:lvl6pPr lvl="5" algn="l">
              <a:spcBef>
                <a:spcPts val="0"/>
              </a:spcBef>
              <a:spcAft>
                <a:spcPts val="0"/>
              </a:spcAft>
              <a:buSzPts val="3600"/>
              <a:buNone/>
              <a:defRPr sz="3600"/>
            </a:lvl6pPr>
            <a:lvl7pPr lvl="6" algn="l">
              <a:spcBef>
                <a:spcPts val="0"/>
              </a:spcBef>
              <a:spcAft>
                <a:spcPts val="0"/>
              </a:spcAft>
              <a:buSzPts val="3600"/>
              <a:buNone/>
              <a:defRPr sz="3600"/>
            </a:lvl7pPr>
            <a:lvl8pPr lvl="7" algn="l">
              <a:spcBef>
                <a:spcPts val="0"/>
              </a:spcBef>
              <a:spcAft>
                <a:spcPts val="0"/>
              </a:spcAft>
              <a:buSzPts val="3600"/>
              <a:buNone/>
              <a:defRPr sz="3600"/>
            </a:lvl8pPr>
            <a:lvl9pPr lvl="8" algn="l">
              <a:spcBef>
                <a:spcPts val="0"/>
              </a:spcBef>
              <a:spcAft>
                <a:spcPts val="0"/>
              </a:spcAft>
              <a:buSzPts val="3600"/>
              <a:buNone/>
              <a:defRPr sz="3600"/>
            </a:lvl9pPr>
          </a:lstStyle>
          <a:p>
            <a:endParaRPr/>
          </a:p>
        </p:txBody>
      </p:sp>
      <p:cxnSp>
        <p:nvCxnSpPr>
          <p:cNvPr id="13" name="Google Shape;13;p2"/>
          <p:cNvCxnSpPr/>
          <p:nvPr/>
        </p:nvCxnSpPr>
        <p:spPr>
          <a:xfrm>
            <a:off x="1524459" y="1797900"/>
            <a:ext cx="0" cy="1547700"/>
          </a:xfrm>
          <a:prstGeom prst="straightConnector1">
            <a:avLst/>
          </a:prstGeom>
          <a:noFill/>
          <a:ln w="9525" cap="flat" cmpd="sng">
            <a:solidFill>
              <a:srgbClr val="D9DCE6"/>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0" y="604500"/>
            <a:ext cx="79281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5"/>
          <p:cNvCxnSpPr/>
          <p:nvPr/>
        </p:nvCxnSpPr>
        <p:spPr>
          <a:xfrm>
            <a:off x="1946716" y="1026000"/>
            <a:ext cx="0" cy="3091500"/>
          </a:xfrm>
          <a:prstGeom prst="straightConnector1">
            <a:avLst/>
          </a:prstGeom>
          <a:noFill/>
          <a:ln w="9525" cap="flat" cmpd="sng">
            <a:solidFill>
              <a:srgbClr val="D9DCE6"/>
            </a:solidFill>
            <a:prstDash val="solid"/>
            <a:round/>
            <a:headEnd type="none" w="med" len="med"/>
            <a:tailEnd type="none" w="med" len="med"/>
          </a:ln>
        </p:spPr>
      </p:cxnSp>
      <p:sp>
        <p:nvSpPr>
          <p:cNvPr id="28" name="Google Shape;28;p5"/>
          <p:cNvSpPr txBox="1">
            <a:spLocks noGrp="1"/>
          </p:cNvSpPr>
          <p:nvPr>
            <p:ph type="title"/>
          </p:nvPr>
        </p:nvSpPr>
        <p:spPr>
          <a:xfrm>
            <a:off x="291300" y="1026000"/>
            <a:ext cx="1341900" cy="3091500"/>
          </a:xfrm>
          <a:prstGeom prst="rect">
            <a:avLst/>
          </a:prstGeom>
        </p:spPr>
        <p:txBody>
          <a:bodyPr spcFirstLastPara="1" wrap="square" lIns="0" tIns="0" rIns="0" bIns="0" anchor="t" anchorCtr="0"/>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9" name="Google Shape;29;p5"/>
          <p:cNvSpPr txBox="1">
            <a:spLocks noGrp="1"/>
          </p:cNvSpPr>
          <p:nvPr>
            <p:ph type="body" idx="1"/>
          </p:nvPr>
        </p:nvSpPr>
        <p:spPr>
          <a:xfrm>
            <a:off x="2191200" y="1026000"/>
            <a:ext cx="5345700" cy="3091500"/>
          </a:xfrm>
          <a:prstGeom prst="rect">
            <a:avLst/>
          </a:prstGeom>
        </p:spPr>
        <p:txBody>
          <a:bodyPr spcFirstLastPara="1" wrap="square" lIns="0" tIns="0" rIns="0" bIns="0" anchor="t" anchorCtr="0"/>
          <a:lstStyle>
            <a:lvl1pPr marL="457200" lvl="0" indent="-317500">
              <a:spcBef>
                <a:spcPts val="0"/>
              </a:spcBef>
              <a:spcAft>
                <a:spcPts val="0"/>
              </a:spcAft>
              <a:buSzPts val="1400"/>
              <a:buChar char="◎"/>
              <a:defRPr/>
            </a:lvl1pPr>
            <a:lvl2pPr marL="914400" lvl="1" indent="-317500">
              <a:spcBef>
                <a:spcPts val="800"/>
              </a:spcBef>
              <a:spcAft>
                <a:spcPts val="0"/>
              </a:spcAft>
              <a:buSzPts val="1400"/>
              <a:buChar char="◎"/>
              <a:defRPr/>
            </a:lvl2pPr>
            <a:lvl3pPr marL="1371600" lvl="2" indent="-355600">
              <a:spcBef>
                <a:spcPts val="800"/>
              </a:spcBef>
              <a:spcAft>
                <a:spcPts val="0"/>
              </a:spcAft>
              <a:buSzPts val="2000"/>
              <a:buChar char="■"/>
              <a:defRPr/>
            </a:lvl3pPr>
            <a:lvl4pPr marL="1828800" lvl="3" indent="-355600">
              <a:spcBef>
                <a:spcPts val="800"/>
              </a:spcBef>
              <a:spcAft>
                <a:spcPts val="0"/>
              </a:spcAft>
              <a:buSzPts val="2000"/>
              <a:buChar char="●"/>
              <a:defRPr/>
            </a:lvl4pPr>
            <a:lvl5pPr marL="2286000" lvl="4" indent="-355600">
              <a:spcBef>
                <a:spcPts val="800"/>
              </a:spcBef>
              <a:spcAft>
                <a:spcPts val="0"/>
              </a:spcAft>
              <a:buSzPts val="2000"/>
              <a:buChar char="○"/>
              <a:defRPr/>
            </a:lvl5pPr>
            <a:lvl6pPr marL="2743200" lvl="5" indent="-355600">
              <a:spcBef>
                <a:spcPts val="800"/>
              </a:spcBef>
              <a:spcAft>
                <a:spcPts val="0"/>
              </a:spcAft>
              <a:buSzPts val="2000"/>
              <a:buChar char="■"/>
              <a:defRPr/>
            </a:lvl6pPr>
            <a:lvl7pPr marL="3200400" lvl="6" indent="-355600">
              <a:spcBef>
                <a:spcPts val="800"/>
              </a:spcBef>
              <a:spcAft>
                <a:spcPts val="0"/>
              </a:spcAft>
              <a:buSzPts val="2000"/>
              <a:buChar char="●"/>
              <a:defRPr/>
            </a:lvl7pPr>
            <a:lvl8pPr marL="3657600" lvl="7" indent="-355600">
              <a:spcBef>
                <a:spcPts val="800"/>
              </a:spcBef>
              <a:spcAft>
                <a:spcPts val="0"/>
              </a:spcAft>
              <a:buSzPts val="2000"/>
              <a:buChar char="○"/>
              <a:defRPr/>
            </a:lvl8pPr>
            <a:lvl9pPr marL="4114800" lvl="8" indent="-355600">
              <a:spcBef>
                <a:spcPts val="800"/>
              </a:spcBef>
              <a:spcAft>
                <a:spcPts val="800"/>
              </a:spcAft>
              <a:buSzPts val="2000"/>
              <a:buChar char="■"/>
              <a:defRPr/>
            </a:lvl9pPr>
          </a:lstStyle>
          <a:p>
            <a:endParaRPr/>
          </a:p>
        </p:txBody>
      </p:sp>
      <p:sp>
        <p:nvSpPr>
          <p:cNvPr id="30" name="Google Shape;30;p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1"/>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1D3E7C"/>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5">
            <a:alphaModFix/>
          </a:blip>
          <a:stretch>
            <a:fillRect/>
          </a:stretch>
        </p:blipFill>
        <p:spPr>
          <a:xfrm>
            <a:off x="0" y="11300"/>
            <a:ext cx="9144000" cy="5143500"/>
          </a:xfrm>
          <a:prstGeom prst="rect">
            <a:avLst/>
          </a:prstGeom>
          <a:noFill/>
          <a:ln>
            <a:noFill/>
          </a:ln>
        </p:spPr>
      </p:pic>
      <p:sp>
        <p:nvSpPr>
          <p:cNvPr id="7" name="Google Shape;7;p1"/>
          <p:cNvSpPr txBox="1">
            <a:spLocks noGrp="1"/>
          </p:cNvSpPr>
          <p:nvPr>
            <p:ph type="title"/>
          </p:nvPr>
        </p:nvSpPr>
        <p:spPr>
          <a:xfrm>
            <a:off x="291300" y="1026000"/>
            <a:ext cx="1341900" cy="3091500"/>
          </a:xfrm>
          <a:prstGeom prst="rect">
            <a:avLst/>
          </a:prstGeom>
          <a:noFill/>
          <a:ln>
            <a:noFill/>
          </a:ln>
        </p:spPr>
        <p:txBody>
          <a:bodyPr spcFirstLastPara="1" wrap="square" lIns="0" tIns="0" rIns="0" bIns="0" anchor="t" anchorCtr="0"/>
          <a:lstStyle>
            <a:lvl1pPr lvl="0" algn="r">
              <a:spcBef>
                <a:spcPts val="0"/>
              </a:spcBef>
              <a:spcAft>
                <a:spcPts val="0"/>
              </a:spcAft>
              <a:buClr>
                <a:srgbClr val="1D3E7C"/>
              </a:buClr>
              <a:buSzPts val="1600"/>
              <a:buFont typeface="IBM Plex Sans Condensed"/>
              <a:buNone/>
              <a:defRPr sz="1600" b="1">
                <a:solidFill>
                  <a:srgbClr val="1D3E7C"/>
                </a:solidFill>
                <a:latin typeface="IBM Plex Sans Condensed"/>
                <a:ea typeface="IBM Plex Sans Condensed"/>
                <a:cs typeface="IBM Plex Sans Condensed"/>
                <a:sym typeface="IBM Plex Sans Condensed"/>
              </a:defRPr>
            </a:lvl1pPr>
            <a:lvl2pPr lvl="1" algn="r">
              <a:spcBef>
                <a:spcPts val="0"/>
              </a:spcBef>
              <a:spcAft>
                <a:spcPts val="0"/>
              </a:spcAft>
              <a:buClr>
                <a:srgbClr val="1D3E7C"/>
              </a:buClr>
              <a:buSzPts val="1600"/>
              <a:buFont typeface="IBM Plex Sans Condensed"/>
              <a:buNone/>
              <a:defRPr sz="1600" b="1">
                <a:solidFill>
                  <a:srgbClr val="1D3E7C"/>
                </a:solidFill>
                <a:latin typeface="IBM Plex Sans Condensed"/>
                <a:ea typeface="IBM Plex Sans Condensed"/>
                <a:cs typeface="IBM Plex Sans Condensed"/>
                <a:sym typeface="IBM Plex Sans Condensed"/>
              </a:defRPr>
            </a:lvl2pPr>
            <a:lvl3pPr lvl="2" algn="r">
              <a:spcBef>
                <a:spcPts val="0"/>
              </a:spcBef>
              <a:spcAft>
                <a:spcPts val="0"/>
              </a:spcAft>
              <a:buClr>
                <a:srgbClr val="1D3E7C"/>
              </a:buClr>
              <a:buSzPts val="1600"/>
              <a:buFont typeface="IBM Plex Sans Condensed"/>
              <a:buNone/>
              <a:defRPr sz="1600" b="1">
                <a:solidFill>
                  <a:srgbClr val="1D3E7C"/>
                </a:solidFill>
                <a:latin typeface="IBM Plex Sans Condensed"/>
                <a:ea typeface="IBM Plex Sans Condensed"/>
                <a:cs typeface="IBM Plex Sans Condensed"/>
                <a:sym typeface="IBM Plex Sans Condensed"/>
              </a:defRPr>
            </a:lvl3pPr>
            <a:lvl4pPr lvl="3" algn="r">
              <a:spcBef>
                <a:spcPts val="0"/>
              </a:spcBef>
              <a:spcAft>
                <a:spcPts val="0"/>
              </a:spcAft>
              <a:buClr>
                <a:srgbClr val="1D3E7C"/>
              </a:buClr>
              <a:buSzPts val="1600"/>
              <a:buFont typeface="IBM Plex Sans Condensed"/>
              <a:buNone/>
              <a:defRPr sz="1600" b="1">
                <a:solidFill>
                  <a:srgbClr val="1D3E7C"/>
                </a:solidFill>
                <a:latin typeface="IBM Plex Sans Condensed"/>
                <a:ea typeface="IBM Plex Sans Condensed"/>
                <a:cs typeface="IBM Plex Sans Condensed"/>
                <a:sym typeface="IBM Plex Sans Condensed"/>
              </a:defRPr>
            </a:lvl4pPr>
            <a:lvl5pPr lvl="4" algn="r">
              <a:spcBef>
                <a:spcPts val="0"/>
              </a:spcBef>
              <a:spcAft>
                <a:spcPts val="0"/>
              </a:spcAft>
              <a:buClr>
                <a:srgbClr val="1D3E7C"/>
              </a:buClr>
              <a:buSzPts val="1600"/>
              <a:buFont typeface="IBM Plex Sans Condensed"/>
              <a:buNone/>
              <a:defRPr sz="1600" b="1">
                <a:solidFill>
                  <a:srgbClr val="1D3E7C"/>
                </a:solidFill>
                <a:latin typeface="IBM Plex Sans Condensed"/>
                <a:ea typeface="IBM Plex Sans Condensed"/>
                <a:cs typeface="IBM Plex Sans Condensed"/>
                <a:sym typeface="IBM Plex Sans Condensed"/>
              </a:defRPr>
            </a:lvl5pPr>
            <a:lvl6pPr lvl="5" algn="r">
              <a:spcBef>
                <a:spcPts val="0"/>
              </a:spcBef>
              <a:spcAft>
                <a:spcPts val="0"/>
              </a:spcAft>
              <a:buClr>
                <a:srgbClr val="1D3E7C"/>
              </a:buClr>
              <a:buSzPts val="1600"/>
              <a:buFont typeface="IBM Plex Sans Condensed"/>
              <a:buNone/>
              <a:defRPr sz="1600" b="1">
                <a:solidFill>
                  <a:srgbClr val="1D3E7C"/>
                </a:solidFill>
                <a:latin typeface="IBM Plex Sans Condensed"/>
                <a:ea typeface="IBM Plex Sans Condensed"/>
                <a:cs typeface="IBM Plex Sans Condensed"/>
                <a:sym typeface="IBM Plex Sans Condensed"/>
              </a:defRPr>
            </a:lvl6pPr>
            <a:lvl7pPr lvl="6" algn="r">
              <a:spcBef>
                <a:spcPts val="0"/>
              </a:spcBef>
              <a:spcAft>
                <a:spcPts val="0"/>
              </a:spcAft>
              <a:buClr>
                <a:srgbClr val="1D3E7C"/>
              </a:buClr>
              <a:buSzPts val="1600"/>
              <a:buFont typeface="IBM Plex Sans Condensed"/>
              <a:buNone/>
              <a:defRPr sz="1600" b="1">
                <a:solidFill>
                  <a:srgbClr val="1D3E7C"/>
                </a:solidFill>
                <a:latin typeface="IBM Plex Sans Condensed"/>
                <a:ea typeface="IBM Plex Sans Condensed"/>
                <a:cs typeface="IBM Plex Sans Condensed"/>
                <a:sym typeface="IBM Plex Sans Condensed"/>
              </a:defRPr>
            </a:lvl7pPr>
            <a:lvl8pPr lvl="7" algn="r">
              <a:spcBef>
                <a:spcPts val="0"/>
              </a:spcBef>
              <a:spcAft>
                <a:spcPts val="0"/>
              </a:spcAft>
              <a:buClr>
                <a:srgbClr val="1D3E7C"/>
              </a:buClr>
              <a:buSzPts val="1600"/>
              <a:buFont typeface="IBM Plex Sans Condensed"/>
              <a:buNone/>
              <a:defRPr sz="1600" b="1">
                <a:solidFill>
                  <a:srgbClr val="1D3E7C"/>
                </a:solidFill>
                <a:latin typeface="IBM Plex Sans Condensed"/>
                <a:ea typeface="IBM Plex Sans Condensed"/>
                <a:cs typeface="IBM Plex Sans Condensed"/>
                <a:sym typeface="IBM Plex Sans Condensed"/>
              </a:defRPr>
            </a:lvl8pPr>
            <a:lvl9pPr lvl="8" algn="r">
              <a:spcBef>
                <a:spcPts val="0"/>
              </a:spcBef>
              <a:spcAft>
                <a:spcPts val="0"/>
              </a:spcAft>
              <a:buClr>
                <a:srgbClr val="1D3E7C"/>
              </a:buClr>
              <a:buSzPts val="1600"/>
              <a:buFont typeface="IBM Plex Sans Condensed"/>
              <a:buNone/>
              <a:defRPr sz="1600" b="1">
                <a:solidFill>
                  <a:srgbClr val="1D3E7C"/>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body" idx="1"/>
          </p:nvPr>
        </p:nvSpPr>
        <p:spPr>
          <a:xfrm>
            <a:off x="2191200" y="1026000"/>
            <a:ext cx="5345700" cy="3091500"/>
          </a:xfrm>
          <a:prstGeom prst="rect">
            <a:avLst/>
          </a:prstGeom>
          <a:noFill/>
          <a:ln>
            <a:noFill/>
          </a:ln>
        </p:spPr>
        <p:txBody>
          <a:bodyPr spcFirstLastPara="1" wrap="square" lIns="0" tIns="0" rIns="0" bIns="0" anchor="t" anchorCtr="0"/>
          <a:lstStyle>
            <a:lvl1pPr marL="457200" lvl="0" indent="-317500">
              <a:lnSpc>
                <a:spcPct val="114000"/>
              </a:lnSpc>
              <a:spcBef>
                <a:spcPts val="0"/>
              </a:spcBef>
              <a:spcAft>
                <a:spcPts val="0"/>
              </a:spcAft>
              <a:buClr>
                <a:srgbClr val="D9DCE6"/>
              </a:buClr>
              <a:buSzPts val="1400"/>
              <a:buFont typeface="Frank Ruhl Libre Light"/>
              <a:buChar char="◎"/>
              <a:defRPr sz="2000">
                <a:solidFill>
                  <a:srgbClr val="6B6E81"/>
                </a:solidFill>
                <a:latin typeface="Frank Ruhl Libre Light"/>
                <a:ea typeface="Frank Ruhl Libre Light"/>
                <a:cs typeface="Frank Ruhl Libre Light"/>
                <a:sym typeface="Frank Ruhl Libre Light"/>
              </a:defRPr>
            </a:lvl1pPr>
            <a:lvl2pPr marL="914400" lvl="1" indent="-317500">
              <a:lnSpc>
                <a:spcPct val="114000"/>
              </a:lnSpc>
              <a:spcBef>
                <a:spcPts val="800"/>
              </a:spcBef>
              <a:spcAft>
                <a:spcPts val="0"/>
              </a:spcAft>
              <a:buClr>
                <a:srgbClr val="D9DCE6"/>
              </a:buClr>
              <a:buSzPts val="1400"/>
              <a:buFont typeface="Frank Ruhl Libre Light"/>
              <a:buChar char="◎"/>
              <a:defRPr sz="2000">
                <a:solidFill>
                  <a:srgbClr val="6B6E81"/>
                </a:solidFill>
                <a:latin typeface="Frank Ruhl Libre Light"/>
                <a:ea typeface="Frank Ruhl Libre Light"/>
                <a:cs typeface="Frank Ruhl Libre Light"/>
                <a:sym typeface="Frank Ruhl Libre Light"/>
              </a:defRPr>
            </a:lvl2pPr>
            <a:lvl3pPr marL="1371600" lvl="2" indent="-355600">
              <a:lnSpc>
                <a:spcPct val="114000"/>
              </a:lnSpc>
              <a:spcBef>
                <a:spcPts val="800"/>
              </a:spcBef>
              <a:spcAft>
                <a:spcPts val="0"/>
              </a:spcAft>
              <a:buClr>
                <a:srgbClr val="D9DCE6"/>
              </a:buClr>
              <a:buSzPts val="2000"/>
              <a:buFont typeface="Frank Ruhl Libre Light"/>
              <a:buChar char="■"/>
              <a:defRPr sz="2000">
                <a:solidFill>
                  <a:srgbClr val="6B6E81"/>
                </a:solidFill>
                <a:latin typeface="Frank Ruhl Libre Light"/>
                <a:ea typeface="Frank Ruhl Libre Light"/>
                <a:cs typeface="Frank Ruhl Libre Light"/>
                <a:sym typeface="Frank Ruhl Libre Light"/>
              </a:defRPr>
            </a:lvl3pPr>
            <a:lvl4pPr marL="1828800" lvl="3" indent="-355600">
              <a:lnSpc>
                <a:spcPct val="114000"/>
              </a:lnSpc>
              <a:spcBef>
                <a:spcPts val="800"/>
              </a:spcBef>
              <a:spcAft>
                <a:spcPts val="0"/>
              </a:spcAft>
              <a:buClr>
                <a:srgbClr val="D9DCE6"/>
              </a:buClr>
              <a:buSzPts val="2000"/>
              <a:buFont typeface="Frank Ruhl Libre Light"/>
              <a:buChar char="●"/>
              <a:defRPr sz="2000">
                <a:solidFill>
                  <a:srgbClr val="6B6E81"/>
                </a:solidFill>
                <a:latin typeface="Frank Ruhl Libre Light"/>
                <a:ea typeface="Frank Ruhl Libre Light"/>
                <a:cs typeface="Frank Ruhl Libre Light"/>
                <a:sym typeface="Frank Ruhl Libre Light"/>
              </a:defRPr>
            </a:lvl4pPr>
            <a:lvl5pPr marL="2286000" lvl="4" indent="-355600">
              <a:lnSpc>
                <a:spcPct val="114000"/>
              </a:lnSpc>
              <a:spcBef>
                <a:spcPts val="800"/>
              </a:spcBef>
              <a:spcAft>
                <a:spcPts val="0"/>
              </a:spcAft>
              <a:buClr>
                <a:srgbClr val="D9DCE6"/>
              </a:buClr>
              <a:buSzPts val="2000"/>
              <a:buFont typeface="Frank Ruhl Libre Light"/>
              <a:buChar char="○"/>
              <a:defRPr sz="2000">
                <a:solidFill>
                  <a:srgbClr val="6B6E81"/>
                </a:solidFill>
                <a:latin typeface="Frank Ruhl Libre Light"/>
                <a:ea typeface="Frank Ruhl Libre Light"/>
                <a:cs typeface="Frank Ruhl Libre Light"/>
                <a:sym typeface="Frank Ruhl Libre Light"/>
              </a:defRPr>
            </a:lvl5pPr>
            <a:lvl6pPr marL="2743200" lvl="5" indent="-355600">
              <a:lnSpc>
                <a:spcPct val="114000"/>
              </a:lnSpc>
              <a:spcBef>
                <a:spcPts val="800"/>
              </a:spcBef>
              <a:spcAft>
                <a:spcPts val="0"/>
              </a:spcAft>
              <a:buClr>
                <a:srgbClr val="D9DCE6"/>
              </a:buClr>
              <a:buSzPts val="2000"/>
              <a:buFont typeface="Frank Ruhl Libre Light"/>
              <a:buChar char="■"/>
              <a:defRPr sz="2000">
                <a:solidFill>
                  <a:srgbClr val="6B6E81"/>
                </a:solidFill>
                <a:latin typeface="Frank Ruhl Libre Light"/>
                <a:ea typeface="Frank Ruhl Libre Light"/>
                <a:cs typeface="Frank Ruhl Libre Light"/>
                <a:sym typeface="Frank Ruhl Libre Light"/>
              </a:defRPr>
            </a:lvl6pPr>
            <a:lvl7pPr marL="3200400" lvl="6" indent="-355600">
              <a:lnSpc>
                <a:spcPct val="114000"/>
              </a:lnSpc>
              <a:spcBef>
                <a:spcPts val="800"/>
              </a:spcBef>
              <a:spcAft>
                <a:spcPts val="0"/>
              </a:spcAft>
              <a:buClr>
                <a:srgbClr val="D9DCE6"/>
              </a:buClr>
              <a:buSzPts val="2000"/>
              <a:buFont typeface="Frank Ruhl Libre Light"/>
              <a:buChar char="●"/>
              <a:defRPr sz="2000">
                <a:solidFill>
                  <a:srgbClr val="6B6E81"/>
                </a:solidFill>
                <a:latin typeface="Frank Ruhl Libre Light"/>
                <a:ea typeface="Frank Ruhl Libre Light"/>
                <a:cs typeface="Frank Ruhl Libre Light"/>
                <a:sym typeface="Frank Ruhl Libre Light"/>
              </a:defRPr>
            </a:lvl7pPr>
            <a:lvl8pPr marL="3657600" lvl="7" indent="-355600">
              <a:lnSpc>
                <a:spcPct val="114000"/>
              </a:lnSpc>
              <a:spcBef>
                <a:spcPts val="800"/>
              </a:spcBef>
              <a:spcAft>
                <a:spcPts val="0"/>
              </a:spcAft>
              <a:buClr>
                <a:srgbClr val="D9DCE6"/>
              </a:buClr>
              <a:buSzPts val="2000"/>
              <a:buFont typeface="Frank Ruhl Libre Light"/>
              <a:buChar char="○"/>
              <a:defRPr sz="2000">
                <a:solidFill>
                  <a:srgbClr val="6B6E81"/>
                </a:solidFill>
                <a:latin typeface="Frank Ruhl Libre Light"/>
                <a:ea typeface="Frank Ruhl Libre Light"/>
                <a:cs typeface="Frank Ruhl Libre Light"/>
                <a:sym typeface="Frank Ruhl Libre Light"/>
              </a:defRPr>
            </a:lvl8pPr>
            <a:lvl9pPr marL="4114800" lvl="8" indent="-355600">
              <a:lnSpc>
                <a:spcPct val="114000"/>
              </a:lnSpc>
              <a:spcBef>
                <a:spcPts val="800"/>
              </a:spcBef>
              <a:spcAft>
                <a:spcPts val="800"/>
              </a:spcAft>
              <a:buClr>
                <a:srgbClr val="D9DCE6"/>
              </a:buClr>
              <a:buSzPts val="2000"/>
              <a:buFont typeface="Frank Ruhl Libre Light"/>
              <a:buChar char="■"/>
              <a:defRPr sz="2000">
                <a:solidFill>
                  <a:srgbClr val="6B6E81"/>
                </a:solidFill>
                <a:latin typeface="Frank Ruhl Libre Light"/>
                <a:ea typeface="Frank Ruhl Libre Light"/>
                <a:cs typeface="Frank Ruhl Libre Light"/>
                <a:sym typeface="Frank Ruhl Libre Light"/>
              </a:defRPr>
            </a:lvl9pPr>
          </a:lstStyle>
          <a:p>
            <a:endParaRPr/>
          </a:p>
        </p:txBody>
      </p:sp>
      <p:sp>
        <p:nvSpPr>
          <p:cNvPr id="9" name="Google Shape;9;p1"/>
          <p:cNvSpPr txBox="1">
            <a:spLocks noGrp="1"/>
          </p:cNvSpPr>
          <p:nvPr>
            <p:ph type="sldNum" idx="12"/>
          </p:nvPr>
        </p:nvSpPr>
        <p:spPr>
          <a:xfrm>
            <a:off x="8453425" y="-60"/>
            <a:ext cx="548700" cy="5143500"/>
          </a:xfrm>
          <a:prstGeom prst="rect">
            <a:avLst/>
          </a:prstGeom>
          <a:noFill/>
          <a:ln>
            <a:noFill/>
          </a:ln>
        </p:spPr>
        <p:txBody>
          <a:bodyPr spcFirstLastPara="1" wrap="square" lIns="0" tIns="0" rIns="0" bIns="0" anchor="ctr" anchorCtr="0">
            <a:noAutofit/>
          </a:bodyPr>
          <a:lstStyle>
            <a:lvl1pPr lvl="0" algn="r">
              <a:buNone/>
              <a:defRPr sz="1100">
                <a:solidFill>
                  <a:schemeClr val="lt1"/>
                </a:solidFill>
                <a:latin typeface="IBM Plex Sans Condensed"/>
                <a:ea typeface="IBM Plex Sans Condensed"/>
                <a:cs typeface="IBM Plex Sans Condensed"/>
                <a:sym typeface="IBM Plex Sans Condensed"/>
              </a:defRPr>
            </a:lvl1pPr>
            <a:lvl2pPr lvl="1" algn="r">
              <a:buNone/>
              <a:defRPr sz="1100">
                <a:solidFill>
                  <a:schemeClr val="lt1"/>
                </a:solidFill>
                <a:latin typeface="IBM Plex Sans Condensed"/>
                <a:ea typeface="IBM Plex Sans Condensed"/>
                <a:cs typeface="IBM Plex Sans Condensed"/>
                <a:sym typeface="IBM Plex Sans Condensed"/>
              </a:defRPr>
            </a:lvl2pPr>
            <a:lvl3pPr lvl="2" algn="r">
              <a:buNone/>
              <a:defRPr sz="1100">
                <a:solidFill>
                  <a:schemeClr val="lt1"/>
                </a:solidFill>
                <a:latin typeface="IBM Plex Sans Condensed"/>
                <a:ea typeface="IBM Plex Sans Condensed"/>
                <a:cs typeface="IBM Plex Sans Condensed"/>
                <a:sym typeface="IBM Plex Sans Condensed"/>
              </a:defRPr>
            </a:lvl3pPr>
            <a:lvl4pPr lvl="3" algn="r">
              <a:buNone/>
              <a:defRPr sz="1100">
                <a:solidFill>
                  <a:schemeClr val="lt1"/>
                </a:solidFill>
                <a:latin typeface="IBM Plex Sans Condensed"/>
                <a:ea typeface="IBM Plex Sans Condensed"/>
                <a:cs typeface="IBM Plex Sans Condensed"/>
                <a:sym typeface="IBM Plex Sans Condensed"/>
              </a:defRPr>
            </a:lvl4pPr>
            <a:lvl5pPr lvl="4" algn="r">
              <a:buNone/>
              <a:defRPr sz="1100">
                <a:solidFill>
                  <a:schemeClr val="lt1"/>
                </a:solidFill>
                <a:latin typeface="IBM Plex Sans Condensed"/>
                <a:ea typeface="IBM Plex Sans Condensed"/>
                <a:cs typeface="IBM Plex Sans Condensed"/>
                <a:sym typeface="IBM Plex Sans Condensed"/>
              </a:defRPr>
            </a:lvl5pPr>
            <a:lvl6pPr lvl="5" algn="r">
              <a:buNone/>
              <a:defRPr sz="1100">
                <a:solidFill>
                  <a:schemeClr val="lt1"/>
                </a:solidFill>
                <a:latin typeface="IBM Plex Sans Condensed"/>
                <a:ea typeface="IBM Plex Sans Condensed"/>
                <a:cs typeface="IBM Plex Sans Condensed"/>
                <a:sym typeface="IBM Plex Sans Condensed"/>
              </a:defRPr>
            </a:lvl6pPr>
            <a:lvl7pPr lvl="6" algn="r">
              <a:buNone/>
              <a:defRPr sz="1100">
                <a:solidFill>
                  <a:schemeClr val="lt1"/>
                </a:solidFill>
                <a:latin typeface="IBM Plex Sans Condensed"/>
                <a:ea typeface="IBM Plex Sans Condensed"/>
                <a:cs typeface="IBM Plex Sans Condensed"/>
                <a:sym typeface="IBM Plex Sans Condensed"/>
              </a:defRPr>
            </a:lvl7pPr>
            <a:lvl8pPr lvl="7" algn="r">
              <a:buNone/>
              <a:defRPr sz="1100">
                <a:solidFill>
                  <a:schemeClr val="lt1"/>
                </a:solidFill>
                <a:latin typeface="IBM Plex Sans Condensed"/>
                <a:ea typeface="IBM Plex Sans Condensed"/>
                <a:cs typeface="IBM Plex Sans Condensed"/>
                <a:sym typeface="IBM Plex Sans Condensed"/>
              </a:defRPr>
            </a:lvl8pPr>
            <a:lvl9pPr lvl="8" algn="r">
              <a:buNone/>
              <a:defRPr sz="1100">
                <a:solidFill>
                  <a:schemeClr val="lt1"/>
                </a:solidFill>
                <a:latin typeface="IBM Plex Sans Condensed"/>
                <a:ea typeface="IBM Plex Sans Condensed"/>
                <a:cs typeface="IBM Plex Sans Condensed"/>
                <a:sym typeface="IBM Plex Sans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9" name="Google Shape;69;p12"/>
          <p:cNvGrpSpPr/>
          <p:nvPr/>
        </p:nvGrpSpPr>
        <p:grpSpPr>
          <a:xfrm>
            <a:off x="83626" y="3902294"/>
            <a:ext cx="520986" cy="462861"/>
            <a:chOff x="5292575" y="3681900"/>
            <a:chExt cx="420150" cy="373275"/>
          </a:xfrm>
        </p:grpSpPr>
        <p:sp>
          <p:nvSpPr>
            <p:cNvPr id="70" name="Google Shape;7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1D3E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1D3E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1D3E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1D3E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9525" cap="rnd" cmpd="sng">
              <a:solidFill>
                <a:srgbClr val="1D3E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1D3E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1D3E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p:cNvSpPr>
            <a:spLocks noGrp="1"/>
          </p:cNvSpPr>
          <p:nvPr>
            <p:ph type="ctrTitle"/>
          </p:nvPr>
        </p:nvSpPr>
        <p:spPr>
          <a:xfrm>
            <a:off x="83626" y="1428750"/>
            <a:ext cx="6091977" cy="619287"/>
          </a:xfrm>
        </p:spPr>
        <p:txBody>
          <a:bodyPr/>
          <a:lstStyle/>
          <a:p>
            <a:pPr algn="ctr"/>
            <a:r>
              <a:rPr lang="en-US" sz="1800" dirty="0"/>
              <a:t>Generating a New Method for ERP Implementation based on Business Process Analysis and Identification of Vocational Business Enterprises (</a:t>
            </a:r>
            <a:r>
              <a:rPr lang="en-US" sz="1800" dirty="0" err="1"/>
              <a:t>BUMDes</a:t>
            </a:r>
            <a:r>
              <a:rPr lang="en-US" sz="1800" dirty="0"/>
              <a:t>) in Toba </a:t>
            </a:r>
            <a:r>
              <a:rPr lang="en-US" sz="1800" dirty="0" err="1"/>
              <a:t>Samosir</a:t>
            </a:r>
            <a:br>
              <a:rPr lang="en-US" sz="1800" dirty="0"/>
            </a:br>
            <a:br>
              <a:rPr lang="en-US" sz="1800" dirty="0"/>
            </a:br>
            <a:r>
              <a:rPr lang="en-US" sz="1800" dirty="0"/>
              <a:t>		</a:t>
            </a:r>
          </a:p>
        </p:txBody>
      </p:sp>
      <p:sp>
        <p:nvSpPr>
          <p:cNvPr id="3" name="TextBox 2"/>
          <p:cNvSpPr txBox="1"/>
          <p:nvPr/>
        </p:nvSpPr>
        <p:spPr>
          <a:xfrm>
            <a:off x="838200" y="2571750"/>
            <a:ext cx="4227689" cy="1077218"/>
          </a:xfrm>
          <a:prstGeom prst="rect">
            <a:avLst/>
          </a:prstGeom>
          <a:noFill/>
        </p:spPr>
        <p:txBody>
          <a:bodyPr wrap="square" rtlCol="0">
            <a:spAutoFit/>
          </a:bodyPr>
          <a:lstStyle/>
          <a:p>
            <a:pPr algn="ctr"/>
            <a:r>
              <a:rPr lang="en-US" sz="1600" b="1" dirty="0">
                <a:solidFill>
                  <a:srgbClr val="002060"/>
                </a:solidFill>
                <a:latin typeface="IBM Plex Sans Condensed" charset="0"/>
              </a:rPr>
              <a:t>TA-10</a:t>
            </a:r>
            <a:br>
              <a:rPr lang="en-US" sz="1600" b="1" dirty="0">
                <a:solidFill>
                  <a:srgbClr val="002060"/>
                </a:solidFill>
                <a:latin typeface="IBM Plex Sans Condensed" charset="0"/>
              </a:rPr>
            </a:br>
            <a:r>
              <a:rPr lang="en-US" sz="1600" b="1" dirty="0">
                <a:solidFill>
                  <a:srgbClr val="002060"/>
                </a:solidFill>
                <a:latin typeface="IBM Plex Sans Condensed" charset="0"/>
              </a:rPr>
              <a:t>Angelina I </a:t>
            </a:r>
            <a:r>
              <a:rPr lang="en-US" sz="1600" b="1" dirty="0" err="1">
                <a:solidFill>
                  <a:srgbClr val="002060"/>
                </a:solidFill>
                <a:latin typeface="IBM Plex Sans Condensed" charset="0"/>
              </a:rPr>
              <a:t>Purba</a:t>
            </a:r>
            <a:r>
              <a:rPr lang="en-US" sz="1600" b="1" dirty="0">
                <a:solidFill>
                  <a:srgbClr val="002060"/>
                </a:solidFill>
                <a:latin typeface="IBM Plex Sans Condensed" charset="0"/>
              </a:rPr>
              <a:t>		12S16010</a:t>
            </a:r>
            <a:br>
              <a:rPr lang="en-US" sz="1600" b="1" dirty="0">
                <a:solidFill>
                  <a:srgbClr val="002060"/>
                </a:solidFill>
                <a:latin typeface="IBM Plex Sans Condensed" charset="0"/>
              </a:rPr>
            </a:br>
            <a:r>
              <a:rPr lang="en-US" sz="1600" b="1" dirty="0" err="1">
                <a:solidFill>
                  <a:srgbClr val="002060"/>
                </a:solidFill>
                <a:latin typeface="IBM Plex Sans Condensed" charset="0"/>
              </a:rPr>
              <a:t>Soraya</a:t>
            </a:r>
            <a:r>
              <a:rPr lang="en-US" sz="1600" b="1" dirty="0">
                <a:solidFill>
                  <a:srgbClr val="002060"/>
                </a:solidFill>
                <a:latin typeface="IBM Plex Sans Condensed" charset="0"/>
              </a:rPr>
              <a:t> M </a:t>
            </a:r>
            <a:r>
              <a:rPr lang="en-US" sz="1600" b="1" dirty="0" err="1">
                <a:solidFill>
                  <a:srgbClr val="002060"/>
                </a:solidFill>
                <a:latin typeface="IBM Plex Sans Condensed" charset="0"/>
              </a:rPr>
              <a:t>Gultom</a:t>
            </a:r>
            <a:r>
              <a:rPr lang="en-US" sz="1600" b="1" dirty="0">
                <a:solidFill>
                  <a:srgbClr val="002060"/>
                </a:solidFill>
                <a:latin typeface="IBM Plex Sans Condensed" charset="0"/>
              </a:rPr>
              <a:t>		12S16021</a:t>
            </a:r>
          </a:p>
          <a:p>
            <a:pPr algn="ctr"/>
            <a:r>
              <a:rPr lang="en-US" sz="1600" b="1" dirty="0" err="1">
                <a:solidFill>
                  <a:srgbClr val="002060"/>
                </a:solidFill>
                <a:latin typeface="IBM Plex Sans Condensed" charset="0"/>
              </a:rPr>
              <a:t>Adventina</a:t>
            </a:r>
            <a:r>
              <a:rPr lang="en-US" sz="1600" b="1" dirty="0">
                <a:solidFill>
                  <a:srgbClr val="002060"/>
                </a:solidFill>
                <a:latin typeface="IBM Plex Sans Condensed" charset="0"/>
              </a:rPr>
              <a:t> D </a:t>
            </a:r>
            <a:r>
              <a:rPr lang="en-US" sz="1600" b="1" dirty="0" err="1">
                <a:solidFill>
                  <a:srgbClr val="002060"/>
                </a:solidFill>
                <a:latin typeface="IBM Plex Sans Condensed" charset="0"/>
              </a:rPr>
              <a:t>Siahaan</a:t>
            </a:r>
            <a:r>
              <a:rPr lang="en-US" sz="1600" b="1" dirty="0">
                <a:solidFill>
                  <a:srgbClr val="002060"/>
                </a:solidFill>
                <a:latin typeface="IBM Plex Sans Condensed" charset="0"/>
              </a:rPr>
              <a:t> 	12S16052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Modules</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sz="1400" b="1" dirty="0">
                <a:solidFill>
                  <a:srgbClr val="002060"/>
                </a:solidFill>
              </a:rPr>
              <a:t>3. Purchase</a:t>
            </a:r>
          </a:p>
          <a:p>
            <a:endParaRPr lang="en-US" sz="1000" b="1" dirty="0">
              <a:solidFill>
                <a:srgbClr val="002060"/>
              </a:solidFill>
            </a:endParaRPr>
          </a:p>
          <a:p>
            <a:pPr marL="139700" indent="0">
              <a:buNone/>
            </a:pPr>
            <a:r>
              <a:rPr lang="en-US" sz="1400" dirty="0">
                <a:solidFill>
                  <a:srgbClr val="002060"/>
                </a:solidFill>
              </a:rPr>
              <a:t>This module is used to manage and record purchase transactions such as determining purchase quota, making purchase orders and recording purchase returns</a:t>
            </a:r>
          </a:p>
          <a:p>
            <a:pPr marL="139700" indent="0">
              <a:buNone/>
            </a:pPr>
            <a:endParaRPr lang="en-US" sz="1400" dirty="0">
              <a:solidFill>
                <a:srgbClr val="002060"/>
              </a:solidFill>
            </a:endParaRPr>
          </a:p>
          <a:p>
            <a:pPr marL="139700" indent="0">
              <a:buNone/>
            </a:pPr>
            <a:r>
              <a:rPr lang="en-US" sz="1400" b="1" dirty="0">
                <a:solidFill>
                  <a:srgbClr val="002060"/>
                </a:solidFill>
              </a:rPr>
              <a:t>4. Manufacturing</a:t>
            </a:r>
          </a:p>
          <a:p>
            <a:pPr marL="139700" indent="0">
              <a:buNone/>
            </a:pPr>
            <a:endParaRPr lang="en-US" sz="1000" b="1" dirty="0">
              <a:solidFill>
                <a:srgbClr val="002060"/>
              </a:solidFill>
            </a:endParaRPr>
          </a:p>
          <a:p>
            <a:pPr marL="139700" indent="0">
              <a:buNone/>
            </a:pPr>
            <a:r>
              <a:rPr lang="en-US" sz="1400" dirty="0">
                <a:solidFill>
                  <a:srgbClr val="002060"/>
                </a:solidFill>
              </a:rPr>
              <a:t>This module is used to manage product design, material selection, process planning, production planning, management, marketing, which involves materials, machinery, tools, and labor.</a:t>
            </a:r>
          </a:p>
          <a:p>
            <a:pPr marL="139700" indent="0">
              <a:buNone/>
            </a:pPr>
            <a:endParaRPr lang="en-US" sz="1400" dirty="0"/>
          </a:p>
          <a:p>
            <a:pPr marL="139700" indent="0">
              <a:buNone/>
            </a:pPr>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56728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Modules</a:t>
            </a:r>
            <a:br>
              <a:rPr lang="en-US" dirty="0"/>
            </a:br>
            <a:endParaRPr lang="en-US" dirty="0"/>
          </a:p>
        </p:txBody>
      </p:sp>
      <p:sp>
        <p:nvSpPr>
          <p:cNvPr id="3" name="Text Placeholder 2"/>
          <p:cNvSpPr>
            <a:spLocks noGrp="1"/>
          </p:cNvSpPr>
          <p:nvPr>
            <p:ph type="body" idx="1"/>
          </p:nvPr>
        </p:nvSpPr>
        <p:spPr/>
        <p:txBody>
          <a:bodyPr/>
          <a:lstStyle/>
          <a:p>
            <a:pPr marL="139700" indent="0" algn="just">
              <a:buNone/>
            </a:pPr>
            <a:r>
              <a:rPr lang="en-US" sz="1400" b="1" dirty="0">
                <a:solidFill>
                  <a:srgbClr val="002060"/>
                </a:solidFill>
              </a:rPr>
              <a:t>5. Inventory</a:t>
            </a:r>
          </a:p>
          <a:p>
            <a:pPr algn="just"/>
            <a:endParaRPr lang="en-US" sz="1400" b="1" dirty="0">
              <a:solidFill>
                <a:srgbClr val="002060"/>
              </a:solidFill>
            </a:endParaRPr>
          </a:p>
          <a:p>
            <a:pPr marL="139700" indent="0" algn="just">
              <a:buNone/>
            </a:pPr>
            <a:r>
              <a:rPr lang="en-US" sz="1400" dirty="0">
                <a:solidFill>
                  <a:srgbClr val="002060"/>
                </a:solidFill>
              </a:rPr>
              <a:t>Inventory module is a module that manages all activities related to inventory, starting with data collection of goods along with categories, types, units, and specifications of goods, supplier data collection for inventory, procurement proposals, order items, receipt of orders, returning orders, labeling inventory, carry out inventory mutations to existing units, perform maintenance, inventory disposal, check inventory stock (hospitalization), until making reports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039801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Modules</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sz="1400" b="1" dirty="0">
                <a:solidFill>
                  <a:srgbClr val="002060"/>
                </a:solidFill>
              </a:rPr>
              <a:t>6. Human Resource Management (HRM)</a:t>
            </a:r>
          </a:p>
          <a:p>
            <a:pPr marL="139700" indent="0">
              <a:buNone/>
            </a:pPr>
            <a:endParaRPr lang="en-US" sz="1000" dirty="0">
              <a:solidFill>
                <a:srgbClr val="002060"/>
              </a:solidFill>
            </a:endParaRPr>
          </a:p>
          <a:p>
            <a:pPr marL="139700" indent="0">
              <a:buNone/>
            </a:pPr>
            <a:r>
              <a:rPr lang="en-US" sz="1400" dirty="0">
                <a:solidFill>
                  <a:srgbClr val="002060"/>
                </a:solidFill>
              </a:rPr>
              <a:t>This module aims to manage existing HR data in the company, build an efficient recruitment and development system through career management.</a:t>
            </a:r>
          </a:p>
          <a:p>
            <a:pPr marL="139700" indent="0">
              <a:buNone/>
            </a:pPr>
            <a:endParaRPr lang="en-US" sz="1400" dirty="0">
              <a:solidFill>
                <a:srgbClr val="002060"/>
              </a:solidFill>
            </a:endParaRPr>
          </a:p>
          <a:p>
            <a:pPr marL="139700" indent="0">
              <a:buNone/>
            </a:pPr>
            <a:r>
              <a:rPr lang="en-US" sz="1400" b="1" dirty="0">
                <a:solidFill>
                  <a:srgbClr val="002060"/>
                </a:solidFill>
              </a:rPr>
              <a:t>7. Customer Relationship Management (CRM)</a:t>
            </a:r>
          </a:p>
          <a:p>
            <a:pPr marL="139700" indent="0">
              <a:buNone/>
            </a:pPr>
            <a:endParaRPr lang="en-US" sz="1000" dirty="0">
              <a:solidFill>
                <a:srgbClr val="002060"/>
              </a:solidFill>
            </a:endParaRPr>
          </a:p>
          <a:p>
            <a:pPr marL="139700" indent="0">
              <a:buNone/>
            </a:pPr>
            <a:r>
              <a:rPr lang="en-US" sz="1400" dirty="0">
                <a:solidFill>
                  <a:srgbClr val="002060"/>
                </a:solidFill>
              </a:rPr>
              <a:t>This module is used to ensure services arrive or not to the customer. Thus after the sale is complete, this application will automate the business processes used for the company's sales, services and support. In other words, this module acts as a means of connecting between the company and its customers.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81671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E909-3383-47DC-8B45-52C2148F6CF2}"/>
              </a:ext>
            </a:extLst>
          </p:cNvPr>
          <p:cNvSpPr>
            <a:spLocks noGrp="1"/>
          </p:cNvSpPr>
          <p:nvPr>
            <p:ph type="title"/>
          </p:nvPr>
        </p:nvSpPr>
        <p:spPr/>
        <p:txBody>
          <a:bodyPr/>
          <a:lstStyle/>
          <a:p>
            <a:r>
              <a:rPr lang="en-US" dirty="0"/>
              <a:t>Analysis of ERP Life Cycle</a:t>
            </a:r>
            <a:br>
              <a:rPr lang="en-US" dirty="0"/>
            </a:br>
            <a:endParaRPr lang="en-ID" dirty="0"/>
          </a:p>
        </p:txBody>
      </p:sp>
      <p:sp>
        <p:nvSpPr>
          <p:cNvPr id="3" name="Text Placeholder 2">
            <a:extLst>
              <a:ext uri="{FF2B5EF4-FFF2-40B4-BE49-F238E27FC236}">
                <a16:creationId xmlns:a16="http://schemas.microsoft.com/office/drawing/2014/main" id="{2239698D-B316-441B-A9D3-C268608FA255}"/>
              </a:ext>
            </a:extLst>
          </p:cNvPr>
          <p:cNvSpPr>
            <a:spLocks noGrp="1"/>
          </p:cNvSpPr>
          <p:nvPr>
            <p:ph type="body" idx="1"/>
          </p:nvPr>
        </p:nvSpPr>
        <p:spPr/>
        <p:txBody>
          <a:bodyPr/>
          <a:lstStyle/>
          <a:p>
            <a:pPr marL="139700" indent="0" algn="just">
              <a:buNone/>
            </a:pPr>
            <a:r>
              <a:rPr lang="en-US" sz="1600" dirty="0">
                <a:solidFill>
                  <a:srgbClr val="002060"/>
                </a:solidFill>
              </a:rPr>
              <a:t>Based on previous research, we will use a combination of ERP life cycle approaches. In accordance with the needs of </a:t>
            </a:r>
            <a:r>
              <a:rPr lang="en-US" sz="1600" dirty="0" err="1">
                <a:solidFill>
                  <a:srgbClr val="002060"/>
                </a:solidFill>
              </a:rPr>
              <a:t>BUMDes</a:t>
            </a:r>
            <a:r>
              <a:rPr lang="en-US" sz="1600" dirty="0">
                <a:solidFill>
                  <a:srgbClr val="002060"/>
                </a:solidFill>
              </a:rPr>
              <a:t>, the phase to be carried out is as follows :</a:t>
            </a:r>
            <a:endParaRPr lang="en-ID" sz="1600" dirty="0">
              <a:solidFill>
                <a:srgbClr val="002060"/>
              </a:solidFill>
            </a:endParaRPr>
          </a:p>
          <a:p>
            <a:pPr marL="482600" indent="-342900" algn="just">
              <a:buClr>
                <a:srgbClr val="002060"/>
              </a:buClr>
              <a:buAutoNum type="arabicPeriod"/>
            </a:pPr>
            <a:r>
              <a:rPr lang="en-ID" sz="1600" dirty="0">
                <a:solidFill>
                  <a:srgbClr val="002060"/>
                </a:solidFill>
              </a:rPr>
              <a:t>Phase Adoption Decision Phase</a:t>
            </a:r>
          </a:p>
          <a:p>
            <a:pPr marL="482600" indent="-342900" algn="just">
              <a:buClr>
                <a:srgbClr val="002060"/>
              </a:buClr>
              <a:buAutoNum type="arabicPeriod"/>
            </a:pPr>
            <a:r>
              <a:rPr lang="en-ID" sz="1600" dirty="0">
                <a:solidFill>
                  <a:srgbClr val="002060"/>
                </a:solidFill>
              </a:rPr>
              <a:t>Initiation</a:t>
            </a:r>
          </a:p>
          <a:p>
            <a:pPr marL="482600" indent="-342900" algn="just">
              <a:buClr>
                <a:srgbClr val="002060"/>
              </a:buClr>
              <a:buAutoNum type="arabicPeriod"/>
            </a:pPr>
            <a:r>
              <a:rPr lang="en-ID" sz="1600" dirty="0">
                <a:solidFill>
                  <a:srgbClr val="002060"/>
                </a:solidFill>
              </a:rPr>
              <a:t>Implementation Phase</a:t>
            </a:r>
          </a:p>
          <a:p>
            <a:pPr marL="482600" indent="-342900" algn="just">
              <a:buClr>
                <a:srgbClr val="002060"/>
              </a:buClr>
              <a:buAutoNum type="arabicPeriod"/>
            </a:pPr>
            <a:r>
              <a:rPr lang="en-ID" sz="1600" dirty="0">
                <a:solidFill>
                  <a:srgbClr val="002060"/>
                </a:solidFill>
              </a:rPr>
              <a:t>Use and Maintenance Phase</a:t>
            </a:r>
          </a:p>
          <a:p>
            <a:pPr marL="139700" indent="0" algn="just">
              <a:buNone/>
            </a:pPr>
            <a:endParaRPr lang="en-ID" sz="1600" dirty="0">
              <a:solidFill>
                <a:srgbClr val="002060"/>
              </a:solidFill>
            </a:endParaRPr>
          </a:p>
          <a:p>
            <a:pPr marL="139700" indent="0" algn="just">
              <a:buNone/>
            </a:pPr>
            <a:r>
              <a:rPr lang="en-US" sz="1600" dirty="0">
                <a:solidFill>
                  <a:srgbClr val="002060"/>
                </a:solidFill>
              </a:rPr>
              <a:t>The combination of the ERP life cycle approach was adopted from “Esteves &amp; Pastor” and “</a:t>
            </a:r>
            <a:r>
              <a:rPr lang="en-US" sz="1600" dirty="0" err="1">
                <a:solidFill>
                  <a:srgbClr val="002060"/>
                </a:solidFill>
              </a:rPr>
              <a:t>Somer</a:t>
            </a:r>
            <a:r>
              <a:rPr lang="en-US" sz="1600" dirty="0">
                <a:solidFill>
                  <a:srgbClr val="002060"/>
                </a:solidFill>
              </a:rPr>
              <a:t> &amp; Nelson’s”</a:t>
            </a:r>
          </a:p>
          <a:p>
            <a:pPr marL="139700" indent="0" algn="just">
              <a:buNone/>
            </a:pPr>
            <a:endParaRPr lang="en-ID" sz="1600" dirty="0">
              <a:solidFill>
                <a:srgbClr val="002060"/>
              </a:solidFill>
            </a:endParaRPr>
          </a:p>
        </p:txBody>
      </p:sp>
      <p:sp>
        <p:nvSpPr>
          <p:cNvPr id="4" name="Slide Number Placeholder 3">
            <a:extLst>
              <a:ext uri="{FF2B5EF4-FFF2-40B4-BE49-F238E27FC236}">
                <a16:creationId xmlns:a16="http://schemas.microsoft.com/office/drawing/2014/main" id="{2FD3903E-2235-4D67-93AC-913346A51F28}"/>
              </a:ext>
            </a:extLst>
          </p:cNvPr>
          <p:cNvSpPr>
            <a:spLocks noGrp="1"/>
          </p:cNvSpPr>
          <p:nvPr>
            <p:ph type="sldNum" idx="12"/>
          </p:nvPr>
        </p:nvSpPr>
        <p:spPr>
          <a:xfrm>
            <a:off x="8578350" y="519690"/>
            <a:ext cx="548700" cy="5143500"/>
          </a:xfrm>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802920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t>
            </a:r>
            <a:r>
              <a:rPr lang="en-US" dirty="0" err="1"/>
              <a:t>BUMDes</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sz="1600" b="1" dirty="0">
                <a:solidFill>
                  <a:srgbClr val="002060"/>
                </a:solidFill>
              </a:rPr>
              <a:t>Based on the results of literature studies, there are 6 types of </a:t>
            </a:r>
            <a:r>
              <a:rPr lang="en-US" sz="1600" b="1" dirty="0" err="1">
                <a:solidFill>
                  <a:srgbClr val="002060"/>
                </a:solidFill>
              </a:rPr>
              <a:t>Bumdes</a:t>
            </a:r>
            <a:r>
              <a:rPr lang="en-US" sz="1600" b="1" dirty="0">
                <a:solidFill>
                  <a:srgbClr val="002060"/>
                </a:solidFill>
              </a:rPr>
              <a:t>, the </a:t>
            </a:r>
            <a:r>
              <a:rPr lang="en-US" sz="1600" b="1" dirty="0" err="1">
                <a:solidFill>
                  <a:srgbClr val="002060"/>
                </a:solidFill>
              </a:rPr>
              <a:t>BUMDes</a:t>
            </a:r>
            <a:r>
              <a:rPr lang="en-US" sz="1600" b="1" dirty="0">
                <a:solidFill>
                  <a:srgbClr val="002060"/>
                </a:solidFill>
              </a:rPr>
              <a:t> are:</a:t>
            </a:r>
          </a:p>
          <a:p>
            <a:pPr marL="139700" indent="0">
              <a:buNone/>
            </a:pPr>
            <a:endParaRPr lang="en-US" sz="1600" dirty="0">
              <a:solidFill>
                <a:srgbClr val="002060"/>
              </a:solidFill>
            </a:endParaRPr>
          </a:p>
          <a:p>
            <a:pPr marL="482600" indent="-342900">
              <a:buClr>
                <a:srgbClr val="002060"/>
              </a:buClr>
              <a:buAutoNum type="arabicPeriod"/>
            </a:pPr>
            <a:r>
              <a:rPr lang="en-US" sz="1600" dirty="0">
                <a:solidFill>
                  <a:srgbClr val="002060"/>
                </a:solidFill>
              </a:rPr>
              <a:t>Social</a:t>
            </a:r>
          </a:p>
          <a:p>
            <a:pPr marL="482600" indent="-342900">
              <a:buClr>
                <a:srgbClr val="002060"/>
              </a:buClr>
              <a:buAutoNum type="arabicPeriod"/>
            </a:pPr>
            <a:r>
              <a:rPr lang="en-US" sz="1600" dirty="0">
                <a:solidFill>
                  <a:srgbClr val="002060"/>
                </a:solidFill>
              </a:rPr>
              <a:t>Rent</a:t>
            </a:r>
          </a:p>
          <a:p>
            <a:pPr marL="482600" indent="-342900">
              <a:buClr>
                <a:srgbClr val="002060"/>
              </a:buClr>
              <a:buAutoNum type="arabicPeriod"/>
            </a:pPr>
            <a:r>
              <a:rPr lang="en-US" sz="1600" dirty="0">
                <a:solidFill>
                  <a:srgbClr val="002060"/>
                </a:solidFill>
              </a:rPr>
              <a:t>Finance</a:t>
            </a:r>
          </a:p>
          <a:p>
            <a:pPr marL="482600" indent="-342900">
              <a:buClr>
                <a:srgbClr val="002060"/>
              </a:buClr>
              <a:buAutoNum type="arabicPeriod"/>
            </a:pPr>
            <a:r>
              <a:rPr lang="en-US" sz="1600" dirty="0">
                <a:solidFill>
                  <a:srgbClr val="002060"/>
                </a:solidFill>
              </a:rPr>
              <a:t>Trade</a:t>
            </a:r>
          </a:p>
          <a:p>
            <a:pPr marL="482600" indent="-342900">
              <a:buClr>
                <a:srgbClr val="002060"/>
              </a:buClr>
              <a:buAutoNum type="arabicPeriod"/>
            </a:pPr>
            <a:r>
              <a:rPr lang="en-US" sz="1600" dirty="0">
                <a:solidFill>
                  <a:srgbClr val="002060"/>
                </a:solidFill>
              </a:rPr>
              <a:t>Brokering</a:t>
            </a:r>
          </a:p>
          <a:p>
            <a:pPr marL="482600" indent="-342900">
              <a:buClr>
                <a:srgbClr val="002060"/>
              </a:buClr>
              <a:buAutoNum type="arabicPeriod"/>
            </a:pPr>
            <a:r>
              <a:rPr lang="en-US" sz="1600" dirty="0">
                <a:solidFill>
                  <a:srgbClr val="002060"/>
                </a:solidFill>
              </a:rPr>
              <a:t>Holding</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spTree>
    <p:extLst>
      <p:ext uri="{BB962C8B-B14F-4D97-AF65-F5344CB8AC3E}">
        <p14:creationId xmlns:p14="http://schemas.microsoft.com/office/powerpoint/2010/main" val="90243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t>
            </a:r>
            <a:r>
              <a:rPr lang="en-US" dirty="0" err="1"/>
              <a:t>BUMDes</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sz="1400" b="1" dirty="0">
                <a:solidFill>
                  <a:srgbClr val="002060"/>
                </a:solidFill>
              </a:rPr>
              <a:t>1. Social</a:t>
            </a:r>
          </a:p>
          <a:p>
            <a:pPr marL="139700" indent="0">
              <a:buNone/>
            </a:pPr>
            <a:endParaRPr lang="en-US" sz="1000" b="1" dirty="0">
              <a:solidFill>
                <a:srgbClr val="002060"/>
              </a:solidFill>
            </a:endParaRPr>
          </a:p>
          <a:p>
            <a:pPr marL="139700" indent="0">
              <a:buNone/>
            </a:pPr>
            <a:r>
              <a:rPr lang="en-US" sz="1400" dirty="0">
                <a:solidFill>
                  <a:srgbClr val="002060"/>
                </a:solidFill>
              </a:rPr>
              <a:t>This </a:t>
            </a:r>
            <a:r>
              <a:rPr lang="en-US" sz="1400" dirty="0" err="1">
                <a:solidFill>
                  <a:srgbClr val="002060"/>
                </a:solidFill>
              </a:rPr>
              <a:t>BUMDes</a:t>
            </a:r>
            <a:r>
              <a:rPr lang="en-US" sz="1400" dirty="0">
                <a:solidFill>
                  <a:srgbClr val="002060"/>
                </a:solidFill>
              </a:rPr>
              <a:t> is used to serve the community in society. </a:t>
            </a:r>
          </a:p>
          <a:p>
            <a:pPr marL="139700" indent="0">
              <a:buNone/>
            </a:pPr>
            <a:r>
              <a:rPr lang="en-US" sz="1400" dirty="0">
                <a:solidFill>
                  <a:srgbClr val="002060"/>
                </a:solidFill>
              </a:rPr>
              <a:t>An example of this </a:t>
            </a:r>
            <a:r>
              <a:rPr lang="en-US" sz="1400" dirty="0" err="1">
                <a:solidFill>
                  <a:srgbClr val="002060"/>
                </a:solidFill>
              </a:rPr>
              <a:t>BUMDes</a:t>
            </a:r>
            <a:r>
              <a:rPr lang="en-US" sz="1400" dirty="0">
                <a:solidFill>
                  <a:srgbClr val="002060"/>
                </a:solidFill>
              </a:rPr>
              <a:t> is the village drinking water service.</a:t>
            </a:r>
          </a:p>
          <a:p>
            <a:pPr marL="139700" indent="0">
              <a:buNone/>
            </a:pPr>
            <a:endParaRPr lang="en-US" sz="1400" dirty="0">
              <a:solidFill>
                <a:srgbClr val="002060"/>
              </a:solidFill>
            </a:endParaRPr>
          </a:p>
          <a:p>
            <a:pPr marL="139700" indent="0">
              <a:buNone/>
            </a:pPr>
            <a:r>
              <a:rPr lang="en-US" sz="1400" b="1" dirty="0">
                <a:solidFill>
                  <a:srgbClr val="002060"/>
                </a:solidFill>
              </a:rPr>
              <a:t>2. Rent</a:t>
            </a:r>
          </a:p>
          <a:p>
            <a:pPr marL="139700" indent="0">
              <a:buNone/>
            </a:pPr>
            <a:endParaRPr lang="en-US" sz="1000" b="1" dirty="0">
              <a:solidFill>
                <a:srgbClr val="002060"/>
              </a:solidFill>
            </a:endParaRPr>
          </a:p>
          <a:p>
            <a:pPr marL="139700" indent="0">
              <a:buNone/>
            </a:pPr>
            <a:r>
              <a:rPr lang="en-US" sz="1400" dirty="0">
                <a:solidFill>
                  <a:srgbClr val="002060"/>
                </a:solidFill>
              </a:rPr>
              <a:t>This </a:t>
            </a:r>
            <a:r>
              <a:rPr lang="en-US" sz="1400" dirty="0" err="1">
                <a:solidFill>
                  <a:srgbClr val="002060"/>
                </a:solidFill>
              </a:rPr>
              <a:t>BUMDes</a:t>
            </a:r>
            <a:r>
              <a:rPr lang="en-US" sz="1400" dirty="0">
                <a:solidFill>
                  <a:srgbClr val="002060"/>
                </a:solidFill>
              </a:rPr>
              <a:t> aims to serve the needs of the local community in terms of leasing goods and at the same time to obtain village income. Examples of </a:t>
            </a:r>
            <a:r>
              <a:rPr lang="en-US" sz="1400" dirty="0" err="1">
                <a:solidFill>
                  <a:srgbClr val="002060"/>
                </a:solidFill>
              </a:rPr>
              <a:t>BUMDes</a:t>
            </a:r>
            <a:r>
              <a:rPr lang="en-US" sz="1400" dirty="0">
                <a:solidFill>
                  <a:srgbClr val="002060"/>
                </a:solidFill>
              </a:rPr>
              <a:t> in the rental sector are: Agricultural Equipment Rental, Husbandry Equipment Rental, Party Equipment.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p:spTree>
    <p:extLst>
      <p:ext uri="{BB962C8B-B14F-4D97-AF65-F5344CB8AC3E}">
        <p14:creationId xmlns:p14="http://schemas.microsoft.com/office/powerpoint/2010/main" val="3485781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t>
            </a:r>
            <a:r>
              <a:rPr lang="en-US" dirty="0" err="1"/>
              <a:t>BUMDes</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sz="1400" b="1" dirty="0">
                <a:solidFill>
                  <a:srgbClr val="002060"/>
                </a:solidFill>
              </a:rPr>
              <a:t>3. Finance</a:t>
            </a:r>
          </a:p>
          <a:p>
            <a:endParaRPr lang="en-US" sz="1400" b="1" dirty="0">
              <a:solidFill>
                <a:srgbClr val="002060"/>
              </a:solidFill>
            </a:endParaRPr>
          </a:p>
          <a:p>
            <a:pPr marL="139700" indent="0">
              <a:buNone/>
            </a:pPr>
            <a:r>
              <a:rPr lang="en-US" sz="1400" dirty="0">
                <a:solidFill>
                  <a:srgbClr val="002060"/>
                </a:solidFill>
              </a:rPr>
              <a:t>This </a:t>
            </a:r>
            <a:r>
              <a:rPr lang="en-US" sz="1400" dirty="0" err="1">
                <a:solidFill>
                  <a:srgbClr val="002060"/>
                </a:solidFill>
              </a:rPr>
              <a:t>BUMDes</a:t>
            </a:r>
            <a:r>
              <a:rPr lang="en-US" sz="1400" dirty="0">
                <a:solidFill>
                  <a:srgbClr val="002060"/>
                </a:solidFill>
              </a:rPr>
              <a:t> runs a savings and loan business to meet the financial needs of rural communities with lower or no interest rates for business loans.</a:t>
            </a:r>
          </a:p>
          <a:p>
            <a:pPr marL="139700" indent="0">
              <a:buNone/>
            </a:pPr>
            <a:endParaRPr lang="en-US" sz="1400" dirty="0">
              <a:solidFill>
                <a:srgbClr val="002060"/>
              </a:solidFill>
            </a:endParaRPr>
          </a:p>
          <a:p>
            <a:pPr marL="139700" indent="0">
              <a:buNone/>
            </a:pPr>
            <a:r>
              <a:rPr lang="en-US" sz="1400" dirty="0">
                <a:solidFill>
                  <a:srgbClr val="002060"/>
                </a:solidFill>
              </a:rPr>
              <a:t>Examples of </a:t>
            </a:r>
            <a:r>
              <a:rPr lang="en-US" sz="1400" dirty="0" err="1">
                <a:solidFill>
                  <a:srgbClr val="002060"/>
                </a:solidFill>
              </a:rPr>
              <a:t>BUMDes</a:t>
            </a:r>
            <a:r>
              <a:rPr lang="en-US" sz="1400" dirty="0">
                <a:solidFill>
                  <a:srgbClr val="002060"/>
                </a:solidFill>
              </a:rPr>
              <a:t> businesses in the financial sector are: Village Banks or Cooperatives and Village Financial Institutions that provide business loans to Village Communities at low interest rates even without interest.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12129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t>
            </a:r>
            <a:r>
              <a:rPr lang="en-US" dirty="0" err="1"/>
              <a:t>BUMDes</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sz="1400" b="1" dirty="0">
                <a:solidFill>
                  <a:srgbClr val="002060"/>
                </a:solidFill>
              </a:rPr>
              <a:t>4. Trade</a:t>
            </a:r>
          </a:p>
          <a:p>
            <a:pPr marL="139700" indent="0">
              <a:buNone/>
            </a:pPr>
            <a:endParaRPr lang="en-US" sz="1400" b="1" dirty="0">
              <a:solidFill>
                <a:srgbClr val="002060"/>
              </a:solidFill>
            </a:endParaRPr>
          </a:p>
          <a:p>
            <a:pPr marL="139700" indent="0">
              <a:buNone/>
            </a:pPr>
            <a:r>
              <a:rPr lang="en-US" sz="1400" dirty="0" err="1">
                <a:solidFill>
                  <a:srgbClr val="002060"/>
                </a:solidFill>
              </a:rPr>
              <a:t>BUMDes</a:t>
            </a:r>
            <a:r>
              <a:rPr lang="en-US" sz="1400" dirty="0">
                <a:solidFill>
                  <a:srgbClr val="002060"/>
                </a:solidFill>
              </a:rPr>
              <a:t> can run a trading business by selling the products of the Village Community or certain goods to meet the needs of the Village Community.</a:t>
            </a:r>
          </a:p>
          <a:p>
            <a:pPr marL="139700" indent="0">
              <a:buNone/>
            </a:pPr>
            <a:br>
              <a:rPr lang="en-US" sz="1400" dirty="0">
                <a:solidFill>
                  <a:srgbClr val="002060"/>
                </a:solidFill>
              </a:rPr>
            </a:br>
            <a:r>
              <a:rPr lang="en-US" sz="1400" dirty="0">
                <a:solidFill>
                  <a:srgbClr val="002060"/>
                </a:solidFill>
              </a:rPr>
              <a:t>Examples of </a:t>
            </a:r>
            <a:r>
              <a:rPr lang="en-US" sz="1400" dirty="0" err="1">
                <a:solidFill>
                  <a:srgbClr val="002060"/>
                </a:solidFill>
              </a:rPr>
              <a:t>BUMDes</a:t>
            </a:r>
            <a:r>
              <a:rPr lang="en-US" sz="1400" dirty="0">
                <a:solidFill>
                  <a:srgbClr val="002060"/>
                </a:solidFill>
              </a:rPr>
              <a:t> Enterprises in the field of Trade include: Village Agricultural Production Centers, Village Handicraft Centers, Village Processed Food Centers</a:t>
            </a:r>
          </a:p>
          <a:p>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68418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t>
            </a:r>
            <a:r>
              <a:rPr lang="en-US" dirty="0" err="1"/>
              <a:t>BUMDes</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sz="1400" b="1" dirty="0">
                <a:solidFill>
                  <a:srgbClr val="002060"/>
                </a:solidFill>
              </a:rPr>
              <a:t>5. Brokering</a:t>
            </a:r>
          </a:p>
          <a:p>
            <a:pPr marL="139700" indent="0">
              <a:buNone/>
            </a:pPr>
            <a:endParaRPr lang="en-US" sz="1400" b="1" dirty="0">
              <a:solidFill>
                <a:srgbClr val="002060"/>
              </a:solidFill>
            </a:endParaRPr>
          </a:p>
          <a:p>
            <a:pPr marL="139700" indent="0">
              <a:buNone/>
            </a:pPr>
            <a:r>
              <a:rPr lang="en-US" sz="1400" dirty="0" err="1">
                <a:solidFill>
                  <a:srgbClr val="002060"/>
                </a:solidFill>
              </a:rPr>
              <a:t>BUMDes</a:t>
            </a:r>
            <a:r>
              <a:rPr lang="en-US" sz="1400" dirty="0">
                <a:solidFill>
                  <a:srgbClr val="002060"/>
                </a:solidFill>
              </a:rPr>
              <a:t> can also be an "intermediary institution" that connects the results of the productivity of the Village Community with the broad market.</a:t>
            </a:r>
            <a:br>
              <a:rPr lang="en-US" sz="1400" dirty="0">
                <a:solidFill>
                  <a:srgbClr val="002060"/>
                </a:solidFill>
              </a:rPr>
            </a:br>
            <a:br>
              <a:rPr lang="en-US" sz="1400" dirty="0">
                <a:solidFill>
                  <a:srgbClr val="002060"/>
                </a:solidFill>
              </a:rPr>
            </a:br>
            <a:r>
              <a:rPr lang="en-US" sz="1400" dirty="0">
                <a:solidFill>
                  <a:srgbClr val="002060"/>
                </a:solidFill>
              </a:rPr>
              <a:t>Or it could also </a:t>
            </a:r>
            <a:r>
              <a:rPr lang="en-US" sz="1400" dirty="0" err="1">
                <a:solidFill>
                  <a:srgbClr val="002060"/>
                </a:solidFill>
              </a:rPr>
              <a:t>BUMDes</a:t>
            </a:r>
            <a:r>
              <a:rPr lang="en-US" sz="1400" dirty="0">
                <a:solidFill>
                  <a:srgbClr val="002060"/>
                </a:solidFill>
              </a:rPr>
              <a:t> sell services to the Village Community or business units of the Village community.</a:t>
            </a:r>
            <a:br>
              <a:rPr lang="en-US" sz="1400" dirty="0">
                <a:solidFill>
                  <a:srgbClr val="002060"/>
                </a:solidFill>
              </a:rPr>
            </a:br>
            <a:br>
              <a:rPr lang="en-US" sz="1400" dirty="0">
                <a:solidFill>
                  <a:srgbClr val="002060"/>
                </a:solidFill>
              </a:rPr>
            </a:br>
            <a:r>
              <a:rPr lang="en-US" sz="1400" dirty="0">
                <a:solidFill>
                  <a:srgbClr val="002060"/>
                </a:solidFill>
              </a:rPr>
              <a:t>Examples of </a:t>
            </a:r>
            <a:r>
              <a:rPr lang="en-US" sz="1400" dirty="0" err="1">
                <a:solidFill>
                  <a:srgbClr val="002060"/>
                </a:solidFill>
              </a:rPr>
              <a:t>BUMDes</a:t>
            </a:r>
            <a:r>
              <a:rPr lang="en-US" sz="1400" dirty="0">
                <a:solidFill>
                  <a:srgbClr val="002060"/>
                </a:solidFill>
              </a:rPr>
              <a:t> Business Ideas in Brokering are: Electricity payment services, PAM, Motor Vehicle Tax Payment Service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695273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t>
            </a:r>
            <a:r>
              <a:rPr lang="en-US" dirty="0" err="1"/>
              <a:t>BUMDes</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sz="1400" b="1" dirty="0">
                <a:solidFill>
                  <a:srgbClr val="002060"/>
                </a:solidFill>
              </a:rPr>
              <a:t>7. Holding</a:t>
            </a:r>
          </a:p>
          <a:p>
            <a:pPr marL="139700" indent="0">
              <a:buNone/>
            </a:pPr>
            <a:endParaRPr lang="en-US" sz="1400" b="1" dirty="0">
              <a:solidFill>
                <a:srgbClr val="002060"/>
              </a:solidFill>
            </a:endParaRPr>
          </a:p>
          <a:p>
            <a:pPr marL="139700" indent="0">
              <a:buNone/>
            </a:pPr>
            <a:r>
              <a:rPr lang="en-US" sz="1400" dirty="0" err="1">
                <a:solidFill>
                  <a:srgbClr val="002060"/>
                </a:solidFill>
              </a:rPr>
              <a:t>BUMDes</a:t>
            </a:r>
            <a:r>
              <a:rPr lang="en-US" sz="1400" dirty="0">
                <a:solidFill>
                  <a:srgbClr val="002060"/>
                </a:solidFill>
              </a:rPr>
              <a:t> as a "joint venture", or as a Main Business of business units in the village. Each unit stands alone, but is managed by the main </a:t>
            </a:r>
            <a:r>
              <a:rPr lang="en-US" sz="1400" dirty="0" err="1">
                <a:solidFill>
                  <a:srgbClr val="002060"/>
                </a:solidFill>
              </a:rPr>
              <a:t>BUMDes</a:t>
            </a:r>
            <a:r>
              <a:rPr lang="en-US" sz="1400" dirty="0">
                <a:solidFill>
                  <a:srgbClr val="002060"/>
                </a:solidFill>
              </a:rPr>
              <a:t> to be able to grow and develop together.</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56559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105" y="2114550"/>
            <a:ext cx="1341900" cy="381000"/>
          </a:xfrm>
        </p:spPr>
        <p:txBody>
          <a:bodyPr/>
          <a:lstStyle/>
          <a:p>
            <a:r>
              <a:rPr lang="en-US" dirty="0"/>
              <a:t>Overview</a:t>
            </a:r>
          </a:p>
        </p:txBody>
      </p:sp>
      <p:sp>
        <p:nvSpPr>
          <p:cNvPr id="3" name="Text Placeholder 2"/>
          <p:cNvSpPr>
            <a:spLocks noGrp="1"/>
          </p:cNvSpPr>
          <p:nvPr>
            <p:ph type="body" idx="1"/>
          </p:nvPr>
        </p:nvSpPr>
        <p:spPr>
          <a:xfrm>
            <a:off x="1905000" y="1123950"/>
            <a:ext cx="5650500" cy="3048000"/>
          </a:xfrm>
        </p:spPr>
        <p:txBody>
          <a:bodyPr/>
          <a:lstStyle/>
          <a:p>
            <a:r>
              <a:rPr lang="en-US" sz="1400" b="1" dirty="0">
                <a:solidFill>
                  <a:srgbClr val="002060"/>
                </a:solidFill>
              </a:rPr>
              <a:t>Background of Research</a:t>
            </a:r>
          </a:p>
          <a:p>
            <a:pPr marL="139700" indent="0">
              <a:buNone/>
            </a:pPr>
            <a:r>
              <a:rPr lang="en-US" sz="1400" dirty="0">
                <a:solidFill>
                  <a:srgbClr val="002060"/>
                </a:solidFill>
              </a:rPr>
              <a:t>	Purpose</a:t>
            </a:r>
          </a:p>
          <a:p>
            <a:pPr marL="139700" indent="0">
              <a:buNone/>
            </a:pPr>
            <a:r>
              <a:rPr lang="en-US" sz="1400" dirty="0">
                <a:solidFill>
                  <a:srgbClr val="002060"/>
                </a:solidFill>
              </a:rPr>
              <a:t>	Scope</a:t>
            </a:r>
          </a:p>
          <a:p>
            <a:pPr marL="139700" indent="0">
              <a:buNone/>
            </a:pPr>
            <a:r>
              <a:rPr lang="en-US" sz="1400" dirty="0">
                <a:solidFill>
                  <a:srgbClr val="002060"/>
                </a:solidFill>
              </a:rPr>
              <a:t>	Research Methodology</a:t>
            </a:r>
          </a:p>
          <a:p>
            <a:r>
              <a:rPr lang="en-US" sz="1400" b="1" dirty="0">
                <a:solidFill>
                  <a:srgbClr val="002060"/>
                </a:solidFill>
              </a:rPr>
              <a:t>Analysis</a:t>
            </a:r>
          </a:p>
          <a:p>
            <a:pPr marL="139700" indent="0">
              <a:buNone/>
            </a:pPr>
            <a:r>
              <a:rPr lang="en-US" sz="1400" dirty="0">
                <a:solidFill>
                  <a:srgbClr val="002060"/>
                </a:solidFill>
              </a:rPr>
              <a:t>	ERP System</a:t>
            </a:r>
          </a:p>
          <a:p>
            <a:pPr marL="139700" indent="0">
              <a:buNone/>
            </a:pPr>
            <a:r>
              <a:rPr lang="en-US" sz="1400" dirty="0">
                <a:solidFill>
                  <a:srgbClr val="002060"/>
                </a:solidFill>
              </a:rPr>
              <a:t>	ERP’s Modules</a:t>
            </a:r>
          </a:p>
          <a:p>
            <a:pPr marL="139700" indent="0">
              <a:buNone/>
            </a:pPr>
            <a:r>
              <a:rPr lang="en-US" sz="1400" dirty="0">
                <a:solidFill>
                  <a:srgbClr val="002060"/>
                </a:solidFill>
              </a:rPr>
              <a:t>	ERP Life Cycle</a:t>
            </a:r>
          </a:p>
          <a:p>
            <a:pPr marL="139700" indent="0">
              <a:buNone/>
            </a:pPr>
            <a:r>
              <a:rPr lang="en-US" sz="1400" dirty="0">
                <a:solidFill>
                  <a:srgbClr val="002060"/>
                </a:solidFill>
              </a:rPr>
              <a:t>	Vocational Business Enterprises (</a:t>
            </a:r>
            <a:r>
              <a:rPr lang="en-US" sz="1400" dirty="0" err="1">
                <a:solidFill>
                  <a:srgbClr val="002060"/>
                </a:solidFill>
              </a:rPr>
              <a:t>BUMDes</a:t>
            </a:r>
            <a:r>
              <a:rPr lang="en-US" sz="1400" dirty="0">
                <a:solidFill>
                  <a:srgbClr val="002060"/>
                </a:solidFill>
              </a:rPr>
              <a:t>) </a:t>
            </a:r>
          </a:p>
          <a:p>
            <a:pPr marL="139700" indent="0">
              <a:buNone/>
            </a:pPr>
            <a:r>
              <a:rPr lang="en-US" sz="1400" dirty="0">
                <a:solidFill>
                  <a:srgbClr val="002060"/>
                </a:solidFill>
              </a:rPr>
              <a:t>	Business Process of ERP and Data of </a:t>
            </a:r>
            <a:r>
              <a:rPr lang="en-US" sz="1400" dirty="0" err="1">
                <a:solidFill>
                  <a:srgbClr val="002060"/>
                </a:solidFill>
              </a:rPr>
              <a:t>BUMDes</a:t>
            </a:r>
            <a:endParaRPr lang="en-US" sz="1400" dirty="0">
              <a:solidFill>
                <a:srgbClr val="002060"/>
              </a:solidFill>
            </a:endParaRPr>
          </a:p>
          <a:p>
            <a:pPr marL="139700" indent="0">
              <a:buNone/>
            </a:pPr>
            <a:r>
              <a:rPr lang="en-US" sz="1400" dirty="0">
                <a:solidFill>
                  <a:srgbClr val="002060"/>
                </a:solidFill>
              </a:rPr>
              <a:t>	Technique for Order of Preference by Similarity to Ideal 	Solution (TOPSIS)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008831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39700" indent="0"/>
            <a:r>
              <a:rPr lang="en-US" dirty="0"/>
              <a:t>Analysis of Business Process of ERP and Data of </a:t>
            </a:r>
            <a:r>
              <a:rPr lang="en-US" dirty="0" err="1"/>
              <a:t>BUMDes</a:t>
            </a:r>
            <a:br>
              <a:rPr lang="en-US" dirty="0"/>
            </a:br>
            <a:br>
              <a:rPr lang="en-US" dirty="0"/>
            </a:br>
            <a:br>
              <a:rPr lang="en-US" dirty="0"/>
            </a:br>
            <a:br>
              <a:rPr lang="en-US" dirty="0"/>
            </a:br>
            <a:br>
              <a:rPr lang="en-US" dirty="0"/>
            </a:br>
            <a:br>
              <a:rPr lang="en-US" dirty="0"/>
            </a:br>
            <a:br>
              <a:rPr lang="en-US" dirty="0"/>
            </a:br>
            <a:endParaRPr lang="en-US" dirty="0"/>
          </a:p>
        </p:txBody>
      </p:sp>
      <p:sp>
        <p:nvSpPr>
          <p:cNvPr id="3" name="Text Placeholder 2"/>
          <p:cNvSpPr>
            <a:spLocks noGrp="1"/>
          </p:cNvSpPr>
          <p:nvPr>
            <p:ph type="body" idx="1"/>
          </p:nvPr>
        </p:nvSpPr>
        <p:spPr>
          <a:xfrm>
            <a:off x="2057400" y="1025940"/>
            <a:ext cx="5345700" cy="3091500"/>
          </a:xfrm>
        </p:spPr>
        <p:txBody>
          <a:bodyPr/>
          <a:lstStyle/>
          <a:p>
            <a:pPr marL="139700" indent="0">
              <a:buNone/>
            </a:pPr>
            <a:r>
              <a:rPr lang="en-US" b="1" dirty="0">
                <a:solidFill>
                  <a:srgbClr val="002060"/>
                </a:solidFill>
              </a:rPr>
              <a:t>1. Services</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graphicFrame>
        <p:nvGraphicFramePr>
          <p:cNvPr id="6" name="Table 5"/>
          <p:cNvGraphicFramePr>
            <a:graphicFrameLocks noGrp="1"/>
          </p:cNvGraphicFramePr>
          <p:nvPr>
            <p:extLst>
              <p:ext uri="{D42A27DB-BD31-4B8C-83A1-F6EECF244321}">
                <p14:modId xmlns:p14="http://schemas.microsoft.com/office/powerpoint/2010/main" val="3051034442"/>
              </p:ext>
            </p:extLst>
          </p:nvPr>
        </p:nvGraphicFramePr>
        <p:xfrm>
          <a:off x="2057400" y="1733550"/>
          <a:ext cx="5700888" cy="1483360"/>
        </p:xfrm>
        <a:graphic>
          <a:graphicData uri="http://schemas.openxmlformats.org/drawingml/2006/table">
            <a:tbl>
              <a:tblPr firstRow="1" bandRow="1">
                <a:tableStyleId>{F8473B9A-3B9F-4F86-A8C2-CFE50AEE946C}</a:tableStyleId>
              </a:tblPr>
              <a:tblGrid>
                <a:gridCol w="2850444">
                  <a:extLst>
                    <a:ext uri="{9D8B030D-6E8A-4147-A177-3AD203B41FA5}">
                      <a16:colId xmlns:a16="http://schemas.microsoft.com/office/drawing/2014/main" val="20000"/>
                    </a:ext>
                  </a:extLst>
                </a:gridCol>
                <a:gridCol w="2850444">
                  <a:extLst>
                    <a:ext uri="{9D8B030D-6E8A-4147-A177-3AD203B41FA5}">
                      <a16:colId xmlns:a16="http://schemas.microsoft.com/office/drawing/2014/main" val="20001"/>
                    </a:ext>
                  </a:extLst>
                </a:gridCol>
              </a:tblGrid>
              <a:tr h="370840">
                <a:tc>
                  <a:txBody>
                    <a:bodyPr/>
                    <a:lstStyle/>
                    <a:p>
                      <a:r>
                        <a:rPr lang="en-US" dirty="0"/>
                        <a:t>Data Of </a:t>
                      </a:r>
                      <a:r>
                        <a:rPr lang="en-US" dirty="0" err="1"/>
                        <a:t>BUMDes</a:t>
                      </a:r>
                      <a:endParaRPr lang="en-US" dirty="0"/>
                    </a:p>
                  </a:txBody>
                  <a:tcPr>
                    <a:solidFill>
                      <a:schemeClr val="accent1">
                        <a:lumMod val="40000"/>
                        <a:lumOff val="60000"/>
                      </a:schemeClr>
                    </a:solidFill>
                  </a:tcPr>
                </a:tc>
                <a:tc>
                  <a:txBody>
                    <a:bodyPr/>
                    <a:lstStyle/>
                    <a:p>
                      <a:r>
                        <a:rPr lang="en-US" dirty="0"/>
                        <a:t>ERP</a:t>
                      </a:r>
                      <a:r>
                        <a:rPr lang="en-US" baseline="0" dirty="0"/>
                        <a:t> Module</a:t>
                      </a:r>
                      <a:endParaRPr lang="en-US" dirty="0"/>
                    </a:p>
                  </a:txBody>
                  <a:tcPr>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r>
                        <a:rPr lang="en-US" dirty="0"/>
                        <a:t>Receipt</a:t>
                      </a:r>
                    </a:p>
                  </a:txBody>
                  <a:tcPr/>
                </a:tc>
                <a:tc>
                  <a:txBody>
                    <a:bodyPr/>
                    <a:lstStyle/>
                    <a:p>
                      <a:r>
                        <a:rPr lang="en-US" dirty="0"/>
                        <a:t>Accounting &amp; Finance</a:t>
                      </a:r>
                    </a:p>
                  </a:txBody>
                  <a:tcPr/>
                </a:tc>
                <a:extLst>
                  <a:ext uri="{0D108BD9-81ED-4DB2-BD59-A6C34878D82A}">
                    <a16:rowId xmlns:a16="http://schemas.microsoft.com/office/drawing/2014/main" val="10001"/>
                  </a:ext>
                </a:extLst>
              </a:tr>
              <a:tr h="370840">
                <a:tc>
                  <a:txBody>
                    <a:bodyPr/>
                    <a:lstStyle/>
                    <a:p>
                      <a:r>
                        <a:rPr lang="en-US" dirty="0"/>
                        <a:t>Customer</a:t>
                      </a:r>
                    </a:p>
                  </a:txBody>
                  <a:tcPr/>
                </a:tc>
                <a:tc>
                  <a:txBody>
                    <a:bodyPr/>
                    <a:lstStyle/>
                    <a:p>
                      <a:r>
                        <a:rPr lang="en-US" dirty="0"/>
                        <a:t>CRM</a:t>
                      </a:r>
                    </a:p>
                  </a:txBody>
                  <a:tcPr/>
                </a:tc>
                <a:extLst>
                  <a:ext uri="{0D108BD9-81ED-4DB2-BD59-A6C34878D82A}">
                    <a16:rowId xmlns:a16="http://schemas.microsoft.com/office/drawing/2014/main" val="10002"/>
                  </a:ext>
                </a:extLst>
              </a:tr>
              <a:tr h="370840">
                <a:tc>
                  <a:txBody>
                    <a:bodyPr/>
                    <a:lstStyle/>
                    <a:p>
                      <a:r>
                        <a:rPr lang="en-US" dirty="0"/>
                        <a:t>Business Unit</a:t>
                      </a:r>
                    </a:p>
                  </a:txBody>
                  <a:tcPr/>
                </a:tc>
                <a:tc>
                  <a:txBody>
                    <a:bodyPr/>
                    <a:lstStyle/>
                    <a:p>
                      <a:r>
                        <a:rPr lang="en-US" dirty="0"/>
                        <a:t>Setting</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4025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Business Process of ERP and Data of </a:t>
            </a:r>
            <a:r>
              <a:rPr lang="en-US" dirty="0" err="1"/>
              <a:t>BUMDes</a:t>
            </a:r>
            <a:br>
              <a:rPr lang="en-US" dirty="0"/>
            </a:br>
            <a:br>
              <a:rPr lang="en-US" dirty="0"/>
            </a:br>
            <a:br>
              <a:rPr lang="en-US" dirty="0"/>
            </a:br>
            <a:br>
              <a:rPr lang="en-US" dirty="0"/>
            </a:br>
            <a:br>
              <a:rPr lang="en-US" dirty="0"/>
            </a:br>
            <a:br>
              <a:rPr lang="en-US" dirty="0"/>
            </a:b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b="1" dirty="0">
                <a:solidFill>
                  <a:srgbClr val="002060"/>
                </a:solidFill>
              </a:rPr>
              <a:t>2. Rent</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3011375004"/>
              </p:ext>
            </p:extLst>
          </p:nvPr>
        </p:nvGraphicFramePr>
        <p:xfrm>
          <a:off x="2069405" y="1581150"/>
          <a:ext cx="5626795" cy="2595880"/>
        </p:xfrm>
        <a:graphic>
          <a:graphicData uri="http://schemas.openxmlformats.org/drawingml/2006/table">
            <a:tbl>
              <a:tblPr firstRow="1" bandRow="1">
                <a:tableStyleId>{F8473B9A-3B9F-4F86-A8C2-CFE50AEE946C}</a:tableStyleId>
              </a:tblPr>
              <a:tblGrid>
                <a:gridCol w="2889598">
                  <a:extLst>
                    <a:ext uri="{9D8B030D-6E8A-4147-A177-3AD203B41FA5}">
                      <a16:colId xmlns:a16="http://schemas.microsoft.com/office/drawing/2014/main" val="20000"/>
                    </a:ext>
                  </a:extLst>
                </a:gridCol>
                <a:gridCol w="2737197">
                  <a:extLst>
                    <a:ext uri="{9D8B030D-6E8A-4147-A177-3AD203B41FA5}">
                      <a16:colId xmlns:a16="http://schemas.microsoft.com/office/drawing/2014/main" val="20001"/>
                    </a:ext>
                  </a:extLst>
                </a:gridCol>
              </a:tblGrid>
              <a:tr h="370840">
                <a:tc>
                  <a:txBody>
                    <a:bodyPr/>
                    <a:lstStyle/>
                    <a:p>
                      <a:r>
                        <a:rPr lang="en-US" dirty="0"/>
                        <a:t>Data of </a:t>
                      </a:r>
                      <a:r>
                        <a:rPr lang="en-US" dirty="0" err="1"/>
                        <a:t>BUMDes</a:t>
                      </a:r>
                      <a:endParaRPr lang="en-US" dirty="0"/>
                    </a:p>
                  </a:txBody>
                  <a:tcPr>
                    <a:solidFill>
                      <a:schemeClr val="accent1">
                        <a:lumMod val="40000"/>
                        <a:lumOff val="60000"/>
                      </a:schemeClr>
                    </a:solidFill>
                  </a:tcPr>
                </a:tc>
                <a:tc>
                  <a:txBody>
                    <a:bodyPr/>
                    <a:lstStyle/>
                    <a:p>
                      <a:r>
                        <a:rPr lang="en-US" dirty="0"/>
                        <a:t>ERP</a:t>
                      </a:r>
                      <a:r>
                        <a:rPr lang="en-US" baseline="0" dirty="0"/>
                        <a:t> Module</a:t>
                      </a:r>
                      <a:endParaRPr lang="en-US" dirty="0"/>
                    </a:p>
                  </a:txBody>
                  <a:tcPr>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r>
                        <a:rPr lang="en-US" dirty="0"/>
                        <a:t>Receipt</a:t>
                      </a:r>
                    </a:p>
                  </a:txBody>
                  <a:tcPr/>
                </a:tc>
                <a:tc>
                  <a:txBody>
                    <a:bodyPr/>
                    <a:lstStyle/>
                    <a:p>
                      <a:r>
                        <a:rPr lang="en-US" dirty="0"/>
                        <a:t>Accounting</a:t>
                      </a:r>
                      <a:r>
                        <a:rPr lang="en-US" baseline="0" dirty="0"/>
                        <a:t> &amp; Finance</a:t>
                      </a:r>
                      <a:endParaRPr lang="en-US" dirty="0"/>
                    </a:p>
                  </a:txBody>
                  <a:tcPr/>
                </a:tc>
                <a:extLst>
                  <a:ext uri="{0D108BD9-81ED-4DB2-BD59-A6C34878D82A}">
                    <a16:rowId xmlns:a16="http://schemas.microsoft.com/office/drawing/2014/main" val="10001"/>
                  </a:ext>
                </a:extLst>
              </a:tr>
              <a:tr h="370840">
                <a:tc>
                  <a:txBody>
                    <a:bodyPr/>
                    <a:lstStyle/>
                    <a:p>
                      <a:r>
                        <a:rPr lang="en-US" dirty="0"/>
                        <a:t>Data Usage</a:t>
                      </a:r>
                    </a:p>
                  </a:txBody>
                  <a:tcPr/>
                </a:tc>
                <a:tc>
                  <a:txBody>
                    <a:bodyPr/>
                    <a:lstStyle/>
                    <a:p>
                      <a:r>
                        <a:rPr lang="en-US" dirty="0"/>
                        <a:t>CRM</a:t>
                      </a:r>
                    </a:p>
                  </a:txBody>
                  <a:tcPr/>
                </a:tc>
                <a:extLst>
                  <a:ext uri="{0D108BD9-81ED-4DB2-BD59-A6C34878D82A}">
                    <a16:rowId xmlns:a16="http://schemas.microsoft.com/office/drawing/2014/main" val="10002"/>
                  </a:ext>
                </a:extLst>
              </a:tr>
              <a:tr h="370840">
                <a:tc>
                  <a:txBody>
                    <a:bodyPr/>
                    <a:lstStyle/>
                    <a:p>
                      <a:r>
                        <a:rPr lang="en-US" dirty="0"/>
                        <a:t>Customer</a:t>
                      </a:r>
                    </a:p>
                  </a:txBody>
                  <a:tcPr/>
                </a:tc>
                <a:tc>
                  <a:txBody>
                    <a:bodyPr/>
                    <a:lstStyle/>
                    <a:p>
                      <a:r>
                        <a:rPr lang="en-US" dirty="0"/>
                        <a:t>CRM</a:t>
                      </a:r>
                    </a:p>
                  </a:txBody>
                  <a:tcPr/>
                </a:tc>
                <a:extLst>
                  <a:ext uri="{0D108BD9-81ED-4DB2-BD59-A6C34878D82A}">
                    <a16:rowId xmlns:a16="http://schemas.microsoft.com/office/drawing/2014/main" val="10003"/>
                  </a:ext>
                </a:extLst>
              </a:tr>
              <a:tr h="370840">
                <a:tc>
                  <a:txBody>
                    <a:bodyPr/>
                    <a:lstStyle/>
                    <a:p>
                      <a:r>
                        <a:rPr lang="en-US" dirty="0"/>
                        <a:t>Ticket</a:t>
                      </a:r>
                      <a:r>
                        <a:rPr lang="en-US" baseline="0" dirty="0"/>
                        <a:t> </a:t>
                      </a:r>
                      <a:endParaRPr lang="en-US" dirty="0"/>
                    </a:p>
                  </a:txBody>
                  <a:tcPr/>
                </a:tc>
                <a:tc>
                  <a:txBody>
                    <a:bodyPr/>
                    <a:lstStyle/>
                    <a:p>
                      <a:r>
                        <a:rPr lang="en-US" dirty="0"/>
                        <a:t>CRM</a:t>
                      </a:r>
                    </a:p>
                  </a:txBody>
                  <a:tcPr/>
                </a:tc>
                <a:extLst>
                  <a:ext uri="{0D108BD9-81ED-4DB2-BD59-A6C34878D82A}">
                    <a16:rowId xmlns:a16="http://schemas.microsoft.com/office/drawing/2014/main" val="10004"/>
                  </a:ext>
                </a:extLst>
              </a:tr>
              <a:tr h="370840">
                <a:tc>
                  <a:txBody>
                    <a:bodyPr/>
                    <a:lstStyle/>
                    <a:p>
                      <a:r>
                        <a:rPr lang="en-US" dirty="0"/>
                        <a:t>Reservation</a:t>
                      </a:r>
                    </a:p>
                  </a:txBody>
                  <a:tcPr/>
                </a:tc>
                <a:tc>
                  <a:txBody>
                    <a:bodyPr/>
                    <a:lstStyle/>
                    <a:p>
                      <a:r>
                        <a:rPr lang="en-US" dirty="0"/>
                        <a:t>CRM</a:t>
                      </a:r>
                    </a:p>
                  </a:txBody>
                  <a:tcPr/>
                </a:tc>
                <a:extLst>
                  <a:ext uri="{0D108BD9-81ED-4DB2-BD59-A6C34878D82A}">
                    <a16:rowId xmlns:a16="http://schemas.microsoft.com/office/drawing/2014/main" val="10005"/>
                  </a:ext>
                </a:extLst>
              </a:tr>
              <a:tr h="370840">
                <a:tc>
                  <a:txBody>
                    <a:bodyPr/>
                    <a:lstStyle/>
                    <a:p>
                      <a:r>
                        <a:rPr lang="en-US" dirty="0"/>
                        <a:t>Product</a:t>
                      </a:r>
                    </a:p>
                  </a:txBody>
                  <a:tcPr/>
                </a:tc>
                <a:tc>
                  <a:txBody>
                    <a:bodyPr/>
                    <a:lstStyle/>
                    <a:p>
                      <a:r>
                        <a:rPr lang="en-US" dirty="0"/>
                        <a:t>Inventory</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25806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Business Process of ERP and Data of </a:t>
            </a:r>
            <a:r>
              <a:rPr lang="en-US" dirty="0" err="1"/>
              <a:t>BUMDes</a:t>
            </a:r>
            <a:br>
              <a:rPr lang="en-US" dirty="0"/>
            </a:br>
            <a:br>
              <a:rPr lang="en-US" dirty="0"/>
            </a:br>
            <a:br>
              <a:rPr lang="en-US" dirty="0"/>
            </a:br>
            <a:br>
              <a:rPr lang="en-US" dirty="0"/>
            </a:br>
            <a:br>
              <a:rPr lang="en-US" dirty="0"/>
            </a:br>
            <a:br>
              <a:rPr lang="en-US" dirty="0"/>
            </a:b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b="1" dirty="0">
                <a:solidFill>
                  <a:srgbClr val="002060"/>
                </a:solidFill>
              </a:rPr>
              <a:t>3. Finance</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4177090779"/>
              </p:ext>
            </p:extLst>
          </p:nvPr>
        </p:nvGraphicFramePr>
        <p:xfrm>
          <a:off x="1986348" y="1644590"/>
          <a:ext cx="5709852" cy="1112520"/>
        </p:xfrm>
        <a:graphic>
          <a:graphicData uri="http://schemas.openxmlformats.org/drawingml/2006/table">
            <a:tbl>
              <a:tblPr firstRow="1" bandRow="1">
                <a:tableStyleId>{F8473B9A-3B9F-4F86-A8C2-CFE50AEE946C}</a:tableStyleId>
              </a:tblPr>
              <a:tblGrid>
                <a:gridCol w="3048000">
                  <a:extLst>
                    <a:ext uri="{9D8B030D-6E8A-4147-A177-3AD203B41FA5}">
                      <a16:colId xmlns:a16="http://schemas.microsoft.com/office/drawing/2014/main" val="20000"/>
                    </a:ext>
                  </a:extLst>
                </a:gridCol>
                <a:gridCol w="2661852">
                  <a:extLst>
                    <a:ext uri="{9D8B030D-6E8A-4147-A177-3AD203B41FA5}">
                      <a16:colId xmlns:a16="http://schemas.microsoft.com/office/drawing/2014/main" val="20001"/>
                    </a:ext>
                  </a:extLst>
                </a:gridCol>
              </a:tblGrid>
              <a:tr h="370840">
                <a:tc>
                  <a:txBody>
                    <a:bodyPr/>
                    <a:lstStyle/>
                    <a:p>
                      <a:r>
                        <a:rPr lang="en-US" dirty="0"/>
                        <a:t>Data of </a:t>
                      </a:r>
                      <a:r>
                        <a:rPr lang="en-US" dirty="0" err="1"/>
                        <a:t>BUMDes</a:t>
                      </a:r>
                      <a:endParaRPr lang="en-US" dirty="0"/>
                    </a:p>
                  </a:txBody>
                  <a:tcPr>
                    <a:solidFill>
                      <a:schemeClr val="accent1">
                        <a:lumMod val="40000"/>
                        <a:lumOff val="60000"/>
                      </a:schemeClr>
                    </a:solidFill>
                  </a:tcPr>
                </a:tc>
                <a:tc>
                  <a:txBody>
                    <a:bodyPr/>
                    <a:lstStyle/>
                    <a:p>
                      <a:r>
                        <a:rPr lang="en-US" dirty="0"/>
                        <a:t>ERP Module</a:t>
                      </a:r>
                    </a:p>
                  </a:txBody>
                  <a:tcPr>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r>
                        <a:rPr lang="en-US" dirty="0"/>
                        <a:t>Customer</a:t>
                      </a:r>
                    </a:p>
                  </a:txBody>
                  <a:tcPr/>
                </a:tc>
                <a:tc>
                  <a:txBody>
                    <a:bodyPr/>
                    <a:lstStyle/>
                    <a:p>
                      <a:r>
                        <a:rPr lang="en-US" dirty="0"/>
                        <a:t>Sales</a:t>
                      </a:r>
                    </a:p>
                  </a:txBody>
                  <a:tcPr/>
                </a:tc>
                <a:extLst>
                  <a:ext uri="{0D108BD9-81ED-4DB2-BD59-A6C34878D82A}">
                    <a16:rowId xmlns:a16="http://schemas.microsoft.com/office/drawing/2014/main" val="10001"/>
                  </a:ext>
                </a:extLst>
              </a:tr>
              <a:tr h="370840">
                <a:tc>
                  <a:txBody>
                    <a:bodyPr/>
                    <a:lstStyle/>
                    <a:p>
                      <a:r>
                        <a:rPr lang="en-US" dirty="0"/>
                        <a:t>Receipt</a:t>
                      </a:r>
                    </a:p>
                  </a:txBody>
                  <a:tcPr/>
                </a:tc>
                <a:tc>
                  <a:txBody>
                    <a:bodyPr/>
                    <a:lstStyle/>
                    <a:p>
                      <a:r>
                        <a:rPr lang="en-US" dirty="0"/>
                        <a:t>Accounting &amp;</a:t>
                      </a:r>
                      <a:r>
                        <a:rPr lang="en-US" baseline="0" dirty="0"/>
                        <a:t> Finance</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93830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Business Process of ERP and Data of </a:t>
            </a:r>
            <a:r>
              <a:rPr lang="en-US" dirty="0" err="1"/>
              <a:t>BUMDes</a:t>
            </a:r>
            <a:br>
              <a:rPr lang="en-US" dirty="0"/>
            </a:br>
            <a:br>
              <a:rPr lang="en-US" dirty="0"/>
            </a:br>
            <a:br>
              <a:rPr lang="en-US" dirty="0"/>
            </a:br>
            <a:br>
              <a:rPr lang="en-US" dirty="0"/>
            </a:br>
            <a:br>
              <a:rPr lang="en-US" dirty="0"/>
            </a:br>
            <a:br>
              <a:rPr lang="en-US" dirty="0"/>
            </a:br>
            <a:br>
              <a:rPr lang="en-US" dirty="0"/>
            </a:br>
            <a:endParaRPr lang="en-US" dirty="0"/>
          </a:p>
        </p:txBody>
      </p:sp>
      <p:sp>
        <p:nvSpPr>
          <p:cNvPr id="3" name="Text Placeholder 2"/>
          <p:cNvSpPr>
            <a:spLocks noGrp="1"/>
          </p:cNvSpPr>
          <p:nvPr>
            <p:ph type="body" idx="1"/>
          </p:nvPr>
        </p:nvSpPr>
        <p:spPr>
          <a:xfrm>
            <a:off x="2191200" y="895350"/>
            <a:ext cx="5345700" cy="3091500"/>
          </a:xfrm>
        </p:spPr>
        <p:txBody>
          <a:bodyPr/>
          <a:lstStyle/>
          <a:p>
            <a:pPr marL="139700" indent="0">
              <a:buNone/>
            </a:pPr>
            <a:r>
              <a:rPr lang="en-US" b="1" dirty="0">
                <a:solidFill>
                  <a:srgbClr val="002060"/>
                </a:solidFill>
              </a:rPr>
              <a:t>4. Trade</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072525186"/>
              </p:ext>
            </p:extLst>
          </p:nvPr>
        </p:nvGraphicFramePr>
        <p:xfrm>
          <a:off x="2011365" y="1352550"/>
          <a:ext cx="5705370" cy="2966720"/>
        </p:xfrm>
        <a:graphic>
          <a:graphicData uri="http://schemas.openxmlformats.org/drawingml/2006/table">
            <a:tbl>
              <a:tblPr firstRow="1" bandRow="1">
                <a:tableStyleId>{F8473B9A-3B9F-4F86-A8C2-CFE50AEE946C}</a:tableStyleId>
              </a:tblPr>
              <a:tblGrid>
                <a:gridCol w="2852685">
                  <a:extLst>
                    <a:ext uri="{9D8B030D-6E8A-4147-A177-3AD203B41FA5}">
                      <a16:colId xmlns:a16="http://schemas.microsoft.com/office/drawing/2014/main" val="20000"/>
                    </a:ext>
                  </a:extLst>
                </a:gridCol>
                <a:gridCol w="2852685">
                  <a:extLst>
                    <a:ext uri="{9D8B030D-6E8A-4147-A177-3AD203B41FA5}">
                      <a16:colId xmlns:a16="http://schemas.microsoft.com/office/drawing/2014/main" val="20001"/>
                    </a:ext>
                  </a:extLst>
                </a:gridCol>
              </a:tblGrid>
              <a:tr h="370840">
                <a:tc>
                  <a:txBody>
                    <a:bodyPr/>
                    <a:lstStyle/>
                    <a:p>
                      <a:r>
                        <a:rPr lang="en-US" dirty="0"/>
                        <a:t>Data of </a:t>
                      </a:r>
                      <a:r>
                        <a:rPr lang="en-US" dirty="0" err="1"/>
                        <a:t>BUMDes</a:t>
                      </a:r>
                      <a:endParaRPr lang="en-US" dirty="0"/>
                    </a:p>
                  </a:txBody>
                  <a:tcPr>
                    <a:solidFill>
                      <a:schemeClr val="accent1">
                        <a:lumMod val="40000"/>
                        <a:lumOff val="60000"/>
                      </a:schemeClr>
                    </a:solidFill>
                  </a:tcPr>
                </a:tc>
                <a:tc>
                  <a:txBody>
                    <a:bodyPr/>
                    <a:lstStyle/>
                    <a:p>
                      <a:r>
                        <a:rPr lang="en-US" dirty="0"/>
                        <a:t>ERP Module</a:t>
                      </a:r>
                    </a:p>
                  </a:txBody>
                  <a:tcPr>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r>
                        <a:rPr lang="en-US" dirty="0"/>
                        <a:t>Vendor</a:t>
                      </a:r>
                    </a:p>
                  </a:txBody>
                  <a:tcPr/>
                </a:tc>
                <a:tc>
                  <a:txBody>
                    <a:bodyPr/>
                    <a:lstStyle/>
                    <a:p>
                      <a:r>
                        <a:rPr lang="en-US" dirty="0"/>
                        <a:t>Purchase</a:t>
                      </a:r>
                    </a:p>
                  </a:txBody>
                  <a:tcPr/>
                </a:tc>
                <a:extLst>
                  <a:ext uri="{0D108BD9-81ED-4DB2-BD59-A6C34878D82A}">
                    <a16:rowId xmlns:a16="http://schemas.microsoft.com/office/drawing/2014/main" val="10001"/>
                  </a:ext>
                </a:extLst>
              </a:tr>
              <a:tr h="370840">
                <a:tc>
                  <a:txBody>
                    <a:bodyPr/>
                    <a:lstStyle/>
                    <a:p>
                      <a:r>
                        <a:rPr lang="en-US" dirty="0"/>
                        <a:t>Product</a:t>
                      </a:r>
                    </a:p>
                  </a:txBody>
                  <a:tcPr/>
                </a:tc>
                <a:tc>
                  <a:txBody>
                    <a:bodyPr/>
                    <a:lstStyle/>
                    <a:p>
                      <a:r>
                        <a:rPr lang="en-US" dirty="0"/>
                        <a:t>Inventory</a:t>
                      </a:r>
                    </a:p>
                  </a:txBody>
                  <a:tcPr/>
                </a:tc>
                <a:extLst>
                  <a:ext uri="{0D108BD9-81ED-4DB2-BD59-A6C34878D82A}">
                    <a16:rowId xmlns:a16="http://schemas.microsoft.com/office/drawing/2014/main" val="10002"/>
                  </a:ext>
                </a:extLst>
              </a:tr>
              <a:tr h="370840">
                <a:tc>
                  <a:txBody>
                    <a:bodyPr/>
                    <a:lstStyle/>
                    <a:p>
                      <a:r>
                        <a:rPr lang="en-US" dirty="0"/>
                        <a:t>Customer</a:t>
                      </a:r>
                    </a:p>
                  </a:txBody>
                  <a:tcPr/>
                </a:tc>
                <a:tc>
                  <a:txBody>
                    <a:bodyPr/>
                    <a:lstStyle/>
                    <a:p>
                      <a:r>
                        <a:rPr lang="en-US" dirty="0"/>
                        <a:t>Sales</a:t>
                      </a:r>
                    </a:p>
                  </a:txBody>
                  <a:tcPr/>
                </a:tc>
                <a:extLst>
                  <a:ext uri="{0D108BD9-81ED-4DB2-BD59-A6C34878D82A}">
                    <a16:rowId xmlns:a16="http://schemas.microsoft.com/office/drawing/2014/main" val="10003"/>
                  </a:ext>
                </a:extLst>
              </a:tr>
              <a:tr h="370840">
                <a:tc>
                  <a:txBody>
                    <a:bodyPr/>
                    <a:lstStyle/>
                    <a:p>
                      <a:r>
                        <a:rPr lang="en-US" dirty="0"/>
                        <a:t>Purchase</a:t>
                      </a:r>
                    </a:p>
                  </a:txBody>
                  <a:tcPr/>
                </a:tc>
                <a:tc>
                  <a:txBody>
                    <a:bodyPr/>
                    <a:lstStyle/>
                    <a:p>
                      <a:r>
                        <a:rPr lang="en-US" dirty="0"/>
                        <a:t>Purchase</a:t>
                      </a:r>
                    </a:p>
                  </a:txBody>
                  <a:tcPr/>
                </a:tc>
                <a:extLst>
                  <a:ext uri="{0D108BD9-81ED-4DB2-BD59-A6C34878D82A}">
                    <a16:rowId xmlns:a16="http://schemas.microsoft.com/office/drawing/2014/main" val="10004"/>
                  </a:ext>
                </a:extLst>
              </a:tr>
              <a:tr h="370840">
                <a:tc>
                  <a:txBody>
                    <a:bodyPr/>
                    <a:lstStyle/>
                    <a:p>
                      <a:r>
                        <a:rPr lang="en-US" dirty="0"/>
                        <a:t>Sales</a:t>
                      </a:r>
                    </a:p>
                  </a:txBody>
                  <a:tcPr/>
                </a:tc>
                <a:tc>
                  <a:txBody>
                    <a:bodyPr/>
                    <a:lstStyle/>
                    <a:p>
                      <a:r>
                        <a:rPr lang="en-US" dirty="0"/>
                        <a:t>Sales</a:t>
                      </a:r>
                    </a:p>
                  </a:txBody>
                  <a:tcPr/>
                </a:tc>
                <a:extLst>
                  <a:ext uri="{0D108BD9-81ED-4DB2-BD59-A6C34878D82A}">
                    <a16:rowId xmlns:a16="http://schemas.microsoft.com/office/drawing/2014/main" val="10005"/>
                  </a:ext>
                </a:extLst>
              </a:tr>
              <a:tr h="370840">
                <a:tc>
                  <a:txBody>
                    <a:bodyPr/>
                    <a:lstStyle/>
                    <a:p>
                      <a:r>
                        <a:rPr lang="en-US" dirty="0"/>
                        <a:t>Financial Statement</a:t>
                      </a:r>
                    </a:p>
                  </a:txBody>
                  <a:tcPr/>
                </a:tc>
                <a:tc>
                  <a:txBody>
                    <a:bodyPr/>
                    <a:lstStyle/>
                    <a:p>
                      <a:r>
                        <a:rPr lang="en-US" dirty="0"/>
                        <a:t>Accounting &amp; Finance</a:t>
                      </a:r>
                    </a:p>
                  </a:txBody>
                  <a:tcPr/>
                </a:tc>
                <a:extLst>
                  <a:ext uri="{0D108BD9-81ED-4DB2-BD59-A6C34878D82A}">
                    <a16:rowId xmlns:a16="http://schemas.microsoft.com/office/drawing/2014/main" val="10006"/>
                  </a:ext>
                </a:extLst>
              </a:tr>
              <a:tr h="370840">
                <a:tc>
                  <a:txBody>
                    <a:bodyPr/>
                    <a:lstStyle/>
                    <a:p>
                      <a:r>
                        <a:rPr lang="en-US" dirty="0"/>
                        <a:t>Expense</a:t>
                      </a:r>
                    </a:p>
                  </a:txBody>
                  <a:tcPr/>
                </a:tc>
                <a:tc>
                  <a:txBody>
                    <a:bodyPr/>
                    <a:lstStyle/>
                    <a:p>
                      <a:r>
                        <a:rPr lang="en-US" dirty="0"/>
                        <a:t>Expenses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02930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Business Process of ERP and Data of </a:t>
            </a:r>
            <a:r>
              <a:rPr lang="en-US" dirty="0" err="1"/>
              <a:t>BUMDes</a:t>
            </a:r>
            <a:br>
              <a:rPr lang="en-US" dirty="0"/>
            </a:br>
            <a:br>
              <a:rPr lang="en-US" dirty="0"/>
            </a:br>
            <a:br>
              <a:rPr lang="en-US" dirty="0"/>
            </a:br>
            <a:br>
              <a:rPr lang="en-US" dirty="0"/>
            </a:br>
            <a:br>
              <a:rPr lang="en-US" dirty="0"/>
            </a:br>
            <a:br>
              <a:rPr lang="en-US" dirty="0"/>
            </a:b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b="1" dirty="0">
                <a:solidFill>
                  <a:srgbClr val="002060"/>
                </a:solidFill>
              </a:rPr>
              <a:t>5. Brokering</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401778041"/>
              </p:ext>
            </p:extLst>
          </p:nvPr>
        </p:nvGraphicFramePr>
        <p:xfrm>
          <a:off x="2008760" y="1581150"/>
          <a:ext cx="5687440" cy="2595880"/>
        </p:xfrm>
        <a:graphic>
          <a:graphicData uri="http://schemas.openxmlformats.org/drawingml/2006/table">
            <a:tbl>
              <a:tblPr firstRow="1" bandRow="1">
                <a:tableStyleId>{F8473B9A-3B9F-4F86-A8C2-CFE50AEE946C}</a:tableStyleId>
              </a:tblPr>
              <a:tblGrid>
                <a:gridCol w="2843720">
                  <a:extLst>
                    <a:ext uri="{9D8B030D-6E8A-4147-A177-3AD203B41FA5}">
                      <a16:colId xmlns:a16="http://schemas.microsoft.com/office/drawing/2014/main" val="20000"/>
                    </a:ext>
                  </a:extLst>
                </a:gridCol>
                <a:gridCol w="2843720">
                  <a:extLst>
                    <a:ext uri="{9D8B030D-6E8A-4147-A177-3AD203B41FA5}">
                      <a16:colId xmlns:a16="http://schemas.microsoft.com/office/drawing/2014/main" val="20001"/>
                    </a:ext>
                  </a:extLst>
                </a:gridCol>
              </a:tblGrid>
              <a:tr h="370840">
                <a:tc>
                  <a:txBody>
                    <a:bodyPr/>
                    <a:lstStyle/>
                    <a:p>
                      <a:r>
                        <a:rPr lang="en-US" dirty="0"/>
                        <a:t>Data of </a:t>
                      </a:r>
                      <a:r>
                        <a:rPr lang="en-US" dirty="0" err="1"/>
                        <a:t>BUMDes</a:t>
                      </a:r>
                      <a:endParaRPr lang="en-US" dirty="0"/>
                    </a:p>
                  </a:txBody>
                  <a:tcPr>
                    <a:solidFill>
                      <a:schemeClr val="accent1">
                        <a:lumMod val="40000"/>
                        <a:lumOff val="60000"/>
                      </a:schemeClr>
                    </a:solidFill>
                  </a:tcPr>
                </a:tc>
                <a:tc>
                  <a:txBody>
                    <a:bodyPr/>
                    <a:lstStyle/>
                    <a:p>
                      <a:r>
                        <a:rPr lang="en-US" dirty="0"/>
                        <a:t>ERP Module</a:t>
                      </a:r>
                    </a:p>
                  </a:txBody>
                  <a:tcPr>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r>
                        <a:rPr lang="en-US" dirty="0"/>
                        <a:t>Employee</a:t>
                      </a:r>
                    </a:p>
                  </a:txBody>
                  <a:tcPr/>
                </a:tc>
                <a:tc>
                  <a:txBody>
                    <a:bodyPr/>
                    <a:lstStyle/>
                    <a:p>
                      <a:r>
                        <a:rPr lang="en-US" dirty="0"/>
                        <a:t>HRM</a:t>
                      </a:r>
                    </a:p>
                  </a:txBody>
                  <a:tcPr/>
                </a:tc>
                <a:extLst>
                  <a:ext uri="{0D108BD9-81ED-4DB2-BD59-A6C34878D82A}">
                    <a16:rowId xmlns:a16="http://schemas.microsoft.com/office/drawing/2014/main" val="10001"/>
                  </a:ext>
                </a:extLst>
              </a:tr>
              <a:tr h="370840">
                <a:tc>
                  <a:txBody>
                    <a:bodyPr/>
                    <a:lstStyle/>
                    <a:p>
                      <a:r>
                        <a:rPr lang="en-US" dirty="0"/>
                        <a:t>Financial</a:t>
                      </a:r>
                      <a:r>
                        <a:rPr lang="en-US" baseline="0" dirty="0"/>
                        <a:t> Statement</a:t>
                      </a:r>
                      <a:endParaRPr lang="en-US" dirty="0"/>
                    </a:p>
                  </a:txBody>
                  <a:tcPr/>
                </a:tc>
                <a:tc>
                  <a:txBody>
                    <a:bodyPr/>
                    <a:lstStyle/>
                    <a:p>
                      <a:r>
                        <a:rPr lang="en-US" dirty="0"/>
                        <a:t>Accounting</a:t>
                      </a:r>
                      <a:r>
                        <a:rPr lang="en-US" baseline="0" dirty="0"/>
                        <a:t> &amp; Finance</a:t>
                      </a:r>
                      <a:endParaRPr lang="en-US" dirty="0"/>
                    </a:p>
                  </a:txBody>
                  <a:tcPr/>
                </a:tc>
                <a:extLst>
                  <a:ext uri="{0D108BD9-81ED-4DB2-BD59-A6C34878D82A}">
                    <a16:rowId xmlns:a16="http://schemas.microsoft.com/office/drawing/2014/main" val="10002"/>
                  </a:ext>
                </a:extLst>
              </a:tr>
              <a:tr h="370840">
                <a:tc>
                  <a:txBody>
                    <a:bodyPr/>
                    <a:lstStyle/>
                    <a:p>
                      <a:r>
                        <a:rPr lang="en-US" dirty="0"/>
                        <a:t>Product</a:t>
                      </a:r>
                    </a:p>
                  </a:txBody>
                  <a:tcPr/>
                </a:tc>
                <a:tc>
                  <a:txBody>
                    <a:bodyPr/>
                    <a:lstStyle/>
                    <a:p>
                      <a:r>
                        <a:rPr lang="en-US" dirty="0"/>
                        <a:t>Inventory</a:t>
                      </a:r>
                    </a:p>
                  </a:txBody>
                  <a:tcPr/>
                </a:tc>
                <a:extLst>
                  <a:ext uri="{0D108BD9-81ED-4DB2-BD59-A6C34878D82A}">
                    <a16:rowId xmlns:a16="http://schemas.microsoft.com/office/drawing/2014/main" val="10003"/>
                  </a:ext>
                </a:extLst>
              </a:tr>
              <a:tr h="370840">
                <a:tc>
                  <a:txBody>
                    <a:bodyPr/>
                    <a:lstStyle/>
                    <a:p>
                      <a:r>
                        <a:rPr lang="en-US" dirty="0"/>
                        <a:t>Customer</a:t>
                      </a:r>
                    </a:p>
                  </a:txBody>
                  <a:tcPr/>
                </a:tc>
                <a:tc>
                  <a:txBody>
                    <a:bodyPr/>
                    <a:lstStyle/>
                    <a:p>
                      <a:r>
                        <a:rPr lang="en-US" dirty="0"/>
                        <a:t>CRM</a:t>
                      </a:r>
                    </a:p>
                  </a:txBody>
                  <a:tcPr/>
                </a:tc>
                <a:extLst>
                  <a:ext uri="{0D108BD9-81ED-4DB2-BD59-A6C34878D82A}">
                    <a16:rowId xmlns:a16="http://schemas.microsoft.com/office/drawing/2014/main" val="10004"/>
                  </a:ext>
                </a:extLst>
              </a:tr>
              <a:tr h="370840">
                <a:tc>
                  <a:txBody>
                    <a:bodyPr/>
                    <a:lstStyle/>
                    <a:p>
                      <a:r>
                        <a:rPr lang="en-US" dirty="0"/>
                        <a:t>Receipt</a:t>
                      </a:r>
                    </a:p>
                  </a:txBody>
                  <a:tcPr/>
                </a:tc>
                <a:tc>
                  <a:txBody>
                    <a:bodyPr/>
                    <a:lstStyle/>
                    <a:p>
                      <a:r>
                        <a:rPr lang="en-US" dirty="0"/>
                        <a:t>Sales, Finance, Purchase</a:t>
                      </a:r>
                    </a:p>
                  </a:txBody>
                  <a:tcPr/>
                </a:tc>
                <a:extLst>
                  <a:ext uri="{0D108BD9-81ED-4DB2-BD59-A6C34878D82A}">
                    <a16:rowId xmlns:a16="http://schemas.microsoft.com/office/drawing/2014/main" val="10005"/>
                  </a:ext>
                </a:extLst>
              </a:tr>
              <a:tr h="370840">
                <a:tc>
                  <a:txBody>
                    <a:bodyPr/>
                    <a:lstStyle/>
                    <a:p>
                      <a:r>
                        <a:rPr lang="en-US" dirty="0"/>
                        <a:t>Partner</a:t>
                      </a:r>
                    </a:p>
                  </a:txBody>
                  <a:tcPr/>
                </a:tc>
                <a:tc>
                  <a:txBody>
                    <a:bodyPr/>
                    <a:lstStyle/>
                    <a:p>
                      <a:r>
                        <a:rPr lang="en-US" dirty="0"/>
                        <a:t>Purchase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9092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Business Process of ERP and Data of </a:t>
            </a:r>
            <a:r>
              <a:rPr lang="en-US" dirty="0" err="1"/>
              <a:t>BUMDes</a:t>
            </a:r>
            <a:br>
              <a:rPr lang="en-US" dirty="0"/>
            </a:br>
            <a:br>
              <a:rPr lang="en-US" dirty="0"/>
            </a:br>
            <a:br>
              <a:rPr lang="en-US" dirty="0"/>
            </a:br>
            <a:br>
              <a:rPr lang="en-US" dirty="0"/>
            </a:br>
            <a:br>
              <a:rPr lang="en-US" dirty="0"/>
            </a:br>
            <a:br>
              <a:rPr lang="en-US" dirty="0"/>
            </a:b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b="1" dirty="0">
                <a:solidFill>
                  <a:srgbClr val="002060"/>
                </a:solidFill>
              </a:rPr>
              <a:t>6. Holding</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3796461540"/>
              </p:ext>
            </p:extLst>
          </p:nvPr>
        </p:nvGraphicFramePr>
        <p:xfrm>
          <a:off x="1977747" y="1644590"/>
          <a:ext cx="5772606" cy="1854200"/>
        </p:xfrm>
        <a:graphic>
          <a:graphicData uri="http://schemas.openxmlformats.org/drawingml/2006/table">
            <a:tbl>
              <a:tblPr firstRow="1" bandRow="1">
                <a:tableStyleId>{F8473B9A-3B9F-4F86-A8C2-CFE50AEE946C}</a:tableStyleId>
              </a:tblPr>
              <a:tblGrid>
                <a:gridCol w="2886303">
                  <a:extLst>
                    <a:ext uri="{9D8B030D-6E8A-4147-A177-3AD203B41FA5}">
                      <a16:colId xmlns:a16="http://schemas.microsoft.com/office/drawing/2014/main" val="20000"/>
                    </a:ext>
                  </a:extLst>
                </a:gridCol>
                <a:gridCol w="2886303">
                  <a:extLst>
                    <a:ext uri="{9D8B030D-6E8A-4147-A177-3AD203B41FA5}">
                      <a16:colId xmlns:a16="http://schemas.microsoft.com/office/drawing/2014/main" val="20001"/>
                    </a:ext>
                  </a:extLst>
                </a:gridCol>
              </a:tblGrid>
              <a:tr h="370840">
                <a:tc>
                  <a:txBody>
                    <a:bodyPr/>
                    <a:lstStyle/>
                    <a:p>
                      <a:r>
                        <a:rPr lang="en-US" dirty="0"/>
                        <a:t>Data of </a:t>
                      </a:r>
                      <a:r>
                        <a:rPr lang="en-US" dirty="0" err="1"/>
                        <a:t>BUMDes</a:t>
                      </a:r>
                      <a:endParaRPr lang="en-US" dirty="0"/>
                    </a:p>
                  </a:txBody>
                  <a:tcPr>
                    <a:solidFill>
                      <a:schemeClr val="accent1">
                        <a:lumMod val="40000"/>
                        <a:lumOff val="60000"/>
                      </a:schemeClr>
                    </a:solidFill>
                  </a:tcPr>
                </a:tc>
                <a:tc>
                  <a:txBody>
                    <a:bodyPr/>
                    <a:lstStyle/>
                    <a:p>
                      <a:r>
                        <a:rPr lang="en-US" dirty="0"/>
                        <a:t>ERP Module</a:t>
                      </a:r>
                    </a:p>
                  </a:txBody>
                  <a:tcPr>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r>
                        <a:rPr lang="en-US" dirty="0"/>
                        <a:t>Business Unit</a:t>
                      </a:r>
                    </a:p>
                  </a:txBody>
                  <a:tcPr/>
                </a:tc>
                <a:tc>
                  <a:txBody>
                    <a:bodyPr/>
                    <a:lstStyle/>
                    <a:p>
                      <a:r>
                        <a:rPr lang="en-US" dirty="0"/>
                        <a:t>Setting</a:t>
                      </a:r>
                    </a:p>
                  </a:txBody>
                  <a:tcPr/>
                </a:tc>
                <a:extLst>
                  <a:ext uri="{0D108BD9-81ED-4DB2-BD59-A6C34878D82A}">
                    <a16:rowId xmlns:a16="http://schemas.microsoft.com/office/drawing/2014/main" val="10001"/>
                  </a:ext>
                </a:extLst>
              </a:tr>
              <a:tr h="370840">
                <a:tc>
                  <a:txBody>
                    <a:bodyPr/>
                    <a:lstStyle/>
                    <a:p>
                      <a:r>
                        <a:rPr lang="en-US" dirty="0"/>
                        <a:t>Financial Statement</a:t>
                      </a:r>
                    </a:p>
                  </a:txBody>
                  <a:tcPr/>
                </a:tc>
                <a:tc>
                  <a:txBody>
                    <a:bodyPr/>
                    <a:lstStyle/>
                    <a:p>
                      <a:r>
                        <a:rPr lang="en-US" dirty="0"/>
                        <a:t>Accounting &amp; Finance</a:t>
                      </a:r>
                    </a:p>
                  </a:txBody>
                  <a:tcPr/>
                </a:tc>
                <a:extLst>
                  <a:ext uri="{0D108BD9-81ED-4DB2-BD59-A6C34878D82A}">
                    <a16:rowId xmlns:a16="http://schemas.microsoft.com/office/drawing/2014/main" val="10002"/>
                  </a:ext>
                </a:extLst>
              </a:tr>
              <a:tr h="370840">
                <a:tc>
                  <a:txBody>
                    <a:bodyPr/>
                    <a:lstStyle/>
                    <a:p>
                      <a:r>
                        <a:rPr lang="en-US" dirty="0"/>
                        <a:t>Product</a:t>
                      </a:r>
                    </a:p>
                  </a:txBody>
                  <a:tcPr/>
                </a:tc>
                <a:tc>
                  <a:txBody>
                    <a:bodyPr/>
                    <a:lstStyle/>
                    <a:p>
                      <a:r>
                        <a:rPr lang="en-US" dirty="0"/>
                        <a:t>Inventory</a:t>
                      </a:r>
                    </a:p>
                  </a:txBody>
                  <a:tcPr/>
                </a:tc>
                <a:extLst>
                  <a:ext uri="{0D108BD9-81ED-4DB2-BD59-A6C34878D82A}">
                    <a16:rowId xmlns:a16="http://schemas.microsoft.com/office/drawing/2014/main" val="10003"/>
                  </a:ext>
                </a:extLst>
              </a:tr>
              <a:tr h="370840">
                <a:tc>
                  <a:txBody>
                    <a:bodyPr/>
                    <a:lstStyle/>
                    <a:p>
                      <a:r>
                        <a:rPr lang="en-US" dirty="0"/>
                        <a:t>Receipt</a:t>
                      </a:r>
                    </a:p>
                  </a:txBody>
                  <a:tcPr/>
                </a:tc>
                <a:tc>
                  <a:txBody>
                    <a:bodyPr/>
                    <a:lstStyle/>
                    <a:p>
                      <a:r>
                        <a:rPr lang="en-US" dirty="0"/>
                        <a:t>Sales, Finance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97832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TOPSIS</a:t>
            </a:r>
          </a:p>
        </p:txBody>
      </p:sp>
      <p:sp>
        <p:nvSpPr>
          <p:cNvPr id="3" name="Text Placeholder 2"/>
          <p:cNvSpPr>
            <a:spLocks noGrp="1"/>
          </p:cNvSpPr>
          <p:nvPr>
            <p:ph type="body" idx="1"/>
          </p:nvPr>
        </p:nvSpPr>
        <p:spPr/>
        <p:txBody>
          <a:bodyPr/>
          <a:lstStyle/>
          <a:p>
            <a:pPr marL="139700" indent="0">
              <a:buNone/>
            </a:pPr>
            <a:r>
              <a:rPr lang="en-US" sz="1800" b="1" dirty="0">
                <a:solidFill>
                  <a:srgbClr val="002060"/>
                </a:solidFill>
              </a:rPr>
              <a:t>Why we use TOPSIS ?</a:t>
            </a:r>
          </a:p>
          <a:p>
            <a:endParaRPr lang="en-US" sz="1400" b="1" dirty="0">
              <a:solidFill>
                <a:srgbClr val="002060"/>
              </a:solidFill>
            </a:endParaRPr>
          </a:p>
          <a:p>
            <a:pPr marL="139700" indent="0">
              <a:buNone/>
            </a:pPr>
            <a:r>
              <a:rPr lang="en-US" sz="1600" dirty="0">
                <a:solidFill>
                  <a:srgbClr val="002060"/>
                </a:solidFill>
              </a:rPr>
              <a:t>TOPSIS method is a form of decision support method based on the concept that the best alternative not only has the shortest distance from the positive ideal solution but also has the longest distance from the negative ideal solution.</a:t>
            </a:r>
          </a:p>
          <a:p>
            <a:pPr marL="139700" indent="0">
              <a:buNone/>
            </a:pPr>
            <a:endParaRPr lang="en-US" sz="1600" dirty="0">
              <a:solidFill>
                <a:srgbClr val="002060"/>
              </a:solidFill>
            </a:endParaRPr>
          </a:p>
          <a:p>
            <a:pPr marL="139700" indent="0">
              <a:buNone/>
            </a:pPr>
            <a:r>
              <a:rPr lang="en-US" sz="1600" dirty="0">
                <a:solidFill>
                  <a:srgbClr val="002060"/>
                </a:solidFill>
              </a:rPr>
              <a:t>There are many studies that have applied TOPSIS methods for ERP implementation.</a:t>
            </a:r>
            <a:br>
              <a:rPr lang="en-US" sz="1600" dirty="0">
                <a:solidFill>
                  <a:srgbClr val="002060"/>
                </a:solidFill>
              </a:rPr>
            </a:br>
            <a:br>
              <a:rPr lang="en-US" sz="1600" dirty="0">
                <a:solidFill>
                  <a:srgbClr val="002060"/>
                </a:solidFill>
              </a:rPr>
            </a:br>
            <a:r>
              <a:rPr lang="en-US" sz="1600" dirty="0">
                <a:solidFill>
                  <a:srgbClr val="002060"/>
                </a:solidFill>
              </a:rPr>
              <a:t>The concept is simple and easy to understand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3720382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0687-E8E9-444B-AAE6-AC66BBAEF5D1}"/>
              </a:ext>
            </a:extLst>
          </p:cNvPr>
          <p:cNvSpPr>
            <a:spLocks noGrp="1"/>
          </p:cNvSpPr>
          <p:nvPr>
            <p:ph type="title"/>
          </p:nvPr>
        </p:nvSpPr>
        <p:spPr>
          <a:xfrm>
            <a:off x="334500" y="1026000"/>
            <a:ext cx="1341900" cy="3091500"/>
          </a:xfrm>
        </p:spPr>
        <p:txBody>
          <a:bodyPr/>
          <a:lstStyle/>
          <a:p>
            <a:r>
              <a:rPr lang="en-US" dirty="0"/>
              <a:t>Expected Result </a:t>
            </a:r>
            <a:br>
              <a:rPr lang="en-US" dirty="0"/>
            </a:br>
            <a:endParaRPr lang="en-ID" dirty="0"/>
          </a:p>
        </p:txBody>
      </p:sp>
      <p:sp>
        <p:nvSpPr>
          <p:cNvPr id="3" name="Text Placeholder 2">
            <a:extLst>
              <a:ext uri="{FF2B5EF4-FFF2-40B4-BE49-F238E27FC236}">
                <a16:creationId xmlns:a16="http://schemas.microsoft.com/office/drawing/2014/main" id="{BF6B9C63-E84E-4022-823C-DA3C339AE75D}"/>
              </a:ext>
            </a:extLst>
          </p:cNvPr>
          <p:cNvSpPr>
            <a:spLocks noGrp="1"/>
          </p:cNvSpPr>
          <p:nvPr>
            <p:ph type="body" idx="1"/>
          </p:nvPr>
        </p:nvSpPr>
        <p:spPr>
          <a:xfrm>
            <a:off x="2133600" y="1428750"/>
            <a:ext cx="5345700" cy="2155350"/>
          </a:xfrm>
        </p:spPr>
        <p:txBody>
          <a:bodyPr/>
          <a:lstStyle/>
          <a:p>
            <a:pPr marL="139700" indent="0">
              <a:buNone/>
            </a:pPr>
            <a:r>
              <a:rPr lang="en-US" dirty="0">
                <a:solidFill>
                  <a:srgbClr val="002060"/>
                </a:solidFill>
                <a:latin typeface="Arial" panose="020B0604020202020204" pitchFamily="34" charset="0"/>
                <a:cs typeface="Arial" panose="020B0604020202020204" pitchFamily="34" charset="0"/>
              </a:rPr>
              <a:t>A new appropriate method to implement ERP at </a:t>
            </a:r>
            <a:r>
              <a:rPr lang="en-US" dirty="0" err="1">
                <a:solidFill>
                  <a:srgbClr val="002060"/>
                </a:solidFill>
                <a:latin typeface="Arial" panose="020B0604020202020204" pitchFamily="34" charset="0"/>
                <a:cs typeface="Arial" panose="020B0604020202020204" pitchFamily="34" charset="0"/>
              </a:rPr>
              <a:t>BUMDes</a:t>
            </a:r>
            <a:r>
              <a:rPr lang="en-US" dirty="0">
                <a:solidFill>
                  <a:srgbClr val="002060"/>
                </a:solidFill>
                <a:latin typeface="Arial" panose="020B0604020202020204" pitchFamily="34" charset="0"/>
                <a:cs typeface="Arial" panose="020B0604020202020204" pitchFamily="34" charset="0"/>
              </a:rPr>
              <a:t>. </a:t>
            </a:r>
          </a:p>
          <a:p>
            <a:pPr marL="139700" indent="0">
              <a:buNone/>
            </a:pPr>
            <a:endParaRPr lang="en-ID" dirty="0">
              <a:solidFill>
                <a:srgbClr val="002060"/>
              </a:solidFill>
              <a:latin typeface="Arial" panose="020B0604020202020204" pitchFamily="34" charset="0"/>
              <a:cs typeface="Arial" panose="020B0604020202020204" pitchFamily="34" charset="0"/>
            </a:endParaRPr>
          </a:p>
          <a:p>
            <a:pPr marL="139700" indent="0">
              <a:buNone/>
            </a:pPr>
            <a:r>
              <a:rPr lang="en-US" altLang="en-US" dirty="0">
                <a:solidFill>
                  <a:srgbClr val="002060"/>
                </a:solidFill>
                <a:latin typeface="Arial" panose="020B0604020202020204" pitchFamily="34" charset="0"/>
                <a:cs typeface="Arial" panose="020B0604020202020204" pitchFamily="34" charset="0"/>
              </a:rPr>
              <a:t>And the method contains steps to implement ERP in accordance with </a:t>
            </a:r>
            <a:r>
              <a:rPr lang="en-US" altLang="en-US" dirty="0" err="1">
                <a:solidFill>
                  <a:srgbClr val="002060"/>
                </a:solidFill>
                <a:latin typeface="Arial" panose="020B0604020202020204" pitchFamily="34" charset="0"/>
                <a:cs typeface="Arial" panose="020B0604020202020204" pitchFamily="34" charset="0"/>
              </a:rPr>
              <a:t>Bumdes</a:t>
            </a:r>
            <a:r>
              <a:rPr lang="en-US" altLang="en-US" dirty="0">
                <a:solidFill>
                  <a:srgbClr val="002060"/>
                </a:solidFill>
                <a:latin typeface="Arial" panose="020B0604020202020204" pitchFamily="34" charset="0"/>
                <a:cs typeface="Arial" panose="020B0604020202020204" pitchFamily="34" charset="0"/>
              </a:rPr>
              <a:t> business processes.</a:t>
            </a:r>
            <a:r>
              <a:rPr lang="en-US" altLang="en-US" sz="700" dirty="0">
                <a:solidFill>
                  <a:srgbClr val="002060"/>
                </a:solidFill>
                <a:latin typeface="Arial" panose="020B0604020202020204" pitchFamily="34" charset="0"/>
                <a:cs typeface="Arial" panose="020B0604020202020204" pitchFamily="34" charset="0"/>
              </a:rPr>
              <a:t> </a:t>
            </a:r>
            <a:endParaRPr lang="en-US" altLang="en-US" sz="1600" dirty="0">
              <a:solidFill>
                <a:srgbClr val="002060"/>
              </a:solidFill>
              <a:latin typeface="Arial" panose="020B0604020202020204" pitchFamily="34" charset="0"/>
              <a:cs typeface="Arial" panose="020B0604020202020204" pitchFamily="34" charset="0"/>
            </a:endParaRPr>
          </a:p>
          <a:p>
            <a:pPr marL="139700" indent="0">
              <a:buNone/>
            </a:pPr>
            <a:endParaRPr lang="en-ID" dirty="0"/>
          </a:p>
        </p:txBody>
      </p:sp>
      <p:sp>
        <p:nvSpPr>
          <p:cNvPr id="4" name="Slide Number Placeholder 3">
            <a:extLst>
              <a:ext uri="{FF2B5EF4-FFF2-40B4-BE49-F238E27FC236}">
                <a16:creationId xmlns:a16="http://schemas.microsoft.com/office/drawing/2014/main" id="{45BD9836-9EBE-4173-82EC-04D31D8DB0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3364961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96B6-1233-4BC3-A914-9F5713807053}"/>
              </a:ext>
            </a:extLst>
          </p:cNvPr>
          <p:cNvSpPr>
            <a:spLocks noGrp="1"/>
          </p:cNvSpPr>
          <p:nvPr>
            <p:ph type="title"/>
          </p:nvPr>
        </p:nvSpPr>
        <p:spPr/>
        <p:txBody>
          <a:bodyPr/>
          <a:lstStyle/>
          <a:p>
            <a:r>
              <a:rPr lang="en-US" dirty="0"/>
              <a:t>Conclusion</a:t>
            </a:r>
            <a:endParaRPr lang="en-ID" dirty="0"/>
          </a:p>
        </p:txBody>
      </p:sp>
      <p:sp>
        <p:nvSpPr>
          <p:cNvPr id="3" name="Text Placeholder 2">
            <a:extLst>
              <a:ext uri="{FF2B5EF4-FFF2-40B4-BE49-F238E27FC236}">
                <a16:creationId xmlns:a16="http://schemas.microsoft.com/office/drawing/2014/main" id="{71F3245D-DF85-42BA-B331-2F7DE2C1DCFC}"/>
              </a:ext>
            </a:extLst>
          </p:cNvPr>
          <p:cNvSpPr>
            <a:spLocks noGrp="1"/>
          </p:cNvSpPr>
          <p:nvPr>
            <p:ph type="body" idx="1"/>
          </p:nvPr>
        </p:nvSpPr>
        <p:spPr>
          <a:xfrm>
            <a:off x="2133600" y="895350"/>
            <a:ext cx="5345700" cy="3091500"/>
          </a:xfrm>
        </p:spPr>
        <p:txBody>
          <a:bodyPr/>
          <a:lstStyle/>
          <a:p>
            <a:pPr marL="139700" indent="0">
              <a:buClrTx/>
              <a:buNone/>
            </a:pPr>
            <a:r>
              <a:rPr lang="en-US" altLang="en-US" dirty="0">
                <a:solidFill>
                  <a:srgbClr val="002060"/>
                </a:solidFill>
                <a:latin typeface="inherit"/>
              </a:rPr>
              <a:t>Based on the analysis,</a:t>
            </a:r>
          </a:p>
          <a:p>
            <a:pPr>
              <a:buClrTx/>
              <a:buFont typeface="Wingdings" panose="05000000000000000000" pitchFamily="2" charset="2"/>
              <a:buChar char="§"/>
            </a:pPr>
            <a:r>
              <a:rPr lang="en-US" altLang="en-US" sz="1600" dirty="0">
                <a:solidFill>
                  <a:srgbClr val="002060"/>
                </a:solidFill>
                <a:latin typeface="Arial" panose="020B0604020202020204" pitchFamily="34" charset="0"/>
                <a:cs typeface="Arial" panose="020B0604020202020204" pitchFamily="34" charset="0"/>
              </a:rPr>
              <a:t>There are 3 ERP that are most often implemented in SMEs </a:t>
            </a:r>
          </a:p>
          <a:p>
            <a:pPr>
              <a:buClrTx/>
              <a:buFont typeface="Wingdings" panose="05000000000000000000" pitchFamily="2" charset="2"/>
              <a:buChar char="§"/>
            </a:pPr>
            <a:r>
              <a:rPr lang="en-US" altLang="en-US" sz="1600" dirty="0">
                <a:solidFill>
                  <a:srgbClr val="002060"/>
                </a:solidFill>
                <a:latin typeface="Arial" panose="020B0604020202020204" pitchFamily="34" charset="0"/>
                <a:cs typeface="Arial" panose="020B0604020202020204" pitchFamily="34" charset="0"/>
              </a:rPr>
              <a:t>There are 7 modules that are most often used for SMEs </a:t>
            </a:r>
          </a:p>
          <a:p>
            <a:pPr>
              <a:buClrTx/>
              <a:buFont typeface="Wingdings" panose="05000000000000000000" pitchFamily="2" charset="2"/>
              <a:buChar char="§"/>
            </a:pPr>
            <a:r>
              <a:rPr lang="en-US" altLang="en-US" sz="1600" dirty="0">
                <a:solidFill>
                  <a:srgbClr val="002060"/>
                </a:solidFill>
                <a:latin typeface="Arial" panose="020B0604020202020204" pitchFamily="34" charset="0"/>
                <a:cs typeface="Arial" panose="020B0604020202020204" pitchFamily="34" charset="0"/>
              </a:rPr>
              <a:t>There is an ERP life cycle for ERP implementation in </a:t>
            </a:r>
            <a:r>
              <a:rPr lang="en-US" altLang="en-US" sz="1600" dirty="0" err="1">
                <a:solidFill>
                  <a:srgbClr val="002060"/>
                </a:solidFill>
                <a:latin typeface="Arial" panose="020B0604020202020204" pitchFamily="34" charset="0"/>
                <a:cs typeface="Arial" panose="020B0604020202020204" pitchFamily="34" charset="0"/>
              </a:rPr>
              <a:t>BUMDes</a:t>
            </a:r>
            <a:r>
              <a:rPr lang="en-US" altLang="en-US" sz="1600" dirty="0">
                <a:solidFill>
                  <a:srgbClr val="002060"/>
                </a:solidFill>
                <a:latin typeface="Arial" panose="020B0604020202020204" pitchFamily="34" charset="0"/>
                <a:cs typeface="Arial" panose="020B0604020202020204" pitchFamily="34" charset="0"/>
              </a:rPr>
              <a:t> based on the combination of </a:t>
            </a:r>
            <a:r>
              <a:rPr lang="en-US" sz="1600" dirty="0">
                <a:solidFill>
                  <a:srgbClr val="002060"/>
                </a:solidFill>
                <a:latin typeface="Arial" panose="020B0604020202020204" pitchFamily="34" charset="0"/>
                <a:cs typeface="Arial" panose="020B0604020202020204" pitchFamily="34" charset="0"/>
              </a:rPr>
              <a:t>“Esteves &amp; Pastor” and “</a:t>
            </a:r>
            <a:r>
              <a:rPr lang="en-US" sz="1600" dirty="0" err="1">
                <a:solidFill>
                  <a:srgbClr val="002060"/>
                </a:solidFill>
                <a:latin typeface="Arial" panose="020B0604020202020204" pitchFamily="34" charset="0"/>
                <a:cs typeface="Arial" panose="020B0604020202020204" pitchFamily="34" charset="0"/>
              </a:rPr>
              <a:t>Somer</a:t>
            </a:r>
            <a:r>
              <a:rPr lang="en-US" sz="1600" dirty="0">
                <a:solidFill>
                  <a:srgbClr val="002060"/>
                </a:solidFill>
                <a:latin typeface="Arial" panose="020B0604020202020204" pitchFamily="34" charset="0"/>
                <a:cs typeface="Arial" panose="020B0604020202020204" pitchFamily="34" charset="0"/>
              </a:rPr>
              <a:t> &amp; Nelson’s”</a:t>
            </a:r>
          </a:p>
          <a:p>
            <a:pPr>
              <a:buClrTx/>
              <a:buFont typeface="Wingdings" panose="05000000000000000000" pitchFamily="2" charset="2"/>
              <a:buChar char="§"/>
            </a:pPr>
            <a:r>
              <a:rPr lang="en-US" altLang="en-US" sz="1600" dirty="0">
                <a:solidFill>
                  <a:srgbClr val="002060"/>
                </a:solidFill>
                <a:latin typeface="Arial" panose="020B0604020202020204" pitchFamily="34" charset="0"/>
                <a:cs typeface="Arial" panose="020B0604020202020204" pitchFamily="34" charset="0"/>
              </a:rPr>
              <a:t>There is a module that is suitable for each type of </a:t>
            </a:r>
            <a:r>
              <a:rPr lang="en-US" altLang="en-US" sz="1600" dirty="0" err="1">
                <a:solidFill>
                  <a:srgbClr val="002060"/>
                </a:solidFill>
                <a:latin typeface="Arial" panose="020B0604020202020204" pitchFamily="34" charset="0"/>
                <a:cs typeface="Arial" panose="020B0604020202020204" pitchFamily="34" charset="0"/>
              </a:rPr>
              <a:t>BUMDes</a:t>
            </a:r>
            <a:r>
              <a:rPr lang="en-US" altLang="en-US" sz="1600" dirty="0">
                <a:solidFill>
                  <a:srgbClr val="002060"/>
                </a:solidFill>
                <a:latin typeface="Arial" panose="020B0604020202020204" pitchFamily="34" charset="0"/>
                <a:cs typeface="Arial" panose="020B0604020202020204" pitchFamily="34" charset="0"/>
              </a:rPr>
              <a:t> in general </a:t>
            </a:r>
          </a:p>
          <a:p>
            <a:pPr marL="139700" indent="0">
              <a:buNone/>
            </a:pPr>
            <a:endParaRPr lang="en-ID" dirty="0">
              <a:solidFill>
                <a:srgbClr val="002060"/>
              </a:solidFill>
            </a:endParaRPr>
          </a:p>
        </p:txBody>
      </p:sp>
      <p:sp>
        <p:nvSpPr>
          <p:cNvPr id="4" name="Slide Number Placeholder 3">
            <a:extLst>
              <a:ext uri="{FF2B5EF4-FFF2-40B4-BE49-F238E27FC236}">
                <a16:creationId xmlns:a16="http://schemas.microsoft.com/office/drawing/2014/main" id="{96BFDC52-9905-4520-A794-EC02A2880B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504670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BA48-741D-4368-B4E5-BF13FC02FDA1}"/>
              </a:ext>
            </a:extLst>
          </p:cNvPr>
          <p:cNvSpPr>
            <a:spLocks noGrp="1"/>
          </p:cNvSpPr>
          <p:nvPr>
            <p:ph type="title"/>
          </p:nvPr>
        </p:nvSpPr>
        <p:spPr/>
        <p:txBody>
          <a:bodyPr/>
          <a:lstStyle/>
          <a:p>
            <a:r>
              <a:rPr lang="en-US" dirty="0"/>
              <a:t>Next Work</a:t>
            </a:r>
            <a:endParaRPr lang="en-ID" dirty="0"/>
          </a:p>
        </p:txBody>
      </p:sp>
      <p:sp>
        <p:nvSpPr>
          <p:cNvPr id="3" name="Text Placeholder 2">
            <a:extLst>
              <a:ext uri="{FF2B5EF4-FFF2-40B4-BE49-F238E27FC236}">
                <a16:creationId xmlns:a16="http://schemas.microsoft.com/office/drawing/2014/main" id="{0534E7C9-B8FA-43EF-9350-DD117F8DC19E}"/>
              </a:ext>
            </a:extLst>
          </p:cNvPr>
          <p:cNvSpPr>
            <a:spLocks noGrp="1"/>
          </p:cNvSpPr>
          <p:nvPr>
            <p:ph type="body" idx="1"/>
          </p:nvPr>
        </p:nvSpPr>
        <p:spPr/>
        <p:txBody>
          <a:bodyPr/>
          <a:lstStyle/>
          <a:p>
            <a:pPr marL="139700" indent="0">
              <a:buNone/>
            </a:pPr>
            <a:r>
              <a:rPr lang="en-US" sz="1800" dirty="0">
                <a:solidFill>
                  <a:srgbClr val="002060"/>
                </a:solidFill>
              </a:rPr>
              <a:t>Next we will </a:t>
            </a:r>
          </a:p>
          <a:p>
            <a:pPr>
              <a:buClr>
                <a:schemeClr val="tx1"/>
              </a:buClr>
              <a:buFont typeface="Wingdings" panose="05000000000000000000" pitchFamily="2" charset="2"/>
              <a:buChar char="§"/>
            </a:pPr>
            <a:r>
              <a:rPr lang="en-US" sz="1800" dirty="0">
                <a:solidFill>
                  <a:srgbClr val="002060"/>
                </a:solidFill>
              </a:rPr>
              <a:t>Collect </a:t>
            </a:r>
            <a:r>
              <a:rPr lang="en-US" sz="1800" dirty="0" err="1">
                <a:solidFill>
                  <a:srgbClr val="002060"/>
                </a:solidFill>
              </a:rPr>
              <a:t>BUMDes</a:t>
            </a:r>
            <a:r>
              <a:rPr lang="en-US" sz="1800" dirty="0">
                <a:solidFill>
                  <a:srgbClr val="002060"/>
                </a:solidFill>
              </a:rPr>
              <a:t> data using a questionnaire and map the results of questionnaire to the ERP module.</a:t>
            </a:r>
          </a:p>
          <a:p>
            <a:pPr>
              <a:buClr>
                <a:schemeClr val="tx1"/>
              </a:buClr>
              <a:buFont typeface="Wingdings" panose="05000000000000000000" pitchFamily="2" charset="2"/>
              <a:buChar char="§"/>
            </a:pPr>
            <a:r>
              <a:rPr lang="en-US" sz="1800" dirty="0">
                <a:solidFill>
                  <a:srgbClr val="002060"/>
                </a:solidFill>
              </a:rPr>
              <a:t>Determine the right ERP for </a:t>
            </a:r>
            <a:r>
              <a:rPr lang="en-US" sz="1800" dirty="0" err="1">
                <a:solidFill>
                  <a:srgbClr val="002060"/>
                </a:solidFill>
              </a:rPr>
              <a:t>BUMDes</a:t>
            </a:r>
            <a:r>
              <a:rPr lang="en-US" sz="1800" dirty="0">
                <a:solidFill>
                  <a:srgbClr val="002060"/>
                </a:solidFill>
              </a:rPr>
              <a:t> needs that have been collected from the questionnaire.</a:t>
            </a:r>
          </a:p>
          <a:p>
            <a:pPr>
              <a:buClr>
                <a:schemeClr val="tx1"/>
              </a:buClr>
              <a:buFont typeface="Wingdings" panose="05000000000000000000" pitchFamily="2" charset="2"/>
              <a:buChar char="§"/>
            </a:pPr>
            <a:r>
              <a:rPr lang="en-US" sz="1800" dirty="0">
                <a:solidFill>
                  <a:srgbClr val="002060"/>
                </a:solidFill>
              </a:rPr>
              <a:t>Evaluate the method by implementing one of the </a:t>
            </a:r>
            <a:r>
              <a:rPr lang="en-US" sz="1800" dirty="0" err="1">
                <a:solidFill>
                  <a:srgbClr val="002060"/>
                </a:solidFill>
              </a:rPr>
              <a:t>BUMDes</a:t>
            </a:r>
            <a:r>
              <a:rPr lang="en-US" sz="1800" dirty="0">
                <a:solidFill>
                  <a:srgbClr val="002060"/>
                </a:solidFill>
              </a:rPr>
              <a:t> in Toba </a:t>
            </a:r>
            <a:r>
              <a:rPr lang="en-US" sz="1800" dirty="0" err="1">
                <a:solidFill>
                  <a:srgbClr val="002060"/>
                </a:solidFill>
              </a:rPr>
              <a:t>Samosir</a:t>
            </a:r>
            <a:endParaRPr lang="en-US" sz="1800" dirty="0">
              <a:solidFill>
                <a:srgbClr val="002060"/>
              </a:solidFill>
            </a:endParaRPr>
          </a:p>
          <a:p>
            <a:pPr>
              <a:buClr>
                <a:schemeClr val="tx1"/>
              </a:buClr>
              <a:buFont typeface="Wingdings" panose="05000000000000000000" pitchFamily="2" charset="2"/>
              <a:buChar char="§"/>
            </a:pPr>
            <a:r>
              <a:rPr lang="en-US" sz="1800" dirty="0">
                <a:solidFill>
                  <a:srgbClr val="002060"/>
                </a:solidFill>
              </a:rPr>
              <a:t>Drawing conclusions</a:t>
            </a:r>
            <a:endParaRPr lang="en-ID" sz="1800" dirty="0">
              <a:solidFill>
                <a:srgbClr val="002060"/>
              </a:solidFill>
            </a:endParaRPr>
          </a:p>
        </p:txBody>
      </p:sp>
      <p:sp>
        <p:nvSpPr>
          <p:cNvPr id="4" name="Slide Number Placeholder 3">
            <a:extLst>
              <a:ext uri="{FF2B5EF4-FFF2-40B4-BE49-F238E27FC236}">
                <a16:creationId xmlns:a16="http://schemas.microsoft.com/office/drawing/2014/main" id="{BF9C7127-24FB-4EF8-96CD-F64B0A1FB0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38457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43150"/>
            <a:ext cx="1341900" cy="402750"/>
          </a:xfrm>
        </p:spPr>
        <p:txBody>
          <a:bodyPr/>
          <a:lstStyle/>
          <a:p>
            <a:r>
              <a:rPr lang="en-US" dirty="0"/>
              <a:t>Back Ground</a:t>
            </a:r>
          </a:p>
        </p:txBody>
      </p:sp>
      <p:sp>
        <p:nvSpPr>
          <p:cNvPr id="3" name="Text Placeholder 2"/>
          <p:cNvSpPr>
            <a:spLocks noGrp="1"/>
          </p:cNvSpPr>
          <p:nvPr>
            <p:ph type="body" idx="1"/>
          </p:nvPr>
        </p:nvSpPr>
        <p:spPr>
          <a:xfrm>
            <a:off x="1905000" y="1436742"/>
            <a:ext cx="5715000" cy="3429000"/>
          </a:xfrm>
        </p:spPr>
        <p:txBody>
          <a:bodyPr/>
          <a:lstStyle/>
          <a:p>
            <a:pPr marL="139700" indent="0">
              <a:buNone/>
            </a:pPr>
            <a:r>
              <a:rPr lang="en-US" sz="1600" dirty="0" err="1">
                <a:solidFill>
                  <a:srgbClr val="002060"/>
                </a:solidFill>
              </a:rPr>
              <a:t>BUMDes</a:t>
            </a:r>
            <a:r>
              <a:rPr lang="en-US" sz="1600" dirty="0">
                <a:solidFill>
                  <a:srgbClr val="002060"/>
                </a:solidFill>
              </a:rPr>
              <a:t> needs an integrated information system to be able to realize speed in service for the society and transparent financial information.</a:t>
            </a:r>
            <a:br>
              <a:rPr lang="en-US" sz="1600" dirty="0">
                <a:solidFill>
                  <a:srgbClr val="002060"/>
                </a:solidFill>
              </a:rPr>
            </a:br>
            <a:br>
              <a:rPr lang="en-US" sz="1600" dirty="0">
                <a:solidFill>
                  <a:srgbClr val="002060"/>
                </a:solidFill>
              </a:rPr>
            </a:br>
            <a:r>
              <a:rPr lang="en-US" sz="1600" dirty="0" err="1">
                <a:solidFill>
                  <a:srgbClr val="002060"/>
                </a:solidFill>
              </a:rPr>
              <a:t>BUMDes</a:t>
            </a:r>
            <a:r>
              <a:rPr lang="en-US" sz="1600" dirty="0">
                <a:solidFill>
                  <a:srgbClr val="002060"/>
                </a:solidFill>
              </a:rPr>
              <a:t> needs the right method to implement the integrated system (Enterprise Resource Planning)</a:t>
            </a:r>
            <a:endParaRPr lang="en-US" sz="1600" b="1" dirty="0">
              <a:solidFill>
                <a:srgbClr val="00206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472987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19400" y="2038350"/>
            <a:ext cx="2895600" cy="859950"/>
          </a:xfrm>
        </p:spPr>
        <p:txBody>
          <a:bodyPr/>
          <a:lstStyle/>
          <a:p>
            <a:pPr marL="139700" indent="0">
              <a:buNone/>
            </a:pPr>
            <a:r>
              <a:rPr lang="en-US" b="1" dirty="0">
                <a:solidFill>
                  <a:srgbClr val="002060"/>
                </a:solidFill>
              </a:rPr>
              <a:t>Question </a:t>
            </a:r>
            <a:r>
              <a:rPr lang="en-US" sz="2400" b="1" dirty="0">
                <a:solidFill>
                  <a:srgbClr val="002060"/>
                </a:solidFill>
              </a:rPr>
              <a:t>and</a:t>
            </a:r>
            <a:r>
              <a:rPr lang="en-US" b="1" dirty="0">
                <a:solidFill>
                  <a:srgbClr val="002060"/>
                </a:solidFill>
              </a:rPr>
              <a:t> Answer</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685466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ctrTitle" idx="4294967295"/>
          </p:nvPr>
        </p:nvSpPr>
        <p:spPr>
          <a:xfrm>
            <a:off x="3722725" y="1608150"/>
            <a:ext cx="4699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solidFill>
                  <a:srgbClr val="FDF6DA"/>
                </a:solidFill>
              </a:rPr>
              <a:t>Thank You</a:t>
            </a:r>
            <a:endParaRPr sz="6000" dirty="0">
              <a:solidFill>
                <a:srgbClr val="FDF6DA"/>
              </a:solidFill>
            </a:endParaRPr>
          </a:p>
        </p:txBody>
      </p:sp>
      <p:grpSp>
        <p:nvGrpSpPr>
          <p:cNvPr id="120" name="Google Shape;120;p18"/>
          <p:cNvGrpSpPr/>
          <p:nvPr/>
        </p:nvGrpSpPr>
        <p:grpSpPr>
          <a:xfrm>
            <a:off x="1291544" y="1123522"/>
            <a:ext cx="1840997" cy="1840987"/>
            <a:chOff x="6643075" y="3664250"/>
            <a:chExt cx="407950" cy="407975"/>
          </a:xfrm>
        </p:grpSpPr>
        <p:sp>
          <p:nvSpPr>
            <p:cNvPr id="121" name="Google Shape;12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18"/>
          <p:cNvGrpSpPr/>
          <p:nvPr/>
        </p:nvGrpSpPr>
        <p:grpSpPr>
          <a:xfrm rot="-587347">
            <a:off x="1183544" y="3204300"/>
            <a:ext cx="756889" cy="756846"/>
            <a:chOff x="576250" y="4319400"/>
            <a:chExt cx="442075" cy="442050"/>
          </a:xfrm>
        </p:grpSpPr>
        <p:sp>
          <p:nvSpPr>
            <p:cNvPr id="124" name="Google Shape;12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8"/>
          <p:cNvSpPr/>
          <p:nvPr/>
        </p:nvSpPr>
        <p:spPr>
          <a:xfrm>
            <a:off x="851504" y="1548807"/>
            <a:ext cx="287750" cy="27479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rot="2697479">
            <a:off x="2747802" y="2955516"/>
            <a:ext cx="436838" cy="41710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3093385" y="2717391"/>
            <a:ext cx="174983" cy="16711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rot="1280255">
            <a:off x="652129" y="2377597"/>
            <a:ext cx="174931" cy="16712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337219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14550"/>
            <a:ext cx="1341900" cy="631350"/>
          </a:xfrm>
        </p:spPr>
        <p:txBody>
          <a:bodyPr/>
          <a:lstStyle/>
          <a:p>
            <a:r>
              <a:rPr lang="en-US" dirty="0"/>
              <a:t>Purpose</a:t>
            </a:r>
          </a:p>
        </p:txBody>
      </p:sp>
      <p:sp>
        <p:nvSpPr>
          <p:cNvPr id="3" name="Text Placeholder 2"/>
          <p:cNvSpPr>
            <a:spLocks noGrp="1"/>
          </p:cNvSpPr>
          <p:nvPr>
            <p:ph type="body" idx="1"/>
          </p:nvPr>
        </p:nvSpPr>
        <p:spPr>
          <a:xfrm>
            <a:off x="2133600" y="1276350"/>
            <a:ext cx="5657400" cy="2819400"/>
          </a:xfrm>
        </p:spPr>
        <p:txBody>
          <a:bodyPr/>
          <a:lstStyle/>
          <a:p>
            <a:pPr marL="596900" indent="-457200">
              <a:buClr>
                <a:srgbClr val="002060"/>
              </a:buClr>
              <a:buFont typeface="+mj-lt"/>
              <a:buAutoNum type="arabicPeriod"/>
            </a:pPr>
            <a:r>
              <a:rPr lang="en-US" sz="1600" dirty="0">
                <a:solidFill>
                  <a:srgbClr val="002060"/>
                </a:solidFill>
              </a:rPr>
              <a:t>Classify </a:t>
            </a:r>
            <a:r>
              <a:rPr lang="en-US" sz="1600" dirty="0" err="1">
                <a:solidFill>
                  <a:srgbClr val="002060"/>
                </a:solidFill>
              </a:rPr>
              <a:t>BUMDes</a:t>
            </a:r>
            <a:r>
              <a:rPr lang="en-US" sz="1600" dirty="0">
                <a:solidFill>
                  <a:srgbClr val="002060"/>
                </a:solidFill>
              </a:rPr>
              <a:t> in Toba </a:t>
            </a:r>
            <a:r>
              <a:rPr lang="en-US" sz="1600" dirty="0" err="1">
                <a:solidFill>
                  <a:srgbClr val="002060"/>
                </a:solidFill>
              </a:rPr>
              <a:t>Samosir</a:t>
            </a:r>
            <a:endParaRPr lang="en-US" sz="1600" dirty="0">
              <a:solidFill>
                <a:srgbClr val="002060"/>
              </a:solidFill>
            </a:endParaRPr>
          </a:p>
          <a:p>
            <a:pPr marL="596900" indent="-457200">
              <a:buClr>
                <a:srgbClr val="002060"/>
              </a:buClr>
              <a:buFont typeface="+mj-lt"/>
              <a:buAutoNum type="arabicPeriod"/>
            </a:pPr>
            <a:r>
              <a:rPr lang="en-US" sz="1600" dirty="0">
                <a:solidFill>
                  <a:srgbClr val="002060"/>
                </a:solidFill>
              </a:rPr>
              <a:t>Identify the main ERP modules to be implemented in accordance with the general business process of </a:t>
            </a:r>
            <a:r>
              <a:rPr lang="en-US" sz="1600" dirty="0" err="1">
                <a:solidFill>
                  <a:srgbClr val="002060"/>
                </a:solidFill>
              </a:rPr>
              <a:t>BUMDes</a:t>
            </a:r>
            <a:r>
              <a:rPr lang="en-US" sz="1600" dirty="0">
                <a:solidFill>
                  <a:srgbClr val="002060"/>
                </a:solidFill>
              </a:rPr>
              <a:t> in Toba </a:t>
            </a:r>
            <a:r>
              <a:rPr lang="en-US" sz="1600" dirty="0" err="1">
                <a:solidFill>
                  <a:srgbClr val="002060"/>
                </a:solidFill>
              </a:rPr>
              <a:t>Samosir</a:t>
            </a:r>
            <a:endParaRPr lang="en-US" sz="1600" dirty="0">
              <a:solidFill>
                <a:srgbClr val="002060"/>
              </a:solidFill>
            </a:endParaRPr>
          </a:p>
          <a:p>
            <a:pPr marL="596900" indent="-457200">
              <a:buClr>
                <a:srgbClr val="002060"/>
              </a:buClr>
              <a:buFont typeface="+mj-lt"/>
              <a:buAutoNum type="arabicPeriod"/>
            </a:pPr>
            <a:r>
              <a:rPr lang="en-US" sz="1600" dirty="0">
                <a:solidFill>
                  <a:srgbClr val="002060"/>
                </a:solidFill>
              </a:rPr>
              <a:t>Produce the appropriate method to implement ERP at </a:t>
            </a:r>
            <a:r>
              <a:rPr lang="en-US" sz="1600" dirty="0" err="1">
                <a:solidFill>
                  <a:srgbClr val="002060"/>
                </a:solidFill>
              </a:rPr>
              <a:t>BUMDes</a:t>
            </a:r>
            <a:r>
              <a:rPr lang="en-US" sz="1600" dirty="0">
                <a:solidFill>
                  <a:srgbClr val="002060"/>
                </a:solidFill>
              </a:rPr>
              <a:t> and evaluate the method through a case study on one of each </a:t>
            </a:r>
            <a:r>
              <a:rPr lang="en-US" sz="1600" dirty="0" err="1">
                <a:solidFill>
                  <a:srgbClr val="002060"/>
                </a:solidFill>
              </a:rPr>
              <a:t>BUMDes</a:t>
            </a:r>
            <a:r>
              <a:rPr lang="en-US" sz="1600" dirty="0">
                <a:solidFill>
                  <a:srgbClr val="002060"/>
                </a:solidFill>
              </a:rPr>
              <a:t> classification result in Toba </a:t>
            </a:r>
            <a:r>
              <a:rPr lang="en-US" sz="1600" dirty="0" err="1">
                <a:solidFill>
                  <a:srgbClr val="002060"/>
                </a:solidFill>
              </a:rPr>
              <a:t>Samosir</a:t>
            </a:r>
            <a:r>
              <a:rPr lang="en-US" sz="1600" dirty="0">
                <a:solidFill>
                  <a:srgbClr val="002060"/>
                </a:solidFill>
              </a:rPr>
              <a:t>.</a:t>
            </a:r>
          </a:p>
          <a:p>
            <a:pPr marL="139700" indent="0">
              <a:buClr>
                <a:srgbClr val="002060"/>
              </a:buClr>
              <a:buNone/>
            </a:pPr>
            <a:endParaRPr 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70026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14550"/>
            <a:ext cx="1341900" cy="631350"/>
          </a:xfrm>
        </p:spPr>
        <p:txBody>
          <a:bodyPr/>
          <a:lstStyle/>
          <a:p>
            <a:r>
              <a:rPr lang="en-US" dirty="0"/>
              <a:t>Scope</a:t>
            </a:r>
          </a:p>
        </p:txBody>
      </p:sp>
      <p:sp>
        <p:nvSpPr>
          <p:cNvPr id="3" name="Text Placeholder 2"/>
          <p:cNvSpPr>
            <a:spLocks noGrp="1"/>
          </p:cNvSpPr>
          <p:nvPr>
            <p:ph type="body" idx="1"/>
          </p:nvPr>
        </p:nvSpPr>
        <p:spPr>
          <a:xfrm>
            <a:off x="1908819" y="1755300"/>
            <a:ext cx="5657400" cy="1981200"/>
          </a:xfrm>
        </p:spPr>
        <p:txBody>
          <a:bodyPr/>
          <a:lstStyle/>
          <a:p>
            <a:pPr marL="139700" indent="0">
              <a:buClr>
                <a:srgbClr val="002060"/>
              </a:buClr>
              <a:buNone/>
            </a:pPr>
            <a:r>
              <a:rPr lang="en-US" sz="1600" dirty="0">
                <a:solidFill>
                  <a:srgbClr val="002060"/>
                </a:solidFill>
              </a:rPr>
              <a:t>Evaluate the ERP implementation method on the main modules that have been identified based on the </a:t>
            </a:r>
            <a:r>
              <a:rPr lang="en-US" sz="1600" dirty="0" err="1">
                <a:solidFill>
                  <a:srgbClr val="002060"/>
                </a:solidFill>
              </a:rPr>
              <a:t>BUMDes</a:t>
            </a:r>
            <a:r>
              <a:rPr lang="en-US" sz="1600" dirty="0">
                <a:solidFill>
                  <a:srgbClr val="002060"/>
                </a:solidFill>
              </a:rPr>
              <a:t> business process in general in Toba </a:t>
            </a:r>
            <a:r>
              <a:rPr lang="en-US" sz="1600" dirty="0" err="1">
                <a:solidFill>
                  <a:srgbClr val="002060"/>
                </a:solidFill>
              </a:rPr>
              <a:t>Samosir</a:t>
            </a:r>
            <a:r>
              <a:rPr lang="en-US" sz="1600" dirty="0">
                <a:solidFill>
                  <a:srgbClr val="002060"/>
                </a:solidFill>
              </a:rPr>
              <a:t>.</a:t>
            </a:r>
            <a:endParaRPr lang="en-US" sz="1600" b="1" dirty="0">
              <a:solidFill>
                <a:srgbClr val="002060"/>
              </a:solidFill>
            </a:endParaRPr>
          </a:p>
          <a:p>
            <a:pPr marL="139700" indent="0">
              <a:buClr>
                <a:srgbClr val="002060"/>
              </a:buClr>
              <a:buNone/>
            </a:pPr>
            <a:endParaRPr 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spTree>
    <p:extLst>
      <p:ext uri="{BB962C8B-B14F-4D97-AF65-F5344CB8AC3E}">
        <p14:creationId xmlns:p14="http://schemas.microsoft.com/office/powerpoint/2010/main" val="54291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57EC59-CF34-4212-8C21-CAC96C07F8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Rectangle 2">
            <a:extLst>
              <a:ext uri="{FF2B5EF4-FFF2-40B4-BE49-F238E27FC236}">
                <a16:creationId xmlns:a16="http://schemas.microsoft.com/office/drawing/2014/main" id="{FF41397D-0292-4F89-84EC-923273002FC8}"/>
              </a:ext>
            </a:extLst>
          </p:cNvPr>
          <p:cNvSpPr/>
          <p:nvPr/>
        </p:nvSpPr>
        <p:spPr>
          <a:xfrm>
            <a:off x="141875" y="133350"/>
            <a:ext cx="7630525" cy="487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graphicFrame>
        <p:nvGraphicFramePr>
          <p:cNvPr id="4" name="Object 3">
            <a:extLst>
              <a:ext uri="{FF2B5EF4-FFF2-40B4-BE49-F238E27FC236}">
                <a16:creationId xmlns:a16="http://schemas.microsoft.com/office/drawing/2014/main" id="{515ED958-DE82-4CB9-8A31-66E252BE914C}"/>
              </a:ext>
            </a:extLst>
          </p:cNvPr>
          <p:cNvGraphicFramePr>
            <a:graphicFrameLocks noChangeAspect="1"/>
          </p:cNvGraphicFramePr>
          <p:nvPr>
            <p:extLst>
              <p:ext uri="{D42A27DB-BD31-4B8C-83A1-F6EECF244321}">
                <p14:modId xmlns:p14="http://schemas.microsoft.com/office/powerpoint/2010/main" val="70089650"/>
              </p:ext>
            </p:extLst>
          </p:nvPr>
        </p:nvGraphicFramePr>
        <p:xfrm>
          <a:off x="3505200" y="257179"/>
          <a:ext cx="3567113" cy="4629021"/>
        </p:xfrm>
        <a:graphic>
          <a:graphicData uri="http://schemas.openxmlformats.org/presentationml/2006/ole">
            <mc:AlternateContent xmlns:mc="http://schemas.openxmlformats.org/markup-compatibility/2006">
              <mc:Choice xmlns:v="urn:schemas-microsoft-com:vml" Requires="v">
                <p:oleObj spid="_x0000_s2063" name="Visio" r:id="rId3" imgW="6756955" imgH="8759635" progId="Visio.Drawing.11">
                  <p:embed/>
                </p:oleObj>
              </mc:Choice>
              <mc:Fallback>
                <p:oleObj name="Visio" r:id="rId3" imgW="6756955" imgH="8759635" progId="Visio.Drawing.11">
                  <p:embed/>
                  <p:pic>
                    <p:nvPicPr>
                      <p:cNvPr id="6" name="Object 5">
                        <a:extLst>
                          <a:ext uri="{FF2B5EF4-FFF2-40B4-BE49-F238E27FC236}">
                            <a16:creationId xmlns:a16="http://schemas.microsoft.com/office/drawing/2014/main" id="{A17C337F-C6C6-4FE8-99A2-AF8A50CB6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57179"/>
                        <a:ext cx="3567113" cy="4629021"/>
                      </a:xfrm>
                      <a:prstGeom prst="rect">
                        <a:avLst/>
                      </a:prstGeom>
                      <a:noFill/>
                    </p:spPr>
                  </p:pic>
                </p:oleObj>
              </mc:Fallback>
            </mc:AlternateContent>
          </a:graphicData>
        </a:graphic>
      </p:graphicFrame>
      <p:cxnSp>
        <p:nvCxnSpPr>
          <p:cNvPr id="6" name="Straight Connector 5">
            <a:extLst>
              <a:ext uri="{FF2B5EF4-FFF2-40B4-BE49-F238E27FC236}">
                <a16:creationId xmlns:a16="http://schemas.microsoft.com/office/drawing/2014/main" id="{84B02336-573F-44BD-8BF8-1185FE4ABCEE}"/>
              </a:ext>
            </a:extLst>
          </p:cNvPr>
          <p:cNvCxnSpPr/>
          <p:nvPr/>
        </p:nvCxnSpPr>
        <p:spPr>
          <a:xfrm>
            <a:off x="2362200" y="438150"/>
            <a:ext cx="0" cy="4267200"/>
          </a:xfrm>
          <a:prstGeom prst="line">
            <a:avLst/>
          </a:prstGeom>
        </p:spPr>
        <p:style>
          <a:lnRef idx="3">
            <a:schemeClr val="accent1"/>
          </a:lnRef>
          <a:fillRef idx="0">
            <a:schemeClr val="accent1"/>
          </a:fillRef>
          <a:effectRef idx="2">
            <a:schemeClr val="accent1"/>
          </a:effectRef>
          <a:fontRef idx="minor">
            <a:schemeClr val="tx1"/>
          </a:fontRef>
        </p:style>
      </p:cxnSp>
      <p:sp>
        <p:nvSpPr>
          <p:cNvPr id="7" name="Title 1">
            <a:extLst>
              <a:ext uri="{FF2B5EF4-FFF2-40B4-BE49-F238E27FC236}">
                <a16:creationId xmlns:a16="http://schemas.microsoft.com/office/drawing/2014/main" id="{BFA1E1C1-F55C-47F1-89F0-2D80A9BDAAA9}"/>
              </a:ext>
            </a:extLst>
          </p:cNvPr>
          <p:cNvSpPr txBox="1">
            <a:spLocks/>
          </p:cNvSpPr>
          <p:nvPr/>
        </p:nvSpPr>
        <p:spPr>
          <a:xfrm>
            <a:off x="548251" y="1025939"/>
            <a:ext cx="1341900" cy="3091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US" dirty="0"/>
            </a:br>
            <a:br>
              <a:rPr lang="en-US" dirty="0"/>
            </a:br>
            <a:br>
              <a:rPr lang="en-US" dirty="0"/>
            </a:br>
            <a:br>
              <a:rPr lang="en-US" dirty="0"/>
            </a:br>
            <a:br>
              <a:rPr lang="en-US" dirty="0"/>
            </a:br>
            <a:r>
              <a:rPr lang="en-US" b="1" dirty="0">
                <a:solidFill>
                  <a:srgbClr val="002060"/>
                </a:solidFill>
              </a:rPr>
              <a:t>Research Methodology</a:t>
            </a:r>
          </a:p>
        </p:txBody>
      </p:sp>
    </p:spTree>
    <p:extLst>
      <p:ext uri="{BB962C8B-B14F-4D97-AF65-F5344CB8AC3E}">
        <p14:creationId xmlns:p14="http://schemas.microsoft.com/office/powerpoint/2010/main" val="386781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br>
              <a:rPr lang="en-US" dirty="0"/>
            </a:br>
            <a:br>
              <a:rPr lang="en-US" dirty="0"/>
            </a:br>
            <a:br>
              <a:rPr lang="en-US" dirty="0"/>
            </a:br>
            <a:r>
              <a:rPr lang="en-US" dirty="0">
                <a:solidFill>
                  <a:srgbClr val="002060"/>
                </a:solidFill>
              </a:rPr>
              <a:t>Analysis of ERP System</a:t>
            </a:r>
            <a:br>
              <a:rPr lang="en-US" dirty="0">
                <a:solidFill>
                  <a:srgbClr val="002060"/>
                </a:solidFill>
              </a:rPr>
            </a:br>
            <a:endParaRPr lang="en-US" dirty="0"/>
          </a:p>
        </p:txBody>
      </p:sp>
      <p:sp>
        <p:nvSpPr>
          <p:cNvPr id="3" name="Text Placeholder 2"/>
          <p:cNvSpPr>
            <a:spLocks noGrp="1"/>
          </p:cNvSpPr>
          <p:nvPr>
            <p:ph type="body" idx="1"/>
          </p:nvPr>
        </p:nvSpPr>
        <p:spPr>
          <a:xfrm>
            <a:off x="2133600" y="1025940"/>
            <a:ext cx="5345700" cy="3091500"/>
          </a:xfrm>
        </p:spPr>
        <p:txBody>
          <a:bodyPr/>
          <a:lstStyle/>
          <a:p>
            <a:pPr marL="139700" indent="0">
              <a:buNone/>
            </a:pPr>
            <a:endParaRPr lang="en-US" dirty="0">
              <a:solidFill>
                <a:srgbClr val="002060"/>
              </a:solidFill>
            </a:endParaRPr>
          </a:p>
          <a:p>
            <a:pPr marL="139700" indent="0">
              <a:buNone/>
            </a:pPr>
            <a:r>
              <a:rPr lang="en-US" sz="1800" dirty="0">
                <a:solidFill>
                  <a:srgbClr val="002060"/>
                </a:solidFill>
              </a:rPr>
              <a:t>Based on the results of the literature study ERP right to be implemented at SMEs is open source ERP, the </a:t>
            </a:r>
            <a:r>
              <a:rPr lang="en-US" sz="1800">
                <a:solidFill>
                  <a:srgbClr val="002060"/>
                </a:solidFill>
              </a:rPr>
              <a:t>ERP are </a:t>
            </a:r>
            <a:r>
              <a:rPr lang="en-US" sz="1800" dirty="0">
                <a:solidFill>
                  <a:srgbClr val="002060"/>
                </a:solidFill>
              </a:rPr>
              <a:t>:</a:t>
            </a:r>
          </a:p>
          <a:p>
            <a:pPr marL="1054100" lvl="1" indent="-457200">
              <a:buClr>
                <a:srgbClr val="002060"/>
              </a:buClr>
              <a:buAutoNum type="arabicPeriod"/>
            </a:pPr>
            <a:r>
              <a:rPr lang="en-US" sz="1800" dirty="0">
                <a:solidFill>
                  <a:srgbClr val="002060"/>
                </a:solidFill>
              </a:rPr>
              <a:t>Odoo</a:t>
            </a:r>
          </a:p>
          <a:p>
            <a:pPr marL="1054100" lvl="1" indent="-457200">
              <a:buClr>
                <a:srgbClr val="002060"/>
              </a:buClr>
              <a:buAutoNum type="arabicPeriod"/>
            </a:pPr>
            <a:r>
              <a:rPr lang="en-US" sz="1800" dirty="0" err="1">
                <a:solidFill>
                  <a:srgbClr val="002060"/>
                </a:solidFill>
              </a:rPr>
              <a:t>Adempiere</a:t>
            </a:r>
            <a:endParaRPr lang="en-US" sz="1800" dirty="0">
              <a:solidFill>
                <a:srgbClr val="002060"/>
              </a:solidFill>
            </a:endParaRPr>
          </a:p>
          <a:p>
            <a:pPr marL="1054100" lvl="1" indent="-457200">
              <a:buClr>
                <a:srgbClr val="002060"/>
              </a:buClr>
              <a:buAutoNum type="arabicPeriod"/>
            </a:pPr>
            <a:r>
              <a:rPr lang="en-US" sz="1800" dirty="0" err="1">
                <a:solidFill>
                  <a:srgbClr val="002060"/>
                </a:solidFill>
              </a:rPr>
              <a:t>Openbravo</a:t>
            </a:r>
            <a:endParaRPr lang="en-US" sz="1800" dirty="0">
              <a:solidFill>
                <a:srgbClr val="00206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73601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5415"/>
            <a:ext cx="1341900" cy="2612550"/>
          </a:xfrm>
        </p:spPr>
        <p:txBody>
          <a:bodyPr/>
          <a:lstStyle/>
          <a:p>
            <a:r>
              <a:rPr lang="en-US" dirty="0"/>
              <a:t>Analysis of Modules</a:t>
            </a:r>
            <a:br>
              <a:rPr lang="en-US" dirty="0"/>
            </a:br>
            <a:endParaRPr lang="en-US" dirty="0"/>
          </a:p>
        </p:txBody>
      </p:sp>
      <p:sp>
        <p:nvSpPr>
          <p:cNvPr id="3" name="Text Placeholder 2"/>
          <p:cNvSpPr>
            <a:spLocks noGrp="1"/>
          </p:cNvSpPr>
          <p:nvPr>
            <p:ph type="body" idx="1"/>
          </p:nvPr>
        </p:nvSpPr>
        <p:spPr>
          <a:xfrm>
            <a:off x="2133600" y="960615"/>
            <a:ext cx="5403300" cy="3222150"/>
          </a:xfrm>
        </p:spPr>
        <p:txBody>
          <a:bodyPr/>
          <a:lstStyle/>
          <a:p>
            <a:pPr marL="139700" indent="0">
              <a:buNone/>
            </a:pPr>
            <a:endParaRPr lang="en-US" sz="1200" dirty="0">
              <a:solidFill>
                <a:srgbClr val="002060"/>
              </a:solidFill>
            </a:endParaRPr>
          </a:p>
          <a:p>
            <a:pPr marL="139700" indent="0">
              <a:buNone/>
            </a:pPr>
            <a:r>
              <a:rPr lang="en-US" sz="1600" dirty="0">
                <a:solidFill>
                  <a:srgbClr val="002060"/>
                </a:solidFill>
              </a:rPr>
              <a:t>Based on the results of the literature study the main modules of ERP which are often implemented at SMEs are:</a:t>
            </a:r>
            <a:endParaRPr lang="en-US" sz="1400" dirty="0">
              <a:solidFill>
                <a:srgbClr val="002060"/>
              </a:solidFill>
            </a:endParaRPr>
          </a:p>
          <a:p>
            <a:pPr marL="939800" lvl="1" indent="-342900">
              <a:buClr>
                <a:srgbClr val="002060"/>
              </a:buClr>
              <a:buFont typeface="+mj-lt"/>
              <a:buAutoNum type="arabicPeriod"/>
            </a:pPr>
            <a:r>
              <a:rPr lang="en-US" sz="1400" dirty="0">
                <a:solidFill>
                  <a:srgbClr val="002060"/>
                </a:solidFill>
              </a:rPr>
              <a:t>Accounting and Finance		</a:t>
            </a:r>
          </a:p>
          <a:p>
            <a:pPr marL="939800" lvl="1" indent="-342900">
              <a:buClr>
                <a:srgbClr val="002060"/>
              </a:buClr>
              <a:buFont typeface="+mj-lt"/>
              <a:buAutoNum type="arabicPeriod"/>
            </a:pPr>
            <a:r>
              <a:rPr lang="en-US" sz="1400" dirty="0">
                <a:solidFill>
                  <a:srgbClr val="002060"/>
                </a:solidFill>
              </a:rPr>
              <a:t>Sales Management</a:t>
            </a:r>
          </a:p>
          <a:p>
            <a:pPr marL="939800" lvl="1" indent="-342900">
              <a:buClr>
                <a:srgbClr val="002060"/>
              </a:buClr>
              <a:buFont typeface="+mj-lt"/>
              <a:buAutoNum type="arabicPeriod"/>
            </a:pPr>
            <a:r>
              <a:rPr lang="en-US" sz="1400" dirty="0">
                <a:solidFill>
                  <a:srgbClr val="002060"/>
                </a:solidFill>
              </a:rPr>
              <a:t>Purchase </a:t>
            </a:r>
          </a:p>
          <a:p>
            <a:pPr marL="939800" lvl="1" indent="-342900">
              <a:buClr>
                <a:srgbClr val="002060"/>
              </a:buClr>
              <a:buFont typeface="+mj-lt"/>
              <a:buAutoNum type="arabicPeriod"/>
            </a:pPr>
            <a:r>
              <a:rPr lang="en-US" sz="1400" dirty="0">
                <a:solidFill>
                  <a:srgbClr val="002060"/>
                </a:solidFill>
              </a:rPr>
              <a:t>Manufacturing</a:t>
            </a:r>
          </a:p>
          <a:p>
            <a:pPr marL="939800" lvl="1" indent="-342900">
              <a:buClr>
                <a:srgbClr val="002060"/>
              </a:buClr>
              <a:buFont typeface="+mj-lt"/>
              <a:buAutoNum type="arabicPeriod"/>
            </a:pPr>
            <a:r>
              <a:rPr lang="en-US" sz="1400" dirty="0">
                <a:solidFill>
                  <a:srgbClr val="002060"/>
                </a:solidFill>
              </a:rPr>
              <a:t>Inventory </a:t>
            </a:r>
          </a:p>
          <a:p>
            <a:pPr marL="939800" lvl="1" indent="-342900">
              <a:buClr>
                <a:srgbClr val="002060"/>
              </a:buClr>
              <a:buFont typeface="+mj-lt"/>
              <a:buAutoNum type="arabicPeriod"/>
            </a:pPr>
            <a:r>
              <a:rPr lang="en-US" sz="1400" dirty="0">
                <a:solidFill>
                  <a:srgbClr val="002060"/>
                </a:solidFill>
              </a:rPr>
              <a:t>Human Resource Management (HRM)</a:t>
            </a:r>
          </a:p>
          <a:p>
            <a:pPr marL="939800" lvl="1" indent="-342900">
              <a:buClr>
                <a:srgbClr val="002060"/>
              </a:buClr>
              <a:buFont typeface="+mj-lt"/>
              <a:buAutoNum type="arabicPeriod"/>
            </a:pPr>
            <a:r>
              <a:rPr lang="en-US" sz="1400" dirty="0">
                <a:solidFill>
                  <a:srgbClr val="002060"/>
                </a:solidFill>
              </a:rPr>
              <a:t>Customer Relationship Management (CRM)</a:t>
            </a:r>
          </a:p>
          <a:p>
            <a:pPr marL="139700" indent="0">
              <a:buNone/>
            </a:pPr>
            <a:endParaRPr lang="en-US" sz="1600" dirty="0">
              <a:solidFill>
                <a:srgbClr val="00206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2887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Modules</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sz="1400" b="1" dirty="0">
                <a:solidFill>
                  <a:srgbClr val="002060"/>
                </a:solidFill>
              </a:rPr>
              <a:t>1. Accounting and Finance</a:t>
            </a:r>
          </a:p>
          <a:p>
            <a:pPr marL="139700" indent="0">
              <a:buNone/>
            </a:pPr>
            <a:endParaRPr lang="en-US" sz="1000" b="1" dirty="0">
              <a:solidFill>
                <a:srgbClr val="002060"/>
              </a:solidFill>
            </a:endParaRPr>
          </a:p>
          <a:p>
            <a:pPr marL="139700" indent="0">
              <a:buNone/>
            </a:pPr>
            <a:r>
              <a:rPr lang="en-US" sz="1400" dirty="0">
                <a:solidFill>
                  <a:srgbClr val="002060"/>
                </a:solidFill>
              </a:rPr>
              <a:t>This module is used as a parameter for profit calculation, measuring company performance by referring to all transactions in all company departments</a:t>
            </a:r>
          </a:p>
          <a:p>
            <a:pPr marL="139700" indent="0">
              <a:buNone/>
            </a:pPr>
            <a:endParaRPr lang="en-US" sz="1400" dirty="0">
              <a:solidFill>
                <a:srgbClr val="002060"/>
              </a:solidFill>
            </a:endParaRPr>
          </a:p>
          <a:p>
            <a:pPr marL="139700" indent="0">
              <a:buNone/>
            </a:pPr>
            <a:r>
              <a:rPr lang="en-US" sz="1400" b="1" dirty="0">
                <a:solidFill>
                  <a:srgbClr val="002060"/>
                </a:solidFill>
              </a:rPr>
              <a:t>2. Sales Management</a:t>
            </a:r>
          </a:p>
          <a:p>
            <a:pPr>
              <a:buFont typeface="Courier New" panose="02070309020205020404" pitchFamily="49" charset="0"/>
              <a:buChar char="o"/>
            </a:pPr>
            <a:endParaRPr lang="en-US" sz="1000" b="1" dirty="0">
              <a:solidFill>
                <a:srgbClr val="002060"/>
              </a:solidFill>
            </a:endParaRPr>
          </a:p>
          <a:p>
            <a:pPr marL="139700" indent="0">
              <a:buNone/>
            </a:pPr>
            <a:r>
              <a:rPr lang="en-US" sz="1400" dirty="0">
                <a:solidFill>
                  <a:srgbClr val="002060"/>
                </a:solidFill>
              </a:rPr>
              <a:t>This module is used to manage and record sales.</a:t>
            </a:r>
            <a:br>
              <a:rPr lang="en-US" sz="1400" dirty="0">
                <a:solidFill>
                  <a:srgbClr val="002060"/>
                </a:solidFill>
              </a:rPr>
            </a:br>
            <a:br>
              <a:rPr lang="en-US" sz="1400" dirty="0">
                <a:solidFill>
                  <a:srgbClr val="002060"/>
                </a:solidFill>
              </a:rPr>
            </a:br>
            <a:r>
              <a:rPr lang="en-US" sz="1400" dirty="0">
                <a:solidFill>
                  <a:srgbClr val="002060"/>
                </a:solidFill>
              </a:rPr>
              <a:t>Allows us to make new orders and review existing orders. Order confirmation can trigger delivery of goods, invoices and time determined by the arrangements in each order.</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Tree>
    <p:extLst>
      <p:ext uri="{BB962C8B-B14F-4D97-AF65-F5344CB8AC3E}">
        <p14:creationId xmlns:p14="http://schemas.microsoft.com/office/powerpoint/2010/main" val="1886309554"/>
      </p:ext>
    </p:extLst>
  </p:cSld>
  <p:clrMapOvr>
    <a:masterClrMapping/>
  </p:clrMapOvr>
</p:sld>
</file>

<file path=ppt/theme/theme1.xml><?xml version="1.0" encoding="utf-8"?>
<a:theme xmlns:a="http://schemas.openxmlformats.org/drawingml/2006/main" name="Octa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2766</TotalTime>
  <Words>1549</Words>
  <Application>Microsoft Office PowerPoint</Application>
  <PresentationFormat>On-screen Show (16:9)</PresentationFormat>
  <Paragraphs>247</Paragraphs>
  <Slides>31</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Wingdings</vt:lpstr>
      <vt:lpstr>IBM Plex Sans Condensed</vt:lpstr>
      <vt:lpstr>Courier New</vt:lpstr>
      <vt:lpstr>inherit</vt:lpstr>
      <vt:lpstr>Frank Ruhl Libre Light</vt:lpstr>
      <vt:lpstr>Octavia template</vt:lpstr>
      <vt:lpstr>Visio</vt:lpstr>
      <vt:lpstr>Generating a New Method for ERP Implementation based on Business Process Analysis and Identification of Vocational Business Enterprises (BUMDes) in Toba Samosir    </vt:lpstr>
      <vt:lpstr>Overview</vt:lpstr>
      <vt:lpstr>Back Ground</vt:lpstr>
      <vt:lpstr>Purpose</vt:lpstr>
      <vt:lpstr>Scope</vt:lpstr>
      <vt:lpstr>PowerPoint Presentation</vt:lpstr>
      <vt:lpstr>    Analysis of ERP System </vt:lpstr>
      <vt:lpstr>Analysis of Modules </vt:lpstr>
      <vt:lpstr>Analysis of Modules </vt:lpstr>
      <vt:lpstr>Analysis of Modules </vt:lpstr>
      <vt:lpstr>Analysis of Modules </vt:lpstr>
      <vt:lpstr>Analysis of Modules </vt:lpstr>
      <vt:lpstr>Analysis of ERP Life Cycle </vt:lpstr>
      <vt:lpstr>Analysis of BUMDes </vt:lpstr>
      <vt:lpstr>Analysis of BUMDes </vt:lpstr>
      <vt:lpstr>Analysis of BUMDes </vt:lpstr>
      <vt:lpstr>Analysis of BUMDes </vt:lpstr>
      <vt:lpstr>Analysis of BUMDes </vt:lpstr>
      <vt:lpstr>Analysis of BUMDes </vt:lpstr>
      <vt:lpstr>Analysis of Business Process of ERP and Data of BUMDes       </vt:lpstr>
      <vt:lpstr>Analysis of Business Process of ERP and Data of BUMDes       </vt:lpstr>
      <vt:lpstr>Analysis of Business Process of ERP and Data of BUMDes       </vt:lpstr>
      <vt:lpstr>Analysis of Business Process of ERP and Data of BUMDes       </vt:lpstr>
      <vt:lpstr>Analysis of Business Process of ERP and Data of BUMDes       </vt:lpstr>
      <vt:lpstr>Analysis of Business Process of ERP and Data of BUMDes       </vt:lpstr>
      <vt:lpstr>TOPSIS</vt:lpstr>
      <vt:lpstr>Expected Result  </vt:lpstr>
      <vt:lpstr>Conclusion</vt:lpstr>
      <vt:lpstr>Next Work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Implementasi Odoo di  PT.Mual Tio Maju Bersama</dc:title>
  <dc:creator>ITD_Stu</dc:creator>
  <cp:lastModifiedBy>Advent Siahaan</cp:lastModifiedBy>
  <cp:revision>129</cp:revision>
  <dcterms:modified xsi:type="dcterms:W3CDTF">2020-01-22T05:54:33Z</dcterms:modified>
</cp:coreProperties>
</file>