
<file path=[Content_Types].xml><?xml version="1.0" encoding="utf-8"?>
<Types xmlns="http://schemas.openxmlformats.org/package/2006/content-types"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96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52A18-D59A-4D81-A28D-74ACF7D52405}" type="datetimeFigureOut">
              <a:rPr lang="fr-FR" smtClean="0"/>
              <a:t>13/02/2023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37EFD5-0064-421C-8E76-FC79DD25E1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6951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7EFD5-0064-421C-8E76-FC79DD25E1E7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791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D0B3-2716-4C2D-B469-91A575975F88}" type="datetimeFigureOut">
              <a:rPr lang="fr-FR" smtClean="0"/>
              <a:pPr/>
              <a:t>13/02/2023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E73F1-8EDD-4E18-B751-2677D496C53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D0B3-2716-4C2D-B469-91A575975F88}" type="datetimeFigureOut">
              <a:rPr lang="fr-FR" smtClean="0"/>
              <a:pPr/>
              <a:t>13/02/2023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E73F1-8EDD-4E18-B751-2677D496C53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D0B3-2716-4C2D-B469-91A575975F88}" type="datetimeFigureOut">
              <a:rPr lang="fr-FR" smtClean="0"/>
              <a:pPr/>
              <a:t>13/02/2023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E73F1-8EDD-4E18-B751-2677D496C53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D0B3-2716-4C2D-B469-91A575975F88}" type="datetimeFigureOut">
              <a:rPr lang="fr-FR" smtClean="0"/>
              <a:pPr/>
              <a:t>13/02/2023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E73F1-8EDD-4E18-B751-2677D496C53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D0B3-2716-4C2D-B469-91A575975F88}" type="datetimeFigureOut">
              <a:rPr lang="fr-FR" smtClean="0"/>
              <a:pPr/>
              <a:t>13/02/2023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E73F1-8EDD-4E18-B751-2677D496C53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D0B3-2716-4C2D-B469-91A575975F88}" type="datetimeFigureOut">
              <a:rPr lang="fr-FR" smtClean="0"/>
              <a:pPr/>
              <a:t>13/02/2023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E73F1-8EDD-4E18-B751-2677D496C53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D0B3-2716-4C2D-B469-91A575975F88}" type="datetimeFigureOut">
              <a:rPr lang="fr-FR" smtClean="0"/>
              <a:pPr/>
              <a:t>13/02/2023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E73F1-8EDD-4E18-B751-2677D496C53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D0B3-2716-4C2D-B469-91A575975F88}" type="datetimeFigureOut">
              <a:rPr lang="fr-FR" smtClean="0"/>
              <a:pPr/>
              <a:t>13/02/2023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E73F1-8EDD-4E18-B751-2677D496C53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D0B3-2716-4C2D-B469-91A575975F88}" type="datetimeFigureOut">
              <a:rPr lang="fr-FR" smtClean="0"/>
              <a:pPr/>
              <a:t>13/02/2023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E73F1-8EDD-4E18-B751-2677D496C53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D0B3-2716-4C2D-B469-91A575975F88}" type="datetimeFigureOut">
              <a:rPr lang="fr-FR" smtClean="0"/>
              <a:pPr/>
              <a:t>13/02/2023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E73F1-8EDD-4E18-B751-2677D496C53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D0B3-2716-4C2D-B469-91A575975F88}" type="datetimeFigureOut">
              <a:rPr lang="fr-FR" smtClean="0"/>
              <a:pPr/>
              <a:t>13/02/2023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E73F1-8EDD-4E18-B751-2677D496C53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AD0B3-2716-4C2D-B469-91A575975F88}" type="datetimeFigureOut">
              <a:rPr lang="fr-FR" smtClean="0"/>
              <a:pPr/>
              <a:t>13/02/2023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E73F1-8EDD-4E18-B751-2677D496C53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d&#233;mos/cr&#233;ation%20et%20Suppression%20d'une%20ou.wmv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d&#233;mos/Renommage%20d'une%20OU%20puis%20d&#233;placement.wmv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d&#233;mos/Installation_active_directory.wmv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/>
              <a:t>Chapitre 1</a:t>
            </a:r>
            <a:r>
              <a:rPr lang="fr-FR" dirty="0"/>
              <a:t/>
            </a:r>
            <a:br>
              <a:rPr lang="fr-FR" dirty="0"/>
            </a:br>
            <a:r>
              <a:rPr lang="fr-FR" b="1" dirty="0"/>
              <a:t> </a:t>
            </a:r>
            <a:r>
              <a:rPr lang="fr-FR" dirty="0"/>
              <a:t/>
            </a:r>
            <a:br>
              <a:rPr lang="fr-FR" dirty="0"/>
            </a:br>
            <a:r>
              <a:rPr lang="fr-FR" b="1" dirty="0"/>
              <a:t>INTRODUCTION A L’ADMINISTRATION DES COMPTES ET DES </a:t>
            </a:r>
            <a:r>
              <a:rPr lang="fr-FR" b="1" dirty="0" smtClean="0"/>
              <a:t>RESSOURCES</a:t>
            </a:r>
            <a:br>
              <a:rPr lang="fr-FR" b="1" dirty="0" smtClean="0"/>
            </a:br>
            <a:r>
              <a:rPr lang="fr-FR" sz="3100" dirty="0" smtClean="0"/>
              <a:t>sous Windows Serveur 2003 / 2008/2016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Dénomination des UO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smtClean="0"/>
              <a:t>Les Noms Uniques Relatifs : </a:t>
            </a:r>
            <a:r>
              <a:rPr lang="fr-FR" sz="2400" dirty="0" smtClean="0"/>
              <a:t>partie du nom unique qui permet d’identifier l’objet dans son conteneur (ex : OU=Recherche).</a:t>
            </a:r>
          </a:p>
          <a:p>
            <a:r>
              <a:rPr lang="fr-FR" b="1" dirty="0" smtClean="0"/>
              <a:t>Les Noms Uniques </a:t>
            </a:r>
            <a:r>
              <a:rPr lang="fr-FR" sz="2400" b="1" dirty="0" smtClean="0"/>
              <a:t>: </a:t>
            </a:r>
            <a:r>
              <a:rPr lang="fr-FR" sz="2400" dirty="0" smtClean="0"/>
              <a:t>identifie le domaine dans lequel est situé l’objet, ainsi que son chemin d’accès complet (ex : OU=Recherche, DC=</a:t>
            </a:r>
            <a:r>
              <a:rPr lang="fr-FR" sz="2400" dirty="0" err="1" smtClean="0"/>
              <a:t>usthb</a:t>
            </a:r>
            <a:r>
              <a:rPr lang="fr-FR" sz="2400" dirty="0" smtClean="0"/>
              <a:t>, DC= dz)</a:t>
            </a:r>
          </a:p>
          <a:p>
            <a:r>
              <a:rPr lang="fr-FR" b="1" dirty="0" smtClean="0"/>
              <a:t>Le nom canonique </a:t>
            </a:r>
            <a:r>
              <a:rPr lang="fr-FR" sz="2400" b="1" dirty="0" smtClean="0"/>
              <a:t>: </a:t>
            </a:r>
            <a:r>
              <a:rPr lang="fr-FR" sz="2400" dirty="0" smtClean="0"/>
              <a:t>est utilisé pour représenter l’hiérarchie dans certains outils d’administration (ex : usthb.dz </a:t>
            </a:r>
            <a:r>
              <a:rPr lang="fr-FR" sz="2800" dirty="0" smtClean="0">
                <a:solidFill>
                  <a:srgbClr val="FF0000"/>
                </a:solidFill>
              </a:rPr>
              <a:t>/</a:t>
            </a:r>
            <a:r>
              <a:rPr lang="fr-FR" sz="2400" dirty="0" smtClean="0"/>
              <a:t> Recherche).</a:t>
            </a:r>
          </a:p>
          <a:p>
            <a:endParaRPr lang="fr-FR" sz="2400" dirty="0" smtClean="0"/>
          </a:p>
          <a:p>
            <a:endParaRPr lang="fr-FR" sz="2400" dirty="0" smtClean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d’UO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smtClean="0"/>
              <a:t>Interface graphique :</a:t>
            </a:r>
          </a:p>
          <a:p>
            <a:pPr lvl="1">
              <a:buNone/>
            </a:pPr>
            <a:r>
              <a:rPr lang="fr-FR" dirty="0" smtClean="0"/>
              <a:t>Utilisateurs et ordinateurs Active Directory</a:t>
            </a:r>
          </a:p>
          <a:p>
            <a:pPr lvl="1">
              <a:buNone/>
            </a:pPr>
            <a:r>
              <a:rPr lang="fr-FR" dirty="0" err="1" smtClean="0">
                <a:hlinkClick r:id="rId2" action="ppaction://hlinkfile"/>
              </a:rPr>
              <a:t>démos\création</a:t>
            </a:r>
            <a:r>
              <a:rPr lang="fr-FR" dirty="0" smtClean="0">
                <a:hlinkClick r:id="rId2" action="ppaction://hlinkfile"/>
              </a:rPr>
              <a:t> et Suppression d'une ou.wmv</a:t>
            </a:r>
            <a:endParaRPr lang="fr-FR" dirty="0" smtClean="0"/>
          </a:p>
          <a:p>
            <a:r>
              <a:rPr lang="fr-FR" b="1" dirty="0" smtClean="0"/>
              <a:t>Ligne de commande :</a:t>
            </a:r>
          </a:p>
          <a:p>
            <a:pPr lvl="1">
              <a:buNone/>
            </a:pPr>
            <a:r>
              <a:rPr lang="fr-FR" b="1" dirty="0" smtClean="0"/>
              <a:t>	</a:t>
            </a:r>
            <a:r>
              <a:rPr lang="fr-FR" b="1" dirty="0" err="1" smtClean="0"/>
              <a:t>dsadd</a:t>
            </a:r>
            <a:r>
              <a:rPr lang="fr-FR" b="1" dirty="0" smtClean="0"/>
              <a:t> ou </a:t>
            </a:r>
            <a:r>
              <a:rPr lang="fr-FR" dirty="0" err="1" smtClean="0"/>
              <a:t>OrganizationalUnitDomainName</a:t>
            </a:r>
            <a:r>
              <a:rPr lang="fr-FR" dirty="0" smtClean="0"/>
              <a:t> [-</a:t>
            </a:r>
            <a:r>
              <a:rPr lang="fr-FR" dirty="0" err="1" smtClean="0"/>
              <a:t>desc</a:t>
            </a:r>
            <a:r>
              <a:rPr lang="fr-FR" dirty="0" smtClean="0"/>
              <a:t> Description] [{-s Server | -d Domain}] [-u </a:t>
            </a:r>
            <a:r>
              <a:rPr lang="fr-FR" dirty="0" err="1" smtClean="0"/>
              <a:t>UserName</a:t>
            </a:r>
            <a:r>
              <a:rPr lang="fr-FR" dirty="0" smtClean="0"/>
              <a:t>] [-p {</a:t>
            </a:r>
            <a:r>
              <a:rPr lang="fr-FR" dirty="0" err="1" smtClean="0"/>
              <a:t>Password</a:t>
            </a:r>
            <a:r>
              <a:rPr lang="fr-FR" dirty="0" smtClean="0"/>
              <a:t> | *}] [-q] [{-</a:t>
            </a:r>
            <a:r>
              <a:rPr lang="fr-FR" dirty="0" err="1" smtClean="0"/>
              <a:t>uc</a:t>
            </a:r>
            <a:r>
              <a:rPr lang="fr-FR" dirty="0" smtClean="0"/>
              <a:t> | -</a:t>
            </a:r>
            <a:r>
              <a:rPr lang="fr-FR" dirty="0" err="1" smtClean="0"/>
              <a:t>uco</a:t>
            </a:r>
            <a:r>
              <a:rPr lang="fr-FR" dirty="0" smtClean="0"/>
              <a:t> | -</a:t>
            </a:r>
            <a:r>
              <a:rPr lang="fr-FR" dirty="0" err="1" smtClean="0"/>
              <a:t>uci</a:t>
            </a:r>
            <a:r>
              <a:rPr lang="fr-FR" dirty="0" smtClean="0"/>
              <a:t>}]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Déplacements des objets du domaine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fr-FR" dirty="0" smtClean="0"/>
              <a:t>DOMAINE</a:t>
            </a:r>
          </a:p>
        </p:txBody>
      </p:sp>
      <p:pic>
        <p:nvPicPr>
          <p:cNvPr id="1026" name="Picture 2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1857364"/>
            <a:ext cx="1795882" cy="1833372"/>
          </a:xfrm>
          <a:prstGeom prst="rect">
            <a:avLst/>
          </a:prstGeom>
          <a:noFill/>
        </p:spPr>
      </p:pic>
      <p:pic>
        <p:nvPicPr>
          <p:cNvPr id="6" name="Picture 2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12" y="3857628"/>
            <a:ext cx="1795882" cy="1833372"/>
          </a:xfrm>
          <a:prstGeom prst="rect">
            <a:avLst/>
          </a:prstGeom>
          <a:noFill/>
        </p:spPr>
      </p:pic>
      <p:sp>
        <p:nvSpPr>
          <p:cNvPr id="7" name="ZoneTexte 6"/>
          <p:cNvSpPr txBox="1"/>
          <p:nvPr/>
        </p:nvSpPr>
        <p:spPr>
          <a:xfrm>
            <a:off x="1071538" y="1357298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Unité d’organisation 1</a:t>
            </a:r>
            <a:endParaRPr lang="fr-FR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6643702" y="3429000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Unité d’organisation 2</a:t>
            </a:r>
            <a:endParaRPr lang="fr-FR" b="1" dirty="0"/>
          </a:p>
        </p:txBody>
      </p:sp>
      <p:sp>
        <p:nvSpPr>
          <p:cNvPr id="13" name="Flèche en arc 12"/>
          <p:cNvSpPr/>
          <p:nvPr/>
        </p:nvSpPr>
        <p:spPr>
          <a:xfrm rot="1806065">
            <a:off x="3643604" y="1818427"/>
            <a:ext cx="3074967" cy="2786082"/>
          </a:xfrm>
          <a:prstGeom prst="circular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Déplacements des objets du domaine</a:t>
            </a:r>
            <a:endParaRPr lang="fr-FR" dirty="0"/>
          </a:p>
        </p:txBody>
      </p:sp>
      <p:sp>
        <p:nvSpPr>
          <p:cNvPr id="10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fr-FR" dirty="0" smtClean="0"/>
              <a:t>Les objets suivants peuvent être déplacés </a:t>
            </a:r>
            <a:r>
              <a:rPr lang="fr-FR" b="1" dirty="0" smtClean="0"/>
              <a:t>:</a:t>
            </a:r>
          </a:p>
          <a:p>
            <a:pPr lvl="2"/>
            <a:r>
              <a:rPr lang="fr-FR" b="1" dirty="0" smtClean="0"/>
              <a:t>Comptes d’utilisateurs</a:t>
            </a:r>
          </a:p>
          <a:p>
            <a:pPr lvl="2"/>
            <a:r>
              <a:rPr lang="fr-FR" b="1" dirty="0" smtClean="0"/>
              <a:t>Contacts</a:t>
            </a:r>
          </a:p>
          <a:p>
            <a:pPr lvl="2"/>
            <a:r>
              <a:rPr lang="fr-FR" b="1" dirty="0" smtClean="0"/>
              <a:t>Groupes</a:t>
            </a:r>
          </a:p>
          <a:p>
            <a:pPr lvl="2"/>
            <a:r>
              <a:rPr lang="fr-FR" b="1" dirty="0" smtClean="0"/>
              <a:t>Dossiers partagés</a:t>
            </a:r>
          </a:p>
          <a:p>
            <a:pPr lvl="2"/>
            <a:r>
              <a:rPr lang="fr-FR" b="1" dirty="0" smtClean="0"/>
              <a:t>Imprimantes</a:t>
            </a:r>
          </a:p>
          <a:p>
            <a:pPr lvl="2"/>
            <a:r>
              <a:rPr lang="fr-FR" b="1" dirty="0" smtClean="0"/>
              <a:t>Ordinateurs</a:t>
            </a:r>
          </a:p>
          <a:p>
            <a:pPr lvl="2"/>
            <a:r>
              <a:rPr lang="fr-FR" b="1" dirty="0" smtClean="0"/>
              <a:t>Contrôleur de domaine</a:t>
            </a:r>
          </a:p>
          <a:p>
            <a:pPr lvl="2"/>
            <a:r>
              <a:rPr lang="fr-FR" b="1" dirty="0" smtClean="0"/>
              <a:t>UO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Comment déplacer les objets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Via la commande </a:t>
            </a:r>
            <a:r>
              <a:rPr lang="fr-FR" b="1" dirty="0" smtClean="0"/>
              <a:t>Move</a:t>
            </a:r>
            <a:r>
              <a:rPr lang="fr-FR" dirty="0" smtClean="0"/>
              <a:t> (click droit de la souris)</a:t>
            </a:r>
          </a:p>
          <a:p>
            <a:endParaRPr lang="fr-FR" dirty="0" smtClean="0"/>
          </a:p>
          <a:p>
            <a:r>
              <a:rPr lang="fr-FR" b="1" dirty="0" smtClean="0"/>
              <a:t>Glisser</a:t>
            </a:r>
            <a:r>
              <a:rPr lang="fr-FR" dirty="0" smtClean="0"/>
              <a:t> l’objet vers la nouvelle localisation.</a:t>
            </a:r>
          </a:p>
          <a:p>
            <a:r>
              <a:rPr lang="fr-FR" dirty="0" smtClean="0">
                <a:hlinkClick r:id="rId2" action="ppaction://hlinkfile"/>
              </a:rPr>
              <a:t>démos\</a:t>
            </a:r>
            <a:r>
              <a:rPr lang="fr-FR" dirty="0" err="1" smtClean="0">
                <a:hlinkClick r:id="rId2" action="ppaction://hlinkfile"/>
              </a:rPr>
              <a:t>Renommage</a:t>
            </a:r>
            <a:r>
              <a:rPr lang="fr-FR" dirty="0" smtClean="0">
                <a:hlinkClick r:id="rId2" action="ppaction://hlinkfile"/>
              </a:rPr>
              <a:t> d'une OU puis déplacement.wmv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Comment installer Active Directory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Configurer l’@IP et le DNS</a:t>
            </a:r>
          </a:p>
          <a:p>
            <a:r>
              <a:rPr lang="fr-FR" dirty="0" smtClean="0"/>
              <a:t>Exécuter la commande </a:t>
            </a:r>
            <a:r>
              <a:rPr lang="fr-FR" b="1" dirty="0" err="1" smtClean="0"/>
              <a:t>dcpromo</a:t>
            </a:r>
            <a:endParaRPr lang="fr-FR" b="1" dirty="0" smtClean="0"/>
          </a:p>
          <a:p>
            <a:r>
              <a:rPr lang="fr-FR" b="1" dirty="0" smtClean="0">
                <a:hlinkClick r:id="rId2" action="ppaction://hlinkfile"/>
              </a:rPr>
              <a:t>démos\Installation_active_directory.wmv</a:t>
            </a:r>
            <a:endParaRPr lang="fr-F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504" y="33184"/>
            <a:ext cx="7772400" cy="2838177"/>
          </a:xfrm>
        </p:spPr>
        <p:txBody>
          <a:bodyPr>
            <a:normAutofit/>
          </a:bodyPr>
          <a:lstStyle/>
          <a:p>
            <a:pPr algn="just"/>
            <a:r>
              <a:rPr lang="fr-FR" sz="3200" dirty="0" smtClean="0"/>
              <a:t>Pour les besoin du TP </a:t>
            </a:r>
            <a:r>
              <a:rPr lang="fr-FR" sz="3200" b="1" dirty="0" smtClean="0">
                <a:solidFill>
                  <a:srgbClr val="FF0000"/>
                </a:solidFill>
              </a:rPr>
              <a:t>chaque étudiant devra avoir en sa possession une image .iso </a:t>
            </a:r>
            <a:r>
              <a:rPr lang="fr-FR" sz="3200" dirty="0" smtClean="0"/>
              <a:t>d’un system client </a:t>
            </a:r>
            <a:r>
              <a:rPr lang="fr-FR" sz="3200" dirty="0" err="1" smtClean="0"/>
              <a:t>eg</a:t>
            </a:r>
            <a:r>
              <a:rPr lang="fr-FR" sz="3200" dirty="0" smtClean="0"/>
              <a:t> : </a:t>
            </a:r>
            <a:r>
              <a:rPr lang="fr-FR" sz="3200" dirty="0" err="1" smtClean="0"/>
              <a:t>windows</a:t>
            </a:r>
            <a:r>
              <a:rPr lang="fr-FR" sz="3200" dirty="0" smtClean="0"/>
              <a:t> XP et d’un système serveur : </a:t>
            </a:r>
            <a:r>
              <a:rPr lang="fr-FR" sz="3200" dirty="0" err="1" smtClean="0"/>
              <a:t>windows</a:t>
            </a:r>
            <a:r>
              <a:rPr lang="fr-FR" sz="3200" dirty="0" smtClean="0"/>
              <a:t> server 2003 ou plus</a:t>
            </a:r>
            <a:endParaRPr lang="fr-FR" sz="32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132856"/>
            <a:ext cx="6862693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47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SUR CHAQUE POSTE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Une machine virtuelle installée;</a:t>
            </a:r>
          </a:p>
          <a:p>
            <a:r>
              <a:rPr lang="fr-FR" dirty="0" smtClean="0"/>
              <a:t>Sur la VM </a:t>
            </a:r>
            <a:r>
              <a:rPr lang="fr-FR" dirty="0" err="1" smtClean="0"/>
              <a:t>ware</a:t>
            </a:r>
            <a:r>
              <a:rPr lang="fr-FR" dirty="0" smtClean="0"/>
              <a:t> : </a:t>
            </a:r>
          </a:p>
          <a:p>
            <a:pPr lvl="1"/>
            <a:r>
              <a:rPr lang="fr-FR" dirty="0" smtClean="0"/>
              <a:t>Un système client: XP, Windows7, …</a:t>
            </a:r>
          </a:p>
          <a:p>
            <a:pPr lvl="1"/>
            <a:r>
              <a:rPr lang="fr-FR" smtClean="0"/>
              <a:t>Un système </a:t>
            </a:r>
            <a:r>
              <a:rPr lang="fr-FR" dirty="0" smtClean="0"/>
              <a:t>Serveur : 2003 ou +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Architecture modélisée est une architecture CLIENT / SERVEUR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0961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Serveurs de Base (Environnement Client/ Serveur)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42981"/>
          </a:xfrm>
        </p:spPr>
        <p:txBody>
          <a:bodyPr>
            <a:normAutofit fontScale="92500"/>
          </a:bodyPr>
          <a:lstStyle/>
          <a:p>
            <a:r>
              <a:rPr lang="fr-FR" dirty="0" smtClean="0"/>
              <a:t>Les Contrôleurs de Domaine: (Active Directory)</a:t>
            </a:r>
          </a:p>
          <a:p>
            <a:pPr>
              <a:buNone/>
            </a:pPr>
            <a:r>
              <a:rPr lang="fr-FR" sz="1900" dirty="0" smtClean="0"/>
              <a:t>		</a:t>
            </a:r>
            <a:r>
              <a:rPr lang="fr-FR" sz="1600" dirty="0" smtClean="0"/>
              <a:t>Authentification, Recherche, </a:t>
            </a:r>
            <a:endParaRPr lang="fr-FR" sz="1600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357158" y="3286124"/>
            <a:ext cx="9286940" cy="1042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Les Serveurs</a:t>
            </a:r>
            <a:r>
              <a:rPr kumimoji="0" lang="fr-FR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d’Impression :</a:t>
            </a: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gèrent</a:t>
            </a:r>
            <a:r>
              <a:rPr kumimoji="0" lang="fr-FR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la file d’attente d’impression</a:t>
            </a:r>
            <a:endParaRPr kumimoji="0" lang="fr-FR" sz="19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1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428596" y="2357430"/>
            <a:ext cx="9286940" cy="1042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Les Serveurs</a:t>
            </a:r>
            <a:r>
              <a:rPr kumimoji="0" lang="fr-FR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Fichier :</a:t>
            </a: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</a:t>
            </a:r>
            <a:r>
              <a:rPr kumimoji="0" lang="fr-FR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espace de stockage central pour fichiers important (taille) </a:t>
            </a:r>
            <a:r>
              <a:rPr kumimoji="0" lang="fr-FR" sz="1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tq</a:t>
            </a:r>
            <a:r>
              <a:rPr kumimoji="0" lang="fr-FR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plans architecturaux</a:t>
            </a:r>
            <a:endParaRPr kumimoji="0" lang="fr-FR" sz="19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1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285720" y="4143380"/>
            <a:ext cx="9286940" cy="1042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Les Serveurs</a:t>
            </a:r>
            <a:r>
              <a:rPr kumimoji="0" lang="fr-FR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DNS :</a:t>
            </a: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nécessaire pour installer Active Directory</a:t>
            </a:r>
            <a:endParaRPr kumimoji="0" lang="fr-FR" sz="19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1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285720" y="5072074"/>
            <a:ext cx="9286940" cy="1042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Les Serveurs</a:t>
            </a:r>
            <a:r>
              <a:rPr kumimoji="0" lang="fr-FR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d’Applications:</a:t>
            </a: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serveurs de messagerie,</a:t>
            </a:r>
            <a:r>
              <a:rPr kumimoji="0" lang="fr-FR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base de donnes</a:t>
            </a:r>
            <a:endParaRPr kumimoji="0" lang="fr-FR" sz="19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1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Accolade fermante 7"/>
          <p:cNvSpPr/>
          <p:nvPr/>
        </p:nvSpPr>
        <p:spPr>
          <a:xfrm>
            <a:off x="4572000" y="2357430"/>
            <a:ext cx="1285852" cy="4000528"/>
          </a:xfrm>
          <a:prstGeom prst="rightBrace">
            <a:avLst/>
          </a:prstGeom>
          <a:ln w="47625" cmpd="sng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5929322" y="4071942"/>
            <a:ext cx="3214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Serveurs Membres</a:t>
            </a:r>
            <a:endParaRPr lang="fr-FR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 Service d’annuaire (Active Directory)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Permet une </a:t>
            </a:r>
            <a:r>
              <a:rPr lang="fr-FR" smtClean="0"/>
              <a:t>gestion centralisée </a:t>
            </a:r>
            <a:r>
              <a:rPr lang="fr-FR" dirty="0" smtClean="0"/>
              <a:t>pour :</a:t>
            </a:r>
          </a:p>
          <a:p>
            <a:pPr lvl="2"/>
            <a:r>
              <a:rPr lang="fr-FR" dirty="0" smtClean="0"/>
              <a:t>Ajouter </a:t>
            </a:r>
          </a:p>
          <a:p>
            <a:pPr lvl="2"/>
            <a:r>
              <a:rPr lang="fr-FR" dirty="0" smtClean="0"/>
              <a:t>Retirer </a:t>
            </a:r>
          </a:p>
          <a:p>
            <a:pPr lvl="2"/>
            <a:r>
              <a:rPr lang="fr-FR" dirty="0" smtClean="0"/>
              <a:t>Localiser </a:t>
            </a:r>
          </a:p>
          <a:p>
            <a:r>
              <a:rPr lang="fr-FR" dirty="0" smtClean="0"/>
              <a:t>Mise a l ’échelle</a:t>
            </a:r>
          </a:p>
          <a:p>
            <a:r>
              <a:rPr lang="fr-FR" dirty="0" smtClean="0"/>
              <a:t>Intègre le service DNS : </a:t>
            </a:r>
            <a:r>
              <a:rPr lang="fr-FR" sz="2400" dirty="0" smtClean="0"/>
              <a:t>utilise le DNS pour créer une structure hiérarchique du réseau.</a:t>
            </a:r>
          </a:p>
        </p:txBody>
      </p:sp>
      <p:sp>
        <p:nvSpPr>
          <p:cNvPr id="4" name="Flèche droite 3"/>
          <p:cNvSpPr/>
          <p:nvPr/>
        </p:nvSpPr>
        <p:spPr>
          <a:xfrm>
            <a:off x="3071802" y="2714620"/>
            <a:ext cx="1928826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5357818" y="2714620"/>
            <a:ext cx="307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Administration Simplifiée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Structure d’Active Directory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sz="2400" b="1" dirty="0" smtClean="0"/>
              <a:t>Objet </a:t>
            </a:r>
            <a:r>
              <a:rPr lang="fr-FR" sz="2400" b="1" dirty="0"/>
              <a:t>: </a:t>
            </a:r>
            <a:r>
              <a:rPr lang="fr-FR" sz="2400" dirty="0"/>
              <a:t>représente une ressource du réseau qui peut-être par exemple un ordinateur </a:t>
            </a:r>
            <a:r>
              <a:rPr lang="fr-FR" sz="2400" dirty="0" smtClean="0"/>
              <a:t>, une imprimante ou </a:t>
            </a:r>
            <a:r>
              <a:rPr lang="fr-FR" sz="2400" dirty="0"/>
              <a:t>un </a:t>
            </a:r>
            <a:r>
              <a:rPr lang="fr-FR" sz="2400" dirty="0" smtClean="0"/>
              <a:t>compte utilisateur.</a:t>
            </a:r>
          </a:p>
          <a:p>
            <a:pPr>
              <a:buNone/>
            </a:pPr>
            <a:endParaRPr lang="fr-FR" sz="2400" dirty="0" smtClean="0"/>
          </a:p>
          <a:p>
            <a:r>
              <a:rPr lang="fr-FR" sz="2400" b="1" dirty="0" smtClean="0"/>
              <a:t>Classe </a:t>
            </a:r>
            <a:r>
              <a:rPr lang="fr-FR" sz="2400" b="1" dirty="0"/>
              <a:t>: </a:t>
            </a:r>
            <a:r>
              <a:rPr lang="fr-FR" sz="2400" b="1" dirty="0" smtClean="0"/>
              <a:t>(type d’objet) </a:t>
            </a:r>
            <a:r>
              <a:rPr lang="fr-FR" sz="2400" dirty="0" smtClean="0"/>
              <a:t>description </a:t>
            </a:r>
            <a:r>
              <a:rPr lang="fr-FR" sz="2400" dirty="0"/>
              <a:t>structurelle d’objets tels les comptes d’utilisateurs, ordinateurs, domaines, </a:t>
            </a:r>
            <a:r>
              <a:rPr lang="fr-FR" sz="2400" dirty="0" smtClean="0"/>
              <a:t>ou unités </a:t>
            </a:r>
            <a:r>
              <a:rPr lang="fr-FR" sz="2400" dirty="0"/>
              <a:t>organisationnelles</a:t>
            </a:r>
            <a:r>
              <a:rPr lang="fr-FR" sz="2400" dirty="0" smtClean="0"/>
              <a:t>.</a:t>
            </a:r>
          </a:p>
          <a:p>
            <a:pPr>
              <a:buNone/>
            </a:pPr>
            <a:endParaRPr lang="fr-FR" sz="2400" dirty="0" smtClean="0"/>
          </a:p>
          <a:p>
            <a:r>
              <a:rPr lang="fr-FR" sz="2400" b="1" dirty="0" smtClean="0"/>
              <a:t>Unité </a:t>
            </a:r>
            <a:r>
              <a:rPr lang="fr-FR" sz="2400" b="1" dirty="0"/>
              <a:t>organisationnelle (OU) : </a:t>
            </a:r>
            <a:r>
              <a:rPr lang="fr-FR" sz="2400" dirty="0"/>
              <a:t>conteneur utilisé pour organiser les objets d’un domaine à l’intérieur de groupes administratifs logiques </a:t>
            </a:r>
          </a:p>
          <a:p>
            <a:pPr>
              <a:buNone/>
            </a:pPr>
            <a:endParaRPr lang="fr-FR" sz="2400" dirty="0" smtClean="0"/>
          </a:p>
          <a:p>
            <a:r>
              <a:rPr lang="fr-FR" sz="2400" b="1" dirty="0"/>
              <a:t>Domaine </a:t>
            </a:r>
            <a:r>
              <a:rPr lang="fr-FR" sz="2400" dirty="0"/>
              <a:t>(exemple : </a:t>
            </a:r>
            <a:r>
              <a:rPr lang="fr-FR" sz="2400" dirty="0" smtClean="0"/>
              <a:t>usthb.dz</a:t>
            </a:r>
            <a:r>
              <a:rPr lang="fr-FR" sz="2400" dirty="0"/>
              <a:t>):</a:t>
            </a:r>
            <a:r>
              <a:rPr lang="fr-FR" sz="2400" b="1" dirty="0"/>
              <a:t> </a:t>
            </a:r>
            <a:r>
              <a:rPr lang="fr-FR" sz="2400" dirty="0"/>
              <a:t>chacun des objets d’un réseau existe dans un domaine et chaque domaine contient les informations des objets qu’il contient</a:t>
            </a:r>
            <a:r>
              <a:rPr lang="fr-FR" sz="2400" dirty="0" smtClean="0"/>
              <a:t>. Il a une </a:t>
            </a:r>
            <a:r>
              <a:rPr lang="fr-FR" sz="2400" b="1" dirty="0" smtClean="0">
                <a:solidFill>
                  <a:srgbClr val="FF0000"/>
                </a:solidFill>
              </a:rPr>
              <a:t>stratégie de sécurité</a:t>
            </a:r>
            <a:endParaRPr lang="fr-FR" sz="2400" b="1" dirty="0">
              <a:solidFill>
                <a:srgbClr val="FF0000"/>
              </a:solidFill>
            </a:endParaRPr>
          </a:p>
          <a:p>
            <a:endParaRPr lang="fr-FR" sz="2400" dirty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à coins arrondis 10"/>
          <p:cNvSpPr/>
          <p:nvPr/>
        </p:nvSpPr>
        <p:spPr>
          <a:xfrm>
            <a:off x="357158" y="3857628"/>
            <a:ext cx="2714644" cy="200026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2214546" y="214290"/>
            <a:ext cx="4071966" cy="200026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</a:t>
            </a:r>
            <a:endParaRPr lang="fr-FR" dirty="0"/>
          </a:p>
        </p:txBody>
      </p:sp>
      <p:sp>
        <p:nvSpPr>
          <p:cNvPr id="4" name="Triangle isocèle 3"/>
          <p:cNvSpPr/>
          <p:nvPr/>
        </p:nvSpPr>
        <p:spPr>
          <a:xfrm>
            <a:off x="3000364" y="571480"/>
            <a:ext cx="2286016" cy="121444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USTHB.DZ</a:t>
            </a:r>
            <a:endParaRPr lang="fr-FR" dirty="0"/>
          </a:p>
        </p:txBody>
      </p:sp>
      <p:sp>
        <p:nvSpPr>
          <p:cNvPr id="6" name="Triangle isocèle 5"/>
          <p:cNvSpPr/>
          <p:nvPr/>
        </p:nvSpPr>
        <p:spPr>
          <a:xfrm>
            <a:off x="1714480" y="2357430"/>
            <a:ext cx="2286016" cy="121444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BIO.</a:t>
            </a:r>
          </a:p>
          <a:p>
            <a:pPr algn="ctr"/>
            <a:r>
              <a:rPr lang="fr-FR" dirty="0" smtClean="0"/>
              <a:t>USTHB.DZ</a:t>
            </a:r>
            <a:endParaRPr lang="fr-FR" dirty="0"/>
          </a:p>
        </p:txBody>
      </p:sp>
      <p:sp>
        <p:nvSpPr>
          <p:cNvPr id="7" name="Triangle isocèle 6"/>
          <p:cNvSpPr/>
          <p:nvPr/>
        </p:nvSpPr>
        <p:spPr>
          <a:xfrm>
            <a:off x="4286248" y="2357430"/>
            <a:ext cx="2286016" cy="121444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INF</a:t>
            </a:r>
            <a:r>
              <a:rPr lang="fr-FR" sz="1400" dirty="0" smtClean="0"/>
              <a:t>.</a:t>
            </a:r>
          </a:p>
          <a:p>
            <a:pPr algn="ctr"/>
            <a:r>
              <a:rPr lang="fr-FR" dirty="0" smtClean="0"/>
              <a:t>USTHB.DZ</a:t>
            </a:r>
            <a:endParaRPr lang="fr-FR" dirty="0"/>
          </a:p>
        </p:txBody>
      </p:sp>
      <p:sp>
        <p:nvSpPr>
          <p:cNvPr id="8" name="Triangle isocèle 7"/>
          <p:cNvSpPr/>
          <p:nvPr/>
        </p:nvSpPr>
        <p:spPr>
          <a:xfrm>
            <a:off x="5500694" y="3929066"/>
            <a:ext cx="2428892" cy="142876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LACAD</a:t>
            </a:r>
          </a:p>
          <a:p>
            <a:pPr algn="ctr"/>
            <a:r>
              <a:rPr lang="fr-FR" dirty="0" smtClean="0"/>
              <a:t>.INF</a:t>
            </a:r>
          </a:p>
          <a:p>
            <a:pPr algn="ctr"/>
            <a:r>
              <a:rPr lang="fr-FR" dirty="0" smtClean="0"/>
              <a:t>.USTHB.DZ</a:t>
            </a:r>
          </a:p>
        </p:txBody>
      </p:sp>
      <p:sp>
        <p:nvSpPr>
          <p:cNvPr id="9" name="Triangle isocèle 8"/>
          <p:cNvSpPr/>
          <p:nvPr/>
        </p:nvSpPr>
        <p:spPr>
          <a:xfrm>
            <a:off x="357158" y="4000504"/>
            <a:ext cx="2500330" cy="121444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2285984" y="285728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DOMAINE</a:t>
            </a:r>
            <a:endParaRPr lang="fr-FR" dirty="0"/>
          </a:p>
        </p:txBody>
      </p:sp>
      <p:sp>
        <p:nvSpPr>
          <p:cNvPr id="13" name="Ellipse 12"/>
          <p:cNvSpPr/>
          <p:nvPr/>
        </p:nvSpPr>
        <p:spPr>
          <a:xfrm>
            <a:off x="1428728" y="4286256"/>
            <a:ext cx="285752" cy="2857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/>
          <p:cNvSpPr/>
          <p:nvPr/>
        </p:nvSpPr>
        <p:spPr>
          <a:xfrm>
            <a:off x="1071538" y="4714884"/>
            <a:ext cx="285752" cy="2857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1714480" y="4714884"/>
            <a:ext cx="285752" cy="2857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16"/>
          <p:cNvCxnSpPr>
            <a:stCxn id="4" idx="3"/>
            <a:endCxn id="6" idx="5"/>
          </p:cNvCxnSpPr>
          <p:nvPr/>
        </p:nvCxnSpPr>
        <p:spPr>
          <a:xfrm rot="5400000">
            <a:off x="3196819" y="2018099"/>
            <a:ext cx="1178727" cy="71438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4" idx="3"/>
            <a:endCxn id="7" idx="1"/>
          </p:cNvCxnSpPr>
          <p:nvPr/>
        </p:nvCxnSpPr>
        <p:spPr>
          <a:xfrm rot="16200000" flipH="1">
            <a:off x="3911199" y="2018099"/>
            <a:ext cx="1178727" cy="71438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6" idx="3"/>
            <a:endCxn id="9" idx="5"/>
          </p:cNvCxnSpPr>
          <p:nvPr/>
        </p:nvCxnSpPr>
        <p:spPr>
          <a:xfrm rot="5400000">
            <a:off x="2027022" y="3777260"/>
            <a:ext cx="1035851" cy="625082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stCxn id="7" idx="3"/>
            <a:endCxn id="8" idx="1"/>
          </p:cNvCxnSpPr>
          <p:nvPr/>
        </p:nvCxnSpPr>
        <p:spPr>
          <a:xfrm rot="16200000" flipH="1">
            <a:off x="5232801" y="3768330"/>
            <a:ext cx="1071570" cy="67866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>
            <a:stCxn id="13" idx="4"/>
            <a:endCxn id="14" idx="7"/>
          </p:cNvCxnSpPr>
          <p:nvPr/>
        </p:nvCxnSpPr>
        <p:spPr>
          <a:xfrm rot="5400000">
            <a:off x="1351163" y="4536289"/>
            <a:ext cx="184723" cy="256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>
            <a:stCxn id="13" idx="4"/>
            <a:endCxn id="15" idx="1"/>
          </p:cNvCxnSpPr>
          <p:nvPr/>
        </p:nvCxnSpPr>
        <p:spPr>
          <a:xfrm rot="16200000" flipH="1">
            <a:off x="1571604" y="4572007"/>
            <a:ext cx="184723" cy="1847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e 37"/>
          <p:cNvGrpSpPr/>
          <p:nvPr/>
        </p:nvGrpSpPr>
        <p:grpSpPr>
          <a:xfrm>
            <a:off x="5214942" y="928670"/>
            <a:ext cx="3000396" cy="3357586"/>
            <a:chOff x="5214942" y="928670"/>
            <a:chExt cx="3000396" cy="3357586"/>
          </a:xfrm>
        </p:grpSpPr>
        <p:grpSp>
          <p:nvGrpSpPr>
            <p:cNvPr id="36" name="Groupe 35"/>
            <p:cNvGrpSpPr/>
            <p:nvPr/>
          </p:nvGrpSpPr>
          <p:grpSpPr>
            <a:xfrm>
              <a:off x="5214942" y="928670"/>
              <a:ext cx="2786082" cy="3357586"/>
              <a:chOff x="5143504" y="928670"/>
              <a:chExt cx="2786082" cy="3357586"/>
            </a:xfrm>
          </p:grpSpPr>
          <p:cxnSp>
            <p:nvCxnSpPr>
              <p:cNvPr id="30" name="Connecteur droit 29"/>
              <p:cNvCxnSpPr/>
              <p:nvPr/>
            </p:nvCxnSpPr>
            <p:spPr>
              <a:xfrm rot="16200000" flipH="1">
                <a:off x="5322099" y="1250141"/>
                <a:ext cx="2928958" cy="228601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avec flèche 31"/>
              <p:cNvCxnSpPr/>
              <p:nvPr/>
            </p:nvCxnSpPr>
            <p:spPr>
              <a:xfrm rot="10800000" flipV="1">
                <a:off x="5143504" y="928671"/>
                <a:ext cx="500066" cy="42862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avec flèche 32"/>
              <p:cNvCxnSpPr/>
              <p:nvPr/>
            </p:nvCxnSpPr>
            <p:spPr>
              <a:xfrm rot="10800000" flipV="1">
                <a:off x="6215074" y="2285992"/>
                <a:ext cx="500066" cy="42862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avec flèche 33"/>
              <p:cNvCxnSpPr/>
              <p:nvPr/>
            </p:nvCxnSpPr>
            <p:spPr>
              <a:xfrm rot="10800000" flipV="1">
                <a:off x="7429520" y="3857628"/>
                <a:ext cx="500066" cy="42862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ZoneTexte 36"/>
            <p:cNvSpPr txBox="1"/>
            <p:nvPr/>
          </p:nvSpPr>
          <p:spPr>
            <a:xfrm>
              <a:off x="7286644" y="1714488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Arbre</a:t>
              </a:r>
              <a:endParaRPr lang="fr-FR" dirty="0"/>
            </a:p>
          </p:txBody>
        </p:sp>
      </p:grpSp>
      <p:sp>
        <p:nvSpPr>
          <p:cNvPr id="40" name="ZoneTexte 39"/>
          <p:cNvSpPr txBox="1"/>
          <p:nvPr/>
        </p:nvSpPr>
        <p:spPr>
          <a:xfrm>
            <a:off x="1357290" y="4286256"/>
            <a:ext cx="428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OU </a:t>
            </a:r>
            <a:endParaRPr lang="fr-FR" sz="1400" dirty="0"/>
          </a:p>
        </p:txBody>
      </p:sp>
      <p:sp>
        <p:nvSpPr>
          <p:cNvPr id="41" name="ZoneTexte 40"/>
          <p:cNvSpPr txBox="1"/>
          <p:nvPr/>
        </p:nvSpPr>
        <p:spPr>
          <a:xfrm>
            <a:off x="1000100" y="4714885"/>
            <a:ext cx="428628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OU </a:t>
            </a:r>
            <a:endParaRPr lang="fr-FR" sz="1400" dirty="0"/>
          </a:p>
        </p:txBody>
      </p:sp>
      <p:sp>
        <p:nvSpPr>
          <p:cNvPr id="42" name="ZoneTexte 41"/>
          <p:cNvSpPr txBox="1"/>
          <p:nvPr/>
        </p:nvSpPr>
        <p:spPr>
          <a:xfrm>
            <a:off x="1643042" y="4714884"/>
            <a:ext cx="428628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OU </a:t>
            </a:r>
            <a:endParaRPr lang="fr-FR" sz="1400" dirty="0"/>
          </a:p>
        </p:txBody>
      </p:sp>
      <p:sp>
        <p:nvSpPr>
          <p:cNvPr id="44" name="ZoneTexte 43"/>
          <p:cNvSpPr txBox="1"/>
          <p:nvPr/>
        </p:nvSpPr>
        <p:spPr>
          <a:xfrm>
            <a:off x="500034" y="428604"/>
            <a:ext cx="164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Forêt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Outils d’Administration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Active Directory </a:t>
            </a:r>
            <a:r>
              <a:rPr lang="fr-FR" dirty="0" err="1" smtClean="0"/>
              <a:t>Users</a:t>
            </a:r>
            <a:r>
              <a:rPr lang="fr-FR" dirty="0" smtClean="0"/>
              <a:t> and Computers </a:t>
            </a:r>
          </a:p>
          <a:p>
            <a:r>
              <a:rPr lang="fr-FR" dirty="0" smtClean="0"/>
              <a:t>Active Directory Sites and Services</a:t>
            </a:r>
          </a:p>
          <a:p>
            <a:r>
              <a:rPr lang="fr-FR" dirty="0" smtClean="0"/>
              <a:t>Active Directory </a:t>
            </a:r>
            <a:r>
              <a:rPr lang="fr-FR" dirty="0" err="1" smtClean="0"/>
              <a:t>Domains</a:t>
            </a:r>
            <a:r>
              <a:rPr lang="fr-FR" dirty="0" smtClean="0"/>
              <a:t> and Trusts</a:t>
            </a:r>
          </a:p>
          <a:p>
            <a:r>
              <a:rPr lang="fr-FR" dirty="0" smtClean="0"/>
              <a:t>Computer </a:t>
            </a:r>
            <a:r>
              <a:rPr lang="fr-FR" dirty="0" err="1" smtClean="0"/>
              <a:t>Managment</a:t>
            </a:r>
            <a:endParaRPr lang="fr-FR" dirty="0" smtClean="0"/>
          </a:p>
          <a:p>
            <a:r>
              <a:rPr lang="fr-FR" dirty="0" smtClean="0"/>
              <a:t>DNS</a:t>
            </a:r>
          </a:p>
          <a:p>
            <a:r>
              <a:rPr lang="fr-FR" dirty="0" err="1" smtClean="0"/>
              <a:t>Remote</a:t>
            </a:r>
            <a:r>
              <a:rPr lang="fr-FR" dirty="0" smtClean="0"/>
              <a:t> Desktop</a:t>
            </a:r>
          </a:p>
          <a:p>
            <a:pPr>
              <a:buNone/>
            </a:pPr>
            <a:r>
              <a:rPr lang="fr-FR" b="1" dirty="0" smtClean="0"/>
              <a:t>Les OA peuvent être installés sur une machine pour une administration à distance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MMC (Microsoft </a:t>
            </a:r>
            <a:r>
              <a:rPr lang="fr-FR" dirty="0" err="1" smtClean="0"/>
              <a:t>Managment</a:t>
            </a:r>
            <a:r>
              <a:rPr lang="fr-FR" dirty="0" smtClean="0"/>
              <a:t> Console)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Interface d’administration personnalisée.</a:t>
            </a:r>
          </a:p>
          <a:p>
            <a:r>
              <a:rPr lang="fr-FR" b="1" dirty="0" smtClean="0"/>
              <a:t>Installation</a:t>
            </a:r>
            <a:r>
              <a:rPr lang="fr-FR" dirty="0" smtClean="0"/>
              <a:t>:</a:t>
            </a:r>
          </a:p>
          <a:p>
            <a:pPr>
              <a:buNone/>
            </a:pPr>
            <a:endParaRPr lang="fr-FR" dirty="0" smtClean="0"/>
          </a:p>
          <a:p>
            <a:pPr lvl="2"/>
            <a:r>
              <a:rPr lang="fr-FR" sz="1800" dirty="0" smtClean="0"/>
              <a:t>Allez dans le menu </a:t>
            </a:r>
            <a:r>
              <a:rPr lang="fr-FR" sz="1800" b="1" dirty="0" smtClean="0"/>
              <a:t>Démarrer / Exécuter.</a:t>
            </a:r>
          </a:p>
          <a:p>
            <a:pPr lvl="2"/>
            <a:r>
              <a:rPr lang="fr-FR" sz="1800" dirty="0" smtClean="0"/>
              <a:t>Tapez </a:t>
            </a:r>
            <a:r>
              <a:rPr lang="fr-FR" sz="1800" b="1" dirty="0" smtClean="0"/>
              <a:t>MMC</a:t>
            </a:r>
            <a:r>
              <a:rPr lang="fr-FR" sz="1800" dirty="0" smtClean="0"/>
              <a:t>, puis </a:t>
            </a:r>
            <a:r>
              <a:rPr lang="fr-FR" sz="1800" b="1" dirty="0" smtClean="0"/>
              <a:t>Entrer.</a:t>
            </a:r>
          </a:p>
          <a:p>
            <a:pPr lvl="2"/>
            <a:r>
              <a:rPr lang="fr-FR" sz="1800" dirty="0" smtClean="0"/>
              <a:t>Dans le menu console, sélectionnez </a:t>
            </a:r>
            <a:r>
              <a:rPr lang="fr-FR" sz="1800" b="1" dirty="0" smtClean="0"/>
              <a:t>Ajouter/Supprimer un composant </a:t>
            </a:r>
            <a:r>
              <a:rPr lang="fr-FR" sz="1800" b="1" smtClean="0"/>
              <a:t>logiciel enfichable.</a:t>
            </a:r>
            <a:endParaRPr lang="fr-FR" sz="1800" b="1" dirty="0" smtClean="0"/>
          </a:p>
          <a:p>
            <a:pPr lvl="2"/>
            <a:r>
              <a:rPr lang="fr-FR" sz="1800" dirty="0" smtClean="0"/>
              <a:t>Cliquez ensuite sur Ajouter et sélectionnez le composant que vous souhaitez ajouter à votre console </a:t>
            </a:r>
            <a:endParaRPr lang="fr-FR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Résolution de problèmes</a:t>
            </a:r>
            <a:endParaRPr lang="fr-FR" dirty="0"/>
          </a:p>
        </p:txBody>
      </p: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272967"/>
              </p:ext>
            </p:extLst>
          </p:nvPr>
        </p:nvGraphicFramePr>
        <p:xfrm>
          <a:off x="1524000" y="1397000"/>
          <a:ext cx="6691338" cy="4624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0446"/>
                <a:gridCol w="2230446"/>
                <a:gridCol w="2230446"/>
              </a:tblGrid>
              <a:tr h="1073627"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Symptômes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Cause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Résolution</a:t>
                      </a:r>
                      <a:endParaRPr lang="fr-FR" sz="2000" dirty="0"/>
                    </a:p>
                  </a:txBody>
                  <a:tcPr/>
                </a:tc>
              </a:tr>
              <a:tr h="1183554">
                <a:tc rowSpan="2">
                  <a:txBody>
                    <a:bodyPr/>
                    <a:lstStyle/>
                    <a:p>
                      <a:r>
                        <a:rPr lang="fr-FR" sz="2000" dirty="0" smtClean="0"/>
                        <a:t>Ne peut installer</a:t>
                      </a:r>
                      <a:r>
                        <a:rPr lang="fr-FR" sz="2000" baseline="0" dirty="0" smtClean="0"/>
                        <a:t> les outils d’administration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Permissions insuffisantes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Etre</a:t>
                      </a:r>
                      <a:r>
                        <a:rPr lang="fr-FR" sz="2000" baseline="0" dirty="0" smtClean="0"/>
                        <a:t> membre du groupe Administrateur</a:t>
                      </a:r>
                      <a:endParaRPr lang="fr-FR" sz="2000" dirty="0"/>
                    </a:p>
                  </a:txBody>
                  <a:tcPr/>
                </a:tc>
              </a:tr>
              <a:tr h="2367108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fr-FR" sz="2000" dirty="0" smtClean="0"/>
                        <a:t>Système d’exploitation non supporté</a:t>
                      </a:r>
                      <a:endParaRPr lang="fr-FR" sz="2000" dirty="0"/>
                    </a:p>
                    <a:p>
                      <a:r>
                        <a:rPr lang="fr-FR" sz="2000" dirty="0" smtClean="0"/>
                        <a:t>Windows XP</a:t>
                      </a:r>
                    </a:p>
                    <a:p>
                      <a:r>
                        <a:rPr lang="fr-FR" sz="2000" dirty="0" smtClean="0"/>
                        <a:t>Windows Server 2003</a:t>
                      </a:r>
                      <a:endParaRPr lang="fr-FR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Présentation et configuration des Unités d’Organisation (OU)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b="1" dirty="0" smtClean="0"/>
              <a:t>Les UO permettent d’organiser de façon logique les objets de l’annuaire</a:t>
            </a:r>
            <a:r>
              <a:rPr lang="fr-FR" dirty="0" smtClean="0"/>
              <a:t>: </a:t>
            </a:r>
            <a:r>
              <a:rPr lang="fr-FR" sz="2400" dirty="0" smtClean="0"/>
              <a:t>(cpte utilisateurs, ords, des groupes, des </a:t>
            </a:r>
            <a:r>
              <a:rPr lang="fr-FR" sz="2400" dirty="0" err="1" smtClean="0"/>
              <a:t>imps</a:t>
            </a:r>
            <a:r>
              <a:rPr lang="fr-FR" sz="2400" dirty="0" smtClean="0"/>
              <a:t>,…</a:t>
            </a:r>
            <a:r>
              <a:rPr lang="fr-FR" sz="2400" dirty="0" err="1" smtClean="0"/>
              <a:t>etc</a:t>
            </a:r>
            <a:r>
              <a:rPr lang="fr-FR" sz="2400" dirty="0" smtClean="0"/>
              <a:t>)</a:t>
            </a:r>
          </a:p>
          <a:p>
            <a:r>
              <a:rPr lang="fr-FR" sz="2800" b="1" dirty="0" smtClean="0"/>
              <a:t>Permettent la délégation de permissions administratives </a:t>
            </a:r>
            <a:r>
              <a:rPr lang="fr-FR" sz="2400" dirty="0" err="1" smtClean="0"/>
              <a:t>Eg</a:t>
            </a:r>
            <a:r>
              <a:rPr lang="fr-FR" sz="2400" dirty="0" smtClean="0"/>
              <a:t>: modifier l’@ mail de certains comptes utilisateurs.</a:t>
            </a:r>
          </a:p>
          <a:p>
            <a:r>
              <a:rPr lang="fr-FR" sz="2800" b="1" dirty="0" smtClean="0"/>
              <a:t>Permettent de simplifier le management des ressources regroupées.</a:t>
            </a:r>
            <a:endParaRPr lang="fr-F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587</Words>
  <Application>Microsoft Office PowerPoint</Application>
  <PresentationFormat>Affichage à l'écran (4:3)</PresentationFormat>
  <Paragraphs>121</Paragraphs>
  <Slides>17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0" baseType="lpstr">
      <vt:lpstr>Arial</vt:lpstr>
      <vt:lpstr>Calibri</vt:lpstr>
      <vt:lpstr>Thème Office</vt:lpstr>
      <vt:lpstr>Chapitre 1   INTRODUCTION A L’ADMINISTRATION DES COMPTES ET DES RESSOURCES sous Windows Serveur 2003 / 2008/2016 </vt:lpstr>
      <vt:lpstr>Serveurs de Base (Environnement Client/ Serveur)</vt:lpstr>
      <vt:lpstr>Le Service d’annuaire (Active Directory)</vt:lpstr>
      <vt:lpstr>Structure d’Active Directory</vt:lpstr>
      <vt:lpstr>Présentation PowerPoint</vt:lpstr>
      <vt:lpstr>Les Outils d’Administration</vt:lpstr>
      <vt:lpstr>MMC (Microsoft Managment Console)</vt:lpstr>
      <vt:lpstr>Résolution de problèmes</vt:lpstr>
      <vt:lpstr>Présentation et configuration des Unités d’Organisation (OU)</vt:lpstr>
      <vt:lpstr>Dénomination des UO</vt:lpstr>
      <vt:lpstr>Création d’UO</vt:lpstr>
      <vt:lpstr>Déplacements des objets du domaine</vt:lpstr>
      <vt:lpstr>Déplacements des objets du domaine</vt:lpstr>
      <vt:lpstr>Comment déplacer les objets ?</vt:lpstr>
      <vt:lpstr>Comment installer Active Directory</vt:lpstr>
      <vt:lpstr>Pour les besoin du TP chaque étudiant devra avoir en sa possession une image .iso d’un system client eg : windows XP et d’un système serveur : windows server 2003 ou plus</vt:lpstr>
      <vt:lpstr>SUR CHAQUE POSTE 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Chapitre 1   INTRODUCTION A L’ADMINISTRATION DES COMPTES ET DES RESSOURCES</dc:title>
  <dc:creator>Leila</dc:creator>
  <cp:lastModifiedBy>user</cp:lastModifiedBy>
  <cp:revision>43</cp:revision>
  <dcterms:created xsi:type="dcterms:W3CDTF">2011-02-18T14:05:12Z</dcterms:created>
  <dcterms:modified xsi:type="dcterms:W3CDTF">2023-02-13T07:21:02Z</dcterms:modified>
</cp:coreProperties>
</file>