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6" r:id="rId3"/>
    <p:sldId id="257" r:id="rId4"/>
    <p:sldId id="258" r:id="rId5"/>
    <p:sldId id="259" r:id="rId6"/>
    <p:sldId id="260" r:id="rId7"/>
    <p:sldId id="261" r:id="rId8"/>
    <p:sldId id="284" r:id="rId9"/>
    <p:sldId id="285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4" autoAdjust="0"/>
    <p:restoredTop sz="94660"/>
  </p:normalViewPr>
  <p:slideViewPr>
    <p:cSldViewPr>
      <p:cViewPr varScale="1">
        <p:scale>
          <a:sx n="84" d="100"/>
          <a:sy n="84" d="100"/>
        </p:scale>
        <p:origin x="15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60C0E-2F2F-4B34-8B05-4786CD980F21}" type="datetimeFigureOut">
              <a:rPr lang="fr-FR" smtClean="0"/>
              <a:pPr/>
              <a:t>05/05/2020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1DDB4-7CDD-4A9B-85DC-5F3AA28B784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32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1DDB4-7CDD-4A9B-85DC-5F3AA28B784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61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E574-F2FB-485F-A9F8-957833DE45B9}" type="datetimeFigureOut">
              <a:rPr lang="fr-FR" smtClean="0"/>
              <a:pPr/>
              <a:t>05/05/2020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625E-2AF8-4EEC-8BFA-A24C6DCF44A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E574-F2FB-485F-A9F8-957833DE45B9}" type="datetimeFigureOut">
              <a:rPr lang="fr-FR" smtClean="0"/>
              <a:pPr/>
              <a:t>05/05/2020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625E-2AF8-4EEC-8BFA-A24C6DCF44A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E574-F2FB-485F-A9F8-957833DE45B9}" type="datetimeFigureOut">
              <a:rPr lang="fr-FR" smtClean="0"/>
              <a:pPr/>
              <a:t>05/05/2020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625E-2AF8-4EEC-8BFA-A24C6DCF44A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E574-F2FB-485F-A9F8-957833DE45B9}" type="datetimeFigureOut">
              <a:rPr lang="fr-FR" smtClean="0"/>
              <a:pPr/>
              <a:t>05/05/2020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625E-2AF8-4EEC-8BFA-A24C6DCF44A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E574-F2FB-485F-A9F8-957833DE45B9}" type="datetimeFigureOut">
              <a:rPr lang="fr-FR" smtClean="0"/>
              <a:pPr/>
              <a:t>05/05/2020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625E-2AF8-4EEC-8BFA-A24C6DCF44A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E574-F2FB-485F-A9F8-957833DE45B9}" type="datetimeFigureOut">
              <a:rPr lang="fr-FR" smtClean="0"/>
              <a:pPr/>
              <a:t>05/05/2020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625E-2AF8-4EEC-8BFA-A24C6DCF44A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E574-F2FB-485F-A9F8-957833DE45B9}" type="datetimeFigureOut">
              <a:rPr lang="fr-FR" smtClean="0"/>
              <a:pPr/>
              <a:t>05/05/2020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625E-2AF8-4EEC-8BFA-A24C6DCF44A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E574-F2FB-485F-A9F8-957833DE45B9}" type="datetimeFigureOut">
              <a:rPr lang="fr-FR" smtClean="0"/>
              <a:pPr/>
              <a:t>05/05/2020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625E-2AF8-4EEC-8BFA-A24C6DCF44A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E574-F2FB-485F-A9F8-957833DE45B9}" type="datetimeFigureOut">
              <a:rPr lang="fr-FR" smtClean="0"/>
              <a:pPr/>
              <a:t>05/05/2020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625E-2AF8-4EEC-8BFA-A24C6DCF44A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E574-F2FB-485F-A9F8-957833DE45B9}" type="datetimeFigureOut">
              <a:rPr lang="fr-FR" smtClean="0"/>
              <a:pPr/>
              <a:t>05/05/2020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625E-2AF8-4EEC-8BFA-A24C6DCF44A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E574-F2FB-485F-A9F8-957833DE45B9}" type="datetimeFigureOut">
              <a:rPr lang="fr-FR" smtClean="0"/>
              <a:pPr/>
              <a:t>05/05/2020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625E-2AF8-4EEC-8BFA-A24C6DCF44A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0E574-F2FB-485F-A9F8-957833DE45B9}" type="datetimeFigureOut">
              <a:rPr lang="fr-FR" smtClean="0"/>
              <a:pPr/>
              <a:t>05/05/2020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3625E-2AF8-4EEC-8BFA-A24C6DCF44A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file:///\\chemi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00175"/>
            <a:ext cx="7772400" cy="2100276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Chapitre 3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28728" y="2857496"/>
            <a:ext cx="6400800" cy="1614502"/>
          </a:xfrm>
        </p:spPr>
        <p:txBody>
          <a:bodyPr>
            <a:noAutofit/>
          </a:bodyPr>
          <a:lstStyle/>
          <a:p>
            <a:r>
              <a:rPr lang="fr-FR" sz="4000" b="1" dirty="0" smtClean="0"/>
              <a:t>GESTION D’ACCES AUX RESSOURCES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I. </a:t>
            </a:r>
            <a:r>
              <a:rPr lang="fr-FR" b="1" dirty="0" smtClean="0"/>
              <a:t>Autorisations 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Elles définissent le type d’accès attribuer à un : utilisateur, groupe ou ordinateur sur un objet.</a:t>
            </a:r>
          </a:p>
          <a:p>
            <a:r>
              <a:rPr lang="fr-FR" dirty="0" smtClean="0"/>
              <a:t>Elles sont appliquées pour des objets tel que : fichiers, dossiers, dossiers partagés et imprimantes.</a:t>
            </a:r>
          </a:p>
          <a:p>
            <a:r>
              <a:rPr lang="fr-FR" dirty="0" smtClean="0"/>
              <a:t>Il existe deux types d’autorisations: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standards </a:t>
            </a:r>
            <a:r>
              <a:rPr lang="fr-FR" dirty="0" smtClean="0"/>
              <a:t>et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spéciales</a:t>
            </a:r>
            <a:r>
              <a:rPr lang="fr-FR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</a:t>
            </a:r>
            <a:r>
              <a:rPr lang="fr-FR" dirty="0" smtClean="0"/>
              <a:t>Autorisations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Les autorisations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standards</a:t>
            </a:r>
            <a:r>
              <a:rPr lang="fr-FR" dirty="0"/>
              <a:t> sont limitées aux actions de base sur un objet (ex : Lecture, Modifier, </a:t>
            </a:r>
            <a:r>
              <a:rPr lang="fr-FR" dirty="0" smtClean="0"/>
              <a:t>Contrôle Total</a:t>
            </a:r>
            <a:r>
              <a:rPr lang="fr-FR" dirty="0"/>
              <a:t>, …). </a:t>
            </a:r>
          </a:p>
          <a:p>
            <a:pPr algn="just"/>
            <a:r>
              <a:rPr lang="fr-FR" dirty="0" smtClean="0"/>
              <a:t>Pour </a:t>
            </a:r>
            <a:r>
              <a:rPr lang="fr-FR" dirty="0"/>
              <a:t>pouvoir granuler de façon plus précise les autorisations, vous avez accès via </a:t>
            </a:r>
            <a:r>
              <a:rPr lang="fr-FR" dirty="0" smtClean="0"/>
              <a:t>le bouton </a:t>
            </a:r>
            <a:r>
              <a:rPr lang="fr-FR" dirty="0"/>
              <a:t>« Avancé » à une liste étendue d’autorisations.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L’autorisation standard </a:t>
            </a:r>
            <a:r>
              <a:rPr lang="fr-FR" i="1" dirty="0" smtClean="0"/>
              <a:t>Read</a:t>
            </a:r>
            <a:r>
              <a:rPr lang="fr-FR" dirty="0" smtClean="0"/>
              <a:t>  (</a:t>
            </a:r>
            <a:r>
              <a:rPr lang="fr-FR" i="1" dirty="0" smtClean="0"/>
              <a:t>lecture</a:t>
            </a:r>
            <a:r>
              <a:rPr lang="fr-FR" dirty="0" smtClean="0"/>
              <a:t>) dépend des autorisations spéciales suivantes : </a:t>
            </a:r>
          </a:p>
          <a:p>
            <a:endParaRPr lang="en-US" dirty="0" smtClean="0"/>
          </a:p>
          <a:p>
            <a:pPr lvl="8"/>
            <a:r>
              <a:rPr lang="en-US" dirty="0" smtClean="0"/>
              <a:t>List Folder / read data</a:t>
            </a:r>
          </a:p>
          <a:p>
            <a:pPr lvl="8"/>
            <a:r>
              <a:rPr lang="en-US" dirty="0" smtClean="0"/>
              <a:t>Read attributes</a:t>
            </a:r>
          </a:p>
          <a:p>
            <a:pPr lvl="7"/>
            <a:r>
              <a:rPr lang="en-US" dirty="0" smtClean="0"/>
              <a:t>Read extended attributed</a:t>
            </a:r>
          </a:p>
          <a:p>
            <a:pPr lvl="8"/>
            <a:r>
              <a:rPr lang="en-US" dirty="0" smtClean="0"/>
              <a:t>Read permissions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0180" y="3284984"/>
            <a:ext cx="252028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Read</a:t>
            </a:r>
            <a:endParaRPr lang="fr-FR" sz="4000" dirty="0"/>
          </a:p>
        </p:txBody>
      </p:sp>
      <p:sp>
        <p:nvSpPr>
          <p:cNvPr id="5" name="Accolades 4"/>
          <p:cNvSpPr/>
          <p:nvPr/>
        </p:nvSpPr>
        <p:spPr>
          <a:xfrm>
            <a:off x="3635896" y="3284984"/>
            <a:ext cx="3960440" cy="1656184"/>
          </a:xfrm>
          <a:prstGeom prst="bracePair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II. </a:t>
            </a:r>
            <a:r>
              <a:rPr lang="fr-FR" b="1" dirty="0"/>
              <a:t>Administration des accès aux dossiers partagés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b="1" dirty="0" smtClean="0"/>
              <a:t>Dossiers </a:t>
            </a:r>
            <a:r>
              <a:rPr lang="fr-FR" b="1" dirty="0"/>
              <a:t>partagés</a:t>
            </a:r>
            <a:endParaRPr lang="fr-FR" dirty="0"/>
          </a:p>
          <a:p>
            <a:pPr algn="just"/>
            <a:r>
              <a:rPr lang="fr-FR" dirty="0"/>
              <a:t>Le partage d’un dossier permet de rendre disponible l’ensemble de son contenu via le réseau.</a:t>
            </a:r>
          </a:p>
          <a:p>
            <a:pPr algn="just"/>
            <a:r>
              <a:rPr lang="fr-FR" dirty="0"/>
              <a:t>Par défaut, lors de la création d’un partage, le groupe </a:t>
            </a:r>
            <a:r>
              <a:rPr lang="fr-FR" i="1" dirty="0" smtClean="0"/>
              <a:t>«Tout </a:t>
            </a:r>
            <a:r>
              <a:rPr lang="fr-FR" i="1" dirty="0"/>
              <a:t>le </a:t>
            </a:r>
            <a:r>
              <a:rPr lang="fr-FR" i="1" dirty="0" smtClean="0"/>
              <a:t>monde» </a:t>
            </a:r>
            <a:r>
              <a:rPr lang="fr-FR" dirty="0"/>
              <a:t>bénéficie de </a:t>
            </a:r>
            <a:r>
              <a:rPr lang="fr-FR" dirty="0" smtClean="0"/>
              <a:t>l’autorisation «Lecture».</a:t>
            </a:r>
          </a:p>
          <a:p>
            <a:pPr algn="just"/>
            <a:r>
              <a:rPr lang="fr-FR" dirty="0"/>
              <a:t>Il est possible de cacher le partage d’un dossier en ajoutant le caractère « $ » à la fin du nom.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Partages administratifs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fr-FR" dirty="0" smtClean="0"/>
              <a:t>Windows </a:t>
            </a:r>
            <a:r>
              <a:rPr lang="fr-FR" dirty="0" smtClean="0"/>
              <a:t>Server 2003/2008 </a:t>
            </a:r>
            <a:r>
              <a:rPr lang="fr-FR" dirty="0"/>
              <a:t>crée automatiquement des partages administratifs. </a:t>
            </a:r>
            <a:endParaRPr lang="fr-FR" dirty="0" smtClean="0"/>
          </a:p>
          <a:p>
            <a:pPr algn="just"/>
            <a:r>
              <a:rPr lang="fr-FR" dirty="0" smtClean="0"/>
              <a:t>Les </a:t>
            </a:r>
            <a:r>
              <a:rPr lang="fr-FR" dirty="0"/>
              <a:t>noms de ces partages se </a:t>
            </a:r>
            <a:r>
              <a:rPr lang="fr-FR" dirty="0" smtClean="0"/>
              <a:t>terminent avec </a:t>
            </a:r>
            <a:r>
              <a:rPr lang="fr-FR" dirty="0"/>
              <a:t>un caractère $ qui permet de cacher le partage lors de l'exploration par le réseau. </a:t>
            </a:r>
            <a:endParaRPr lang="fr-FR" dirty="0" smtClean="0"/>
          </a:p>
          <a:p>
            <a:pPr algn="just"/>
            <a:r>
              <a:rPr lang="fr-FR" dirty="0" smtClean="0"/>
              <a:t>Le </a:t>
            </a:r>
            <a:r>
              <a:rPr lang="fr-FR" dirty="0"/>
              <a:t>dossier </a:t>
            </a:r>
            <a:r>
              <a:rPr lang="fr-FR" dirty="0" smtClean="0"/>
              <a:t>système (</a:t>
            </a:r>
            <a:r>
              <a:rPr lang="fr-FR" dirty="0" err="1" smtClean="0"/>
              <a:t>Admin</a:t>
            </a:r>
            <a:r>
              <a:rPr lang="fr-FR" dirty="0"/>
              <a:t>$), la localisation des pilotes d'impression (</a:t>
            </a:r>
            <a:r>
              <a:rPr lang="fr-FR" dirty="0" err="1"/>
              <a:t>Print</a:t>
            </a:r>
            <a:r>
              <a:rPr lang="fr-FR" dirty="0"/>
              <a:t>$) ainsi que la racine de chaque volume (c$, d$, …) constituent autant de partages administratifs.</a:t>
            </a:r>
          </a:p>
          <a:p>
            <a:pPr algn="just"/>
            <a:r>
              <a:rPr lang="fr-FR" dirty="0"/>
              <a:t>Seuls les membres du groupe « Administrateurs » peuvent accéder à ces partages en accès Contrôle Total.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Création et publication de dossiers partagés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Sur </a:t>
            </a:r>
            <a:r>
              <a:rPr lang="fr-FR" dirty="0" smtClean="0"/>
              <a:t>les </a:t>
            </a:r>
            <a:r>
              <a:rPr lang="fr-FR" dirty="0"/>
              <a:t>contrôleurs de </a:t>
            </a:r>
            <a:r>
              <a:rPr lang="fr-FR" dirty="0" smtClean="0"/>
              <a:t>domaine, </a:t>
            </a:r>
            <a:r>
              <a:rPr lang="fr-FR" dirty="0"/>
              <a:t>seuls les membres des </a:t>
            </a:r>
            <a:r>
              <a:rPr lang="fr-FR" dirty="0" smtClean="0"/>
              <a:t>groupes « </a:t>
            </a:r>
            <a:r>
              <a:rPr lang="fr-FR" dirty="0"/>
              <a:t>Administrateurs » et « Opérateurs de serveurs » peuvent créer des dossiers partagés</a:t>
            </a:r>
            <a:r>
              <a:rPr lang="fr-FR" dirty="0" smtClean="0"/>
              <a:t>.</a:t>
            </a:r>
          </a:p>
          <a:p>
            <a:r>
              <a:rPr lang="fr-FR" dirty="0" smtClean="0"/>
              <a:t>Pour </a:t>
            </a:r>
            <a:r>
              <a:rPr lang="fr-FR" dirty="0"/>
              <a:t>pouvoir créer un partage vous avez trois possibilités 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pPr lvl="2"/>
            <a:r>
              <a:rPr lang="fr-FR" sz="3100" dirty="0" smtClean="0"/>
              <a:t>L’outil </a:t>
            </a:r>
            <a:r>
              <a:rPr lang="fr-FR" sz="3100" dirty="0"/>
              <a:t>d’administration Gestion de l’ordinateur à l’aide du composant logiciel </a:t>
            </a:r>
            <a:r>
              <a:rPr lang="fr-FR" sz="3100" dirty="0" smtClean="0"/>
              <a:t>enfichable « </a:t>
            </a:r>
            <a:r>
              <a:rPr lang="fr-FR" sz="3100" dirty="0"/>
              <a:t>Dossiers partagés </a:t>
            </a:r>
            <a:r>
              <a:rPr lang="fr-FR" sz="3100" dirty="0" smtClean="0"/>
              <a:t>».</a:t>
            </a:r>
          </a:p>
          <a:p>
            <a:pPr lvl="2"/>
            <a:endParaRPr lang="fr-FR" sz="3100" dirty="0"/>
          </a:p>
          <a:p>
            <a:pPr lvl="2"/>
            <a:r>
              <a:rPr lang="fr-FR" sz="3100" dirty="0" smtClean="0"/>
              <a:t>L’explorateur </a:t>
            </a:r>
            <a:r>
              <a:rPr lang="fr-FR" sz="3100" dirty="0"/>
              <a:t>par le biais du menu contextuel de tous les dossiers de l’arborescence</a:t>
            </a:r>
            <a:r>
              <a:rPr lang="fr-FR" sz="3100" dirty="0" smtClean="0"/>
              <a:t>.</a:t>
            </a:r>
          </a:p>
          <a:p>
            <a:pPr lvl="2"/>
            <a:endParaRPr lang="fr-FR" sz="3100" dirty="0"/>
          </a:p>
          <a:p>
            <a:pPr lvl="2"/>
            <a:r>
              <a:rPr lang="fr-FR" sz="3100" dirty="0" smtClean="0"/>
              <a:t>La </a:t>
            </a:r>
            <a:r>
              <a:rPr lang="fr-FR" sz="3100" dirty="0"/>
              <a:t>commande NET SHARE </a:t>
            </a:r>
            <a:endParaRPr lang="fr-FR" sz="3100" dirty="0" smtClean="0"/>
          </a:p>
          <a:p>
            <a:pPr lvl="2">
              <a:buNone/>
            </a:pPr>
            <a:r>
              <a:rPr lang="fr-FR" sz="3100" dirty="0" smtClean="0"/>
              <a:t>(</a:t>
            </a:r>
            <a:r>
              <a:rPr lang="fr-FR" sz="3100" b="1" dirty="0"/>
              <a:t>net </a:t>
            </a:r>
            <a:r>
              <a:rPr lang="fr-FR" sz="3100" b="1" dirty="0" err="1" smtClean="0"/>
              <a:t>share</a:t>
            </a:r>
            <a:r>
              <a:rPr lang="fr-FR" sz="3100" b="1" dirty="0" smtClean="0"/>
              <a:t> </a:t>
            </a:r>
            <a:r>
              <a:rPr lang="fr-FR" sz="3100" dirty="0" err="1" smtClean="0"/>
              <a:t>NomDossierPartagé</a:t>
            </a:r>
            <a:r>
              <a:rPr lang="fr-FR" sz="3100" b="1" dirty="0" smtClean="0"/>
              <a:t>=</a:t>
            </a:r>
            <a:r>
              <a:rPr lang="fr-FR" sz="3100" dirty="0" err="1" smtClean="0"/>
              <a:t>Unité:Chemin</a:t>
            </a:r>
            <a:r>
              <a:rPr lang="fr-FR" sz="3100" dirty="0"/>
              <a:t>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Autorisations sur les dossiers partagés</a:t>
            </a:r>
            <a:endParaRPr 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fr-FR" dirty="0" smtClean="0"/>
              <a:t>Chaque dossier partagé peut être protégé par une ACL  (Access List) qui va restreindre son accès spécifiquement aux utilisateurs, groupes ou ordinateurs qui y accèdent via le réseau.</a:t>
            </a:r>
          </a:p>
          <a:p>
            <a:r>
              <a:rPr lang="fr-FR" dirty="0" smtClean="0"/>
              <a:t>Il existe trois niveaux d’autorisations affectables :</a:t>
            </a:r>
          </a:p>
          <a:p>
            <a:pPr>
              <a:buNone/>
            </a:pPr>
            <a:endParaRPr lang="fr-FR" dirty="0" smtClean="0"/>
          </a:p>
          <a:p>
            <a:pPr lvl="2"/>
            <a:r>
              <a:rPr lang="fr-FR" b="1" dirty="0" smtClean="0"/>
              <a:t>Lecture</a:t>
            </a:r>
            <a:r>
              <a:rPr lang="fr-FR" dirty="0" smtClean="0"/>
              <a:t> : Permet d’afficher les données et d’exécuter les logiciels.</a:t>
            </a:r>
          </a:p>
          <a:p>
            <a:pPr lvl="2"/>
            <a:r>
              <a:rPr lang="fr-FR" b="1" dirty="0" smtClean="0"/>
              <a:t>Modifier</a:t>
            </a:r>
            <a:r>
              <a:rPr lang="fr-FR" dirty="0" smtClean="0"/>
              <a:t> : Comprend toutes les propriétés de l’autorisation lecture avec la possibilité de créer des fichiers et </a:t>
            </a:r>
            <a:r>
              <a:rPr lang="fr-FR" dirty="0" smtClean="0"/>
              <a:t>des dossiers</a:t>
            </a:r>
            <a:r>
              <a:rPr lang="fr-FR" dirty="0" smtClean="0"/>
              <a:t>, modifier leurs contenus et supprimer leurs contenus.</a:t>
            </a:r>
          </a:p>
          <a:p>
            <a:pPr lvl="2"/>
            <a:r>
              <a:rPr lang="fr-FR" b="1" dirty="0" smtClean="0"/>
              <a:t>Contrôle total </a:t>
            </a:r>
            <a:r>
              <a:rPr lang="fr-FR" dirty="0" smtClean="0"/>
              <a:t>: Comprend toutes les propriétés de l’autorisation Modifier avec la possibilité de modifier aux travers le réseau les autorisations NTFS des fichiers et dossiers.</a:t>
            </a:r>
            <a:endParaRPr 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Autorisations sur les dossiers partagés</a:t>
            </a:r>
            <a:endParaRPr 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Les trois niveaux d’autorisations (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, Modifier et Contrôle totale</a:t>
            </a:r>
            <a:r>
              <a:rPr lang="fr-FR" dirty="0" smtClean="0"/>
              <a:t>) sont disponibles en « Autoriser » ou en « Refuser » en sachant que les autorisations de </a:t>
            </a:r>
            <a:r>
              <a:rPr lang="fr-FR" dirty="0" smtClean="0">
                <a:solidFill>
                  <a:srgbClr val="FF0000"/>
                </a:solidFill>
              </a:rPr>
              <a:t>refus</a:t>
            </a:r>
            <a:r>
              <a:rPr lang="fr-FR" dirty="0" smtClean="0"/>
              <a:t> sont </a:t>
            </a:r>
            <a:r>
              <a:rPr lang="fr-FR" dirty="0" smtClean="0">
                <a:solidFill>
                  <a:srgbClr val="FF0000"/>
                </a:solidFill>
              </a:rPr>
              <a:t>prioritaires.</a:t>
            </a:r>
          </a:p>
          <a:p>
            <a:r>
              <a:rPr lang="fr-FR" dirty="0" smtClean="0"/>
              <a:t>Pour affecter des autorisations de partage, vous avez deux solutions :</a:t>
            </a:r>
          </a:p>
          <a:p>
            <a:pPr lvl="2"/>
            <a:r>
              <a:rPr lang="fr-FR" dirty="0" smtClean="0"/>
              <a:t>A l’aide de l’outil d’administration « Gestion de l’ordinateur » et du composant enfichable « Dossiers Partagés ».</a:t>
            </a:r>
          </a:p>
          <a:p>
            <a:pPr lvl="2"/>
            <a:r>
              <a:rPr lang="fr-FR" dirty="0" smtClean="0"/>
              <a:t>A l’aide de l’explorateur dans les propriétés du dossier partagé.</a:t>
            </a:r>
            <a:endParaRPr lang="fr-F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Connexion à un dossier partagé</a:t>
            </a:r>
            <a:endParaRPr 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Afin qu’un client puisse accéder à un dossier partagé, plusieurs moyens sont disponibles :</a:t>
            </a:r>
          </a:p>
          <a:p>
            <a:pPr lvl="2"/>
            <a:r>
              <a:rPr lang="fr-FR" b="1" dirty="0" smtClean="0"/>
              <a:t>Favoris réseau </a:t>
            </a:r>
            <a:r>
              <a:rPr lang="fr-FR" dirty="0" smtClean="0"/>
              <a:t>: Permet de créer des raccourcis vers les partages </a:t>
            </a:r>
            <a:r>
              <a:rPr lang="fr-FR" dirty="0" smtClean="0"/>
              <a:t>en question.</a:t>
            </a:r>
            <a:endParaRPr lang="fr-FR" dirty="0" smtClean="0"/>
          </a:p>
          <a:p>
            <a:pPr lvl="2"/>
            <a:r>
              <a:rPr lang="fr-FR" b="1" dirty="0" smtClean="0"/>
              <a:t>Lecteur réseau </a:t>
            </a:r>
            <a:r>
              <a:rPr lang="fr-FR" dirty="0" smtClean="0"/>
              <a:t>: Permet d’ajouter le dossier partagé directement dans le poste de travail en lui attribuant une lettre.</a:t>
            </a:r>
          </a:p>
          <a:p>
            <a:pPr lvl="2"/>
            <a:r>
              <a:rPr lang="fr-FR" b="1" dirty="0" smtClean="0"/>
              <a:t>Exécuter</a:t>
            </a:r>
            <a:r>
              <a:rPr lang="fr-FR" dirty="0" smtClean="0"/>
              <a:t> : Permet d’accéder ponctuellement à la ressource en spécifiant simplement le chemin UNC d’accès à la ressource. Exemple: </a:t>
            </a:r>
            <a:r>
              <a:rPr lang="fr-FR" dirty="0" smtClean="0">
                <a:hlinkClick r:id="rId2" action="ppaction://hlinkfile"/>
              </a:rPr>
              <a:t>\\chemin</a:t>
            </a:r>
            <a:r>
              <a:rPr lang="fr-FR" dirty="0" smtClean="0"/>
              <a:t>dup</a:t>
            </a:r>
            <a:r>
              <a:rPr lang="fr-FR" dirty="0" smtClean="0"/>
              <a:t>artage</a:t>
            </a:r>
            <a:endParaRPr lang="fr-FR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Administration des accès aux fichiers et dossiers à l’aide de permissions NTFS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NTFS est un système de fichiers (FAT, FAT32) :</a:t>
            </a:r>
          </a:p>
          <a:p>
            <a:pPr lvl="1"/>
            <a:r>
              <a:rPr lang="fr-FR" b="1" dirty="0" smtClean="0"/>
              <a:t>Fiabilité</a:t>
            </a:r>
            <a:r>
              <a:rPr lang="fr-FR" dirty="0" smtClean="0"/>
              <a:t> : NTFS est un système de fichiers journalisé. En cas de problème, ce journal sera utilisé pour analyser les parties du disque qui ont posé problème (cela évite le </a:t>
            </a:r>
            <a:r>
              <a:rPr lang="fr-FR" dirty="0" err="1" smtClean="0"/>
              <a:t>scandisk</a:t>
            </a:r>
            <a:r>
              <a:rPr lang="fr-FR" dirty="0" smtClean="0"/>
              <a:t> de l’intégralité du disque que l’on avait sous Windows 98)</a:t>
            </a:r>
          </a:p>
          <a:p>
            <a:pPr lvl="1">
              <a:buNone/>
            </a:pPr>
            <a:endParaRPr lang="fr-FR" dirty="0" smtClean="0"/>
          </a:p>
          <a:p>
            <a:pPr lvl="1"/>
            <a:r>
              <a:rPr lang="fr-FR" b="1" dirty="0" smtClean="0"/>
              <a:t>Sécurité </a:t>
            </a:r>
            <a:r>
              <a:rPr lang="fr-FR" dirty="0" smtClean="0"/>
              <a:t>: Le système NTFS prend en charge le cryptage de fichiers avec EFS. De plus, NTFS permet aussi l’utilisation d’autorisations NTFS qui permettent de restreindre l’accès aux données de la partition.</a:t>
            </a:r>
          </a:p>
          <a:p>
            <a:pPr>
              <a:buNone/>
            </a:pPr>
            <a:endParaRPr lang="fr-FR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d’accès aux ressources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dirty="0" smtClean="0"/>
              <a:t>Plan</a:t>
            </a:r>
          </a:p>
          <a:p>
            <a:r>
              <a:rPr lang="fr-FR" sz="3600" dirty="0" smtClean="0"/>
              <a:t>I. Les entités de sécurités &amp; autorisations</a:t>
            </a:r>
            <a:endParaRPr lang="fr-FR" sz="3600" dirty="0"/>
          </a:p>
          <a:p>
            <a:r>
              <a:rPr lang="fr-FR" sz="3600" dirty="0" smtClean="0"/>
              <a:t>II. Administration </a:t>
            </a:r>
            <a:r>
              <a:rPr lang="fr-FR" sz="3600" dirty="0"/>
              <a:t>des accès aux dossiers partagés</a:t>
            </a:r>
          </a:p>
        </p:txBody>
      </p:sp>
    </p:spTree>
    <p:extLst>
      <p:ext uri="{BB962C8B-B14F-4D97-AF65-F5344CB8AC3E}">
        <p14:creationId xmlns:p14="http://schemas.microsoft.com/office/powerpoint/2010/main" val="1938732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Autorisations sur les fichiers et dossiers NTFS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>
            <a:normAutofit/>
          </a:bodyPr>
          <a:lstStyle/>
          <a:p>
            <a:r>
              <a:rPr lang="fr-FR" dirty="0" smtClean="0"/>
              <a:t>Les autorisations NTFS permettent de définir les actions que vont pouvoir effectuer les utilisateurs, groupes ou ordinateurs sur</a:t>
            </a:r>
          </a:p>
          <a:p>
            <a:pPr>
              <a:buNone/>
            </a:pPr>
            <a:endParaRPr lang="fr-FR" sz="3600" dirty="0" smtClean="0"/>
          </a:p>
          <a:p>
            <a:pPr lvl="1"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lèche angle droit à deux pointes 3"/>
          <p:cNvSpPr/>
          <p:nvPr/>
        </p:nvSpPr>
        <p:spPr>
          <a:xfrm rot="13548567">
            <a:off x="3790919" y="3714752"/>
            <a:ext cx="1357322" cy="1357322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1643042" y="4786322"/>
            <a:ext cx="2500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/>
              <a:t>Fichiers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6" name="ZoneTexte 5"/>
          <p:cNvSpPr txBox="1"/>
          <p:nvPr/>
        </p:nvSpPr>
        <p:spPr>
          <a:xfrm>
            <a:off x="5214942" y="4714884"/>
            <a:ext cx="2500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Dossiers </a:t>
            </a:r>
            <a:endParaRPr lang="en-US" sz="4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Autorisations sur les fichiers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b="1" dirty="0" smtClean="0"/>
              <a:t>Modification : </a:t>
            </a:r>
            <a:r>
              <a:rPr lang="fr-FR" dirty="0" smtClean="0"/>
              <a:t>Permet de modifier, supprimer, lire et écrire les fichiers.</a:t>
            </a:r>
          </a:p>
          <a:p>
            <a:r>
              <a:rPr lang="fr-FR" b="1" dirty="0" smtClean="0"/>
              <a:t>Contrôle total : </a:t>
            </a:r>
            <a:r>
              <a:rPr lang="fr-FR" dirty="0" smtClean="0"/>
              <a:t>Dispose de toutes les autorisations de Modification avec la prise de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possession </a:t>
            </a:r>
            <a:r>
              <a:rPr lang="fr-FR" dirty="0" smtClean="0"/>
              <a:t>et la possibilité de modifier les autorisations du fichier.</a:t>
            </a:r>
          </a:p>
          <a:p>
            <a:r>
              <a:rPr lang="fr-FR" b="1" dirty="0" smtClean="0"/>
              <a:t>Lecture et exécutions : </a:t>
            </a:r>
            <a:r>
              <a:rPr lang="fr-FR" dirty="0" smtClean="0"/>
              <a:t>Permet de lire les fichiers et d’exécuter les applications.</a:t>
            </a:r>
          </a:p>
          <a:p>
            <a:r>
              <a:rPr lang="fr-FR" b="1" dirty="0" smtClean="0"/>
              <a:t>Ecriture : </a:t>
            </a:r>
            <a:r>
              <a:rPr lang="fr-FR" dirty="0" smtClean="0"/>
              <a:t>Permet d’écraser le fichier, de changer ses attributs et d’afficher le propriétaire.</a:t>
            </a:r>
          </a:p>
          <a:p>
            <a:r>
              <a:rPr lang="fr-FR" b="1" dirty="0" smtClean="0"/>
              <a:t>Lecture : </a:t>
            </a:r>
            <a:r>
              <a:rPr lang="fr-FR" dirty="0" smtClean="0"/>
              <a:t>Permet de lire le fichier, d’afficher ses attributs, son propriétaire et ses autorisations.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Autorisations sur les dossiers</a:t>
            </a:r>
            <a:br>
              <a:rPr lang="fr-FR" b="1" dirty="0" smtClean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Contrôle total, Modification, Lecture et exécutions, Ecriture, Lecture.</a:t>
            </a:r>
          </a:p>
          <a:p>
            <a:r>
              <a:rPr lang="fr-FR" b="1" dirty="0" smtClean="0"/>
              <a:t>Affichage du contenu des dossiers : </a:t>
            </a:r>
            <a:r>
              <a:rPr lang="fr-FR" dirty="0" smtClean="0"/>
              <a:t>Affichage seul du contenu direct du dossier.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Impact de la copie et du déplacement sur les autorisations NTFS</a:t>
            </a:r>
            <a:r>
              <a:rPr lang="fr-FR" dirty="0" smtClean="0"/>
              <a:t/>
            </a:r>
            <a:br>
              <a:rPr lang="fr-FR" dirty="0" smtClean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Toutes les opérations de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copie</a:t>
            </a:r>
            <a:r>
              <a:rPr lang="fr-FR" dirty="0" smtClean="0"/>
              <a:t> héritent des autorisations du dossier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cible</a:t>
            </a:r>
            <a:r>
              <a:rPr lang="fr-FR" dirty="0" smtClean="0"/>
              <a:t>. </a:t>
            </a:r>
          </a:p>
          <a:p>
            <a:r>
              <a:rPr lang="fr-FR" dirty="0" smtClean="0"/>
              <a:t>Seul le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déplacement</a:t>
            </a:r>
            <a:r>
              <a:rPr lang="fr-FR" dirty="0" smtClean="0"/>
              <a:t> vers la </a:t>
            </a:r>
            <a:r>
              <a:rPr lang="fr-FR" u="sng" dirty="0" smtClean="0"/>
              <a:t>même partition </a:t>
            </a:r>
            <a:r>
              <a:rPr lang="fr-FR" dirty="0" smtClean="0"/>
              <a:t>permet le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maintien</a:t>
            </a:r>
            <a:r>
              <a:rPr lang="fr-FR" dirty="0" smtClean="0"/>
              <a:t> des autorisations.</a:t>
            </a:r>
          </a:p>
          <a:p>
            <a:r>
              <a:rPr lang="fr-FR" dirty="0" smtClean="0"/>
              <a:t>Les fichiers déplacés depuis une partition NTFS vers une partition FAT perdent leurs attributs et leurs descripteurs de sécurité.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Impact de la copie et du déplacement sur les autorisations NTFS</a:t>
            </a:r>
            <a:r>
              <a:rPr lang="fr-FR" dirty="0" smtClean="0"/>
              <a:t/>
            </a:r>
            <a:br>
              <a:rPr lang="fr-FR" dirty="0" smtClean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la copie/déplacement d’un fichier à l’intérieur d’une partition ou entre deux partitions sont gérés ainsi:</a:t>
            </a:r>
          </a:p>
          <a:p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Copier à l’intérieur d’une partition </a:t>
            </a:r>
            <a:r>
              <a:rPr lang="fr-FR" dirty="0" smtClean="0"/>
              <a:t>: Crée un nouveau fichier identique au fichier original. Il hérite des permissions du répertoire de destination.</a:t>
            </a:r>
          </a:p>
          <a:p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Déplacer à l’intérieur d’une partition </a:t>
            </a:r>
            <a:r>
              <a:rPr lang="fr-FR" dirty="0" smtClean="0"/>
              <a:t>: Il y a seulement une mise à jour des pointeurs du dossier ou fichier. Garde les permissions appliquées à l’origine au fichier.</a:t>
            </a:r>
          </a:p>
          <a:p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Déplacer vers une autre partition </a:t>
            </a:r>
            <a:r>
              <a:rPr lang="fr-FR" dirty="0" smtClean="0"/>
              <a:t>: Crée un nouveau fichier identique à l’original et détruit le fichier original. Le nouveau fichier hérite des permissions du répertoire de destination.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Présentation de l’héritage NTFS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 défaut, sur le système de fichiers NTFS de Windows 2003/2008, les autorisations que vous accordez à un dossier parent sont </a:t>
            </a:r>
            <a:r>
              <a:rPr lang="fr-FR" b="1" dirty="0" smtClean="0">
                <a:solidFill>
                  <a:schemeClr val="tx2"/>
                </a:solidFill>
              </a:rPr>
              <a:t>héritées</a:t>
            </a:r>
            <a:r>
              <a:rPr lang="fr-FR" dirty="0" smtClean="0"/>
              <a:t> et propagées à tous les </a:t>
            </a:r>
            <a:r>
              <a:rPr lang="fr-FR" b="1" dirty="0" smtClean="0"/>
              <a:t>sous-dossiers</a:t>
            </a:r>
            <a:r>
              <a:rPr lang="fr-FR" dirty="0" smtClean="0"/>
              <a:t>, et les </a:t>
            </a:r>
            <a:r>
              <a:rPr lang="fr-FR" b="1" dirty="0" smtClean="0"/>
              <a:t>fichiers</a:t>
            </a:r>
            <a:r>
              <a:rPr lang="fr-FR" dirty="0" smtClean="0"/>
              <a:t> qu’il contient. </a:t>
            </a:r>
          </a:p>
          <a:p>
            <a:r>
              <a:rPr lang="fr-FR" dirty="0" smtClean="0"/>
              <a:t>Tous les nouveaux fichiers et dossiers créés dans ce dossier hériteront aussi de ces permissions.</a:t>
            </a:r>
            <a:endParaRPr lang="fr-F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Comment bloquer l’héritage NTFS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bloquer </a:t>
            </a:r>
            <a:r>
              <a:rPr lang="fr-FR" dirty="0" smtClean="0"/>
              <a:t>cet héritage pour des raisons de sécurité. </a:t>
            </a:r>
          </a:p>
          <a:p>
            <a:r>
              <a:rPr lang="fr-FR" dirty="0" smtClean="0"/>
              <a:t>l’onglet Sécurité, sur le bouton « Paramètres avancés » </a:t>
            </a:r>
            <a:r>
              <a:rPr lang="fr-FR" u="sng" dirty="0" smtClean="0"/>
              <a:t>désactiver la case à cocher </a:t>
            </a:r>
            <a:r>
              <a:rPr lang="fr-FR" dirty="0" smtClean="0"/>
              <a:t>« Permettre aux autorisations héritées du parent de se propager à cet objet et aux objets enfants.</a:t>
            </a:r>
            <a:endParaRPr lang="fr-F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Identification des autorisations effectives en cas de cumul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fr-FR" dirty="0" smtClean="0"/>
              <a:t>Un utilisateur peut avoir un cumul de permissions si il est membre de différents groupes.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Les autorisations sur les fichiers sont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prioritaires</a:t>
            </a:r>
            <a:r>
              <a:rPr lang="fr-FR" dirty="0" smtClean="0"/>
              <a:t> aux autorisations sur les dossiers.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Les autorisations «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Refuser </a:t>
            </a:r>
            <a:r>
              <a:rPr lang="fr-FR" dirty="0" smtClean="0"/>
              <a:t>» sont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prioritaires </a:t>
            </a:r>
            <a:r>
              <a:rPr lang="fr-FR" dirty="0" smtClean="0"/>
              <a:t>sur toutes les autres autorisations. Exemple : Contrôle total + lecture refusée = lecture refusée.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 propriétaire détient l’autorité</a:t>
            </a:r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Identification des autorisations effectives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Remarque : </a:t>
            </a:r>
            <a:endParaRPr lang="fr-FR" dirty="0" smtClean="0"/>
          </a:p>
          <a:p>
            <a:r>
              <a:rPr lang="fr-FR" dirty="0" smtClean="0"/>
              <a:t>Un administrateur qui doit modifier les autorisations sur un fichier NTFS doit tout d’abord se l’approprier.</a:t>
            </a:r>
          </a:p>
          <a:p>
            <a:r>
              <a:rPr lang="fr-FR" dirty="0" smtClean="0"/>
              <a:t>Il est possible de vérifier les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permissions effectives</a:t>
            </a:r>
            <a:r>
              <a:rPr lang="fr-FR" dirty="0" smtClean="0"/>
              <a:t> d’un utilisateur à l’aide de l’onglet Autorisations effectives de la fenêtre de paramètres de sécurité avancé.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Cumul des autorisations NTFS et des autorisations de partage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Une fois les deux autorisations (partage, NTFS) définies, il suffit de prendre la plus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restrictive</a:t>
            </a:r>
            <a:r>
              <a:rPr lang="fr-FR" dirty="0" smtClean="0"/>
              <a:t> des deux.</a:t>
            </a:r>
          </a:p>
          <a:p>
            <a:r>
              <a:rPr lang="fr-FR" b="1" dirty="0" smtClean="0"/>
              <a:t>Exemple :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Partage (lecture) + NTFS (contrôle total) -&gt; lecture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Partage (contrôle total) + NTFS (lecture) -&gt;  lecture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I. Contrôle d’accès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fr-FR" dirty="0" smtClean="0"/>
              <a:t>Le </a:t>
            </a:r>
            <a:r>
              <a:rPr lang="fr-FR" dirty="0"/>
              <a:t>système de contrôle d’accès dans Windows </a:t>
            </a:r>
            <a:r>
              <a:rPr lang="fr-FR" dirty="0" smtClean="0"/>
              <a:t>Server 2003/2008 </a:t>
            </a:r>
            <a:r>
              <a:rPr lang="fr-FR" dirty="0"/>
              <a:t>est basé sur</a:t>
            </a:r>
            <a:r>
              <a:rPr lang="fr-FR" b="1" dirty="0"/>
              <a:t> trois </a:t>
            </a:r>
            <a:r>
              <a:rPr lang="fr-FR" dirty="0" smtClean="0"/>
              <a:t>composantes  </a:t>
            </a:r>
            <a:r>
              <a:rPr lang="fr-FR" dirty="0" smtClean="0"/>
              <a:t>qui permettent la définition du contexte de sécurité des éléments du système: </a:t>
            </a:r>
            <a:r>
              <a:rPr lang="fr-FR" dirty="0"/>
              <a:t> </a:t>
            </a:r>
            <a:endParaRPr lang="fr-FR" dirty="0" smtClean="0"/>
          </a:p>
          <a:p>
            <a:pPr>
              <a:buNone/>
            </a:pPr>
            <a:endParaRPr lang="fr-FR" dirty="0"/>
          </a:p>
          <a:p>
            <a:pPr marL="1657350" lvl="2" indent="-742950">
              <a:buFont typeface="+mj-lt"/>
              <a:buAutoNum type="arabicPeriod"/>
            </a:pPr>
            <a:r>
              <a:rPr lang="fr-FR" sz="3600" b="1" dirty="0" smtClean="0"/>
              <a:t>Les </a:t>
            </a:r>
            <a:r>
              <a:rPr lang="fr-FR" sz="3600" b="1" dirty="0"/>
              <a:t>entités de sécurité</a:t>
            </a:r>
            <a:endParaRPr lang="fr-FR" sz="3600" dirty="0"/>
          </a:p>
          <a:p>
            <a:pPr marL="1657350" lvl="2" indent="-742950">
              <a:buFont typeface="+mj-lt"/>
              <a:buAutoNum type="arabicPeriod"/>
            </a:pPr>
            <a:r>
              <a:rPr lang="fr-FR" sz="3600" b="1" dirty="0" smtClean="0"/>
              <a:t>Le SID (Security </a:t>
            </a:r>
            <a:r>
              <a:rPr lang="fr-FR" sz="3600" b="1" dirty="0" err="1" smtClean="0"/>
              <a:t>IDentifier</a:t>
            </a:r>
            <a:r>
              <a:rPr lang="fr-FR" sz="3600" b="1" dirty="0" smtClean="0"/>
              <a:t>)</a:t>
            </a:r>
            <a:endParaRPr lang="fr-FR" sz="3600" dirty="0"/>
          </a:p>
          <a:p>
            <a:pPr marL="1657350" lvl="2" indent="-742950">
              <a:buFont typeface="+mj-lt"/>
              <a:buAutoNum type="arabicPeriod"/>
            </a:pPr>
            <a:r>
              <a:rPr lang="en-GB" sz="3600" b="1" dirty="0" smtClean="0"/>
              <a:t>DACL </a:t>
            </a:r>
            <a:r>
              <a:rPr lang="en-GB" sz="3600" b="1" dirty="0"/>
              <a:t>– Discretionary Access Control List</a:t>
            </a:r>
            <a:endParaRPr lang="fr-FR" sz="36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1.Les entités de sécurité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sz="3600" dirty="0"/>
              <a:t>Les entités de sécurité peuvent être un compte utilisateur, d’ordinateur ou un groupe. </a:t>
            </a:r>
            <a:r>
              <a:rPr lang="fr-FR" sz="3600" dirty="0" smtClean="0"/>
              <a:t>Ils permettent d’affecter </a:t>
            </a:r>
            <a:r>
              <a:rPr lang="fr-FR" sz="3600" dirty="0"/>
              <a:t>l’accès à un objet en le représentant dans le système informatique.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Security Identifier (SID)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Toutes les entités de sécurité sont identifiées dans le système par un numéro unique appelé </a:t>
            </a:r>
            <a:r>
              <a:rPr lang="fr-FR" b="1" dirty="0"/>
              <a:t>SID</a:t>
            </a:r>
            <a:r>
              <a:rPr lang="fr-FR" dirty="0" smtClean="0"/>
              <a:t>.</a:t>
            </a:r>
          </a:p>
          <a:p>
            <a:pPr algn="just"/>
            <a:r>
              <a:rPr lang="fr-FR" dirty="0"/>
              <a:t>Ce</a:t>
            </a:r>
            <a:r>
              <a:rPr lang="fr-FR" b="1" dirty="0"/>
              <a:t> SID </a:t>
            </a:r>
            <a:r>
              <a:rPr lang="fr-FR" dirty="0"/>
              <a:t>est lié à la vie de l’objet, ainsi si l’on supprime un groupe et qu’on recrée ce même groupe </a:t>
            </a:r>
            <a:r>
              <a:rPr lang="fr-FR" dirty="0" smtClean="0"/>
              <a:t>juste après </a:t>
            </a:r>
            <a:r>
              <a:rPr lang="fr-FR" dirty="0"/>
              <a:t>(même nom, mêmes propriétés), celui-ci se verra attribuer un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nouveau SID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 Discretionary </a:t>
            </a:r>
            <a:r>
              <a:rPr lang="en-US" dirty="0" smtClean="0"/>
              <a:t>Access </a:t>
            </a:r>
            <a:r>
              <a:rPr lang="en-US" dirty="0" smtClean="0"/>
              <a:t>Control List (DACL)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Les </a:t>
            </a:r>
            <a:r>
              <a:rPr lang="fr-FR" b="1" dirty="0"/>
              <a:t>DACL</a:t>
            </a:r>
            <a:r>
              <a:rPr lang="fr-FR" dirty="0"/>
              <a:t> sont associées à chaque </a:t>
            </a:r>
            <a:r>
              <a:rPr lang="fr-FR" dirty="0" smtClean="0"/>
              <a:t>objet (ressource) </a:t>
            </a:r>
            <a:r>
              <a:rPr lang="fr-FR" dirty="0"/>
              <a:t>sur lequel on va définir un contrôle d’accès</a:t>
            </a:r>
            <a:r>
              <a:rPr lang="fr-FR" dirty="0" smtClean="0"/>
              <a:t>.</a:t>
            </a:r>
          </a:p>
          <a:p>
            <a:pPr algn="just"/>
            <a:r>
              <a:rPr lang="fr-FR" dirty="0"/>
              <a:t>Les DACL sont composées d’</a:t>
            </a:r>
            <a:r>
              <a:rPr lang="fr-FR" b="1" dirty="0"/>
              <a:t>ACE</a:t>
            </a:r>
            <a:r>
              <a:rPr lang="fr-FR" dirty="0"/>
              <a:t> (Access Control Entry) qui définissent les accès à l’objet.</a:t>
            </a:r>
          </a:p>
          <a:p>
            <a:endParaRPr lang="fr-FR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3.Discretionary </a:t>
            </a:r>
            <a:r>
              <a:rPr lang="en-US" dirty="0" smtClean="0"/>
              <a:t>Access </a:t>
            </a:r>
            <a:r>
              <a:rPr lang="en-US" dirty="0" smtClean="0"/>
              <a:t>Control List (DACL)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Les </a:t>
            </a:r>
            <a:r>
              <a:rPr lang="fr-FR" dirty="0" smtClean="0"/>
              <a:t>ACE (</a:t>
            </a:r>
            <a:r>
              <a:rPr lang="fr-FR" dirty="0" smtClean="0"/>
              <a:t>Access </a:t>
            </a:r>
            <a:r>
              <a:rPr lang="fr-FR" dirty="0" smtClean="0"/>
              <a:t>Control Entry) </a:t>
            </a:r>
            <a:r>
              <a:rPr lang="fr-FR" dirty="0"/>
              <a:t>se composent </a:t>
            </a:r>
            <a:r>
              <a:rPr lang="fr-FR" dirty="0" smtClean="0"/>
              <a:t>de :</a:t>
            </a:r>
          </a:p>
          <a:p>
            <a:pPr>
              <a:buNone/>
            </a:pPr>
            <a:endParaRPr lang="fr-FR" dirty="0" smtClean="0"/>
          </a:p>
          <a:p>
            <a:pPr lvl="2"/>
            <a:r>
              <a:rPr lang="fr-FR" sz="2800" dirty="0" smtClean="0"/>
              <a:t>SID </a:t>
            </a:r>
            <a:r>
              <a:rPr lang="fr-FR" sz="2800" dirty="0"/>
              <a:t>de l’entité à qui l’on va donner ou refuser un accès.</a:t>
            </a:r>
          </a:p>
          <a:p>
            <a:pPr lvl="2"/>
            <a:r>
              <a:rPr lang="fr-FR" sz="2800" dirty="0" smtClean="0"/>
              <a:t>Les </a:t>
            </a:r>
            <a:r>
              <a:rPr lang="fr-FR" sz="2800" dirty="0"/>
              <a:t>informations sur l’accès (ex : Lecture, Ecriture, …)</a:t>
            </a:r>
          </a:p>
          <a:p>
            <a:pPr lvl="2"/>
            <a:r>
              <a:rPr lang="fr-FR" sz="2800" dirty="0" smtClean="0"/>
              <a:t>Les </a:t>
            </a:r>
            <a:r>
              <a:rPr lang="fr-FR" sz="2800" dirty="0"/>
              <a:t>informations d’héritage.</a:t>
            </a:r>
          </a:p>
          <a:p>
            <a:pPr lvl="2"/>
            <a:r>
              <a:rPr lang="fr-FR" sz="2800" dirty="0" smtClean="0"/>
              <a:t>L’indicateur </a:t>
            </a:r>
            <a:r>
              <a:rPr lang="fr-FR" sz="2800" dirty="0"/>
              <a:t>de type d’ACE (Autoriser ou refuser).</a:t>
            </a:r>
          </a:p>
          <a:p>
            <a:endParaRPr lang="fr-FR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Autorise l’entité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User1</a:t>
            </a:r>
            <a:r>
              <a:rPr lang="fr-FR" b="1" dirty="0" smtClean="0"/>
              <a:t> </a:t>
            </a:r>
            <a:r>
              <a:rPr lang="fr-FR" dirty="0" smtClean="0"/>
              <a:t>a imprimer sur l’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IMP1</a:t>
            </a:r>
            <a:r>
              <a:rPr lang="fr-FR" dirty="0" smtClean="0"/>
              <a:t>: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1026" name="printer2"/>
          <p:cNvSpPr>
            <a:spLocks noEditPoints="1" noChangeArrowheads="1"/>
          </p:cNvSpPr>
          <p:nvPr/>
        </p:nvSpPr>
        <p:spPr bwMode="auto">
          <a:xfrm>
            <a:off x="5868144" y="3429000"/>
            <a:ext cx="1809750" cy="904875"/>
          </a:xfrm>
          <a:custGeom>
            <a:avLst/>
            <a:gdLst>
              <a:gd name="T0" fmla="*/ 10673 w 21600"/>
              <a:gd name="T1" fmla="*/ 0 h 21600"/>
              <a:gd name="T2" fmla="*/ 19186 w 21600"/>
              <a:gd name="T3" fmla="*/ 0 h 21600"/>
              <a:gd name="T4" fmla="*/ 21600 w 21600"/>
              <a:gd name="T5" fmla="*/ 4703 h 21600"/>
              <a:gd name="T6" fmla="*/ 21600 w 21600"/>
              <a:gd name="T7" fmla="*/ 10800 h 21600"/>
              <a:gd name="T8" fmla="*/ 21600 w 21600"/>
              <a:gd name="T9" fmla="*/ 16548 h 21600"/>
              <a:gd name="T10" fmla="*/ 18042 w 21600"/>
              <a:gd name="T11" fmla="*/ 21600 h 21600"/>
              <a:gd name="T12" fmla="*/ 10673 w 21600"/>
              <a:gd name="T13" fmla="*/ 21600 h 21600"/>
              <a:gd name="T14" fmla="*/ 3176 w 21600"/>
              <a:gd name="T15" fmla="*/ 21600 h 21600"/>
              <a:gd name="T16" fmla="*/ 0 w 21600"/>
              <a:gd name="T17" fmla="*/ 16548 h 21600"/>
              <a:gd name="T18" fmla="*/ 0 w 21600"/>
              <a:gd name="T19" fmla="*/ 10800 h 21600"/>
              <a:gd name="T20" fmla="*/ 0 w 21600"/>
              <a:gd name="T21" fmla="*/ 4703 h 21600"/>
              <a:gd name="T22" fmla="*/ 2414 w 21600"/>
              <a:gd name="T23" fmla="*/ 0 h 21600"/>
              <a:gd name="T24" fmla="*/ 1397 w 21600"/>
              <a:gd name="T25" fmla="*/ 23298 h 21600"/>
              <a:gd name="T26" fmla="*/ 20266 w 21600"/>
              <a:gd name="T27" fmla="*/ 311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10673" y="0"/>
                </a:moveTo>
                <a:lnTo>
                  <a:pt x="19186" y="0"/>
                </a:lnTo>
                <a:lnTo>
                  <a:pt x="21600" y="4703"/>
                </a:lnTo>
                <a:lnTo>
                  <a:pt x="21600" y="10800"/>
                </a:lnTo>
                <a:lnTo>
                  <a:pt x="21600" y="16548"/>
                </a:lnTo>
                <a:lnTo>
                  <a:pt x="18042" y="16548"/>
                </a:lnTo>
                <a:lnTo>
                  <a:pt x="18042" y="21600"/>
                </a:lnTo>
                <a:lnTo>
                  <a:pt x="10673" y="21600"/>
                </a:lnTo>
                <a:lnTo>
                  <a:pt x="3176" y="21600"/>
                </a:lnTo>
                <a:lnTo>
                  <a:pt x="3176" y="16548"/>
                </a:lnTo>
                <a:lnTo>
                  <a:pt x="0" y="16548"/>
                </a:lnTo>
                <a:lnTo>
                  <a:pt x="0" y="10800"/>
                </a:lnTo>
                <a:lnTo>
                  <a:pt x="0" y="4703"/>
                </a:lnTo>
                <a:lnTo>
                  <a:pt x="2414" y="0"/>
                </a:lnTo>
                <a:lnTo>
                  <a:pt x="10673" y="0"/>
                </a:lnTo>
                <a:close/>
              </a:path>
              <a:path w="21600" h="21600" extrusionOk="0">
                <a:moveTo>
                  <a:pt x="0" y="4703"/>
                </a:moveTo>
                <a:lnTo>
                  <a:pt x="3558" y="4703"/>
                </a:lnTo>
                <a:lnTo>
                  <a:pt x="17026" y="4703"/>
                </a:lnTo>
                <a:lnTo>
                  <a:pt x="21600" y="4703"/>
                </a:lnTo>
                <a:lnTo>
                  <a:pt x="0" y="4703"/>
                </a:lnTo>
                <a:moveTo>
                  <a:pt x="16518" y="4703"/>
                </a:moveTo>
                <a:lnTo>
                  <a:pt x="16518" y="10452"/>
                </a:lnTo>
                <a:lnTo>
                  <a:pt x="0" y="10452"/>
                </a:lnTo>
                <a:moveTo>
                  <a:pt x="4320" y="16548"/>
                </a:moveTo>
                <a:lnTo>
                  <a:pt x="4320" y="17419"/>
                </a:lnTo>
                <a:lnTo>
                  <a:pt x="4320" y="20555"/>
                </a:lnTo>
                <a:lnTo>
                  <a:pt x="4320" y="21600"/>
                </a:lnTo>
                <a:lnTo>
                  <a:pt x="4320" y="16548"/>
                </a:lnTo>
                <a:moveTo>
                  <a:pt x="16899" y="16548"/>
                </a:moveTo>
                <a:lnTo>
                  <a:pt x="16899" y="17419"/>
                </a:lnTo>
                <a:lnTo>
                  <a:pt x="16899" y="20555"/>
                </a:lnTo>
                <a:lnTo>
                  <a:pt x="16899" y="21600"/>
                </a:lnTo>
                <a:lnTo>
                  <a:pt x="16899" y="16548"/>
                </a:lnTo>
                <a:moveTo>
                  <a:pt x="15247" y="14981"/>
                </a:moveTo>
                <a:lnTo>
                  <a:pt x="15247" y="10452"/>
                </a:lnTo>
                <a:lnTo>
                  <a:pt x="16899" y="16548"/>
                </a:lnTo>
                <a:lnTo>
                  <a:pt x="18042" y="16548"/>
                </a:lnTo>
                <a:lnTo>
                  <a:pt x="16518" y="10452"/>
                </a:lnTo>
                <a:moveTo>
                  <a:pt x="15247" y="14981"/>
                </a:moveTo>
                <a:lnTo>
                  <a:pt x="15247" y="14981"/>
                </a:lnTo>
                <a:lnTo>
                  <a:pt x="16772" y="17942"/>
                </a:lnTo>
                <a:lnTo>
                  <a:pt x="4447" y="17942"/>
                </a:lnTo>
                <a:lnTo>
                  <a:pt x="5972" y="14981"/>
                </a:lnTo>
                <a:lnTo>
                  <a:pt x="5972" y="10452"/>
                </a:lnTo>
                <a:lnTo>
                  <a:pt x="4320" y="16548"/>
                </a:lnTo>
                <a:lnTo>
                  <a:pt x="3176" y="16548"/>
                </a:lnTo>
                <a:lnTo>
                  <a:pt x="4701" y="10452"/>
                </a:lnTo>
                <a:moveTo>
                  <a:pt x="20202" y="5574"/>
                </a:moveTo>
                <a:lnTo>
                  <a:pt x="20711" y="5574"/>
                </a:lnTo>
                <a:lnTo>
                  <a:pt x="20711" y="7839"/>
                </a:lnTo>
                <a:lnTo>
                  <a:pt x="20202" y="7839"/>
                </a:lnTo>
                <a:lnTo>
                  <a:pt x="20202" y="5574"/>
                </a:lnTo>
                <a:moveTo>
                  <a:pt x="5972" y="14981"/>
                </a:moveTo>
                <a:lnTo>
                  <a:pt x="7496" y="14981"/>
                </a:lnTo>
                <a:lnTo>
                  <a:pt x="13341" y="14981"/>
                </a:lnTo>
                <a:lnTo>
                  <a:pt x="15247" y="1498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7" name="Picture 3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708920"/>
            <a:ext cx="1869034" cy="1773936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1403648" y="494116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User1</a:t>
            </a:r>
            <a:endParaRPr lang="fr-FR" sz="3600" dirty="0"/>
          </a:p>
        </p:txBody>
      </p:sp>
      <p:sp>
        <p:nvSpPr>
          <p:cNvPr id="7" name="ZoneTexte 6"/>
          <p:cNvSpPr txBox="1"/>
          <p:nvPr/>
        </p:nvSpPr>
        <p:spPr>
          <a:xfrm>
            <a:off x="5796136" y="4797152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IMP1</a:t>
            </a:r>
            <a:endParaRPr lang="fr-FR" sz="3600" dirty="0"/>
          </a:p>
        </p:txBody>
      </p:sp>
      <p:sp>
        <p:nvSpPr>
          <p:cNvPr id="8" name="Flèche droite 7"/>
          <p:cNvSpPr/>
          <p:nvPr/>
        </p:nvSpPr>
        <p:spPr>
          <a:xfrm>
            <a:off x="3851920" y="3789040"/>
            <a:ext cx="172819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Entité de sécurité </a:t>
            </a:r>
            <a:r>
              <a:rPr lang="fr-FR" dirty="0" smtClean="0"/>
              <a:t>: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user1</a:t>
            </a:r>
            <a:r>
              <a:rPr lang="fr-FR" dirty="0" smtClean="0"/>
              <a:t>,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SID1 </a:t>
            </a:r>
            <a:r>
              <a:rPr lang="fr-FR" dirty="0" smtClean="0"/>
              <a:t>est son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Identificateur de sécurité</a:t>
            </a:r>
            <a:r>
              <a:rPr lang="fr-FR" dirty="0" smtClean="0"/>
              <a:t>.</a:t>
            </a:r>
          </a:p>
          <a:p>
            <a:r>
              <a:rPr lang="fr-FR" dirty="0" smtClean="0"/>
              <a:t>Un contrôle </a:t>
            </a:r>
            <a:r>
              <a:rPr lang="fr-FR" dirty="0" smtClean="0"/>
              <a:t>d’accès </a:t>
            </a:r>
            <a:r>
              <a:rPr lang="fr-FR" dirty="0" smtClean="0"/>
              <a:t>est définit sur L’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IMP1</a:t>
            </a:r>
            <a:r>
              <a:rPr lang="fr-FR" b="1" dirty="0" smtClean="0"/>
              <a:t>, </a:t>
            </a:r>
            <a:r>
              <a:rPr lang="fr-FR" dirty="0" smtClean="0"/>
              <a:t>la</a:t>
            </a:r>
            <a:r>
              <a:rPr lang="fr-FR" b="1" dirty="0" smtClean="0"/>
              <a:t>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DACL1</a:t>
            </a:r>
            <a:r>
              <a:rPr lang="fr-FR" b="1" dirty="0" smtClean="0"/>
              <a:t> </a:t>
            </a:r>
            <a:r>
              <a:rPr lang="fr-FR" dirty="0" smtClean="0"/>
              <a:t>est associée à 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’IMP1</a:t>
            </a:r>
            <a:r>
              <a:rPr lang="fr-FR" b="1" dirty="0" smtClean="0"/>
              <a:t>.</a:t>
            </a:r>
          </a:p>
          <a:p>
            <a:pPr>
              <a:buNone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DACL1</a:t>
            </a:r>
            <a:r>
              <a:rPr lang="fr-FR" b="1" dirty="0" smtClean="0"/>
              <a:t> </a:t>
            </a:r>
            <a:r>
              <a:rPr lang="fr-FR" dirty="0" smtClean="0"/>
              <a:t>contient </a:t>
            </a:r>
            <a:r>
              <a:rPr lang="fr-FR" dirty="0" smtClean="0"/>
              <a:t>l’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ACE1(Access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Entry)</a:t>
            </a:r>
            <a:r>
              <a:rPr lang="fr-FR" b="1" dirty="0" smtClean="0"/>
              <a:t> :</a:t>
            </a:r>
          </a:p>
          <a:p>
            <a:pPr lvl="5"/>
            <a:r>
              <a:rPr lang="fr-FR" dirty="0" smtClean="0"/>
              <a:t>SID de l’entité            SID1</a:t>
            </a:r>
            <a:endParaRPr lang="fr-FR" dirty="0" smtClean="0"/>
          </a:p>
          <a:p>
            <a:pPr lvl="5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 sur l’accès          Impression </a:t>
            </a: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5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 sur Héritage</a:t>
            </a: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5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d’accès            Autoriser     </a:t>
            </a: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Flèche droite 3"/>
          <p:cNvSpPr/>
          <p:nvPr/>
        </p:nvSpPr>
        <p:spPr>
          <a:xfrm>
            <a:off x="4644008" y="4437112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 droite 4"/>
          <p:cNvSpPr/>
          <p:nvPr/>
        </p:nvSpPr>
        <p:spPr>
          <a:xfrm>
            <a:off x="4644008" y="4835698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 droite 5"/>
          <p:cNvSpPr/>
          <p:nvPr/>
        </p:nvSpPr>
        <p:spPr>
          <a:xfrm>
            <a:off x="4572000" y="5506287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3990</TotalTime>
  <Words>1580</Words>
  <Application>Microsoft Office PowerPoint</Application>
  <PresentationFormat>Affichage à l'écran (4:3)</PresentationFormat>
  <Paragraphs>142</Paragraphs>
  <Slides>29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Thème Office</vt:lpstr>
      <vt:lpstr>Chapitre 3  </vt:lpstr>
      <vt:lpstr>Gestion d’accès aux ressources</vt:lpstr>
      <vt:lpstr>I. Contrôle d’accès</vt:lpstr>
      <vt:lpstr>1.Les entités de sécurité</vt:lpstr>
      <vt:lpstr>2. Security Identifier (SID)</vt:lpstr>
      <vt:lpstr>3. Discretionary Access Control List (DACL)</vt:lpstr>
      <vt:lpstr>3.Discretionary Access Control List (DACL)</vt:lpstr>
      <vt:lpstr>Exemple</vt:lpstr>
      <vt:lpstr>Exemple</vt:lpstr>
      <vt:lpstr>I. Autorisations </vt:lpstr>
      <vt:lpstr>I. Autorisations</vt:lpstr>
      <vt:lpstr>Exemple</vt:lpstr>
      <vt:lpstr>II. Administration des accès aux dossiers partagés</vt:lpstr>
      <vt:lpstr>Partages administratifs</vt:lpstr>
      <vt:lpstr>Création et publication de dossiers partagés</vt:lpstr>
      <vt:lpstr>Autorisations sur les dossiers partagés</vt:lpstr>
      <vt:lpstr>Autorisations sur les dossiers partagés</vt:lpstr>
      <vt:lpstr>Connexion à un dossier partagé</vt:lpstr>
      <vt:lpstr>Administration des accès aux fichiers et dossiers à l’aide de permissions NTFS</vt:lpstr>
      <vt:lpstr>Autorisations sur les fichiers et dossiers NTFS</vt:lpstr>
      <vt:lpstr>Autorisations sur les fichiers</vt:lpstr>
      <vt:lpstr>Autorisations sur les dossiers </vt:lpstr>
      <vt:lpstr>Impact de la copie et du déplacement sur les autorisations NTFS </vt:lpstr>
      <vt:lpstr>Impact de la copie et du déplacement sur les autorisations NTFS </vt:lpstr>
      <vt:lpstr>Présentation de l’héritage NTFS</vt:lpstr>
      <vt:lpstr>Comment bloquer l’héritage NTFS</vt:lpstr>
      <vt:lpstr>Identification des autorisations effectives en cas de cumul</vt:lpstr>
      <vt:lpstr>Identification des autorisations effectives</vt:lpstr>
      <vt:lpstr>Cumul des autorisations NTFS et des autorisations de partage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3  </dc:title>
  <dc:creator>Leila</dc:creator>
  <cp:lastModifiedBy>user</cp:lastModifiedBy>
  <cp:revision>66</cp:revision>
  <dcterms:created xsi:type="dcterms:W3CDTF">2011-04-16T15:47:41Z</dcterms:created>
  <dcterms:modified xsi:type="dcterms:W3CDTF">2020-05-05T11:38:47Z</dcterms:modified>
</cp:coreProperties>
</file>