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73" r:id="rId15"/>
    <p:sldId id="271" r:id="rId16"/>
    <p:sldId id="272" r:id="rId17"/>
    <p:sldId id="274" r:id="rId18"/>
    <p:sldId id="275" r:id="rId1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58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en-US"/>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en-US"/>
          </a:p>
        </p:txBody>
      </p:sp>
      <p:sp>
        <p:nvSpPr>
          <p:cNvPr id="4" name="Espace réservé de la date 3"/>
          <p:cNvSpPr>
            <a:spLocks noGrp="1"/>
          </p:cNvSpPr>
          <p:nvPr>
            <p:ph type="dt" sz="half" idx="10"/>
          </p:nvPr>
        </p:nvSpPr>
        <p:spPr/>
        <p:txBody>
          <a:bodyPr/>
          <a:lstStyle/>
          <a:p>
            <a:fld id="{AE47FA1A-0171-46CB-90D6-0C7DC4AABA42}" type="datetimeFigureOut">
              <a:rPr lang="fr-FR" smtClean="0"/>
              <a:pPr/>
              <a:t>04/05/2023</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A6783B50-4515-4DF8-BA81-B2D7848AF167}"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AE47FA1A-0171-46CB-90D6-0C7DC4AABA42}" type="datetimeFigureOut">
              <a:rPr lang="fr-FR" smtClean="0"/>
              <a:pPr/>
              <a:t>04/05/2023</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A6783B50-4515-4DF8-BA81-B2D7848AF167}"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AE47FA1A-0171-46CB-90D6-0C7DC4AABA42}" type="datetimeFigureOut">
              <a:rPr lang="fr-FR" smtClean="0"/>
              <a:pPr/>
              <a:t>04/05/2023</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A6783B50-4515-4DF8-BA81-B2D7848AF167}"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AE47FA1A-0171-46CB-90D6-0C7DC4AABA42}" type="datetimeFigureOut">
              <a:rPr lang="fr-FR" smtClean="0"/>
              <a:pPr/>
              <a:t>04/05/2023</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A6783B50-4515-4DF8-BA81-B2D7848AF167}"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en-US"/>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AE47FA1A-0171-46CB-90D6-0C7DC4AABA42}" type="datetimeFigureOut">
              <a:rPr lang="fr-FR" smtClean="0"/>
              <a:pPr/>
              <a:t>04/05/2023</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A6783B50-4515-4DF8-BA81-B2D7848AF167}"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p>
            <a:fld id="{AE47FA1A-0171-46CB-90D6-0C7DC4AABA42}" type="datetimeFigureOut">
              <a:rPr lang="fr-FR" smtClean="0"/>
              <a:pPr/>
              <a:t>04/05/2023</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A6783B50-4515-4DF8-BA81-B2D7848AF167}"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en-US"/>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p:txBody>
          <a:bodyPr/>
          <a:lstStyle/>
          <a:p>
            <a:fld id="{AE47FA1A-0171-46CB-90D6-0C7DC4AABA42}" type="datetimeFigureOut">
              <a:rPr lang="fr-FR" smtClean="0"/>
              <a:pPr/>
              <a:t>04/05/2023</a:t>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A6783B50-4515-4DF8-BA81-B2D7848AF167}"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e la date 2"/>
          <p:cNvSpPr>
            <a:spLocks noGrp="1"/>
          </p:cNvSpPr>
          <p:nvPr>
            <p:ph type="dt" sz="half" idx="10"/>
          </p:nvPr>
        </p:nvSpPr>
        <p:spPr/>
        <p:txBody>
          <a:bodyPr/>
          <a:lstStyle/>
          <a:p>
            <a:fld id="{AE47FA1A-0171-46CB-90D6-0C7DC4AABA42}" type="datetimeFigureOut">
              <a:rPr lang="fr-FR" smtClean="0"/>
              <a:pPr/>
              <a:t>04/05/2023</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A6783B50-4515-4DF8-BA81-B2D7848AF167}"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E47FA1A-0171-46CB-90D6-0C7DC4AABA42}" type="datetimeFigureOut">
              <a:rPr lang="fr-FR" smtClean="0"/>
              <a:pPr/>
              <a:t>04/05/2023</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A6783B50-4515-4DF8-BA81-B2D7848AF167}"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en-US"/>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E47FA1A-0171-46CB-90D6-0C7DC4AABA42}" type="datetimeFigureOut">
              <a:rPr lang="fr-FR" smtClean="0"/>
              <a:pPr/>
              <a:t>04/05/2023</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A6783B50-4515-4DF8-BA81-B2D7848AF167}"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en-US"/>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E47FA1A-0171-46CB-90D6-0C7DC4AABA42}" type="datetimeFigureOut">
              <a:rPr lang="fr-FR" smtClean="0"/>
              <a:pPr/>
              <a:t>04/05/2023</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A6783B50-4515-4DF8-BA81-B2D7848AF167}"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en-US"/>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47FA1A-0171-46CB-90D6-0C7DC4AABA42}" type="datetimeFigureOut">
              <a:rPr lang="fr-FR" smtClean="0"/>
              <a:pPr/>
              <a:t>04/05/2023</a:t>
            </a:fld>
            <a:endParaRPr lang="en-US"/>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783B50-4515-4DF8-BA81-B2D7848AF167}"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Chapitre</a:t>
            </a:r>
            <a:r>
              <a:rPr lang="en-US" dirty="0" smtClean="0"/>
              <a:t> 6 </a:t>
            </a:r>
            <a:endParaRPr lang="en-US" dirty="0"/>
          </a:p>
        </p:txBody>
      </p:sp>
      <p:sp>
        <p:nvSpPr>
          <p:cNvPr id="3" name="Sous-titre 2"/>
          <p:cNvSpPr>
            <a:spLocks noGrp="1"/>
          </p:cNvSpPr>
          <p:nvPr>
            <p:ph type="subTitle" idx="1"/>
          </p:nvPr>
        </p:nvSpPr>
        <p:spPr/>
        <p:txBody>
          <a:bodyPr/>
          <a:lstStyle/>
          <a:p>
            <a:r>
              <a:rPr lang="fr-FR" b="1" dirty="0">
                <a:solidFill>
                  <a:schemeClr val="tx2"/>
                </a:solidFill>
              </a:rPr>
              <a:t>Implémentation de l’impression</a:t>
            </a:r>
            <a:endParaRPr lang="fr-FR" dirty="0">
              <a:solidFill>
                <a:schemeClr val="tx2"/>
              </a:solidFill>
            </a:endParaRP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t>Installation et partage d’une imprimante</a:t>
            </a:r>
            <a:endParaRPr lang="en-US" dirty="0"/>
          </a:p>
        </p:txBody>
      </p:sp>
      <p:sp>
        <p:nvSpPr>
          <p:cNvPr id="3" name="Espace réservé du contenu 2"/>
          <p:cNvSpPr>
            <a:spLocks noGrp="1"/>
          </p:cNvSpPr>
          <p:nvPr>
            <p:ph idx="1"/>
          </p:nvPr>
        </p:nvSpPr>
        <p:spPr/>
        <p:txBody>
          <a:bodyPr>
            <a:normAutofit/>
          </a:bodyPr>
          <a:lstStyle/>
          <a:p>
            <a:pPr algn="justLow"/>
            <a:r>
              <a:rPr lang="fr-FR" dirty="0"/>
              <a:t>P</a:t>
            </a:r>
            <a:r>
              <a:rPr lang="fr-FR" dirty="0" smtClean="0"/>
              <a:t>rivilèges d’Administrateur</a:t>
            </a:r>
            <a:endParaRPr lang="fr-FR" dirty="0"/>
          </a:p>
          <a:p>
            <a:pPr algn="justLow"/>
            <a:r>
              <a:rPr lang="fr-FR" dirty="0"/>
              <a:t>Dans le cas d’une imprimante réseau, il est nécessaire de créer un port TCP/IP avec l’adresse IP de l’imprimante réseau.</a:t>
            </a:r>
          </a:p>
          <a:p>
            <a:pPr algn="justLow"/>
            <a:r>
              <a:rPr lang="fr-FR" dirty="0"/>
              <a:t>Le partage d’une imprimante sur un serveur membre publie l’imprimante automatiquement </a:t>
            </a:r>
            <a:r>
              <a:rPr lang="fr-FR" dirty="0" smtClean="0"/>
              <a:t>dans Active </a:t>
            </a:r>
            <a:r>
              <a:rPr lang="fr-FR" dirty="0"/>
              <a:t>Directory. </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t>Autorisations d’imprimantes partagées</a:t>
            </a:r>
            <a:endParaRPr lang="en-US" dirty="0"/>
          </a:p>
        </p:txBody>
      </p:sp>
      <p:sp>
        <p:nvSpPr>
          <p:cNvPr id="3" name="Espace réservé du contenu 2"/>
          <p:cNvSpPr>
            <a:spLocks noGrp="1"/>
          </p:cNvSpPr>
          <p:nvPr>
            <p:ph idx="1"/>
          </p:nvPr>
        </p:nvSpPr>
        <p:spPr/>
        <p:txBody>
          <a:bodyPr>
            <a:normAutofit/>
          </a:bodyPr>
          <a:lstStyle/>
          <a:p>
            <a:r>
              <a:rPr lang="fr-FR" b="1" dirty="0">
                <a:solidFill>
                  <a:schemeClr val="tx2"/>
                </a:solidFill>
              </a:rPr>
              <a:t>Impression</a:t>
            </a:r>
            <a:r>
              <a:rPr lang="fr-FR" dirty="0"/>
              <a:t> : L’utilisateur peut imprimer des documents.</a:t>
            </a:r>
          </a:p>
          <a:p>
            <a:r>
              <a:rPr lang="fr-FR" b="1" dirty="0" smtClean="0">
                <a:solidFill>
                  <a:schemeClr val="tx2"/>
                </a:solidFill>
              </a:rPr>
              <a:t>Gestion </a:t>
            </a:r>
            <a:r>
              <a:rPr lang="fr-FR" b="1" dirty="0">
                <a:solidFill>
                  <a:schemeClr val="tx2"/>
                </a:solidFill>
              </a:rPr>
              <a:t>des documents </a:t>
            </a:r>
            <a:r>
              <a:rPr lang="fr-FR" dirty="0"/>
              <a:t>: L’utilisateur ne peut pas imprimer mais il peut gérer complètement la </a:t>
            </a:r>
            <a:r>
              <a:rPr lang="fr-FR" dirty="0" smtClean="0"/>
              <a:t>file d’attente </a:t>
            </a:r>
            <a:r>
              <a:rPr lang="fr-FR" dirty="0"/>
              <a:t>de l’impression.</a:t>
            </a:r>
          </a:p>
          <a:p>
            <a:r>
              <a:rPr lang="fr-FR" b="1" dirty="0" smtClean="0">
                <a:solidFill>
                  <a:schemeClr val="tx2"/>
                </a:solidFill>
              </a:rPr>
              <a:t>Gestion </a:t>
            </a:r>
            <a:r>
              <a:rPr lang="fr-FR" b="1" dirty="0">
                <a:solidFill>
                  <a:schemeClr val="tx2"/>
                </a:solidFill>
              </a:rPr>
              <a:t>d’imprimantes </a:t>
            </a:r>
            <a:r>
              <a:rPr lang="fr-FR" dirty="0"/>
              <a:t>: Permet de modifier les autorisations de l’imprimante, de gérer la </a:t>
            </a:r>
            <a:r>
              <a:rPr lang="fr-FR" dirty="0" smtClean="0"/>
              <a:t>file d’attente </a:t>
            </a:r>
            <a:r>
              <a:rPr lang="fr-FR" dirty="0"/>
              <a:t>et d’imprimer</a:t>
            </a:r>
            <a:r>
              <a:rPr lang="fr-FR"/>
              <a:t>. </a:t>
            </a:r>
            <a:endParaRPr lang="fr-FR"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smtClean="0"/>
              <a:t>Spouleur d’impression</a:t>
            </a:r>
            <a:endParaRPr lang="en-US" dirty="0"/>
          </a:p>
        </p:txBody>
      </p:sp>
      <p:sp>
        <p:nvSpPr>
          <p:cNvPr id="3" name="Espace réservé du contenu 2"/>
          <p:cNvSpPr>
            <a:spLocks noGrp="1"/>
          </p:cNvSpPr>
          <p:nvPr>
            <p:ph idx="1"/>
          </p:nvPr>
        </p:nvSpPr>
        <p:spPr/>
        <p:txBody>
          <a:bodyPr>
            <a:normAutofit fontScale="85000" lnSpcReduction="20000"/>
          </a:bodyPr>
          <a:lstStyle/>
          <a:p>
            <a:pPr>
              <a:buNone/>
            </a:pPr>
            <a:r>
              <a:rPr lang="fr-FR" dirty="0" smtClean="0"/>
              <a:t>Le spouleur d’impression est un exécutable </a:t>
            </a:r>
            <a:r>
              <a:rPr lang="fr-FR" dirty="0" smtClean="0"/>
              <a:t>prenant en </a:t>
            </a:r>
            <a:r>
              <a:rPr lang="fr-FR" dirty="0" smtClean="0"/>
              <a:t>charge la gestion de l’impression :</a:t>
            </a:r>
          </a:p>
          <a:p>
            <a:pPr>
              <a:buNone/>
            </a:pPr>
            <a:endParaRPr lang="fr-FR" dirty="0" smtClean="0"/>
          </a:p>
          <a:p>
            <a:r>
              <a:rPr lang="fr-FR" dirty="0" smtClean="0"/>
              <a:t>Gestion de l’emplacement des pilotes imprimantes.</a:t>
            </a:r>
          </a:p>
          <a:p>
            <a:r>
              <a:rPr lang="fr-FR" dirty="0" smtClean="0"/>
              <a:t>Récupération des documents, stockage et envoi à l’imprimante.</a:t>
            </a:r>
          </a:p>
          <a:p>
            <a:r>
              <a:rPr lang="fr-FR" dirty="0" smtClean="0"/>
              <a:t>Planification du travail d’impression.</a:t>
            </a:r>
          </a:p>
          <a:p>
            <a:r>
              <a:rPr lang="fr-FR" dirty="0" smtClean="0"/>
              <a:t>répertoire système à l’emplacement : %</a:t>
            </a:r>
            <a:r>
              <a:rPr lang="fr-FR" dirty="0" err="1" smtClean="0"/>
              <a:t>SystemRoot</a:t>
            </a:r>
            <a:r>
              <a:rPr lang="fr-FR" dirty="0" smtClean="0"/>
              <a:t>%\System32\</a:t>
            </a:r>
            <a:r>
              <a:rPr lang="fr-FR" dirty="0" err="1" smtClean="0"/>
              <a:t>Spool\Printers</a:t>
            </a:r>
            <a:r>
              <a:rPr lang="fr-FR" dirty="0" smtClean="0"/>
              <a:t>.</a:t>
            </a:r>
          </a:p>
          <a:p>
            <a:r>
              <a:rPr lang="fr-FR" dirty="0" err="1" smtClean="0"/>
              <a:t>Arret</a:t>
            </a:r>
            <a:r>
              <a:rPr lang="fr-FR" dirty="0" smtClean="0"/>
              <a:t> et redémarrage du spouleur (NET STOP SPOOLER et NET START SPOOLER).</a:t>
            </a:r>
          </a:p>
          <a:p>
            <a:endParaRPr lang="fr-FR"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t>Définition des priorités d’imprimantes</a:t>
            </a:r>
            <a:endParaRPr lang="en-US" dirty="0"/>
          </a:p>
        </p:txBody>
      </p:sp>
      <p:sp>
        <p:nvSpPr>
          <p:cNvPr id="3" name="Espace réservé du contenu 2"/>
          <p:cNvSpPr>
            <a:spLocks noGrp="1"/>
          </p:cNvSpPr>
          <p:nvPr>
            <p:ph idx="1"/>
          </p:nvPr>
        </p:nvSpPr>
        <p:spPr/>
        <p:txBody>
          <a:bodyPr>
            <a:normAutofit fontScale="92500" lnSpcReduction="10000"/>
          </a:bodyPr>
          <a:lstStyle/>
          <a:p>
            <a:pPr algn="just"/>
            <a:r>
              <a:rPr lang="fr-FR" dirty="0" smtClean="0"/>
              <a:t>L’échelle des priorités va de 1 (la plus faible, par défaut) à 99 (la plus forte). Il faut ensuite limiter via l’onglet sécurité l’utilisation de chacune des imprimantes aux bons utilisateurs. </a:t>
            </a:r>
          </a:p>
          <a:p>
            <a:pPr algn="just"/>
            <a:r>
              <a:rPr lang="fr-FR" dirty="0" smtClean="0"/>
              <a:t>Pour mettre en place les priorités d’une imprimante, il suffit de se rendre dans l’onglet Avancé, puis de remplir la zone ‘Priorité’ avec la valeur voulue.</a:t>
            </a:r>
          </a:p>
          <a:p>
            <a:pPr algn="just"/>
            <a:r>
              <a:rPr lang="fr-FR" dirty="0" smtClean="0"/>
              <a:t>Les priorités ne sont prises en compte qu’au niveau de la file d’attente.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smtClean="0"/>
              <a:t>Exemple</a:t>
            </a:r>
            <a:endParaRPr lang="en-US" dirty="0"/>
          </a:p>
        </p:txBody>
      </p:sp>
      <p:sp>
        <p:nvSpPr>
          <p:cNvPr id="3" name="Espace réservé du contenu 2"/>
          <p:cNvSpPr>
            <a:spLocks noGrp="1"/>
          </p:cNvSpPr>
          <p:nvPr>
            <p:ph idx="1"/>
          </p:nvPr>
        </p:nvSpPr>
        <p:spPr/>
        <p:txBody>
          <a:bodyPr>
            <a:normAutofit/>
          </a:bodyPr>
          <a:lstStyle/>
          <a:p>
            <a:pPr algn="just"/>
            <a:r>
              <a:rPr lang="fr-FR" dirty="0" smtClean="0"/>
              <a:t>Créez des imprimantes logiques multiples qui pointent vers le même périphérique d’impression.</a:t>
            </a:r>
          </a:p>
          <a:p>
            <a:r>
              <a:rPr lang="fr-FR" dirty="0" smtClean="0"/>
              <a:t>Assignez pour chaque imprimante logique une priorité. Exemple : </a:t>
            </a:r>
            <a:r>
              <a:rPr lang="fr-FR" dirty="0" smtClean="0">
                <a:solidFill>
                  <a:schemeClr val="tx2"/>
                </a:solidFill>
                <a:effectLst>
                  <a:outerShdw blurRad="38100" dist="38100" dir="2700000" algn="tl">
                    <a:srgbClr val="000000">
                      <a:alpha val="43137"/>
                    </a:srgbClr>
                  </a:outerShdw>
                </a:effectLst>
              </a:rPr>
              <a:t>IMP1 priorité = 1</a:t>
            </a:r>
          </a:p>
          <a:p>
            <a:pPr lvl="7"/>
            <a:r>
              <a:rPr lang="fr-FR" sz="3200" dirty="0" smtClean="0">
                <a:solidFill>
                  <a:schemeClr val="tx2"/>
                </a:solidFill>
                <a:effectLst>
                  <a:outerShdw blurRad="38100" dist="38100" dir="2700000" algn="tl">
                    <a:srgbClr val="000000">
                      <a:alpha val="43137"/>
                    </a:srgbClr>
                  </a:outerShdw>
                </a:effectLst>
              </a:rPr>
              <a:t>IMP2 priorité = 99</a:t>
            </a:r>
          </a:p>
          <a:p>
            <a:r>
              <a:rPr lang="fr-FR" dirty="0" smtClean="0"/>
              <a:t>Les documents prioritaires seront envoyés vers IMP2.</a:t>
            </a:r>
          </a:p>
          <a:p>
            <a:endParaRPr lang="fr-FR" dirty="0" smtClean="0"/>
          </a:p>
          <a:p>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t>Configuration d’un pool d’impression</a:t>
            </a:r>
            <a:r>
              <a:rPr lang="fr-FR" dirty="0" smtClean="0"/>
              <a:t/>
            </a:r>
            <a:br>
              <a:rPr lang="fr-FR" dirty="0" smtClean="0"/>
            </a:br>
            <a:endParaRPr lang="en-US" dirty="0"/>
          </a:p>
        </p:txBody>
      </p:sp>
      <p:sp>
        <p:nvSpPr>
          <p:cNvPr id="3" name="Espace réservé du contenu 2"/>
          <p:cNvSpPr>
            <a:spLocks noGrp="1"/>
          </p:cNvSpPr>
          <p:nvPr>
            <p:ph idx="1"/>
          </p:nvPr>
        </p:nvSpPr>
        <p:spPr/>
        <p:txBody>
          <a:bodyPr>
            <a:normAutofit fontScale="92500" lnSpcReduction="20000"/>
          </a:bodyPr>
          <a:lstStyle/>
          <a:p>
            <a:pPr algn="just"/>
            <a:r>
              <a:rPr lang="fr-FR" dirty="0" smtClean="0"/>
              <a:t>Si vous avez de grosses charges d’impression, vous pouvez utiliser un ou plusieurs périphériques d’impression identiques pour ne faire qu’une imprimante logique. C’est le </a:t>
            </a:r>
            <a:r>
              <a:rPr lang="fr-FR" dirty="0" err="1" smtClean="0"/>
              <a:t>Print</a:t>
            </a:r>
            <a:r>
              <a:rPr lang="fr-FR" dirty="0" smtClean="0"/>
              <a:t> </a:t>
            </a:r>
            <a:r>
              <a:rPr lang="fr-FR" dirty="0" err="1" smtClean="0"/>
              <a:t>Pooling</a:t>
            </a:r>
            <a:r>
              <a:rPr lang="fr-FR" dirty="0" smtClean="0"/>
              <a:t> (Pool d’impression). </a:t>
            </a:r>
          </a:p>
          <a:p>
            <a:r>
              <a:rPr lang="fr-FR" dirty="0" smtClean="0"/>
              <a:t>Configurer un pool d’impression : utiliser un ou plusieurs périphériques d’impression (locaux ou en réseau) pour ne faire qu’une imprimante logique. </a:t>
            </a:r>
          </a:p>
          <a:p>
            <a:r>
              <a:rPr lang="fr-FR" dirty="0" smtClean="0"/>
              <a:t>l’onglet « Port », puis cliquer sur la case « Activer le pool d’imprimante » </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Conclusion</a:t>
            </a:r>
            <a:endParaRPr lang="en-US" dirty="0"/>
          </a:p>
        </p:txBody>
      </p:sp>
      <p:sp>
        <p:nvSpPr>
          <p:cNvPr id="3" name="Espace réservé du contenu 2"/>
          <p:cNvSpPr>
            <a:spLocks noGrp="1"/>
          </p:cNvSpPr>
          <p:nvPr>
            <p:ph idx="1"/>
          </p:nvPr>
        </p:nvSpPr>
        <p:spPr/>
        <p:txBody>
          <a:bodyPr>
            <a:normAutofit lnSpcReduction="10000"/>
          </a:bodyPr>
          <a:lstStyle/>
          <a:p>
            <a:pPr algn="just"/>
            <a:r>
              <a:rPr lang="fr-FR" dirty="0" smtClean="0"/>
              <a:t>Un serveur d'impression optimise l'utilisation des impressions sur un domaine.</a:t>
            </a:r>
          </a:p>
          <a:p>
            <a:pPr algn="just"/>
            <a:r>
              <a:rPr lang="fr-FR" dirty="0" smtClean="0"/>
              <a:t>Permet de mettre en place une administration complète (droits d'impression, configuration ...etc.). </a:t>
            </a:r>
          </a:p>
          <a:p>
            <a:pPr algn="just"/>
            <a:r>
              <a:rPr lang="fr-FR" dirty="0" smtClean="0"/>
              <a:t>Un serveur d'impression ne demande pas de grandes performances. Il est généralement installé sur une des stations serveurs la moins performante du réseau.</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Q1</a:t>
            </a:r>
            <a:endParaRPr lang="fr-FR" dirty="0"/>
          </a:p>
        </p:txBody>
      </p:sp>
      <p:sp>
        <p:nvSpPr>
          <p:cNvPr id="3" name="Espace réservé du contenu 2"/>
          <p:cNvSpPr>
            <a:spLocks noGrp="1"/>
          </p:cNvSpPr>
          <p:nvPr>
            <p:ph idx="1"/>
          </p:nvPr>
        </p:nvSpPr>
        <p:spPr/>
        <p:txBody>
          <a:bodyPr>
            <a:normAutofit fontScale="70000" lnSpcReduction="20000"/>
          </a:bodyPr>
          <a:lstStyle/>
          <a:p>
            <a:r>
              <a:rPr lang="fr-FR" dirty="0"/>
              <a:t> Deux utilisateurs décident de lancer une impression sur le même périphérique  d’impression, mais utilisent une imprimante différente pour ce périphérique. Une imprimante P1 avec la priorité 45 et l’autre imprimante P2 avec la priorité 54.</a:t>
            </a:r>
          </a:p>
          <a:p>
            <a:r>
              <a:rPr lang="fr-FR" dirty="0" smtClean="0"/>
              <a:t>Quelle </a:t>
            </a:r>
            <a:r>
              <a:rPr lang="fr-FR" dirty="0"/>
              <a:t>imprimante a la priorité sur le périphérique d’impression?</a:t>
            </a:r>
          </a:p>
          <a:p>
            <a:r>
              <a:rPr lang="fr-FR" dirty="0"/>
              <a:t> </a:t>
            </a:r>
          </a:p>
          <a:p>
            <a:r>
              <a:rPr lang="fr-FR" dirty="0"/>
              <a:t>A. P1.</a:t>
            </a:r>
          </a:p>
          <a:p>
            <a:r>
              <a:rPr lang="fr-FR" dirty="0">
                <a:solidFill>
                  <a:srgbClr val="FF0000"/>
                </a:solidFill>
              </a:rPr>
              <a:t>B. P2.</a:t>
            </a:r>
            <a:r>
              <a:rPr lang="fr-FR" b="1" dirty="0"/>
              <a:t/>
            </a:r>
            <a:br>
              <a:rPr lang="fr-FR" b="1" dirty="0"/>
            </a:br>
            <a:r>
              <a:rPr lang="fr-FR" dirty="0"/>
              <a:t>C. Aucune des deux car elles pointent vers le même périphérique d’impression.</a:t>
            </a:r>
            <a:br>
              <a:rPr lang="fr-FR" dirty="0"/>
            </a:br>
            <a:r>
              <a:rPr lang="fr-FR" dirty="0"/>
              <a:t>D. La priorité n’est possible qu’en cas d’utilisation d’un spouleur de périphériques d’impression.</a:t>
            </a:r>
          </a:p>
          <a:p>
            <a:endParaRPr lang="fr-FR" dirty="0"/>
          </a:p>
        </p:txBody>
      </p:sp>
    </p:spTree>
    <p:extLst>
      <p:ext uri="{BB962C8B-B14F-4D97-AF65-F5344CB8AC3E}">
        <p14:creationId xmlns:p14="http://schemas.microsoft.com/office/powerpoint/2010/main" val="3129417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836712"/>
            <a:ext cx="8229600" cy="5976664"/>
          </a:xfrm>
        </p:spPr>
        <p:txBody>
          <a:bodyPr>
            <a:normAutofit fontScale="62500" lnSpcReduction="20000"/>
          </a:bodyPr>
          <a:lstStyle/>
          <a:p>
            <a:pPr lvl="0"/>
            <a:r>
              <a:rPr lang="fr-FR" dirty="0"/>
              <a:t>Vous êtes l’administrateur réseau de Société.com. L’entreprise s’est divisée en 3 locations. Chaque office dispose d’un serveur Windows 2003 faisant office de serveur de fichier et d’impression. Ce serveur stocke les dossiers personnels des utilisateurs.</a:t>
            </a:r>
          </a:p>
          <a:p>
            <a:r>
              <a:rPr lang="fr-FR" dirty="0"/>
              <a:t>Chaque office dispose d’une imprimante gérée par le service </a:t>
            </a:r>
            <a:r>
              <a:rPr lang="fr-FR" dirty="0" err="1"/>
              <a:t>HelpDesk</a:t>
            </a:r>
            <a:r>
              <a:rPr lang="fr-FR" dirty="0"/>
              <a:t> local. Ali signale au helpdesk que son document ne s’imprime pas. Un technicien découvre qu’il y a une liste d’attente sur l’imprimante et que personne ne peut imprimer. Le technicien ne peut pas supprimer la queue de l’imprimante.</a:t>
            </a:r>
          </a:p>
          <a:p>
            <a:r>
              <a:rPr lang="fr-FR" dirty="0"/>
              <a:t>Vous devez faire en sorte que tout le monde puisse imprimer.</a:t>
            </a:r>
          </a:p>
          <a:p>
            <a:r>
              <a:rPr lang="fr-FR" dirty="0"/>
              <a:t> </a:t>
            </a:r>
          </a:p>
          <a:p>
            <a:r>
              <a:rPr lang="fr-FR" dirty="0"/>
              <a:t>A. Installez une deuxième instance de l’imprimante, et redirigez l’imprimante originale vers la nouvelle.</a:t>
            </a:r>
          </a:p>
          <a:p>
            <a:r>
              <a:rPr lang="fr-FR" dirty="0">
                <a:solidFill>
                  <a:srgbClr val="FF0000"/>
                </a:solidFill>
              </a:rPr>
              <a:t>B. Arrêtez et redémarrez le service spouleur d’impression. Demandez aux utilisateurs de renvoyer leurs documents à l’imprimante.</a:t>
            </a:r>
          </a:p>
          <a:p>
            <a:r>
              <a:rPr lang="fr-FR" dirty="0"/>
              <a:t>C. Arrêtez l’imprimante. Reconfigurez la queue d’impression pour qu’elle supprime les documents mal envoyé. Redémarrez l’imprimante.</a:t>
            </a:r>
          </a:p>
          <a:p>
            <a:r>
              <a:rPr lang="fr-FR" dirty="0"/>
              <a:t>D. Installez une deuxième instance de l’imprimante, et supprimez l’ancienne imprimante. Demandez aux utilisateurs de renvoyer leurs documents à l’imprimante</a:t>
            </a:r>
          </a:p>
          <a:p>
            <a:endParaRPr lang="fr-FR" dirty="0"/>
          </a:p>
        </p:txBody>
      </p:sp>
    </p:spTree>
    <p:extLst>
      <p:ext uri="{BB962C8B-B14F-4D97-AF65-F5344CB8AC3E}">
        <p14:creationId xmlns:p14="http://schemas.microsoft.com/office/powerpoint/2010/main" val="3416843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T</a:t>
            </a:r>
            <a:r>
              <a:rPr lang="en-US" dirty="0" smtClean="0"/>
              <a:t>erminologies</a:t>
            </a:r>
            <a:endParaRPr lang="en-US" dirty="0"/>
          </a:p>
        </p:txBody>
      </p:sp>
      <p:sp>
        <p:nvSpPr>
          <p:cNvPr id="3" name="Espace réservé du contenu 2"/>
          <p:cNvSpPr>
            <a:spLocks noGrp="1"/>
          </p:cNvSpPr>
          <p:nvPr>
            <p:ph idx="1"/>
          </p:nvPr>
        </p:nvSpPr>
        <p:spPr/>
        <p:txBody>
          <a:bodyPr>
            <a:normAutofit lnSpcReduction="10000"/>
          </a:bodyPr>
          <a:lstStyle/>
          <a:p>
            <a:pPr algn="just"/>
            <a:r>
              <a:rPr lang="fr-FR" dirty="0" smtClean="0">
                <a:solidFill>
                  <a:schemeClr val="tx2"/>
                </a:solidFill>
                <a:effectLst>
                  <a:outerShdw blurRad="38100" dist="38100" dir="2700000" algn="tl">
                    <a:srgbClr val="000000">
                      <a:alpha val="43137"/>
                    </a:srgbClr>
                  </a:outerShdw>
                </a:effectLst>
              </a:rPr>
              <a:t>Périphérique d’impression </a:t>
            </a:r>
            <a:r>
              <a:rPr lang="fr-FR" dirty="0" smtClean="0"/>
              <a:t>: C’est le périphérique physique réalisant les tâches d’impression (c’est votre Epson, votre Canon, …).</a:t>
            </a:r>
          </a:p>
          <a:p>
            <a:pPr algn="just"/>
            <a:r>
              <a:rPr lang="fr-FR" dirty="0" smtClean="0">
                <a:solidFill>
                  <a:schemeClr val="tx2"/>
                </a:solidFill>
                <a:effectLst>
                  <a:outerShdw blurRad="38100" dist="38100" dir="2700000" algn="tl">
                    <a:srgbClr val="000000">
                      <a:alpha val="43137"/>
                    </a:srgbClr>
                  </a:outerShdw>
                </a:effectLst>
              </a:rPr>
              <a:t>Pilote </a:t>
            </a:r>
            <a:r>
              <a:rPr lang="fr-FR" dirty="0">
                <a:solidFill>
                  <a:schemeClr val="tx2"/>
                </a:solidFill>
                <a:effectLst>
                  <a:outerShdw blurRad="38100" dist="38100" dir="2700000" algn="tl">
                    <a:srgbClr val="000000">
                      <a:alpha val="43137"/>
                    </a:srgbClr>
                  </a:outerShdw>
                </a:effectLst>
              </a:rPr>
              <a:t>d’impression </a:t>
            </a:r>
            <a:r>
              <a:rPr lang="fr-FR" dirty="0"/>
              <a:t>: Logiciel permettant d’implémenter sur l’ordinateur le langage de communication de l’imprimante</a:t>
            </a:r>
            <a:r>
              <a:rPr lang="fr-FR" dirty="0" smtClean="0"/>
              <a:t>.</a:t>
            </a:r>
          </a:p>
          <a:p>
            <a:pPr algn="just"/>
            <a:r>
              <a:rPr lang="fr-FR" dirty="0" smtClean="0">
                <a:solidFill>
                  <a:schemeClr val="tx2"/>
                </a:solidFill>
                <a:effectLst>
                  <a:outerShdw blurRad="38100" dist="38100" dir="2700000" algn="tl">
                    <a:srgbClr val="000000">
                      <a:alpha val="43137"/>
                    </a:srgbClr>
                  </a:outerShdw>
                </a:effectLst>
              </a:rPr>
              <a:t>Tâche</a:t>
            </a:r>
            <a:r>
              <a:rPr lang="fr-FR" dirty="0" smtClean="0"/>
              <a:t> </a:t>
            </a:r>
            <a:r>
              <a:rPr lang="fr-FR" dirty="0"/>
              <a:t>d’impression : Tout document qui est envoyé pour être imprimé</a:t>
            </a:r>
            <a:r>
              <a:rPr lang="fr-FR" dirty="0" smtClean="0"/>
              <a:t>.</a:t>
            </a:r>
          </a:p>
          <a:p>
            <a:pPr>
              <a:buNone/>
            </a:pPr>
            <a:endParaRPr lang="fr-FR" dirty="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T</a:t>
            </a:r>
            <a:r>
              <a:rPr lang="en-US" dirty="0" smtClean="0"/>
              <a:t>erminologies</a:t>
            </a:r>
            <a:endParaRPr lang="en-US" dirty="0"/>
          </a:p>
        </p:txBody>
      </p:sp>
      <p:sp>
        <p:nvSpPr>
          <p:cNvPr id="3" name="Espace réservé du contenu 2"/>
          <p:cNvSpPr>
            <a:spLocks noGrp="1"/>
          </p:cNvSpPr>
          <p:nvPr>
            <p:ph idx="1"/>
          </p:nvPr>
        </p:nvSpPr>
        <p:spPr/>
        <p:txBody>
          <a:bodyPr>
            <a:normAutofit fontScale="92500"/>
          </a:bodyPr>
          <a:lstStyle/>
          <a:p>
            <a:pPr algn="just"/>
            <a:r>
              <a:rPr lang="fr-FR" dirty="0">
                <a:solidFill>
                  <a:schemeClr val="tx2"/>
                </a:solidFill>
                <a:effectLst>
                  <a:outerShdw blurRad="38100" dist="38100" dir="2700000" algn="tl">
                    <a:srgbClr val="000000">
                      <a:alpha val="43137"/>
                    </a:srgbClr>
                  </a:outerShdw>
                </a:effectLst>
              </a:rPr>
              <a:t>Imprimante</a:t>
            </a:r>
            <a:r>
              <a:rPr lang="fr-FR" dirty="0"/>
              <a:t> : C’est l’interface logicielle qu’il y a entre le périphérique d’impression et Windows</a:t>
            </a:r>
          </a:p>
          <a:p>
            <a:pPr algn="just"/>
            <a:r>
              <a:rPr lang="fr-FR" dirty="0">
                <a:solidFill>
                  <a:schemeClr val="tx2"/>
                </a:solidFill>
                <a:effectLst>
                  <a:outerShdw blurRad="38100" dist="38100" dir="2700000" algn="tl">
                    <a:srgbClr val="000000">
                      <a:alpha val="43137"/>
                    </a:srgbClr>
                  </a:outerShdw>
                </a:effectLst>
              </a:rPr>
              <a:t>Spouleur d’impression </a:t>
            </a:r>
            <a:r>
              <a:rPr lang="fr-FR" dirty="0"/>
              <a:t>: Le spouleur d’impression </a:t>
            </a:r>
            <a:r>
              <a:rPr lang="fr-FR" dirty="0" smtClean="0"/>
              <a:t>est un programme chargé </a:t>
            </a:r>
            <a:r>
              <a:rPr lang="fr-FR" dirty="0"/>
              <a:t>de recevoir, stocker et d’envoyer vers le bon périphérique d’impression, les tâches d’impression.</a:t>
            </a:r>
          </a:p>
          <a:p>
            <a:pPr algn="just"/>
            <a:r>
              <a:rPr lang="fr-FR" dirty="0" smtClean="0">
                <a:solidFill>
                  <a:schemeClr val="tx2"/>
                </a:solidFill>
                <a:effectLst>
                  <a:outerShdw blurRad="38100" dist="38100" dir="2700000" algn="tl">
                    <a:srgbClr val="000000">
                      <a:alpha val="43137"/>
                    </a:srgbClr>
                  </a:outerShdw>
                </a:effectLst>
              </a:rPr>
              <a:t>File </a:t>
            </a:r>
            <a:r>
              <a:rPr lang="fr-FR" dirty="0">
                <a:solidFill>
                  <a:schemeClr val="tx2"/>
                </a:solidFill>
                <a:effectLst>
                  <a:outerShdw blurRad="38100" dist="38100" dir="2700000" algn="tl">
                    <a:srgbClr val="000000">
                      <a:alpha val="43137"/>
                    </a:srgbClr>
                  </a:outerShdw>
                </a:effectLst>
              </a:rPr>
              <a:t>d’attente d’impression </a:t>
            </a:r>
            <a:r>
              <a:rPr lang="fr-FR" dirty="0"/>
              <a:t>: C’est l’ensemble des tâches d’impression dans leur ordre d’arrivée.</a:t>
            </a:r>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T</a:t>
            </a:r>
            <a:r>
              <a:rPr lang="en-US" dirty="0" smtClean="0"/>
              <a:t>erminologies</a:t>
            </a:r>
            <a:endParaRPr lang="en-US" dirty="0"/>
          </a:p>
        </p:txBody>
      </p:sp>
      <p:sp>
        <p:nvSpPr>
          <p:cNvPr id="3" name="Espace réservé du contenu 2"/>
          <p:cNvSpPr>
            <a:spLocks noGrp="1"/>
          </p:cNvSpPr>
          <p:nvPr>
            <p:ph idx="1"/>
          </p:nvPr>
        </p:nvSpPr>
        <p:spPr/>
        <p:txBody>
          <a:bodyPr>
            <a:normAutofit/>
          </a:bodyPr>
          <a:lstStyle/>
          <a:p>
            <a:pPr algn="just"/>
            <a:r>
              <a:rPr lang="fr-FR" dirty="0" smtClean="0">
                <a:solidFill>
                  <a:schemeClr val="tx2"/>
                </a:solidFill>
                <a:effectLst>
                  <a:outerShdw blurRad="38100" dist="38100" dir="2700000" algn="tl">
                    <a:srgbClr val="000000">
                      <a:alpha val="43137"/>
                    </a:srgbClr>
                  </a:outerShdw>
                </a:effectLst>
              </a:rPr>
              <a:t>Port Imprimante </a:t>
            </a:r>
            <a:r>
              <a:rPr lang="fr-FR" dirty="0" smtClean="0"/>
              <a:t>: Interface logique de communication avec le périphérique d’impression.</a:t>
            </a:r>
          </a:p>
          <a:p>
            <a:pPr algn="just"/>
            <a:r>
              <a:rPr lang="fr-FR" dirty="0" smtClean="0">
                <a:solidFill>
                  <a:schemeClr val="tx2"/>
                </a:solidFill>
                <a:effectLst>
                  <a:outerShdw blurRad="38100" dist="38100" dir="2700000" algn="tl">
                    <a:srgbClr val="000000">
                      <a:alpha val="43137"/>
                    </a:srgbClr>
                  </a:outerShdw>
                </a:effectLst>
              </a:rPr>
              <a:t>Serveur d’impression </a:t>
            </a:r>
            <a:r>
              <a:rPr lang="fr-FR" dirty="0" smtClean="0"/>
              <a:t>: Ordinateur centralisant les tâches d’impression et gérant la file d’attente d’impression. Il contient le pilote d’imprimante propre à chacun des périphériques d’impression connectés. </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t>Types de clients d’impression supportés par Windows </a:t>
            </a:r>
            <a:r>
              <a:rPr lang="fr-FR" b="1" dirty="0" smtClean="0"/>
              <a:t>2003/2008</a:t>
            </a:r>
            <a:endParaRPr lang="en-US" dirty="0"/>
          </a:p>
        </p:txBody>
      </p:sp>
      <p:sp>
        <p:nvSpPr>
          <p:cNvPr id="3" name="Espace réservé du contenu 2"/>
          <p:cNvSpPr>
            <a:spLocks noGrp="1"/>
          </p:cNvSpPr>
          <p:nvPr>
            <p:ph idx="1"/>
          </p:nvPr>
        </p:nvSpPr>
        <p:spPr/>
        <p:txBody>
          <a:bodyPr/>
          <a:lstStyle/>
          <a:p>
            <a:r>
              <a:rPr lang="en-US" dirty="0" smtClean="0"/>
              <a:t>Clients </a:t>
            </a:r>
            <a:r>
              <a:rPr lang="en-US" dirty="0"/>
              <a:t>M</a:t>
            </a:r>
            <a:r>
              <a:rPr lang="en-US" dirty="0" smtClean="0"/>
              <a:t>icrosoft (print$)</a:t>
            </a:r>
          </a:p>
          <a:p>
            <a:pPr>
              <a:buNone/>
            </a:pPr>
            <a:endParaRPr lang="en-US" dirty="0" smtClean="0"/>
          </a:p>
          <a:p>
            <a:r>
              <a:rPr lang="en-US" dirty="0" smtClean="0"/>
              <a:t>Clients NetWare</a:t>
            </a:r>
          </a:p>
          <a:p>
            <a:pPr>
              <a:buNone/>
            </a:pPr>
            <a:endParaRPr lang="en-US" dirty="0" smtClean="0"/>
          </a:p>
          <a:p>
            <a:r>
              <a:rPr lang="en-US" dirty="0" smtClean="0"/>
              <a:t>Clients Macintosh</a:t>
            </a:r>
          </a:p>
          <a:p>
            <a:pPr>
              <a:buNone/>
            </a:pPr>
            <a:endParaRPr lang="en-US" dirty="0" smtClean="0"/>
          </a:p>
          <a:p>
            <a:r>
              <a:rPr lang="en-US" dirty="0" smtClean="0"/>
              <a:t>Clients Unix</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Fonctionnement de l’impression</a:t>
            </a:r>
            <a:endParaRPr lang="en-US" dirty="0"/>
          </a:p>
        </p:txBody>
      </p:sp>
      <p:sp>
        <p:nvSpPr>
          <p:cNvPr id="3" name="Espace réservé du contenu 2"/>
          <p:cNvSpPr>
            <a:spLocks noGrp="1"/>
          </p:cNvSpPr>
          <p:nvPr>
            <p:ph idx="1"/>
          </p:nvPr>
        </p:nvSpPr>
        <p:spPr/>
        <p:txBody>
          <a:bodyPr/>
          <a:lstStyle/>
          <a:p>
            <a:r>
              <a:rPr lang="fr-FR" dirty="0"/>
              <a:t>Il existe deux méthodes </a:t>
            </a:r>
            <a:r>
              <a:rPr lang="fr-FR" dirty="0" smtClean="0"/>
              <a:t>d’impression dans </a:t>
            </a:r>
            <a:r>
              <a:rPr lang="fr-FR" dirty="0"/>
              <a:t>un environnement Windows </a:t>
            </a:r>
            <a:r>
              <a:rPr lang="fr-FR" dirty="0" smtClean="0"/>
              <a:t>2003/2008  :</a:t>
            </a:r>
          </a:p>
          <a:p>
            <a:pPr>
              <a:buNone/>
            </a:pPr>
            <a:endParaRPr lang="fr-FR" dirty="0" smtClean="0"/>
          </a:p>
          <a:p>
            <a:pPr lvl="1">
              <a:buFont typeface="Wingdings" pitchFamily="2" charset="2"/>
              <a:buChar char="§"/>
            </a:pPr>
            <a:r>
              <a:rPr lang="fr-FR" b="1" dirty="0"/>
              <a:t>Impression sans serveur </a:t>
            </a:r>
            <a:r>
              <a:rPr lang="fr-FR" b="1" dirty="0" smtClean="0"/>
              <a:t>d’impression </a:t>
            </a:r>
          </a:p>
          <a:p>
            <a:pPr lvl="1">
              <a:buNone/>
            </a:pPr>
            <a:endParaRPr lang="fr-FR" b="1" dirty="0" smtClean="0"/>
          </a:p>
          <a:p>
            <a:pPr lvl="1">
              <a:buFont typeface="Wingdings" pitchFamily="2" charset="2"/>
              <a:buChar char="§"/>
            </a:pPr>
            <a:r>
              <a:rPr lang="fr-FR" b="1" dirty="0"/>
              <a:t>Impression </a:t>
            </a:r>
            <a:r>
              <a:rPr lang="fr-FR" b="1" dirty="0" smtClean="0"/>
              <a:t>avec </a:t>
            </a:r>
            <a:r>
              <a:rPr lang="fr-FR" b="1" dirty="0"/>
              <a:t>serveur d’impression</a:t>
            </a:r>
            <a:endParaRPr lang="fr-FR"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lvl="1" algn="ctr" rtl="0">
              <a:spcBef>
                <a:spcPct val="0"/>
              </a:spcBef>
            </a:pPr>
            <a:r>
              <a:rPr lang="fr-FR" sz="4000" b="1" dirty="0" smtClean="0"/>
              <a:t>Impression sans serveur d’impression </a:t>
            </a:r>
            <a:r>
              <a:rPr lang="fr-FR" b="1" dirty="0" smtClean="0"/>
              <a:t/>
            </a:r>
            <a:br>
              <a:rPr lang="fr-FR" b="1" dirty="0" smtClean="0"/>
            </a:br>
            <a:endParaRPr lang="en-US" dirty="0"/>
          </a:p>
        </p:txBody>
      </p:sp>
      <p:sp>
        <p:nvSpPr>
          <p:cNvPr id="3" name="Espace réservé du contenu 2"/>
          <p:cNvSpPr>
            <a:spLocks noGrp="1"/>
          </p:cNvSpPr>
          <p:nvPr>
            <p:ph idx="1"/>
          </p:nvPr>
        </p:nvSpPr>
        <p:spPr/>
        <p:txBody>
          <a:bodyPr>
            <a:normAutofit fontScale="70000" lnSpcReduction="20000"/>
          </a:bodyPr>
          <a:lstStyle/>
          <a:p>
            <a:r>
              <a:rPr lang="fr-FR" dirty="0"/>
              <a:t>Dans ce cas, les différents clients se connectent directement à l’imprimante </a:t>
            </a:r>
            <a:r>
              <a:rPr lang="fr-FR" b="1" dirty="0">
                <a:solidFill>
                  <a:schemeClr val="tx2"/>
                </a:solidFill>
              </a:rPr>
              <a:t>réseau</a:t>
            </a:r>
            <a:r>
              <a:rPr lang="fr-FR" dirty="0"/>
              <a:t> </a:t>
            </a:r>
            <a:r>
              <a:rPr lang="fr-FR" dirty="0" smtClean="0"/>
              <a:t>.</a:t>
            </a:r>
          </a:p>
          <a:p>
            <a:pPr>
              <a:buNone/>
            </a:pPr>
            <a:r>
              <a:rPr lang="fr-FR" dirty="0"/>
              <a:t> </a:t>
            </a:r>
          </a:p>
          <a:p>
            <a:r>
              <a:rPr lang="fr-FR" u="sng" dirty="0" smtClean="0"/>
              <a:t>Inconvénients:</a:t>
            </a:r>
            <a:endParaRPr lang="fr-FR" dirty="0"/>
          </a:p>
          <a:p>
            <a:pPr>
              <a:buNone/>
            </a:pPr>
            <a:r>
              <a:rPr lang="fr-FR" dirty="0"/>
              <a:t> </a:t>
            </a:r>
          </a:p>
          <a:p>
            <a:r>
              <a:rPr lang="fr-FR" dirty="0" smtClean="0"/>
              <a:t> </a:t>
            </a:r>
            <a:r>
              <a:rPr lang="fr-FR" dirty="0"/>
              <a:t>Chacun des clients hébergent sa propre file d’attente, impossible de connaître sa position </a:t>
            </a:r>
            <a:r>
              <a:rPr lang="fr-FR" dirty="0" smtClean="0"/>
              <a:t>par rapport </a:t>
            </a:r>
            <a:r>
              <a:rPr lang="fr-FR" dirty="0"/>
              <a:t>aux autres clients</a:t>
            </a:r>
            <a:r>
              <a:rPr lang="fr-FR" dirty="0" smtClean="0"/>
              <a:t>.</a:t>
            </a:r>
          </a:p>
          <a:p>
            <a:pPr>
              <a:buNone/>
            </a:pPr>
            <a:endParaRPr lang="fr-FR" dirty="0" smtClean="0"/>
          </a:p>
          <a:p>
            <a:r>
              <a:rPr lang="fr-FR" dirty="0" smtClean="0"/>
              <a:t> </a:t>
            </a:r>
            <a:r>
              <a:rPr lang="fr-FR" dirty="0"/>
              <a:t>Les messages d’erreur sont retournés uniquement vers le client dont la tâche d’impression est </a:t>
            </a:r>
            <a:r>
              <a:rPr lang="fr-FR" dirty="0" smtClean="0"/>
              <a:t>en cours.</a:t>
            </a:r>
          </a:p>
          <a:p>
            <a:pPr>
              <a:buNone/>
            </a:pPr>
            <a:endParaRPr lang="fr-FR" dirty="0"/>
          </a:p>
          <a:p>
            <a:r>
              <a:rPr lang="fr-FR" dirty="0"/>
              <a:t>- Le </a:t>
            </a:r>
            <a:r>
              <a:rPr lang="fr-FR" dirty="0" err="1"/>
              <a:t>spooling</a:t>
            </a:r>
            <a:r>
              <a:rPr lang="fr-FR" dirty="0"/>
              <a:t> est réalisé sur le client et non pas sur le serveur ce qui engendre une charge de </a:t>
            </a:r>
            <a:r>
              <a:rPr lang="fr-FR" dirty="0" smtClean="0"/>
              <a:t>travail supplémentaire </a:t>
            </a:r>
            <a:r>
              <a:rPr lang="fr-FR" dirty="0"/>
              <a:t>sur le client.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lvl="1" algn="ctr" rtl="0">
              <a:spcBef>
                <a:spcPct val="0"/>
              </a:spcBef>
            </a:pPr>
            <a:r>
              <a:rPr lang="fr-FR" sz="4000" b="1" dirty="0" smtClean="0"/>
              <a:t>Impression avec serveur d’impression </a:t>
            </a:r>
            <a:r>
              <a:rPr lang="fr-FR" b="1" dirty="0" smtClean="0"/>
              <a:t/>
            </a:r>
            <a:br>
              <a:rPr lang="fr-FR" b="1" dirty="0" smtClean="0"/>
            </a:br>
            <a:endParaRPr lang="en-US" dirty="0"/>
          </a:p>
        </p:txBody>
      </p:sp>
      <p:sp>
        <p:nvSpPr>
          <p:cNvPr id="3" name="Espace réservé du contenu 2"/>
          <p:cNvSpPr>
            <a:spLocks noGrp="1"/>
          </p:cNvSpPr>
          <p:nvPr>
            <p:ph idx="1"/>
          </p:nvPr>
        </p:nvSpPr>
        <p:spPr/>
        <p:txBody>
          <a:bodyPr>
            <a:normAutofit fontScale="55000" lnSpcReduction="20000"/>
          </a:bodyPr>
          <a:lstStyle/>
          <a:p>
            <a:r>
              <a:rPr lang="fr-FR" sz="3800" dirty="0"/>
              <a:t>Dans ce </a:t>
            </a:r>
            <a:r>
              <a:rPr lang="fr-FR" sz="3800" dirty="0" smtClean="0"/>
              <a:t>cas, les clients </a:t>
            </a:r>
            <a:r>
              <a:rPr lang="fr-FR" sz="3800" dirty="0"/>
              <a:t>se connectent via un serveur d’impression </a:t>
            </a:r>
            <a:r>
              <a:rPr lang="fr-FR" sz="3800" dirty="0" smtClean="0"/>
              <a:t>connecté </a:t>
            </a:r>
            <a:r>
              <a:rPr lang="fr-FR" sz="3800" dirty="0"/>
              <a:t>à une imprimante réseau ou directement relié au périphérique d’impression.</a:t>
            </a:r>
          </a:p>
          <a:p>
            <a:pPr>
              <a:buNone/>
            </a:pPr>
            <a:r>
              <a:rPr lang="fr-FR" sz="3800" dirty="0"/>
              <a:t> </a:t>
            </a:r>
          </a:p>
          <a:p>
            <a:r>
              <a:rPr lang="fr-FR" sz="3800" u="sng" dirty="0" smtClean="0"/>
              <a:t>Avantages :</a:t>
            </a:r>
            <a:endParaRPr lang="fr-FR" sz="3800" dirty="0"/>
          </a:p>
          <a:p>
            <a:r>
              <a:rPr lang="fr-FR" sz="3800" dirty="0" smtClean="0"/>
              <a:t>Le </a:t>
            </a:r>
            <a:r>
              <a:rPr lang="fr-FR" sz="3800" dirty="0"/>
              <a:t>serveur gère la distribution des pilotes aux clients</a:t>
            </a:r>
            <a:r>
              <a:rPr lang="fr-FR" sz="3800" dirty="0" smtClean="0"/>
              <a:t>.</a:t>
            </a:r>
          </a:p>
          <a:p>
            <a:pPr>
              <a:buNone/>
            </a:pPr>
            <a:endParaRPr lang="fr-FR" sz="3800" dirty="0"/>
          </a:p>
          <a:p>
            <a:r>
              <a:rPr lang="fr-FR" sz="3800" dirty="0" smtClean="0"/>
              <a:t>La </a:t>
            </a:r>
            <a:r>
              <a:rPr lang="fr-FR" sz="3800" dirty="0"/>
              <a:t>file d’attente est unique pour tous les clients qui peuvent </a:t>
            </a:r>
            <a:r>
              <a:rPr lang="fr-FR" sz="3800" dirty="0" smtClean="0"/>
              <a:t>voir leur </a:t>
            </a:r>
            <a:r>
              <a:rPr lang="fr-FR" sz="3800" dirty="0"/>
              <a:t>position dans la file d’attente</a:t>
            </a:r>
            <a:r>
              <a:rPr lang="fr-FR" sz="3800" dirty="0" smtClean="0"/>
              <a:t>.</a:t>
            </a:r>
          </a:p>
          <a:p>
            <a:pPr>
              <a:buNone/>
            </a:pPr>
            <a:endParaRPr lang="fr-FR" sz="3800" dirty="0"/>
          </a:p>
          <a:p>
            <a:r>
              <a:rPr lang="fr-FR" sz="3800" dirty="0" smtClean="0"/>
              <a:t>Les </a:t>
            </a:r>
            <a:r>
              <a:rPr lang="fr-FR" sz="3800" dirty="0"/>
              <a:t>messages d’erreur sont retournés sur tous les clients dont la tâche d’impression est en cours</a:t>
            </a:r>
            <a:r>
              <a:rPr lang="fr-FR" sz="3800" dirty="0" smtClean="0"/>
              <a:t>.</a:t>
            </a:r>
          </a:p>
          <a:p>
            <a:pPr>
              <a:buNone/>
            </a:pPr>
            <a:endParaRPr lang="fr-FR" sz="3800" dirty="0"/>
          </a:p>
          <a:p>
            <a:r>
              <a:rPr lang="fr-FR" sz="3800" dirty="0" smtClean="0"/>
              <a:t> </a:t>
            </a:r>
            <a:r>
              <a:rPr lang="fr-FR" sz="3800" dirty="0"/>
              <a:t>Certains traitements sont transmis et </a:t>
            </a:r>
            <a:r>
              <a:rPr lang="fr-FR" sz="3800" dirty="0" smtClean="0"/>
              <a:t>réalisés </a:t>
            </a:r>
            <a:r>
              <a:rPr lang="fr-FR" sz="3800" dirty="0"/>
              <a:t>directement par le serveur d’impression.</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t>Imprimantes locales et imprimantes réseau</a:t>
            </a:r>
            <a:endParaRPr lang="en-US" dirty="0"/>
          </a:p>
        </p:txBody>
      </p:sp>
      <p:sp>
        <p:nvSpPr>
          <p:cNvPr id="3" name="Espace réservé du contenu 2"/>
          <p:cNvSpPr>
            <a:spLocks noGrp="1"/>
          </p:cNvSpPr>
          <p:nvPr>
            <p:ph idx="1"/>
          </p:nvPr>
        </p:nvSpPr>
        <p:spPr/>
        <p:txBody>
          <a:bodyPr>
            <a:normAutofit fontScale="85000" lnSpcReduction="10000"/>
          </a:bodyPr>
          <a:lstStyle/>
          <a:p>
            <a:pPr algn="just"/>
            <a:r>
              <a:rPr lang="fr-FR" dirty="0"/>
              <a:t>Une </a:t>
            </a:r>
            <a:r>
              <a:rPr lang="fr-FR" b="1" dirty="0"/>
              <a:t>imprimante locale </a:t>
            </a:r>
            <a:r>
              <a:rPr lang="fr-FR" dirty="0"/>
              <a:t>est une imprimante qui va être directement reliée au serveur d’impression par </a:t>
            </a:r>
            <a:r>
              <a:rPr lang="fr-FR" dirty="0" smtClean="0"/>
              <a:t>un câble </a:t>
            </a:r>
            <a:r>
              <a:rPr lang="fr-FR" dirty="0"/>
              <a:t>de type </a:t>
            </a:r>
            <a:r>
              <a:rPr lang="fr-FR" dirty="0" smtClean="0"/>
              <a:t>:</a:t>
            </a:r>
          </a:p>
          <a:p>
            <a:pPr lvl="1" algn="just">
              <a:buFont typeface="Wingdings" pitchFamily="2" charset="2"/>
              <a:buChar char="§"/>
            </a:pPr>
            <a:r>
              <a:rPr lang="fr-FR" dirty="0" smtClean="0"/>
              <a:t>USB</a:t>
            </a:r>
          </a:p>
          <a:p>
            <a:pPr lvl="1" algn="just">
              <a:buFont typeface="Wingdings" pitchFamily="2" charset="2"/>
              <a:buChar char="§"/>
            </a:pPr>
            <a:r>
              <a:rPr lang="fr-FR" dirty="0" smtClean="0"/>
              <a:t>parallèle </a:t>
            </a:r>
            <a:r>
              <a:rPr lang="fr-FR" dirty="0"/>
              <a:t>(LPT) </a:t>
            </a:r>
            <a:endParaRPr lang="fr-FR" dirty="0" smtClean="0"/>
          </a:p>
          <a:p>
            <a:pPr lvl="1" algn="just">
              <a:buFont typeface="Wingdings" pitchFamily="2" charset="2"/>
              <a:buChar char="§"/>
            </a:pPr>
            <a:r>
              <a:rPr lang="fr-FR" dirty="0" smtClean="0"/>
              <a:t>ou </a:t>
            </a:r>
            <a:r>
              <a:rPr lang="fr-FR" dirty="0"/>
              <a:t>Infrarouge (IR</a:t>
            </a:r>
            <a:r>
              <a:rPr lang="fr-FR" dirty="0" smtClean="0"/>
              <a:t>).</a:t>
            </a:r>
          </a:p>
          <a:p>
            <a:pPr lvl="1">
              <a:buNone/>
            </a:pPr>
            <a:endParaRPr lang="fr-FR" dirty="0"/>
          </a:p>
          <a:p>
            <a:pPr algn="just"/>
            <a:r>
              <a:rPr lang="fr-FR" dirty="0"/>
              <a:t>Une </a:t>
            </a:r>
            <a:r>
              <a:rPr lang="fr-FR" b="1" dirty="0"/>
              <a:t>imprimante réseau </a:t>
            </a:r>
            <a:r>
              <a:rPr lang="fr-FR" dirty="0"/>
              <a:t>est une imprimante qui va être reliée au serveur d’impression via </a:t>
            </a:r>
            <a:r>
              <a:rPr lang="fr-FR" dirty="0" smtClean="0"/>
              <a:t>l’infrastructure réseau </a:t>
            </a:r>
            <a:r>
              <a:rPr lang="fr-FR" dirty="0"/>
              <a:t>et la mise en place d’un </a:t>
            </a:r>
            <a:r>
              <a:rPr lang="fr-FR" dirty="0">
                <a:solidFill>
                  <a:schemeClr val="tx2"/>
                </a:solidFill>
                <a:effectLst>
                  <a:outerShdw blurRad="38100" dist="38100" dir="2700000" algn="tl">
                    <a:srgbClr val="000000">
                      <a:alpha val="43137"/>
                    </a:srgbClr>
                  </a:outerShdw>
                </a:effectLst>
              </a:rPr>
              <a:t>protocole réseau </a:t>
            </a:r>
            <a:r>
              <a:rPr lang="fr-FR" dirty="0"/>
              <a:t>comme TCP/IP, IPX/SPX ou AppleTalk.</a:t>
            </a:r>
          </a:p>
          <a:p>
            <a:endParaRPr lang="en-US" dirty="0"/>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TotalTime>
  <Words>857</Words>
  <Application>Microsoft Office PowerPoint</Application>
  <PresentationFormat>Affichage à l'écran (4:3)</PresentationFormat>
  <Paragraphs>103</Paragraphs>
  <Slides>18</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18</vt:i4>
      </vt:variant>
    </vt:vector>
  </HeadingPairs>
  <TitlesOfParts>
    <vt:vector size="22" baseType="lpstr">
      <vt:lpstr>Arial</vt:lpstr>
      <vt:lpstr>Calibri</vt:lpstr>
      <vt:lpstr>Wingdings</vt:lpstr>
      <vt:lpstr>Thème Office</vt:lpstr>
      <vt:lpstr>Chapitre 6 </vt:lpstr>
      <vt:lpstr>Terminologies</vt:lpstr>
      <vt:lpstr>Terminologies</vt:lpstr>
      <vt:lpstr>Terminologies</vt:lpstr>
      <vt:lpstr>Types de clients d’impression supportés par Windows 2003/2008</vt:lpstr>
      <vt:lpstr>Fonctionnement de l’impression</vt:lpstr>
      <vt:lpstr>Impression sans serveur d’impression  </vt:lpstr>
      <vt:lpstr>Impression avec serveur d’impression  </vt:lpstr>
      <vt:lpstr>Imprimantes locales et imprimantes réseau</vt:lpstr>
      <vt:lpstr>Installation et partage d’une imprimante</vt:lpstr>
      <vt:lpstr>Autorisations d’imprimantes partagées</vt:lpstr>
      <vt:lpstr>Spouleur d’impression</vt:lpstr>
      <vt:lpstr>Définition des priorités d’imprimantes</vt:lpstr>
      <vt:lpstr>Exemple</vt:lpstr>
      <vt:lpstr>Configuration d’un pool d’impression </vt:lpstr>
      <vt:lpstr>Conclusion</vt:lpstr>
      <vt:lpstr>Q1</vt:lpstr>
      <vt:lpstr>Présentation PowerPoint</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Chapitre 4</dc:title>
  <dc:creator>Leila</dc:creator>
  <cp:lastModifiedBy>user</cp:lastModifiedBy>
  <cp:revision>31</cp:revision>
  <dcterms:created xsi:type="dcterms:W3CDTF">2011-05-01T19:31:29Z</dcterms:created>
  <dcterms:modified xsi:type="dcterms:W3CDTF">2023-05-04T09:53:43Z</dcterms:modified>
</cp:coreProperties>
</file>