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57" r:id="rId7"/>
    <p:sldId id="263" r:id="rId8"/>
    <p:sldId id="264" r:id="rId9"/>
    <p:sldId id="265" r:id="rId10"/>
    <p:sldId id="266" r:id="rId11"/>
    <p:sldId id="267" r:id="rId12"/>
    <p:sldId id="268" r:id="rId13"/>
    <p:sldId id="271" r:id="rId14"/>
    <p:sldId id="269" r:id="rId15"/>
    <p:sldId id="270" r:id="rId16"/>
    <p:sldId id="272" r:id="rId17"/>
    <p:sldId id="274" r:id="rId18"/>
    <p:sldId id="273" r:id="rId19"/>
    <p:sldId id="276" r:id="rId20"/>
    <p:sldId id="278" r:id="rId21"/>
    <p:sldId id="277" r:id="rId22"/>
    <p:sldId id="279" r:id="rId23"/>
    <p:sldId id="280" r:id="rId24"/>
    <p:sldId id="281" r:id="rId25"/>
    <p:sldId id="282" r:id="rId26"/>
    <p:sldId id="283" r:id="rId27"/>
    <p:sldId id="284" r:id="rId28"/>
    <p:sldId id="290" r:id="rId29"/>
    <p:sldId id="291" r:id="rId30"/>
    <p:sldId id="292" r:id="rId31"/>
    <p:sldId id="293" r:id="rId32"/>
    <p:sldId id="286" r:id="rId33"/>
    <p:sldId id="287" r:id="rId34"/>
    <p:sldId id="288" r:id="rId35"/>
    <p:sldId id="289"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3" d="100"/>
          <a:sy n="83" d="100"/>
        </p:scale>
        <p:origin x="8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CD198EF3-8630-4E5F-9D08-53EB888DDCF8}" type="datetimeFigureOut">
              <a:rPr lang="fr-FR" smtClean="0"/>
              <a:t>30/11/2022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2678A8-D508-4855-8542-98DE360889B2}" type="slidenum">
              <a:rPr lang="fr-FR" smtClean="0"/>
              <a:t>‹N°›</a:t>
            </a:fld>
            <a:endParaRPr lang="fr-FR"/>
          </a:p>
        </p:txBody>
      </p:sp>
    </p:spTree>
    <p:extLst>
      <p:ext uri="{BB962C8B-B14F-4D97-AF65-F5344CB8AC3E}">
        <p14:creationId xmlns:p14="http://schemas.microsoft.com/office/powerpoint/2010/main" val="269771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D198EF3-8630-4E5F-9D08-53EB888DDCF8}" type="datetimeFigureOut">
              <a:rPr lang="fr-FR" smtClean="0"/>
              <a:t>30/11/2022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2678A8-D508-4855-8542-98DE360889B2}" type="slidenum">
              <a:rPr lang="fr-FR" smtClean="0"/>
              <a:t>‹N°›</a:t>
            </a:fld>
            <a:endParaRPr lang="fr-FR"/>
          </a:p>
        </p:txBody>
      </p:sp>
    </p:spTree>
    <p:extLst>
      <p:ext uri="{BB962C8B-B14F-4D97-AF65-F5344CB8AC3E}">
        <p14:creationId xmlns:p14="http://schemas.microsoft.com/office/powerpoint/2010/main" val="2861471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D198EF3-8630-4E5F-9D08-53EB888DDCF8}" type="datetimeFigureOut">
              <a:rPr lang="fr-FR" smtClean="0"/>
              <a:t>30/11/2022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2678A8-D508-4855-8542-98DE360889B2}" type="slidenum">
              <a:rPr lang="fr-FR" smtClean="0"/>
              <a:t>‹N°›</a:t>
            </a:fld>
            <a:endParaRPr lang="fr-FR"/>
          </a:p>
        </p:txBody>
      </p:sp>
    </p:spTree>
    <p:extLst>
      <p:ext uri="{BB962C8B-B14F-4D97-AF65-F5344CB8AC3E}">
        <p14:creationId xmlns:p14="http://schemas.microsoft.com/office/powerpoint/2010/main" val="398427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D198EF3-8630-4E5F-9D08-53EB888DDCF8}" type="datetimeFigureOut">
              <a:rPr lang="fr-FR" smtClean="0"/>
              <a:t>30/11/2022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2678A8-D508-4855-8542-98DE360889B2}" type="slidenum">
              <a:rPr lang="fr-FR" smtClean="0"/>
              <a:t>‹N°›</a:t>
            </a:fld>
            <a:endParaRPr lang="fr-FR"/>
          </a:p>
        </p:txBody>
      </p:sp>
    </p:spTree>
    <p:extLst>
      <p:ext uri="{BB962C8B-B14F-4D97-AF65-F5344CB8AC3E}">
        <p14:creationId xmlns:p14="http://schemas.microsoft.com/office/powerpoint/2010/main" val="86841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CD198EF3-8630-4E5F-9D08-53EB888DDCF8}" type="datetimeFigureOut">
              <a:rPr lang="fr-FR" smtClean="0"/>
              <a:t>30/11/2022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2678A8-D508-4855-8542-98DE360889B2}" type="slidenum">
              <a:rPr lang="fr-FR" smtClean="0"/>
              <a:t>‹N°›</a:t>
            </a:fld>
            <a:endParaRPr lang="fr-FR"/>
          </a:p>
        </p:txBody>
      </p:sp>
    </p:spTree>
    <p:extLst>
      <p:ext uri="{BB962C8B-B14F-4D97-AF65-F5344CB8AC3E}">
        <p14:creationId xmlns:p14="http://schemas.microsoft.com/office/powerpoint/2010/main" val="338202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D198EF3-8630-4E5F-9D08-53EB888DDCF8}" type="datetimeFigureOut">
              <a:rPr lang="fr-FR" smtClean="0"/>
              <a:t>30/11/2022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2678A8-D508-4855-8542-98DE360889B2}" type="slidenum">
              <a:rPr lang="fr-FR" smtClean="0"/>
              <a:t>‹N°›</a:t>
            </a:fld>
            <a:endParaRPr lang="fr-FR"/>
          </a:p>
        </p:txBody>
      </p:sp>
    </p:spTree>
    <p:extLst>
      <p:ext uri="{BB962C8B-B14F-4D97-AF65-F5344CB8AC3E}">
        <p14:creationId xmlns:p14="http://schemas.microsoft.com/office/powerpoint/2010/main" val="225177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D198EF3-8630-4E5F-9D08-53EB888DDCF8}" type="datetimeFigureOut">
              <a:rPr lang="fr-FR" smtClean="0"/>
              <a:t>30/11/2022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72678A8-D508-4855-8542-98DE360889B2}" type="slidenum">
              <a:rPr lang="fr-FR" smtClean="0"/>
              <a:t>‹N°›</a:t>
            </a:fld>
            <a:endParaRPr lang="fr-FR"/>
          </a:p>
        </p:txBody>
      </p:sp>
    </p:spTree>
    <p:extLst>
      <p:ext uri="{BB962C8B-B14F-4D97-AF65-F5344CB8AC3E}">
        <p14:creationId xmlns:p14="http://schemas.microsoft.com/office/powerpoint/2010/main" val="3629831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D198EF3-8630-4E5F-9D08-53EB888DDCF8}" type="datetimeFigureOut">
              <a:rPr lang="fr-FR" smtClean="0"/>
              <a:t>30/11/2022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72678A8-D508-4855-8542-98DE360889B2}" type="slidenum">
              <a:rPr lang="fr-FR" smtClean="0"/>
              <a:t>‹N°›</a:t>
            </a:fld>
            <a:endParaRPr lang="fr-FR"/>
          </a:p>
        </p:txBody>
      </p:sp>
    </p:spTree>
    <p:extLst>
      <p:ext uri="{BB962C8B-B14F-4D97-AF65-F5344CB8AC3E}">
        <p14:creationId xmlns:p14="http://schemas.microsoft.com/office/powerpoint/2010/main" val="4187645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D198EF3-8630-4E5F-9D08-53EB888DDCF8}" type="datetimeFigureOut">
              <a:rPr lang="fr-FR" smtClean="0"/>
              <a:t>30/11/2022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72678A8-D508-4855-8542-98DE360889B2}" type="slidenum">
              <a:rPr lang="fr-FR" smtClean="0"/>
              <a:t>‹N°›</a:t>
            </a:fld>
            <a:endParaRPr lang="fr-FR"/>
          </a:p>
        </p:txBody>
      </p:sp>
    </p:spTree>
    <p:extLst>
      <p:ext uri="{BB962C8B-B14F-4D97-AF65-F5344CB8AC3E}">
        <p14:creationId xmlns:p14="http://schemas.microsoft.com/office/powerpoint/2010/main" val="282703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CD198EF3-8630-4E5F-9D08-53EB888DDCF8}" type="datetimeFigureOut">
              <a:rPr lang="fr-FR" smtClean="0"/>
              <a:t>30/11/2022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2678A8-D508-4855-8542-98DE360889B2}" type="slidenum">
              <a:rPr lang="fr-FR" smtClean="0"/>
              <a:t>‹N°›</a:t>
            </a:fld>
            <a:endParaRPr lang="fr-FR"/>
          </a:p>
        </p:txBody>
      </p:sp>
    </p:spTree>
    <p:extLst>
      <p:ext uri="{BB962C8B-B14F-4D97-AF65-F5344CB8AC3E}">
        <p14:creationId xmlns:p14="http://schemas.microsoft.com/office/powerpoint/2010/main" val="3898831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CD198EF3-8630-4E5F-9D08-53EB888DDCF8}" type="datetimeFigureOut">
              <a:rPr lang="fr-FR" smtClean="0"/>
              <a:t>30/11/2022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2678A8-D508-4855-8542-98DE360889B2}" type="slidenum">
              <a:rPr lang="fr-FR" smtClean="0"/>
              <a:t>‹N°›</a:t>
            </a:fld>
            <a:endParaRPr lang="fr-FR"/>
          </a:p>
        </p:txBody>
      </p:sp>
    </p:spTree>
    <p:extLst>
      <p:ext uri="{BB962C8B-B14F-4D97-AF65-F5344CB8AC3E}">
        <p14:creationId xmlns:p14="http://schemas.microsoft.com/office/powerpoint/2010/main" val="1681794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98EF3-8630-4E5F-9D08-53EB888DDCF8}" type="datetimeFigureOut">
              <a:rPr lang="fr-FR" smtClean="0"/>
              <a:t>30/11/2022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2678A8-D508-4855-8542-98DE360889B2}" type="slidenum">
              <a:rPr lang="fr-FR" smtClean="0"/>
              <a:t>‹N°›</a:t>
            </a:fld>
            <a:endParaRPr lang="fr-FR"/>
          </a:p>
        </p:txBody>
      </p:sp>
    </p:spTree>
    <p:extLst>
      <p:ext uri="{BB962C8B-B14F-4D97-AF65-F5344CB8AC3E}">
        <p14:creationId xmlns:p14="http://schemas.microsoft.com/office/powerpoint/2010/main" val="3534272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Chapitre 3</a:t>
            </a:r>
            <a:endParaRPr lang="fr-FR" dirty="0"/>
          </a:p>
        </p:txBody>
      </p:sp>
      <p:sp>
        <p:nvSpPr>
          <p:cNvPr id="3" name="Sous-titre 2"/>
          <p:cNvSpPr>
            <a:spLocks noGrp="1"/>
          </p:cNvSpPr>
          <p:nvPr>
            <p:ph type="subTitle" idx="1"/>
          </p:nvPr>
        </p:nvSpPr>
        <p:spPr/>
        <p:txBody>
          <a:bodyPr>
            <a:normAutofit/>
          </a:bodyPr>
          <a:lstStyle/>
          <a:p>
            <a:r>
              <a:rPr lang="fr-FR" sz="4400" dirty="0"/>
              <a:t>Architecture des Réseaux </a:t>
            </a:r>
            <a:r>
              <a:rPr lang="fr-FR" sz="4400" dirty="0" smtClean="0"/>
              <a:t>Locaux</a:t>
            </a:r>
          </a:p>
          <a:p>
            <a:r>
              <a:rPr lang="fr-FR" sz="2000" dirty="0" smtClean="0"/>
              <a:t>(sous couche MAC du modèle OSI- </a:t>
            </a:r>
            <a:r>
              <a:rPr lang="fr-FR" sz="2000" dirty="0" err="1" smtClean="0"/>
              <a:t>Niv</a:t>
            </a:r>
            <a:r>
              <a:rPr lang="fr-FR" sz="2000" dirty="0" smtClean="0"/>
              <a:t> 2)</a:t>
            </a:r>
            <a:endParaRPr lang="fr-FR" sz="2000" dirty="0"/>
          </a:p>
        </p:txBody>
      </p:sp>
    </p:spTree>
    <p:extLst>
      <p:ext uri="{BB962C8B-B14F-4D97-AF65-F5344CB8AC3E}">
        <p14:creationId xmlns:p14="http://schemas.microsoft.com/office/powerpoint/2010/main" val="2568819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9108" y="328613"/>
            <a:ext cx="10515600" cy="1325563"/>
          </a:xfrm>
        </p:spPr>
        <p:txBody>
          <a:bodyPr/>
          <a:lstStyle/>
          <a:p>
            <a:r>
              <a:rPr lang="fr-FR" dirty="0"/>
              <a:t>3</a:t>
            </a:r>
            <a:r>
              <a:rPr lang="fr-FR" dirty="0" smtClean="0"/>
              <a:t>. Topologie d’un réseau local (LAN)</a:t>
            </a:r>
            <a:endParaRPr lang="fr-FR" dirty="0"/>
          </a:p>
        </p:txBody>
      </p:sp>
      <p:sp>
        <p:nvSpPr>
          <p:cNvPr id="3" name="Espace réservé du contenu 2"/>
          <p:cNvSpPr>
            <a:spLocks noGrp="1"/>
          </p:cNvSpPr>
          <p:nvPr>
            <p:ph idx="1"/>
          </p:nvPr>
        </p:nvSpPr>
        <p:spPr>
          <a:xfrm>
            <a:off x="709108" y="1433513"/>
            <a:ext cx="10515600" cy="4872542"/>
          </a:xfrm>
        </p:spPr>
        <p:txBody>
          <a:bodyPr>
            <a:normAutofit/>
          </a:bodyPr>
          <a:lstStyle/>
          <a:p>
            <a:endParaRPr lang="fr-FR" dirty="0" smtClean="0"/>
          </a:p>
          <a:p>
            <a:r>
              <a:rPr lang="fr-FR" sz="3600" b="1" dirty="0" smtClean="0"/>
              <a:t>3.4 </a:t>
            </a:r>
            <a:r>
              <a:rPr lang="fr-FR" sz="3600" b="1" dirty="0"/>
              <a:t>Topologie </a:t>
            </a:r>
            <a:r>
              <a:rPr lang="fr-FR" sz="3600" b="1" dirty="0" smtClean="0"/>
              <a:t>hybride</a:t>
            </a:r>
            <a:endParaRPr lang="fr-FR" sz="3600" dirty="0"/>
          </a:p>
          <a:p>
            <a:pPr marL="0" indent="0">
              <a:buNone/>
            </a:pPr>
            <a:r>
              <a:rPr lang="fr-FR" sz="3600" dirty="0"/>
              <a:t>Dans une topologie hybride, plusieurs topologies sont combinées. La topologie étoile/bus et étoile/anneau sont les plus répondues.</a:t>
            </a:r>
          </a:p>
          <a:p>
            <a:pPr marL="0" indent="0">
              <a:buNone/>
            </a:pPr>
            <a:endParaRPr lang="fr-FR" sz="3600" dirty="0"/>
          </a:p>
        </p:txBody>
      </p:sp>
    </p:spTree>
    <p:extLst>
      <p:ext uri="{BB962C8B-B14F-4D97-AF65-F5344CB8AC3E}">
        <p14:creationId xmlns:p14="http://schemas.microsoft.com/office/powerpoint/2010/main" val="10018652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p:nvPr/>
        </p:nvPicPr>
        <p:blipFill>
          <a:blip r:embed="rId2"/>
          <a:srcRect/>
          <a:stretch>
            <a:fillRect/>
          </a:stretch>
        </p:blipFill>
        <p:spPr bwMode="auto">
          <a:xfrm>
            <a:off x="0" y="0"/>
            <a:ext cx="12192000" cy="6858000"/>
          </a:xfrm>
          <a:prstGeom prst="rect">
            <a:avLst/>
          </a:prstGeom>
          <a:noFill/>
          <a:ln w="9525">
            <a:noFill/>
            <a:miter lim="800000"/>
            <a:headEnd/>
            <a:tailEnd/>
          </a:ln>
        </p:spPr>
      </p:pic>
    </p:spTree>
    <p:extLst>
      <p:ext uri="{BB962C8B-B14F-4D97-AF65-F5344CB8AC3E}">
        <p14:creationId xmlns:p14="http://schemas.microsoft.com/office/powerpoint/2010/main" val="29228070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 </a:t>
            </a:r>
            <a:r>
              <a:rPr lang="fr-FR" smtClean="0"/>
              <a:t>Méthode d’accès</a:t>
            </a:r>
            <a:endParaRPr lang="fr-FR" dirty="0"/>
          </a:p>
        </p:txBody>
      </p:sp>
      <p:sp>
        <p:nvSpPr>
          <p:cNvPr id="3" name="Espace réservé du contenu 2"/>
          <p:cNvSpPr>
            <a:spLocks noGrp="1"/>
          </p:cNvSpPr>
          <p:nvPr>
            <p:ph idx="1"/>
          </p:nvPr>
        </p:nvSpPr>
        <p:spPr>
          <a:xfrm>
            <a:off x="709108" y="1433513"/>
            <a:ext cx="10515600" cy="4872542"/>
          </a:xfrm>
        </p:spPr>
        <p:txBody>
          <a:bodyPr>
            <a:normAutofit fontScale="92500" lnSpcReduction="20000"/>
          </a:bodyPr>
          <a:lstStyle/>
          <a:p>
            <a:pPr algn="just"/>
            <a:r>
              <a:rPr lang="fr-FR" dirty="0" smtClean="0"/>
              <a:t>La </a:t>
            </a:r>
            <a:r>
              <a:rPr lang="fr-FR" dirty="0"/>
              <a:t>méthode d’accès désigne les moyens utilisés pour organiser et réglementer la circulation des informations. Quel que soit le réseau local utilisé, une seule machine à la fois peut normalement être autorisée à émettre sur le câble réseau. Il existe donc plusieurs méthodes qui gèrent de manière différente les conflits d’accès.</a:t>
            </a:r>
          </a:p>
          <a:p>
            <a:endParaRPr lang="fr-FR" dirty="0"/>
          </a:p>
          <a:p>
            <a:r>
              <a:rPr lang="fr-FR" dirty="0"/>
              <a:t>La couche </a:t>
            </a:r>
            <a:r>
              <a:rPr lang="fr-FR" dirty="0" smtClean="0"/>
              <a:t>liaison (2) </a:t>
            </a:r>
            <a:r>
              <a:rPr lang="fr-FR" dirty="0"/>
              <a:t>du modèle OSI est devisée en deux sous couches :</a:t>
            </a:r>
          </a:p>
          <a:p>
            <a:pPr marL="0" indent="0">
              <a:buNone/>
            </a:pPr>
            <a:r>
              <a:rPr lang="fr-FR" dirty="0"/>
              <a:t> </a:t>
            </a:r>
          </a:p>
          <a:p>
            <a:pPr lvl="0"/>
            <a:r>
              <a:rPr lang="fr-FR" dirty="0"/>
              <a:t>La couche MAC de bas niveau (Medium Access Control) : son rôle est de partager le support entre toutes les stations. On parle alors de méthode d’accès.</a:t>
            </a:r>
          </a:p>
          <a:p>
            <a:pPr marL="0" indent="0">
              <a:buNone/>
            </a:pPr>
            <a:endParaRPr lang="fr-FR" dirty="0"/>
          </a:p>
          <a:p>
            <a:pPr lvl="0"/>
            <a:r>
              <a:rPr lang="fr-FR" dirty="0"/>
              <a:t>La couche LLC (</a:t>
            </a:r>
            <a:r>
              <a:rPr lang="fr-FR" dirty="0" err="1"/>
              <a:t>Logical</a:t>
            </a:r>
            <a:r>
              <a:rPr lang="fr-FR" dirty="0"/>
              <a:t> Link Layer), elle implémente un protocole de liaison dont le rôle est de gérer la communication (contrôle d’erreur).</a:t>
            </a:r>
          </a:p>
        </p:txBody>
      </p:sp>
    </p:spTree>
    <p:extLst>
      <p:ext uri="{BB962C8B-B14F-4D97-AF65-F5344CB8AC3E}">
        <p14:creationId xmlns:p14="http://schemas.microsoft.com/office/powerpoint/2010/main" val="33585122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 Méthode d’accès / problématique </a:t>
            </a:r>
            <a:endParaRPr lang="fr-FR" dirty="0"/>
          </a:p>
        </p:txBody>
      </p:sp>
      <p:sp>
        <p:nvSpPr>
          <p:cNvPr id="3" name="Espace réservé du contenu 2"/>
          <p:cNvSpPr>
            <a:spLocks noGrp="1"/>
          </p:cNvSpPr>
          <p:nvPr>
            <p:ph idx="1"/>
          </p:nvPr>
        </p:nvSpPr>
        <p:spPr>
          <a:xfrm>
            <a:off x="709108" y="1433513"/>
            <a:ext cx="10515600" cy="4872542"/>
          </a:xfrm>
        </p:spPr>
        <p:txBody>
          <a:bodyPr>
            <a:normAutofit/>
          </a:bodyPr>
          <a:lstStyle/>
          <a:p>
            <a:pPr algn="just"/>
            <a:r>
              <a:rPr lang="fr-FR" dirty="0" smtClean="0"/>
              <a:t>Si 20 ordinateurs exploitent le même support de transmission, quel ordinateur a accès au support ? A quel moment ? Et pour combien de temps ?</a:t>
            </a:r>
          </a:p>
          <a:p>
            <a:pPr algn="just"/>
            <a:endParaRPr lang="fr-FR" dirty="0"/>
          </a:p>
          <a:p>
            <a:pPr algn="just"/>
            <a:r>
              <a:rPr lang="fr-FR" dirty="0" smtClean="0"/>
              <a:t>Le comité IEEE </a:t>
            </a:r>
            <a:r>
              <a:rPr lang="en-US" dirty="0" smtClean="0"/>
              <a:t>(Institute of Electrical and Electronics Engineers) </a:t>
            </a:r>
            <a:r>
              <a:rPr lang="fr-FR" dirty="0" smtClean="0"/>
              <a:t>802 a donner naissance à une série de standards pour couvrir l’ensemble des besoins:</a:t>
            </a:r>
          </a:p>
          <a:p>
            <a:pPr algn="just"/>
            <a:r>
              <a:rPr lang="fr-FR" dirty="0" smtClean="0"/>
              <a:t>802.2: LLC ;</a:t>
            </a:r>
          </a:p>
          <a:p>
            <a:pPr algn="just"/>
            <a:r>
              <a:rPr lang="fr-FR" dirty="0" smtClean="0"/>
              <a:t> 802.3: Ethernet ; 802.4: jetons sur bus, 802.5: jeton sur anneau; …</a:t>
            </a:r>
            <a:r>
              <a:rPr lang="fr-FR" dirty="0" err="1" smtClean="0"/>
              <a:t>etc</a:t>
            </a:r>
            <a:endParaRPr lang="fr-FR" dirty="0"/>
          </a:p>
        </p:txBody>
      </p:sp>
    </p:spTree>
    <p:extLst>
      <p:ext uri="{BB962C8B-B14F-4D97-AF65-F5344CB8AC3E}">
        <p14:creationId xmlns:p14="http://schemas.microsoft.com/office/powerpoint/2010/main" val="125053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 Méthode d’accès</a:t>
            </a:r>
            <a:endParaRPr lang="fr-FR" dirty="0"/>
          </a:p>
        </p:txBody>
      </p:sp>
      <p:sp>
        <p:nvSpPr>
          <p:cNvPr id="3" name="Espace réservé du contenu 2"/>
          <p:cNvSpPr>
            <a:spLocks noGrp="1"/>
          </p:cNvSpPr>
          <p:nvPr>
            <p:ph idx="1"/>
          </p:nvPr>
        </p:nvSpPr>
        <p:spPr>
          <a:xfrm>
            <a:off x="709108" y="1433513"/>
            <a:ext cx="10515600" cy="4872542"/>
          </a:xfrm>
        </p:spPr>
        <p:txBody>
          <a:bodyPr>
            <a:normAutofit/>
          </a:bodyPr>
          <a:lstStyle/>
          <a:p>
            <a:pPr marL="0" indent="0" algn="just">
              <a:buNone/>
            </a:pPr>
            <a:r>
              <a:rPr lang="fr-FR" b="1" dirty="0" smtClean="0"/>
              <a:t>4.1 METHODE </a:t>
            </a:r>
            <a:r>
              <a:rPr lang="fr-FR" b="1" dirty="0"/>
              <a:t>D’ACCES </a:t>
            </a:r>
            <a:r>
              <a:rPr lang="fr-FR" b="1" dirty="0" smtClean="0"/>
              <a:t>CSMA/CD </a:t>
            </a:r>
            <a:r>
              <a:rPr lang="fr-FR" b="1" dirty="0" smtClean="0">
                <a:solidFill>
                  <a:schemeClr val="accent1"/>
                </a:solidFill>
              </a:rPr>
              <a:t>IEEE802.3     (topologie en  bus)</a:t>
            </a:r>
          </a:p>
          <a:p>
            <a:pPr marL="0" indent="0" algn="just">
              <a:buNone/>
            </a:pPr>
            <a:r>
              <a:rPr lang="fr-FR" b="1" dirty="0" smtClean="0"/>
              <a:t>En anglais : </a:t>
            </a:r>
            <a:r>
              <a:rPr lang="fr-FR" dirty="0"/>
              <a:t>CSMA = Carrier </a:t>
            </a:r>
            <a:r>
              <a:rPr lang="fr-FR" dirty="0" err="1"/>
              <a:t>Sense</a:t>
            </a:r>
            <a:r>
              <a:rPr lang="fr-FR" dirty="0"/>
              <a:t> Multiple Access </a:t>
            </a:r>
            <a:r>
              <a:rPr lang="fr-FR" dirty="0" smtClean="0"/>
              <a:t>/ </a:t>
            </a:r>
            <a:r>
              <a:rPr lang="fr-FR" dirty="0"/>
              <a:t>CD = Collision </a:t>
            </a:r>
            <a:r>
              <a:rPr lang="fr-FR" dirty="0" err="1" smtClean="0"/>
              <a:t>Detection</a:t>
            </a:r>
            <a:endParaRPr lang="fr-FR" dirty="0" smtClean="0"/>
          </a:p>
          <a:p>
            <a:pPr marL="0" indent="0" algn="just">
              <a:buNone/>
            </a:pPr>
            <a:r>
              <a:rPr lang="fr-FR" b="1" dirty="0" smtClean="0"/>
              <a:t>En français </a:t>
            </a:r>
            <a:r>
              <a:rPr lang="fr-FR" smtClean="0"/>
              <a:t>: Accès </a:t>
            </a:r>
            <a:r>
              <a:rPr lang="fr-FR" dirty="0" smtClean="0"/>
              <a:t>multiples avec écoute de la porteuse et détection de collision</a:t>
            </a:r>
          </a:p>
          <a:p>
            <a:pPr marL="0" indent="0" algn="just">
              <a:buNone/>
            </a:pPr>
            <a:endParaRPr lang="fr-FR" dirty="0"/>
          </a:p>
          <a:p>
            <a:pPr marL="0" indent="0" algn="just">
              <a:buNone/>
            </a:pPr>
            <a:endParaRPr lang="fr-FR" dirty="0"/>
          </a:p>
          <a:p>
            <a:pPr algn="just"/>
            <a:endParaRPr lang="fr-FR" dirty="0"/>
          </a:p>
        </p:txBody>
      </p:sp>
    </p:spTree>
    <p:extLst>
      <p:ext uri="{BB962C8B-B14F-4D97-AF65-F5344CB8AC3E}">
        <p14:creationId xmlns:p14="http://schemas.microsoft.com/office/powerpoint/2010/main" val="27981889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 Méthode d’accès</a:t>
            </a:r>
            <a:endParaRPr lang="fr-FR" dirty="0"/>
          </a:p>
        </p:txBody>
      </p:sp>
      <p:sp>
        <p:nvSpPr>
          <p:cNvPr id="3" name="Espace réservé du contenu 2"/>
          <p:cNvSpPr>
            <a:spLocks noGrp="1"/>
          </p:cNvSpPr>
          <p:nvPr>
            <p:ph idx="1"/>
          </p:nvPr>
        </p:nvSpPr>
        <p:spPr>
          <a:xfrm>
            <a:off x="709108" y="1433513"/>
            <a:ext cx="10515600" cy="4872542"/>
          </a:xfrm>
        </p:spPr>
        <p:txBody>
          <a:bodyPr>
            <a:normAutofit fontScale="92500" lnSpcReduction="20000"/>
          </a:bodyPr>
          <a:lstStyle/>
          <a:p>
            <a:pPr marL="0" indent="0" algn="just">
              <a:buNone/>
            </a:pPr>
            <a:r>
              <a:rPr lang="fr-FR" b="1" dirty="0" smtClean="0"/>
              <a:t>4.1 METHODE </a:t>
            </a:r>
            <a:r>
              <a:rPr lang="fr-FR" b="1" dirty="0"/>
              <a:t>D’ACCES </a:t>
            </a:r>
            <a:r>
              <a:rPr lang="fr-FR" b="1" dirty="0" smtClean="0"/>
              <a:t>CSMA/CD </a:t>
            </a:r>
            <a:r>
              <a:rPr lang="fr-FR" b="1" dirty="0" smtClean="0">
                <a:solidFill>
                  <a:srgbClr val="00B0F0"/>
                </a:solidFill>
              </a:rPr>
              <a:t>(IEEE802.3)</a:t>
            </a:r>
          </a:p>
          <a:p>
            <a:pPr marL="0" indent="0" algn="just">
              <a:buNone/>
            </a:pPr>
            <a:r>
              <a:rPr lang="fr-FR" b="1" dirty="0" smtClean="0"/>
              <a:t>Pseudo-algorithme :</a:t>
            </a:r>
          </a:p>
          <a:p>
            <a:pPr marL="0" indent="0" algn="just">
              <a:buNone/>
            </a:pPr>
            <a:r>
              <a:rPr lang="fr-FR" b="1" dirty="0" smtClean="0">
                <a:solidFill>
                  <a:srgbClr val="00B0F0"/>
                </a:solidFill>
              </a:rPr>
              <a:t>Emetteur (E) :</a:t>
            </a:r>
          </a:p>
          <a:p>
            <a:pPr marL="514350" indent="-514350" algn="just">
              <a:buAutoNum type="arabicPeriod"/>
            </a:pPr>
            <a:r>
              <a:rPr lang="fr-FR" b="1" dirty="0" smtClean="0"/>
              <a:t>Ecoute le câble pour détecter la présence d’un signal</a:t>
            </a:r>
          </a:p>
          <a:p>
            <a:pPr marL="514350" indent="-514350" algn="just">
              <a:buAutoNum type="arabicPeriod"/>
            </a:pPr>
            <a:r>
              <a:rPr lang="fr-FR" b="1" dirty="0" smtClean="0"/>
              <a:t>Si transmission en cours alors attendre la fin.</a:t>
            </a:r>
          </a:p>
          <a:p>
            <a:pPr marL="514350" indent="-514350" algn="just">
              <a:buAutoNum type="arabicPeriod"/>
            </a:pPr>
            <a:r>
              <a:rPr lang="fr-FR" b="1" dirty="0" smtClean="0"/>
              <a:t>Dés que le support est libre alors transmettre et rester à l’écoute pour détecter les collisions.</a:t>
            </a:r>
          </a:p>
          <a:p>
            <a:pPr marL="514350" indent="-514350" algn="just">
              <a:buAutoNum type="arabicPeriod"/>
            </a:pPr>
            <a:r>
              <a:rPr lang="fr-FR" b="1" dirty="0" smtClean="0"/>
              <a:t>Si collision alors E stop l’envoi et attend un délais [0..N] puis retransmet le signal.</a:t>
            </a:r>
          </a:p>
          <a:p>
            <a:pPr marL="514350" indent="-514350" algn="just">
              <a:buFont typeface="Arial" panose="020B0604020202020204" pitchFamily="34" charset="0"/>
              <a:buAutoNum type="arabicPeriod"/>
            </a:pPr>
            <a:r>
              <a:rPr lang="fr-FR" b="1" dirty="0" smtClean="0"/>
              <a:t>Si nouvelle collision alors E stop l’envoi et attend un délais [0..2N] puis retransmet le signal.</a:t>
            </a:r>
          </a:p>
          <a:p>
            <a:pPr marL="514350" indent="-514350" algn="just">
              <a:buFont typeface="Arial" panose="020B0604020202020204" pitchFamily="34" charset="0"/>
              <a:buAutoNum type="arabicPeriod"/>
            </a:pPr>
            <a:r>
              <a:rPr lang="fr-FR" b="1" dirty="0" smtClean="0"/>
              <a:t>Ainsi de suite.</a:t>
            </a:r>
          </a:p>
          <a:p>
            <a:pPr marL="514350" indent="-514350" algn="just">
              <a:buAutoNum type="arabicPeriod"/>
            </a:pPr>
            <a:endParaRPr lang="fr-FR" b="1" dirty="0" smtClean="0"/>
          </a:p>
          <a:p>
            <a:pPr marL="514350" indent="-514350" algn="just">
              <a:buAutoNum type="arabicPeriod"/>
            </a:pPr>
            <a:endParaRPr lang="fr-FR" b="1" dirty="0" smtClean="0"/>
          </a:p>
          <a:p>
            <a:pPr marL="514350" indent="-514350" algn="just">
              <a:buAutoNum type="arabicPeriod"/>
            </a:pPr>
            <a:endParaRPr lang="fr-FR" b="1" dirty="0" smtClean="0"/>
          </a:p>
          <a:p>
            <a:pPr marL="514350" indent="-514350" algn="just">
              <a:buAutoNum type="arabicPeriod"/>
            </a:pPr>
            <a:endParaRPr lang="fr-FR" dirty="0"/>
          </a:p>
          <a:p>
            <a:pPr marL="0" indent="0" algn="just">
              <a:buNone/>
            </a:pPr>
            <a:endParaRPr lang="fr-FR" dirty="0"/>
          </a:p>
          <a:p>
            <a:pPr algn="just"/>
            <a:endParaRPr lang="fr-FR" dirty="0"/>
          </a:p>
        </p:txBody>
      </p:sp>
    </p:spTree>
    <p:extLst>
      <p:ext uri="{BB962C8B-B14F-4D97-AF65-F5344CB8AC3E}">
        <p14:creationId xmlns:p14="http://schemas.microsoft.com/office/powerpoint/2010/main" val="33825281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 Méthode d’accès</a:t>
            </a:r>
            <a:endParaRPr lang="fr-FR" dirty="0"/>
          </a:p>
        </p:txBody>
      </p:sp>
      <p:sp>
        <p:nvSpPr>
          <p:cNvPr id="3" name="Espace réservé du contenu 2"/>
          <p:cNvSpPr>
            <a:spLocks noGrp="1"/>
          </p:cNvSpPr>
          <p:nvPr>
            <p:ph idx="1"/>
          </p:nvPr>
        </p:nvSpPr>
        <p:spPr>
          <a:xfrm>
            <a:off x="709108" y="1433513"/>
            <a:ext cx="10515600" cy="4872542"/>
          </a:xfrm>
        </p:spPr>
        <p:txBody>
          <a:bodyPr>
            <a:normAutofit/>
          </a:bodyPr>
          <a:lstStyle/>
          <a:p>
            <a:pPr marL="0" indent="0" algn="just">
              <a:buNone/>
            </a:pPr>
            <a:r>
              <a:rPr lang="fr-FR" b="1" dirty="0" smtClean="0"/>
              <a:t>4.2 </a:t>
            </a:r>
            <a:r>
              <a:rPr lang="fr-FR" b="1" dirty="0"/>
              <a:t>METHODE D’ACCES DU JETON (</a:t>
            </a:r>
            <a:r>
              <a:rPr lang="fr-FR" b="1" dirty="0" err="1"/>
              <a:t>Token</a:t>
            </a:r>
            <a:r>
              <a:rPr lang="fr-FR" b="1" dirty="0"/>
              <a:t> Ring</a:t>
            </a:r>
            <a:r>
              <a:rPr lang="fr-FR" b="1" dirty="0" smtClean="0"/>
              <a:t>)  (topologie en anneau)</a:t>
            </a:r>
          </a:p>
          <a:p>
            <a:pPr marL="0" indent="0" algn="just">
              <a:buNone/>
            </a:pPr>
            <a:r>
              <a:rPr lang="fr-FR" b="1" dirty="0" smtClean="0">
                <a:solidFill>
                  <a:srgbClr val="00B0F0"/>
                </a:solidFill>
              </a:rPr>
              <a:t>IEEE 802.5</a:t>
            </a:r>
          </a:p>
          <a:p>
            <a:pPr marL="0" indent="0" algn="just">
              <a:buNone/>
            </a:pPr>
            <a:r>
              <a:rPr lang="fr-FR" b="1" dirty="0" smtClean="0"/>
              <a:t>Pseudo-algorithme : (A transmet à C)</a:t>
            </a:r>
          </a:p>
          <a:p>
            <a:pPr marL="514350" indent="-514350" algn="just">
              <a:buAutoNum type="arabicPeriod"/>
            </a:pPr>
            <a:r>
              <a:rPr lang="fr-FR" b="1" dirty="0" smtClean="0"/>
              <a:t>Le jeton circule librement (rouge)sur le réseau.</a:t>
            </a:r>
          </a:p>
          <a:p>
            <a:pPr marL="514350" indent="-514350" algn="just">
              <a:buAutoNum type="arabicPeriod"/>
            </a:pPr>
            <a:endParaRPr lang="fr-FR" dirty="0"/>
          </a:p>
          <a:p>
            <a:pPr marL="0" indent="0" algn="just">
              <a:buNone/>
            </a:pPr>
            <a:endParaRPr lang="fr-FR" dirty="0"/>
          </a:p>
          <a:p>
            <a:pPr marL="0" indent="0" algn="just">
              <a:buNone/>
            </a:pPr>
            <a:endParaRPr lang="fr-FR" dirty="0"/>
          </a:p>
          <a:p>
            <a:pPr algn="just"/>
            <a:endParaRPr lang="fr-F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8080" y="3435219"/>
            <a:ext cx="3497711" cy="2654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 de texte 1"/>
          <p:cNvSpPr txBox="1"/>
          <p:nvPr/>
        </p:nvSpPr>
        <p:spPr>
          <a:xfrm>
            <a:off x="8434948" y="3526061"/>
            <a:ext cx="457200" cy="4191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2000">
                <a:effectLst/>
                <a:ea typeface="Calibri" panose="020F0502020204030204" pitchFamily="34" charset="0"/>
                <a:cs typeface="Times New Roman" panose="02020603050405020304" pitchFamily="18" charset="0"/>
              </a:rPr>
              <a:t>A</a:t>
            </a:r>
            <a:endParaRPr lang="fr-FR" sz="1100">
              <a:effectLst/>
              <a:ea typeface="Calibri" panose="020F0502020204030204" pitchFamily="34" charset="0"/>
              <a:cs typeface="Times New Roman" panose="02020603050405020304" pitchFamily="18" charset="0"/>
            </a:endParaRPr>
          </a:p>
        </p:txBody>
      </p:sp>
      <p:sp>
        <p:nvSpPr>
          <p:cNvPr id="6" name="Zone de texte 2"/>
          <p:cNvSpPr txBox="1"/>
          <p:nvPr/>
        </p:nvSpPr>
        <p:spPr>
          <a:xfrm>
            <a:off x="10978123" y="4269011"/>
            <a:ext cx="457200" cy="4191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2000">
                <a:effectLst/>
                <a:ea typeface="Calibri" panose="020F0502020204030204" pitchFamily="34" charset="0"/>
                <a:cs typeface="Times New Roman" panose="02020603050405020304" pitchFamily="18" charset="0"/>
              </a:rPr>
              <a:t>B</a:t>
            </a:r>
            <a:endParaRPr lang="fr-FR" sz="1100">
              <a:effectLst/>
              <a:ea typeface="Calibri" panose="020F0502020204030204" pitchFamily="34" charset="0"/>
              <a:cs typeface="Times New Roman" panose="02020603050405020304" pitchFamily="18" charset="0"/>
            </a:endParaRPr>
          </a:p>
        </p:txBody>
      </p:sp>
      <p:sp>
        <p:nvSpPr>
          <p:cNvPr id="7" name="Zone de texte 3"/>
          <p:cNvSpPr txBox="1"/>
          <p:nvPr/>
        </p:nvSpPr>
        <p:spPr>
          <a:xfrm>
            <a:off x="8979778" y="6075586"/>
            <a:ext cx="457200" cy="4191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2000">
                <a:effectLst/>
                <a:ea typeface="Calibri" panose="020F0502020204030204" pitchFamily="34" charset="0"/>
                <a:cs typeface="Times New Roman" panose="02020603050405020304" pitchFamily="18" charset="0"/>
              </a:rPr>
              <a:t>C</a:t>
            </a:r>
            <a:endParaRPr lang="fr-FR" sz="1100">
              <a:effectLst/>
              <a:ea typeface="Calibri" panose="020F0502020204030204" pitchFamily="34" charset="0"/>
              <a:cs typeface="Times New Roman" panose="02020603050405020304" pitchFamily="18" charset="0"/>
            </a:endParaRPr>
          </a:p>
        </p:txBody>
      </p:sp>
      <p:sp>
        <p:nvSpPr>
          <p:cNvPr id="8" name="Zone de texte 4"/>
          <p:cNvSpPr txBox="1"/>
          <p:nvPr/>
        </p:nvSpPr>
        <p:spPr>
          <a:xfrm>
            <a:off x="7017628" y="4399186"/>
            <a:ext cx="457200" cy="4191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2000">
                <a:effectLst/>
                <a:ea typeface="Calibri" panose="020F0502020204030204" pitchFamily="34" charset="0"/>
                <a:cs typeface="Times New Roman" panose="02020603050405020304" pitchFamily="18" charset="0"/>
              </a:rPr>
              <a:t>D</a:t>
            </a:r>
            <a:endParaRPr lang="fr-FR" sz="1100">
              <a:effectLst/>
              <a:ea typeface="Calibri" panose="020F0502020204030204" pitchFamily="34" charset="0"/>
              <a:cs typeface="Times New Roman" panose="02020603050405020304" pitchFamily="18" charset="0"/>
            </a:endParaRPr>
          </a:p>
        </p:txBody>
      </p:sp>
      <p:sp>
        <p:nvSpPr>
          <p:cNvPr id="9" name="Organigramme : Connecteur 8"/>
          <p:cNvSpPr/>
          <p:nvPr/>
        </p:nvSpPr>
        <p:spPr>
          <a:xfrm>
            <a:off x="9292198" y="4402361"/>
            <a:ext cx="142875" cy="142875"/>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Tree>
    <p:extLst>
      <p:ext uri="{BB962C8B-B14F-4D97-AF65-F5344CB8AC3E}">
        <p14:creationId xmlns:p14="http://schemas.microsoft.com/office/powerpoint/2010/main" val="2782638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 Méthode d’accès</a:t>
            </a:r>
            <a:endParaRPr lang="fr-FR" dirty="0"/>
          </a:p>
        </p:txBody>
      </p:sp>
      <p:sp>
        <p:nvSpPr>
          <p:cNvPr id="3" name="Espace réservé du contenu 2"/>
          <p:cNvSpPr>
            <a:spLocks noGrp="1"/>
          </p:cNvSpPr>
          <p:nvPr>
            <p:ph idx="1"/>
          </p:nvPr>
        </p:nvSpPr>
        <p:spPr>
          <a:xfrm>
            <a:off x="709108" y="1433513"/>
            <a:ext cx="10515600" cy="4872542"/>
          </a:xfrm>
        </p:spPr>
        <p:txBody>
          <a:bodyPr>
            <a:normAutofit/>
          </a:bodyPr>
          <a:lstStyle/>
          <a:p>
            <a:pPr marL="0" indent="0" algn="just">
              <a:buNone/>
            </a:pPr>
            <a:r>
              <a:rPr lang="fr-FR" b="1" dirty="0" smtClean="0"/>
              <a:t>4.2 </a:t>
            </a:r>
            <a:r>
              <a:rPr lang="fr-FR" b="1" dirty="0"/>
              <a:t>METHODE D’ACCES DU JETON (</a:t>
            </a:r>
            <a:r>
              <a:rPr lang="fr-FR" b="1" dirty="0" err="1"/>
              <a:t>Token</a:t>
            </a:r>
            <a:r>
              <a:rPr lang="fr-FR" b="1" dirty="0"/>
              <a:t> Ring</a:t>
            </a:r>
            <a:r>
              <a:rPr lang="fr-FR" b="1" dirty="0" smtClean="0"/>
              <a:t>)  (topologie en anneau)</a:t>
            </a:r>
          </a:p>
          <a:p>
            <a:pPr marL="0" indent="0" algn="just">
              <a:buNone/>
            </a:pPr>
            <a:r>
              <a:rPr lang="fr-FR" b="1" dirty="0" smtClean="0">
                <a:solidFill>
                  <a:srgbClr val="00B0F0"/>
                </a:solidFill>
              </a:rPr>
              <a:t>IEEE 802.5</a:t>
            </a:r>
          </a:p>
          <a:p>
            <a:pPr marL="0" indent="0" algn="just">
              <a:buNone/>
            </a:pPr>
            <a:r>
              <a:rPr lang="fr-FR" b="1" dirty="0" smtClean="0"/>
              <a:t>Pseudo-algorithme : (A transmet à C)</a:t>
            </a:r>
          </a:p>
          <a:p>
            <a:pPr marL="0" indent="0" algn="just">
              <a:buNone/>
            </a:pPr>
            <a:r>
              <a:rPr lang="fr-FR" b="1" dirty="0" smtClean="0"/>
              <a:t>2. L’</a:t>
            </a:r>
            <a:r>
              <a:rPr lang="fr-FR" b="1" dirty="0" err="1"/>
              <a:t>é</a:t>
            </a:r>
            <a:r>
              <a:rPr lang="fr-FR" b="1" dirty="0" err="1" smtClean="0"/>
              <a:t>mmèteur</a:t>
            </a:r>
            <a:r>
              <a:rPr lang="fr-FR" b="1" dirty="0" smtClean="0"/>
              <a:t> (A) reçoit le jeton libre, lui attache les données à transmettre avec l’adresse de destination (C)</a:t>
            </a:r>
          </a:p>
          <a:p>
            <a:pPr marL="0" indent="0" algn="just">
              <a:buNone/>
            </a:pPr>
            <a:r>
              <a:rPr lang="fr-FR" b="1" dirty="0" smtClean="0"/>
              <a:t> et transmet la trame à (B) avec le jeton </a:t>
            </a:r>
          </a:p>
          <a:p>
            <a:pPr marL="0" indent="0" algn="just">
              <a:buNone/>
            </a:pPr>
            <a:r>
              <a:rPr lang="fr-FR" b="1" dirty="0" smtClean="0"/>
              <a:t>marqué Occupé (bleu).</a:t>
            </a:r>
          </a:p>
          <a:p>
            <a:pPr marL="514350" indent="-514350" algn="just">
              <a:buAutoNum type="arabicPeriod"/>
            </a:pPr>
            <a:endParaRPr lang="fr-FR" dirty="0"/>
          </a:p>
          <a:p>
            <a:pPr marL="0" indent="0" algn="just">
              <a:buNone/>
            </a:pPr>
            <a:endParaRPr lang="fr-FR" dirty="0"/>
          </a:p>
          <a:p>
            <a:pPr marL="0" indent="0" algn="just">
              <a:buNone/>
            </a:pPr>
            <a:endParaRPr lang="fr-FR" dirty="0"/>
          </a:p>
          <a:p>
            <a:pPr algn="just"/>
            <a:endParaRPr lang="fr-F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8080" y="3435219"/>
            <a:ext cx="3497711" cy="2654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 de texte 1"/>
          <p:cNvSpPr txBox="1"/>
          <p:nvPr/>
        </p:nvSpPr>
        <p:spPr>
          <a:xfrm>
            <a:off x="8434948" y="3526061"/>
            <a:ext cx="457200" cy="4191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2000">
                <a:effectLst/>
                <a:ea typeface="Calibri" panose="020F0502020204030204" pitchFamily="34" charset="0"/>
                <a:cs typeface="Times New Roman" panose="02020603050405020304" pitchFamily="18" charset="0"/>
              </a:rPr>
              <a:t>A</a:t>
            </a:r>
            <a:endParaRPr lang="fr-FR" sz="1100">
              <a:effectLst/>
              <a:ea typeface="Calibri" panose="020F0502020204030204" pitchFamily="34" charset="0"/>
              <a:cs typeface="Times New Roman" panose="02020603050405020304" pitchFamily="18" charset="0"/>
            </a:endParaRPr>
          </a:p>
        </p:txBody>
      </p:sp>
      <p:sp>
        <p:nvSpPr>
          <p:cNvPr id="6" name="Zone de texte 2"/>
          <p:cNvSpPr txBox="1"/>
          <p:nvPr/>
        </p:nvSpPr>
        <p:spPr>
          <a:xfrm>
            <a:off x="10978123" y="4269011"/>
            <a:ext cx="457200" cy="4191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2000">
                <a:effectLst/>
                <a:ea typeface="Calibri" panose="020F0502020204030204" pitchFamily="34" charset="0"/>
                <a:cs typeface="Times New Roman" panose="02020603050405020304" pitchFamily="18" charset="0"/>
              </a:rPr>
              <a:t>B</a:t>
            </a:r>
            <a:endParaRPr lang="fr-FR" sz="1100">
              <a:effectLst/>
              <a:ea typeface="Calibri" panose="020F0502020204030204" pitchFamily="34" charset="0"/>
              <a:cs typeface="Times New Roman" panose="02020603050405020304" pitchFamily="18" charset="0"/>
            </a:endParaRPr>
          </a:p>
        </p:txBody>
      </p:sp>
      <p:sp>
        <p:nvSpPr>
          <p:cNvPr id="7" name="Zone de texte 3"/>
          <p:cNvSpPr txBox="1"/>
          <p:nvPr/>
        </p:nvSpPr>
        <p:spPr>
          <a:xfrm>
            <a:off x="8979778" y="6075586"/>
            <a:ext cx="457200" cy="4191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2000">
                <a:effectLst/>
                <a:ea typeface="Calibri" panose="020F0502020204030204" pitchFamily="34" charset="0"/>
                <a:cs typeface="Times New Roman" panose="02020603050405020304" pitchFamily="18" charset="0"/>
              </a:rPr>
              <a:t>C</a:t>
            </a:r>
            <a:endParaRPr lang="fr-FR" sz="1100">
              <a:effectLst/>
              <a:ea typeface="Calibri" panose="020F0502020204030204" pitchFamily="34" charset="0"/>
              <a:cs typeface="Times New Roman" panose="02020603050405020304" pitchFamily="18" charset="0"/>
            </a:endParaRPr>
          </a:p>
        </p:txBody>
      </p:sp>
      <p:sp>
        <p:nvSpPr>
          <p:cNvPr id="8" name="Zone de texte 4"/>
          <p:cNvSpPr txBox="1"/>
          <p:nvPr/>
        </p:nvSpPr>
        <p:spPr>
          <a:xfrm>
            <a:off x="7017628" y="4399186"/>
            <a:ext cx="457200" cy="4191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2000">
                <a:effectLst/>
                <a:ea typeface="Calibri" panose="020F0502020204030204" pitchFamily="34" charset="0"/>
                <a:cs typeface="Times New Roman" panose="02020603050405020304" pitchFamily="18" charset="0"/>
              </a:rPr>
              <a:t>D</a:t>
            </a:r>
            <a:endParaRPr lang="fr-FR" sz="1100">
              <a:effectLst/>
              <a:ea typeface="Calibri" panose="020F0502020204030204" pitchFamily="34" charset="0"/>
              <a:cs typeface="Times New Roman" panose="02020603050405020304" pitchFamily="18" charset="0"/>
            </a:endParaRPr>
          </a:p>
        </p:txBody>
      </p:sp>
      <p:sp>
        <p:nvSpPr>
          <p:cNvPr id="9" name="Organigramme : Connecteur 8"/>
          <p:cNvSpPr/>
          <p:nvPr/>
        </p:nvSpPr>
        <p:spPr>
          <a:xfrm>
            <a:off x="9225131" y="4355277"/>
            <a:ext cx="142875" cy="142875"/>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Tree>
    <p:extLst>
      <p:ext uri="{BB962C8B-B14F-4D97-AF65-F5344CB8AC3E}">
        <p14:creationId xmlns:p14="http://schemas.microsoft.com/office/powerpoint/2010/main" val="38138624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 Méthode d’accès</a:t>
            </a:r>
            <a:endParaRPr lang="fr-FR" dirty="0"/>
          </a:p>
        </p:txBody>
      </p:sp>
      <p:sp>
        <p:nvSpPr>
          <p:cNvPr id="3" name="Espace réservé du contenu 2"/>
          <p:cNvSpPr>
            <a:spLocks noGrp="1"/>
          </p:cNvSpPr>
          <p:nvPr>
            <p:ph idx="1"/>
          </p:nvPr>
        </p:nvSpPr>
        <p:spPr>
          <a:xfrm>
            <a:off x="709108" y="1433513"/>
            <a:ext cx="10515600" cy="4872542"/>
          </a:xfrm>
        </p:spPr>
        <p:txBody>
          <a:bodyPr>
            <a:normAutofit/>
          </a:bodyPr>
          <a:lstStyle/>
          <a:p>
            <a:pPr marL="0" indent="0" algn="just">
              <a:buNone/>
            </a:pPr>
            <a:r>
              <a:rPr lang="fr-FR" b="1" dirty="0" smtClean="0"/>
              <a:t>4.2 </a:t>
            </a:r>
            <a:r>
              <a:rPr lang="fr-FR" b="1" dirty="0"/>
              <a:t>METHODE D’ACCES DU JETON (</a:t>
            </a:r>
            <a:r>
              <a:rPr lang="fr-FR" b="1" dirty="0" err="1"/>
              <a:t>Token</a:t>
            </a:r>
            <a:r>
              <a:rPr lang="fr-FR" b="1" dirty="0"/>
              <a:t> Ring</a:t>
            </a:r>
            <a:r>
              <a:rPr lang="fr-FR" b="1" dirty="0" smtClean="0"/>
              <a:t>)  (topologie en anneau)</a:t>
            </a:r>
          </a:p>
          <a:p>
            <a:pPr marL="0" indent="0" algn="just">
              <a:buNone/>
            </a:pPr>
            <a:r>
              <a:rPr lang="fr-FR" b="1" dirty="0" smtClean="0">
                <a:solidFill>
                  <a:srgbClr val="00B0F0"/>
                </a:solidFill>
              </a:rPr>
              <a:t>IEEE 802.5</a:t>
            </a:r>
          </a:p>
          <a:p>
            <a:pPr marL="0" indent="0" algn="just">
              <a:buNone/>
            </a:pPr>
            <a:r>
              <a:rPr lang="fr-FR" b="1" dirty="0" smtClean="0"/>
              <a:t>Pseudo-algorithme : (A transmet à C)</a:t>
            </a:r>
          </a:p>
          <a:p>
            <a:pPr marL="0" indent="0" algn="just">
              <a:buNone/>
            </a:pPr>
            <a:r>
              <a:rPr lang="fr-FR" b="1" dirty="0" smtClean="0"/>
              <a:t>3. B reçoit la trame, compare son adresse avec celle de la destination,</a:t>
            </a:r>
          </a:p>
          <a:p>
            <a:pPr marL="0" indent="0" algn="just">
              <a:buNone/>
            </a:pPr>
            <a:r>
              <a:rPr lang="fr-FR" b="1" dirty="0" smtClean="0"/>
              <a:t>B n’est pas la destination alors elle </a:t>
            </a:r>
          </a:p>
          <a:p>
            <a:pPr marL="0" indent="0" algn="just">
              <a:buNone/>
            </a:pPr>
            <a:r>
              <a:rPr lang="fr-FR" b="1" dirty="0" smtClean="0"/>
              <a:t>Retransmet la trame à la station suivante </a:t>
            </a:r>
            <a:endParaRPr lang="fr-FR" dirty="0"/>
          </a:p>
          <a:p>
            <a:pPr marL="0" indent="0" algn="just">
              <a:buNone/>
            </a:pPr>
            <a:endParaRPr lang="fr-FR" dirty="0"/>
          </a:p>
          <a:p>
            <a:pPr marL="0" indent="0" algn="just">
              <a:buNone/>
            </a:pPr>
            <a:endParaRPr lang="fr-FR" dirty="0"/>
          </a:p>
          <a:p>
            <a:pPr algn="just"/>
            <a:endParaRPr lang="fr-F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8080" y="3435219"/>
            <a:ext cx="3497711" cy="2654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 de texte 1"/>
          <p:cNvSpPr txBox="1"/>
          <p:nvPr/>
        </p:nvSpPr>
        <p:spPr>
          <a:xfrm>
            <a:off x="8434948" y="3526061"/>
            <a:ext cx="457200" cy="4191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2000">
                <a:effectLst/>
                <a:ea typeface="Calibri" panose="020F0502020204030204" pitchFamily="34" charset="0"/>
                <a:cs typeface="Times New Roman" panose="02020603050405020304" pitchFamily="18" charset="0"/>
              </a:rPr>
              <a:t>A</a:t>
            </a:r>
            <a:endParaRPr lang="fr-FR" sz="1100">
              <a:effectLst/>
              <a:ea typeface="Calibri" panose="020F0502020204030204" pitchFamily="34" charset="0"/>
              <a:cs typeface="Times New Roman" panose="02020603050405020304" pitchFamily="18" charset="0"/>
            </a:endParaRPr>
          </a:p>
        </p:txBody>
      </p:sp>
      <p:sp>
        <p:nvSpPr>
          <p:cNvPr id="6" name="Zone de texte 2"/>
          <p:cNvSpPr txBox="1"/>
          <p:nvPr/>
        </p:nvSpPr>
        <p:spPr>
          <a:xfrm>
            <a:off x="10978123" y="4269011"/>
            <a:ext cx="457200" cy="4191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2000">
                <a:effectLst/>
                <a:ea typeface="Calibri" panose="020F0502020204030204" pitchFamily="34" charset="0"/>
                <a:cs typeface="Times New Roman" panose="02020603050405020304" pitchFamily="18" charset="0"/>
              </a:rPr>
              <a:t>B</a:t>
            </a:r>
            <a:endParaRPr lang="fr-FR" sz="1100">
              <a:effectLst/>
              <a:ea typeface="Calibri" panose="020F0502020204030204" pitchFamily="34" charset="0"/>
              <a:cs typeface="Times New Roman" panose="02020603050405020304" pitchFamily="18" charset="0"/>
            </a:endParaRPr>
          </a:p>
        </p:txBody>
      </p:sp>
      <p:sp>
        <p:nvSpPr>
          <p:cNvPr id="7" name="Zone de texte 3"/>
          <p:cNvSpPr txBox="1"/>
          <p:nvPr/>
        </p:nvSpPr>
        <p:spPr>
          <a:xfrm>
            <a:off x="8979778" y="6075586"/>
            <a:ext cx="457200" cy="4191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2000">
                <a:effectLst/>
                <a:ea typeface="Calibri" panose="020F0502020204030204" pitchFamily="34" charset="0"/>
                <a:cs typeface="Times New Roman" panose="02020603050405020304" pitchFamily="18" charset="0"/>
              </a:rPr>
              <a:t>C</a:t>
            </a:r>
            <a:endParaRPr lang="fr-FR" sz="1100">
              <a:effectLst/>
              <a:ea typeface="Calibri" panose="020F0502020204030204" pitchFamily="34" charset="0"/>
              <a:cs typeface="Times New Roman" panose="02020603050405020304" pitchFamily="18" charset="0"/>
            </a:endParaRPr>
          </a:p>
        </p:txBody>
      </p:sp>
      <p:sp>
        <p:nvSpPr>
          <p:cNvPr id="8" name="Zone de texte 4"/>
          <p:cNvSpPr txBox="1"/>
          <p:nvPr/>
        </p:nvSpPr>
        <p:spPr>
          <a:xfrm>
            <a:off x="7017628" y="4399186"/>
            <a:ext cx="457200" cy="4191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2000">
                <a:effectLst/>
                <a:ea typeface="Calibri" panose="020F0502020204030204" pitchFamily="34" charset="0"/>
                <a:cs typeface="Times New Roman" panose="02020603050405020304" pitchFamily="18" charset="0"/>
              </a:rPr>
              <a:t>D</a:t>
            </a:r>
            <a:endParaRPr lang="fr-FR" sz="1100">
              <a:effectLst/>
              <a:ea typeface="Calibri" panose="020F0502020204030204" pitchFamily="34" charset="0"/>
              <a:cs typeface="Times New Roman" panose="02020603050405020304" pitchFamily="18" charset="0"/>
            </a:endParaRPr>
          </a:p>
        </p:txBody>
      </p:sp>
      <p:sp>
        <p:nvSpPr>
          <p:cNvPr id="9" name="Organigramme : Connecteur 8"/>
          <p:cNvSpPr/>
          <p:nvPr/>
        </p:nvSpPr>
        <p:spPr>
          <a:xfrm>
            <a:off x="9966568" y="4818286"/>
            <a:ext cx="142875" cy="142875"/>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Tree>
    <p:extLst>
      <p:ext uri="{BB962C8B-B14F-4D97-AF65-F5344CB8AC3E}">
        <p14:creationId xmlns:p14="http://schemas.microsoft.com/office/powerpoint/2010/main" val="3897468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 Méthode d’accès</a:t>
            </a:r>
            <a:endParaRPr lang="fr-FR" dirty="0"/>
          </a:p>
        </p:txBody>
      </p:sp>
      <p:sp>
        <p:nvSpPr>
          <p:cNvPr id="3" name="Espace réservé du contenu 2"/>
          <p:cNvSpPr>
            <a:spLocks noGrp="1"/>
          </p:cNvSpPr>
          <p:nvPr>
            <p:ph idx="1"/>
          </p:nvPr>
        </p:nvSpPr>
        <p:spPr>
          <a:xfrm>
            <a:off x="709108" y="1433513"/>
            <a:ext cx="10515600" cy="4872542"/>
          </a:xfrm>
        </p:spPr>
        <p:txBody>
          <a:bodyPr>
            <a:normAutofit/>
          </a:bodyPr>
          <a:lstStyle/>
          <a:p>
            <a:pPr marL="0" indent="0" algn="just">
              <a:buNone/>
            </a:pPr>
            <a:r>
              <a:rPr lang="fr-FR" b="1" dirty="0" smtClean="0"/>
              <a:t>4.2 </a:t>
            </a:r>
            <a:r>
              <a:rPr lang="fr-FR" b="1" dirty="0"/>
              <a:t>METHODE D’ACCES DU JETON (</a:t>
            </a:r>
            <a:r>
              <a:rPr lang="fr-FR" b="1" dirty="0" err="1"/>
              <a:t>Token</a:t>
            </a:r>
            <a:r>
              <a:rPr lang="fr-FR" b="1" dirty="0"/>
              <a:t> Ring</a:t>
            </a:r>
            <a:r>
              <a:rPr lang="fr-FR" b="1" dirty="0" smtClean="0"/>
              <a:t>)  (topologie en anneau)</a:t>
            </a:r>
          </a:p>
          <a:p>
            <a:pPr marL="0" indent="0" algn="just">
              <a:buNone/>
            </a:pPr>
            <a:r>
              <a:rPr lang="fr-FR" b="1" dirty="0" smtClean="0">
                <a:solidFill>
                  <a:srgbClr val="00B0F0"/>
                </a:solidFill>
              </a:rPr>
              <a:t>IEEE 802.5</a:t>
            </a:r>
          </a:p>
          <a:p>
            <a:pPr marL="0" indent="0" algn="just">
              <a:buNone/>
            </a:pPr>
            <a:r>
              <a:rPr lang="fr-FR" b="1" dirty="0" smtClean="0"/>
              <a:t>Pseudo-algorithme : (A transmet à C)</a:t>
            </a:r>
          </a:p>
          <a:p>
            <a:pPr marL="0" indent="0" algn="just">
              <a:buNone/>
            </a:pPr>
            <a:r>
              <a:rPr lang="fr-FR" b="1" dirty="0" smtClean="0"/>
              <a:t>4. C reçoit la trame, retire les données et marque la trame lue (accuse réception vers A), le jeton est toujours occupé</a:t>
            </a:r>
            <a:endParaRPr lang="fr-FR" dirty="0"/>
          </a:p>
          <a:p>
            <a:pPr marL="0" indent="0" algn="just">
              <a:buNone/>
            </a:pPr>
            <a:endParaRPr lang="fr-FR" dirty="0"/>
          </a:p>
          <a:p>
            <a:pPr algn="just"/>
            <a:endParaRPr lang="fr-F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8080" y="3435219"/>
            <a:ext cx="3497711" cy="2654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 de texte 1"/>
          <p:cNvSpPr txBox="1"/>
          <p:nvPr/>
        </p:nvSpPr>
        <p:spPr>
          <a:xfrm>
            <a:off x="8434948" y="3526061"/>
            <a:ext cx="457200" cy="4191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2000">
                <a:effectLst/>
                <a:ea typeface="Calibri" panose="020F0502020204030204" pitchFamily="34" charset="0"/>
                <a:cs typeface="Times New Roman" panose="02020603050405020304" pitchFamily="18" charset="0"/>
              </a:rPr>
              <a:t>A</a:t>
            </a:r>
            <a:endParaRPr lang="fr-FR" sz="1100">
              <a:effectLst/>
              <a:ea typeface="Calibri" panose="020F0502020204030204" pitchFamily="34" charset="0"/>
              <a:cs typeface="Times New Roman" panose="02020603050405020304" pitchFamily="18" charset="0"/>
            </a:endParaRPr>
          </a:p>
        </p:txBody>
      </p:sp>
      <p:sp>
        <p:nvSpPr>
          <p:cNvPr id="6" name="Zone de texte 2"/>
          <p:cNvSpPr txBox="1"/>
          <p:nvPr/>
        </p:nvSpPr>
        <p:spPr>
          <a:xfrm>
            <a:off x="10978123" y="4269011"/>
            <a:ext cx="457200" cy="4191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2000">
                <a:effectLst/>
                <a:ea typeface="Calibri" panose="020F0502020204030204" pitchFamily="34" charset="0"/>
                <a:cs typeface="Times New Roman" panose="02020603050405020304" pitchFamily="18" charset="0"/>
              </a:rPr>
              <a:t>B</a:t>
            </a:r>
            <a:endParaRPr lang="fr-FR" sz="1100">
              <a:effectLst/>
              <a:ea typeface="Calibri" panose="020F0502020204030204" pitchFamily="34" charset="0"/>
              <a:cs typeface="Times New Roman" panose="02020603050405020304" pitchFamily="18" charset="0"/>
            </a:endParaRPr>
          </a:p>
        </p:txBody>
      </p:sp>
      <p:sp>
        <p:nvSpPr>
          <p:cNvPr id="7" name="Zone de texte 3"/>
          <p:cNvSpPr txBox="1"/>
          <p:nvPr/>
        </p:nvSpPr>
        <p:spPr>
          <a:xfrm>
            <a:off x="8979778" y="6075586"/>
            <a:ext cx="457200" cy="4191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2000">
                <a:effectLst/>
                <a:ea typeface="Calibri" panose="020F0502020204030204" pitchFamily="34" charset="0"/>
                <a:cs typeface="Times New Roman" panose="02020603050405020304" pitchFamily="18" charset="0"/>
              </a:rPr>
              <a:t>C</a:t>
            </a:r>
            <a:endParaRPr lang="fr-FR" sz="1100">
              <a:effectLst/>
              <a:ea typeface="Calibri" panose="020F0502020204030204" pitchFamily="34" charset="0"/>
              <a:cs typeface="Times New Roman" panose="02020603050405020304" pitchFamily="18" charset="0"/>
            </a:endParaRPr>
          </a:p>
        </p:txBody>
      </p:sp>
      <p:sp>
        <p:nvSpPr>
          <p:cNvPr id="8" name="Zone de texte 4"/>
          <p:cNvSpPr txBox="1"/>
          <p:nvPr/>
        </p:nvSpPr>
        <p:spPr>
          <a:xfrm>
            <a:off x="7017628" y="4399186"/>
            <a:ext cx="457200" cy="4191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2000">
                <a:effectLst/>
                <a:ea typeface="Calibri" panose="020F0502020204030204" pitchFamily="34" charset="0"/>
                <a:cs typeface="Times New Roman" panose="02020603050405020304" pitchFamily="18" charset="0"/>
              </a:rPr>
              <a:t>D</a:t>
            </a:r>
            <a:endParaRPr lang="fr-FR" sz="1100">
              <a:effectLst/>
              <a:ea typeface="Calibri" panose="020F0502020204030204" pitchFamily="34" charset="0"/>
              <a:cs typeface="Times New Roman" panose="02020603050405020304" pitchFamily="18" charset="0"/>
            </a:endParaRPr>
          </a:p>
        </p:txBody>
      </p:sp>
      <p:sp>
        <p:nvSpPr>
          <p:cNvPr id="9" name="Organigramme : Connecteur 8"/>
          <p:cNvSpPr/>
          <p:nvPr/>
        </p:nvSpPr>
        <p:spPr>
          <a:xfrm>
            <a:off x="9208378" y="5469955"/>
            <a:ext cx="142875" cy="142875"/>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Tree>
    <p:extLst>
      <p:ext uri="{BB962C8B-B14F-4D97-AF65-F5344CB8AC3E}">
        <p14:creationId xmlns:p14="http://schemas.microsoft.com/office/powerpoint/2010/main" val="139786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 Définition d’un réseau local (LAN)</a:t>
            </a:r>
            <a:endParaRPr lang="fr-FR" dirty="0"/>
          </a:p>
        </p:txBody>
      </p:sp>
      <p:sp>
        <p:nvSpPr>
          <p:cNvPr id="3" name="Espace réservé du contenu 2"/>
          <p:cNvSpPr>
            <a:spLocks noGrp="1"/>
          </p:cNvSpPr>
          <p:nvPr>
            <p:ph idx="1"/>
          </p:nvPr>
        </p:nvSpPr>
        <p:spPr/>
        <p:txBody>
          <a:bodyPr/>
          <a:lstStyle/>
          <a:p>
            <a:pPr algn="just"/>
            <a:r>
              <a:rPr lang="fr-FR" dirty="0"/>
              <a:t>Un  réseau local, en anglais LAN (Local Area Network) ou en français RLE (Réseau Local d’Entreprise) est un réseau dont la portée est limitée de quelques mètres à plusieurs centaines de mètres. C’est le type de réseau que l’on peut installer chez soi, dans des bureaux ou dans un immeuble. Un LAN, comme tout réseau, repose sur un support de transmission : un câble (en cuivre ou fibre optique) ou, </a:t>
            </a:r>
            <a:r>
              <a:rPr lang="fr-FR" dirty="0" smtClean="0"/>
              <a:t> </a:t>
            </a:r>
            <a:r>
              <a:rPr lang="fr-FR" dirty="0"/>
              <a:t>les ondes </a:t>
            </a:r>
            <a:r>
              <a:rPr lang="fr-FR" dirty="0" smtClean="0"/>
              <a:t>radio.</a:t>
            </a:r>
            <a:endParaRPr lang="fr-FR" dirty="0"/>
          </a:p>
          <a:p>
            <a:pPr algn="just"/>
            <a:r>
              <a:rPr lang="fr-FR" dirty="0" smtClean="0"/>
              <a:t>IEEE à proposé une architecture normalisant les </a:t>
            </a:r>
            <a:r>
              <a:rPr lang="fr-FR" dirty="0"/>
              <a:t>réseaux locaux </a:t>
            </a:r>
            <a:r>
              <a:rPr lang="fr-FR" dirty="0" smtClean="0"/>
              <a:t>: les </a:t>
            </a:r>
            <a:r>
              <a:rPr lang="fr-FR" dirty="0"/>
              <a:t>plus répandus sont Ethernet (85 %) et </a:t>
            </a:r>
            <a:r>
              <a:rPr lang="fr-FR" dirty="0" err="1"/>
              <a:t>Token</a:t>
            </a:r>
            <a:r>
              <a:rPr lang="fr-FR" dirty="0"/>
              <a:t>-Ring (15 %).</a:t>
            </a:r>
          </a:p>
        </p:txBody>
      </p:sp>
    </p:spTree>
    <p:extLst>
      <p:ext uri="{BB962C8B-B14F-4D97-AF65-F5344CB8AC3E}">
        <p14:creationId xmlns:p14="http://schemas.microsoft.com/office/powerpoint/2010/main" val="34380976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 Méthode d’accès</a:t>
            </a:r>
            <a:endParaRPr lang="fr-FR" dirty="0"/>
          </a:p>
        </p:txBody>
      </p:sp>
      <p:sp>
        <p:nvSpPr>
          <p:cNvPr id="3" name="Espace réservé du contenu 2"/>
          <p:cNvSpPr>
            <a:spLocks noGrp="1"/>
          </p:cNvSpPr>
          <p:nvPr>
            <p:ph idx="1"/>
          </p:nvPr>
        </p:nvSpPr>
        <p:spPr>
          <a:xfrm>
            <a:off x="709108" y="1433513"/>
            <a:ext cx="10515600" cy="4872542"/>
          </a:xfrm>
        </p:spPr>
        <p:txBody>
          <a:bodyPr>
            <a:normAutofit/>
          </a:bodyPr>
          <a:lstStyle/>
          <a:p>
            <a:pPr marL="0" indent="0" algn="just">
              <a:buNone/>
            </a:pPr>
            <a:r>
              <a:rPr lang="fr-FR" b="1" dirty="0" smtClean="0"/>
              <a:t>4.2 </a:t>
            </a:r>
            <a:r>
              <a:rPr lang="fr-FR" b="1" dirty="0"/>
              <a:t>METHODE D’ACCES DU JETON (</a:t>
            </a:r>
            <a:r>
              <a:rPr lang="fr-FR" b="1" dirty="0" err="1"/>
              <a:t>Token</a:t>
            </a:r>
            <a:r>
              <a:rPr lang="fr-FR" b="1" dirty="0"/>
              <a:t> Ring</a:t>
            </a:r>
            <a:r>
              <a:rPr lang="fr-FR" b="1" dirty="0" smtClean="0"/>
              <a:t>)  (topologie en anneau)</a:t>
            </a:r>
          </a:p>
          <a:p>
            <a:pPr marL="0" indent="0" algn="just">
              <a:buNone/>
            </a:pPr>
            <a:r>
              <a:rPr lang="fr-FR" b="1" dirty="0" smtClean="0">
                <a:solidFill>
                  <a:srgbClr val="00B0F0"/>
                </a:solidFill>
              </a:rPr>
              <a:t>IEEE 802.5</a:t>
            </a:r>
          </a:p>
          <a:p>
            <a:pPr marL="0" indent="0" algn="just">
              <a:buNone/>
            </a:pPr>
            <a:r>
              <a:rPr lang="fr-FR" b="1" dirty="0" smtClean="0"/>
              <a:t>Pseudo-algorithme : (A transmet à C)</a:t>
            </a:r>
          </a:p>
          <a:p>
            <a:pPr marL="0" indent="0" algn="just">
              <a:buNone/>
            </a:pPr>
            <a:r>
              <a:rPr lang="fr-FR" b="1" dirty="0" smtClean="0"/>
              <a:t>5. D transmet le ACK (l’accusé de réception) à A.</a:t>
            </a:r>
            <a:endParaRPr lang="fr-FR" dirty="0"/>
          </a:p>
          <a:p>
            <a:pPr marL="0" indent="0" algn="just">
              <a:buNone/>
            </a:pPr>
            <a:endParaRPr lang="fr-FR" dirty="0"/>
          </a:p>
          <a:p>
            <a:pPr algn="just"/>
            <a:endParaRPr lang="fr-F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8080" y="3435219"/>
            <a:ext cx="3497711" cy="2654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 de texte 1"/>
          <p:cNvSpPr txBox="1"/>
          <p:nvPr/>
        </p:nvSpPr>
        <p:spPr>
          <a:xfrm>
            <a:off x="8434948" y="3526061"/>
            <a:ext cx="457200" cy="4191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2000">
                <a:effectLst/>
                <a:ea typeface="Calibri" panose="020F0502020204030204" pitchFamily="34" charset="0"/>
                <a:cs typeface="Times New Roman" panose="02020603050405020304" pitchFamily="18" charset="0"/>
              </a:rPr>
              <a:t>A</a:t>
            </a:r>
            <a:endParaRPr lang="fr-FR" sz="1100">
              <a:effectLst/>
              <a:ea typeface="Calibri" panose="020F0502020204030204" pitchFamily="34" charset="0"/>
              <a:cs typeface="Times New Roman" panose="02020603050405020304" pitchFamily="18" charset="0"/>
            </a:endParaRPr>
          </a:p>
        </p:txBody>
      </p:sp>
      <p:sp>
        <p:nvSpPr>
          <p:cNvPr id="6" name="Zone de texte 2"/>
          <p:cNvSpPr txBox="1"/>
          <p:nvPr/>
        </p:nvSpPr>
        <p:spPr>
          <a:xfrm>
            <a:off x="10978123" y="4269011"/>
            <a:ext cx="457200" cy="4191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2000">
                <a:effectLst/>
                <a:ea typeface="Calibri" panose="020F0502020204030204" pitchFamily="34" charset="0"/>
                <a:cs typeface="Times New Roman" panose="02020603050405020304" pitchFamily="18" charset="0"/>
              </a:rPr>
              <a:t>B</a:t>
            </a:r>
            <a:endParaRPr lang="fr-FR" sz="1100">
              <a:effectLst/>
              <a:ea typeface="Calibri" panose="020F0502020204030204" pitchFamily="34" charset="0"/>
              <a:cs typeface="Times New Roman" panose="02020603050405020304" pitchFamily="18" charset="0"/>
            </a:endParaRPr>
          </a:p>
        </p:txBody>
      </p:sp>
      <p:sp>
        <p:nvSpPr>
          <p:cNvPr id="7" name="Zone de texte 3"/>
          <p:cNvSpPr txBox="1"/>
          <p:nvPr/>
        </p:nvSpPr>
        <p:spPr>
          <a:xfrm>
            <a:off x="8979778" y="6075586"/>
            <a:ext cx="457200" cy="4191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2000">
                <a:effectLst/>
                <a:ea typeface="Calibri" panose="020F0502020204030204" pitchFamily="34" charset="0"/>
                <a:cs typeface="Times New Roman" panose="02020603050405020304" pitchFamily="18" charset="0"/>
              </a:rPr>
              <a:t>C</a:t>
            </a:r>
            <a:endParaRPr lang="fr-FR" sz="1100">
              <a:effectLst/>
              <a:ea typeface="Calibri" panose="020F0502020204030204" pitchFamily="34" charset="0"/>
              <a:cs typeface="Times New Roman" panose="02020603050405020304" pitchFamily="18" charset="0"/>
            </a:endParaRPr>
          </a:p>
        </p:txBody>
      </p:sp>
      <p:sp>
        <p:nvSpPr>
          <p:cNvPr id="8" name="Zone de texte 4"/>
          <p:cNvSpPr txBox="1"/>
          <p:nvPr/>
        </p:nvSpPr>
        <p:spPr>
          <a:xfrm>
            <a:off x="7017628" y="4399186"/>
            <a:ext cx="457200" cy="4191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2000">
                <a:effectLst/>
                <a:ea typeface="Calibri" panose="020F0502020204030204" pitchFamily="34" charset="0"/>
                <a:cs typeface="Times New Roman" panose="02020603050405020304" pitchFamily="18" charset="0"/>
              </a:rPr>
              <a:t>D</a:t>
            </a:r>
            <a:endParaRPr lang="fr-FR" sz="1100">
              <a:effectLst/>
              <a:ea typeface="Calibri" panose="020F0502020204030204" pitchFamily="34" charset="0"/>
              <a:cs typeface="Times New Roman" panose="02020603050405020304" pitchFamily="18" charset="0"/>
            </a:endParaRPr>
          </a:p>
        </p:txBody>
      </p:sp>
      <p:sp>
        <p:nvSpPr>
          <p:cNvPr id="9" name="Organigramme : Connecteur 8"/>
          <p:cNvSpPr/>
          <p:nvPr/>
        </p:nvSpPr>
        <p:spPr>
          <a:xfrm>
            <a:off x="7848208" y="4601816"/>
            <a:ext cx="142875" cy="142875"/>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Tree>
    <p:extLst>
      <p:ext uri="{BB962C8B-B14F-4D97-AF65-F5344CB8AC3E}">
        <p14:creationId xmlns:p14="http://schemas.microsoft.com/office/powerpoint/2010/main" val="1234637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 Méthode d’accès</a:t>
            </a:r>
            <a:endParaRPr lang="fr-FR" dirty="0"/>
          </a:p>
        </p:txBody>
      </p:sp>
      <p:sp>
        <p:nvSpPr>
          <p:cNvPr id="3" name="Espace réservé du contenu 2"/>
          <p:cNvSpPr>
            <a:spLocks noGrp="1"/>
          </p:cNvSpPr>
          <p:nvPr>
            <p:ph idx="1"/>
          </p:nvPr>
        </p:nvSpPr>
        <p:spPr>
          <a:xfrm>
            <a:off x="709108" y="1433513"/>
            <a:ext cx="10515600" cy="4872542"/>
          </a:xfrm>
        </p:spPr>
        <p:txBody>
          <a:bodyPr>
            <a:normAutofit/>
          </a:bodyPr>
          <a:lstStyle/>
          <a:p>
            <a:pPr marL="0" indent="0" algn="just">
              <a:buNone/>
            </a:pPr>
            <a:r>
              <a:rPr lang="fr-FR" b="1" dirty="0" smtClean="0"/>
              <a:t>4.2 </a:t>
            </a:r>
            <a:r>
              <a:rPr lang="fr-FR" b="1" dirty="0"/>
              <a:t>METHODE D’ACCES DU JETON (</a:t>
            </a:r>
            <a:r>
              <a:rPr lang="fr-FR" b="1" dirty="0" err="1"/>
              <a:t>Token</a:t>
            </a:r>
            <a:r>
              <a:rPr lang="fr-FR" b="1" dirty="0"/>
              <a:t> Ring</a:t>
            </a:r>
            <a:r>
              <a:rPr lang="fr-FR" b="1" dirty="0" smtClean="0"/>
              <a:t>)  (topologie en anneau)</a:t>
            </a:r>
          </a:p>
          <a:p>
            <a:pPr marL="0" indent="0" algn="just">
              <a:buNone/>
            </a:pPr>
            <a:r>
              <a:rPr lang="fr-FR" b="1" dirty="0" smtClean="0">
                <a:solidFill>
                  <a:srgbClr val="00B0F0"/>
                </a:solidFill>
              </a:rPr>
              <a:t>IEEE 802.5</a:t>
            </a:r>
          </a:p>
          <a:p>
            <a:pPr marL="0" indent="0" algn="just">
              <a:buNone/>
            </a:pPr>
            <a:r>
              <a:rPr lang="fr-FR" b="1" dirty="0" smtClean="0"/>
              <a:t>Pseudo-algorithme : (A transmet à C)</a:t>
            </a:r>
          </a:p>
          <a:p>
            <a:pPr marL="0" indent="0" algn="just">
              <a:buNone/>
            </a:pPr>
            <a:r>
              <a:rPr lang="fr-FR" b="1" dirty="0" smtClean="0"/>
              <a:t>6. La station A reçoit la trame, constate que C  a bien reçu la trame, la retire et libère le jeton. FIN</a:t>
            </a:r>
            <a:endParaRPr lang="fr-FR" dirty="0"/>
          </a:p>
          <a:p>
            <a:pPr marL="0" indent="0" algn="just">
              <a:buNone/>
            </a:pPr>
            <a:endParaRPr lang="fr-FR" dirty="0"/>
          </a:p>
          <a:p>
            <a:pPr algn="just"/>
            <a:endParaRPr lang="fr-F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8080" y="3435219"/>
            <a:ext cx="3497711" cy="2654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 de texte 1"/>
          <p:cNvSpPr txBox="1"/>
          <p:nvPr/>
        </p:nvSpPr>
        <p:spPr>
          <a:xfrm>
            <a:off x="8434948" y="3526061"/>
            <a:ext cx="457200" cy="4191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2000">
                <a:effectLst/>
                <a:ea typeface="Calibri" panose="020F0502020204030204" pitchFamily="34" charset="0"/>
                <a:cs typeface="Times New Roman" panose="02020603050405020304" pitchFamily="18" charset="0"/>
              </a:rPr>
              <a:t>A</a:t>
            </a:r>
            <a:endParaRPr lang="fr-FR" sz="1100">
              <a:effectLst/>
              <a:ea typeface="Calibri" panose="020F0502020204030204" pitchFamily="34" charset="0"/>
              <a:cs typeface="Times New Roman" panose="02020603050405020304" pitchFamily="18" charset="0"/>
            </a:endParaRPr>
          </a:p>
        </p:txBody>
      </p:sp>
      <p:sp>
        <p:nvSpPr>
          <p:cNvPr id="6" name="Zone de texte 2"/>
          <p:cNvSpPr txBox="1"/>
          <p:nvPr/>
        </p:nvSpPr>
        <p:spPr>
          <a:xfrm>
            <a:off x="10978123" y="4269011"/>
            <a:ext cx="457200" cy="4191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2000">
                <a:effectLst/>
                <a:ea typeface="Calibri" panose="020F0502020204030204" pitchFamily="34" charset="0"/>
                <a:cs typeface="Times New Roman" panose="02020603050405020304" pitchFamily="18" charset="0"/>
              </a:rPr>
              <a:t>B</a:t>
            </a:r>
            <a:endParaRPr lang="fr-FR" sz="1100">
              <a:effectLst/>
              <a:ea typeface="Calibri" panose="020F0502020204030204" pitchFamily="34" charset="0"/>
              <a:cs typeface="Times New Roman" panose="02020603050405020304" pitchFamily="18" charset="0"/>
            </a:endParaRPr>
          </a:p>
        </p:txBody>
      </p:sp>
      <p:sp>
        <p:nvSpPr>
          <p:cNvPr id="7" name="Zone de texte 3"/>
          <p:cNvSpPr txBox="1"/>
          <p:nvPr/>
        </p:nvSpPr>
        <p:spPr>
          <a:xfrm>
            <a:off x="8979778" y="6075586"/>
            <a:ext cx="457200" cy="4191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2000">
                <a:effectLst/>
                <a:ea typeface="Calibri" panose="020F0502020204030204" pitchFamily="34" charset="0"/>
                <a:cs typeface="Times New Roman" panose="02020603050405020304" pitchFamily="18" charset="0"/>
              </a:rPr>
              <a:t>C</a:t>
            </a:r>
            <a:endParaRPr lang="fr-FR" sz="1100">
              <a:effectLst/>
              <a:ea typeface="Calibri" panose="020F0502020204030204" pitchFamily="34" charset="0"/>
              <a:cs typeface="Times New Roman" panose="02020603050405020304" pitchFamily="18" charset="0"/>
            </a:endParaRPr>
          </a:p>
        </p:txBody>
      </p:sp>
      <p:sp>
        <p:nvSpPr>
          <p:cNvPr id="8" name="Zone de texte 4"/>
          <p:cNvSpPr txBox="1"/>
          <p:nvPr/>
        </p:nvSpPr>
        <p:spPr>
          <a:xfrm>
            <a:off x="7017628" y="4399186"/>
            <a:ext cx="457200" cy="4191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2000">
                <a:effectLst/>
                <a:ea typeface="Calibri" panose="020F0502020204030204" pitchFamily="34" charset="0"/>
                <a:cs typeface="Times New Roman" panose="02020603050405020304" pitchFamily="18" charset="0"/>
              </a:rPr>
              <a:t>D</a:t>
            </a:r>
            <a:endParaRPr lang="fr-FR" sz="1100">
              <a:effectLst/>
              <a:ea typeface="Calibri" panose="020F0502020204030204" pitchFamily="34" charset="0"/>
              <a:cs typeface="Times New Roman" panose="02020603050405020304" pitchFamily="18" charset="0"/>
            </a:endParaRPr>
          </a:p>
        </p:txBody>
      </p:sp>
      <p:sp>
        <p:nvSpPr>
          <p:cNvPr id="9" name="Organigramme : Connecteur 8"/>
          <p:cNvSpPr/>
          <p:nvPr/>
        </p:nvSpPr>
        <p:spPr>
          <a:xfrm>
            <a:off x="9208378" y="4269011"/>
            <a:ext cx="142875" cy="142875"/>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Tree>
    <p:extLst>
      <p:ext uri="{BB962C8B-B14F-4D97-AF65-F5344CB8AC3E}">
        <p14:creationId xmlns:p14="http://schemas.microsoft.com/office/powerpoint/2010/main" val="3846351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5</a:t>
            </a:r>
            <a:r>
              <a:rPr lang="fr-FR" dirty="0" smtClean="0"/>
              <a:t>. Les réseaux FDDI (</a:t>
            </a:r>
            <a:r>
              <a:rPr lang="fr-FR" dirty="0" err="1" smtClean="0"/>
              <a:t>Fiber</a:t>
            </a:r>
            <a:r>
              <a:rPr lang="fr-FR" dirty="0" smtClean="0"/>
              <a:t> </a:t>
            </a:r>
            <a:r>
              <a:rPr lang="fr-FR" dirty="0" err="1" smtClean="0"/>
              <a:t>Distributed</a:t>
            </a:r>
            <a:r>
              <a:rPr lang="fr-FR" dirty="0" smtClean="0"/>
              <a:t> Data Interface)</a:t>
            </a:r>
            <a:endParaRPr lang="fr-FR" dirty="0"/>
          </a:p>
        </p:txBody>
      </p:sp>
      <p:sp>
        <p:nvSpPr>
          <p:cNvPr id="3" name="Espace réservé du contenu 2"/>
          <p:cNvSpPr>
            <a:spLocks noGrp="1"/>
          </p:cNvSpPr>
          <p:nvPr>
            <p:ph idx="1"/>
          </p:nvPr>
        </p:nvSpPr>
        <p:spPr>
          <a:xfrm>
            <a:off x="709108" y="2343149"/>
            <a:ext cx="5851712" cy="3962905"/>
          </a:xfrm>
        </p:spPr>
        <p:txBody>
          <a:bodyPr>
            <a:normAutofit fontScale="92500" lnSpcReduction="10000"/>
          </a:bodyPr>
          <a:lstStyle/>
          <a:p>
            <a:pPr marL="0" indent="0" algn="just">
              <a:buNone/>
            </a:pPr>
            <a:r>
              <a:rPr lang="fr-FR" dirty="0"/>
              <a:t>Les réseaux FDDI (</a:t>
            </a:r>
            <a:r>
              <a:rPr lang="fr-FR" dirty="0" err="1"/>
              <a:t>Fiber</a:t>
            </a:r>
            <a:r>
              <a:rPr lang="fr-FR" dirty="0"/>
              <a:t> </a:t>
            </a:r>
            <a:r>
              <a:rPr lang="fr-FR" dirty="0" err="1"/>
              <a:t>Distributed</a:t>
            </a:r>
            <a:r>
              <a:rPr lang="fr-FR" dirty="0"/>
              <a:t> Data Interface) ressemblent aux réseaux </a:t>
            </a:r>
            <a:r>
              <a:rPr lang="fr-FR" dirty="0" err="1"/>
              <a:t>Token</a:t>
            </a:r>
            <a:r>
              <a:rPr lang="fr-FR" dirty="0"/>
              <a:t> Ring à Jeton. Ils sont constitués de deux anneaux appelés Anneau principal et anneau secondaire. Ils utilisent une méthode d’accès par Jeton, toutefois, cette méthode est plus efficace que le </a:t>
            </a:r>
            <a:r>
              <a:rPr lang="fr-FR" dirty="0" err="1"/>
              <a:t>Token</a:t>
            </a:r>
            <a:r>
              <a:rPr lang="fr-FR" dirty="0"/>
              <a:t> Ring traditionnel car plusieurs trames peuvent circuler sur l’anneau simultanément. La vitesse de transfert d’un réseau FDDI est comprise entre 155Mb/s et 622Mb/s.</a:t>
            </a:r>
          </a:p>
          <a:p>
            <a:pPr marL="0" indent="0" algn="just">
              <a:buNone/>
            </a:pPr>
            <a:endParaRPr lang="fr-FR" dirty="0"/>
          </a:p>
          <a:p>
            <a:pPr algn="just"/>
            <a:endParaRPr lang="fr-FR" dirty="0"/>
          </a:p>
        </p:txBody>
      </p:sp>
      <p:pic>
        <p:nvPicPr>
          <p:cNvPr id="10" name="Image 9" descr="La technologie FDDI (Fiber Distributed Data Interface) - WayToLearnX"/>
          <p:cNvPicPr/>
          <p:nvPr/>
        </p:nvPicPr>
        <p:blipFill>
          <a:blip r:embed="rId2">
            <a:extLst>
              <a:ext uri="{28A0092B-C50C-407E-A947-70E740481C1C}">
                <a14:useLocalDpi xmlns:a14="http://schemas.microsoft.com/office/drawing/2010/main" val="0"/>
              </a:ext>
            </a:extLst>
          </a:blip>
          <a:srcRect/>
          <a:stretch>
            <a:fillRect/>
          </a:stretch>
        </p:blipFill>
        <p:spPr bwMode="auto">
          <a:xfrm>
            <a:off x="6640830" y="2167255"/>
            <a:ext cx="5421630" cy="3392170"/>
          </a:xfrm>
          <a:prstGeom prst="rect">
            <a:avLst/>
          </a:prstGeom>
          <a:noFill/>
          <a:ln>
            <a:noFill/>
          </a:ln>
        </p:spPr>
      </p:pic>
    </p:spTree>
    <p:extLst>
      <p:ext uri="{BB962C8B-B14F-4D97-AF65-F5344CB8AC3E}">
        <p14:creationId xmlns:p14="http://schemas.microsoft.com/office/powerpoint/2010/main" val="2190842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6</a:t>
            </a:r>
            <a:r>
              <a:rPr lang="fr-FR" dirty="0" smtClean="0"/>
              <a:t>. Les réseaux ETHERNET</a:t>
            </a:r>
            <a:endParaRPr lang="fr-FR" dirty="0"/>
          </a:p>
        </p:txBody>
      </p:sp>
      <p:sp>
        <p:nvSpPr>
          <p:cNvPr id="3" name="Espace réservé du contenu 2"/>
          <p:cNvSpPr>
            <a:spLocks noGrp="1"/>
          </p:cNvSpPr>
          <p:nvPr>
            <p:ph idx="1"/>
          </p:nvPr>
        </p:nvSpPr>
        <p:spPr>
          <a:xfrm>
            <a:off x="709108" y="1690689"/>
            <a:ext cx="11307184" cy="4615366"/>
          </a:xfrm>
        </p:spPr>
        <p:txBody>
          <a:bodyPr>
            <a:normAutofit fontScale="70000" lnSpcReduction="20000"/>
          </a:bodyPr>
          <a:lstStyle/>
          <a:p>
            <a:r>
              <a:rPr lang="fr-FR" dirty="0"/>
              <a:t>Leur nomination fait référence à l’Ether : type du support utilisé.  Ces réseaux ont été normalisés sous la norme IEEE802. 3. Ils sont classé en différente catégories selon :</a:t>
            </a:r>
          </a:p>
          <a:p>
            <a:r>
              <a:rPr lang="fr-FR" dirty="0"/>
              <a:t> </a:t>
            </a:r>
          </a:p>
          <a:p>
            <a:pPr lvl="0"/>
            <a:r>
              <a:rPr lang="fr-FR" dirty="0"/>
              <a:t>Le type de support</a:t>
            </a:r>
          </a:p>
          <a:p>
            <a:pPr lvl="0"/>
            <a:r>
              <a:rPr lang="fr-FR" dirty="0"/>
              <a:t>La longueur de segment</a:t>
            </a:r>
          </a:p>
          <a:p>
            <a:pPr lvl="0"/>
            <a:r>
              <a:rPr lang="fr-FR" dirty="0"/>
              <a:t>Le débit binaire</a:t>
            </a:r>
          </a:p>
          <a:p>
            <a:pPr lvl="0"/>
            <a:r>
              <a:rPr lang="fr-FR" dirty="0"/>
              <a:t>Le type de transmission.</a:t>
            </a:r>
          </a:p>
          <a:p>
            <a:r>
              <a:rPr lang="fr-FR" dirty="0"/>
              <a:t>Cela a conduit à la normalisation représentée par la désignation :</a:t>
            </a:r>
          </a:p>
          <a:p>
            <a:r>
              <a:rPr lang="fr-FR" dirty="0"/>
              <a:t> </a:t>
            </a:r>
          </a:p>
          <a:p>
            <a:r>
              <a:rPr lang="fr-FR" b="1" dirty="0"/>
              <a:t>D Trans L</a:t>
            </a:r>
            <a:endParaRPr lang="fr-FR" dirty="0"/>
          </a:p>
          <a:p>
            <a:r>
              <a:rPr lang="fr-FR" b="1" dirty="0"/>
              <a:t> </a:t>
            </a:r>
            <a:endParaRPr lang="fr-FR" dirty="0"/>
          </a:p>
          <a:p>
            <a:r>
              <a:rPr lang="fr-FR" b="1" dirty="0"/>
              <a:t>D : </a:t>
            </a:r>
            <a:r>
              <a:rPr lang="fr-FR" dirty="0"/>
              <a:t>débit binaire</a:t>
            </a:r>
          </a:p>
          <a:p>
            <a:r>
              <a:rPr lang="fr-FR" b="1" dirty="0"/>
              <a:t>Trans : </a:t>
            </a:r>
            <a:r>
              <a:rPr lang="fr-FR" dirty="0"/>
              <a:t>Type de transmission (</a:t>
            </a:r>
            <a:r>
              <a:rPr lang="fr-FR" b="1" dirty="0"/>
              <a:t> Broad : </a:t>
            </a:r>
            <a:r>
              <a:rPr lang="fr-FR" dirty="0"/>
              <a:t>analogique</a:t>
            </a:r>
            <a:r>
              <a:rPr lang="fr-FR" b="1" dirty="0"/>
              <a:t>, Base : </a:t>
            </a:r>
            <a:r>
              <a:rPr lang="fr-FR" dirty="0"/>
              <a:t>numérique</a:t>
            </a:r>
            <a:r>
              <a:rPr lang="fr-FR" b="1" dirty="0"/>
              <a:t>)</a:t>
            </a:r>
            <a:endParaRPr lang="fr-FR" dirty="0"/>
          </a:p>
          <a:p>
            <a:r>
              <a:rPr lang="fr-FR" b="1" dirty="0"/>
              <a:t>L : </a:t>
            </a:r>
            <a:r>
              <a:rPr lang="fr-FR" dirty="0"/>
              <a:t>type de support.</a:t>
            </a:r>
          </a:p>
          <a:p>
            <a:pPr marL="0" indent="0" algn="just">
              <a:buNone/>
            </a:pPr>
            <a:endParaRPr lang="fr-FR" dirty="0"/>
          </a:p>
          <a:p>
            <a:pPr algn="just"/>
            <a:endParaRPr lang="fr-FR" dirty="0"/>
          </a:p>
        </p:txBody>
      </p:sp>
    </p:spTree>
    <p:extLst>
      <p:ext uri="{BB962C8B-B14F-4D97-AF65-F5344CB8AC3E}">
        <p14:creationId xmlns:p14="http://schemas.microsoft.com/office/powerpoint/2010/main" val="271192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6</a:t>
            </a:r>
            <a:r>
              <a:rPr lang="fr-FR" dirty="0" smtClean="0"/>
              <a:t>. Les réseaux ETHERNET</a:t>
            </a:r>
            <a:endParaRPr lang="fr-FR" dirty="0"/>
          </a:p>
        </p:txBody>
      </p:sp>
      <p:sp>
        <p:nvSpPr>
          <p:cNvPr id="3" name="Espace réservé du contenu 2"/>
          <p:cNvSpPr>
            <a:spLocks noGrp="1"/>
          </p:cNvSpPr>
          <p:nvPr>
            <p:ph idx="1"/>
          </p:nvPr>
        </p:nvSpPr>
        <p:spPr>
          <a:xfrm>
            <a:off x="709108" y="1690689"/>
            <a:ext cx="11307184" cy="4615366"/>
          </a:xfrm>
        </p:spPr>
        <p:txBody>
          <a:bodyPr>
            <a:normAutofit fontScale="55000" lnSpcReduction="20000"/>
          </a:bodyPr>
          <a:lstStyle/>
          <a:p>
            <a:r>
              <a:rPr lang="fr-FR" b="1" dirty="0"/>
              <a:t>10 Base 2</a:t>
            </a:r>
            <a:r>
              <a:rPr lang="fr-FR" dirty="0"/>
              <a:t> : réseau utilisant un câble coaxial fin avec des connecteurs BNC en T avec 30 stations au max par segment. La longueur du segment peut atteindre les 200 m.</a:t>
            </a:r>
          </a:p>
          <a:p>
            <a:pPr marL="0" indent="0">
              <a:buNone/>
            </a:pPr>
            <a:endParaRPr lang="fr-FR" dirty="0"/>
          </a:p>
          <a:p>
            <a:r>
              <a:rPr lang="fr-FR" b="1" dirty="0"/>
              <a:t>10 Base 5</a:t>
            </a:r>
            <a:r>
              <a:rPr lang="fr-FR" dirty="0"/>
              <a:t> : réseau utilisant un câble coaxial épais en remplaçants les connecteurs BNC par des adaptateurs MAU (</a:t>
            </a:r>
            <a:r>
              <a:rPr lang="fr-FR" dirty="0" err="1"/>
              <a:t>Meduim</a:t>
            </a:r>
            <a:r>
              <a:rPr lang="fr-FR" dirty="0"/>
              <a:t> Access Unit) interfaçant le câble principale avec le câble de liaison reliant l’adaptateur à la carte réseau. La longueur du segment peut atteindre les 500 m avec 100 stations au max.</a:t>
            </a:r>
          </a:p>
          <a:p>
            <a:pPr marL="0" indent="0">
              <a:buNone/>
            </a:pPr>
            <a:endParaRPr lang="fr-FR" dirty="0"/>
          </a:p>
          <a:p>
            <a:r>
              <a:rPr lang="fr-FR" b="1" dirty="0"/>
              <a:t>10 Base T</a:t>
            </a:r>
            <a:r>
              <a:rPr lang="fr-FR" dirty="0"/>
              <a:t> : Réseau en topologie étoile utilisant un HUB, la paire torsadée relie chaque station au HUB, elle est de catégorie 2 avec un débit de 10 MB/s. </a:t>
            </a:r>
          </a:p>
          <a:p>
            <a:pPr marL="0" indent="0">
              <a:buNone/>
            </a:pPr>
            <a:r>
              <a:rPr lang="fr-FR" dirty="0"/>
              <a:t> </a:t>
            </a:r>
          </a:p>
          <a:p>
            <a:r>
              <a:rPr lang="fr-FR" b="1" dirty="0"/>
              <a:t>100 Base T</a:t>
            </a:r>
            <a:r>
              <a:rPr lang="fr-FR" dirty="0"/>
              <a:t> : Réseau en topologie étoile utilisant un HUB puissant ou un switch, la paire torsadée est de catégorie 5 avec un débit de 100 MB/s.  </a:t>
            </a:r>
          </a:p>
          <a:p>
            <a:endParaRPr lang="fr-FR" dirty="0"/>
          </a:p>
          <a:p>
            <a:r>
              <a:rPr lang="fr-FR" b="1" dirty="0"/>
              <a:t>1000 Base T</a:t>
            </a:r>
            <a:r>
              <a:rPr lang="fr-FR" dirty="0"/>
              <a:t>: Réseau en topologie étoile utilisant un switch, la paire torsadée est de catégorie 6 ou plus avec un débit de 1 GB/s. </a:t>
            </a:r>
          </a:p>
          <a:p>
            <a:pPr marL="0" indent="0">
              <a:buNone/>
            </a:pPr>
            <a:endParaRPr lang="fr-FR" dirty="0"/>
          </a:p>
          <a:p>
            <a:r>
              <a:rPr lang="fr-FR" b="1" dirty="0"/>
              <a:t>10 Base F/ 1000 Base Fx</a:t>
            </a:r>
            <a:r>
              <a:rPr lang="fr-FR" dirty="0"/>
              <a:t> : Utilise de la fibre optique comme câble principal avec un </a:t>
            </a:r>
            <a:r>
              <a:rPr lang="fr-FR" b="1" dirty="0"/>
              <a:t>FOMAU</a:t>
            </a:r>
            <a:r>
              <a:rPr lang="fr-FR" dirty="0"/>
              <a:t> assurant la conversion des signaux lumineux en signaux </a:t>
            </a:r>
            <a:r>
              <a:rPr lang="fr-FR" dirty="0" smtClean="0"/>
              <a:t>électriques</a:t>
            </a:r>
            <a:r>
              <a:rPr lang="fr-FR" dirty="0"/>
              <a:t> </a:t>
            </a:r>
          </a:p>
          <a:p>
            <a:r>
              <a:rPr lang="fr-FR" b="1" dirty="0"/>
              <a:t>10 Broad 36</a:t>
            </a:r>
            <a:r>
              <a:rPr lang="fr-FR" dirty="0"/>
              <a:t> : Il utilise un câble coaxial épais et des modems pour la transmission du signal. </a:t>
            </a:r>
          </a:p>
          <a:p>
            <a:pPr marL="0" indent="0" algn="just">
              <a:buNone/>
            </a:pPr>
            <a:endParaRPr lang="fr-FR" dirty="0"/>
          </a:p>
          <a:p>
            <a:pPr algn="just"/>
            <a:endParaRPr lang="fr-FR" dirty="0"/>
          </a:p>
        </p:txBody>
      </p:sp>
    </p:spTree>
    <p:extLst>
      <p:ext uri="{BB962C8B-B14F-4D97-AF65-F5344CB8AC3E}">
        <p14:creationId xmlns:p14="http://schemas.microsoft.com/office/powerpoint/2010/main" val="761135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7</a:t>
            </a:r>
            <a:r>
              <a:rPr lang="fr-FR" dirty="0" smtClean="0"/>
              <a:t>. Structure d’une trame ETHERNET</a:t>
            </a:r>
            <a:endParaRPr lang="fr-FR" dirty="0"/>
          </a:p>
        </p:txBody>
      </p:sp>
      <p:sp>
        <p:nvSpPr>
          <p:cNvPr id="3" name="Espace réservé du contenu 2"/>
          <p:cNvSpPr>
            <a:spLocks noGrp="1"/>
          </p:cNvSpPr>
          <p:nvPr>
            <p:ph idx="1"/>
          </p:nvPr>
        </p:nvSpPr>
        <p:spPr>
          <a:xfrm>
            <a:off x="709108" y="1690689"/>
            <a:ext cx="11307184" cy="4615366"/>
          </a:xfrm>
        </p:spPr>
        <p:txBody>
          <a:bodyPr>
            <a:normAutofit/>
          </a:bodyPr>
          <a:lstStyle/>
          <a:p>
            <a:pPr marL="0" indent="0" algn="just">
              <a:buNone/>
            </a:pPr>
            <a:endParaRPr lang="fr-FR" dirty="0"/>
          </a:p>
          <a:p>
            <a:pPr algn="just"/>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300784067"/>
              </p:ext>
            </p:extLst>
          </p:nvPr>
        </p:nvGraphicFramePr>
        <p:xfrm>
          <a:off x="838202" y="1592132"/>
          <a:ext cx="10644692" cy="701040"/>
        </p:xfrm>
        <a:graphic>
          <a:graphicData uri="http://schemas.openxmlformats.org/drawingml/2006/table">
            <a:tbl>
              <a:tblPr firstRow="1" firstCol="1" bandRow="1">
                <a:tableStyleId>{5C22544A-7EE6-4342-B048-85BDC9FD1C3A}</a:tableStyleId>
              </a:tblPr>
              <a:tblGrid>
                <a:gridCol w="1330009"/>
                <a:gridCol w="1330009"/>
                <a:gridCol w="1330009"/>
                <a:gridCol w="1330009"/>
                <a:gridCol w="1331164"/>
                <a:gridCol w="1331164"/>
                <a:gridCol w="1331164"/>
                <a:gridCol w="1331164"/>
              </a:tblGrid>
              <a:tr h="570155">
                <a:tc>
                  <a:txBody>
                    <a:bodyPr/>
                    <a:lstStyle/>
                    <a:p>
                      <a:pPr algn="just">
                        <a:lnSpc>
                          <a:spcPct val="115000"/>
                        </a:lnSpc>
                        <a:spcAft>
                          <a:spcPts val="0"/>
                        </a:spcAft>
                      </a:pPr>
                      <a:r>
                        <a:rPr lang="fr-FR" sz="2000">
                          <a:solidFill>
                            <a:schemeClr val="tx1"/>
                          </a:solidFill>
                          <a:effectLst/>
                        </a:rPr>
                        <a:t>PRE</a:t>
                      </a:r>
                    </a:p>
                    <a:p>
                      <a:pPr algn="just">
                        <a:lnSpc>
                          <a:spcPct val="115000"/>
                        </a:lnSpc>
                        <a:spcAft>
                          <a:spcPts val="0"/>
                        </a:spcAft>
                      </a:pPr>
                      <a:r>
                        <a:rPr lang="fr-FR" sz="2000">
                          <a:solidFill>
                            <a:schemeClr val="tx1"/>
                          </a:solidFill>
                          <a:effectLst/>
                        </a:rPr>
                        <a:t>7 octet</a:t>
                      </a:r>
                      <a:endParaRPr lang="fr-FR"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solidFill>
                  </a:tcPr>
                </a:tc>
                <a:tc>
                  <a:txBody>
                    <a:bodyPr/>
                    <a:lstStyle/>
                    <a:p>
                      <a:pPr algn="just">
                        <a:lnSpc>
                          <a:spcPct val="115000"/>
                        </a:lnSpc>
                        <a:spcAft>
                          <a:spcPts val="0"/>
                        </a:spcAft>
                      </a:pPr>
                      <a:r>
                        <a:rPr lang="fr-FR" sz="2000">
                          <a:solidFill>
                            <a:schemeClr val="tx1"/>
                          </a:solidFill>
                          <a:effectLst/>
                        </a:rPr>
                        <a:t>SFD</a:t>
                      </a:r>
                    </a:p>
                    <a:p>
                      <a:pPr algn="just">
                        <a:lnSpc>
                          <a:spcPct val="115000"/>
                        </a:lnSpc>
                        <a:spcAft>
                          <a:spcPts val="0"/>
                        </a:spcAft>
                      </a:pPr>
                      <a:r>
                        <a:rPr lang="fr-FR" sz="2000">
                          <a:solidFill>
                            <a:schemeClr val="tx1"/>
                          </a:solidFill>
                          <a:effectLst/>
                        </a:rPr>
                        <a:t>1 octet</a:t>
                      </a:r>
                      <a:endParaRPr lang="fr-FR"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solidFill>
                  </a:tcPr>
                </a:tc>
                <a:tc>
                  <a:txBody>
                    <a:bodyPr/>
                    <a:lstStyle/>
                    <a:p>
                      <a:pPr algn="just">
                        <a:lnSpc>
                          <a:spcPct val="115000"/>
                        </a:lnSpc>
                        <a:spcAft>
                          <a:spcPts val="0"/>
                        </a:spcAft>
                      </a:pPr>
                      <a:r>
                        <a:rPr lang="fr-FR" sz="2000">
                          <a:solidFill>
                            <a:schemeClr val="tx1"/>
                          </a:solidFill>
                          <a:effectLst/>
                        </a:rPr>
                        <a:t>DA</a:t>
                      </a:r>
                    </a:p>
                    <a:p>
                      <a:pPr algn="just">
                        <a:lnSpc>
                          <a:spcPct val="115000"/>
                        </a:lnSpc>
                        <a:spcAft>
                          <a:spcPts val="0"/>
                        </a:spcAft>
                      </a:pPr>
                      <a:r>
                        <a:rPr lang="fr-FR" sz="2000">
                          <a:solidFill>
                            <a:schemeClr val="tx1"/>
                          </a:solidFill>
                          <a:effectLst/>
                        </a:rPr>
                        <a:t>6 octet</a:t>
                      </a:r>
                      <a:endParaRPr lang="fr-FR"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solidFill>
                  </a:tcPr>
                </a:tc>
                <a:tc>
                  <a:txBody>
                    <a:bodyPr/>
                    <a:lstStyle/>
                    <a:p>
                      <a:pPr algn="just">
                        <a:lnSpc>
                          <a:spcPct val="115000"/>
                        </a:lnSpc>
                        <a:spcAft>
                          <a:spcPts val="0"/>
                        </a:spcAft>
                      </a:pPr>
                      <a:r>
                        <a:rPr lang="fr-FR" sz="2000">
                          <a:solidFill>
                            <a:schemeClr val="tx1"/>
                          </a:solidFill>
                          <a:effectLst/>
                        </a:rPr>
                        <a:t>SA</a:t>
                      </a:r>
                    </a:p>
                    <a:p>
                      <a:pPr algn="just">
                        <a:lnSpc>
                          <a:spcPct val="115000"/>
                        </a:lnSpc>
                        <a:spcAft>
                          <a:spcPts val="0"/>
                        </a:spcAft>
                      </a:pPr>
                      <a:r>
                        <a:rPr lang="fr-FR" sz="2000">
                          <a:solidFill>
                            <a:schemeClr val="tx1"/>
                          </a:solidFill>
                          <a:effectLst/>
                        </a:rPr>
                        <a:t>6 octet</a:t>
                      </a:r>
                      <a:endParaRPr lang="fr-FR"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solidFill>
                  </a:tcPr>
                </a:tc>
                <a:tc>
                  <a:txBody>
                    <a:bodyPr/>
                    <a:lstStyle/>
                    <a:p>
                      <a:pPr algn="just">
                        <a:lnSpc>
                          <a:spcPct val="115000"/>
                        </a:lnSpc>
                        <a:spcAft>
                          <a:spcPts val="0"/>
                        </a:spcAft>
                      </a:pPr>
                      <a:r>
                        <a:rPr lang="fr-FR" sz="2000">
                          <a:solidFill>
                            <a:schemeClr val="tx1"/>
                          </a:solidFill>
                          <a:effectLst/>
                        </a:rPr>
                        <a:t>LEN</a:t>
                      </a:r>
                    </a:p>
                    <a:p>
                      <a:pPr algn="just">
                        <a:lnSpc>
                          <a:spcPct val="115000"/>
                        </a:lnSpc>
                        <a:spcAft>
                          <a:spcPts val="0"/>
                        </a:spcAft>
                      </a:pPr>
                      <a:r>
                        <a:rPr lang="fr-FR" sz="2000">
                          <a:solidFill>
                            <a:schemeClr val="tx1"/>
                          </a:solidFill>
                          <a:effectLst/>
                        </a:rPr>
                        <a:t>2 octet</a:t>
                      </a:r>
                      <a:endParaRPr lang="fr-FR"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solidFill>
                  </a:tcPr>
                </a:tc>
                <a:tc>
                  <a:txBody>
                    <a:bodyPr/>
                    <a:lstStyle/>
                    <a:p>
                      <a:pPr algn="just">
                        <a:lnSpc>
                          <a:spcPct val="115000"/>
                        </a:lnSpc>
                        <a:spcAft>
                          <a:spcPts val="0"/>
                        </a:spcAft>
                      </a:pPr>
                      <a:r>
                        <a:rPr lang="fr-FR" sz="2000">
                          <a:solidFill>
                            <a:schemeClr val="tx1"/>
                          </a:solidFill>
                          <a:effectLst/>
                        </a:rPr>
                        <a:t>DATA</a:t>
                      </a:r>
                    </a:p>
                    <a:p>
                      <a:pPr algn="just">
                        <a:lnSpc>
                          <a:spcPct val="115000"/>
                        </a:lnSpc>
                        <a:spcAft>
                          <a:spcPts val="0"/>
                        </a:spcAft>
                      </a:pPr>
                      <a:r>
                        <a:rPr lang="fr-FR" sz="2000">
                          <a:solidFill>
                            <a:schemeClr val="tx1"/>
                          </a:solidFill>
                          <a:effectLst/>
                        </a:rPr>
                        <a:t>0-1500  </a:t>
                      </a:r>
                      <a:endParaRPr lang="fr-FR"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solidFill>
                  </a:tcPr>
                </a:tc>
                <a:tc>
                  <a:txBody>
                    <a:bodyPr/>
                    <a:lstStyle/>
                    <a:p>
                      <a:pPr algn="just">
                        <a:lnSpc>
                          <a:spcPct val="115000"/>
                        </a:lnSpc>
                        <a:spcAft>
                          <a:spcPts val="0"/>
                        </a:spcAft>
                      </a:pPr>
                      <a:r>
                        <a:rPr lang="fr-FR" sz="2000">
                          <a:solidFill>
                            <a:schemeClr val="tx1"/>
                          </a:solidFill>
                          <a:effectLst/>
                        </a:rPr>
                        <a:t>PAD</a:t>
                      </a:r>
                    </a:p>
                    <a:p>
                      <a:pPr algn="just">
                        <a:lnSpc>
                          <a:spcPct val="115000"/>
                        </a:lnSpc>
                        <a:spcAft>
                          <a:spcPts val="0"/>
                        </a:spcAft>
                      </a:pPr>
                      <a:r>
                        <a:rPr lang="fr-FR" sz="2000">
                          <a:solidFill>
                            <a:schemeClr val="tx1"/>
                          </a:solidFill>
                          <a:effectLst/>
                        </a:rPr>
                        <a:t>0-46</a:t>
                      </a:r>
                      <a:endParaRPr lang="fr-FR"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solidFill>
                  </a:tcPr>
                </a:tc>
                <a:tc>
                  <a:txBody>
                    <a:bodyPr/>
                    <a:lstStyle/>
                    <a:p>
                      <a:pPr algn="just">
                        <a:lnSpc>
                          <a:spcPct val="115000"/>
                        </a:lnSpc>
                        <a:spcAft>
                          <a:spcPts val="0"/>
                        </a:spcAft>
                      </a:pPr>
                      <a:r>
                        <a:rPr lang="fr-FR" sz="2000" dirty="0">
                          <a:solidFill>
                            <a:schemeClr val="tx1"/>
                          </a:solidFill>
                          <a:effectLst/>
                        </a:rPr>
                        <a:t>FCS</a:t>
                      </a:r>
                    </a:p>
                    <a:p>
                      <a:pPr algn="just">
                        <a:lnSpc>
                          <a:spcPct val="115000"/>
                        </a:lnSpc>
                        <a:spcAft>
                          <a:spcPts val="0"/>
                        </a:spcAft>
                      </a:pPr>
                      <a:r>
                        <a:rPr lang="fr-FR" sz="2000" dirty="0">
                          <a:solidFill>
                            <a:schemeClr val="tx1"/>
                          </a:solidFill>
                          <a:effectLst/>
                        </a:rPr>
                        <a:t>4 octet</a:t>
                      </a:r>
                      <a:endParaRPr lang="fr-FR" sz="2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solidFill>
                  </a:tcPr>
                </a:tc>
              </a:tr>
            </a:tbl>
          </a:graphicData>
        </a:graphic>
      </p:graphicFrame>
      <p:sp>
        <p:nvSpPr>
          <p:cNvPr id="5" name="ZoneTexte 4"/>
          <p:cNvSpPr txBox="1"/>
          <p:nvPr/>
        </p:nvSpPr>
        <p:spPr>
          <a:xfrm>
            <a:off x="838200" y="2480310"/>
            <a:ext cx="11178092" cy="4524315"/>
          </a:xfrm>
          <a:prstGeom prst="rect">
            <a:avLst/>
          </a:prstGeom>
          <a:noFill/>
        </p:spPr>
        <p:txBody>
          <a:bodyPr wrap="square" rtlCol="0">
            <a:spAutoFit/>
          </a:bodyPr>
          <a:lstStyle/>
          <a:p>
            <a:r>
              <a:rPr lang="fr-FR" b="1" dirty="0"/>
              <a:t>Préambule (PRE)</a:t>
            </a:r>
            <a:r>
              <a:rPr lang="fr-FR" dirty="0"/>
              <a:t> : une suite de 10101010 est envoyée sept fois pour synchroniser les horloges de l’émetteur et du récepteur.</a:t>
            </a:r>
          </a:p>
          <a:p>
            <a:r>
              <a:rPr lang="fr-FR" dirty="0"/>
              <a:t> </a:t>
            </a:r>
          </a:p>
          <a:p>
            <a:r>
              <a:rPr lang="fr-FR" b="1" dirty="0"/>
              <a:t>Start Frame </a:t>
            </a:r>
            <a:r>
              <a:rPr lang="fr-FR" b="1" dirty="0" err="1"/>
              <a:t>Delimiter</a:t>
            </a:r>
            <a:r>
              <a:rPr lang="fr-FR" b="1" dirty="0"/>
              <a:t> (SFD)</a:t>
            </a:r>
            <a:r>
              <a:rPr lang="fr-FR" dirty="0"/>
              <a:t> : début de la trame 10101011</a:t>
            </a:r>
          </a:p>
          <a:p>
            <a:r>
              <a:rPr lang="fr-FR" dirty="0"/>
              <a:t> </a:t>
            </a:r>
          </a:p>
          <a:p>
            <a:r>
              <a:rPr lang="fr-FR" b="1" dirty="0"/>
              <a:t>Destination </a:t>
            </a:r>
            <a:r>
              <a:rPr lang="fr-FR" b="1" dirty="0" err="1"/>
              <a:t>Address</a:t>
            </a:r>
            <a:r>
              <a:rPr lang="fr-FR" b="1" dirty="0"/>
              <a:t> (DA)</a:t>
            </a:r>
            <a:r>
              <a:rPr lang="fr-FR" dirty="0"/>
              <a:t> : l’adresse MAC de la machine destinatrice.</a:t>
            </a:r>
          </a:p>
          <a:p>
            <a:r>
              <a:rPr lang="fr-FR" dirty="0"/>
              <a:t> </a:t>
            </a:r>
          </a:p>
          <a:p>
            <a:r>
              <a:rPr lang="fr-FR" b="1" dirty="0"/>
              <a:t>Source </a:t>
            </a:r>
            <a:r>
              <a:rPr lang="fr-FR" b="1" dirty="0" err="1"/>
              <a:t>Address</a:t>
            </a:r>
            <a:r>
              <a:rPr lang="fr-FR" b="1" dirty="0"/>
              <a:t> (DA)</a:t>
            </a:r>
            <a:r>
              <a:rPr lang="fr-FR" dirty="0"/>
              <a:t> : l’adresse MAC de la machine source.</a:t>
            </a:r>
          </a:p>
          <a:p>
            <a:r>
              <a:rPr lang="fr-FR" b="1" dirty="0" err="1"/>
              <a:t>Length</a:t>
            </a:r>
            <a:r>
              <a:rPr lang="fr-FR" b="1" dirty="0"/>
              <a:t> (LEN)</a:t>
            </a:r>
            <a:r>
              <a:rPr lang="fr-FR" dirty="0"/>
              <a:t> : longueur du champ DATA qui provient de la couche </a:t>
            </a:r>
            <a:r>
              <a:rPr lang="fr-FR" dirty="0" err="1"/>
              <a:t>superieure</a:t>
            </a:r>
            <a:r>
              <a:rPr lang="fr-FR" dirty="0"/>
              <a:t>.</a:t>
            </a:r>
          </a:p>
          <a:p>
            <a:r>
              <a:rPr lang="fr-FR" dirty="0"/>
              <a:t> </a:t>
            </a:r>
          </a:p>
          <a:p>
            <a:r>
              <a:rPr lang="fr-FR" b="1" dirty="0"/>
              <a:t>DATA</a:t>
            </a:r>
            <a:r>
              <a:rPr lang="fr-FR" dirty="0"/>
              <a:t> : données à envoyer.</a:t>
            </a:r>
          </a:p>
          <a:p>
            <a:r>
              <a:rPr lang="fr-FR" dirty="0"/>
              <a:t> </a:t>
            </a:r>
          </a:p>
          <a:p>
            <a:r>
              <a:rPr lang="fr-FR" b="1" dirty="0" err="1"/>
              <a:t>Pading</a:t>
            </a:r>
            <a:r>
              <a:rPr lang="fr-FR" b="1" dirty="0"/>
              <a:t> ou bourrage (PAD)</a:t>
            </a:r>
            <a:r>
              <a:rPr lang="fr-FR" dirty="0"/>
              <a:t> : si le champ DATA est  &lt; 46 octet, on remplit le champ PAD par des bits de bourrage pour atteindre la taille minimale d’une trame Ethernet valide qui est de 64 octet du champ DA jusqu’au champ FCS.</a:t>
            </a:r>
          </a:p>
          <a:p>
            <a:r>
              <a:rPr lang="fr-FR" dirty="0"/>
              <a:t> </a:t>
            </a:r>
          </a:p>
          <a:p>
            <a:r>
              <a:rPr lang="fr-FR" b="1" dirty="0"/>
              <a:t>Frame Check </a:t>
            </a:r>
            <a:r>
              <a:rPr lang="fr-FR" b="1" dirty="0" err="1"/>
              <a:t>Sum</a:t>
            </a:r>
            <a:r>
              <a:rPr lang="fr-FR" b="1" dirty="0"/>
              <a:t> (FCS)</a:t>
            </a:r>
            <a:r>
              <a:rPr lang="fr-FR" dirty="0"/>
              <a:t> : les bits de contrôle pour effectuer la détection des erreurs</a:t>
            </a:r>
            <a:r>
              <a:rPr lang="fr-FR" dirty="0" smtClean="0"/>
              <a:t>.</a:t>
            </a:r>
            <a:endParaRPr lang="fr-FR" dirty="0"/>
          </a:p>
        </p:txBody>
      </p:sp>
    </p:spTree>
    <p:extLst>
      <p:ext uri="{BB962C8B-B14F-4D97-AF65-F5344CB8AC3E}">
        <p14:creationId xmlns:p14="http://schemas.microsoft.com/office/powerpoint/2010/main" val="3302135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8. </a:t>
            </a:r>
            <a:r>
              <a:rPr lang="fr-FR" b="1" dirty="0"/>
              <a:t>Les équipements d’interconnexion entre réseaux locaux</a:t>
            </a:r>
            <a:r>
              <a:rPr lang="fr-FR" dirty="0"/>
              <a:t/>
            </a:r>
            <a:br>
              <a:rPr lang="fr-FR" dirty="0"/>
            </a:br>
            <a:endParaRPr lang="fr-FR" dirty="0"/>
          </a:p>
        </p:txBody>
      </p:sp>
      <p:sp>
        <p:nvSpPr>
          <p:cNvPr id="3" name="Espace réservé du contenu 2"/>
          <p:cNvSpPr>
            <a:spLocks noGrp="1"/>
          </p:cNvSpPr>
          <p:nvPr>
            <p:ph idx="1"/>
          </p:nvPr>
        </p:nvSpPr>
        <p:spPr>
          <a:xfrm>
            <a:off x="709108" y="1690689"/>
            <a:ext cx="11307184" cy="4615366"/>
          </a:xfrm>
        </p:spPr>
        <p:txBody>
          <a:bodyPr>
            <a:normAutofit/>
          </a:bodyPr>
          <a:lstStyle/>
          <a:p>
            <a:pPr marL="0" indent="0" algn="just">
              <a:buNone/>
            </a:pPr>
            <a:endParaRPr lang="fr-FR" dirty="0"/>
          </a:p>
          <a:p>
            <a:pPr algn="just"/>
            <a:endParaRPr lang="fr-FR" dirty="0"/>
          </a:p>
        </p:txBody>
      </p:sp>
      <p:sp>
        <p:nvSpPr>
          <p:cNvPr id="5" name="ZoneTexte 4"/>
          <p:cNvSpPr txBox="1"/>
          <p:nvPr/>
        </p:nvSpPr>
        <p:spPr>
          <a:xfrm>
            <a:off x="0" y="1279208"/>
            <a:ext cx="11178092" cy="3908762"/>
          </a:xfrm>
          <a:prstGeom prst="rect">
            <a:avLst/>
          </a:prstGeom>
          <a:noFill/>
        </p:spPr>
        <p:txBody>
          <a:bodyPr wrap="square" rtlCol="0">
            <a:spAutoFit/>
          </a:bodyPr>
          <a:lstStyle/>
          <a:p>
            <a:pPr marL="742950" lvl="1" indent="-285750">
              <a:buFont typeface="Arial" panose="020B0604020202020204" pitchFamily="34" charset="0"/>
              <a:buChar char="•"/>
            </a:pPr>
            <a:r>
              <a:rPr lang="fr-FR" b="1" i="1" dirty="0"/>
              <a:t>Répéteurs et Concentrateurs (Hubs)</a:t>
            </a:r>
            <a:endParaRPr lang="fr-FR" sz="1400" dirty="0"/>
          </a:p>
          <a:p>
            <a:r>
              <a:rPr lang="fr-FR" b="1" i="1" dirty="0"/>
              <a:t> </a:t>
            </a:r>
            <a:endParaRPr lang="fr-FR" sz="1400" dirty="0"/>
          </a:p>
          <a:p>
            <a:r>
              <a:rPr lang="fr-FR" dirty="0"/>
              <a:t>Le concentrateur est un appareil qui régénère les signaux. En effet, le signal émis par la carte Ethernet s’affaiblit en parcourant le câble et, au-delà de cent mètres, il peut devenir trop faible. Cette distance correspond en fait au maximum autorisé par la norme entre un PC et le concentrateur. Un signal émis par un PC est régénéré sur tous les autres ports du concentrateur (il joue le rôle de répéteur</a:t>
            </a:r>
            <a:r>
              <a:rPr lang="fr-FR" dirty="0" smtClean="0"/>
              <a:t>).</a:t>
            </a:r>
          </a:p>
          <a:p>
            <a:endParaRPr lang="fr-FR" sz="1600" dirty="0"/>
          </a:p>
          <a:p>
            <a:pPr marL="742950" lvl="1" indent="-285750">
              <a:buFont typeface="Arial" panose="020B0604020202020204" pitchFamily="34" charset="0"/>
              <a:buChar char="•"/>
            </a:pPr>
            <a:r>
              <a:rPr lang="fr-FR" b="1" i="1" dirty="0"/>
              <a:t>Ponts (Bridges)</a:t>
            </a:r>
            <a:endParaRPr lang="fr-FR" sz="1400" dirty="0"/>
          </a:p>
          <a:p>
            <a:r>
              <a:rPr lang="fr-FR" b="1" i="1" dirty="0"/>
              <a:t> </a:t>
            </a:r>
            <a:endParaRPr lang="fr-FR" sz="1400" dirty="0"/>
          </a:p>
          <a:p>
            <a:r>
              <a:rPr lang="fr-FR" dirty="0"/>
              <a:t>Lorsque le réseau est formé de deux réseaux locaux distincts, les informations passant de l'un à l'autre doivent obtenir le droit d’accès au médium du deuxième réseau. Le pont permet cette interconnexion au niveau de la couche 2 liaison de données. Le pont est insensible aux protocoles employés par les couches supérieures et Le service assuré par l’interconnexion est le minimum commun.</a:t>
            </a:r>
            <a:endParaRPr lang="fr-FR" sz="1600" dirty="0"/>
          </a:p>
          <a:p>
            <a:endParaRPr lang="fr-FR" sz="1600" dirty="0"/>
          </a:p>
        </p:txBody>
      </p:sp>
      <p:pic>
        <p:nvPicPr>
          <p:cNvPr id="15" name="Image 14"/>
          <p:cNvPicPr/>
          <p:nvPr/>
        </p:nvPicPr>
        <p:blipFill>
          <a:blip r:embed="rId2"/>
          <a:srcRect/>
          <a:stretch>
            <a:fillRect/>
          </a:stretch>
        </p:blipFill>
        <p:spPr bwMode="auto">
          <a:xfrm>
            <a:off x="1108710" y="5187970"/>
            <a:ext cx="2811780" cy="1514325"/>
          </a:xfrm>
          <a:prstGeom prst="rect">
            <a:avLst/>
          </a:prstGeom>
          <a:noFill/>
          <a:ln w="9525">
            <a:noFill/>
            <a:miter lim="800000"/>
            <a:headEnd/>
            <a:tailEnd/>
          </a:ln>
        </p:spPr>
      </p:pic>
      <p:pic>
        <p:nvPicPr>
          <p:cNvPr id="16" name="Image 15"/>
          <p:cNvPicPr/>
          <p:nvPr/>
        </p:nvPicPr>
        <p:blipFill>
          <a:blip r:embed="rId3"/>
          <a:srcRect/>
          <a:stretch>
            <a:fillRect/>
          </a:stretch>
        </p:blipFill>
        <p:spPr bwMode="auto">
          <a:xfrm>
            <a:off x="5996940" y="5187970"/>
            <a:ext cx="2815590" cy="1292840"/>
          </a:xfrm>
          <a:prstGeom prst="rect">
            <a:avLst/>
          </a:prstGeom>
          <a:noFill/>
          <a:ln w="9525">
            <a:noFill/>
            <a:miter lim="800000"/>
            <a:headEnd/>
            <a:tailEnd/>
          </a:ln>
        </p:spPr>
      </p:pic>
    </p:spTree>
    <p:extLst>
      <p:ext uri="{BB962C8B-B14F-4D97-AF65-F5344CB8AC3E}">
        <p14:creationId xmlns:p14="http://schemas.microsoft.com/office/powerpoint/2010/main" val="337015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8. </a:t>
            </a:r>
            <a:r>
              <a:rPr lang="fr-FR" b="1" dirty="0"/>
              <a:t>Les équipements d’interconnexion entre réseaux locaux</a:t>
            </a:r>
            <a:r>
              <a:rPr lang="fr-FR" dirty="0"/>
              <a:t/>
            </a:r>
            <a:br>
              <a:rPr lang="fr-FR" dirty="0"/>
            </a:br>
            <a:endParaRPr lang="fr-FR" dirty="0"/>
          </a:p>
        </p:txBody>
      </p:sp>
      <p:sp>
        <p:nvSpPr>
          <p:cNvPr id="3" name="Espace réservé du contenu 2"/>
          <p:cNvSpPr>
            <a:spLocks noGrp="1"/>
          </p:cNvSpPr>
          <p:nvPr>
            <p:ph idx="1"/>
          </p:nvPr>
        </p:nvSpPr>
        <p:spPr>
          <a:xfrm>
            <a:off x="709108" y="1690689"/>
            <a:ext cx="11307184" cy="4615366"/>
          </a:xfrm>
        </p:spPr>
        <p:txBody>
          <a:bodyPr>
            <a:normAutofit/>
          </a:bodyPr>
          <a:lstStyle/>
          <a:p>
            <a:pPr marL="0" indent="0" algn="just">
              <a:buNone/>
            </a:pPr>
            <a:endParaRPr lang="fr-FR" dirty="0"/>
          </a:p>
          <a:p>
            <a:pPr algn="just"/>
            <a:endParaRPr lang="fr-FR" dirty="0"/>
          </a:p>
        </p:txBody>
      </p:sp>
      <p:sp>
        <p:nvSpPr>
          <p:cNvPr id="5" name="ZoneTexte 4"/>
          <p:cNvSpPr txBox="1"/>
          <p:nvPr/>
        </p:nvSpPr>
        <p:spPr>
          <a:xfrm>
            <a:off x="0" y="1279208"/>
            <a:ext cx="11178092" cy="5324535"/>
          </a:xfrm>
          <a:prstGeom prst="rect">
            <a:avLst/>
          </a:prstGeom>
          <a:noFill/>
        </p:spPr>
        <p:txBody>
          <a:bodyPr wrap="square" rtlCol="0">
            <a:spAutoFit/>
          </a:bodyPr>
          <a:lstStyle/>
          <a:p>
            <a:pPr marL="742950" lvl="1" indent="-285750">
              <a:buFont typeface="Arial" panose="020B0604020202020204" pitchFamily="34" charset="0"/>
              <a:buChar char="•"/>
            </a:pPr>
            <a:r>
              <a:rPr lang="fr-FR" b="1" i="1" dirty="0" smtClean="0"/>
              <a:t>Commutateurs </a:t>
            </a:r>
            <a:r>
              <a:rPr lang="fr-FR" b="1" i="1" dirty="0"/>
              <a:t>(Switch)</a:t>
            </a:r>
            <a:endParaRPr lang="fr-FR" sz="1400" dirty="0"/>
          </a:p>
          <a:p>
            <a:r>
              <a:rPr lang="fr-FR" b="1" i="1" dirty="0"/>
              <a:t> </a:t>
            </a:r>
            <a:r>
              <a:rPr lang="fr-FR" dirty="0" smtClean="0"/>
              <a:t>Un </a:t>
            </a:r>
            <a:r>
              <a:rPr lang="fr-FR" dirty="0"/>
              <a:t>commutateur (switch) est un équipement qui offre une bande passante dédiée pour chaque port (10,100 ou 1 000 Mbit/s par port) alors que le concentrateur partage la bande passante entre tous ses ports. Cela revient à créer un segment Ethernet par port.</a:t>
            </a:r>
            <a:endParaRPr lang="fr-FR" sz="1600" dirty="0"/>
          </a:p>
          <a:p>
            <a:r>
              <a:rPr lang="fr-FR" dirty="0"/>
              <a:t>Grâce à la fonction d'auto-apprentissage des adresses MAC, l'information envoyée à travers le Switch est directement dirigée vers la machine de destination. Le switch peut être considérer comme un multi-pont.</a:t>
            </a:r>
            <a:endParaRPr lang="fr-FR" sz="1600" dirty="0"/>
          </a:p>
          <a:p>
            <a:endParaRPr lang="fr-FR" sz="1600" dirty="0"/>
          </a:p>
          <a:p>
            <a:pPr marL="742950" lvl="1" indent="-285750">
              <a:buFont typeface="Arial" panose="020B0604020202020204" pitchFamily="34" charset="0"/>
              <a:buChar char="•"/>
            </a:pPr>
            <a:r>
              <a:rPr lang="fr-FR" b="1" i="1" dirty="0"/>
              <a:t>Routeurs</a:t>
            </a:r>
            <a:endParaRPr lang="fr-FR" sz="1400" dirty="0"/>
          </a:p>
          <a:p>
            <a:r>
              <a:rPr lang="fr-FR" dirty="0"/>
              <a:t>  </a:t>
            </a:r>
            <a:r>
              <a:rPr lang="fr-FR" dirty="0" smtClean="0"/>
              <a:t>Les </a:t>
            </a:r>
            <a:r>
              <a:rPr lang="fr-FR" dirty="0"/>
              <a:t>routeurs sont des commutateurs évolués. Ils fonctionnent au niveau de la couche 3 du modèle OSI.  Ils permettent de passer d’un segment de réseau à un autre dans le cas de réseaux segmentés séparés par de grandes distances. Les routeurs sont des machines clé d’Internet, ils assurent la fonctionnalité de routage qui consiste à déterminer le chemin optimale d’une source à une destination. Le paquet passera ainsi de routeur en routeur jusqu'à ce qu’il atteigne sa destination. </a:t>
            </a:r>
            <a:endParaRPr lang="fr-FR" dirty="0" smtClean="0"/>
          </a:p>
          <a:p>
            <a:endParaRPr lang="fr-FR" dirty="0" smtClean="0"/>
          </a:p>
          <a:p>
            <a:pPr marL="742950" lvl="1" indent="-285750">
              <a:buFont typeface="Arial" panose="020B0604020202020204" pitchFamily="34" charset="0"/>
              <a:buChar char="•"/>
            </a:pPr>
            <a:r>
              <a:rPr lang="fr-FR" b="1" i="1" dirty="0"/>
              <a:t>Passerelles (Gateway)</a:t>
            </a:r>
            <a:endParaRPr lang="fr-FR" sz="1400" dirty="0"/>
          </a:p>
          <a:p>
            <a:r>
              <a:rPr lang="fr-FR"/>
              <a:t> </a:t>
            </a:r>
            <a:r>
              <a:rPr lang="fr-FR" dirty="0"/>
              <a:t> </a:t>
            </a:r>
          </a:p>
          <a:p>
            <a:r>
              <a:rPr lang="fr-FR" dirty="0"/>
              <a:t>Les passerelles permettent de relier des réseaux locaux de types différents. Ce sont des systèmes matériels et logiciels permettant de faire la liaison entre deux réseaux, servant notamment à faire l’interface entre protocoles différents. Elles fonctionnent sur les couches hautes du modèle OSI</a:t>
            </a:r>
            <a:r>
              <a:rPr lang="fr-FR" dirty="0" smtClean="0"/>
              <a:t>.</a:t>
            </a:r>
            <a:endParaRPr lang="fr-FR" sz="1600" dirty="0"/>
          </a:p>
        </p:txBody>
      </p:sp>
    </p:spTree>
    <p:extLst>
      <p:ext uri="{BB962C8B-B14F-4D97-AF65-F5344CB8AC3E}">
        <p14:creationId xmlns:p14="http://schemas.microsoft.com/office/powerpoint/2010/main" val="83324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4385" y="935916"/>
            <a:ext cx="10515600" cy="5540188"/>
          </a:xfrm>
        </p:spPr>
        <p:txBody>
          <a:bodyPr>
            <a:normAutofit fontScale="90000"/>
          </a:bodyPr>
          <a:lstStyle/>
          <a:p>
            <a:pPr lvl="0" eaLnBrk="0" fontAlgn="base" hangingPunct="0">
              <a:lnSpc>
                <a:spcPct val="100000"/>
              </a:lnSpc>
              <a:spcAft>
                <a:spcPct val="0"/>
              </a:spcAft>
              <a:tabLst>
                <a:tab pos="457200" algn="l"/>
              </a:tabLst>
            </a:pPr>
            <a:r>
              <a:rPr lang="fr-FR" altLang="fr-FR" sz="2200" dirty="0" smtClean="0">
                <a:latin typeface="Arial" panose="020B0604020202020204" pitchFamily="34" charset="0"/>
                <a:ea typeface="Times New Roman" panose="02020603050405020304" pitchFamily="18" charset="0"/>
              </a:rPr>
              <a:t>Exercice </a:t>
            </a:r>
            <a:r>
              <a:rPr lang="fr-FR" altLang="fr-FR" sz="2200" dirty="0" smtClean="0">
                <a:latin typeface="Arial" panose="020B0604020202020204" pitchFamily="34" charset="0"/>
                <a:ea typeface="Times New Roman" panose="02020603050405020304" pitchFamily="18" charset="0"/>
              </a:rPr>
              <a:t>2 / </a:t>
            </a:r>
            <a:r>
              <a:rPr lang="fr-FR" altLang="fr-FR" sz="2200" dirty="0" err="1" smtClean="0">
                <a:latin typeface="Arial" panose="020B0604020202020204" pitchFamily="34" charset="0"/>
                <a:ea typeface="Times New Roman" panose="02020603050405020304" pitchFamily="18" charset="0"/>
              </a:rPr>
              <a:t>Serie</a:t>
            </a:r>
            <a:r>
              <a:rPr lang="fr-FR" altLang="fr-FR" sz="2200" dirty="0" smtClean="0">
                <a:latin typeface="Arial" panose="020B0604020202020204" pitchFamily="34" charset="0"/>
                <a:ea typeface="Times New Roman" panose="02020603050405020304" pitchFamily="18" charset="0"/>
              </a:rPr>
              <a:t> 3 </a:t>
            </a:r>
            <a:r>
              <a:rPr lang="fr-FR" altLang="fr-FR" sz="2200" dirty="0" smtClean="0">
                <a:latin typeface="Arial" panose="020B0604020202020204" pitchFamily="34" charset="0"/>
                <a:ea typeface="Times New Roman" panose="02020603050405020304" pitchFamily="18" charset="0"/>
              </a:rPr>
              <a:t>:</a:t>
            </a:r>
            <a:br>
              <a:rPr lang="fr-FR" altLang="fr-FR" sz="2200" dirty="0" smtClean="0">
                <a:latin typeface="Arial" panose="020B0604020202020204" pitchFamily="34" charset="0"/>
                <a:ea typeface="Times New Roman" panose="02020603050405020304" pitchFamily="18" charset="0"/>
              </a:rPr>
            </a:br>
            <a:r>
              <a:rPr lang="fr-FR" altLang="fr-FR" sz="2200" dirty="0">
                <a:latin typeface="Arial" panose="020B0604020202020204" pitchFamily="34" charset="0"/>
                <a:ea typeface="Times New Roman" panose="02020603050405020304" pitchFamily="18" charset="0"/>
              </a:rPr>
              <a:t/>
            </a:r>
            <a:br>
              <a:rPr lang="fr-FR" altLang="fr-FR" sz="2200" dirty="0">
                <a:latin typeface="Arial" panose="020B0604020202020204" pitchFamily="34" charset="0"/>
                <a:ea typeface="Times New Roman" panose="02020603050405020304" pitchFamily="18" charset="0"/>
              </a:rPr>
            </a:br>
            <a:r>
              <a:rPr lang="fr-FR" altLang="fr-FR" sz="2200" dirty="0" smtClean="0">
                <a:latin typeface="Arial" panose="020B0604020202020204" pitchFamily="34" charset="0"/>
                <a:ea typeface="Times New Roman" panose="02020603050405020304" pitchFamily="18" charset="0"/>
              </a:rPr>
              <a:t/>
            </a:r>
            <a:br>
              <a:rPr lang="fr-FR" altLang="fr-FR" sz="2200" dirty="0" smtClean="0">
                <a:latin typeface="Arial" panose="020B0604020202020204" pitchFamily="34" charset="0"/>
                <a:ea typeface="Times New Roman" panose="02020603050405020304" pitchFamily="18" charset="0"/>
              </a:rPr>
            </a:br>
            <a:r>
              <a:rPr lang="fr-FR" altLang="fr-FR" sz="2200" dirty="0" smtClean="0">
                <a:latin typeface="Arial" panose="020B0604020202020204" pitchFamily="34" charset="0"/>
                <a:ea typeface="Times New Roman" panose="02020603050405020304" pitchFamily="18" charset="0"/>
              </a:rPr>
              <a:t>La </a:t>
            </a:r>
            <a:r>
              <a:rPr lang="fr-FR" altLang="fr-FR" sz="2200" dirty="0">
                <a:latin typeface="Arial" panose="020B0604020202020204" pitchFamily="34" charset="0"/>
                <a:ea typeface="Times New Roman" panose="02020603050405020304" pitchFamily="18" charset="0"/>
              </a:rPr>
              <a:t>problématique liée au réseau Ethernet est la génération de collisions. Lorsque deux stations décident d’émettre simultanément, elles envoient leurs trames et restent à l’écoute du câble pendant uniquement la durée de l’émission des trames. Si une collision est détectée, les stations remettent de nouveau leurs trames perdues à condition qu’elles aient été à l’écoute du câble lorsque la collision s’est produite. </a:t>
            </a:r>
            <a:r>
              <a:rPr lang="fr-FR" altLang="fr-FR" sz="2200" dirty="0" smtClean="0">
                <a:latin typeface="Arial" panose="020B0604020202020204" pitchFamily="34" charset="0"/>
                <a:ea typeface="Times New Roman" panose="02020603050405020304" pitchFamily="18" charset="0"/>
              </a:rPr>
              <a:t/>
            </a:r>
            <a:br>
              <a:rPr lang="fr-FR" altLang="fr-FR" sz="2200" dirty="0" smtClean="0">
                <a:latin typeface="Arial" panose="020B0604020202020204" pitchFamily="34" charset="0"/>
                <a:ea typeface="Times New Roman" panose="02020603050405020304" pitchFamily="18" charset="0"/>
              </a:rPr>
            </a:br>
            <a:r>
              <a:rPr lang="fr-FR" altLang="fr-FR" sz="2200" dirty="0">
                <a:latin typeface="Arial" panose="020B0604020202020204" pitchFamily="34" charset="0"/>
              </a:rPr>
              <a:t/>
            </a:r>
            <a:br>
              <a:rPr lang="fr-FR" altLang="fr-FR" sz="2200" dirty="0">
                <a:latin typeface="Arial" panose="020B0604020202020204" pitchFamily="34" charset="0"/>
              </a:rPr>
            </a:br>
            <a:r>
              <a:rPr lang="fr-FR" altLang="fr-FR" sz="2200" dirty="0" smtClean="0">
                <a:latin typeface="Arial" panose="020B0604020202020204" pitchFamily="34" charset="0"/>
              </a:rPr>
              <a:t>1)</a:t>
            </a:r>
            <a:r>
              <a:rPr lang="fr-FR" altLang="fr-FR" sz="2200" dirty="0" smtClean="0">
                <a:latin typeface="Arial" panose="020B0604020202020204" pitchFamily="34" charset="0"/>
                <a:ea typeface="Times New Roman" panose="02020603050405020304" pitchFamily="18" charset="0"/>
              </a:rPr>
              <a:t>Donner </a:t>
            </a:r>
            <a:r>
              <a:rPr lang="fr-FR" altLang="fr-FR" sz="2200" dirty="0">
                <a:latin typeface="Arial" panose="020B0604020202020204" pitchFamily="34" charset="0"/>
                <a:ea typeface="Times New Roman" panose="02020603050405020304" pitchFamily="18" charset="0"/>
              </a:rPr>
              <a:t>des situations ou les collisions ne sont pas détectées pars des stations émettrices</a:t>
            </a:r>
            <a:r>
              <a:rPr lang="fr-FR" altLang="fr-FR" sz="2200" dirty="0" smtClean="0">
                <a:latin typeface="Arial" panose="020B0604020202020204" pitchFamily="34" charset="0"/>
                <a:ea typeface="Times New Roman" panose="02020603050405020304" pitchFamily="18" charset="0"/>
              </a:rPr>
              <a:t>.</a:t>
            </a:r>
            <a:br>
              <a:rPr lang="fr-FR" altLang="fr-FR" sz="2200" dirty="0" smtClean="0">
                <a:latin typeface="Arial" panose="020B0604020202020204" pitchFamily="34" charset="0"/>
                <a:ea typeface="Times New Roman" panose="02020603050405020304" pitchFamily="18" charset="0"/>
              </a:rPr>
            </a:br>
            <a:r>
              <a:rPr lang="fr-FR" altLang="fr-FR" sz="2200" dirty="0">
                <a:latin typeface="Arial" panose="020B0604020202020204" pitchFamily="34" charset="0"/>
              </a:rPr>
              <a:t/>
            </a:r>
            <a:br>
              <a:rPr lang="fr-FR" altLang="fr-FR" sz="2200" dirty="0">
                <a:latin typeface="Arial" panose="020B0604020202020204" pitchFamily="34" charset="0"/>
              </a:rPr>
            </a:br>
            <a:r>
              <a:rPr lang="fr-FR" altLang="fr-FR" sz="2200" dirty="0" smtClean="0">
                <a:latin typeface="Arial" panose="020B0604020202020204" pitchFamily="34" charset="0"/>
              </a:rPr>
              <a:t>2)</a:t>
            </a:r>
            <a:r>
              <a:rPr lang="fr-FR" altLang="fr-FR" sz="2200" dirty="0" smtClean="0">
                <a:latin typeface="Arial" panose="020B0604020202020204" pitchFamily="34" charset="0"/>
                <a:ea typeface="Times New Roman" panose="02020603050405020304" pitchFamily="18" charset="0"/>
              </a:rPr>
              <a:t>Un </a:t>
            </a:r>
            <a:r>
              <a:rPr lang="fr-FR" altLang="fr-FR" sz="2200" dirty="0">
                <a:latin typeface="Arial" panose="020B0604020202020204" pitchFamily="34" charset="0"/>
                <a:ea typeface="Times New Roman" panose="02020603050405020304" pitchFamily="18" charset="0"/>
              </a:rPr>
              <a:t>réseau 10base5 a un débit de 10 </a:t>
            </a:r>
            <a:r>
              <a:rPr lang="fr-FR" altLang="fr-FR" sz="2200" dirty="0" err="1">
                <a:latin typeface="Arial" panose="020B0604020202020204" pitchFamily="34" charset="0"/>
                <a:ea typeface="Times New Roman" panose="02020603050405020304" pitchFamily="18" charset="0"/>
              </a:rPr>
              <a:t>mbit/s</a:t>
            </a:r>
            <a:r>
              <a:rPr lang="fr-FR" altLang="fr-FR" sz="2200" dirty="0">
                <a:latin typeface="Arial" panose="020B0604020202020204" pitchFamily="34" charset="0"/>
                <a:ea typeface="Times New Roman" panose="02020603050405020304" pitchFamily="18" charset="0"/>
              </a:rPr>
              <a:t> et une longueur maximale possible de 2.5 Km. On supposera que la vitesse de propagation du signal est de 10</a:t>
            </a:r>
            <a:r>
              <a:rPr lang="fr-FR" altLang="fr-FR" sz="2200" baseline="30000" dirty="0">
                <a:latin typeface="Arial" panose="020B0604020202020204" pitchFamily="34" charset="0"/>
                <a:ea typeface="Times New Roman" panose="02020603050405020304" pitchFamily="18" charset="0"/>
              </a:rPr>
              <a:t>8</a:t>
            </a:r>
            <a:r>
              <a:rPr lang="fr-FR" altLang="fr-FR" sz="2200" dirty="0">
                <a:latin typeface="Arial" panose="020B0604020202020204" pitchFamily="34" charset="0"/>
                <a:ea typeface="Times New Roman" panose="02020603050405020304" pitchFamily="18" charset="0"/>
              </a:rPr>
              <a:t>m/s.</a:t>
            </a:r>
            <a:r>
              <a:rPr lang="fr-FR" altLang="fr-FR" sz="2200" dirty="0">
                <a:latin typeface="Arial" panose="020B0604020202020204" pitchFamily="34" charset="0"/>
              </a:rPr>
              <a:t/>
            </a:r>
            <a:br>
              <a:rPr lang="fr-FR" altLang="fr-FR" sz="2200" dirty="0">
                <a:latin typeface="Arial" panose="020B0604020202020204" pitchFamily="34" charset="0"/>
              </a:rPr>
            </a:br>
            <a:r>
              <a:rPr lang="fr-FR" altLang="fr-FR" sz="2200" dirty="0">
                <a:latin typeface="Arial" panose="020B0604020202020204" pitchFamily="34" charset="0"/>
                <a:ea typeface="Times New Roman" panose="02020603050405020304" pitchFamily="18" charset="0"/>
              </a:rPr>
              <a:t>quelle est la taille de la plus petite trame possible pour éviter les collisions dans ce type de réseaux</a:t>
            </a:r>
            <a:r>
              <a:rPr lang="fr-FR" altLang="fr-FR" sz="2200" dirty="0" smtClean="0">
                <a:latin typeface="Arial" panose="020B0604020202020204" pitchFamily="34" charset="0"/>
                <a:ea typeface="Times New Roman" panose="02020603050405020304" pitchFamily="18" charset="0"/>
              </a:rPr>
              <a:t>.</a:t>
            </a:r>
            <a:br>
              <a:rPr lang="fr-FR" altLang="fr-FR" sz="2200" dirty="0" smtClean="0">
                <a:latin typeface="Arial" panose="020B0604020202020204" pitchFamily="34" charset="0"/>
                <a:ea typeface="Times New Roman" panose="02020603050405020304" pitchFamily="18" charset="0"/>
              </a:rPr>
            </a:br>
            <a:r>
              <a:rPr lang="fr-FR" altLang="fr-FR" sz="2200" dirty="0">
                <a:latin typeface="Arial" panose="020B0604020202020204" pitchFamily="34" charset="0"/>
              </a:rPr>
              <a:t/>
            </a:r>
            <a:br>
              <a:rPr lang="fr-FR" altLang="fr-FR" sz="2200" dirty="0">
                <a:latin typeface="Arial" panose="020B0604020202020204" pitchFamily="34" charset="0"/>
              </a:rPr>
            </a:br>
            <a:r>
              <a:rPr lang="fr-FR" altLang="fr-FR" sz="2200" dirty="0" smtClean="0">
                <a:latin typeface="Arial" panose="020B0604020202020204" pitchFamily="34" charset="0"/>
              </a:rPr>
              <a:t>3)</a:t>
            </a:r>
            <a:r>
              <a:rPr lang="fr-FR" altLang="fr-FR" sz="2200" dirty="0" smtClean="0">
                <a:latin typeface="Arial" panose="020B0604020202020204" pitchFamily="34" charset="0"/>
                <a:ea typeface="Times New Roman" panose="02020603050405020304" pitchFamily="18" charset="0"/>
              </a:rPr>
              <a:t>En </a:t>
            </a:r>
            <a:r>
              <a:rPr lang="fr-FR" altLang="fr-FR" sz="2200" dirty="0">
                <a:latin typeface="Arial" panose="020B0604020202020204" pitchFamily="34" charset="0"/>
                <a:ea typeface="Times New Roman" panose="02020603050405020304" pitchFamily="18" charset="0"/>
              </a:rPr>
              <a:t>considérant des trames ayants la taille de la question 2 dans un réseau à un débit de 100Mbit/s (le 100baseTX par exemple), Quelle sera la longueur maximale possible pour ce réseau.</a:t>
            </a:r>
            <a:r>
              <a:rPr lang="fr-FR" altLang="fr-FR" sz="6000" dirty="0">
                <a:latin typeface="Arial" panose="020B0604020202020204" pitchFamily="34" charset="0"/>
              </a:rPr>
              <a:t/>
            </a:r>
            <a:br>
              <a:rPr lang="fr-FR" altLang="fr-FR" sz="6000" dirty="0">
                <a:latin typeface="Arial" panose="020B0604020202020204" pitchFamily="34" charset="0"/>
              </a:rPr>
            </a:br>
            <a:endParaRPr lang="fr-FR" dirty="0"/>
          </a:p>
        </p:txBody>
      </p:sp>
    </p:spTree>
    <p:extLst>
      <p:ext uri="{BB962C8B-B14F-4D97-AF65-F5344CB8AC3E}">
        <p14:creationId xmlns:p14="http://schemas.microsoft.com/office/powerpoint/2010/main" val="2176587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2259741"/>
          </a:xfrm>
        </p:spPr>
        <p:txBody>
          <a:bodyPr>
            <a:normAutofit fontScale="90000"/>
          </a:bodyPr>
          <a:lstStyle/>
          <a:p>
            <a:r>
              <a:rPr lang="fr-FR" altLang="fr-FR" dirty="0">
                <a:latin typeface="Arial" panose="020B0604020202020204" pitchFamily="34" charset="0"/>
              </a:rPr>
              <a:t>1)</a:t>
            </a:r>
            <a:r>
              <a:rPr lang="fr-FR" altLang="fr-FR" dirty="0">
                <a:latin typeface="Arial" panose="020B0604020202020204" pitchFamily="34" charset="0"/>
                <a:ea typeface="Times New Roman" panose="02020603050405020304" pitchFamily="18" charset="0"/>
              </a:rPr>
              <a:t>Donner des situations ou les collisions ne sont pas détectées pars des stations émettrices</a:t>
            </a:r>
            <a:r>
              <a:rPr lang="fr-FR" altLang="fr-FR" dirty="0" smtClean="0">
                <a:latin typeface="Arial" panose="020B0604020202020204" pitchFamily="34" charset="0"/>
                <a:ea typeface="Times New Roman" panose="02020603050405020304" pitchFamily="18" charset="0"/>
              </a:rPr>
              <a:t>. </a:t>
            </a:r>
            <a:r>
              <a:rPr lang="fr-FR" altLang="fr-FR" dirty="0" smtClean="0">
                <a:solidFill>
                  <a:srgbClr val="FF0000"/>
                </a:solidFill>
                <a:latin typeface="Arial" panose="020B0604020202020204" pitchFamily="34" charset="0"/>
                <a:ea typeface="Times New Roman" panose="02020603050405020304" pitchFamily="18" charset="0"/>
              </a:rPr>
              <a:t>Dont lesquelles </a:t>
            </a:r>
            <a:br>
              <a:rPr lang="fr-FR" altLang="fr-FR" dirty="0" smtClean="0">
                <a:solidFill>
                  <a:srgbClr val="FF0000"/>
                </a:solidFill>
                <a:latin typeface="Arial" panose="020B0604020202020204" pitchFamily="34" charset="0"/>
                <a:ea typeface="Times New Roman" panose="02020603050405020304" pitchFamily="18" charset="0"/>
              </a:rPr>
            </a:br>
            <a:r>
              <a:rPr lang="fr-FR" altLang="fr-FR" dirty="0" smtClean="0">
                <a:solidFill>
                  <a:srgbClr val="FF0000"/>
                </a:solidFill>
                <a:latin typeface="Arial" panose="020B0604020202020204" pitchFamily="34" charset="0"/>
                <a:ea typeface="Times New Roman" panose="02020603050405020304" pitchFamily="18" charset="0"/>
              </a:rPr>
              <a:t>T </a:t>
            </a:r>
            <a:r>
              <a:rPr lang="fr-FR" altLang="fr-FR" dirty="0" err="1" smtClean="0">
                <a:solidFill>
                  <a:srgbClr val="FF0000"/>
                </a:solidFill>
                <a:latin typeface="Arial" panose="020B0604020202020204" pitchFamily="34" charset="0"/>
                <a:ea typeface="Times New Roman" panose="02020603050405020304" pitchFamily="18" charset="0"/>
              </a:rPr>
              <a:t>ecoute</a:t>
            </a:r>
            <a:r>
              <a:rPr lang="fr-FR" altLang="fr-FR" dirty="0" smtClean="0">
                <a:solidFill>
                  <a:srgbClr val="FF0000"/>
                </a:solidFill>
                <a:latin typeface="Arial" panose="020B0604020202020204" pitchFamily="34" charset="0"/>
                <a:ea typeface="Times New Roman" panose="02020603050405020304" pitchFamily="18" charset="0"/>
              </a:rPr>
              <a:t>=</a:t>
            </a:r>
            <a:r>
              <a:rPr lang="fr-FR" altLang="fr-FR" dirty="0" err="1" smtClean="0">
                <a:solidFill>
                  <a:srgbClr val="FF0000"/>
                </a:solidFill>
                <a:latin typeface="Arial" panose="020B0604020202020204" pitchFamily="34" charset="0"/>
                <a:ea typeface="Times New Roman" panose="02020603050405020304" pitchFamily="18" charset="0"/>
              </a:rPr>
              <a:t>emission</a:t>
            </a:r>
            <a:r>
              <a:rPr lang="fr-FR" altLang="fr-FR" dirty="0" smtClean="0">
                <a:solidFill>
                  <a:srgbClr val="FF0000"/>
                </a:solidFill>
                <a:latin typeface="Arial" panose="020B0604020202020204" pitchFamily="34" charset="0"/>
                <a:ea typeface="Times New Roman" panose="02020603050405020304" pitchFamily="18" charset="0"/>
              </a:rPr>
              <a:t> &lt; 2*</a:t>
            </a:r>
            <a:r>
              <a:rPr lang="fr-FR" altLang="fr-FR" dirty="0" err="1" smtClean="0">
                <a:solidFill>
                  <a:srgbClr val="FF0000"/>
                </a:solidFill>
                <a:latin typeface="Arial" panose="020B0604020202020204" pitchFamily="34" charset="0"/>
                <a:ea typeface="Times New Roman" panose="02020603050405020304" pitchFamily="18" charset="0"/>
              </a:rPr>
              <a:t>Tpropag</a:t>
            </a:r>
            <a:endParaRPr lang="fr-FR" dirty="0"/>
          </a:p>
        </p:txBody>
      </p:sp>
      <p:cxnSp>
        <p:nvCxnSpPr>
          <p:cNvPr id="5" name="Connecteur droit 4"/>
          <p:cNvCxnSpPr/>
          <p:nvPr/>
        </p:nvCxnSpPr>
        <p:spPr>
          <a:xfrm flipV="1">
            <a:off x="1731981" y="3130475"/>
            <a:ext cx="7078532" cy="32273"/>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55377" y="3146611"/>
            <a:ext cx="1333948" cy="1161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a:t>
            </a:r>
            <a:endParaRPr lang="fr-FR" dirty="0"/>
          </a:p>
        </p:txBody>
      </p:sp>
      <p:sp>
        <p:nvSpPr>
          <p:cNvPr id="7" name="Rectangle 6"/>
          <p:cNvSpPr/>
          <p:nvPr/>
        </p:nvSpPr>
        <p:spPr>
          <a:xfrm>
            <a:off x="7282927" y="3130475"/>
            <a:ext cx="1527586" cy="11510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smtClean="0"/>
              <a:t>B</a:t>
            </a:r>
            <a:endParaRPr lang="fr-FR" dirty="0"/>
          </a:p>
        </p:txBody>
      </p:sp>
      <p:cxnSp>
        <p:nvCxnSpPr>
          <p:cNvPr id="9" name="Connecteur droit avec flèche 8"/>
          <p:cNvCxnSpPr/>
          <p:nvPr/>
        </p:nvCxnSpPr>
        <p:spPr>
          <a:xfrm flipV="1">
            <a:off x="2889325" y="3539266"/>
            <a:ext cx="4436633" cy="32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flipH="1" flipV="1">
            <a:off x="2889325" y="3991087"/>
            <a:ext cx="4393602" cy="32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1742739" y="5389581"/>
            <a:ext cx="8035963" cy="923330"/>
          </a:xfrm>
          <a:prstGeom prst="rect">
            <a:avLst/>
          </a:prstGeom>
          <a:noFill/>
        </p:spPr>
        <p:txBody>
          <a:bodyPr wrap="square" rtlCol="0">
            <a:spAutoFit/>
          </a:bodyPr>
          <a:lstStyle/>
          <a:p>
            <a:r>
              <a:rPr lang="fr-FR" dirty="0" smtClean="0"/>
              <a:t>T(</a:t>
            </a:r>
            <a:r>
              <a:rPr lang="fr-FR" dirty="0" err="1" smtClean="0"/>
              <a:t>emission</a:t>
            </a:r>
            <a:r>
              <a:rPr lang="fr-FR" dirty="0" smtClean="0"/>
              <a:t> A) &lt; T </a:t>
            </a:r>
            <a:r>
              <a:rPr lang="fr-FR" dirty="0" err="1" smtClean="0"/>
              <a:t>Propag</a:t>
            </a:r>
            <a:r>
              <a:rPr lang="fr-FR" dirty="0" smtClean="0"/>
              <a:t> ----------------------------------   NON</a:t>
            </a:r>
          </a:p>
          <a:p>
            <a:r>
              <a:rPr lang="fr-FR" dirty="0"/>
              <a:t>T(</a:t>
            </a:r>
            <a:r>
              <a:rPr lang="fr-FR" dirty="0" err="1"/>
              <a:t>emission</a:t>
            </a:r>
            <a:r>
              <a:rPr lang="fr-FR" dirty="0"/>
              <a:t> A)  </a:t>
            </a:r>
            <a:r>
              <a:rPr lang="fr-FR" dirty="0" smtClean="0"/>
              <a:t>= 2*T </a:t>
            </a:r>
            <a:r>
              <a:rPr lang="fr-FR" dirty="0" err="1" smtClean="0"/>
              <a:t>Propag</a:t>
            </a:r>
            <a:r>
              <a:rPr lang="fr-FR" dirty="0" smtClean="0"/>
              <a:t> ------------------------------   OUI</a:t>
            </a:r>
          </a:p>
          <a:p>
            <a:r>
              <a:rPr lang="fr-FR" dirty="0"/>
              <a:t>T(</a:t>
            </a:r>
            <a:r>
              <a:rPr lang="fr-FR" dirty="0" err="1"/>
              <a:t>emission</a:t>
            </a:r>
            <a:r>
              <a:rPr lang="fr-FR" dirty="0"/>
              <a:t> A) </a:t>
            </a:r>
            <a:r>
              <a:rPr lang="fr-FR" dirty="0" smtClean="0"/>
              <a:t>&gt;= 2* </a:t>
            </a:r>
            <a:r>
              <a:rPr lang="fr-FR" dirty="0"/>
              <a:t>T </a:t>
            </a:r>
            <a:r>
              <a:rPr lang="fr-FR" dirty="0" err="1" smtClean="0"/>
              <a:t>Propag</a:t>
            </a:r>
            <a:r>
              <a:rPr lang="fr-FR" dirty="0" smtClean="0"/>
              <a:t> ----------------------------- OUI</a:t>
            </a:r>
            <a:endParaRPr lang="fr-FR" dirty="0"/>
          </a:p>
        </p:txBody>
      </p:sp>
    </p:spTree>
    <p:extLst>
      <p:ext uri="{BB962C8B-B14F-4D97-AF65-F5344CB8AC3E}">
        <p14:creationId xmlns:p14="http://schemas.microsoft.com/office/powerpoint/2010/main" val="287498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a:t>
            </a:r>
            <a:r>
              <a:rPr lang="fr-FR" dirty="0" smtClean="0"/>
              <a:t>. </a:t>
            </a:r>
            <a:r>
              <a:rPr lang="fr-FR" smtClean="0"/>
              <a:t>Les caractéristiques d’un </a:t>
            </a:r>
            <a:r>
              <a:rPr lang="fr-FR" dirty="0" smtClean="0"/>
              <a:t>réseau local (LAN)</a:t>
            </a:r>
            <a:endParaRPr lang="fr-FR" dirty="0"/>
          </a:p>
        </p:txBody>
      </p:sp>
      <p:sp>
        <p:nvSpPr>
          <p:cNvPr id="3" name="Espace réservé du contenu 2"/>
          <p:cNvSpPr>
            <a:spLocks noGrp="1"/>
          </p:cNvSpPr>
          <p:nvPr>
            <p:ph idx="1"/>
          </p:nvPr>
        </p:nvSpPr>
        <p:spPr/>
        <p:txBody>
          <a:bodyPr>
            <a:normAutofit fontScale="92500" lnSpcReduction="10000"/>
          </a:bodyPr>
          <a:lstStyle/>
          <a:p>
            <a:r>
              <a:rPr lang="en-US" smtClean="0"/>
              <a:t> </a:t>
            </a:r>
            <a:r>
              <a:rPr lang="fr-FR" b="1"/>
              <a:t>Le câblage</a:t>
            </a:r>
            <a:r>
              <a:rPr lang="fr-FR"/>
              <a:t>: constitue l’infrastructure physique, avec le choix entre paire torsadée, câble coaxial et fibre optique</a:t>
            </a:r>
            <a:r>
              <a:rPr lang="fr-FR" smtClean="0"/>
              <a:t>.</a:t>
            </a:r>
          </a:p>
          <a:p>
            <a:pPr marL="0" indent="0">
              <a:buNone/>
            </a:pPr>
            <a:endParaRPr lang="fr-FR" dirty="0" smtClean="0"/>
          </a:p>
          <a:p>
            <a:r>
              <a:rPr lang="fr-FR" b="1" dirty="0" smtClean="0"/>
              <a:t>La </a:t>
            </a:r>
            <a:r>
              <a:rPr lang="fr-FR" b="1" dirty="0"/>
              <a:t>méthode d’accès</a:t>
            </a:r>
            <a:r>
              <a:rPr lang="fr-FR" dirty="0"/>
              <a:t> décrit la façon dont le réseau arbitre les communications de différentes stations sur le </a:t>
            </a:r>
            <a:r>
              <a:rPr lang="fr-FR" dirty="0" smtClean="0"/>
              <a:t>câble. Elle </a:t>
            </a:r>
            <a:r>
              <a:rPr lang="fr-FR" dirty="0"/>
              <a:t>dépend étroitement de la topologie et donc de l’organisation spatiale des stations les unes par rapport aux autres. </a:t>
            </a:r>
            <a:endParaRPr lang="fr-FR" dirty="0" smtClean="0"/>
          </a:p>
          <a:p>
            <a:pPr marL="0" indent="0">
              <a:buNone/>
            </a:pPr>
            <a:endParaRPr lang="fr-FR" dirty="0" smtClean="0"/>
          </a:p>
          <a:p>
            <a:r>
              <a:rPr lang="fr-FR" b="1" dirty="0" smtClean="0"/>
              <a:t>Les </a:t>
            </a:r>
            <a:r>
              <a:rPr lang="fr-FR" b="1" dirty="0"/>
              <a:t>protocoles</a:t>
            </a:r>
            <a:r>
              <a:rPr lang="fr-FR" dirty="0"/>
              <a:t> de réseaux sont des logiciels (règles de gestion) qui ‘’tournent’’ à la fois sur les différentes stations et leurs cartes d’interfaces réseaux </a:t>
            </a:r>
            <a:r>
              <a:rPr lang="fr-FR" dirty="0" smtClean="0"/>
              <a:t>.</a:t>
            </a:r>
            <a:endParaRPr lang="fr-FR" dirty="0"/>
          </a:p>
          <a:p>
            <a:endParaRPr lang="fr-FR" dirty="0"/>
          </a:p>
          <a:p>
            <a:endParaRPr lang="fr-FR" dirty="0"/>
          </a:p>
        </p:txBody>
      </p:sp>
    </p:spTree>
    <p:extLst>
      <p:ext uri="{BB962C8B-B14F-4D97-AF65-F5344CB8AC3E}">
        <p14:creationId xmlns:p14="http://schemas.microsoft.com/office/powerpoint/2010/main" val="28811685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altLang="fr-FR" dirty="0">
                <a:latin typeface="Arial" panose="020B0604020202020204" pitchFamily="34" charset="0"/>
              </a:rPr>
              <a:t>2)</a:t>
            </a:r>
            <a:r>
              <a:rPr lang="fr-FR" altLang="fr-FR" dirty="0">
                <a:latin typeface="Arial" panose="020B0604020202020204" pitchFamily="34" charset="0"/>
                <a:ea typeface="Times New Roman" panose="02020603050405020304" pitchFamily="18" charset="0"/>
              </a:rPr>
              <a:t>Un réseau 10base5 a un débit de 10 </a:t>
            </a:r>
            <a:r>
              <a:rPr lang="fr-FR" altLang="fr-FR" dirty="0" err="1">
                <a:latin typeface="Arial" panose="020B0604020202020204" pitchFamily="34" charset="0"/>
                <a:ea typeface="Times New Roman" panose="02020603050405020304" pitchFamily="18" charset="0"/>
              </a:rPr>
              <a:t>mbit/s</a:t>
            </a:r>
            <a:r>
              <a:rPr lang="fr-FR" altLang="fr-FR" dirty="0">
                <a:latin typeface="Arial" panose="020B0604020202020204" pitchFamily="34" charset="0"/>
                <a:ea typeface="Times New Roman" panose="02020603050405020304" pitchFamily="18" charset="0"/>
              </a:rPr>
              <a:t> et une longueur maximale possible de 2.5 Km. On supposera que la vitesse de propagation du signal est de 10</a:t>
            </a:r>
            <a:r>
              <a:rPr lang="fr-FR" altLang="fr-FR" baseline="30000" dirty="0">
                <a:latin typeface="Arial" panose="020B0604020202020204" pitchFamily="34" charset="0"/>
                <a:ea typeface="Times New Roman" panose="02020603050405020304" pitchFamily="18" charset="0"/>
              </a:rPr>
              <a:t>8</a:t>
            </a:r>
            <a:r>
              <a:rPr lang="fr-FR" altLang="fr-FR" dirty="0">
                <a:latin typeface="Arial" panose="020B0604020202020204" pitchFamily="34" charset="0"/>
                <a:ea typeface="Times New Roman" panose="02020603050405020304" pitchFamily="18" charset="0"/>
              </a:rPr>
              <a:t>m/s.</a:t>
            </a:r>
            <a:r>
              <a:rPr lang="fr-FR" altLang="fr-FR" dirty="0">
                <a:latin typeface="Arial" panose="020B0604020202020204" pitchFamily="34" charset="0"/>
              </a:rPr>
              <a:t/>
            </a:r>
            <a:br>
              <a:rPr lang="fr-FR" altLang="fr-FR" dirty="0">
                <a:latin typeface="Arial" panose="020B0604020202020204" pitchFamily="34" charset="0"/>
              </a:rPr>
            </a:br>
            <a:r>
              <a:rPr lang="fr-FR" altLang="fr-FR" dirty="0">
                <a:latin typeface="Arial" panose="020B0604020202020204" pitchFamily="34" charset="0"/>
                <a:ea typeface="Times New Roman" panose="02020603050405020304" pitchFamily="18" charset="0"/>
              </a:rPr>
              <a:t>quelle est la taille de la plus petite trame possible pour éviter les collisions dans ce type de réseaux</a:t>
            </a:r>
            <a:r>
              <a:rPr lang="fr-FR" altLang="fr-FR" dirty="0" smtClean="0">
                <a:latin typeface="Arial" panose="020B0604020202020204" pitchFamily="34" charset="0"/>
                <a:ea typeface="Times New Roman" panose="02020603050405020304" pitchFamily="18" charset="0"/>
              </a:rPr>
              <a:t>.</a:t>
            </a:r>
          </a:p>
          <a:p>
            <a:r>
              <a:rPr lang="fr-FR" dirty="0" smtClean="0">
                <a:latin typeface="Arial" panose="020B0604020202020204" pitchFamily="34" charset="0"/>
              </a:rPr>
              <a:t>T </a:t>
            </a:r>
            <a:r>
              <a:rPr lang="fr-FR" dirty="0" err="1" smtClean="0">
                <a:latin typeface="Arial" panose="020B0604020202020204" pitchFamily="34" charset="0"/>
              </a:rPr>
              <a:t>emission</a:t>
            </a:r>
            <a:r>
              <a:rPr lang="fr-FR" dirty="0" smtClean="0">
                <a:latin typeface="Arial" panose="020B0604020202020204" pitchFamily="34" charset="0"/>
              </a:rPr>
              <a:t> &gt;= 2*</a:t>
            </a:r>
            <a:r>
              <a:rPr lang="fr-FR" dirty="0" err="1" smtClean="0">
                <a:latin typeface="Arial" panose="020B0604020202020204" pitchFamily="34" charset="0"/>
              </a:rPr>
              <a:t>Tpropag</a:t>
            </a:r>
            <a:endParaRPr lang="fr-FR" dirty="0" smtClean="0">
              <a:latin typeface="Arial" panose="020B0604020202020204" pitchFamily="34" charset="0"/>
            </a:endParaRPr>
          </a:p>
          <a:p>
            <a:r>
              <a:rPr lang="fr-FR" dirty="0" smtClean="0">
                <a:latin typeface="Arial" panose="020B0604020202020204" pitchFamily="34" charset="0"/>
              </a:rPr>
              <a:t>(Taille ?/débit)&gt;=2*(Distance/V)</a:t>
            </a:r>
          </a:p>
          <a:p>
            <a:r>
              <a:rPr lang="fr-FR" dirty="0" smtClean="0">
                <a:latin typeface="Arial" panose="020B0604020202020204" pitchFamily="34" charset="0"/>
              </a:rPr>
              <a:t>Taille (trame)&gt;=(2*(distance/vitesse))*</a:t>
            </a:r>
            <a:r>
              <a:rPr lang="fr-FR" dirty="0" err="1" smtClean="0">
                <a:latin typeface="Arial" panose="020B0604020202020204" pitchFamily="34" charset="0"/>
              </a:rPr>
              <a:t>debit</a:t>
            </a:r>
            <a:endParaRPr lang="fr-FR" dirty="0" smtClean="0">
              <a:latin typeface="Arial" panose="020B0604020202020204" pitchFamily="34" charset="0"/>
            </a:endParaRPr>
          </a:p>
          <a:p>
            <a:r>
              <a:rPr lang="fr-FR" dirty="0" smtClean="0">
                <a:latin typeface="Arial" panose="020B0604020202020204" pitchFamily="34" charset="0"/>
              </a:rPr>
              <a:t>Taille (trame)&gt;=(2*(2500/10</a:t>
            </a:r>
            <a:r>
              <a:rPr lang="fr-FR" sz="2000" dirty="0" smtClean="0">
                <a:latin typeface="Arial" panose="020B0604020202020204" pitchFamily="34" charset="0"/>
              </a:rPr>
              <a:t>^8))*2^20*10=  524,288 bits/8= …….65 octet </a:t>
            </a:r>
            <a:endParaRPr lang="fr-FR" sz="2000" dirty="0" smtClean="0"/>
          </a:p>
        </p:txBody>
      </p:sp>
    </p:spTree>
    <p:extLst>
      <p:ext uri="{BB962C8B-B14F-4D97-AF65-F5344CB8AC3E}">
        <p14:creationId xmlns:p14="http://schemas.microsoft.com/office/powerpoint/2010/main" val="1040422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altLang="fr-FR" dirty="0" smtClean="0">
                <a:latin typeface="Arial" panose="020B0604020202020204" pitchFamily="34" charset="0"/>
              </a:rPr>
              <a:t>3)</a:t>
            </a:r>
            <a:r>
              <a:rPr lang="fr-FR" altLang="fr-FR" dirty="0" smtClean="0">
                <a:latin typeface="Arial" panose="020B0604020202020204" pitchFamily="34" charset="0"/>
                <a:ea typeface="Times New Roman" panose="02020603050405020304" pitchFamily="18" charset="0"/>
              </a:rPr>
              <a:t>En </a:t>
            </a:r>
            <a:r>
              <a:rPr lang="fr-FR" altLang="fr-FR" dirty="0">
                <a:latin typeface="Arial" panose="020B0604020202020204" pitchFamily="34" charset="0"/>
                <a:ea typeface="Times New Roman" panose="02020603050405020304" pitchFamily="18" charset="0"/>
              </a:rPr>
              <a:t>considérant des trames ayants la taille de la question 2 dans un réseau à un débit de 100Mbit/s (le 100baseTX par exemple), Quelle sera la longueur maximale possible pour ce réseau</a:t>
            </a:r>
            <a:r>
              <a:rPr lang="fr-FR" altLang="fr-FR" dirty="0" smtClean="0">
                <a:latin typeface="Arial" panose="020B0604020202020204" pitchFamily="34" charset="0"/>
                <a:ea typeface="Times New Roman" panose="02020603050405020304" pitchFamily="18" charset="0"/>
              </a:rPr>
              <a:t>.</a:t>
            </a:r>
          </a:p>
          <a:p>
            <a:r>
              <a:rPr lang="fr-FR" sz="2000" dirty="0">
                <a:latin typeface="Arial" panose="020B0604020202020204" pitchFamily="34" charset="0"/>
              </a:rPr>
              <a:t>T </a:t>
            </a:r>
            <a:r>
              <a:rPr lang="fr-FR" sz="2000" dirty="0" err="1">
                <a:latin typeface="Arial" panose="020B0604020202020204" pitchFamily="34" charset="0"/>
              </a:rPr>
              <a:t>emission</a:t>
            </a:r>
            <a:r>
              <a:rPr lang="fr-FR" sz="2000" dirty="0">
                <a:latin typeface="Arial" panose="020B0604020202020204" pitchFamily="34" charset="0"/>
              </a:rPr>
              <a:t> &gt;= 2*</a:t>
            </a:r>
            <a:r>
              <a:rPr lang="fr-FR" sz="2000" dirty="0" err="1">
                <a:latin typeface="Arial" panose="020B0604020202020204" pitchFamily="34" charset="0"/>
              </a:rPr>
              <a:t>Tpropag</a:t>
            </a:r>
            <a:endParaRPr lang="fr-FR" sz="2000" dirty="0">
              <a:latin typeface="Arial" panose="020B0604020202020204" pitchFamily="34" charset="0"/>
            </a:endParaRPr>
          </a:p>
          <a:p>
            <a:r>
              <a:rPr lang="fr-FR" sz="2000" dirty="0" smtClean="0"/>
              <a:t>65/100*2^20 &gt;= 2 (</a:t>
            </a:r>
            <a:r>
              <a:rPr lang="fr-FR" sz="2000" dirty="0" err="1" smtClean="0"/>
              <a:t>Dist</a:t>
            </a:r>
            <a:r>
              <a:rPr lang="fr-FR" sz="2000" dirty="0" smtClean="0"/>
              <a:t>/10^8)</a:t>
            </a:r>
          </a:p>
          <a:p>
            <a:r>
              <a:rPr lang="fr-FR" sz="2000" dirty="0" err="1" smtClean="0"/>
              <a:t>Dist</a:t>
            </a:r>
            <a:r>
              <a:rPr lang="fr-FR" sz="2000" dirty="0" smtClean="0"/>
              <a:t> &lt; 247 m (la longueur entre le PC (prise RJ45 murale) et le switch (local technique))</a:t>
            </a:r>
          </a:p>
        </p:txBody>
      </p:sp>
    </p:spTree>
    <p:extLst>
      <p:ext uri="{BB962C8B-B14F-4D97-AF65-F5344CB8AC3E}">
        <p14:creationId xmlns:p14="http://schemas.microsoft.com/office/powerpoint/2010/main" val="1693248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a:t>
            </a:r>
            <a:r>
              <a:rPr lang="fr-FR" dirty="0" smtClean="0"/>
              <a:t>3 </a:t>
            </a:r>
            <a:r>
              <a:rPr lang="fr-FR" dirty="0" smtClean="0"/>
              <a:t>– Série 3</a:t>
            </a:r>
            <a:endParaRPr lang="fr-FR" dirty="0"/>
          </a:p>
        </p:txBody>
      </p:sp>
      <p:sp>
        <p:nvSpPr>
          <p:cNvPr id="3" name="Espace réservé du contenu 2"/>
          <p:cNvSpPr>
            <a:spLocks noGrp="1"/>
          </p:cNvSpPr>
          <p:nvPr>
            <p:ph idx="1"/>
          </p:nvPr>
        </p:nvSpPr>
        <p:spPr/>
        <p:txBody>
          <a:bodyPr>
            <a:normAutofit fontScale="85000" lnSpcReduction="20000"/>
          </a:bodyPr>
          <a:lstStyle/>
          <a:p>
            <a:pPr marL="0" indent="0">
              <a:buNone/>
            </a:pPr>
            <a:r>
              <a:rPr lang="fr-FR" dirty="0" smtClean="0"/>
              <a:t>Soit </a:t>
            </a:r>
            <a:r>
              <a:rPr lang="fr-FR" dirty="0"/>
              <a:t>un réseau informatique ETHERNET reliant une dizaine d’ordinateurs à l’aide d’un seul switch à 16 ports d’entrées/sorties, avec les caractéristiques suivantes </a:t>
            </a:r>
            <a:r>
              <a:rPr lang="fr-FR" dirty="0" smtClean="0"/>
              <a:t>:</a:t>
            </a:r>
          </a:p>
          <a:p>
            <a:pPr marL="0" indent="0">
              <a:buNone/>
            </a:pPr>
            <a:r>
              <a:rPr lang="fr-FR" dirty="0" smtClean="0"/>
              <a:t>Le </a:t>
            </a:r>
            <a:r>
              <a:rPr lang="fr-FR" dirty="0"/>
              <a:t>débit binaire est de 100 Mb/s.</a:t>
            </a:r>
          </a:p>
          <a:p>
            <a:pPr marL="0" indent="0">
              <a:buNone/>
            </a:pPr>
            <a:r>
              <a:rPr lang="fr-FR" dirty="0" smtClean="0"/>
              <a:t>La </a:t>
            </a:r>
            <a:r>
              <a:rPr lang="fr-FR" dirty="0"/>
              <a:t>vitesse de propagation du signal sur le support de transmission est de 10</a:t>
            </a:r>
            <a:r>
              <a:rPr lang="fr-FR" baseline="30000" dirty="0"/>
              <a:t>8</a:t>
            </a:r>
            <a:r>
              <a:rPr lang="fr-FR" dirty="0"/>
              <a:t> mètre/s.</a:t>
            </a:r>
          </a:p>
          <a:p>
            <a:pPr marL="0" indent="0">
              <a:buNone/>
            </a:pPr>
            <a:r>
              <a:rPr lang="fr-FR" dirty="0" smtClean="0"/>
              <a:t>La </a:t>
            </a:r>
            <a:r>
              <a:rPr lang="fr-FR" dirty="0"/>
              <a:t>taille minimale des trames échangées est de 60 octets.</a:t>
            </a:r>
          </a:p>
          <a:p>
            <a:r>
              <a:rPr lang="fr-FR" dirty="0"/>
              <a:t>1) Comment appelle-t-on la technique d’accès utilisée dans ce réseau ? </a:t>
            </a:r>
          </a:p>
          <a:p>
            <a:r>
              <a:rPr lang="fr-FR" dirty="0"/>
              <a:t>2) Quelle devrait être alors la longueur du câble reliant chaque ordinateur au switch pour assurer un bon fonctionnement de cette technique d’accès? </a:t>
            </a:r>
          </a:p>
          <a:p>
            <a:r>
              <a:rPr lang="fr-FR" dirty="0"/>
              <a:t>3) Si on suppose que les câbles utilisés sont d’une longueur maximale de 50m, quelle est alors le nombre maximum de </a:t>
            </a:r>
            <a:r>
              <a:rPr lang="fr-FR" dirty="0" err="1"/>
              <a:t>switchs</a:t>
            </a:r>
            <a:r>
              <a:rPr lang="fr-FR" dirty="0"/>
              <a:t> en cascade que l’on pourrait utiliser dans ce réseau ?  Expliquez.</a:t>
            </a:r>
          </a:p>
          <a:p>
            <a:endParaRPr lang="fr-FR" dirty="0"/>
          </a:p>
        </p:txBody>
      </p:sp>
    </p:spTree>
    <p:extLst>
      <p:ext uri="{BB962C8B-B14F-4D97-AF65-F5344CB8AC3E}">
        <p14:creationId xmlns:p14="http://schemas.microsoft.com/office/powerpoint/2010/main" val="3717753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322729"/>
            <a:ext cx="10515600" cy="5854234"/>
          </a:xfrm>
        </p:spPr>
        <p:txBody>
          <a:bodyPr/>
          <a:lstStyle/>
          <a:p>
            <a:pPr marL="514350" indent="-514350">
              <a:buAutoNum type="arabicParenR"/>
            </a:pPr>
            <a:r>
              <a:rPr lang="fr-FR" dirty="0" smtClean="0"/>
              <a:t>Comment </a:t>
            </a:r>
            <a:r>
              <a:rPr lang="fr-FR" dirty="0"/>
              <a:t>appelle-t-on la technique d’accès utilisée dans ce réseau </a:t>
            </a:r>
            <a:r>
              <a:rPr lang="fr-FR" dirty="0" smtClean="0"/>
              <a:t>?</a:t>
            </a:r>
          </a:p>
          <a:p>
            <a:pPr marL="0" indent="0">
              <a:buNone/>
            </a:pPr>
            <a:r>
              <a:rPr lang="fr-FR" dirty="0"/>
              <a:t> </a:t>
            </a:r>
            <a:r>
              <a:rPr lang="fr-FR" dirty="0" smtClean="0"/>
              <a:t>il s’agit d’un réseau </a:t>
            </a:r>
            <a:r>
              <a:rPr lang="fr-FR" dirty="0" err="1" smtClean="0"/>
              <a:t>ethernet</a:t>
            </a:r>
            <a:r>
              <a:rPr lang="fr-FR" dirty="0" smtClean="0"/>
              <a:t> en étoile donc la méthode d’</a:t>
            </a:r>
            <a:r>
              <a:rPr lang="fr-FR" dirty="0" err="1" smtClean="0"/>
              <a:t>acces</a:t>
            </a:r>
            <a:r>
              <a:rPr lang="fr-FR" dirty="0" smtClean="0"/>
              <a:t> c’est la : CSMA/CD</a:t>
            </a:r>
          </a:p>
          <a:p>
            <a:pPr marL="0" indent="0">
              <a:buNone/>
            </a:pPr>
            <a:endParaRPr lang="fr-FR" dirty="0"/>
          </a:p>
          <a:p>
            <a:pPr marL="0" indent="0">
              <a:buNone/>
            </a:pPr>
            <a:r>
              <a:rPr lang="fr-FR" dirty="0" smtClean="0"/>
              <a:t>2) </a:t>
            </a:r>
            <a:r>
              <a:rPr lang="fr-FR" dirty="0"/>
              <a:t>Quelle devrait être alors la longueur du câble reliant chaque ordinateur au switch pour assurer un bon fonctionnement de cette technique d’accès? </a:t>
            </a:r>
          </a:p>
          <a:p>
            <a:endParaRPr lang="fr-FR" dirty="0"/>
          </a:p>
        </p:txBody>
      </p:sp>
    </p:spTree>
    <p:extLst>
      <p:ext uri="{BB962C8B-B14F-4D97-AF65-F5344CB8AC3E}">
        <p14:creationId xmlns:p14="http://schemas.microsoft.com/office/powerpoint/2010/main" val="2317294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322729"/>
            <a:ext cx="10515600" cy="5854234"/>
          </a:xfrm>
        </p:spPr>
        <p:txBody>
          <a:bodyPr/>
          <a:lstStyle/>
          <a:p>
            <a:pPr marL="0" indent="0">
              <a:buNone/>
            </a:pPr>
            <a:r>
              <a:rPr lang="fr-FR" dirty="0"/>
              <a:t>2</a:t>
            </a:r>
            <a:r>
              <a:rPr lang="fr-FR" dirty="0" smtClean="0"/>
              <a:t>) Quelle </a:t>
            </a:r>
            <a:r>
              <a:rPr lang="fr-FR" dirty="0"/>
              <a:t>devrait être alors la longueur du câble reliant chaque ordinateur au switch pour assurer un bon fonctionnement de cette technique d’accès? </a:t>
            </a:r>
          </a:p>
          <a:p>
            <a:pPr marL="0" indent="0">
              <a:buNone/>
            </a:pPr>
            <a:endParaRPr lang="fr-FR" dirty="0"/>
          </a:p>
          <a:p>
            <a:endParaRPr lang="fr-FR" dirty="0"/>
          </a:p>
        </p:txBody>
      </p:sp>
    </p:spTree>
    <p:extLst>
      <p:ext uri="{BB962C8B-B14F-4D97-AF65-F5344CB8AC3E}">
        <p14:creationId xmlns:p14="http://schemas.microsoft.com/office/powerpoint/2010/main" val="12498243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322729"/>
            <a:ext cx="10515600" cy="5854234"/>
          </a:xfrm>
        </p:spPr>
        <p:txBody>
          <a:bodyPr/>
          <a:lstStyle/>
          <a:p>
            <a:pPr marL="0" indent="0">
              <a:buNone/>
            </a:pPr>
            <a:r>
              <a:rPr lang="fr-FR" dirty="0" smtClean="0"/>
              <a:t>3</a:t>
            </a:r>
            <a:r>
              <a:rPr lang="fr-FR" dirty="0"/>
              <a:t>) Si on suppose que les câbles utilisés sont d’une longueur maximale de 50m, quelle est alors le nombre maximum de </a:t>
            </a:r>
            <a:r>
              <a:rPr lang="fr-FR" dirty="0" err="1"/>
              <a:t>switchs</a:t>
            </a:r>
            <a:r>
              <a:rPr lang="fr-FR" dirty="0"/>
              <a:t> en cascade que l’on pourrait utiliser dans ce réseau ?  Expliquez.</a:t>
            </a:r>
          </a:p>
          <a:p>
            <a:pPr marL="0" indent="0">
              <a:buNone/>
            </a:pPr>
            <a:endParaRPr lang="fr-FR" dirty="0"/>
          </a:p>
          <a:p>
            <a:pPr marL="0" indent="0">
              <a:buNone/>
            </a:pPr>
            <a:endParaRPr lang="fr-FR" dirty="0"/>
          </a:p>
          <a:p>
            <a:endParaRPr lang="fr-FR" dirty="0"/>
          </a:p>
        </p:txBody>
      </p:sp>
    </p:spTree>
    <p:extLst>
      <p:ext uri="{BB962C8B-B14F-4D97-AF65-F5344CB8AC3E}">
        <p14:creationId xmlns:p14="http://schemas.microsoft.com/office/powerpoint/2010/main" val="147115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a:t>
            </a:r>
            <a:r>
              <a:rPr lang="fr-FR" dirty="0" smtClean="0"/>
              <a:t>. </a:t>
            </a:r>
            <a:r>
              <a:rPr lang="fr-FR" smtClean="0"/>
              <a:t>Les caractéristiques d’un </a:t>
            </a:r>
            <a:r>
              <a:rPr lang="fr-FR" dirty="0" smtClean="0"/>
              <a:t>réseau local (LAN)</a:t>
            </a:r>
            <a:endParaRPr lang="fr-FR" dirty="0"/>
          </a:p>
        </p:txBody>
      </p:sp>
      <p:sp>
        <p:nvSpPr>
          <p:cNvPr id="3" name="Espace réservé du contenu 2"/>
          <p:cNvSpPr>
            <a:spLocks noGrp="1"/>
          </p:cNvSpPr>
          <p:nvPr>
            <p:ph idx="1"/>
          </p:nvPr>
        </p:nvSpPr>
        <p:spPr>
          <a:xfrm>
            <a:off x="838200" y="1463040"/>
            <a:ext cx="10515600" cy="4713923"/>
          </a:xfrm>
        </p:spPr>
        <p:txBody>
          <a:bodyPr>
            <a:normAutofit fontScale="92500" lnSpcReduction="20000"/>
          </a:bodyPr>
          <a:lstStyle/>
          <a:p>
            <a:r>
              <a:rPr lang="fr-FR" b="1" dirty="0" smtClean="0"/>
              <a:t>Le </a:t>
            </a:r>
            <a:r>
              <a:rPr lang="fr-FR" b="1" dirty="0"/>
              <a:t>système d’exploitation</a:t>
            </a:r>
            <a:r>
              <a:rPr lang="fr-FR" dirty="0"/>
              <a:t> du réseau (ou NOS pour Network Operating System), souvent nommé gestionnaire du réseau, réside dans les différentes stations du réseau local. Il fournit une interface entre les applications de l’utilisateur et les fonctions du réseau local auxquelles il fait appel par des demandes à travers la carte d’interface.</a:t>
            </a:r>
          </a:p>
          <a:p>
            <a:pPr marL="0" indent="0">
              <a:buNone/>
            </a:pPr>
            <a:endParaRPr lang="fr-FR" dirty="0" smtClean="0"/>
          </a:p>
          <a:p>
            <a:r>
              <a:rPr lang="fr-FR" dirty="0" smtClean="0"/>
              <a:t>Le </a:t>
            </a:r>
            <a:r>
              <a:rPr lang="fr-FR" dirty="0"/>
              <a:t>ou les </a:t>
            </a:r>
            <a:r>
              <a:rPr lang="fr-FR" b="1" dirty="0"/>
              <a:t>serveurs de fichiers</a:t>
            </a:r>
            <a:r>
              <a:rPr lang="fr-FR" dirty="0"/>
              <a:t> stocke et distribue les fichiers de programmes ou les donnée partageables par les utilisateurs du réseau local. </a:t>
            </a:r>
            <a:endParaRPr lang="fr-FR" dirty="0" smtClean="0"/>
          </a:p>
          <a:p>
            <a:endParaRPr lang="fr-FR" dirty="0" smtClean="0"/>
          </a:p>
          <a:p>
            <a:r>
              <a:rPr lang="fr-FR" dirty="0" smtClean="0"/>
              <a:t>Le </a:t>
            </a:r>
            <a:r>
              <a:rPr lang="fr-FR" b="1" dirty="0"/>
              <a:t>système de sauvegarde</a:t>
            </a:r>
            <a:r>
              <a:rPr lang="fr-FR" dirty="0"/>
              <a:t> est un élément indispensable qui fonctionne de diverses manières soit en recopiant systématiquement tous les fichiers du ou des serveurs, soit en faisant des sauvegardes régulières, éventuellement automatisées.</a:t>
            </a:r>
          </a:p>
          <a:p>
            <a:endParaRPr lang="fr-FR" dirty="0"/>
          </a:p>
          <a:p>
            <a:endParaRPr lang="fr-FR" dirty="0"/>
          </a:p>
        </p:txBody>
      </p:sp>
    </p:spTree>
    <p:extLst>
      <p:ext uri="{BB962C8B-B14F-4D97-AF65-F5344CB8AC3E}">
        <p14:creationId xmlns:p14="http://schemas.microsoft.com/office/powerpoint/2010/main" val="35332382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a:t>
            </a:r>
            <a:r>
              <a:rPr lang="fr-FR" dirty="0" smtClean="0"/>
              <a:t>. </a:t>
            </a:r>
            <a:r>
              <a:rPr lang="fr-FR" smtClean="0"/>
              <a:t>Les caractéristiques d’un </a:t>
            </a:r>
            <a:r>
              <a:rPr lang="fr-FR" dirty="0" smtClean="0"/>
              <a:t>réseau local (LAN)</a:t>
            </a:r>
            <a:endParaRPr lang="fr-FR" dirty="0"/>
          </a:p>
        </p:txBody>
      </p:sp>
      <p:sp>
        <p:nvSpPr>
          <p:cNvPr id="3" name="Espace réservé du contenu 2"/>
          <p:cNvSpPr>
            <a:spLocks noGrp="1"/>
          </p:cNvSpPr>
          <p:nvPr>
            <p:ph idx="1"/>
          </p:nvPr>
        </p:nvSpPr>
        <p:spPr>
          <a:xfrm>
            <a:off x="838200" y="1463040"/>
            <a:ext cx="10515600" cy="4713923"/>
          </a:xfrm>
        </p:spPr>
        <p:txBody>
          <a:bodyPr>
            <a:normAutofit/>
          </a:bodyPr>
          <a:lstStyle/>
          <a:p>
            <a:r>
              <a:rPr lang="fr-FR" b="1" dirty="0"/>
              <a:t>Les ponts, les routeurs ou les passerelles</a:t>
            </a:r>
            <a:r>
              <a:rPr lang="fr-FR" dirty="0"/>
              <a:t> constituent les moyens de communication qui permettent à </a:t>
            </a:r>
            <a:r>
              <a:rPr lang="fr-FR" dirty="0" smtClean="0"/>
              <a:t>l’un </a:t>
            </a:r>
            <a:r>
              <a:rPr lang="fr-FR" dirty="0"/>
              <a:t>des utilisateurs de ‘’sortir’’ du réseau local pour atteindre d’autres réseaux locaux ou des serveurs distants</a:t>
            </a:r>
            <a:r>
              <a:rPr lang="fr-FR" dirty="0" smtClean="0"/>
              <a:t>.</a:t>
            </a:r>
          </a:p>
          <a:p>
            <a:pPr marL="0" indent="0">
              <a:buNone/>
            </a:pPr>
            <a:endParaRPr lang="fr-FR" dirty="0" smtClean="0"/>
          </a:p>
          <a:p>
            <a:r>
              <a:rPr lang="fr-FR" b="1" dirty="0"/>
              <a:t>Le système de gestion et d’administration</a:t>
            </a:r>
            <a:r>
              <a:rPr lang="fr-FR" dirty="0"/>
              <a:t> du réseau envoie les alarmes en cas d’incidents, comptabilise le trafic, mémorise l’activité du réseau et aide le superviseur à prévoir l’évolution de son réseau.</a:t>
            </a:r>
          </a:p>
          <a:p>
            <a:endParaRPr lang="fr-FR" dirty="0"/>
          </a:p>
        </p:txBody>
      </p:sp>
    </p:spTree>
    <p:extLst>
      <p:ext uri="{BB962C8B-B14F-4D97-AF65-F5344CB8AC3E}">
        <p14:creationId xmlns:p14="http://schemas.microsoft.com/office/powerpoint/2010/main" val="3165881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a:t>
            </a:r>
            <a:r>
              <a:rPr lang="fr-FR" dirty="0" smtClean="0"/>
              <a:t>. Topologie d’un réseau local (LAN)</a:t>
            </a:r>
            <a:endParaRPr lang="fr-FR" dirty="0"/>
          </a:p>
        </p:txBody>
      </p:sp>
      <p:sp>
        <p:nvSpPr>
          <p:cNvPr id="3" name="Espace réservé du contenu 2"/>
          <p:cNvSpPr>
            <a:spLocks noGrp="1"/>
          </p:cNvSpPr>
          <p:nvPr>
            <p:ph idx="1"/>
          </p:nvPr>
        </p:nvSpPr>
        <p:spPr>
          <a:xfrm>
            <a:off x="709108" y="1433513"/>
            <a:ext cx="10515600" cy="4872542"/>
          </a:xfrm>
        </p:spPr>
        <p:txBody>
          <a:bodyPr/>
          <a:lstStyle/>
          <a:p>
            <a:endParaRPr lang="fr-FR" dirty="0" smtClean="0"/>
          </a:p>
          <a:p>
            <a:r>
              <a:rPr lang="fr-FR" dirty="0" smtClean="0"/>
              <a:t>La</a:t>
            </a:r>
            <a:r>
              <a:rPr lang="fr-FR" dirty="0"/>
              <a:t> </a:t>
            </a:r>
            <a:r>
              <a:rPr lang="fr-FR" b="1" dirty="0"/>
              <a:t>topologie logique</a:t>
            </a:r>
            <a:r>
              <a:rPr lang="fr-FR" dirty="0"/>
              <a:t>, par opposition à la </a:t>
            </a:r>
            <a:r>
              <a:rPr lang="fr-FR" b="1" dirty="0"/>
              <a:t>topologie physique</a:t>
            </a:r>
            <a:r>
              <a:rPr lang="fr-FR" dirty="0"/>
              <a:t>, représente la façon dont les données transitent dans les lignes de communication. Les </a:t>
            </a:r>
            <a:r>
              <a:rPr lang="fr-FR" b="1" dirty="0"/>
              <a:t>topologies logiques</a:t>
            </a:r>
            <a:r>
              <a:rPr lang="fr-FR" dirty="0"/>
              <a:t> </a:t>
            </a:r>
            <a:r>
              <a:rPr lang="fr-FR" dirty="0" smtClean="0"/>
              <a:t>les </a:t>
            </a:r>
            <a:r>
              <a:rPr lang="fr-FR" dirty="0"/>
              <a:t>plus courantes sont Ethernet, </a:t>
            </a:r>
            <a:r>
              <a:rPr lang="fr-FR" dirty="0" err="1"/>
              <a:t>Token</a:t>
            </a:r>
            <a:r>
              <a:rPr lang="fr-FR" dirty="0"/>
              <a:t> Ring et </a:t>
            </a:r>
            <a:r>
              <a:rPr lang="fr-FR" dirty="0" smtClean="0"/>
              <a:t>FDDI.</a:t>
            </a:r>
          </a:p>
          <a:p>
            <a:endParaRPr lang="fr-FR" dirty="0"/>
          </a:p>
          <a:p>
            <a:pPr marL="0" indent="0">
              <a:buNone/>
            </a:pPr>
            <a:endParaRPr lang="fr-FR" dirty="0" smtClean="0"/>
          </a:p>
          <a:p>
            <a:r>
              <a:rPr lang="fr-FR" dirty="0"/>
              <a:t>Les topologies </a:t>
            </a:r>
            <a:r>
              <a:rPr lang="fr-FR" dirty="0" smtClean="0"/>
              <a:t>physiques les </a:t>
            </a:r>
            <a:r>
              <a:rPr lang="fr-FR" dirty="0"/>
              <a:t>plus répandues dans les réseaux locaux sont le </a:t>
            </a:r>
            <a:r>
              <a:rPr lang="fr-FR" b="1" dirty="0"/>
              <a:t>bus, l’étoile</a:t>
            </a:r>
            <a:r>
              <a:rPr lang="fr-FR" dirty="0"/>
              <a:t> (star) et </a:t>
            </a:r>
            <a:r>
              <a:rPr lang="fr-FR" b="1" dirty="0"/>
              <a:t>l’anneau</a:t>
            </a:r>
            <a:r>
              <a:rPr lang="fr-FR" dirty="0"/>
              <a:t> (ring).</a:t>
            </a:r>
          </a:p>
          <a:p>
            <a:endParaRPr lang="fr-FR" dirty="0"/>
          </a:p>
        </p:txBody>
      </p:sp>
    </p:spTree>
    <p:extLst>
      <p:ext uri="{BB962C8B-B14F-4D97-AF65-F5344CB8AC3E}">
        <p14:creationId xmlns:p14="http://schemas.microsoft.com/office/powerpoint/2010/main" val="3984722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a:t>
            </a:r>
            <a:r>
              <a:rPr lang="fr-FR" dirty="0" smtClean="0"/>
              <a:t>. Topologie d’un réseau local (LAN)</a:t>
            </a:r>
            <a:endParaRPr lang="fr-FR" dirty="0"/>
          </a:p>
        </p:txBody>
      </p:sp>
      <p:sp>
        <p:nvSpPr>
          <p:cNvPr id="3" name="Espace réservé du contenu 2"/>
          <p:cNvSpPr>
            <a:spLocks noGrp="1"/>
          </p:cNvSpPr>
          <p:nvPr>
            <p:ph idx="1"/>
          </p:nvPr>
        </p:nvSpPr>
        <p:spPr>
          <a:xfrm>
            <a:off x="709108" y="1433513"/>
            <a:ext cx="10515600" cy="4872542"/>
          </a:xfrm>
        </p:spPr>
        <p:txBody>
          <a:bodyPr/>
          <a:lstStyle/>
          <a:p>
            <a:endParaRPr lang="fr-FR" dirty="0" smtClean="0"/>
          </a:p>
          <a:p>
            <a:endParaRPr lang="fr-FR" dirty="0"/>
          </a:p>
        </p:txBody>
      </p:sp>
      <p:pic>
        <p:nvPicPr>
          <p:cNvPr id="4" name="Image 3"/>
          <p:cNvPicPr/>
          <p:nvPr/>
        </p:nvPicPr>
        <p:blipFill>
          <a:blip r:embed="rId2"/>
          <a:srcRect/>
          <a:stretch>
            <a:fillRect/>
          </a:stretch>
        </p:blipFill>
        <p:spPr bwMode="auto">
          <a:xfrm>
            <a:off x="838200" y="2019617"/>
            <a:ext cx="10386508" cy="4122999"/>
          </a:xfrm>
          <a:prstGeom prst="rect">
            <a:avLst/>
          </a:prstGeom>
          <a:noFill/>
          <a:ln w="9525">
            <a:noFill/>
            <a:miter lim="800000"/>
            <a:headEnd/>
            <a:tailEnd/>
          </a:ln>
        </p:spPr>
      </p:pic>
      <p:sp>
        <p:nvSpPr>
          <p:cNvPr id="5" name="ZoneTexte 4"/>
          <p:cNvSpPr txBox="1"/>
          <p:nvPr/>
        </p:nvSpPr>
        <p:spPr>
          <a:xfrm>
            <a:off x="975360" y="1433513"/>
            <a:ext cx="5120640" cy="646331"/>
          </a:xfrm>
          <a:prstGeom prst="rect">
            <a:avLst/>
          </a:prstGeom>
          <a:noFill/>
        </p:spPr>
        <p:txBody>
          <a:bodyPr wrap="square" rtlCol="0">
            <a:spAutoFit/>
          </a:bodyPr>
          <a:lstStyle/>
          <a:p>
            <a:r>
              <a:rPr lang="fr-FR" sz="3600" dirty="0" smtClean="0"/>
              <a:t>3.1 Topologie en bus</a:t>
            </a:r>
            <a:endParaRPr lang="fr-FR" sz="3600" dirty="0"/>
          </a:p>
        </p:txBody>
      </p:sp>
    </p:spTree>
    <p:extLst>
      <p:ext uri="{BB962C8B-B14F-4D97-AF65-F5344CB8AC3E}">
        <p14:creationId xmlns:p14="http://schemas.microsoft.com/office/powerpoint/2010/main" val="17891904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9108" y="328613"/>
            <a:ext cx="10515600" cy="1325563"/>
          </a:xfrm>
        </p:spPr>
        <p:txBody>
          <a:bodyPr/>
          <a:lstStyle/>
          <a:p>
            <a:r>
              <a:rPr lang="fr-FR" dirty="0"/>
              <a:t>3</a:t>
            </a:r>
            <a:r>
              <a:rPr lang="fr-FR" dirty="0" smtClean="0"/>
              <a:t>. Topologie d’un réseau local (LAN)</a:t>
            </a:r>
            <a:endParaRPr lang="fr-FR" dirty="0"/>
          </a:p>
        </p:txBody>
      </p:sp>
      <p:sp>
        <p:nvSpPr>
          <p:cNvPr id="3" name="Espace réservé du contenu 2"/>
          <p:cNvSpPr>
            <a:spLocks noGrp="1"/>
          </p:cNvSpPr>
          <p:nvPr>
            <p:ph idx="1"/>
          </p:nvPr>
        </p:nvSpPr>
        <p:spPr>
          <a:xfrm>
            <a:off x="709108" y="1433513"/>
            <a:ext cx="10515600" cy="4872542"/>
          </a:xfrm>
        </p:spPr>
        <p:txBody>
          <a:bodyPr>
            <a:normAutofit lnSpcReduction="10000"/>
          </a:bodyPr>
          <a:lstStyle/>
          <a:p>
            <a:endParaRPr lang="fr-FR" dirty="0" smtClean="0"/>
          </a:p>
          <a:p>
            <a:pPr marL="0" indent="0">
              <a:buNone/>
            </a:pPr>
            <a:r>
              <a:rPr lang="fr-FR" sz="3600" dirty="0" smtClean="0"/>
              <a:t>3.2 Topologie en étoile</a:t>
            </a:r>
          </a:p>
          <a:p>
            <a:pPr marL="0" indent="0">
              <a:buNone/>
            </a:pPr>
            <a:r>
              <a:rPr lang="fr-FR" dirty="0"/>
              <a:t>Dans une topologie en étoile, tous les ordinateurs sont reliés à l’aide d’un câble à un concentrateur. Si l’un des câbles se rompt, seul l’ordinateur relié à ce câble en est affecté. </a:t>
            </a:r>
            <a:endParaRPr lang="fr-FR" dirty="0" smtClean="0"/>
          </a:p>
          <a:p>
            <a:pPr marL="0" indent="0">
              <a:buNone/>
            </a:pPr>
            <a:r>
              <a:rPr lang="fr-FR" dirty="0" smtClean="0"/>
              <a:t>Toutefois</a:t>
            </a:r>
            <a:r>
              <a:rPr lang="fr-FR" dirty="0"/>
              <a:t>, si le concentrateur tombe en panne, l’ensemble des ordinateurs ne peut plus communiquer. </a:t>
            </a:r>
            <a:endParaRPr lang="fr-FR" dirty="0" smtClean="0"/>
          </a:p>
          <a:p>
            <a:pPr marL="0" indent="0">
              <a:buNone/>
            </a:pPr>
            <a:r>
              <a:rPr lang="fr-FR" dirty="0" smtClean="0"/>
              <a:t>Aujourd’hui</a:t>
            </a:r>
            <a:r>
              <a:rPr lang="fr-FR" dirty="0"/>
              <a:t>, la topologie la plus répandue est celle de l’étoile qui consiste à relier tous les PC à un équipement central appelé concentrateur (hub ou switch, en anglais). Le câble est constitué de quatre paires de fils de cuivre torsadées et est terminé par des connecteurs RJ45.</a:t>
            </a:r>
          </a:p>
          <a:p>
            <a:pPr marL="0" indent="0">
              <a:buNone/>
            </a:pPr>
            <a:endParaRPr lang="fr-FR" sz="3600" dirty="0"/>
          </a:p>
        </p:txBody>
      </p:sp>
      <p:pic>
        <p:nvPicPr>
          <p:cNvPr id="4" name="Image 3"/>
          <p:cNvPicPr/>
          <p:nvPr/>
        </p:nvPicPr>
        <p:blipFill>
          <a:blip r:embed="rId2"/>
          <a:srcRect/>
          <a:stretch>
            <a:fillRect/>
          </a:stretch>
        </p:blipFill>
        <p:spPr bwMode="auto">
          <a:xfrm>
            <a:off x="9810975" y="0"/>
            <a:ext cx="2381026" cy="2086984"/>
          </a:xfrm>
          <a:prstGeom prst="rect">
            <a:avLst/>
          </a:prstGeom>
          <a:noFill/>
          <a:ln w="9525">
            <a:noFill/>
            <a:miter lim="800000"/>
            <a:headEnd/>
            <a:tailEnd/>
          </a:ln>
        </p:spPr>
      </p:pic>
    </p:spTree>
    <p:extLst>
      <p:ext uri="{BB962C8B-B14F-4D97-AF65-F5344CB8AC3E}">
        <p14:creationId xmlns:p14="http://schemas.microsoft.com/office/powerpoint/2010/main" val="3565160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9108" y="339371"/>
            <a:ext cx="10515600" cy="1325563"/>
          </a:xfrm>
        </p:spPr>
        <p:txBody>
          <a:bodyPr/>
          <a:lstStyle/>
          <a:p>
            <a:r>
              <a:rPr lang="fr-FR" dirty="0"/>
              <a:t>3</a:t>
            </a:r>
            <a:r>
              <a:rPr lang="fr-FR" dirty="0" smtClean="0"/>
              <a:t>. Topologie d’un réseau local (LAN)</a:t>
            </a:r>
            <a:endParaRPr lang="fr-FR" dirty="0"/>
          </a:p>
        </p:txBody>
      </p:sp>
      <p:sp>
        <p:nvSpPr>
          <p:cNvPr id="3" name="Espace réservé du contenu 2"/>
          <p:cNvSpPr>
            <a:spLocks noGrp="1"/>
          </p:cNvSpPr>
          <p:nvPr>
            <p:ph idx="1"/>
          </p:nvPr>
        </p:nvSpPr>
        <p:spPr>
          <a:xfrm>
            <a:off x="709108" y="1433513"/>
            <a:ext cx="10515600" cy="4872542"/>
          </a:xfrm>
        </p:spPr>
        <p:txBody>
          <a:bodyPr>
            <a:normAutofit fontScale="77500" lnSpcReduction="20000"/>
          </a:bodyPr>
          <a:lstStyle/>
          <a:p>
            <a:endParaRPr lang="fr-FR" dirty="0" smtClean="0"/>
          </a:p>
          <a:p>
            <a:r>
              <a:rPr lang="fr-FR" sz="3600" b="1" dirty="0"/>
              <a:t>3.3 Topologie en anneau</a:t>
            </a:r>
            <a:endParaRPr lang="fr-FR" sz="3600" dirty="0"/>
          </a:p>
          <a:p>
            <a:pPr algn="just"/>
            <a:r>
              <a:rPr lang="fr-FR" sz="3600" dirty="0"/>
              <a:t>Dans une topologie en anneau, les ordinateurs sont reliés à un seul câble en anneau. Les signaux transitent dans une seule direction</a:t>
            </a:r>
            <a:r>
              <a:rPr lang="fr-FR" sz="3600" dirty="0" smtClean="0"/>
              <a:t>.</a:t>
            </a:r>
          </a:p>
          <a:p>
            <a:pPr algn="just"/>
            <a:r>
              <a:rPr lang="fr-FR" sz="3600" dirty="0" smtClean="0"/>
              <a:t> </a:t>
            </a:r>
            <a:r>
              <a:rPr lang="fr-FR" sz="3600" dirty="0"/>
              <a:t>Chaque ordinateur joue le rôle de répéteur, régénérant le signal, ce qui en préserve la puissance. </a:t>
            </a:r>
            <a:endParaRPr lang="fr-FR" sz="3600" dirty="0" smtClean="0"/>
          </a:p>
          <a:p>
            <a:pPr algn="just"/>
            <a:r>
              <a:rPr lang="fr-FR" sz="3600" dirty="0" smtClean="0"/>
              <a:t>Dans </a:t>
            </a:r>
            <a:r>
              <a:rPr lang="fr-FR" sz="3600" dirty="0"/>
              <a:t>cette topologie, les ordinateurs "parlent" à tour de rôle. Un </a:t>
            </a:r>
            <a:r>
              <a:rPr lang="fr-FR" sz="3600" dirty="0">
                <a:solidFill>
                  <a:srgbClr val="FF0000"/>
                </a:solidFill>
              </a:rPr>
              <a:t>jeton</a:t>
            </a:r>
            <a:r>
              <a:rPr lang="fr-FR" sz="3600" dirty="0"/>
              <a:t> circulant sur le réseau donne le droit d’émettre des données</a:t>
            </a:r>
            <a:r>
              <a:rPr lang="fr-FR" sz="3600" dirty="0" smtClean="0"/>
              <a:t>.</a:t>
            </a:r>
          </a:p>
          <a:p>
            <a:pPr algn="just"/>
            <a:r>
              <a:rPr lang="fr-FR" sz="3600" dirty="0" smtClean="0"/>
              <a:t> </a:t>
            </a:r>
            <a:r>
              <a:rPr lang="fr-FR" sz="3600" dirty="0"/>
              <a:t>Lorsqu’un ordinateur reçoit le jeton et qu’il souhaite "parler", il stocke le jeton, puis envoie sa trame de données, attend de recevoir la confirmation de réception envoyée par l’ordinateur destinataire, puis enfin, passe le jeton. </a:t>
            </a:r>
            <a:endParaRPr lang="fr-FR" sz="3600" dirty="0" smtClean="0"/>
          </a:p>
          <a:p>
            <a:pPr marL="0" indent="0">
              <a:buNone/>
            </a:pPr>
            <a:endParaRPr lang="fr-FR" sz="3600" dirty="0"/>
          </a:p>
        </p:txBody>
      </p:sp>
      <p:pic>
        <p:nvPicPr>
          <p:cNvPr id="5" name="Image 4"/>
          <p:cNvPicPr/>
          <p:nvPr/>
        </p:nvPicPr>
        <p:blipFill>
          <a:blip r:embed="rId2"/>
          <a:srcRect/>
          <a:stretch>
            <a:fillRect/>
          </a:stretch>
        </p:blipFill>
        <p:spPr bwMode="auto">
          <a:xfrm>
            <a:off x="9364756" y="0"/>
            <a:ext cx="2827244" cy="2107883"/>
          </a:xfrm>
          <a:prstGeom prst="rect">
            <a:avLst/>
          </a:prstGeom>
          <a:noFill/>
          <a:ln w="9525">
            <a:noFill/>
            <a:miter lim="800000"/>
            <a:headEnd/>
            <a:tailEnd/>
          </a:ln>
        </p:spPr>
      </p:pic>
    </p:spTree>
    <p:extLst>
      <p:ext uri="{BB962C8B-B14F-4D97-AF65-F5344CB8AC3E}">
        <p14:creationId xmlns:p14="http://schemas.microsoft.com/office/powerpoint/2010/main" val="333721552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7694</TotalTime>
  <Words>1769</Words>
  <Application>Microsoft Office PowerPoint</Application>
  <PresentationFormat>Grand écran</PresentationFormat>
  <Paragraphs>253</Paragraphs>
  <Slides>35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35</vt:i4>
      </vt:variant>
    </vt:vector>
  </HeadingPairs>
  <TitlesOfParts>
    <vt:vector size="40" baseType="lpstr">
      <vt:lpstr>Arial</vt:lpstr>
      <vt:lpstr>Calibri</vt:lpstr>
      <vt:lpstr>Calibri Light</vt:lpstr>
      <vt:lpstr>Times New Roman</vt:lpstr>
      <vt:lpstr>Thème Office</vt:lpstr>
      <vt:lpstr>Chapitre 3</vt:lpstr>
      <vt:lpstr>1. Définition d’un réseau local (LAN)</vt:lpstr>
      <vt:lpstr>2. Les caractéristiques d’un réseau local (LAN)</vt:lpstr>
      <vt:lpstr>2. Les caractéristiques d’un réseau local (LAN)</vt:lpstr>
      <vt:lpstr>2. Les caractéristiques d’un réseau local (LAN)</vt:lpstr>
      <vt:lpstr>3. Topologie d’un réseau local (LAN)</vt:lpstr>
      <vt:lpstr>3. Topologie d’un réseau local (LAN)</vt:lpstr>
      <vt:lpstr>3. Topologie d’un réseau local (LAN)</vt:lpstr>
      <vt:lpstr>3. Topologie d’un réseau local (LAN)</vt:lpstr>
      <vt:lpstr>3. Topologie d’un réseau local (LAN)</vt:lpstr>
      <vt:lpstr>Présentation PowerPoint</vt:lpstr>
      <vt:lpstr>4. Méthode d’accès</vt:lpstr>
      <vt:lpstr>4. Méthode d’accès / problématique </vt:lpstr>
      <vt:lpstr>4. Méthode d’accès</vt:lpstr>
      <vt:lpstr>4. Méthode d’accès</vt:lpstr>
      <vt:lpstr>4. Méthode d’accès</vt:lpstr>
      <vt:lpstr>4. Méthode d’accès</vt:lpstr>
      <vt:lpstr>4. Méthode d’accès</vt:lpstr>
      <vt:lpstr>4. Méthode d’accès</vt:lpstr>
      <vt:lpstr>4. Méthode d’accès</vt:lpstr>
      <vt:lpstr>4. Méthode d’accès</vt:lpstr>
      <vt:lpstr>5. Les réseaux FDDI (Fiber Distributed Data Interface)</vt:lpstr>
      <vt:lpstr>6. Les réseaux ETHERNET</vt:lpstr>
      <vt:lpstr>6. Les réseaux ETHERNET</vt:lpstr>
      <vt:lpstr>7. Structure d’une trame ETHERNET</vt:lpstr>
      <vt:lpstr>8. Les équipements d’interconnexion entre réseaux locaux </vt:lpstr>
      <vt:lpstr>8. Les équipements d’interconnexion entre réseaux locaux </vt:lpstr>
      <vt:lpstr>Exercice 2 / Serie 3 :   La problématique liée au réseau Ethernet est la génération de collisions. Lorsque deux stations décident d’émettre simultanément, elles envoient leurs trames et restent à l’écoute du câble pendant uniquement la durée de l’émission des trames. Si une collision est détectée, les stations remettent de nouveau leurs trames perdues à condition qu’elles aient été à l’écoute du câble lorsque la collision s’est produite.   1)Donner des situations ou les collisions ne sont pas détectées pars des stations émettrices.  2)Un réseau 10base5 a un débit de 10 mbit/s et une longueur maximale possible de 2.5 Km. On supposera que la vitesse de propagation du signal est de 108m/s. quelle est la taille de la plus petite trame possible pour éviter les collisions dans ce type de réseaux.  3)En considérant des trames ayants la taille de la question 2 dans un réseau à un débit de 100Mbit/s (le 100baseTX par exemple), Quelle sera la longueur maximale possible pour ce réseau. </vt:lpstr>
      <vt:lpstr>1)Donner des situations ou les collisions ne sont pas détectées pars des stations émettrices. Dont lesquelles  T ecoute=emission &lt; 2*Tpropag</vt:lpstr>
      <vt:lpstr>Présentation PowerPoint</vt:lpstr>
      <vt:lpstr>Présentation PowerPoint</vt:lpstr>
      <vt:lpstr>Exercice 3 – Série 3</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3</dc:title>
  <dc:creator>user</dc:creator>
  <cp:lastModifiedBy>user</cp:lastModifiedBy>
  <cp:revision>42</cp:revision>
  <dcterms:created xsi:type="dcterms:W3CDTF">2021-01-18T18:22:04Z</dcterms:created>
  <dcterms:modified xsi:type="dcterms:W3CDTF">2022-11-30T16:41:55Z</dcterms:modified>
</cp:coreProperties>
</file>